
<file path=[Content_Types].xml><?xml version="1.0" encoding="utf-8"?>
<Types xmlns="http://schemas.openxmlformats.org/package/2006/content-types">
  <Default Extension="emf" ContentType="image/x-em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omments/comment1.xml" ContentType="application/vnd.openxmlformats-officedocument.presentationml.comments+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1"/>
    <p:sldMasterId id="2147484005" r:id="rId2"/>
  </p:sldMasterIdLst>
  <p:notesMasterIdLst>
    <p:notesMasterId r:id="rId90"/>
  </p:notesMasterIdLst>
  <p:handoutMasterIdLst>
    <p:handoutMasterId r:id="rId91"/>
  </p:handoutMasterIdLst>
  <p:sldIdLst>
    <p:sldId id="256" r:id="rId3"/>
    <p:sldId id="347" r:id="rId4"/>
    <p:sldId id="379" r:id="rId5"/>
    <p:sldId id="640" r:id="rId6"/>
    <p:sldId id="641" r:id="rId7"/>
    <p:sldId id="642" r:id="rId8"/>
    <p:sldId id="372" r:id="rId9"/>
    <p:sldId id="373" r:id="rId10"/>
    <p:sldId id="380" r:id="rId11"/>
    <p:sldId id="402" r:id="rId12"/>
    <p:sldId id="310" r:id="rId13"/>
    <p:sldId id="257" r:id="rId14"/>
    <p:sldId id="258" r:id="rId15"/>
    <p:sldId id="259" r:id="rId16"/>
    <p:sldId id="260" r:id="rId17"/>
    <p:sldId id="261" r:id="rId18"/>
    <p:sldId id="262" r:id="rId19"/>
    <p:sldId id="263" r:id="rId20"/>
    <p:sldId id="264" r:id="rId21"/>
    <p:sldId id="265" r:id="rId22"/>
    <p:sldId id="266" r:id="rId23"/>
    <p:sldId id="267" r:id="rId24"/>
    <p:sldId id="268" r:id="rId25"/>
    <p:sldId id="269" r:id="rId26"/>
    <p:sldId id="292" r:id="rId27"/>
    <p:sldId id="399" r:id="rId28"/>
    <p:sldId id="351" r:id="rId29"/>
    <p:sldId id="349" r:id="rId30"/>
    <p:sldId id="272" r:id="rId31"/>
    <p:sldId id="295" r:id="rId32"/>
    <p:sldId id="296" r:id="rId33"/>
    <p:sldId id="297" r:id="rId34"/>
    <p:sldId id="643" r:id="rId35"/>
    <p:sldId id="301" r:id="rId36"/>
    <p:sldId id="302" r:id="rId37"/>
    <p:sldId id="303" r:id="rId38"/>
    <p:sldId id="304" r:id="rId39"/>
    <p:sldId id="393" r:id="rId40"/>
    <p:sldId id="395" r:id="rId41"/>
    <p:sldId id="396" r:id="rId42"/>
    <p:sldId id="398" r:id="rId43"/>
    <p:sldId id="404" r:id="rId44"/>
    <p:sldId id="644" r:id="rId45"/>
    <p:sldId id="384" r:id="rId46"/>
    <p:sldId id="364" r:id="rId47"/>
    <p:sldId id="645" r:id="rId48"/>
    <p:sldId id="403" r:id="rId49"/>
    <p:sldId id="366" r:id="rId50"/>
    <p:sldId id="668" r:id="rId51"/>
    <p:sldId id="365" r:id="rId52"/>
    <p:sldId id="669" r:id="rId53"/>
    <p:sldId id="670" r:id="rId54"/>
    <p:sldId id="671" r:id="rId55"/>
    <p:sldId id="273" r:id="rId56"/>
    <p:sldId id="274" r:id="rId57"/>
    <p:sldId id="356" r:id="rId58"/>
    <p:sldId id="348" r:id="rId59"/>
    <p:sldId id="360" r:id="rId60"/>
    <p:sldId id="361" r:id="rId61"/>
    <p:sldId id="275" r:id="rId62"/>
    <p:sldId id="368" r:id="rId63"/>
    <p:sldId id="655" r:id="rId64"/>
    <p:sldId id="369" r:id="rId65"/>
    <p:sldId id="276" r:id="rId66"/>
    <p:sldId id="371" r:id="rId67"/>
    <p:sldId id="350" r:id="rId68"/>
    <p:sldId id="667" r:id="rId69"/>
    <p:sldId id="657" r:id="rId70"/>
    <p:sldId id="277" r:id="rId71"/>
    <p:sldId id="278" r:id="rId72"/>
    <p:sldId id="352" r:id="rId73"/>
    <p:sldId id="646" r:id="rId74"/>
    <p:sldId id="647" r:id="rId75"/>
    <p:sldId id="279" r:id="rId76"/>
    <p:sldId id="648" r:id="rId77"/>
    <p:sldId id="385" r:id="rId78"/>
    <p:sldId id="387" r:id="rId79"/>
    <p:sldId id="386" r:id="rId80"/>
    <p:sldId id="400" r:id="rId81"/>
    <p:sldId id="388" r:id="rId82"/>
    <p:sldId id="650" r:id="rId83"/>
    <p:sldId id="653" r:id="rId84"/>
    <p:sldId id="651" r:id="rId85"/>
    <p:sldId id="652" r:id="rId86"/>
    <p:sldId id="405" r:id="rId87"/>
    <p:sldId id="656" r:id="rId88"/>
    <p:sldId id="367" r:id="rId89"/>
  </p:sldIdLst>
  <p:sldSz cx="24384000" cy="13716000"/>
  <p:notesSz cx="6858000" cy="9144000"/>
  <p:defaultTextStyle>
    <a:lvl1pPr algn="ctr">
      <a:defRPr sz="5700">
        <a:latin typeface="Gill Sans"/>
        <a:ea typeface="Gill Sans"/>
        <a:cs typeface="Gill Sans"/>
        <a:sym typeface="Gill Sans"/>
      </a:defRPr>
    </a:lvl1pPr>
    <a:lvl2pPr indent="457171" algn="ctr">
      <a:defRPr sz="5700">
        <a:latin typeface="Gill Sans"/>
        <a:ea typeface="Gill Sans"/>
        <a:cs typeface="Gill Sans"/>
        <a:sym typeface="Gill Sans"/>
      </a:defRPr>
    </a:lvl2pPr>
    <a:lvl3pPr indent="914342" algn="ctr">
      <a:defRPr sz="5700">
        <a:latin typeface="Gill Sans"/>
        <a:ea typeface="Gill Sans"/>
        <a:cs typeface="Gill Sans"/>
        <a:sym typeface="Gill Sans"/>
      </a:defRPr>
    </a:lvl3pPr>
    <a:lvl4pPr indent="1371508" algn="ctr">
      <a:defRPr sz="5700">
        <a:latin typeface="Gill Sans"/>
        <a:ea typeface="Gill Sans"/>
        <a:cs typeface="Gill Sans"/>
        <a:sym typeface="Gill Sans"/>
      </a:defRPr>
    </a:lvl4pPr>
    <a:lvl5pPr indent="1828679" algn="ctr">
      <a:defRPr sz="5700">
        <a:latin typeface="Gill Sans"/>
        <a:ea typeface="Gill Sans"/>
        <a:cs typeface="Gill Sans"/>
        <a:sym typeface="Gill Sans"/>
      </a:defRPr>
    </a:lvl5pPr>
    <a:lvl6pPr indent="2285850" algn="ctr">
      <a:defRPr sz="5700">
        <a:latin typeface="Gill Sans"/>
        <a:ea typeface="Gill Sans"/>
        <a:cs typeface="Gill Sans"/>
        <a:sym typeface="Gill Sans"/>
      </a:defRPr>
    </a:lvl6pPr>
    <a:lvl7pPr indent="2743021" algn="ctr">
      <a:defRPr sz="5700">
        <a:latin typeface="Gill Sans"/>
        <a:ea typeface="Gill Sans"/>
        <a:cs typeface="Gill Sans"/>
        <a:sym typeface="Gill Sans"/>
      </a:defRPr>
    </a:lvl7pPr>
    <a:lvl8pPr indent="3200191" algn="ctr">
      <a:defRPr sz="5700">
        <a:latin typeface="Gill Sans"/>
        <a:ea typeface="Gill Sans"/>
        <a:cs typeface="Gill Sans"/>
        <a:sym typeface="Gill Sans"/>
      </a:defRPr>
    </a:lvl8pPr>
    <a:lvl9pPr indent="3657358" algn="ctr">
      <a:defRPr sz="5700">
        <a:latin typeface="Gill Sans"/>
        <a:ea typeface="Gill Sans"/>
        <a:cs typeface="Gill Sans"/>
        <a:sym typeface="Gill Sans"/>
      </a:defRPr>
    </a:lvl9pPr>
  </p:defaultTextStyle>
  <p:extLst>
    <p:ext uri="{EFAFB233-063F-42B5-8137-9DF3F51BA10A}">
      <p15:sldGuideLst xmlns:p15="http://schemas.microsoft.com/office/powerpoint/2012/main">
        <p15:guide id="1" orient="horz" pos="6480" userDrawn="1">
          <p15:clr>
            <a:srgbClr val="A4A3A4"/>
          </p15:clr>
        </p15:guide>
        <p15:guide id="2" pos="9925">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mes A Landay" initials="JAL" lastIdx="1" clrIdx="0">
    <p:extLst>
      <p:ext uri="{19B8F6BF-5375-455C-9EA6-DF929625EA0E}">
        <p15:presenceInfo xmlns:p15="http://schemas.microsoft.com/office/powerpoint/2012/main" userId="828bcf6d-50f9-49c5-b143-27e0e8f353c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prnWhat="handouts6" frameSlides="1"/>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CCCC"/>
    <a:srgbClr val="FEF2CC"/>
    <a:srgbClr val="DAE9D3"/>
    <a:srgbClr val="555555"/>
    <a:srgbClr val="919091"/>
    <a:srgbClr val="009243"/>
    <a:srgbClr val="000000"/>
    <a:srgbClr val="6D6D6D"/>
    <a:srgbClr val="D9D9D9"/>
    <a:srgbClr val="D5D7D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FD8F2"/>
          </a:solidFill>
        </a:fill>
      </a:tcStyle>
    </a:wholeTbl>
    <a:band2H>
      <a:tcTxStyle/>
      <a:tcStyle>
        <a:tcBdr/>
        <a:fill>
          <a:solidFill>
            <a:srgbClr val="E9EDF9"/>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5385DE"/>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5385DE"/>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5385DE"/>
          </a:solidFill>
        </a:fill>
      </a:tcStyle>
    </a:firstRow>
  </a:tblStyle>
  <a:tblStyle styleId="{C7B018BB-80A7-4F77-B60F-C8B233D01FF8}"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wholeTbl>
    <a:band2H>
      <a:tcTxStyle/>
      <a:tcStyle>
        <a:tcBdr/>
        <a:fill>
          <a:solidFill>
            <a:srgbClr val="FFFFFF"/>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firstRow>
  </a:tblStyle>
  <a:tblStyle styleId="{EEE7283C-3CF3-47DC-8721-378D4A62B228}"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CCCD9"/>
          </a:solidFill>
        </a:fill>
      </a:tcStyle>
    </a:wholeTbl>
    <a:band2H>
      <a:tcTxStyle/>
      <a:tcStyle>
        <a:tcBdr/>
        <a:fill>
          <a:solidFill>
            <a:srgbClr val="E7E7ED"/>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2D2D8A"/>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2D2D8A"/>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2D2D8A"/>
          </a:solidFill>
        </a:fill>
      </a:tcStyle>
    </a:firstRow>
  </a:tblStyle>
  <a:tblStyle styleId="{CF821DB8-F4EB-4A41-A1BA-3FCAFE7338EE}" styleName="">
    <a:tblBg/>
    <a:wholeTbl>
      <a:tcTxStyle b="on" i="on">
        <a:font>
          <a:latin typeface="Gill Sans"/>
          <a:ea typeface="Gill Sans"/>
          <a:cs typeface="Gill Sans"/>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n">
        <a:font>
          <a:latin typeface="Gill Sans"/>
          <a:ea typeface="Gill Sans"/>
          <a:cs typeface="Gill Sans"/>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5385DE"/>
          </a:solidFill>
        </a:fill>
      </a:tcStyle>
    </a:firstCol>
    <a:lastRow>
      <a:tcTxStyle b="on" i="on">
        <a:font>
          <a:latin typeface="Gill Sans"/>
          <a:ea typeface="Gill Sans"/>
          <a:cs typeface="Gill Sans"/>
        </a:font>
        <a:srgbClr val="000000"/>
      </a:tcTxStyle>
      <a:tcStyle>
        <a:tcBdr>
          <a:left>
            <a:ln w="12700" cap="flat">
              <a:noFill/>
              <a:miter lim="400000"/>
            </a:ln>
          </a:left>
          <a:right>
            <a:ln w="12700" cap="flat">
              <a:noFill/>
              <a:miter lim="400000"/>
            </a:ln>
          </a:right>
          <a:top>
            <a:ln w="508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FFFFFF"/>
          </a:solidFill>
        </a:fill>
      </a:tcStyle>
    </a:lastRow>
    <a:firstRow>
      <a:tcTxStyle b="on" i="on">
        <a:font>
          <a:latin typeface="Gill Sans"/>
          <a:ea typeface="Gill Sans"/>
          <a:cs typeface="Gill Sans"/>
        </a:font>
        <a:srgbClr val="FFFFFF"/>
      </a:tcTxStyle>
      <a:tcStyle>
        <a:tcBdr>
          <a:left>
            <a:ln w="12700" cap="flat">
              <a:noFill/>
              <a:miter lim="400000"/>
            </a:ln>
          </a:left>
          <a:right>
            <a:ln w="12700" cap="flat">
              <a:noFill/>
              <a:miter lim="400000"/>
            </a:ln>
          </a:right>
          <a:top>
            <a:ln w="254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5385DE"/>
          </a:solidFill>
        </a:fill>
      </a:tcStyle>
    </a:firstRow>
  </a:tblStyle>
  <a:tblStyle styleId="{33BA23B1-9221-436E-865A-0063620EA4FD}"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ACACA"/>
          </a:solidFill>
        </a:fill>
      </a:tcStyle>
    </a:wholeTbl>
    <a:band2H>
      <a:tcTxStyle/>
      <a:tcStyle>
        <a:tcBdr/>
        <a:fill>
          <a:solidFill>
            <a:srgbClr val="E6E6E6"/>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Row>
  </a:tblStyle>
  <a:tblStyle styleId="{2708684C-4D16-4618-839F-0558EEFCDFE6}" styleName="">
    <a:tblBg/>
    <a:wholeTbl>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wholeTbl>
    <a:band2H>
      <a:tcTxStyle/>
      <a:tcStyle>
        <a:tcBdr/>
        <a:fill>
          <a:solidFill>
            <a:srgbClr val="FFFFFF"/>
          </a:solidFill>
        </a:fill>
      </a:tcStyle>
    </a:band2H>
    <a:firstCol>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firstCol>
    <a:lastRow>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508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lastRow>
    <a:firstRow>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254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78"/>
    <p:restoredTop sz="63143" autoAdjust="0"/>
  </p:normalViewPr>
  <p:slideViewPr>
    <p:cSldViewPr snapToGrid="0" snapToObjects="1" showGuides="1">
      <p:cViewPr varScale="1">
        <p:scale>
          <a:sx n="36" d="100"/>
          <a:sy n="36" d="100"/>
        </p:scale>
        <p:origin x="1976" y="224"/>
      </p:cViewPr>
      <p:guideLst>
        <p:guide orient="horz" pos="6480"/>
        <p:guide pos="9925"/>
      </p:guideLst>
    </p:cSldViewPr>
  </p:slideViewPr>
  <p:notesTextViewPr>
    <p:cViewPr>
      <p:scale>
        <a:sx n="200" d="100"/>
        <a:sy n="200" d="100"/>
      </p:scale>
      <p:origin x="0" y="0"/>
    </p:cViewPr>
  </p:notesTextViewPr>
  <p:sorterViewPr>
    <p:cViewPr>
      <p:scale>
        <a:sx n="1" d="1"/>
        <a:sy n="1" d="1"/>
      </p:scale>
      <p:origin x="0" y="-22488"/>
    </p:cViewPr>
  </p:sorterViewPr>
  <p:notesViewPr>
    <p:cSldViewPr snapToGrid="0" snapToObjects="1" showGuides="1">
      <p:cViewPr>
        <p:scale>
          <a:sx n="207" d="100"/>
          <a:sy n="207" d="100"/>
        </p:scale>
        <p:origin x="5752" y="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notesMaster" Target="notesMasters/notesMaster1.xml"/><Relationship Id="rId95" Type="http://schemas.openxmlformats.org/officeDocument/2006/relationships/theme" Target="theme/theme1.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handoutMaster" Target="handoutMasters/handoutMaster1.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commentAuthors" Target="commentAuthors.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7-17T12:15:57.818" idx="1">
    <p:pos x="10" y="10"/>
    <p:text>need more examples from later POVs to help with what insights look like (e.g., use from the homeless guy or from the golden girls in my own need finding)</p:text>
    <p:extLst>
      <p:ext uri="{C676402C-5697-4E1C-873F-D02D1690AC5C}">
        <p15:threadingInfo xmlns:p15="http://schemas.microsoft.com/office/powerpoint/2012/main" timeZoneBias="-48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5045749" cy="920580"/>
          </a:xfrm>
          <a:prstGeom prst="rect">
            <a:avLst/>
          </a:prstGeom>
        </p:spPr>
        <p:txBody>
          <a:bodyPr vert="horz" lIns="91440" tIns="45720" rIns="91440" bIns="45720" rtlCol="0"/>
          <a:lstStyle>
            <a:lvl1pPr algn="l">
              <a:defRPr sz="1200"/>
            </a:lvl1pPr>
          </a:lstStyle>
          <a:p>
            <a:r>
              <a:rPr lang="en-US" sz="1050" i="1" dirty="0" err="1"/>
              <a:t>dt+UX</a:t>
            </a:r>
            <a:r>
              <a:rPr lang="en-US" sz="1050" i="1" dirty="0"/>
              <a:t>: Design Thinking for User Experience Design, Prototyping &amp; Evaluation</a:t>
            </a:r>
            <a:br>
              <a:rPr lang="en-US" sz="1050" i="1" dirty="0"/>
            </a:br>
            <a:r>
              <a:rPr lang="en-US" sz="1050" dirty="0"/>
              <a:t>Autumn 2023</a:t>
            </a:r>
          </a:p>
          <a:p>
            <a:r>
              <a:rPr lang="en-US" sz="1050" dirty="0"/>
              <a:t>Prof. James A. Landay</a:t>
            </a:r>
          </a:p>
          <a:p>
            <a:r>
              <a:rPr lang="en-US" sz="1050" dirty="0"/>
              <a:t>Stanford Center University</a:t>
            </a: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B1FF82D-B2E3-A148-8E3B-227A073C5CFA}" type="slidenum">
              <a:rPr lang="en-US" smtClean="0"/>
              <a:t>‹#›</a:t>
            </a:fld>
            <a:endParaRPr lang="en-US"/>
          </a:p>
        </p:txBody>
      </p:sp>
    </p:spTree>
    <p:extLst>
      <p:ext uri="{BB962C8B-B14F-4D97-AF65-F5344CB8AC3E}">
        <p14:creationId xmlns:p14="http://schemas.microsoft.com/office/powerpoint/2010/main" val="31525217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46" name="Shape 846"/>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847" name="Shape 847"/>
          <p:cNvSpPr>
            <a:spLocks noGrp="1"/>
          </p:cNvSpPr>
          <p:nvPr>
            <p:ph type="body" sz="quarter" idx="1"/>
          </p:nvPr>
        </p:nvSpPr>
        <p:spPr>
          <a:xfrm>
            <a:off x="914400" y="4343400"/>
            <a:ext cx="5029200" cy="4114800"/>
          </a:xfrm>
          <a:prstGeom prst="rect">
            <a:avLst/>
          </a:prstGeom>
        </p:spPr>
        <p:txBody>
          <a:bodyPr/>
          <a:lstStyle/>
          <a:p>
            <a:pPr lvl="0"/>
            <a:endParaRPr/>
          </a:p>
        </p:txBody>
      </p:sp>
    </p:spTree>
    <p:extLst>
      <p:ext uri="{BB962C8B-B14F-4D97-AF65-F5344CB8AC3E}">
        <p14:creationId xmlns:p14="http://schemas.microsoft.com/office/powerpoint/2010/main" val="1564609239"/>
      </p:ext>
    </p:extLst>
  </p:cSld>
  <p:clrMap bg1="lt1" tx1="dk1" bg2="lt2" tx2="dk2" accent1="accent1" accent2="accent2" accent3="accent3" accent4="accent4" accent5="accent5" accent6="accent6" hlink="hlink" folHlink="folHlink"/>
  <p:hf hdr="0" ftr="0" dt="0"/>
  <p:notesStyle>
    <a:lvl1pPr defTabSz="457171">
      <a:lnSpc>
        <a:spcPct val="117999"/>
      </a:lnSpc>
      <a:defRPr sz="2100">
        <a:latin typeface="+mn-lt"/>
        <a:ea typeface="+mn-ea"/>
        <a:cs typeface="+mn-cs"/>
        <a:sym typeface="Helvetica Neue"/>
      </a:defRPr>
    </a:lvl1pPr>
    <a:lvl2pPr indent="228585" defTabSz="457171">
      <a:lnSpc>
        <a:spcPct val="117999"/>
      </a:lnSpc>
      <a:defRPr sz="2100">
        <a:latin typeface="+mn-lt"/>
        <a:ea typeface="+mn-ea"/>
        <a:cs typeface="+mn-cs"/>
        <a:sym typeface="Helvetica Neue"/>
      </a:defRPr>
    </a:lvl2pPr>
    <a:lvl3pPr indent="457171" defTabSz="457171">
      <a:lnSpc>
        <a:spcPct val="117999"/>
      </a:lnSpc>
      <a:defRPr sz="2100">
        <a:latin typeface="+mn-lt"/>
        <a:ea typeface="+mn-ea"/>
        <a:cs typeface="+mn-cs"/>
        <a:sym typeface="Helvetica Neue"/>
      </a:defRPr>
    </a:lvl3pPr>
    <a:lvl4pPr indent="685756" defTabSz="457171">
      <a:lnSpc>
        <a:spcPct val="117999"/>
      </a:lnSpc>
      <a:defRPr sz="2100">
        <a:latin typeface="+mn-lt"/>
        <a:ea typeface="+mn-ea"/>
        <a:cs typeface="+mn-cs"/>
        <a:sym typeface="Helvetica Neue"/>
      </a:defRPr>
    </a:lvl4pPr>
    <a:lvl5pPr indent="914342" defTabSz="457171">
      <a:lnSpc>
        <a:spcPct val="117999"/>
      </a:lnSpc>
      <a:defRPr sz="2100">
        <a:latin typeface="+mn-lt"/>
        <a:ea typeface="+mn-ea"/>
        <a:cs typeface="+mn-cs"/>
        <a:sym typeface="Helvetica Neue"/>
      </a:defRPr>
    </a:lvl5pPr>
    <a:lvl6pPr indent="1142925" defTabSz="457171">
      <a:lnSpc>
        <a:spcPct val="117999"/>
      </a:lnSpc>
      <a:defRPr sz="2100">
        <a:latin typeface="+mn-lt"/>
        <a:ea typeface="+mn-ea"/>
        <a:cs typeface="+mn-cs"/>
        <a:sym typeface="Helvetica Neue"/>
      </a:defRPr>
    </a:lvl6pPr>
    <a:lvl7pPr indent="1371508" defTabSz="457171">
      <a:lnSpc>
        <a:spcPct val="117999"/>
      </a:lnSpc>
      <a:defRPr sz="2100">
        <a:latin typeface="+mn-lt"/>
        <a:ea typeface="+mn-ea"/>
        <a:cs typeface="+mn-cs"/>
        <a:sym typeface="Helvetica Neue"/>
      </a:defRPr>
    </a:lvl7pPr>
    <a:lvl8pPr indent="1600093" defTabSz="457171">
      <a:lnSpc>
        <a:spcPct val="117999"/>
      </a:lnSpc>
      <a:defRPr sz="2100">
        <a:latin typeface="+mn-lt"/>
        <a:ea typeface="+mn-ea"/>
        <a:cs typeface="+mn-cs"/>
        <a:sym typeface="Helvetica Neue"/>
      </a:defRPr>
    </a:lvl8pPr>
    <a:lvl9pPr indent="1828679" defTabSz="457171">
      <a:lnSpc>
        <a:spcPct val="117999"/>
      </a:lnSpc>
      <a:defRPr sz="21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Goal:</a:t>
            </a:r>
          </a:p>
          <a:p>
            <a:r>
              <a:rPr lang="en-US" dirty="0"/>
              <a:t>Get to break by 45 min so can have a 20 min break and exercise</a:t>
            </a:r>
          </a:p>
          <a:p>
            <a:pPr marL="0" marR="0" lvl="0" indent="0" defTabSz="457171" eaLnBrk="1" fontAlgn="auto" latinLnBrk="0" hangingPunct="1">
              <a:lnSpc>
                <a:spcPct val="117999"/>
              </a:lnSpc>
              <a:spcBef>
                <a:spcPts val="0"/>
              </a:spcBef>
              <a:spcAft>
                <a:spcPts val="0"/>
              </a:spcAft>
              <a:buClrTx/>
              <a:buSzTx/>
              <a:buFontTx/>
              <a:buNone/>
              <a:tabLst/>
              <a:defRPr/>
            </a:pPr>
            <a:r>
              <a:rPr lang="en-US" dirty="0"/>
              <a:t>-- 5 min over need to cut 5 min in first half to get to </a:t>
            </a:r>
            <a:r>
              <a:rPr lang="en-US"/>
              <a:t>end sooner</a:t>
            </a:r>
            <a:endParaRPr lang="en-US" dirty="0"/>
          </a:p>
          <a:p>
            <a:pPr marL="0" marR="0" lvl="0" indent="0" defTabSz="457171" eaLnBrk="1" fontAlgn="auto" latinLnBrk="0" hangingPunct="1">
              <a:lnSpc>
                <a:spcPct val="117999"/>
              </a:lnSpc>
              <a:spcBef>
                <a:spcPts val="0"/>
              </a:spcBef>
              <a:spcAft>
                <a:spcPts val="0"/>
              </a:spcAft>
              <a:buClrTx/>
              <a:buSzTx/>
              <a:buFontTx/>
              <a:buNone/>
              <a:tabLst/>
              <a:defRPr/>
            </a:pPr>
            <a:r>
              <a:rPr lang="en-US" dirty="0"/>
              <a:t>-- 1 year ago -- result: </a:t>
            </a:r>
            <a:r>
              <a:rPr lang="en-US" baseline="0" dirty="0"/>
              <a:t>Got to break at 50 min -&gt; 20 min break (restart 2:40)</a:t>
            </a:r>
          </a:p>
          <a:p>
            <a:pPr marL="0" marR="0" lvl="0" indent="0" defTabSz="457171" eaLnBrk="1" fontAlgn="auto" latinLnBrk="0" hangingPunct="1">
              <a:lnSpc>
                <a:spcPct val="117999"/>
              </a:lnSpc>
              <a:spcBef>
                <a:spcPts val="0"/>
              </a:spcBef>
              <a:spcAft>
                <a:spcPts val="0"/>
              </a:spcAft>
              <a:buClrTx/>
              <a:buSzTx/>
              <a:buFontTx/>
              <a:buNone/>
              <a:tabLst/>
              <a:defRPr/>
            </a:pPr>
            <a:r>
              <a:rPr lang="en-US" baseline="0" dirty="0"/>
              <a:t>On time</a:t>
            </a:r>
          </a:p>
          <a:p>
            <a:endParaRPr lang="en-US" dirty="0"/>
          </a:p>
        </p:txBody>
      </p:sp>
    </p:spTree>
    <p:extLst>
      <p:ext uri="{BB962C8B-B14F-4D97-AF65-F5344CB8AC3E}">
        <p14:creationId xmlns:p14="http://schemas.microsoft.com/office/powerpoint/2010/main" val="3264405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xfrm>
            <a:off x="4146550" y="9118600"/>
            <a:ext cx="3168650" cy="482600"/>
          </a:xfrm>
          <a:prstGeom prst="rect">
            <a:avLst/>
          </a:prstGeo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89013" eaLnBrk="0" hangingPunct="0">
              <a:defRPr sz="2400">
                <a:solidFill>
                  <a:schemeClr val="tx1"/>
                </a:solidFill>
                <a:latin typeface="Times New Roman" pitchFamily="18" charset="0"/>
                <a:ea typeface="ＭＳ Ｐゴシック" pitchFamily="34" charset="-128"/>
              </a:defRPr>
            </a:lvl1pPr>
            <a:lvl2pPr marL="742950" indent="-285750" defTabSz="989013" eaLnBrk="0" hangingPunct="0">
              <a:defRPr sz="2400">
                <a:solidFill>
                  <a:schemeClr val="tx1"/>
                </a:solidFill>
                <a:latin typeface="Times New Roman" pitchFamily="18" charset="0"/>
                <a:ea typeface="ＭＳ Ｐゴシック" pitchFamily="34" charset="-128"/>
              </a:defRPr>
            </a:lvl2pPr>
            <a:lvl3pPr marL="1143000" indent="-228600" defTabSz="989013" eaLnBrk="0" hangingPunct="0">
              <a:defRPr sz="2400">
                <a:solidFill>
                  <a:schemeClr val="tx1"/>
                </a:solidFill>
                <a:latin typeface="Times New Roman" pitchFamily="18" charset="0"/>
                <a:ea typeface="ＭＳ Ｐゴシック" pitchFamily="34" charset="-128"/>
              </a:defRPr>
            </a:lvl3pPr>
            <a:lvl4pPr marL="1600200" indent="-228600" defTabSz="989013" eaLnBrk="0" hangingPunct="0">
              <a:defRPr sz="2400">
                <a:solidFill>
                  <a:schemeClr val="tx1"/>
                </a:solidFill>
                <a:latin typeface="Times New Roman" pitchFamily="18" charset="0"/>
                <a:ea typeface="ＭＳ Ｐゴシック" pitchFamily="34" charset="-128"/>
              </a:defRPr>
            </a:lvl4pPr>
            <a:lvl5pPr marL="2057400" indent="-228600" defTabSz="989013" eaLnBrk="0" hangingPunct="0">
              <a:defRPr sz="2400">
                <a:solidFill>
                  <a:schemeClr val="tx1"/>
                </a:solidFill>
                <a:latin typeface="Times New Roman" pitchFamily="18" charset="0"/>
                <a:ea typeface="ＭＳ Ｐゴシック" pitchFamily="34" charset="-128"/>
              </a:defRPr>
            </a:lvl5pPr>
            <a:lvl6pPr marL="25146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fld id="{465A4EF4-8C38-4017-A4C6-3A014DC77623}" type="slidenum">
              <a:rPr lang="en-US" sz="1000"/>
              <a:pPr/>
              <a:t>2</a:t>
            </a:fld>
            <a:endParaRPr lang="en-US" sz="1000"/>
          </a:p>
        </p:txBody>
      </p:sp>
      <p:sp>
        <p:nvSpPr>
          <p:cNvPr id="23554" name="Rectangle 2"/>
          <p:cNvSpPr>
            <a:spLocks noGrp="1" noRot="1" noChangeAspect="1" noChangeArrowheads="1" noTextEdit="1"/>
          </p:cNvSpPr>
          <p:nvPr>
            <p:ph type="sldImg"/>
          </p:nvPr>
        </p:nvSpPr>
        <p:spPr>
          <a:xfrm>
            <a:off x="471488" y="728663"/>
            <a:ext cx="6375400" cy="3586162"/>
          </a:xfrm>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pitchFamily="18" charset="0"/>
              <a:ea typeface="ＭＳ Ｐゴシック" pitchFamily="34" charset="-128"/>
            </a:endParaRPr>
          </a:p>
        </p:txBody>
      </p:sp>
    </p:spTree>
    <p:extLst>
      <p:ext uri="{BB962C8B-B14F-4D97-AF65-F5344CB8AC3E}">
        <p14:creationId xmlns:p14="http://schemas.microsoft.com/office/powerpoint/2010/main" val="3215786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xfrm>
            <a:off x="4146550" y="9118600"/>
            <a:ext cx="3168650" cy="482600"/>
          </a:xfrm>
          <a:prstGeom prst="rect">
            <a:avLst/>
          </a:prstGeom>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89013" eaLnBrk="0" hangingPunct="0">
              <a:defRPr sz="2400">
                <a:solidFill>
                  <a:schemeClr val="tx1"/>
                </a:solidFill>
                <a:latin typeface="Times New Roman" pitchFamily="18" charset="0"/>
                <a:ea typeface="ＭＳ Ｐゴシック" pitchFamily="34" charset="-128"/>
              </a:defRPr>
            </a:lvl1pPr>
            <a:lvl2pPr marL="742950" indent="-285750" defTabSz="989013" eaLnBrk="0" hangingPunct="0">
              <a:defRPr sz="2400">
                <a:solidFill>
                  <a:schemeClr val="tx1"/>
                </a:solidFill>
                <a:latin typeface="Times New Roman" pitchFamily="18" charset="0"/>
                <a:ea typeface="ＭＳ Ｐゴシック" pitchFamily="34" charset="-128"/>
              </a:defRPr>
            </a:lvl2pPr>
            <a:lvl3pPr marL="1143000" indent="-228600" defTabSz="989013" eaLnBrk="0" hangingPunct="0">
              <a:defRPr sz="2400">
                <a:solidFill>
                  <a:schemeClr val="tx1"/>
                </a:solidFill>
                <a:latin typeface="Times New Roman" pitchFamily="18" charset="0"/>
                <a:ea typeface="ＭＳ Ｐゴシック" pitchFamily="34" charset="-128"/>
              </a:defRPr>
            </a:lvl3pPr>
            <a:lvl4pPr marL="1600200" indent="-228600" defTabSz="989013" eaLnBrk="0" hangingPunct="0">
              <a:defRPr sz="2400">
                <a:solidFill>
                  <a:schemeClr val="tx1"/>
                </a:solidFill>
                <a:latin typeface="Times New Roman" pitchFamily="18" charset="0"/>
                <a:ea typeface="ＭＳ Ｐゴシック" pitchFamily="34" charset="-128"/>
              </a:defRPr>
            </a:lvl4pPr>
            <a:lvl5pPr marL="2057400" indent="-228600" defTabSz="989013" eaLnBrk="0" hangingPunct="0">
              <a:defRPr sz="2400">
                <a:solidFill>
                  <a:schemeClr val="tx1"/>
                </a:solidFill>
                <a:latin typeface="Times New Roman" pitchFamily="18" charset="0"/>
                <a:ea typeface="ＭＳ Ｐゴシック" pitchFamily="34" charset="-128"/>
              </a:defRPr>
            </a:lvl5pPr>
            <a:lvl6pPr marL="25146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defTabSz="989013"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fld id="{465A4EF4-8C38-4017-A4C6-3A014DC77623}" type="slidenum">
              <a:rPr lang="en-US" sz="1000"/>
              <a:pPr/>
              <a:t>3</a:t>
            </a:fld>
            <a:endParaRPr lang="en-US" sz="1000"/>
          </a:p>
        </p:txBody>
      </p:sp>
      <p:sp>
        <p:nvSpPr>
          <p:cNvPr id="23554" name="Rectangle 2"/>
          <p:cNvSpPr>
            <a:spLocks noGrp="1" noRot="1" noChangeAspect="1" noChangeArrowheads="1" noTextEdit="1"/>
          </p:cNvSpPr>
          <p:nvPr>
            <p:ph type="sldImg"/>
          </p:nvPr>
        </p:nvSpPr>
        <p:spPr>
          <a:xfrm>
            <a:off x="471488" y="728663"/>
            <a:ext cx="6375400" cy="3586162"/>
          </a:xfrm>
          <a:ln/>
        </p:spPr>
      </p:sp>
      <p:sp>
        <p:nvSpPr>
          <p:cNvPr id="235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atin typeface="Times New Roman" pitchFamily="18" charset="0"/>
              <a:ea typeface="ＭＳ Ｐゴシック" pitchFamily="34" charset="-128"/>
            </a:endParaRPr>
          </a:p>
        </p:txBody>
      </p:sp>
    </p:spTree>
    <p:extLst>
      <p:ext uri="{BB962C8B-B14F-4D97-AF65-F5344CB8AC3E}">
        <p14:creationId xmlns:p14="http://schemas.microsoft.com/office/powerpoint/2010/main" val="633116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73766" eaLnBrk="0" hangingPunct="0">
              <a:defRPr sz="2400">
                <a:solidFill>
                  <a:schemeClr val="tx1"/>
                </a:solidFill>
                <a:latin typeface="Times New Roman" charset="0"/>
                <a:ea typeface="ＭＳ Ｐゴシック" charset="0"/>
              </a:defRPr>
            </a:lvl1pPr>
            <a:lvl2pPr marL="733853" indent="-282251" defTabSz="973766" eaLnBrk="0" hangingPunct="0">
              <a:defRPr sz="2400">
                <a:solidFill>
                  <a:schemeClr val="tx1"/>
                </a:solidFill>
                <a:latin typeface="Times New Roman" charset="0"/>
                <a:ea typeface="ＭＳ Ｐゴシック" charset="0"/>
              </a:defRPr>
            </a:lvl2pPr>
            <a:lvl3pPr marL="1129005" indent="-225801" defTabSz="973766" eaLnBrk="0" hangingPunct="0">
              <a:defRPr sz="2400">
                <a:solidFill>
                  <a:schemeClr val="tx1"/>
                </a:solidFill>
                <a:latin typeface="Times New Roman" charset="0"/>
                <a:ea typeface="ＭＳ Ｐゴシック" charset="0"/>
              </a:defRPr>
            </a:lvl3pPr>
            <a:lvl4pPr marL="1580606" indent="-225801" defTabSz="973766" eaLnBrk="0" hangingPunct="0">
              <a:defRPr sz="2400">
                <a:solidFill>
                  <a:schemeClr val="tx1"/>
                </a:solidFill>
                <a:latin typeface="Times New Roman" charset="0"/>
                <a:ea typeface="ＭＳ Ｐゴシック" charset="0"/>
              </a:defRPr>
            </a:lvl4pPr>
            <a:lvl5pPr marL="2032207" indent="-225801" defTabSz="973766" eaLnBrk="0" hangingPunct="0">
              <a:defRPr sz="2400">
                <a:solidFill>
                  <a:schemeClr val="tx1"/>
                </a:solidFill>
                <a:latin typeface="Times New Roman" charset="0"/>
                <a:ea typeface="ＭＳ Ｐゴシック" charset="0"/>
              </a:defRPr>
            </a:lvl5pPr>
            <a:lvl6pPr marL="2483809" indent="-225801" defTabSz="973766" eaLnBrk="0" fontAlgn="base" hangingPunct="0">
              <a:spcBef>
                <a:spcPct val="0"/>
              </a:spcBef>
              <a:spcAft>
                <a:spcPct val="0"/>
              </a:spcAft>
              <a:defRPr sz="2400">
                <a:solidFill>
                  <a:schemeClr val="tx1"/>
                </a:solidFill>
                <a:latin typeface="Times New Roman" charset="0"/>
                <a:ea typeface="ＭＳ Ｐゴシック" charset="0"/>
              </a:defRPr>
            </a:lvl6pPr>
            <a:lvl7pPr marL="2935411" indent="-225801" defTabSz="973766" eaLnBrk="0" fontAlgn="base" hangingPunct="0">
              <a:spcBef>
                <a:spcPct val="0"/>
              </a:spcBef>
              <a:spcAft>
                <a:spcPct val="0"/>
              </a:spcAft>
              <a:defRPr sz="2400">
                <a:solidFill>
                  <a:schemeClr val="tx1"/>
                </a:solidFill>
                <a:latin typeface="Times New Roman" charset="0"/>
                <a:ea typeface="ＭＳ Ｐゴシック" charset="0"/>
              </a:defRPr>
            </a:lvl7pPr>
            <a:lvl8pPr marL="3387013" indent="-225801" defTabSz="973766" eaLnBrk="0" fontAlgn="base" hangingPunct="0">
              <a:spcBef>
                <a:spcPct val="0"/>
              </a:spcBef>
              <a:spcAft>
                <a:spcPct val="0"/>
              </a:spcAft>
              <a:defRPr sz="2400">
                <a:solidFill>
                  <a:schemeClr val="tx1"/>
                </a:solidFill>
                <a:latin typeface="Times New Roman" charset="0"/>
                <a:ea typeface="ＭＳ Ｐゴシック" charset="0"/>
              </a:defRPr>
            </a:lvl8pPr>
            <a:lvl9pPr marL="3838615" indent="-225801" defTabSz="973766" eaLnBrk="0" fontAlgn="base" hangingPunct="0">
              <a:spcBef>
                <a:spcPct val="0"/>
              </a:spcBef>
              <a:spcAft>
                <a:spcPct val="0"/>
              </a:spcAft>
              <a:defRPr sz="2400">
                <a:solidFill>
                  <a:schemeClr val="tx1"/>
                </a:solidFill>
                <a:latin typeface="Times New Roman" charset="0"/>
                <a:ea typeface="ＭＳ Ｐゴシック" charset="0"/>
              </a:defRPr>
            </a:lvl9pPr>
          </a:lstStyle>
          <a:p>
            <a:fld id="{CDDEAB95-A661-754B-8636-3734D3ACD8F2}" type="slidenum">
              <a:rPr lang="en-US" sz="1100">
                <a:latin typeface="Helvetica"/>
              </a:rPr>
              <a:pPr/>
              <a:t>4</a:t>
            </a:fld>
            <a:endParaRPr lang="en-US" sz="1100" dirty="0">
              <a:latin typeface="Helvetica"/>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xfrm>
            <a:off x="959495" y="4518659"/>
            <a:ext cx="5281910" cy="4279591"/>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dirty="0"/>
              <a:t>Let’s look a bit more zoomed in</a:t>
            </a:r>
          </a:p>
        </p:txBody>
      </p:sp>
    </p:spTree>
    <p:extLst>
      <p:ext uri="{BB962C8B-B14F-4D97-AF65-F5344CB8AC3E}">
        <p14:creationId xmlns:p14="http://schemas.microsoft.com/office/powerpoint/2010/main" val="391342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73766" eaLnBrk="0" hangingPunct="0">
              <a:defRPr sz="2400">
                <a:solidFill>
                  <a:schemeClr val="tx1"/>
                </a:solidFill>
                <a:latin typeface="Times New Roman" charset="0"/>
                <a:ea typeface="ＭＳ Ｐゴシック" charset="0"/>
              </a:defRPr>
            </a:lvl1pPr>
            <a:lvl2pPr marL="733853" indent="-282251" defTabSz="973766" eaLnBrk="0" hangingPunct="0">
              <a:defRPr sz="2400">
                <a:solidFill>
                  <a:schemeClr val="tx1"/>
                </a:solidFill>
                <a:latin typeface="Times New Roman" charset="0"/>
                <a:ea typeface="ＭＳ Ｐゴシック" charset="0"/>
              </a:defRPr>
            </a:lvl2pPr>
            <a:lvl3pPr marL="1129005" indent="-225801" defTabSz="973766" eaLnBrk="0" hangingPunct="0">
              <a:defRPr sz="2400">
                <a:solidFill>
                  <a:schemeClr val="tx1"/>
                </a:solidFill>
                <a:latin typeface="Times New Roman" charset="0"/>
                <a:ea typeface="ＭＳ Ｐゴシック" charset="0"/>
              </a:defRPr>
            </a:lvl3pPr>
            <a:lvl4pPr marL="1580606" indent="-225801" defTabSz="973766" eaLnBrk="0" hangingPunct="0">
              <a:defRPr sz="2400">
                <a:solidFill>
                  <a:schemeClr val="tx1"/>
                </a:solidFill>
                <a:latin typeface="Times New Roman" charset="0"/>
                <a:ea typeface="ＭＳ Ｐゴシック" charset="0"/>
              </a:defRPr>
            </a:lvl4pPr>
            <a:lvl5pPr marL="2032207" indent="-225801" defTabSz="973766" eaLnBrk="0" hangingPunct="0">
              <a:defRPr sz="2400">
                <a:solidFill>
                  <a:schemeClr val="tx1"/>
                </a:solidFill>
                <a:latin typeface="Times New Roman" charset="0"/>
                <a:ea typeface="ＭＳ Ｐゴシック" charset="0"/>
              </a:defRPr>
            </a:lvl5pPr>
            <a:lvl6pPr marL="2483809" indent="-225801" defTabSz="973766" eaLnBrk="0" fontAlgn="base" hangingPunct="0">
              <a:spcBef>
                <a:spcPct val="0"/>
              </a:spcBef>
              <a:spcAft>
                <a:spcPct val="0"/>
              </a:spcAft>
              <a:defRPr sz="2400">
                <a:solidFill>
                  <a:schemeClr val="tx1"/>
                </a:solidFill>
                <a:latin typeface="Times New Roman" charset="0"/>
                <a:ea typeface="ＭＳ Ｐゴシック" charset="0"/>
              </a:defRPr>
            </a:lvl6pPr>
            <a:lvl7pPr marL="2935411" indent="-225801" defTabSz="973766" eaLnBrk="0" fontAlgn="base" hangingPunct="0">
              <a:spcBef>
                <a:spcPct val="0"/>
              </a:spcBef>
              <a:spcAft>
                <a:spcPct val="0"/>
              </a:spcAft>
              <a:defRPr sz="2400">
                <a:solidFill>
                  <a:schemeClr val="tx1"/>
                </a:solidFill>
                <a:latin typeface="Times New Roman" charset="0"/>
                <a:ea typeface="ＭＳ Ｐゴシック" charset="0"/>
              </a:defRPr>
            </a:lvl7pPr>
            <a:lvl8pPr marL="3387013" indent="-225801" defTabSz="973766" eaLnBrk="0" fontAlgn="base" hangingPunct="0">
              <a:spcBef>
                <a:spcPct val="0"/>
              </a:spcBef>
              <a:spcAft>
                <a:spcPct val="0"/>
              </a:spcAft>
              <a:defRPr sz="2400">
                <a:solidFill>
                  <a:schemeClr val="tx1"/>
                </a:solidFill>
                <a:latin typeface="Times New Roman" charset="0"/>
                <a:ea typeface="ＭＳ Ｐゴシック" charset="0"/>
              </a:defRPr>
            </a:lvl8pPr>
            <a:lvl9pPr marL="3838615" indent="-225801" defTabSz="973766" eaLnBrk="0" fontAlgn="base" hangingPunct="0">
              <a:spcBef>
                <a:spcPct val="0"/>
              </a:spcBef>
              <a:spcAft>
                <a:spcPct val="0"/>
              </a:spcAft>
              <a:defRPr sz="2400">
                <a:solidFill>
                  <a:schemeClr val="tx1"/>
                </a:solidFill>
                <a:latin typeface="Times New Roman" charset="0"/>
                <a:ea typeface="ＭＳ Ｐゴシック" charset="0"/>
              </a:defRPr>
            </a:lvl9pPr>
          </a:lstStyle>
          <a:p>
            <a:fld id="{D81EE713-03A4-E544-A02C-CFF0B4A1C2A7}" type="slidenum">
              <a:rPr lang="en-US" sz="1100">
                <a:latin typeface="Helvetica"/>
              </a:rPr>
              <a:pPr/>
              <a:t>5</a:t>
            </a:fld>
            <a:endParaRPr lang="en-US" sz="1100" dirty="0">
              <a:latin typeface="Helvetica"/>
            </a:endParaRPr>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xfrm>
            <a:off x="959495" y="4518659"/>
            <a:ext cx="5281910" cy="4279591"/>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baseline="0" dirty="0"/>
              <a:t>Let’s look a little closer and scroll down</a:t>
            </a:r>
          </a:p>
          <a:p>
            <a:r>
              <a:rPr lang="en-US" baseline="0" dirty="0"/>
              <a:t>[ADVANCE]</a:t>
            </a:r>
          </a:p>
          <a:p>
            <a:r>
              <a:rPr lang="en-US" baseline="0" dirty="0"/>
              <a:t>We see more this white section with… and then this blue section with driver guides.</a:t>
            </a:r>
          </a:p>
          <a:p>
            <a:r>
              <a:rPr lang="en-US" baseline="0" dirty="0"/>
              <a:t>[ADVANCES</a:t>
            </a:r>
          </a:p>
          <a:p>
            <a:r>
              <a:rPr lang="en-US" baseline="0" dirty="0"/>
              <a:t>Scrolling more we see more driver guides and then</a:t>
            </a:r>
          </a:p>
          <a:p>
            <a:endParaRPr lang="en-US" baseline="0" dirty="0"/>
          </a:p>
          <a:p>
            <a:r>
              <a:rPr lang="en-US" dirty="0"/>
              <a:t>Just some of the standard uncommon things to look at at the bottom. Most of the key things are here </a:t>
            </a:r>
            <a:r>
              <a:rPr lang="en-US" b="1" dirty="0"/>
              <a:t>“above the fold” </a:t>
            </a:r>
            <a:r>
              <a:rPr lang="en-US" dirty="0"/>
              <a:t>as we call it (the part likely to be seen in a typical browser without scrolling). This term comes from newspapers that would be folded in half with the important news at the top.</a:t>
            </a:r>
            <a:br>
              <a:rPr lang="en-US" dirty="0"/>
            </a:br>
            <a:r>
              <a:rPr lang="en-US" dirty="0"/>
              <a:t>Clicking on "Ask DMV" (bottom right)</a:t>
            </a:r>
          </a:p>
          <a:p>
            <a:r>
              <a:rPr lang="en-US" dirty="0"/>
              <a:t>[ADVANCE]</a:t>
            </a:r>
          </a:p>
          <a:p>
            <a:r>
              <a:rPr lang="en-US" dirty="0"/>
              <a:t>We see this chat bot. Could be nice if it works.</a:t>
            </a:r>
          </a:p>
          <a:p>
            <a:r>
              <a:rPr lang="en-US" dirty="0"/>
              <a:t>SLACK: What do you like about this site?</a:t>
            </a:r>
          </a:p>
          <a:p>
            <a:r>
              <a:rPr lang="en-US" dirty="0"/>
              <a:t>SLACK: What can be improved?</a:t>
            </a:r>
          </a:p>
        </p:txBody>
      </p:sp>
    </p:spTree>
    <p:extLst>
      <p:ext uri="{BB962C8B-B14F-4D97-AF65-F5344CB8AC3E}">
        <p14:creationId xmlns:p14="http://schemas.microsoft.com/office/powerpoint/2010/main" val="299255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73766" eaLnBrk="0" hangingPunct="0">
              <a:defRPr sz="2400">
                <a:solidFill>
                  <a:schemeClr val="tx1"/>
                </a:solidFill>
                <a:latin typeface="Times New Roman" charset="0"/>
                <a:ea typeface="ＭＳ Ｐゴシック" charset="0"/>
              </a:defRPr>
            </a:lvl1pPr>
            <a:lvl2pPr marL="733853" indent="-282251" defTabSz="973766" eaLnBrk="0" hangingPunct="0">
              <a:defRPr sz="2400">
                <a:solidFill>
                  <a:schemeClr val="tx1"/>
                </a:solidFill>
                <a:latin typeface="Times New Roman" charset="0"/>
                <a:ea typeface="ＭＳ Ｐゴシック" charset="0"/>
              </a:defRPr>
            </a:lvl2pPr>
            <a:lvl3pPr marL="1129005" indent="-225801" defTabSz="973766" eaLnBrk="0" hangingPunct="0">
              <a:defRPr sz="2400">
                <a:solidFill>
                  <a:schemeClr val="tx1"/>
                </a:solidFill>
                <a:latin typeface="Times New Roman" charset="0"/>
                <a:ea typeface="ＭＳ Ｐゴシック" charset="0"/>
              </a:defRPr>
            </a:lvl3pPr>
            <a:lvl4pPr marL="1580606" indent="-225801" defTabSz="973766" eaLnBrk="0" hangingPunct="0">
              <a:defRPr sz="2400">
                <a:solidFill>
                  <a:schemeClr val="tx1"/>
                </a:solidFill>
                <a:latin typeface="Times New Roman" charset="0"/>
                <a:ea typeface="ＭＳ Ｐゴシック" charset="0"/>
              </a:defRPr>
            </a:lvl4pPr>
            <a:lvl5pPr marL="2032207" indent="-225801" defTabSz="973766" eaLnBrk="0" hangingPunct="0">
              <a:defRPr sz="2400">
                <a:solidFill>
                  <a:schemeClr val="tx1"/>
                </a:solidFill>
                <a:latin typeface="Times New Roman" charset="0"/>
                <a:ea typeface="ＭＳ Ｐゴシック" charset="0"/>
              </a:defRPr>
            </a:lvl5pPr>
            <a:lvl6pPr marL="2483809" indent="-225801" defTabSz="973766" eaLnBrk="0" fontAlgn="base" hangingPunct="0">
              <a:spcBef>
                <a:spcPct val="0"/>
              </a:spcBef>
              <a:spcAft>
                <a:spcPct val="0"/>
              </a:spcAft>
              <a:defRPr sz="2400">
                <a:solidFill>
                  <a:schemeClr val="tx1"/>
                </a:solidFill>
                <a:latin typeface="Times New Roman" charset="0"/>
                <a:ea typeface="ＭＳ Ｐゴシック" charset="0"/>
              </a:defRPr>
            </a:lvl6pPr>
            <a:lvl7pPr marL="2935411" indent="-225801" defTabSz="973766" eaLnBrk="0" fontAlgn="base" hangingPunct="0">
              <a:spcBef>
                <a:spcPct val="0"/>
              </a:spcBef>
              <a:spcAft>
                <a:spcPct val="0"/>
              </a:spcAft>
              <a:defRPr sz="2400">
                <a:solidFill>
                  <a:schemeClr val="tx1"/>
                </a:solidFill>
                <a:latin typeface="Times New Roman" charset="0"/>
                <a:ea typeface="ＭＳ Ｐゴシック" charset="0"/>
              </a:defRPr>
            </a:lvl7pPr>
            <a:lvl8pPr marL="3387013" indent="-225801" defTabSz="973766" eaLnBrk="0" fontAlgn="base" hangingPunct="0">
              <a:spcBef>
                <a:spcPct val="0"/>
              </a:spcBef>
              <a:spcAft>
                <a:spcPct val="0"/>
              </a:spcAft>
              <a:defRPr sz="2400">
                <a:solidFill>
                  <a:schemeClr val="tx1"/>
                </a:solidFill>
                <a:latin typeface="Times New Roman" charset="0"/>
                <a:ea typeface="ＭＳ Ｐゴシック" charset="0"/>
              </a:defRPr>
            </a:lvl8pPr>
            <a:lvl9pPr marL="3838615" indent="-225801" defTabSz="973766" eaLnBrk="0" fontAlgn="base" hangingPunct="0">
              <a:spcBef>
                <a:spcPct val="0"/>
              </a:spcBef>
              <a:spcAft>
                <a:spcPct val="0"/>
              </a:spcAft>
              <a:defRPr sz="2400">
                <a:solidFill>
                  <a:schemeClr val="tx1"/>
                </a:solidFill>
                <a:latin typeface="Times New Roman" charset="0"/>
                <a:ea typeface="ＭＳ Ｐゴシック" charset="0"/>
              </a:defRPr>
            </a:lvl9pPr>
          </a:lstStyle>
          <a:p>
            <a:fld id="{D81EE713-03A4-E544-A02C-CFF0B4A1C2A7}" type="slidenum">
              <a:rPr lang="en-US" sz="1100">
                <a:latin typeface="Helvetica"/>
              </a:rPr>
              <a:pPr/>
              <a:t>6</a:t>
            </a:fld>
            <a:endParaRPr lang="en-US" sz="1100" dirty="0">
              <a:latin typeface="Helvetica"/>
            </a:endParaRPr>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xfrm>
            <a:off x="959495" y="4518659"/>
            <a:ext cx="5281910" cy="4279591"/>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dirty="0"/>
              <a:t>I’m going to call it Hall of Fame, but it’s close… as it still has some problems. Mainly the clickthrough to get to tasks.</a:t>
            </a:r>
          </a:p>
        </p:txBody>
      </p:sp>
    </p:spTree>
    <p:extLst>
      <p:ext uri="{BB962C8B-B14F-4D97-AF65-F5344CB8AC3E}">
        <p14:creationId xmlns:p14="http://schemas.microsoft.com/office/powerpoint/2010/main" val="234782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4146550" y="9120188"/>
            <a:ext cx="3168650" cy="481012"/>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a:lstStyle>
            <a:lvl1pPr defTabSz="950913" eaLnBrk="0" hangingPunct="0">
              <a:defRPr sz="2400">
                <a:solidFill>
                  <a:schemeClr val="tx1"/>
                </a:solidFill>
                <a:latin typeface="Times New Roman" charset="0"/>
                <a:ea typeface="ＭＳ Ｐゴシック" charset="0"/>
              </a:defRPr>
            </a:lvl1pPr>
            <a:lvl2pPr marL="742950" indent="-285750" defTabSz="950913" eaLnBrk="0" hangingPunct="0">
              <a:defRPr sz="2400">
                <a:solidFill>
                  <a:schemeClr val="tx1"/>
                </a:solidFill>
                <a:latin typeface="Times New Roman" charset="0"/>
                <a:ea typeface="ＭＳ Ｐゴシック" charset="0"/>
              </a:defRPr>
            </a:lvl2pPr>
            <a:lvl3pPr marL="1143000" indent="-228600" defTabSz="950913" eaLnBrk="0" hangingPunct="0">
              <a:defRPr sz="2400">
                <a:solidFill>
                  <a:schemeClr val="tx1"/>
                </a:solidFill>
                <a:latin typeface="Times New Roman" charset="0"/>
                <a:ea typeface="ＭＳ Ｐゴシック" charset="0"/>
              </a:defRPr>
            </a:lvl3pPr>
            <a:lvl4pPr marL="1600200" indent="-228600" defTabSz="950913" eaLnBrk="0" hangingPunct="0">
              <a:defRPr sz="2400">
                <a:solidFill>
                  <a:schemeClr val="tx1"/>
                </a:solidFill>
                <a:latin typeface="Times New Roman" charset="0"/>
                <a:ea typeface="ＭＳ Ｐゴシック" charset="0"/>
              </a:defRPr>
            </a:lvl4pPr>
            <a:lvl5pPr marL="2057400" indent="-228600" defTabSz="950913" eaLnBrk="0" hangingPunct="0">
              <a:defRPr sz="2400">
                <a:solidFill>
                  <a:schemeClr val="tx1"/>
                </a:solidFill>
                <a:latin typeface="Times New Roman" charset="0"/>
                <a:ea typeface="ＭＳ Ｐゴシック" charset="0"/>
              </a:defRPr>
            </a:lvl5pPr>
            <a:lvl6pPr marL="2514600" indent="-228600" defTabSz="950913"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defTabSz="950913"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defTabSz="950913"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defTabSz="950913" eaLnBrk="0" fontAlgn="base" hangingPunct="0">
              <a:spcBef>
                <a:spcPct val="0"/>
              </a:spcBef>
              <a:spcAft>
                <a:spcPct val="0"/>
              </a:spcAft>
              <a:defRPr sz="2400">
                <a:solidFill>
                  <a:schemeClr val="tx1"/>
                </a:solidFill>
                <a:latin typeface="Times New Roman" charset="0"/>
                <a:ea typeface="ＭＳ Ｐゴシック" charset="0"/>
              </a:defRPr>
            </a:lvl9pPr>
          </a:lstStyle>
          <a:p>
            <a:fld id="{7EE1134B-0CC8-074E-A0BA-BC372262C46D}" type="slidenum">
              <a:rPr lang="en-US" sz="1200"/>
              <a:pPr/>
              <a:t>7</a:t>
            </a:fld>
            <a:endParaRPr lang="en-US" sz="1200"/>
          </a:p>
        </p:txBody>
      </p:sp>
      <p:sp>
        <p:nvSpPr>
          <p:cNvPr id="44035" name="Rectangle 2"/>
          <p:cNvSpPr>
            <a:spLocks noGrp="1" noRot="1" noChangeAspect="1" noChangeArrowheads="1" noTextEdit="1"/>
          </p:cNvSpPr>
          <p:nvPr>
            <p:ph type="sldImg"/>
          </p:nvPr>
        </p:nvSpPr>
        <p:spPr>
          <a:xfrm>
            <a:off x="468313" y="727075"/>
            <a:ext cx="6375400" cy="3586163"/>
          </a:xfrm>
          <a:ln/>
        </p:spPr>
      </p:sp>
      <p:sp>
        <p:nvSpPr>
          <p:cNvPr id="44036" name="Rectangle 3"/>
          <p:cNvSpPr>
            <a:spLocks noGrp="1" noChangeArrowheads="1"/>
          </p:cNvSpPr>
          <p:nvPr>
            <p:ph type="body" idx="1"/>
          </p:nvPr>
        </p:nvSpPr>
        <p:spPr>
          <a:xfrm>
            <a:off x="976313" y="4560888"/>
            <a:ext cx="5362575" cy="4319587"/>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a:lstStyle/>
          <a:p>
            <a:r>
              <a:rPr lang="en-US" dirty="0"/>
              <a:t>Image credits:</a:t>
            </a:r>
          </a:p>
          <a:p>
            <a:r>
              <a:rPr lang="en-US" dirty="0"/>
              <a:t>http://</a:t>
            </a:r>
            <a:r>
              <a:rPr lang="en-US" dirty="0" err="1"/>
              <a:t>venturebeat.com</a:t>
            </a:r>
            <a:r>
              <a:rPr lang="en-US" dirty="0"/>
              <a:t>/</a:t>
            </a:r>
            <a:r>
              <a:rPr lang="en-US" dirty="0" err="1"/>
              <a:t>wp</a:t>
            </a:r>
            <a:r>
              <a:rPr lang="en-US" dirty="0"/>
              <a:t>-content/uploads/2013/05/field-</a:t>
            </a:r>
            <a:r>
              <a:rPr lang="en-US" dirty="0" err="1"/>
              <a:t>data.jpg</a:t>
            </a:r>
            <a:endParaRPr lang="en-US" dirty="0"/>
          </a:p>
          <a:p>
            <a:r>
              <a:rPr lang="en-US" dirty="0"/>
              <a:t>http://</a:t>
            </a:r>
            <a:r>
              <a:rPr lang="en-US" dirty="0" err="1"/>
              <a:t>www.carouselcards.org</a:t>
            </a:r>
            <a:r>
              <a:rPr lang="en-US" dirty="0"/>
              <a:t>/</a:t>
            </a:r>
            <a:r>
              <a:rPr lang="en-US" dirty="0" err="1"/>
              <a:t>wp</a:t>
            </a:r>
            <a:r>
              <a:rPr lang="en-US" dirty="0"/>
              <a:t>-content/uploads/2014/01/swiss2.jpg</a:t>
            </a:r>
          </a:p>
          <a:p>
            <a:r>
              <a:rPr lang="en-US" dirty="0"/>
              <a:t>http://</a:t>
            </a:r>
            <a:r>
              <a:rPr lang="en-US" dirty="0" err="1"/>
              <a:t>www.carouselcards.org</a:t>
            </a:r>
            <a:r>
              <a:rPr lang="en-US" dirty="0"/>
              <a:t>/</a:t>
            </a:r>
            <a:r>
              <a:rPr lang="en-US" dirty="0" err="1"/>
              <a:t>wp</a:t>
            </a:r>
            <a:r>
              <a:rPr lang="en-US" dirty="0"/>
              <a:t>-content/uploads/2014/01/swiss1.jpg</a:t>
            </a:r>
          </a:p>
          <a:p>
            <a:r>
              <a:rPr lang="en-US" dirty="0"/>
              <a:t>https://</a:t>
            </a:r>
            <a:r>
              <a:rPr lang="en-US" dirty="0" err="1"/>
              <a:t>captricity.com</a:t>
            </a:r>
            <a:r>
              <a:rPr lang="en-US" dirty="0"/>
              <a:t>/media/uploads/2013/12/Data-entry-in-</a:t>
            </a:r>
            <a:r>
              <a:rPr lang="en-US" dirty="0" err="1"/>
              <a:t>Nairobi.jpg</a:t>
            </a:r>
            <a:endParaRPr lang="en-US" dirty="0"/>
          </a:p>
          <a:p>
            <a:r>
              <a:rPr lang="en-US" dirty="0"/>
              <a:t>http://</a:t>
            </a:r>
            <a:r>
              <a:rPr lang="en-US" dirty="0" err="1"/>
              <a:t>captricity.com</a:t>
            </a:r>
            <a:r>
              <a:rPr lang="en-US" dirty="0"/>
              <a:t>/media/uploads/2012/09/mobile2.png</a:t>
            </a:r>
          </a:p>
          <a:p>
            <a:endParaRPr lang="en-US" dirty="0"/>
          </a:p>
        </p:txBody>
      </p:sp>
    </p:spTree>
    <p:extLst>
      <p:ext uri="{BB962C8B-B14F-4D97-AF65-F5344CB8AC3E}">
        <p14:creationId xmlns:p14="http://schemas.microsoft.com/office/powerpoint/2010/main" val="2643148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4146550" y="9120188"/>
            <a:ext cx="3168650" cy="481012"/>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a:lstStyle>
            <a:lvl1pPr defTabSz="950913" eaLnBrk="0" hangingPunct="0">
              <a:defRPr sz="2400">
                <a:solidFill>
                  <a:schemeClr val="tx1"/>
                </a:solidFill>
                <a:latin typeface="Times New Roman" charset="0"/>
                <a:ea typeface="ＭＳ Ｐゴシック" charset="0"/>
              </a:defRPr>
            </a:lvl1pPr>
            <a:lvl2pPr marL="742950" indent="-285750" defTabSz="950913" eaLnBrk="0" hangingPunct="0">
              <a:defRPr sz="2400">
                <a:solidFill>
                  <a:schemeClr val="tx1"/>
                </a:solidFill>
                <a:latin typeface="Times New Roman" charset="0"/>
                <a:ea typeface="ＭＳ Ｐゴシック" charset="0"/>
              </a:defRPr>
            </a:lvl2pPr>
            <a:lvl3pPr marL="1143000" indent="-228600" defTabSz="950913" eaLnBrk="0" hangingPunct="0">
              <a:defRPr sz="2400">
                <a:solidFill>
                  <a:schemeClr val="tx1"/>
                </a:solidFill>
                <a:latin typeface="Times New Roman" charset="0"/>
                <a:ea typeface="ＭＳ Ｐゴシック" charset="0"/>
              </a:defRPr>
            </a:lvl3pPr>
            <a:lvl4pPr marL="1600200" indent="-228600" defTabSz="950913" eaLnBrk="0" hangingPunct="0">
              <a:defRPr sz="2400">
                <a:solidFill>
                  <a:schemeClr val="tx1"/>
                </a:solidFill>
                <a:latin typeface="Times New Roman" charset="0"/>
                <a:ea typeface="ＭＳ Ｐゴシック" charset="0"/>
              </a:defRPr>
            </a:lvl4pPr>
            <a:lvl5pPr marL="2057400" indent="-228600" defTabSz="950913" eaLnBrk="0" hangingPunct="0">
              <a:defRPr sz="2400">
                <a:solidFill>
                  <a:schemeClr val="tx1"/>
                </a:solidFill>
                <a:latin typeface="Times New Roman" charset="0"/>
                <a:ea typeface="ＭＳ Ｐゴシック" charset="0"/>
              </a:defRPr>
            </a:lvl5pPr>
            <a:lvl6pPr marL="2514600" indent="-228600" defTabSz="950913"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defTabSz="950913"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defTabSz="950913"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defTabSz="950913" eaLnBrk="0" fontAlgn="base" hangingPunct="0">
              <a:spcBef>
                <a:spcPct val="0"/>
              </a:spcBef>
              <a:spcAft>
                <a:spcPct val="0"/>
              </a:spcAft>
              <a:defRPr sz="2400">
                <a:solidFill>
                  <a:schemeClr val="tx1"/>
                </a:solidFill>
                <a:latin typeface="Times New Roman" charset="0"/>
                <a:ea typeface="ＭＳ Ｐゴシック" charset="0"/>
              </a:defRPr>
            </a:lvl9pPr>
          </a:lstStyle>
          <a:p>
            <a:fld id="{7EE1134B-0CC8-074E-A0BA-BC372262C46D}" type="slidenum">
              <a:rPr lang="en-US" sz="1200"/>
              <a:pPr/>
              <a:t>8</a:t>
            </a:fld>
            <a:endParaRPr lang="en-US" sz="1200"/>
          </a:p>
        </p:txBody>
      </p:sp>
      <p:sp>
        <p:nvSpPr>
          <p:cNvPr id="44035" name="Rectangle 2"/>
          <p:cNvSpPr>
            <a:spLocks noGrp="1" noRot="1" noChangeAspect="1" noChangeArrowheads="1" noTextEdit="1"/>
          </p:cNvSpPr>
          <p:nvPr>
            <p:ph type="sldImg"/>
          </p:nvPr>
        </p:nvSpPr>
        <p:spPr>
          <a:xfrm>
            <a:off x="468313" y="727075"/>
            <a:ext cx="6375400" cy="3586163"/>
          </a:xfrm>
          <a:ln/>
        </p:spPr>
      </p:sp>
      <p:sp>
        <p:nvSpPr>
          <p:cNvPr id="44036" name="Rectangle 3"/>
          <p:cNvSpPr>
            <a:spLocks noGrp="1" noChangeArrowheads="1"/>
          </p:cNvSpPr>
          <p:nvPr>
            <p:ph type="body" idx="1"/>
          </p:nvPr>
        </p:nvSpPr>
        <p:spPr>
          <a:xfrm>
            <a:off x="976313" y="4560888"/>
            <a:ext cx="5362575" cy="4319587"/>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a:lstStyle/>
          <a:p>
            <a:r>
              <a:rPr lang="en-US" dirty="0"/>
              <a:t>What do you like, what do you wish?</a:t>
            </a:r>
          </a:p>
          <a:p>
            <a:endParaRPr lang="en-US" dirty="0"/>
          </a:p>
          <a:p>
            <a:endParaRPr lang="en-US" dirty="0"/>
          </a:p>
          <a:p>
            <a:r>
              <a:rPr lang="en-US" dirty="0"/>
              <a:t>mage credits:</a:t>
            </a:r>
          </a:p>
          <a:p>
            <a:r>
              <a:rPr lang="en-US" dirty="0"/>
              <a:t>http://</a:t>
            </a:r>
            <a:r>
              <a:rPr lang="en-US" dirty="0" err="1"/>
              <a:t>venturebeat.com</a:t>
            </a:r>
            <a:r>
              <a:rPr lang="en-US" dirty="0"/>
              <a:t>/</a:t>
            </a:r>
            <a:r>
              <a:rPr lang="en-US" dirty="0" err="1"/>
              <a:t>wp</a:t>
            </a:r>
            <a:r>
              <a:rPr lang="en-US" dirty="0"/>
              <a:t>-content/uploads/2013/05/field-</a:t>
            </a:r>
            <a:r>
              <a:rPr lang="en-US" dirty="0" err="1"/>
              <a:t>data.jpg</a:t>
            </a:r>
            <a:endParaRPr lang="en-US" dirty="0"/>
          </a:p>
          <a:p>
            <a:r>
              <a:rPr lang="en-US" dirty="0"/>
              <a:t>http://</a:t>
            </a:r>
            <a:r>
              <a:rPr lang="en-US" dirty="0" err="1"/>
              <a:t>www.carouselcards.org</a:t>
            </a:r>
            <a:r>
              <a:rPr lang="en-US" dirty="0"/>
              <a:t>/</a:t>
            </a:r>
            <a:r>
              <a:rPr lang="en-US" dirty="0" err="1"/>
              <a:t>wp</a:t>
            </a:r>
            <a:r>
              <a:rPr lang="en-US" dirty="0"/>
              <a:t>-content/uploads/2014/01/swiss2.jpg</a:t>
            </a:r>
          </a:p>
          <a:p>
            <a:r>
              <a:rPr lang="en-US" dirty="0"/>
              <a:t>http://</a:t>
            </a:r>
            <a:r>
              <a:rPr lang="en-US" dirty="0" err="1"/>
              <a:t>www.carouselcards.org</a:t>
            </a:r>
            <a:r>
              <a:rPr lang="en-US" dirty="0"/>
              <a:t>/</a:t>
            </a:r>
            <a:r>
              <a:rPr lang="en-US" dirty="0" err="1"/>
              <a:t>wp</a:t>
            </a:r>
            <a:r>
              <a:rPr lang="en-US" dirty="0"/>
              <a:t>-content/uploads/2014/01/swiss1.jpg</a:t>
            </a:r>
          </a:p>
          <a:p>
            <a:r>
              <a:rPr lang="en-US" dirty="0"/>
              <a:t>https://</a:t>
            </a:r>
            <a:r>
              <a:rPr lang="en-US" dirty="0" err="1"/>
              <a:t>captricity.com</a:t>
            </a:r>
            <a:r>
              <a:rPr lang="en-US" dirty="0"/>
              <a:t>/media/uploads/2013/12/Data-entry-in-</a:t>
            </a:r>
            <a:r>
              <a:rPr lang="en-US" dirty="0" err="1"/>
              <a:t>Nairobi.jpg</a:t>
            </a:r>
            <a:endParaRPr lang="en-US" dirty="0"/>
          </a:p>
          <a:p>
            <a:r>
              <a:rPr lang="en-US" dirty="0"/>
              <a:t>http://</a:t>
            </a:r>
            <a:r>
              <a:rPr lang="en-US" dirty="0" err="1"/>
              <a:t>captricity.com</a:t>
            </a:r>
            <a:r>
              <a:rPr lang="en-US" dirty="0"/>
              <a:t>/media/uploads/2012/09/mobile2.png</a:t>
            </a:r>
          </a:p>
          <a:p>
            <a:endParaRPr lang="en-US" dirty="0"/>
          </a:p>
        </p:txBody>
      </p:sp>
    </p:spTree>
    <p:extLst>
      <p:ext uri="{BB962C8B-B14F-4D97-AF65-F5344CB8AC3E}">
        <p14:creationId xmlns:p14="http://schemas.microsoft.com/office/powerpoint/2010/main" val="910556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4146550" y="9120188"/>
            <a:ext cx="3168650" cy="481012"/>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a:lstStyle>
            <a:lvl1pPr defTabSz="950913" eaLnBrk="0" hangingPunct="0">
              <a:defRPr sz="2400">
                <a:solidFill>
                  <a:schemeClr val="tx1"/>
                </a:solidFill>
                <a:latin typeface="Times New Roman" charset="0"/>
                <a:ea typeface="ＭＳ Ｐゴシック" charset="0"/>
              </a:defRPr>
            </a:lvl1pPr>
            <a:lvl2pPr marL="742950" indent="-285750" defTabSz="950913" eaLnBrk="0" hangingPunct="0">
              <a:defRPr sz="2400">
                <a:solidFill>
                  <a:schemeClr val="tx1"/>
                </a:solidFill>
                <a:latin typeface="Times New Roman" charset="0"/>
                <a:ea typeface="ＭＳ Ｐゴシック" charset="0"/>
              </a:defRPr>
            </a:lvl2pPr>
            <a:lvl3pPr marL="1143000" indent="-228600" defTabSz="950913" eaLnBrk="0" hangingPunct="0">
              <a:defRPr sz="2400">
                <a:solidFill>
                  <a:schemeClr val="tx1"/>
                </a:solidFill>
                <a:latin typeface="Times New Roman" charset="0"/>
                <a:ea typeface="ＭＳ Ｐゴシック" charset="0"/>
              </a:defRPr>
            </a:lvl3pPr>
            <a:lvl4pPr marL="1600200" indent="-228600" defTabSz="950913" eaLnBrk="0" hangingPunct="0">
              <a:defRPr sz="2400">
                <a:solidFill>
                  <a:schemeClr val="tx1"/>
                </a:solidFill>
                <a:latin typeface="Times New Roman" charset="0"/>
                <a:ea typeface="ＭＳ Ｐゴシック" charset="0"/>
              </a:defRPr>
            </a:lvl4pPr>
            <a:lvl5pPr marL="2057400" indent="-228600" defTabSz="950913" eaLnBrk="0" hangingPunct="0">
              <a:defRPr sz="2400">
                <a:solidFill>
                  <a:schemeClr val="tx1"/>
                </a:solidFill>
                <a:latin typeface="Times New Roman" charset="0"/>
                <a:ea typeface="ＭＳ Ｐゴシック" charset="0"/>
              </a:defRPr>
            </a:lvl5pPr>
            <a:lvl6pPr marL="2514600" indent="-228600" defTabSz="950913"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defTabSz="950913"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defTabSz="950913"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defTabSz="950913" eaLnBrk="0" fontAlgn="base" hangingPunct="0">
              <a:spcBef>
                <a:spcPct val="0"/>
              </a:spcBef>
              <a:spcAft>
                <a:spcPct val="0"/>
              </a:spcAft>
              <a:defRPr sz="2400">
                <a:solidFill>
                  <a:schemeClr val="tx1"/>
                </a:solidFill>
                <a:latin typeface="Times New Roman" charset="0"/>
                <a:ea typeface="ＭＳ Ｐゴシック" charset="0"/>
              </a:defRPr>
            </a:lvl9pPr>
          </a:lstStyle>
          <a:p>
            <a:fld id="{7EE1134B-0CC8-074E-A0BA-BC372262C46D}" type="slidenum">
              <a:rPr lang="en-US" sz="1200"/>
              <a:pPr/>
              <a:t>9</a:t>
            </a:fld>
            <a:endParaRPr lang="en-US" sz="1200"/>
          </a:p>
        </p:txBody>
      </p:sp>
      <p:sp>
        <p:nvSpPr>
          <p:cNvPr id="44035" name="Rectangle 2"/>
          <p:cNvSpPr>
            <a:spLocks noGrp="1" noRot="1" noChangeAspect="1" noChangeArrowheads="1" noTextEdit="1"/>
          </p:cNvSpPr>
          <p:nvPr>
            <p:ph type="sldImg"/>
          </p:nvPr>
        </p:nvSpPr>
        <p:spPr>
          <a:xfrm>
            <a:off x="468313" y="727075"/>
            <a:ext cx="6375400" cy="3586163"/>
          </a:xfrm>
          <a:ln/>
        </p:spPr>
      </p:sp>
      <p:sp>
        <p:nvSpPr>
          <p:cNvPr id="44036" name="Rectangle 3"/>
          <p:cNvSpPr>
            <a:spLocks noGrp="1" noChangeArrowheads="1"/>
          </p:cNvSpPr>
          <p:nvPr>
            <p:ph type="body" idx="1"/>
          </p:nvPr>
        </p:nvSpPr>
        <p:spPr>
          <a:xfrm>
            <a:off x="976313" y="4560888"/>
            <a:ext cx="5362575" cy="4319587"/>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a:lstStyle/>
          <a:p>
            <a:r>
              <a:rPr lang="en-US" dirty="0"/>
              <a:t>Great improvement on data capture while acknowledging</a:t>
            </a:r>
            <a:r>
              <a:rPr lang="en-US" baseline="0" dirty="0"/>
              <a:t> the practices and infrastructure available.</a:t>
            </a:r>
            <a:endParaRPr lang="en-US" dirty="0"/>
          </a:p>
          <a:p>
            <a:endParaRPr lang="en-US" dirty="0"/>
          </a:p>
          <a:p>
            <a:endParaRPr lang="en-US" dirty="0"/>
          </a:p>
          <a:p>
            <a:r>
              <a:rPr lang="en-US" dirty="0"/>
              <a:t>mage credits:</a:t>
            </a:r>
          </a:p>
          <a:p>
            <a:r>
              <a:rPr lang="en-US" dirty="0"/>
              <a:t>http://</a:t>
            </a:r>
            <a:r>
              <a:rPr lang="en-US" dirty="0" err="1"/>
              <a:t>venturebeat.com</a:t>
            </a:r>
            <a:r>
              <a:rPr lang="en-US" dirty="0"/>
              <a:t>/</a:t>
            </a:r>
            <a:r>
              <a:rPr lang="en-US" dirty="0" err="1"/>
              <a:t>wp</a:t>
            </a:r>
            <a:r>
              <a:rPr lang="en-US" dirty="0"/>
              <a:t>-content/uploads/2013/05/field-</a:t>
            </a:r>
            <a:r>
              <a:rPr lang="en-US" dirty="0" err="1"/>
              <a:t>data.jpg</a:t>
            </a:r>
            <a:endParaRPr lang="en-US" dirty="0"/>
          </a:p>
          <a:p>
            <a:r>
              <a:rPr lang="en-US" dirty="0"/>
              <a:t>http://</a:t>
            </a:r>
            <a:r>
              <a:rPr lang="en-US" dirty="0" err="1"/>
              <a:t>www.carouselcards.org</a:t>
            </a:r>
            <a:r>
              <a:rPr lang="en-US" dirty="0"/>
              <a:t>/</a:t>
            </a:r>
            <a:r>
              <a:rPr lang="en-US" dirty="0" err="1"/>
              <a:t>wp</a:t>
            </a:r>
            <a:r>
              <a:rPr lang="en-US" dirty="0"/>
              <a:t>-content/uploads/2014/01/swiss2.jpg</a:t>
            </a:r>
          </a:p>
          <a:p>
            <a:r>
              <a:rPr lang="en-US" dirty="0"/>
              <a:t>http://</a:t>
            </a:r>
            <a:r>
              <a:rPr lang="en-US" dirty="0" err="1"/>
              <a:t>www.carouselcards.org</a:t>
            </a:r>
            <a:r>
              <a:rPr lang="en-US" dirty="0"/>
              <a:t>/</a:t>
            </a:r>
            <a:r>
              <a:rPr lang="en-US" dirty="0" err="1"/>
              <a:t>wp</a:t>
            </a:r>
            <a:r>
              <a:rPr lang="en-US" dirty="0"/>
              <a:t>-content/uploads/2014/01/swiss1.jpg</a:t>
            </a:r>
          </a:p>
          <a:p>
            <a:r>
              <a:rPr lang="en-US" dirty="0"/>
              <a:t>https://</a:t>
            </a:r>
            <a:r>
              <a:rPr lang="en-US" dirty="0" err="1"/>
              <a:t>captricity.com</a:t>
            </a:r>
            <a:r>
              <a:rPr lang="en-US" dirty="0"/>
              <a:t>/media/uploads/2013/12/Data-entry-in-</a:t>
            </a:r>
            <a:r>
              <a:rPr lang="en-US" dirty="0" err="1"/>
              <a:t>Nairobi.jpg</a:t>
            </a:r>
            <a:endParaRPr lang="en-US" dirty="0"/>
          </a:p>
          <a:p>
            <a:r>
              <a:rPr lang="en-US" dirty="0"/>
              <a:t>http://</a:t>
            </a:r>
            <a:r>
              <a:rPr lang="en-US" dirty="0" err="1"/>
              <a:t>captricity.com</a:t>
            </a:r>
            <a:r>
              <a:rPr lang="en-US" dirty="0"/>
              <a:t>/media/uploads/2012/09/mobile2.png</a:t>
            </a:r>
          </a:p>
          <a:p>
            <a:endParaRPr lang="en-US" dirty="0"/>
          </a:p>
        </p:txBody>
      </p:sp>
    </p:spTree>
    <p:extLst>
      <p:ext uri="{BB962C8B-B14F-4D97-AF65-F5344CB8AC3E}">
        <p14:creationId xmlns:p14="http://schemas.microsoft.com/office/powerpoint/2010/main" val="961541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we start. Remember our laptop/phone policy. I don’t want to see any out unless we are doing teamwork, or I explicitly ask you to do something. Unless you have spoken with us about it. Pen &amp; paper or a electronic tablet are allowed.</a:t>
            </a:r>
          </a:p>
          <a:p>
            <a:endParaRPr lang="en-US" dirty="0"/>
          </a:p>
          <a:p>
            <a:r>
              <a:rPr lang="en-US" dirty="0"/>
              <a:t>In the last lecture, which you watched on your own already (and if you didn’t you better do it today), was on Empathy or Needfinding. That is the first step in the design thinking process. How to interview and observe people.</a:t>
            </a:r>
          </a:p>
          <a:p>
            <a:endParaRPr lang="en-US" dirty="0"/>
          </a:p>
          <a:p>
            <a:r>
              <a:rPr lang="en-US" dirty="0"/>
              <a:t>Today we are going to give an overview of the 2nd step in the Design Thinking process. Define. This is where you start to synthesize your </a:t>
            </a:r>
            <a:r>
              <a:rPr lang="en-US" dirty="0" err="1"/>
              <a:t>needfinding</a:t>
            </a:r>
            <a:r>
              <a:rPr lang="en-US" dirty="0"/>
              <a:t> data to focus on an impactful problem to solve. You'll use this a bit at the end of assignment one but even more in assignment 2.</a:t>
            </a:r>
          </a:p>
        </p:txBody>
      </p:sp>
    </p:spTree>
    <p:extLst>
      <p:ext uri="{BB962C8B-B14F-4D97-AF65-F5344CB8AC3E}">
        <p14:creationId xmlns:p14="http://schemas.microsoft.com/office/powerpoint/2010/main" val="3036566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xfrm>
            <a:off x="3884084" y="8684664"/>
            <a:ext cx="2972405" cy="45781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7545" tIns="43772" rIns="87545" bIns="43772"/>
          <a:lstStyle>
            <a:lvl1pPr defTabSz="936241" eaLnBrk="0" hangingPunct="0">
              <a:defRPr sz="2300">
                <a:solidFill>
                  <a:schemeClr val="tx1"/>
                </a:solidFill>
                <a:latin typeface="Times New Roman" charset="0"/>
                <a:ea typeface="ＭＳ Ｐゴシック" charset="0"/>
              </a:defRPr>
            </a:lvl1pPr>
            <a:lvl2pPr marL="711300" indent="-273577" defTabSz="936241" eaLnBrk="0" hangingPunct="0">
              <a:defRPr sz="2300">
                <a:solidFill>
                  <a:schemeClr val="tx1"/>
                </a:solidFill>
                <a:latin typeface="Times New Roman" charset="0"/>
                <a:ea typeface="ＭＳ Ｐゴシック" charset="0"/>
              </a:defRPr>
            </a:lvl2pPr>
            <a:lvl3pPr marL="1094308" indent="-218862" defTabSz="936241" eaLnBrk="0" hangingPunct="0">
              <a:defRPr sz="2300">
                <a:solidFill>
                  <a:schemeClr val="tx1"/>
                </a:solidFill>
                <a:latin typeface="Times New Roman" charset="0"/>
                <a:ea typeface="ＭＳ Ｐゴシック" charset="0"/>
              </a:defRPr>
            </a:lvl3pPr>
            <a:lvl4pPr marL="1532031" indent="-218862" defTabSz="936241" eaLnBrk="0" hangingPunct="0">
              <a:defRPr sz="2300">
                <a:solidFill>
                  <a:schemeClr val="tx1"/>
                </a:solidFill>
                <a:latin typeface="Times New Roman" charset="0"/>
                <a:ea typeface="ＭＳ Ｐゴシック" charset="0"/>
              </a:defRPr>
            </a:lvl4pPr>
            <a:lvl5pPr marL="1969755" indent="-218862" defTabSz="936241" eaLnBrk="0" hangingPunct="0">
              <a:defRPr sz="2300">
                <a:solidFill>
                  <a:schemeClr val="tx1"/>
                </a:solidFill>
                <a:latin typeface="Times New Roman" charset="0"/>
                <a:ea typeface="ＭＳ Ｐゴシック" charset="0"/>
              </a:defRPr>
            </a:lvl5pPr>
            <a:lvl6pPr marL="2407478" indent="-218862" defTabSz="936241" eaLnBrk="0" fontAlgn="base" hangingPunct="0">
              <a:spcBef>
                <a:spcPct val="0"/>
              </a:spcBef>
              <a:spcAft>
                <a:spcPct val="0"/>
              </a:spcAft>
              <a:defRPr sz="2300">
                <a:solidFill>
                  <a:schemeClr val="tx1"/>
                </a:solidFill>
                <a:latin typeface="Times New Roman" charset="0"/>
                <a:ea typeface="ＭＳ Ｐゴシック" charset="0"/>
              </a:defRPr>
            </a:lvl6pPr>
            <a:lvl7pPr marL="2845201" indent="-218862" defTabSz="936241" eaLnBrk="0" fontAlgn="base" hangingPunct="0">
              <a:spcBef>
                <a:spcPct val="0"/>
              </a:spcBef>
              <a:spcAft>
                <a:spcPct val="0"/>
              </a:spcAft>
              <a:defRPr sz="2300">
                <a:solidFill>
                  <a:schemeClr val="tx1"/>
                </a:solidFill>
                <a:latin typeface="Times New Roman" charset="0"/>
                <a:ea typeface="ＭＳ Ｐゴシック" charset="0"/>
              </a:defRPr>
            </a:lvl7pPr>
            <a:lvl8pPr marL="3282925" indent="-218862" defTabSz="936241" eaLnBrk="0" fontAlgn="base" hangingPunct="0">
              <a:spcBef>
                <a:spcPct val="0"/>
              </a:spcBef>
              <a:spcAft>
                <a:spcPct val="0"/>
              </a:spcAft>
              <a:defRPr sz="2300">
                <a:solidFill>
                  <a:schemeClr val="tx1"/>
                </a:solidFill>
                <a:latin typeface="Times New Roman" charset="0"/>
                <a:ea typeface="ＭＳ Ｐゴシック" charset="0"/>
              </a:defRPr>
            </a:lvl8pPr>
            <a:lvl9pPr marL="3720648" indent="-218862" defTabSz="936241" eaLnBrk="0" fontAlgn="base" hangingPunct="0">
              <a:spcBef>
                <a:spcPct val="0"/>
              </a:spcBef>
              <a:spcAft>
                <a:spcPct val="0"/>
              </a:spcAft>
              <a:defRPr sz="2300">
                <a:solidFill>
                  <a:schemeClr val="tx1"/>
                </a:solidFill>
                <a:latin typeface="Times New Roman" charset="0"/>
                <a:ea typeface="ＭＳ Ｐゴシック" charset="0"/>
              </a:defRPr>
            </a:lvl9pPr>
          </a:lstStyle>
          <a:p>
            <a:fld id="{AFBCB93E-F4EA-724D-9AD2-D35B9053D5DD}" type="slidenum">
              <a:rPr lang="en-US" sz="1000"/>
              <a:pPr/>
              <a:t>11</a:t>
            </a:fld>
            <a:endParaRPr lang="en-US" sz="10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7545" tIns="43772" rIns="87545" bIns="43772"/>
          <a:lstStyle/>
          <a:p>
            <a:pPr defTabSz="904325">
              <a:spcBef>
                <a:spcPct val="0"/>
              </a:spcBef>
            </a:pPr>
            <a:r>
              <a:rPr lang="en-US" sz="2400" dirty="0">
                <a:latin typeface="Times New Roman" charset="0"/>
              </a:rPr>
              <a:t>To give you more detail where we are going today.</a:t>
            </a:r>
          </a:p>
          <a:p>
            <a:pPr defTabSz="904325">
              <a:spcBef>
                <a:spcPct val="0"/>
              </a:spcBef>
            </a:pPr>
            <a:r>
              <a:rPr lang="en-US" sz="2400" dirty="0">
                <a:latin typeface="Times New Roman" charset="0"/>
              </a:rPr>
              <a:t>We’ll review the design thinking process…</a:t>
            </a:r>
          </a:p>
          <a:p>
            <a:pPr defTabSz="904325">
              <a:spcBef>
                <a:spcPct val="0"/>
              </a:spcBef>
            </a:pPr>
            <a:r>
              <a:rPr lang="en-US" sz="2400" dirty="0">
                <a:latin typeface="Times New Roman" charset="0"/>
              </a:rPr>
              <a:t>Discuss in </a:t>
            </a:r>
            <a:r>
              <a:rPr lang="en-US" sz="2400" dirty="0" err="1">
                <a:latin typeface="Times New Roman" charset="0"/>
              </a:rPr>
              <a:t>detil</a:t>
            </a:r>
            <a:r>
              <a:rPr lang="en-US" sz="2400" dirty="0">
                <a:latin typeface="Times New Roman" charset="0"/>
              </a:rPr>
              <a:t> how to inter insights from your data</a:t>
            </a:r>
          </a:p>
          <a:p>
            <a:pPr defTabSz="904325">
              <a:spcBef>
                <a:spcPct val="0"/>
              </a:spcBef>
            </a:pPr>
            <a:r>
              <a:rPr lang="en-US" sz="2400" dirty="0">
                <a:latin typeface="Times New Roman" charset="0"/>
              </a:rPr>
              <a:t>And How to use that to develop a Point of View.</a:t>
            </a:r>
          </a:p>
          <a:p>
            <a:pPr defTabSz="904325">
              <a:spcBef>
                <a:spcPct val="0"/>
              </a:spcBef>
            </a:pPr>
            <a:r>
              <a:rPr lang="en-US" sz="2400" dirty="0">
                <a:latin typeface="Times New Roman" charset="0"/>
              </a:rPr>
              <a:t>We will take a break for your team’s to get together and discuss your progress on assignment one.</a:t>
            </a:r>
          </a:p>
          <a:p>
            <a:pPr defTabSz="904325">
              <a:spcBef>
                <a:spcPct val="0"/>
              </a:spcBef>
            </a:pPr>
            <a:r>
              <a:rPr lang="en-US" sz="2400" dirty="0">
                <a:latin typeface="Times New Roman" charset="0"/>
              </a:rPr>
              <a:t>And we will close with more on how to unpack your needfinding data, and </a:t>
            </a:r>
          </a:p>
          <a:p>
            <a:pPr defTabSz="904325">
              <a:spcBef>
                <a:spcPct val="0"/>
              </a:spcBef>
            </a:pPr>
            <a:r>
              <a:rPr lang="en-US" sz="2400" dirty="0">
                <a:latin typeface="Times New Roman" charset="0"/>
              </a:rPr>
              <a:t>And we will practice how to write and evaluate POVs.</a:t>
            </a:r>
          </a:p>
          <a:p>
            <a:pPr defTabSz="904325">
              <a:spcBef>
                <a:spcPct val="0"/>
              </a:spcBef>
            </a:pPr>
            <a:endParaRPr lang="en-US" sz="2400" dirty="0">
              <a:latin typeface="Times New Roman" charset="0"/>
            </a:endParaRPr>
          </a:p>
        </p:txBody>
      </p:sp>
    </p:spTree>
    <p:extLst>
      <p:ext uri="{BB962C8B-B14F-4D97-AF65-F5344CB8AC3E}">
        <p14:creationId xmlns:p14="http://schemas.microsoft.com/office/powerpoint/2010/main" val="5766028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lecture you watched outside of class on Design Discovery, </a:t>
            </a:r>
            <a:r>
              <a:rPr lang="en-US" baseline="0" dirty="0"/>
              <a:t>I discussed how to do Needfinding. You practiced in studio, and you hopefully got started on this for assignment #1 by yesterday or will today at the latest.</a:t>
            </a:r>
          </a:p>
          <a:p>
            <a:r>
              <a:rPr lang="en-US" baseline="0" dirty="0"/>
              <a:t>This step allows you to Empathize with your target customers and to see things from their perspective.</a:t>
            </a:r>
          </a:p>
          <a:p>
            <a:endParaRPr lang="en-US" baseline="0" dirty="0"/>
          </a:p>
          <a:p>
            <a:r>
              <a:rPr lang="en-US" baseline="0" dirty="0"/>
              <a:t>You should be together with your teams now and doing this.  Any questions on needfinding and interviewing?</a:t>
            </a:r>
          </a:p>
          <a:p>
            <a:r>
              <a:rPr lang="en-US" baseline="0" dirty="0"/>
              <a:t>[one warning from a CA observation: ask one question at a time. Don't load up a question with multiple questions inside of it when interviewing]</a:t>
            </a:r>
          </a:p>
          <a:p>
            <a:r>
              <a:rPr lang="en-US" baseline="0" dirty="0"/>
              <a:t>[ADVANCE]</a:t>
            </a:r>
            <a:endParaRPr lang="en-US" dirty="0"/>
          </a:p>
        </p:txBody>
      </p:sp>
    </p:spTree>
    <p:extLst>
      <p:ext uri="{BB962C8B-B14F-4D97-AF65-F5344CB8AC3E}">
        <p14:creationId xmlns:p14="http://schemas.microsoft.com/office/powerpoint/2010/main" val="1872782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want to use that information you learn in the field to </a:t>
            </a:r>
            <a:r>
              <a:rPr lang="en-US" b="1" dirty="0"/>
              <a:t>focus</a:t>
            </a:r>
            <a:r>
              <a:rPr lang="en-US" dirty="0"/>
              <a:t> </a:t>
            </a:r>
            <a:r>
              <a:rPr lang="en-US" b="1" dirty="0"/>
              <a:t>in</a:t>
            </a:r>
            <a:r>
              <a:rPr lang="en-US" dirty="0"/>
              <a:t> on a problem.</a:t>
            </a:r>
          </a:p>
          <a:p>
            <a:endParaRPr lang="en-US" dirty="0"/>
          </a:p>
          <a:p>
            <a:r>
              <a:rPr lang="en-US" dirty="0"/>
              <a:t>This is the </a:t>
            </a:r>
            <a:r>
              <a:rPr lang="en-US" b="1" dirty="0"/>
              <a:t>DEFINE</a:t>
            </a:r>
            <a:r>
              <a:rPr lang="en-US" dirty="0"/>
              <a:t> stage of the process. </a:t>
            </a:r>
          </a:p>
        </p:txBody>
      </p:sp>
    </p:spTree>
    <p:extLst>
      <p:ext uri="{BB962C8B-B14F-4D97-AF65-F5344CB8AC3E}">
        <p14:creationId xmlns:p14="http://schemas.microsoft.com/office/powerpoint/2010/main" val="3844707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One thing to note and remember, as you will see it in </a:t>
            </a:r>
            <a:r>
              <a:rPr lang="en-US" b="1" dirty="0"/>
              <a:t>multiple places</a:t>
            </a:r>
            <a:r>
              <a:rPr lang="en-US" dirty="0"/>
              <a:t>, is that the design process has areas where we </a:t>
            </a:r>
            <a:r>
              <a:rPr lang="en-US" b="1" dirty="0"/>
              <a:t>flare</a:t>
            </a:r>
            <a:r>
              <a:rPr lang="en-US" dirty="0"/>
              <a:t> and then we </a:t>
            </a:r>
            <a:r>
              <a:rPr lang="en-US" b="1" dirty="0"/>
              <a:t>focus</a:t>
            </a:r>
            <a:r>
              <a:rPr lang="en-US" dirty="0"/>
              <a:t>. </a:t>
            </a:r>
          </a:p>
          <a:p>
            <a:r>
              <a:rPr lang="en-US" dirty="0"/>
              <a:t>[ADVANCE]</a:t>
            </a:r>
          </a:p>
          <a:p>
            <a:r>
              <a:rPr lang="en-US" dirty="0"/>
              <a:t>This is often </a:t>
            </a:r>
            <a:r>
              <a:rPr lang="en-US" b="1" dirty="0"/>
              <a:t>repeated</a:t>
            </a:r>
            <a:r>
              <a:rPr lang="en-US" dirty="0"/>
              <a:t>. </a:t>
            </a:r>
          </a:p>
          <a:p>
            <a:r>
              <a:rPr lang="en-US" dirty="0"/>
              <a:t>[ADVANCE]</a:t>
            </a:r>
          </a:p>
          <a:p>
            <a:r>
              <a:rPr lang="en-US" dirty="0"/>
              <a:t>We </a:t>
            </a:r>
            <a:r>
              <a:rPr lang="en-US" b="1" dirty="0"/>
              <a:t>flare</a:t>
            </a:r>
            <a:r>
              <a:rPr lang="en-US" dirty="0"/>
              <a:t> by doing </a:t>
            </a:r>
            <a:r>
              <a:rPr lang="en-US" b="1" dirty="0" err="1"/>
              <a:t>needfinding</a:t>
            </a:r>
            <a:r>
              <a:rPr lang="en-US" dirty="0"/>
              <a:t> </a:t>
            </a:r>
          </a:p>
          <a:p>
            <a:r>
              <a:rPr lang="en-US" dirty="0"/>
              <a:t>[ADVANCE]</a:t>
            </a:r>
          </a:p>
          <a:p>
            <a:r>
              <a:rPr lang="en-US" dirty="0"/>
              <a:t>Then focus to </a:t>
            </a:r>
            <a:r>
              <a:rPr lang="en-US" b="1" dirty="0"/>
              <a:t>define</a:t>
            </a:r>
            <a:r>
              <a:rPr lang="en-US" dirty="0"/>
              <a:t> a problem. </a:t>
            </a:r>
          </a:p>
        </p:txBody>
      </p:sp>
    </p:spTree>
    <p:extLst>
      <p:ext uri="{BB962C8B-B14F-4D97-AF65-F5344CB8AC3E}">
        <p14:creationId xmlns:p14="http://schemas.microsoft.com/office/powerpoint/2010/main" val="2028562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t>We want</a:t>
            </a:r>
            <a:r>
              <a:rPr lang="en-US" sz="2400" baseline="0" dirty="0"/>
              <a:t> to </a:t>
            </a:r>
            <a:r>
              <a:rPr lang="en-US" sz="2400" b="1" baseline="0" dirty="0"/>
              <a:t>realize what is</a:t>
            </a:r>
            <a:r>
              <a:rPr lang="en-US" sz="2400" baseline="0" dirty="0"/>
              <a:t> </a:t>
            </a:r>
            <a:r>
              <a:rPr lang="en-US" sz="2400" b="1" baseline="0" dirty="0"/>
              <a:t>happening</a:t>
            </a:r>
            <a:r>
              <a:rPr lang="en-US" sz="2400" baseline="0" dirty="0"/>
              <a:t> from our </a:t>
            </a:r>
            <a:r>
              <a:rPr lang="en-US" sz="2400" baseline="0" dirty="0" err="1"/>
              <a:t>needfinding</a:t>
            </a:r>
            <a:r>
              <a:rPr lang="en-US" sz="2400" baseline="0" dirty="0"/>
              <a:t> with potential customers and use that to </a:t>
            </a:r>
            <a:r>
              <a:rPr lang="en-US" sz="2400" b="1" baseline="0" dirty="0"/>
              <a:t>find a focus</a:t>
            </a:r>
            <a:endParaRPr lang="en-US" sz="2400" b="1" dirty="0"/>
          </a:p>
        </p:txBody>
      </p:sp>
    </p:spTree>
    <p:extLst>
      <p:ext uri="{BB962C8B-B14F-4D97-AF65-F5344CB8AC3E}">
        <p14:creationId xmlns:p14="http://schemas.microsoft.com/office/powerpoint/2010/main" val="2307686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3" name="Shape 893"/>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894" name="Shape 894"/>
          <p:cNvSpPr>
            <a:spLocks noGrp="1"/>
          </p:cNvSpPr>
          <p:nvPr>
            <p:ph type="body" sz="quarter" idx="1"/>
          </p:nvPr>
        </p:nvSpPr>
        <p:spPr>
          <a:prstGeom prst="rect">
            <a:avLst/>
          </a:prstGeom>
        </p:spPr>
        <p:txBody>
          <a:bodyPr/>
          <a:lstStyle/>
          <a:p>
            <a:pPr lvl="0" defTabSz="914400">
              <a:lnSpc>
                <a:spcPct val="100000"/>
              </a:lnSpc>
              <a:defRPr sz="1800"/>
            </a:pPr>
            <a:r>
              <a:rPr lang="en-US" sz="1200" dirty="0">
                <a:latin typeface="Lucida Grande"/>
                <a:ea typeface="Lucida Grande"/>
                <a:cs typeface="Lucida Grande"/>
                <a:sym typeface="Lucida Grande"/>
              </a:rPr>
              <a:t>It</a:t>
            </a:r>
            <a:r>
              <a:rPr lang="en-US" sz="1200" dirty="0">
                <a:latin typeface="Arial"/>
                <a:ea typeface="Arial"/>
                <a:cs typeface="Arial"/>
                <a:sym typeface="Arial"/>
              </a:rPr>
              <a:t>’</a:t>
            </a:r>
            <a:r>
              <a:rPr lang="en-US" sz="1200" dirty="0">
                <a:latin typeface="Lucida Grande"/>
                <a:ea typeface="Lucida Grande"/>
                <a:cs typeface="Lucida Grande"/>
                <a:sym typeface="Lucida Grande"/>
              </a:rPr>
              <a:t>s about </a:t>
            </a:r>
            <a:r>
              <a:rPr lang="en-US" sz="1200" b="1" dirty="0">
                <a:latin typeface="Lucida Grande"/>
                <a:ea typeface="Lucida Grande"/>
                <a:cs typeface="Lucida Grande"/>
                <a:sym typeface="Lucida Grande"/>
              </a:rPr>
              <a:t>making meaning</a:t>
            </a:r>
            <a:r>
              <a:rPr lang="en-US" sz="1200" dirty="0">
                <a:latin typeface="Lucida Grande"/>
                <a:ea typeface="Lucida Grande"/>
                <a:cs typeface="Lucida Grande"/>
                <a:sym typeface="Lucida Grande"/>
              </a:rPr>
              <a:t>.  Making sense of your empathy work to get to </a:t>
            </a:r>
            <a:r>
              <a:rPr lang="en-US" sz="1200" b="1" dirty="0">
                <a:latin typeface="Lucida Grande"/>
                <a:ea typeface="Lucida Grande"/>
                <a:cs typeface="Lucida Grande"/>
                <a:sym typeface="Lucida Grande"/>
              </a:rPr>
              <a:t>useful and actionable insights</a:t>
            </a:r>
            <a:r>
              <a:rPr lang="en-US" sz="1200" dirty="0">
                <a:latin typeface="Lucida Grande"/>
                <a:ea typeface="Lucida Grande"/>
                <a:cs typeface="Lucida Grande"/>
                <a:sym typeface="Lucida Grande"/>
              </a:rPr>
              <a:t>.  Insights uncover opportunities and help you </a:t>
            </a:r>
            <a:r>
              <a:rPr lang="en-US" sz="1200" b="1" dirty="0">
                <a:latin typeface="Lucida Grande"/>
                <a:ea typeface="Lucida Grande"/>
                <a:cs typeface="Lucida Grande"/>
                <a:sym typeface="Lucida Grande"/>
              </a:rPr>
              <a:t>think about the problem in a different way</a:t>
            </a:r>
            <a:r>
              <a:rPr lang="en-US" sz="1200" dirty="0">
                <a:latin typeface="Lucida Grande"/>
                <a:ea typeface="Lucida Grande"/>
                <a:cs typeface="Lucida Grande"/>
                <a:sym typeface="Lucida Grande"/>
              </a:rPr>
              <a:t>. You </a:t>
            </a:r>
            <a:r>
              <a:rPr lang="en-US" sz="1200" b="1" dirty="0">
                <a:latin typeface="Lucida Grande"/>
                <a:ea typeface="Lucida Grande"/>
                <a:cs typeface="Lucida Grande"/>
                <a:sym typeface="Lucida Grande"/>
              </a:rPr>
              <a:t>reframe</a:t>
            </a:r>
            <a:r>
              <a:rPr lang="en-US" sz="1200" dirty="0">
                <a:latin typeface="Lucida Grande"/>
                <a:ea typeface="Lucida Grande"/>
                <a:cs typeface="Lucida Grande"/>
                <a:sym typeface="Lucida Grande"/>
              </a:rPr>
              <a:t> it.</a:t>
            </a:r>
          </a:p>
          <a:p>
            <a:pPr lvl="0" defTabSz="914400">
              <a:lnSpc>
                <a:spcPct val="100000"/>
              </a:lnSpc>
              <a:defRPr sz="1800"/>
            </a:pPr>
            <a:endParaRPr lang="en-US" sz="1200" dirty="0">
              <a:latin typeface="Gill Sans"/>
              <a:ea typeface="Gill Sans"/>
              <a:cs typeface="Gill Sans"/>
              <a:sym typeface="Gill Sans"/>
            </a:endParaRPr>
          </a:p>
          <a:p>
            <a:pPr lvl="0" defTabSz="914400">
              <a:lnSpc>
                <a:spcPct val="100000"/>
              </a:lnSpc>
              <a:defRPr sz="1800"/>
            </a:pPr>
            <a:r>
              <a:rPr lang="en-US" sz="1200" dirty="0">
                <a:latin typeface="Lucida Grande"/>
                <a:ea typeface="Lucida Grande"/>
                <a:cs typeface="Lucida Grande"/>
                <a:sym typeface="Lucida Grande"/>
              </a:rPr>
              <a:t>This leads to </a:t>
            </a:r>
            <a:r>
              <a:rPr lang="en-US" sz="1200" b="1" dirty="0">
                <a:latin typeface="Lucida Grande"/>
                <a:ea typeface="Lucida Grande"/>
                <a:cs typeface="Lucida Grande"/>
                <a:sym typeface="Lucida Grande"/>
              </a:rPr>
              <a:t>more exciting, novel and relevant solutions </a:t>
            </a:r>
            <a:r>
              <a:rPr lang="en-US" sz="1200" dirty="0">
                <a:latin typeface="Lucida Grande"/>
                <a:ea typeface="Lucida Grande"/>
                <a:cs typeface="Lucida Grande"/>
                <a:sym typeface="Lucida Grande"/>
              </a:rPr>
              <a:t>(once you get into the ideation stage, which we will discuss in the next lecture).</a:t>
            </a:r>
          </a:p>
          <a:p>
            <a:pPr lvl="0" defTabSz="914400">
              <a:lnSpc>
                <a:spcPct val="100000"/>
              </a:lnSpc>
              <a:defRPr sz="1800"/>
            </a:pPr>
            <a:endParaRPr lang="en-US" sz="1200" dirty="0">
              <a:latin typeface="Lucida Grande"/>
              <a:ea typeface="Lucida Grande"/>
              <a:cs typeface="Lucida Grande"/>
              <a:sym typeface="Lucida Grande"/>
            </a:endParaRPr>
          </a:p>
          <a:p>
            <a:pPr lvl="0" defTabSz="914400">
              <a:lnSpc>
                <a:spcPct val="100000"/>
              </a:lnSpc>
              <a:defRPr sz="1800"/>
            </a:pPr>
            <a:r>
              <a:rPr lang="en-US" sz="1200" dirty="0">
                <a:latin typeface="Lucida Grande"/>
                <a:ea typeface="Lucida Grande"/>
                <a:cs typeface="Lucida Grande"/>
                <a:sym typeface="Lucida Grande"/>
              </a:rPr>
              <a:t>So, what does this DEFINE step look like…</a:t>
            </a:r>
          </a:p>
        </p:txBody>
      </p:sp>
    </p:spTree>
    <p:extLst>
      <p:ext uri="{BB962C8B-B14F-4D97-AF65-F5344CB8AC3E}">
        <p14:creationId xmlns:p14="http://schemas.microsoft.com/office/powerpoint/2010/main" val="2224494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t>
            </a:r>
            <a:r>
              <a:rPr lang="en-US" b="1" dirty="0"/>
              <a:t>notice</a:t>
            </a:r>
            <a:r>
              <a:rPr lang="en-US" dirty="0"/>
              <a:t> something </a:t>
            </a:r>
            <a:r>
              <a:rPr lang="en-US" b="1" dirty="0"/>
              <a:t>interesting</a:t>
            </a:r>
            <a:r>
              <a:rPr lang="en-US" dirty="0"/>
              <a:t> in your field work. Something you saw or heard. </a:t>
            </a:r>
          </a:p>
          <a:p>
            <a:endParaRPr lang="en-US" dirty="0"/>
          </a:p>
          <a:p>
            <a:r>
              <a:rPr lang="en-US" dirty="0"/>
              <a:t>You </a:t>
            </a:r>
            <a:r>
              <a:rPr lang="en-US" b="1" dirty="0"/>
              <a:t>make an inference </a:t>
            </a:r>
            <a:r>
              <a:rPr lang="en-US" dirty="0"/>
              <a:t>from this. “I wonder if this means…”</a:t>
            </a:r>
          </a:p>
          <a:p>
            <a:endParaRPr lang="en-US" dirty="0"/>
          </a:p>
          <a:p>
            <a:r>
              <a:rPr lang="en-US" dirty="0"/>
              <a:t>You want to </a:t>
            </a:r>
            <a:r>
              <a:rPr lang="en-US" b="1" dirty="0"/>
              <a:t>solidify</a:t>
            </a:r>
            <a:r>
              <a:rPr lang="en-US" dirty="0"/>
              <a:t> from the inference into a </a:t>
            </a:r>
            <a:r>
              <a:rPr lang="en-US" b="1" dirty="0"/>
              <a:t>concrete insight about people.</a:t>
            </a:r>
          </a:p>
          <a:p>
            <a:pPr marL="0" marR="0" lvl="0" indent="0" defTabSz="457171" eaLnBrk="1" fontAlgn="auto" latinLnBrk="0" hangingPunct="1">
              <a:lnSpc>
                <a:spcPct val="117999"/>
              </a:lnSpc>
              <a:spcBef>
                <a:spcPts val="0"/>
              </a:spcBef>
              <a:spcAft>
                <a:spcPts val="0"/>
              </a:spcAft>
              <a:buClrTx/>
              <a:buSzTx/>
              <a:buFontTx/>
              <a:buNone/>
              <a:tabLst/>
              <a:defRPr/>
            </a:pPr>
            <a:r>
              <a:rPr lang="en-US" b="1" baseline="0" dirty="0"/>
              <a:t>[ADVANCE]</a:t>
            </a:r>
            <a:endParaRPr lang="en-US" b="1" dirty="0"/>
          </a:p>
        </p:txBody>
      </p:sp>
    </p:spTree>
    <p:extLst>
      <p:ext uri="{BB962C8B-B14F-4D97-AF65-F5344CB8AC3E}">
        <p14:creationId xmlns:p14="http://schemas.microsoft.com/office/powerpoint/2010/main" val="35002470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7" name="Shape 917"/>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18" name="Shape 918"/>
          <p:cNvSpPr>
            <a:spLocks noGrp="1"/>
          </p:cNvSpPr>
          <p:nvPr>
            <p:ph type="body" sz="quarter" idx="1"/>
          </p:nvPr>
        </p:nvSpPr>
        <p:spPr>
          <a:prstGeom prst="rect">
            <a:avLst/>
          </a:prstGeom>
        </p:spPr>
        <p:txBody>
          <a:bodyPr/>
          <a:lstStyle>
            <a:lvl1pPr defTabSz="914400">
              <a:lnSpc>
                <a:spcPct val="100000"/>
              </a:lnSpc>
              <a:defRPr sz="1200">
                <a:latin typeface="Lucida Grande"/>
                <a:ea typeface="Lucida Grande"/>
                <a:cs typeface="Lucida Grande"/>
                <a:sym typeface="Lucida Grande"/>
              </a:defRPr>
            </a:lvl1pPr>
          </a:lstStyle>
          <a:p>
            <a:r>
              <a:rPr lang="en-US" sz="1600" dirty="0"/>
              <a:t>This</a:t>
            </a:r>
            <a:r>
              <a:rPr lang="en-US" sz="1600" baseline="0" dirty="0"/>
              <a:t> </a:t>
            </a:r>
            <a:r>
              <a:rPr lang="en-US" sz="1600" b="1" baseline="0" dirty="0"/>
              <a:t>inference is a LEAP. </a:t>
            </a:r>
            <a:r>
              <a:rPr lang="en-US" sz="1600" b="0" baseline="0" dirty="0"/>
              <a:t>Its the </a:t>
            </a:r>
            <a:r>
              <a:rPr lang="en-US" sz="1600" b="1" baseline="0" dirty="0"/>
              <a:t>hardest</a:t>
            </a:r>
            <a:r>
              <a:rPr lang="en-US" sz="1600" b="0" baseline="0" dirty="0"/>
              <a:t> part. It </a:t>
            </a:r>
            <a:r>
              <a:rPr lang="en-US" sz="1600" b="1" baseline="0" dirty="0"/>
              <a:t>won't</a:t>
            </a:r>
            <a:r>
              <a:rPr lang="en-US" sz="1600" b="0" baseline="0" dirty="0"/>
              <a:t> always be true, but you need to </a:t>
            </a:r>
            <a:r>
              <a:rPr lang="en-US" sz="1600" b="1" baseline="0" dirty="0"/>
              <a:t>make</a:t>
            </a:r>
            <a:r>
              <a:rPr lang="en-US" sz="1600" b="0" baseline="0" dirty="0"/>
              <a:t> the leap.</a:t>
            </a:r>
          </a:p>
        </p:txBody>
      </p:sp>
    </p:spTree>
    <p:extLst>
      <p:ext uri="{BB962C8B-B14F-4D97-AF65-F5344CB8AC3E}">
        <p14:creationId xmlns:p14="http://schemas.microsoft.com/office/powerpoint/2010/main" val="1731638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 name="Shape 922"/>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23" name="Shape 923"/>
          <p:cNvSpPr>
            <a:spLocks noGrp="1"/>
          </p:cNvSpPr>
          <p:nvPr>
            <p:ph type="body" sz="quarter" idx="1"/>
          </p:nvPr>
        </p:nvSpPr>
        <p:spPr>
          <a:prstGeom prst="rect">
            <a:avLst/>
          </a:prstGeom>
        </p:spPr>
        <p:txBody>
          <a:bodyPr/>
          <a:lstStyle/>
          <a:p>
            <a:pPr lvl="0" defTabSz="914400">
              <a:lnSpc>
                <a:spcPct val="100000"/>
              </a:lnSpc>
              <a:defRPr sz="1800"/>
            </a:pPr>
            <a:r>
              <a:rPr lang="en-US" sz="1400" dirty="0">
                <a:latin typeface="Lucida Grande"/>
                <a:ea typeface="Lucida Grande"/>
                <a:cs typeface="Lucida Grande"/>
                <a:sym typeface="Lucida Grande"/>
              </a:rPr>
              <a:t>Here is an example from one of the </a:t>
            </a:r>
            <a:r>
              <a:rPr lang="en-US" sz="1400" dirty="0" err="1">
                <a:latin typeface="Lucida Grande"/>
                <a:ea typeface="Lucida Grande"/>
                <a:cs typeface="Lucida Grande"/>
                <a:sym typeface="Lucida Grande"/>
              </a:rPr>
              <a:t>d.school’s</a:t>
            </a:r>
            <a:r>
              <a:rPr lang="en-US" sz="1400" dirty="0">
                <a:latin typeface="Lucida Grande"/>
                <a:ea typeface="Lucida Grande"/>
                <a:cs typeface="Lucida Grande"/>
                <a:sym typeface="Lucida Grande"/>
              </a:rPr>
              <a:t> alums, Claudia. She was working at Tide. The clothes detergent brand.</a:t>
            </a:r>
            <a:endParaRPr sz="1200" dirty="0">
              <a:latin typeface="Gill Sans"/>
              <a:ea typeface="Gill Sans"/>
              <a:cs typeface="Gill Sans"/>
              <a:sym typeface="Gill Sans"/>
            </a:endParaRPr>
          </a:p>
          <a:p>
            <a:pPr lvl="0" defTabSz="914400">
              <a:lnSpc>
                <a:spcPct val="100000"/>
              </a:lnSpc>
              <a:defRPr sz="1800"/>
            </a:pPr>
            <a:endParaRPr sz="1400" dirty="0">
              <a:latin typeface="Lucida Grande"/>
              <a:ea typeface="Lucida Grande"/>
              <a:cs typeface="Lucida Grande"/>
              <a:sym typeface="Lucida Grande"/>
            </a:endParaRPr>
          </a:p>
          <a:p>
            <a:pPr lvl="0" defTabSz="914400">
              <a:lnSpc>
                <a:spcPct val="100000"/>
              </a:lnSpc>
              <a:defRPr sz="1800"/>
            </a:pPr>
            <a:r>
              <a:rPr sz="1400" dirty="0">
                <a:latin typeface="Lucida Grande"/>
                <a:ea typeface="Lucida Grande"/>
                <a:cs typeface="Lucida Grande"/>
                <a:sym typeface="Lucida Grande"/>
              </a:rPr>
              <a:t>Tide used to think of their primary customer as a housewife with 2.5 children.  What do you think</a:t>
            </a:r>
            <a:r>
              <a:rPr lang="en-US" sz="1400" dirty="0">
                <a:latin typeface="Lucida Grande"/>
                <a:ea typeface="Lucida Grande"/>
                <a:cs typeface="Lucida Grande"/>
                <a:sym typeface="Lucida Grande"/>
              </a:rPr>
              <a:t> these 1960s</a:t>
            </a:r>
            <a:r>
              <a:rPr sz="1400" dirty="0">
                <a:latin typeface="Lucida Grande"/>
                <a:ea typeface="Lucida Grande"/>
                <a:cs typeface="Lucida Grande"/>
                <a:sym typeface="Lucida Grande"/>
              </a:rPr>
              <a:t> hous</a:t>
            </a:r>
            <a:r>
              <a:rPr lang="en-US" sz="1400" dirty="0">
                <a:latin typeface="Lucida Grande"/>
                <a:ea typeface="Lucida Grande"/>
                <a:cs typeface="Lucida Grande"/>
                <a:sym typeface="Lucida Grande"/>
              </a:rPr>
              <a:t>e</a:t>
            </a:r>
            <a:r>
              <a:rPr sz="1400" dirty="0">
                <a:latin typeface="Lucida Grande"/>
                <a:ea typeface="Lucida Grande"/>
                <a:cs typeface="Lucida Grande"/>
                <a:sym typeface="Lucida Grande"/>
              </a:rPr>
              <a:t>wives want</a:t>
            </a:r>
            <a:r>
              <a:rPr lang="en-US" sz="1400" dirty="0">
                <a:latin typeface="Lucida Grande"/>
                <a:ea typeface="Lucida Grande"/>
                <a:cs typeface="Lucida Grande"/>
                <a:sym typeface="Lucida Grande"/>
              </a:rPr>
              <a:t>ed</a:t>
            </a:r>
            <a:r>
              <a:rPr sz="1400" dirty="0">
                <a:latin typeface="Lucida Grande"/>
                <a:ea typeface="Lucida Grande"/>
                <a:cs typeface="Lucida Grande"/>
                <a:sym typeface="Lucida Grande"/>
              </a:rPr>
              <a:t> </a:t>
            </a:r>
            <a:r>
              <a:rPr lang="en-US" sz="1400" dirty="0">
                <a:latin typeface="Lucida Grande"/>
                <a:ea typeface="Lucida Grande"/>
                <a:cs typeface="Lucida Grande"/>
                <a:sym typeface="Lucida Grande"/>
              </a:rPr>
              <a:t>from </a:t>
            </a:r>
            <a:r>
              <a:rPr sz="1400" dirty="0">
                <a:latin typeface="Lucida Grande"/>
                <a:ea typeface="Lucida Grande"/>
                <a:cs typeface="Lucida Grande"/>
                <a:sym typeface="Lucida Grande"/>
              </a:rPr>
              <a:t>their laundry detergent?</a:t>
            </a:r>
            <a:endParaRPr lang="en-US" sz="1400" dirty="0">
              <a:latin typeface="Lucida Grande"/>
              <a:ea typeface="Lucida Grande"/>
              <a:cs typeface="Lucida Grande"/>
              <a:sym typeface="Lucida Grande"/>
            </a:endParaRPr>
          </a:p>
          <a:p>
            <a:pPr lvl="0" defTabSz="914400">
              <a:lnSpc>
                <a:spcPct val="100000"/>
              </a:lnSpc>
              <a:defRPr sz="1800"/>
            </a:pPr>
            <a:r>
              <a:rPr lang="en-US" sz="1400" dirty="0">
                <a:latin typeface="Lucida Grande"/>
                <a:ea typeface="Lucida Grande"/>
                <a:cs typeface="Lucida Grande"/>
                <a:sym typeface="Lucida Grande"/>
              </a:rPr>
              <a:t>[ASK CLASS]</a:t>
            </a:r>
          </a:p>
          <a:p>
            <a:pPr lvl="0" defTabSz="914400">
              <a:lnSpc>
                <a:spcPct val="100000"/>
              </a:lnSpc>
              <a:defRPr sz="1800"/>
            </a:pPr>
            <a:endParaRPr lang="en-US" sz="1400" dirty="0">
              <a:latin typeface="Lucida Grande"/>
              <a:ea typeface="Lucida Grande"/>
              <a:cs typeface="Lucida Grande"/>
              <a:sym typeface="Lucida Grande"/>
            </a:endParaRPr>
          </a:p>
          <a:p>
            <a:pPr lvl="0" defTabSz="914400">
              <a:lnSpc>
                <a:spcPct val="100000"/>
              </a:lnSpc>
              <a:defRPr sz="1800"/>
            </a:pPr>
            <a:r>
              <a:rPr lang="en-US" sz="1400" dirty="0">
                <a:latin typeface="Lucida Grande"/>
                <a:ea typeface="Lucida Grande"/>
                <a:cs typeface="Lucida Grande"/>
                <a:sym typeface="Lucida Grande"/>
              </a:rPr>
              <a:t>[ADVANCE]</a:t>
            </a:r>
          </a:p>
          <a:p>
            <a:pPr lvl="0" defTabSz="914400">
              <a:lnSpc>
                <a:spcPct val="100000"/>
              </a:lnSpc>
              <a:defRPr sz="1800"/>
            </a:pPr>
            <a:r>
              <a:rPr sz="1400" dirty="0">
                <a:latin typeface="Lucida Grande"/>
                <a:ea typeface="Lucida Grande"/>
                <a:cs typeface="Lucida Grande"/>
                <a:sym typeface="Lucida Grande"/>
              </a:rPr>
              <a:t>Stains gone, germs killed.</a:t>
            </a:r>
            <a:endParaRPr lang="en-US" sz="1400" dirty="0">
              <a:latin typeface="Lucida Grande"/>
              <a:ea typeface="Lucida Grande"/>
              <a:cs typeface="Lucida Grande"/>
              <a:sym typeface="Lucida Grande"/>
            </a:endParaRPr>
          </a:p>
          <a:p>
            <a:pPr lvl="0" defTabSz="914400">
              <a:lnSpc>
                <a:spcPct val="100000"/>
              </a:lnSpc>
              <a:defRPr sz="1800"/>
            </a:pPr>
            <a:endParaRPr lang="en-US" sz="1400" dirty="0">
              <a:latin typeface="Lucida Grande"/>
              <a:ea typeface="Lucida Grande"/>
              <a:cs typeface="Lucida Grande"/>
              <a:sym typeface="Lucida Grande"/>
            </a:endParaRPr>
          </a:p>
          <a:p>
            <a:pPr lvl="0" defTabSz="914400">
              <a:lnSpc>
                <a:spcPct val="100000"/>
              </a:lnSpc>
              <a:defRPr sz="1800"/>
            </a:pPr>
            <a:r>
              <a:rPr sz="1400" dirty="0">
                <a:latin typeface="Lucida Grande"/>
                <a:ea typeface="Lucida Grande"/>
                <a:cs typeface="Lucida Grande"/>
                <a:sym typeface="Lucida Grande"/>
              </a:rPr>
              <a:t>In the early 2000s Tide realized that millennials were not buying laundry detergent as </a:t>
            </a:r>
            <a:r>
              <a:rPr lang="en-US" sz="1400" dirty="0">
                <a:latin typeface="Lucida Grande"/>
                <a:ea typeface="Lucida Grande"/>
                <a:cs typeface="Lucida Grande"/>
                <a:sym typeface="Lucida Grande"/>
              </a:rPr>
              <a:t>previous generations</a:t>
            </a:r>
            <a:r>
              <a:rPr sz="1400" dirty="0">
                <a:latin typeface="Lucida Grande"/>
                <a:ea typeface="Lucida Grande"/>
                <a:cs typeface="Lucida Grande"/>
                <a:sym typeface="Lucida Grande"/>
              </a:rPr>
              <a:t> had before.  </a:t>
            </a:r>
          </a:p>
        </p:txBody>
      </p:sp>
    </p:spTree>
    <p:extLst>
      <p:ext uri="{BB962C8B-B14F-4D97-AF65-F5344CB8AC3E}">
        <p14:creationId xmlns:p14="http://schemas.microsoft.com/office/powerpoint/2010/main" val="36702122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6" name="Shape 926"/>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27" name="Shape 927"/>
          <p:cNvSpPr>
            <a:spLocks noGrp="1"/>
          </p:cNvSpPr>
          <p:nvPr>
            <p:ph type="body" sz="quarter" idx="1"/>
          </p:nvPr>
        </p:nvSpPr>
        <p:spPr>
          <a:prstGeom prst="rect">
            <a:avLst/>
          </a:prstGeom>
        </p:spPr>
        <p:txBody>
          <a:bodyPr/>
          <a:lstStyle>
            <a:lvl1pPr defTabSz="914400">
              <a:lnSpc>
                <a:spcPct val="100000"/>
              </a:lnSpc>
              <a:defRPr sz="1200">
                <a:latin typeface="Gill Sans"/>
                <a:ea typeface="Gill Sans"/>
                <a:cs typeface="Gill Sans"/>
                <a:sym typeface="Gill Sans"/>
              </a:defRPr>
            </a:lvl1pPr>
          </a:lstStyle>
          <a:p>
            <a:pPr lvl="0">
              <a:defRPr sz="1800"/>
            </a:pPr>
            <a:r>
              <a:rPr sz="1200" dirty="0"/>
              <a:t>So</a:t>
            </a:r>
            <a:r>
              <a:rPr lang="en-US" sz="1200" dirty="0"/>
              <a:t>,</a:t>
            </a:r>
            <a:r>
              <a:rPr sz="1200" dirty="0"/>
              <a:t> they did some empathy</a:t>
            </a:r>
            <a:r>
              <a:rPr lang="en-US" sz="1200" dirty="0"/>
              <a:t> or needfinding</a:t>
            </a:r>
            <a:r>
              <a:rPr sz="1200" dirty="0"/>
              <a:t> work with millennials – some in California. What do you think individuals like this want in their laundry detergent?</a:t>
            </a:r>
            <a:endParaRPr lang="en-US" sz="1200" dirty="0"/>
          </a:p>
          <a:p>
            <a:pPr lvl="0">
              <a:defRPr sz="1800"/>
            </a:pPr>
            <a:endParaRPr lang="en-US" sz="1200" dirty="0"/>
          </a:p>
          <a:p>
            <a:pPr lvl="0">
              <a:defRPr sz="1800"/>
            </a:pPr>
            <a:r>
              <a:rPr lang="en-US" sz="1200" dirty="0"/>
              <a:t>[ASK CLASS]</a:t>
            </a:r>
          </a:p>
          <a:p>
            <a:pPr lvl="0">
              <a:defRPr sz="1800"/>
            </a:pPr>
            <a:endParaRPr lang="en-US" sz="1200" dirty="0"/>
          </a:p>
          <a:p>
            <a:pPr lvl="0">
              <a:defRPr sz="1800"/>
            </a:pPr>
            <a:r>
              <a:rPr lang="en-US" sz="1200" dirty="0"/>
              <a:t>Don’t ruin the look of my jeans</a:t>
            </a:r>
          </a:p>
          <a:p>
            <a:pPr lvl="0">
              <a:defRPr sz="1800"/>
            </a:pPr>
            <a:endParaRPr sz="1200" dirty="0"/>
          </a:p>
        </p:txBody>
      </p:sp>
    </p:spTree>
    <p:extLst>
      <p:ext uri="{BB962C8B-B14F-4D97-AF65-F5344CB8AC3E}">
        <p14:creationId xmlns:p14="http://schemas.microsoft.com/office/powerpoint/2010/main" val="42042700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6" name="Shape 936"/>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37" name="Shape 937"/>
          <p:cNvSpPr>
            <a:spLocks noGrp="1"/>
          </p:cNvSpPr>
          <p:nvPr>
            <p:ph type="body" sz="quarter" idx="1"/>
          </p:nvPr>
        </p:nvSpPr>
        <p:spPr>
          <a:prstGeom prst="rect">
            <a:avLst/>
          </a:prstGeom>
        </p:spPr>
        <p:txBody>
          <a:bodyPr/>
          <a:lstStyle/>
          <a:p>
            <a:pPr lvl="0" defTabSz="914400">
              <a:lnSpc>
                <a:spcPct val="100000"/>
              </a:lnSpc>
              <a:defRPr sz="1800"/>
            </a:pPr>
            <a:r>
              <a:rPr lang="en-US" sz="1400" dirty="0">
                <a:latin typeface="Arial"/>
                <a:ea typeface="Arial"/>
                <a:cs typeface="Arial"/>
                <a:sym typeface="Arial"/>
              </a:rPr>
              <a:t>We heard: “I rarely wash my jeans, I want them to look great longer.”</a:t>
            </a:r>
          </a:p>
          <a:p>
            <a:pPr lvl="0" defTabSz="914400">
              <a:lnSpc>
                <a:spcPct val="100000"/>
              </a:lnSpc>
              <a:defRPr sz="1800"/>
            </a:pPr>
            <a:r>
              <a:rPr sz="1400" dirty="0">
                <a:latin typeface="Lucida Grande"/>
                <a:ea typeface="Lucida Grande"/>
                <a:cs typeface="Lucida Grande"/>
                <a:sym typeface="Lucida Grande"/>
              </a:rPr>
              <a:t>We observed: </a:t>
            </a:r>
            <a:r>
              <a:rPr lang="en-US" sz="1400" dirty="0">
                <a:latin typeface="Lucida Grande"/>
                <a:ea typeface="Lucida Grande"/>
                <a:cs typeface="Lucida Grande"/>
                <a:sym typeface="Lucida Grande"/>
              </a:rPr>
              <a:t>"</a:t>
            </a:r>
            <a:r>
              <a:rPr sz="1400" dirty="0">
                <a:latin typeface="Lucida Grande"/>
                <a:ea typeface="Lucida Grande"/>
                <a:cs typeface="Lucida Grande"/>
                <a:sym typeface="Lucida Grande"/>
              </a:rPr>
              <a:t>Jeans on the back of chairs, or in the closet -- but not in the laundry basket.</a:t>
            </a:r>
            <a:r>
              <a:rPr sz="1400" dirty="0">
                <a:latin typeface="Arial"/>
                <a:ea typeface="Arial"/>
                <a:cs typeface="Arial"/>
                <a:sym typeface="Arial"/>
              </a:rPr>
              <a:t>”</a:t>
            </a:r>
            <a:endParaRPr lang="en-US" sz="1400" dirty="0">
              <a:latin typeface="Arial"/>
              <a:ea typeface="Arial"/>
              <a:cs typeface="Arial"/>
              <a:sym typeface="Arial"/>
            </a:endParaRPr>
          </a:p>
          <a:p>
            <a:pPr lvl="0" defTabSz="914400">
              <a:lnSpc>
                <a:spcPct val="100000"/>
              </a:lnSpc>
              <a:defRPr sz="1800"/>
            </a:pPr>
            <a:r>
              <a:rPr lang="en-US" sz="1400" dirty="0">
                <a:latin typeface="Arial"/>
                <a:ea typeface="Lucida Grande"/>
                <a:cs typeface="Arial"/>
                <a:sym typeface="Arial"/>
              </a:rPr>
              <a:t>[ADVANCE]</a:t>
            </a:r>
          </a:p>
          <a:p>
            <a:pPr marL="0" marR="0" lvl="0" indent="0" defTabSz="914400" eaLnBrk="1" fontAlgn="auto" latinLnBrk="0" hangingPunct="1">
              <a:lnSpc>
                <a:spcPct val="100000"/>
              </a:lnSpc>
              <a:spcBef>
                <a:spcPts val="0"/>
              </a:spcBef>
              <a:spcAft>
                <a:spcPts val="0"/>
              </a:spcAft>
              <a:buClrTx/>
              <a:buSzTx/>
              <a:buFontTx/>
              <a:buNone/>
              <a:tabLst/>
              <a:defRPr sz="1800"/>
            </a:pPr>
            <a:r>
              <a:rPr lang="en-US" sz="1400" dirty="0">
                <a:latin typeface="Arial"/>
                <a:ea typeface="Arial"/>
                <a:cs typeface="Arial"/>
                <a:sym typeface="Arial"/>
              </a:rPr>
              <a:t>These are </a:t>
            </a:r>
            <a:r>
              <a:rPr lang="en-US" sz="1400" b="1" dirty="0">
                <a:latin typeface="Arial"/>
                <a:ea typeface="Arial"/>
                <a:cs typeface="Arial"/>
                <a:sym typeface="Arial"/>
              </a:rPr>
              <a:t>discrete observations</a:t>
            </a:r>
            <a:r>
              <a:rPr lang="en-US" sz="1400" dirty="0">
                <a:latin typeface="Arial"/>
                <a:ea typeface="Arial"/>
                <a:cs typeface="Arial"/>
                <a:sym typeface="Arial"/>
              </a:rPr>
              <a:t>. [the </a:t>
            </a:r>
            <a:r>
              <a:rPr lang="en-US" sz="1400" dirty="0" err="1">
                <a:latin typeface="Arial"/>
                <a:ea typeface="Arial"/>
                <a:cs typeface="Arial"/>
                <a:sym typeface="Arial"/>
              </a:rPr>
              <a:t>whats</a:t>
            </a:r>
            <a:r>
              <a:rPr lang="en-US" sz="1400" dirty="0">
                <a:latin typeface="Arial"/>
                <a:ea typeface="Arial"/>
                <a:cs typeface="Arial"/>
                <a:sym typeface="Arial"/>
              </a:rPr>
              <a:t>/facts!]</a:t>
            </a:r>
          </a:p>
          <a:p>
            <a:pPr lvl="0" defTabSz="914400">
              <a:lnSpc>
                <a:spcPct val="100000"/>
              </a:lnSpc>
              <a:defRPr sz="1800"/>
            </a:pPr>
            <a:r>
              <a:rPr lang="en-US" sz="1400" dirty="0">
                <a:latin typeface="Lucida Grande"/>
                <a:ea typeface="Lucida Grande"/>
                <a:cs typeface="Lucida Grande"/>
                <a:sym typeface="Lucida Grande"/>
              </a:rPr>
              <a:t>[ADVANCE]</a:t>
            </a:r>
          </a:p>
          <a:p>
            <a:pPr lvl="0" defTabSz="914400">
              <a:lnSpc>
                <a:spcPct val="100000"/>
              </a:lnSpc>
              <a:defRPr sz="1800"/>
            </a:pPr>
            <a:r>
              <a:rPr lang="en-US" sz="1400" dirty="0">
                <a:latin typeface="Lucida Grande"/>
                <a:ea typeface="Lucida Grande"/>
                <a:cs typeface="Lucida Grande"/>
                <a:sym typeface="Lucida Grande"/>
              </a:rPr>
              <a:t>The </a:t>
            </a:r>
            <a:r>
              <a:rPr lang="en-US" sz="1400" b="1" dirty="0">
                <a:latin typeface="Lucida Grande"/>
                <a:ea typeface="Lucida Grande"/>
                <a:cs typeface="Lucida Grande"/>
                <a:sym typeface="Lucida Grande"/>
              </a:rPr>
              <a:t>leap</a:t>
            </a:r>
            <a:r>
              <a:rPr lang="en-US" sz="1400" dirty="0">
                <a:latin typeface="Lucida Grande"/>
                <a:ea typeface="Lucida Grande"/>
                <a:cs typeface="Lucida Grande"/>
                <a:sym typeface="Lucida Grande"/>
              </a:rPr>
              <a:t> is to this </a:t>
            </a:r>
            <a:r>
              <a:rPr lang="en-US" sz="1400" b="1" dirty="0">
                <a:latin typeface="Lucida Grande"/>
                <a:ea typeface="Lucida Grande"/>
                <a:cs typeface="Lucida Grande"/>
                <a:sym typeface="Lucida Grande"/>
              </a:rPr>
              <a:t>abstracted statement</a:t>
            </a:r>
            <a:r>
              <a:rPr lang="en-US" sz="1400" dirty="0">
                <a:latin typeface="Lucida Grande"/>
                <a:ea typeface="Lucida Grande"/>
                <a:cs typeface="Lucida Grande"/>
                <a:sym typeface="Lucida Grande"/>
              </a:rPr>
              <a:t>:</a:t>
            </a:r>
            <a:endParaRPr sz="1400" dirty="0">
              <a:latin typeface="Lucida Grande"/>
              <a:ea typeface="Lucida Grande"/>
              <a:cs typeface="Lucida Grande"/>
              <a:sym typeface="Lucida Grande"/>
            </a:endParaRPr>
          </a:p>
          <a:p>
            <a:pPr lvl="0" defTabSz="914400">
              <a:lnSpc>
                <a:spcPct val="100000"/>
              </a:lnSpc>
              <a:defRPr sz="1800"/>
            </a:pPr>
            <a:r>
              <a:rPr sz="1400" dirty="0">
                <a:latin typeface="Arial"/>
                <a:ea typeface="Arial"/>
                <a:cs typeface="Arial"/>
                <a:sym typeface="Arial"/>
              </a:rPr>
              <a:t>“</a:t>
            </a:r>
            <a:r>
              <a:rPr sz="1400" dirty="0">
                <a:latin typeface="Lucida Grande"/>
                <a:ea typeface="Lucida Grande"/>
                <a:cs typeface="Lucida Grande"/>
                <a:sym typeface="Lucida Grande"/>
              </a:rPr>
              <a:t>Millennials care about their clothes, and that means not cleaning them.</a:t>
            </a:r>
            <a:r>
              <a:rPr sz="1400" dirty="0">
                <a:latin typeface="Arial"/>
                <a:ea typeface="Arial"/>
                <a:cs typeface="Arial"/>
                <a:sym typeface="Arial"/>
              </a:rPr>
              <a:t>”</a:t>
            </a:r>
            <a:r>
              <a:rPr sz="1400" dirty="0">
                <a:latin typeface="Lucida Grande"/>
                <a:ea typeface="Lucida Grande"/>
                <a:cs typeface="Lucida Grande"/>
                <a:sym typeface="Lucida Grande"/>
              </a:rPr>
              <a:t> It</a:t>
            </a:r>
            <a:r>
              <a:rPr sz="1400" dirty="0">
                <a:latin typeface="Arial"/>
                <a:ea typeface="Arial"/>
                <a:cs typeface="Arial"/>
                <a:sym typeface="Arial"/>
              </a:rPr>
              <a:t>’</a:t>
            </a:r>
            <a:r>
              <a:rPr sz="1400" dirty="0">
                <a:latin typeface="Lucida Grande"/>
                <a:ea typeface="Lucida Grande"/>
                <a:cs typeface="Lucida Grande"/>
                <a:sym typeface="Lucida Grande"/>
              </a:rPr>
              <a:t>s not just laziness, they actually do care about how they</a:t>
            </a:r>
            <a:r>
              <a:rPr lang="en-US" sz="1400" dirty="0">
                <a:latin typeface="Lucida Grande"/>
                <a:ea typeface="Lucida Grande"/>
                <a:cs typeface="Lucida Grande"/>
                <a:sym typeface="Lucida Grande"/>
              </a:rPr>
              <a:t> and their clothes</a:t>
            </a:r>
            <a:r>
              <a:rPr sz="1400" dirty="0">
                <a:latin typeface="Lucida Grande"/>
                <a:ea typeface="Lucida Grande"/>
                <a:cs typeface="Lucida Grande"/>
                <a:sym typeface="Lucida Grande"/>
              </a:rPr>
              <a:t> look.</a:t>
            </a:r>
            <a:endParaRPr sz="1200" dirty="0">
              <a:latin typeface="Gill Sans"/>
              <a:ea typeface="Gill Sans"/>
              <a:cs typeface="Gill Sans"/>
              <a:sym typeface="Gill Sans"/>
            </a:endParaRPr>
          </a:p>
          <a:p>
            <a:pPr lvl="0" defTabSz="914400">
              <a:lnSpc>
                <a:spcPct val="100000"/>
              </a:lnSpc>
              <a:defRPr sz="1800"/>
            </a:pPr>
            <a:r>
              <a:rPr lang="en-US" sz="1400" dirty="0">
                <a:latin typeface="Lucida Grande"/>
                <a:ea typeface="Lucida Grande"/>
                <a:cs typeface="Lucida Grande"/>
                <a:sym typeface="Lucida Grande"/>
              </a:rPr>
              <a:t>F</a:t>
            </a:r>
            <a:r>
              <a:rPr sz="1400" dirty="0">
                <a:latin typeface="Lucida Grande"/>
                <a:ea typeface="Lucida Grande"/>
                <a:cs typeface="Lucida Grande"/>
                <a:sym typeface="Lucida Grande"/>
              </a:rPr>
              <a:t>or them, keeping jeans looking good, means not washing them.</a:t>
            </a:r>
            <a:endParaRPr sz="1200" dirty="0">
              <a:latin typeface="Gill Sans"/>
              <a:ea typeface="Gill Sans"/>
              <a:cs typeface="Gill Sans"/>
              <a:sym typeface="Gill Sans"/>
            </a:endParaRPr>
          </a:p>
          <a:p>
            <a:pPr lvl="0" defTabSz="914400">
              <a:lnSpc>
                <a:spcPct val="100000"/>
              </a:lnSpc>
              <a:defRPr sz="1800"/>
            </a:pPr>
            <a:r>
              <a:rPr sz="1400" dirty="0">
                <a:latin typeface="Lucida Grande"/>
                <a:ea typeface="Lucida Grande"/>
                <a:cs typeface="Lucida Grande"/>
                <a:sym typeface="Lucida Grande"/>
              </a:rPr>
              <a:t>[Note: on the left are discrete observations -- on the right is a statement abstracted to a level of meaning that has implications for the project]</a:t>
            </a:r>
          </a:p>
        </p:txBody>
      </p:sp>
    </p:spTree>
    <p:extLst>
      <p:ext uri="{BB962C8B-B14F-4D97-AF65-F5344CB8AC3E}">
        <p14:creationId xmlns:p14="http://schemas.microsoft.com/office/powerpoint/2010/main" val="40009174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old objective…</a:t>
            </a:r>
          </a:p>
          <a:p>
            <a:r>
              <a:rPr lang="en-US" dirty="0"/>
              <a:t>[ADVANCE]</a:t>
            </a:r>
          </a:p>
          <a:p>
            <a:r>
              <a:rPr lang="en-US" dirty="0"/>
              <a:t>The realization…</a:t>
            </a:r>
          </a:p>
        </p:txBody>
      </p:sp>
    </p:spTree>
    <p:extLst>
      <p:ext uri="{BB962C8B-B14F-4D97-AF65-F5344CB8AC3E}">
        <p14:creationId xmlns:p14="http://schemas.microsoft.com/office/powerpoint/2010/main" val="8975670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Again, The definition phase is about</a:t>
            </a:r>
            <a:r>
              <a:rPr lang="en-US" baseline="0" dirty="0"/>
              <a:t> </a:t>
            </a:r>
            <a:r>
              <a:rPr lang="en-US" b="1" baseline="0" dirty="0"/>
              <a:t>making realizations </a:t>
            </a:r>
            <a:r>
              <a:rPr lang="en-US" baseline="0" dirty="0"/>
              <a:t>and then creating a </a:t>
            </a:r>
            <a:r>
              <a:rPr lang="en-US" b="1" baseline="0" dirty="0"/>
              <a:t>focus</a:t>
            </a:r>
            <a:r>
              <a:rPr lang="en-US" baseline="0" dirty="0"/>
              <a:t> for your work</a:t>
            </a:r>
            <a:endParaRPr lang="en-US" dirty="0"/>
          </a:p>
        </p:txBody>
      </p:sp>
    </p:spTree>
    <p:extLst>
      <p:ext uri="{BB962C8B-B14F-4D97-AF65-F5344CB8AC3E}">
        <p14:creationId xmlns:p14="http://schemas.microsoft.com/office/powerpoint/2010/main" val="39669159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t>
            </a:r>
            <a:r>
              <a:rPr lang="en-US" b="1" dirty="0"/>
              <a:t>can’t</a:t>
            </a:r>
            <a:r>
              <a:rPr lang="en-US" dirty="0"/>
              <a:t> satisfy all possible customers.</a:t>
            </a:r>
          </a:p>
          <a:p>
            <a:r>
              <a:rPr lang="en-US" b="1" dirty="0"/>
              <a:t>We want to Focus on one meaningful challenge</a:t>
            </a:r>
          </a:p>
          <a:p>
            <a:r>
              <a:rPr lang="en-US" dirty="0"/>
              <a:t>We do this by</a:t>
            </a:r>
            <a:r>
              <a:rPr lang="is-IS" dirty="0"/>
              <a:t>…</a:t>
            </a:r>
            <a:endParaRPr lang="en-US" dirty="0"/>
          </a:p>
        </p:txBody>
      </p:sp>
    </p:spTree>
    <p:extLst>
      <p:ext uri="{BB962C8B-B14F-4D97-AF65-F5344CB8AC3E}">
        <p14:creationId xmlns:p14="http://schemas.microsoft.com/office/powerpoint/2010/main" val="16671380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52" name="Shape 952"/>
          <p:cNvSpPr>
            <a:spLocks noGrp="1"/>
          </p:cNvSpPr>
          <p:nvPr>
            <p:ph type="body" sz="quarter" idx="1"/>
          </p:nvPr>
        </p:nvSpPr>
        <p:spPr>
          <a:prstGeom prst="rect">
            <a:avLst/>
          </a:prstGeom>
        </p:spPr>
        <p:txBody>
          <a:bodyPr/>
          <a:lstStyle/>
          <a:p>
            <a:pPr lvl="0" defTabSz="914400">
              <a:lnSpc>
                <a:spcPct val="100000"/>
              </a:lnSpc>
              <a:defRPr sz="1800"/>
            </a:pPr>
            <a:r>
              <a:rPr lang="en-US" sz="1200" dirty="0">
                <a:latin typeface="Lucida Grande"/>
                <a:ea typeface="Lucida Grande"/>
                <a:cs typeface="Lucida Grande"/>
                <a:sym typeface="Lucida Grande"/>
              </a:rPr>
              <a:t>Writing a “Point of View”. The POV is our tool for finding this focus</a:t>
            </a:r>
          </a:p>
          <a:p>
            <a:pPr lvl="0" defTabSz="914400">
              <a:lnSpc>
                <a:spcPct val="100000"/>
              </a:lnSpc>
              <a:defRPr sz="1800"/>
            </a:pPr>
            <a:r>
              <a:rPr lang="en-US" sz="1200" dirty="0">
                <a:latin typeface="Lucida Grande"/>
                <a:ea typeface="Lucida Grande"/>
                <a:cs typeface="Lucida Grande"/>
                <a:sym typeface="Lucida Grande"/>
              </a:rPr>
              <a:t>It is “A unique…”</a:t>
            </a:r>
          </a:p>
          <a:p>
            <a:pPr marL="0" marR="0" lvl="0" indent="0" defTabSz="914400" eaLnBrk="1" fontAlgn="auto" latinLnBrk="0" hangingPunct="1">
              <a:lnSpc>
                <a:spcPct val="100000"/>
              </a:lnSpc>
              <a:spcBef>
                <a:spcPts val="0"/>
              </a:spcBef>
              <a:spcAft>
                <a:spcPts val="0"/>
              </a:spcAft>
              <a:buClrTx/>
              <a:buSzTx/>
              <a:buFontTx/>
              <a:buNone/>
              <a:tabLst/>
              <a:defRPr sz="1800"/>
            </a:pPr>
            <a:r>
              <a:rPr lang="en-US" sz="1200" dirty="0">
                <a:latin typeface="Lucida Grande"/>
                <a:ea typeface="Lucida Grande"/>
                <a:cs typeface="Lucida Grande"/>
                <a:sym typeface="Lucida Grande"/>
              </a:rPr>
              <a:t>[ADVANCE]</a:t>
            </a:r>
          </a:p>
          <a:p>
            <a:pPr marL="0" marR="0" lvl="0" indent="0" defTabSz="914400" eaLnBrk="1" fontAlgn="auto" latinLnBrk="0" hangingPunct="1">
              <a:lnSpc>
                <a:spcPct val="100000"/>
              </a:lnSpc>
              <a:spcBef>
                <a:spcPts val="0"/>
              </a:spcBef>
              <a:spcAft>
                <a:spcPts val="0"/>
              </a:spcAft>
              <a:buClrTx/>
              <a:buSzTx/>
              <a:buFontTx/>
              <a:buNone/>
              <a:tabLst/>
              <a:defRPr sz="1800"/>
            </a:pPr>
            <a:endParaRPr lang="en-US" sz="1200" b="1" dirty="0">
              <a:latin typeface="Lucida Grande"/>
              <a:ea typeface="Lucida Grande"/>
              <a:cs typeface="Lucida Grande"/>
              <a:sym typeface="Lucida Grande"/>
            </a:endParaRPr>
          </a:p>
          <a:p>
            <a:pPr lvl="0" defTabSz="914400">
              <a:lnSpc>
                <a:spcPct val="100000"/>
              </a:lnSpc>
              <a:defRPr sz="1800"/>
            </a:pPr>
            <a:endParaRPr lang="en-US" sz="1200" dirty="0">
              <a:latin typeface="Lucida Grande"/>
              <a:ea typeface="Lucida Grande"/>
              <a:cs typeface="Lucida Grande"/>
              <a:sym typeface="Lucida Grande"/>
            </a:endParaRPr>
          </a:p>
        </p:txBody>
      </p:sp>
    </p:spTree>
    <p:extLst>
      <p:ext uri="{BB962C8B-B14F-4D97-AF65-F5344CB8AC3E}">
        <p14:creationId xmlns:p14="http://schemas.microsoft.com/office/powerpoint/2010/main" val="39943555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52" name="Shape 952"/>
          <p:cNvSpPr>
            <a:spLocks noGrp="1"/>
          </p:cNvSpPr>
          <p:nvPr>
            <p:ph type="body" sz="quarter" idx="1"/>
          </p:nvPr>
        </p:nvSpPr>
        <p:spPr>
          <a:prstGeom prst="rect">
            <a:avLst/>
          </a:prstGeom>
        </p:spPr>
        <p:txBody>
          <a:bodyPr/>
          <a:lstStyle/>
          <a:p>
            <a:pPr marL="0" marR="0" lvl="0" indent="0" defTabSz="914400" eaLnBrk="1" fontAlgn="auto" latinLnBrk="0" hangingPunct="1">
              <a:lnSpc>
                <a:spcPct val="100000"/>
              </a:lnSpc>
              <a:spcBef>
                <a:spcPts val="0"/>
              </a:spcBef>
              <a:spcAft>
                <a:spcPts val="0"/>
              </a:spcAft>
              <a:buClrTx/>
              <a:buSzTx/>
              <a:buFontTx/>
              <a:buNone/>
              <a:tabLst/>
              <a:defRPr sz="1800"/>
            </a:pPr>
            <a:r>
              <a:rPr lang="en-US" sz="1200" dirty="0">
                <a:latin typeface="Lucida Grande"/>
                <a:ea typeface="Lucida Grande"/>
                <a:cs typeface="Lucida Grande"/>
                <a:sym typeface="Lucida Grande"/>
              </a:rPr>
              <a:t>Note: I highlight </a:t>
            </a:r>
            <a:r>
              <a:rPr lang="en-US" sz="1200" b="1" dirty="0">
                <a:latin typeface="Lucida Grande"/>
                <a:ea typeface="Lucida Grande"/>
                <a:cs typeface="Lucida Grande"/>
                <a:sym typeface="Lucida Grande"/>
              </a:rPr>
              <a:t>PROBLEM</a:t>
            </a:r>
            <a:r>
              <a:rPr lang="en-US" sz="1200" dirty="0">
                <a:latin typeface="Lucida Grande"/>
                <a:ea typeface="Lucida Grande"/>
                <a:cs typeface="Lucida Grande"/>
                <a:sym typeface="Lucida Grande"/>
              </a:rPr>
              <a:t> here. We are not on to </a:t>
            </a:r>
            <a:r>
              <a:rPr lang="en-US" sz="1200" b="1" dirty="0">
                <a:latin typeface="Lucida Grande"/>
                <a:ea typeface="Lucida Grande"/>
                <a:cs typeface="Lucida Grande"/>
                <a:sym typeface="Lucida Grande"/>
              </a:rPr>
              <a:t>solutions</a:t>
            </a:r>
            <a:r>
              <a:rPr lang="en-US" sz="1200" dirty="0">
                <a:latin typeface="Lucida Grande"/>
                <a:ea typeface="Lucida Grande"/>
                <a:cs typeface="Lucida Grande"/>
                <a:sym typeface="Lucida Grande"/>
              </a:rPr>
              <a:t> yet at this phase!</a:t>
            </a:r>
          </a:p>
          <a:p>
            <a:pPr lvl="0" defTabSz="914400">
              <a:lnSpc>
                <a:spcPct val="100000"/>
              </a:lnSpc>
              <a:defRPr sz="1800"/>
            </a:pPr>
            <a:endParaRPr lang="en-US" sz="1200" b="0" dirty="0">
              <a:latin typeface="Lucida Grande"/>
              <a:ea typeface="Lucida Grande"/>
              <a:cs typeface="Lucida Grande"/>
              <a:sym typeface="Lucida Grande"/>
            </a:endParaRPr>
          </a:p>
          <a:p>
            <a:pPr lvl="0" defTabSz="914400">
              <a:lnSpc>
                <a:spcPct val="100000"/>
              </a:lnSpc>
              <a:defRPr sz="1800"/>
            </a:pPr>
            <a:r>
              <a:rPr lang="en-US" sz="1200" b="0" dirty="0">
                <a:latin typeface="Lucida Grande"/>
                <a:ea typeface="Lucida Grande"/>
                <a:cs typeface="Lucida Grande"/>
                <a:sym typeface="Lucida Grande"/>
              </a:rPr>
              <a:t>Please pay attention to this as this is </a:t>
            </a:r>
            <a:r>
              <a:rPr lang="en-US" sz="1200" b="1" dirty="0">
                <a:latin typeface="Lucida Grande"/>
                <a:ea typeface="Lucida Grande"/>
                <a:cs typeface="Lucida Grande"/>
                <a:sym typeface="Lucida Grande"/>
              </a:rPr>
              <a:t>mistake #1 </a:t>
            </a:r>
            <a:r>
              <a:rPr lang="en-US" sz="1200" b="0" dirty="0">
                <a:latin typeface="Lucida Grande"/>
                <a:ea typeface="Lucida Grande"/>
                <a:cs typeface="Lucida Grande"/>
                <a:sym typeface="Lucida Grande"/>
              </a:rPr>
              <a:t>in writing Point of View statements.</a:t>
            </a:r>
          </a:p>
          <a:p>
            <a:pPr lvl="0" defTabSz="914400">
              <a:lnSpc>
                <a:spcPct val="100000"/>
              </a:lnSpc>
              <a:defRPr sz="1800"/>
            </a:pPr>
            <a:endParaRPr lang="en-US" sz="1200" b="0" dirty="0">
              <a:latin typeface="Lucida Grande"/>
              <a:ea typeface="Lucida Grande"/>
              <a:cs typeface="Lucida Grande"/>
              <a:sym typeface="Lucida Grande"/>
            </a:endParaRPr>
          </a:p>
          <a:p>
            <a:pPr lvl="0" defTabSz="914400">
              <a:lnSpc>
                <a:spcPct val="100000"/>
              </a:lnSpc>
              <a:defRPr sz="1800"/>
            </a:pPr>
            <a:r>
              <a:rPr lang="en-US" sz="1200" b="0" dirty="0">
                <a:latin typeface="Lucida Grande"/>
                <a:ea typeface="Lucida Grande"/>
                <a:cs typeface="Lucida Grande"/>
                <a:sym typeface="Lucida Grande"/>
              </a:rPr>
              <a:t>So, what does a POV look like…</a:t>
            </a:r>
          </a:p>
        </p:txBody>
      </p:sp>
    </p:spTree>
    <p:extLst>
      <p:ext uri="{BB962C8B-B14F-4D97-AF65-F5344CB8AC3E}">
        <p14:creationId xmlns:p14="http://schemas.microsoft.com/office/powerpoint/2010/main" val="24314746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52" name="Shape 952"/>
          <p:cNvSpPr>
            <a:spLocks noGrp="1"/>
          </p:cNvSpPr>
          <p:nvPr>
            <p:ph type="body" sz="quarter" idx="1"/>
          </p:nvPr>
        </p:nvSpPr>
        <p:spPr>
          <a:prstGeom prst="rect">
            <a:avLst/>
          </a:prstGeom>
        </p:spPr>
        <p:txBody>
          <a:bodyPr/>
          <a:lstStyle/>
          <a:p>
            <a:pPr lvl="0" defTabSz="914400">
              <a:lnSpc>
                <a:spcPct val="100000"/>
              </a:lnSpc>
              <a:defRPr sz="1800"/>
            </a:pPr>
            <a:r>
              <a:rPr lang="en-US" sz="1200" dirty="0">
                <a:latin typeface="Lucida Grande"/>
                <a:ea typeface="Lucida Grande"/>
                <a:cs typeface="Lucida Grande"/>
                <a:sym typeface="Lucida Grande"/>
              </a:rPr>
              <a:t>It is made up of </a:t>
            </a:r>
            <a:r>
              <a:rPr lang="en-US" sz="1200" b="1" dirty="0">
                <a:latin typeface="Lucida Grande"/>
                <a:ea typeface="Lucida Grande"/>
                <a:cs typeface="Lucida Grande"/>
                <a:sym typeface="Lucida Grande"/>
              </a:rPr>
              <a:t>4 straight-forward sentences</a:t>
            </a:r>
            <a:r>
              <a:rPr lang="en-US" sz="1200" dirty="0">
                <a:latin typeface="Lucida Grande"/>
                <a:ea typeface="Lucida Grande"/>
                <a:cs typeface="Lucida Grande"/>
                <a:sym typeface="Lucida Grande"/>
              </a:rPr>
              <a:t>.</a:t>
            </a:r>
          </a:p>
          <a:p>
            <a:pPr lvl="0" defTabSz="914400">
              <a:lnSpc>
                <a:spcPct val="100000"/>
              </a:lnSpc>
              <a:defRPr sz="1800"/>
            </a:pPr>
            <a:r>
              <a:rPr lang="en-US" sz="1200" b="1" dirty="0">
                <a:latin typeface="Lucida Grande"/>
                <a:ea typeface="Lucida Grande"/>
                <a:cs typeface="Lucida Grande"/>
                <a:sym typeface="Lucida Grande"/>
              </a:rPr>
              <a:t>We met: </a:t>
            </a:r>
            <a:r>
              <a:rPr lang="en-US" sz="1200" dirty="0">
                <a:latin typeface="Arial"/>
                <a:ea typeface="Arial"/>
                <a:cs typeface="Arial"/>
                <a:sym typeface="Arial"/>
              </a:rPr>
              <a:t>“</a:t>
            </a:r>
            <a:r>
              <a:rPr lang="en-US" sz="1200" dirty="0">
                <a:latin typeface="Lucida Grande"/>
                <a:ea typeface="Lucida Grande"/>
                <a:cs typeface="Lucida Grande"/>
                <a:sym typeface="Lucida Grande"/>
              </a:rPr>
              <a:t>What specific person did you meet that inspires your work?</a:t>
            </a:r>
            <a:r>
              <a:rPr lang="en-US" sz="1200" dirty="0">
                <a:latin typeface="Arial"/>
                <a:ea typeface="Arial"/>
                <a:cs typeface="Arial"/>
                <a:sym typeface="Arial"/>
              </a:rPr>
              <a:t>”</a:t>
            </a:r>
            <a:endParaRPr lang="en-US" sz="1200"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We were surprised to notice: </a:t>
            </a:r>
            <a:r>
              <a:rPr lang="en-US" sz="1200" dirty="0">
                <a:latin typeface="Arial"/>
                <a:ea typeface="Arial"/>
                <a:cs typeface="Arial"/>
                <a:sym typeface="Arial"/>
              </a:rPr>
              <a:t>“</a:t>
            </a:r>
            <a:r>
              <a:rPr lang="en-US" sz="1200" dirty="0">
                <a:latin typeface="Lucida Grande"/>
                <a:ea typeface="Lucida Grande"/>
                <a:cs typeface="Lucida Grande"/>
                <a:sym typeface="Lucida Grande"/>
              </a:rPr>
              <a:t>Tell us something we didn</a:t>
            </a:r>
            <a:r>
              <a:rPr lang="en-US" sz="1200" dirty="0">
                <a:latin typeface="Arial"/>
                <a:ea typeface="Arial"/>
                <a:cs typeface="Arial"/>
                <a:sym typeface="Arial"/>
              </a:rPr>
              <a:t>’</a:t>
            </a:r>
            <a:r>
              <a:rPr lang="en-US" sz="1200" dirty="0">
                <a:latin typeface="Lucida Grande"/>
                <a:ea typeface="Lucida Grande"/>
                <a:cs typeface="Lucida Grande"/>
                <a:sym typeface="Lucida Grande"/>
              </a:rPr>
              <a:t>t know or wouldn</a:t>
            </a:r>
            <a:r>
              <a:rPr lang="en-US" sz="1200" dirty="0">
                <a:latin typeface="Arial"/>
                <a:ea typeface="Arial"/>
                <a:cs typeface="Arial"/>
                <a:sym typeface="Arial"/>
              </a:rPr>
              <a:t>’</a:t>
            </a:r>
            <a:r>
              <a:rPr lang="en-US" sz="1200" dirty="0">
                <a:latin typeface="Lucida Grande"/>
                <a:ea typeface="Lucida Grande"/>
                <a:cs typeface="Lucida Grande"/>
                <a:sym typeface="Lucida Grande"/>
              </a:rPr>
              <a:t>t have thought about before we started the project.  What unique new perspective do you have now? What tension, contradiction, or surprise did you find?</a:t>
            </a:r>
            <a:r>
              <a:rPr lang="en-US" sz="1200" dirty="0">
                <a:latin typeface="Arial"/>
                <a:ea typeface="Arial"/>
                <a:cs typeface="Arial"/>
                <a:sym typeface="Arial"/>
              </a:rPr>
              <a:t>”</a:t>
            </a:r>
          </a:p>
          <a:p>
            <a:pPr lvl="0" defTabSz="914400">
              <a:lnSpc>
                <a:spcPct val="100000"/>
              </a:lnSpc>
              <a:defRPr sz="1800"/>
            </a:pPr>
            <a:r>
              <a:rPr lang="en-US" sz="1200" b="1" dirty="0">
                <a:latin typeface="Arial"/>
                <a:ea typeface="Lucida Grande"/>
                <a:cs typeface="Arial"/>
                <a:sym typeface="Arial"/>
              </a:rPr>
              <a:t>We wonder if this means: </a:t>
            </a:r>
            <a:r>
              <a:rPr lang="en-US" sz="1200" b="0" dirty="0">
                <a:latin typeface="Arial"/>
                <a:ea typeface="Lucida Grande"/>
                <a:cs typeface="Arial"/>
                <a:sym typeface="Arial"/>
              </a:rPr>
              <a:t>What was your leap? What did you infer? </a:t>
            </a:r>
            <a:r>
              <a:rPr lang="en-US" sz="1200" dirty="0">
                <a:latin typeface="Lucida Grande"/>
                <a:ea typeface="Lucida Grande"/>
                <a:cs typeface="Lucida Grande"/>
                <a:sym typeface="Lucida Grande"/>
              </a:rPr>
              <a:t>This is the need you discovered! </a:t>
            </a:r>
            <a:endParaRPr lang="en-US" sz="1200" b="1"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It would be game-changing to: </a:t>
            </a:r>
            <a:r>
              <a:rPr lang="en-US" sz="1200" dirty="0">
                <a:latin typeface="Arial"/>
                <a:ea typeface="Arial"/>
                <a:cs typeface="Arial"/>
                <a:sym typeface="Arial"/>
              </a:rPr>
              <a:t>“</a:t>
            </a:r>
            <a:r>
              <a:rPr lang="en-US" sz="1200" dirty="0">
                <a:latin typeface="Lucida Grande"/>
                <a:ea typeface="Lucida Grande"/>
                <a:cs typeface="Lucida Grande"/>
                <a:sym typeface="Lucida Grande"/>
              </a:rPr>
              <a:t>This is your call to action.  Build on your insight and take an aspirational stance on what you can do as a team. This isn</a:t>
            </a:r>
            <a:r>
              <a:rPr lang="en-US" sz="1200" dirty="0">
                <a:latin typeface="Arial"/>
                <a:ea typeface="Arial"/>
                <a:cs typeface="Arial"/>
                <a:sym typeface="Arial"/>
              </a:rPr>
              <a:t>’</a:t>
            </a:r>
            <a:r>
              <a:rPr lang="en-US" sz="1200" dirty="0">
                <a:latin typeface="Lucida Grande"/>
                <a:ea typeface="Lucida Grande"/>
                <a:cs typeface="Lucida Grande"/>
                <a:sym typeface="Lucida Grande"/>
              </a:rPr>
              <a:t>t your solution -- it is the problem to be solved.  A problem with a more informed perspective.</a:t>
            </a:r>
            <a:r>
              <a:rPr lang="en-US" sz="1200" dirty="0">
                <a:latin typeface="Arial"/>
                <a:ea typeface="Arial"/>
                <a:cs typeface="Arial"/>
                <a:sym typeface="Arial"/>
              </a:rPr>
              <a:t>” </a:t>
            </a:r>
            <a:r>
              <a:rPr lang="en-US" sz="1200" b="1" dirty="0">
                <a:latin typeface="Arial"/>
                <a:ea typeface="Lucida Grande"/>
                <a:cs typeface="Arial"/>
                <a:sym typeface="Arial"/>
              </a:rPr>
              <a:t>This is the insight.</a:t>
            </a:r>
            <a:endParaRPr lang="en-US" sz="1200" b="1" dirty="0">
              <a:latin typeface="Lucida Grande"/>
              <a:ea typeface="Lucida Grande"/>
              <a:cs typeface="Lucida Grande"/>
              <a:sym typeface="Lucida Grande"/>
            </a:endParaRPr>
          </a:p>
        </p:txBody>
      </p:sp>
    </p:spTree>
    <p:extLst>
      <p:ext uri="{BB962C8B-B14F-4D97-AF65-F5344CB8AC3E}">
        <p14:creationId xmlns:p14="http://schemas.microsoft.com/office/powerpoint/2010/main" val="15214413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52" name="Shape 952"/>
          <p:cNvSpPr>
            <a:spLocks noGrp="1"/>
          </p:cNvSpPr>
          <p:nvPr>
            <p:ph type="body" sz="quarter" idx="1"/>
          </p:nvPr>
        </p:nvSpPr>
        <p:spPr>
          <a:prstGeom prst="rect">
            <a:avLst/>
          </a:prstGeom>
        </p:spPr>
        <p:txBody>
          <a:bodyPr/>
          <a:lstStyle/>
          <a:p>
            <a:pPr lvl="0" defTabSz="914400">
              <a:lnSpc>
                <a:spcPct val="100000"/>
              </a:lnSpc>
              <a:defRPr sz="1800"/>
            </a:pPr>
            <a:r>
              <a:rPr lang="en-US" sz="1200" dirty="0">
                <a:latin typeface="Lucida Grande"/>
                <a:ea typeface="Lucida Grande"/>
                <a:cs typeface="Lucida Grande"/>
                <a:sym typeface="Lucida Grande"/>
              </a:rPr>
              <a:t>Let’s do this for the millennials and jeans</a:t>
            </a:r>
          </a:p>
          <a:p>
            <a:pPr lvl="0" defTabSz="914400">
              <a:lnSpc>
                <a:spcPct val="100000"/>
              </a:lnSpc>
              <a:defRPr sz="1800"/>
            </a:pPr>
            <a:r>
              <a:rPr lang="en-US" sz="1200" dirty="0">
                <a:latin typeface="Lucida Grande"/>
                <a:ea typeface="Lucida Grande"/>
                <a:cs typeface="Lucida Grande"/>
                <a:sym typeface="Lucida Grande"/>
              </a:rPr>
              <a:t>[ASK] Who did we meet and a key characteristic about them?</a:t>
            </a:r>
          </a:p>
          <a:p>
            <a:pPr lvl="0" defTabSz="914400">
              <a:lnSpc>
                <a:spcPct val="100000"/>
              </a:lnSpc>
              <a:defRPr sz="1800"/>
            </a:pPr>
            <a:r>
              <a:rPr lang="en-US" sz="1200" dirty="0">
                <a:latin typeface="Lucida Grande"/>
                <a:ea typeface="Lucida Grande"/>
                <a:cs typeface="Lucida Grande"/>
                <a:sym typeface="Lucida Grande"/>
              </a:rPr>
              <a:t>[ADVANCE]</a:t>
            </a:r>
          </a:p>
          <a:p>
            <a:pPr lvl="0" defTabSz="914400">
              <a:lnSpc>
                <a:spcPct val="100000"/>
              </a:lnSpc>
              <a:defRPr sz="1800"/>
            </a:pPr>
            <a:r>
              <a:rPr lang="en-US" sz="1200" dirty="0">
                <a:latin typeface="Lucida Grande"/>
                <a:ea typeface="Lucida Grande"/>
                <a:cs typeface="Lucida Grande"/>
                <a:sym typeface="Lucida Grande"/>
              </a:rPr>
              <a:t>We met Chuck, a young millennial living in an apartment in Southern California.  </a:t>
            </a:r>
          </a:p>
          <a:p>
            <a:pPr lvl="0" defTabSz="914400">
              <a:lnSpc>
                <a:spcPct val="100000"/>
              </a:lnSpc>
              <a:defRPr sz="1800"/>
            </a:pPr>
            <a:endParaRPr lang="en-US" sz="1200" dirty="0">
              <a:latin typeface="Lucida Grande"/>
              <a:ea typeface="Lucida Grande"/>
              <a:cs typeface="Lucida Grande"/>
              <a:sym typeface="Lucida Grande"/>
            </a:endParaRPr>
          </a:p>
          <a:p>
            <a:pPr lvl="0" defTabSz="914400">
              <a:lnSpc>
                <a:spcPct val="100000"/>
              </a:lnSpc>
              <a:defRPr sz="1800"/>
            </a:pPr>
            <a:r>
              <a:rPr lang="en-US" sz="1200" dirty="0">
                <a:latin typeface="Lucida Grande"/>
                <a:ea typeface="Lucida Grande"/>
                <a:cs typeface="Lucida Grande"/>
                <a:sym typeface="Lucida Grande"/>
              </a:rPr>
              <a:t>[ASK CLASS] What surprised us about him?</a:t>
            </a:r>
          </a:p>
          <a:p>
            <a:pPr lvl="0" defTabSz="914400">
              <a:lnSpc>
                <a:spcPct val="100000"/>
              </a:lnSpc>
              <a:defRPr sz="1800"/>
            </a:pPr>
            <a:r>
              <a:rPr lang="en-US" sz="1200" dirty="0">
                <a:latin typeface="Lucida Grande"/>
                <a:ea typeface="Lucida Grande"/>
                <a:cs typeface="Lucida Grande"/>
                <a:sym typeface="Lucida Grande"/>
              </a:rPr>
              <a:t>[ADVANCE]</a:t>
            </a:r>
          </a:p>
          <a:p>
            <a:pPr lvl="0" defTabSz="914400">
              <a:lnSpc>
                <a:spcPct val="100000"/>
              </a:lnSpc>
              <a:defRPr sz="1800"/>
            </a:pPr>
            <a:r>
              <a:rPr lang="en-US" sz="1200" dirty="0">
                <a:latin typeface="Lucida Grande"/>
                <a:ea typeface="Lucida Grande"/>
                <a:cs typeface="Lucida Grande"/>
                <a:sym typeface="Lucida Grande"/>
              </a:rPr>
              <a:t>He says he cares about his jeans, but he doesn’t wash them often.</a:t>
            </a:r>
          </a:p>
          <a:p>
            <a:pPr lvl="0" defTabSz="914400">
              <a:lnSpc>
                <a:spcPct val="100000"/>
              </a:lnSpc>
              <a:defRPr sz="1800"/>
            </a:pPr>
            <a:endParaRPr lang="en-US" sz="1200" dirty="0">
              <a:latin typeface="Lucida Grande"/>
              <a:ea typeface="Lucida Grande"/>
              <a:cs typeface="Lucida Grande"/>
              <a:sym typeface="Lucida Grande"/>
            </a:endParaRPr>
          </a:p>
          <a:p>
            <a:pPr lvl="0" defTabSz="914400">
              <a:lnSpc>
                <a:spcPct val="100000"/>
              </a:lnSpc>
              <a:defRPr sz="1800"/>
            </a:pPr>
            <a:r>
              <a:rPr lang="en-US" sz="1200" dirty="0">
                <a:latin typeface="Lucida Grande"/>
                <a:ea typeface="Lucida Grande"/>
                <a:cs typeface="Lucida Grande"/>
                <a:sym typeface="Lucida Grande"/>
              </a:rPr>
              <a:t>[ASK CLASS] What’s the inference? What’s the need we saw? We wonder if this means…</a:t>
            </a:r>
          </a:p>
          <a:p>
            <a:pPr lvl="0" defTabSz="914400">
              <a:lnSpc>
                <a:spcPct val="100000"/>
              </a:lnSpc>
              <a:defRPr sz="1800"/>
            </a:pPr>
            <a:r>
              <a:rPr lang="en-US" sz="1200" dirty="0">
                <a:latin typeface="Lucida Grande"/>
                <a:ea typeface="Lucida Grande"/>
                <a:cs typeface="Lucida Grande"/>
                <a:sym typeface="Lucida Grande"/>
              </a:rPr>
              <a:t>[ADVANCE]</a:t>
            </a:r>
          </a:p>
          <a:p>
            <a:pPr lvl="0" defTabSz="914400">
              <a:lnSpc>
                <a:spcPct val="100000"/>
              </a:lnSpc>
              <a:defRPr sz="1800"/>
            </a:pPr>
            <a:r>
              <a:rPr lang="en-US" sz="1200" dirty="0">
                <a:latin typeface="Lucida Grande"/>
                <a:ea typeface="Lucida Grande"/>
                <a:cs typeface="Lucida Grande"/>
                <a:sym typeface="Lucida Grande"/>
              </a:rPr>
              <a:t>He cares about about his jeans &amp; to protect them that means NOT washing them</a:t>
            </a:r>
            <a:r>
              <a:rPr lang="en-US" sz="1200" dirty="0">
                <a:solidFill>
                  <a:srgbClr val="FFFFFF"/>
                </a:solidFill>
                <a:ea typeface="Lucida Grande"/>
                <a:sym typeface="Lucida Grande"/>
              </a:rPr>
              <a:t>–it is a reflection of how much he cares for his clothes!</a:t>
            </a:r>
          </a:p>
          <a:p>
            <a:pPr lvl="0" defTabSz="914400">
              <a:lnSpc>
                <a:spcPct val="100000"/>
              </a:lnSpc>
              <a:defRPr sz="1800"/>
            </a:pPr>
            <a:r>
              <a:rPr lang="en-US" sz="1200" dirty="0">
                <a:solidFill>
                  <a:srgbClr val="FFFFFF"/>
                </a:solidFill>
                <a:ea typeface="Lucida Grande"/>
                <a:sym typeface="Lucida Grande"/>
              </a:rPr>
              <a:t>[ADVANCE]</a:t>
            </a:r>
          </a:p>
          <a:p>
            <a:pPr lvl="0" defTabSz="914400">
              <a:lnSpc>
                <a:spcPct val="100000"/>
              </a:lnSpc>
              <a:defRPr sz="1800"/>
            </a:pPr>
            <a:r>
              <a:rPr lang="en-US" sz="1200" dirty="0">
                <a:solidFill>
                  <a:srgbClr val="FFFFFF"/>
                </a:solidFill>
                <a:ea typeface="Lucida Grande"/>
                <a:sym typeface="Lucida Grande"/>
              </a:rPr>
              <a:t>[protect his jeans is the need]</a:t>
            </a:r>
            <a:endParaRPr lang="en-US" sz="1200" dirty="0">
              <a:solidFill>
                <a:srgbClr val="FFFFFF"/>
              </a:solidFill>
              <a:latin typeface="Lucida Grande"/>
              <a:ea typeface="Lucida Grande"/>
              <a:cs typeface="Lucida Grande"/>
              <a:sym typeface="Lucida Grande"/>
            </a:endParaRPr>
          </a:p>
          <a:p>
            <a:pPr marL="0" marR="0" lvl="0" indent="0" defTabSz="914400" eaLnBrk="1" fontAlgn="auto" latinLnBrk="0" hangingPunct="1">
              <a:lnSpc>
                <a:spcPct val="100000"/>
              </a:lnSpc>
              <a:spcBef>
                <a:spcPts val="0"/>
              </a:spcBef>
              <a:spcAft>
                <a:spcPts val="0"/>
              </a:spcAft>
              <a:buClrTx/>
              <a:buSzTx/>
              <a:buFontTx/>
              <a:buNone/>
              <a:tabLst/>
              <a:defRPr sz="1800"/>
            </a:pPr>
            <a:r>
              <a:rPr lang="en-US" sz="1200" dirty="0">
                <a:solidFill>
                  <a:srgbClr val="FFFFFF"/>
                </a:solidFill>
                <a:latin typeface="Lucida Grande"/>
                <a:ea typeface="Lucida Grande"/>
                <a:cs typeface="Lucida Grande"/>
                <a:sym typeface="Lucida Grande"/>
              </a:rPr>
              <a:t>[ASK CLASS] What would be the game-changer, [not just a reason for the need &amp; not a solution]</a:t>
            </a:r>
          </a:p>
          <a:p>
            <a:pPr marL="0" marR="0" lvl="0" indent="0" defTabSz="914400" eaLnBrk="1" fontAlgn="auto" latinLnBrk="0" hangingPunct="1">
              <a:lnSpc>
                <a:spcPct val="100000"/>
              </a:lnSpc>
              <a:spcBef>
                <a:spcPts val="0"/>
              </a:spcBef>
              <a:spcAft>
                <a:spcPts val="0"/>
              </a:spcAft>
              <a:buClrTx/>
              <a:buSzTx/>
              <a:buFontTx/>
              <a:buNone/>
              <a:tabLst/>
              <a:defRPr sz="1800"/>
            </a:pPr>
            <a:r>
              <a:rPr lang="en-US" sz="1200" dirty="0">
                <a:solidFill>
                  <a:srgbClr val="FFFFFF"/>
                </a:solidFill>
                <a:latin typeface="Lucida Grande"/>
                <a:ea typeface="Lucida Grande"/>
                <a:cs typeface="Lucida Grande"/>
                <a:sym typeface="Lucida Grande"/>
              </a:rPr>
              <a:t>[ADVANCE]</a:t>
            </a:r>
            <a:endParaRPr lang="en-US" sz="1200" dirty="0">
              <a:latin typeface="Lucida Grande"/>
              <a:ea typeface="Lucida Grande"/>
              <a:cs typeface="Lucida Grande"/>
              <a:sym typeface="Lucida Grande"/>
            </a:endParaRPr>
          </a:p>
          <a:p>
            <a:pPr lvl="0" defTabSz="914400">
              <a:lnSpc>
                <a:spcPct val="100000"/>
              </a:lnSpc>
              <a:defRPr sz="1800"/>
            </a:pPr>
            <a:r>
              <a:rPr lang="en-US" sz="1200" dirty="0">
                <a:latin typeface="Lucida Grande"/>
                <a:ea typeface="Lucida Grande"/>
                <a:cs typeface="Lucida Grande"/>
                <a:sym typeface="Lucida Grande"/>
              </a:rPr>
              <a:t>It would be game-changing to help him care for his clothes while keeping them clean.</a:t>
            </a:r>
          </a:p>
          <a:p>
            <a:pPr lvl="0" defTabSz="914400">
              <a:lnSpc>
                <a:spcPct val="100000"/>
              </a:lnSpc>
              <a:defRPr sz="1800"/>
            </a:pPr>
            <a:r>
              <a:rPr lang="en-US" sz="1200" dirty="0">
                <a:latin typeface="Lucida Grande"/>
                <a:ea typeface="Lucida Grande"/>
                <a:cs typeface="Lucida Grande"/>
                <a:sym typeface="Lucida Grande"/>
              </a:rPr>
              <a:t>[ADVANCE]</a:t>
            </a:r>
          </a:p>
          <a:p>
            <a:pPr lvl="0" defTabSz="914400">
              <a:lnSpc>
                <a:spcPct val="100000"/>
              </a:lnSpc>
              <a:defRPr sz="1800"/>
            </a:pPr>
            <a:r>
              <a:rPr lang="en-US" sz="1200" dirty="0">
                <a:latin typeface="Lucida Grande"/>
                <a:ea typeface="Lucida Grande"/>
                <a:cs typeface="Lucida Grande"/>
                <a:sym typeface="Lucida Grande"/>
              </a:rPr>
              <a:t>This is the insight</a:t>
            </a:r>
          </a:p>
        </p:txBody>
      </p:sp>
    </p:spTree>
    <p:extLst>
      <p:ext uri="{BB962C8B-B14F-4D97-AF65-F5344CB8AC3E}">
        <p14:creationId xmlns:p14="http://schemas.microsoft.com/office/powerpoint/2010/main" val="23296111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0" name="Shape 960"/>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61" name="Shape 961"/>
          <p:cNvSpPr>
            <a:spLocks noGrp="1"/>
          </p:cNvSpPr>
          <p:nvPr>
            <p:ph type="body" sz="quarter" idx="1"/>
          </p:nvPr>
        </p:nvSpPr>
        <p:spPr>
          <a:prstGeom prst="rect">
            <a:avLst/>
          </a:prstGeom>
        </p:spPr>
        <p:txBody>
          <a:bodyPr/>
          <a:lstStyle>
            <a:lvl1pPr defTabSz="914400">
              <a:lnSpc>
                <a:spcPct val="100000"/>
              </a:lnSpc>
              <a:defRPr sz="1200">
                <a:latin typeface="Gill Sans"/>
                <a:ea typeface="Gill Sans"/>
                <a:cs typeface="Gill Sans"/>
                <a:sym typeface="Gill Sans"/>
              </a:defRPr>
            </a:lvl1pPr>
          </a:lstStyle>
          <a:p>
            <a:pPr lvl="0">
              <a:defRPr sz="1800"/>
            </a:pPr>
            <a:r>
              <a:rPr sz="1200" dirty="0"/>
              <a:t>This is the product that was developed out of the empathy and define work done by Tide.  Tide Total Care doesn’t remove the yellow “stains”/dye in high-end fashionable jeans </a:t>
            </a:r>
            <a:r>
              <a:rPr lang="en-US" sz="1200" dirty="0"/>
              <a:t>(which at that point in the early 2000s were </a:t>
            </a:r>
            <a:r>
              <a:rPr sz="1200" dirty="0"/>
              <a:t>purchased by millennials</a:t>
            </a:r>
            <a:r>
              <a:rPr lang="en-US" sz="1200" dirty="0"/>
              <a:t>)</a:t>
            </a:r>
          </a:p>
          <a:p>
            <a:pPr lvl="0">
              <a:defRPr sz="1800"/>
            </a:pPr>
            <a:endParaRPr lang="en-US" sz="1200" dirty="0"/>
          </a:p>
        </p:txBody>
      </p:sp>
    </p:spTree>
    <p:extLst>
      <p:ext uri="{BB962C8B-B14F-4D97-AF65-F5344CB8AC3E}">
        <p14:creationId xmlns:p14="http://schemas.microsoft.com/office/powerpoint/2010/main" val="15291373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100" dirty="0">
                <a:latin typeface="+mn-lt"/>
                <a:ea typeface="+mn-ea"/>
                <a:cs typeface="+mn-cs"/>
                <a:sym typeface="Helvetica Neue"/>
              </a:rPr>
              <a:t>Another example</a:t>
            </a:r>
          </a:p>
          <a:p>
            <a:endParaRPr lang="en-US" sz="2100" dirty="0">
              <a:latin typeface="+mn-lt"/>
              <a:ea typeface="+mn-ea"/>
              <a:cs typeface="+mn-cs"/>
              <a:sym typeface="Helvetica Neue"/>
            </a:endParaRPr>
          </a:p>
          <a:p>
            <a:r>
              <a:rPr lang="en-US" sz="2100" dirty="0">
                <a:latin typeface="+mn-lt"/>
                <a:ea typeface="+mn-ea"/>
                <a:cs typeface="+mn-cs"/>
                <a:sym typeface="Helvetica Neue"/>
              </a:rPr>
              <a:t>Ethan Appleby [graduate DTBC in March 2013]</a:t>
            </a:r>
            <a:endParaRPr lang="en-US" dirty="0"/>
          </a:p>
          <a:p>
            <a:endParaRPr lang="en-US" dirty="0"/>
          </a:p>
          <a:p>
            <a:r>
              <a:rPr lang="en-US" dirty="0"/>
              <a:t>He was interested in figuring how to make art accessible to his generation of young</a:t>
            </a:r>
            <a:r>
              <a:rPr lang="en-US" baseline="0" dirty="0"/>
              <a:t> professionals. </a:t>
            </a:r>
          </a:p>
          <a:p>
            <a:r>
              <a:rPr lang="en-US" baseline="0" dirty="0"/>
              <a:t>People who now had some money, but didn’t know how to buy art.</a:t>
            </a:r>
            <a:endParaRPr lang="en-US" dirty="0"/>
          </a:p>
        </p:txBody>
      </p:sp>
    </p:spTree>
    <p:extLst>
      <p:ext uri="{BB962C8B-B14F-4D97-AF65-F5344CB8AC3E}">
        <p14:creationId xmlns:p14="http://schemas.microsoft.com/office/powerpoint/2010/main" val="34631747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 heard…</a:t>
            </a:r>
          </a:p>
          <a:p>
            <a:endParaRPr lang="en-US" dirty="0"/>
          </a:p>
          <a:p>
            <a:r>
              <a:rPr lang="en-US" dirty="0"/>
              <a:t>The leap here was</a:t>
            </a:r>
            <a:r>
              <a:rPr lang="is-IS" dirty="0"/>
              <a:t>…</a:t>
            </a:r>
            <a:endParaRPr lang="en-US" dirty="0"/>
          </a:p>
        </p:txBody>
      </p:sp>
    </p:spTree>
    <p:extLst>
      <p:ext uri="{BB962C8B-B14F-4D97-AF65-F5344CB8AC3E}">
        <p14:creationId xmlns:p14="http://schemas.microsoft.com/office/powerpoint/2010/main" val="11645759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1030556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52" name="Shape 952"/>
          <p:cNvSpPr>
            <a:spLocks noGrp="1"/>
          </p:cNvSpPr>
          <p:nvPr>
            <p:ph type="body" sz="quarter" idx="1"/>
          </p:nvPr>
        </p:nvSpPr>
        <p:spPr>
          <a:prstGeom prst="rect">
            <a:avLst/>
          </a:prstGeom>
        </p:spPr>
        <p:txBody>
          <a:bodyPr/>
          <a:lstStyle/>
          <a:p>
            <a:pPr lvl="0" defTabSz="914400">
              <a:lnSpc>
                <a:spcPct val="100000"/>
              </a:lnSpc>
              <a:defRPr sz="1800"/>
            </a:pPr>
            <a:r>
              <a:rPr lang="en-US" sz="1200" dirty="0">
                <a:latin typeface="Lucida Grande"/>
                <a:ea typeface="Lucida Grande"/>
                <a:cs typeface="Lucida Grande"/>
                <a:sym typeface="Lucida Grande"/>
              </a:rPr>
              <a:t>Again, the POV is 4 straight-forward sentences.</a:t>
            </a:r>
            <a:endParaRPr lang="en-US" sz="1200" dirty="0">
              <a:latin typeface="Gill Sans"/>
              <a:ea typeface="Gill Sans"/>
              <a:cs typeface="Gill Sans"/>
              <a:sym typeface="Gill Sans"/>
            </a:endParaRPr>
          </a:p>
          <a:p>
            <a:pPr lvl="0" defTabSz="914400">
              <a:lnSpc>
                <a:spcPct val="100000"/>
              </a:lnSpc>
              <a:defRPr sz="1800"/>
            </a:pPr>
            <a:r>
              <a:rPr lang="en-US" sz="1200" b="1" dirty="0">
                <a:latin typeface="Lucida Grande"/>
                <a:ea typeface="Lucida Grande"/>
                <a:cs typeface="Lucida Grande"/>
                <a:sym typeface="Lucida Grande"/>
              </a:rPr>
              <a:t>We met: </a:t>
            </a:r>
            <a:r>
              <a:rPr lang="en-US" sz="1200" dirty="0">
                <a:latin typeface="Arial"/>
                <a:ea typeface="Arial"/>
                <a:cs typeface="Arial"/>
                <a:sym typeface="Arial"/>
              </a:rPr>
              <a:t>“</a:t>
            </a:r>
            <a:r>
              <a:rPr lang="en-US" sz="1200" dirty="0">
                <a:latin typeface="Lucida Grande"/>
                <a:ea typeface="Lucida Grande"/>
                <a:cs typeface="Lucida Grande"/>
                <a:sym typeface="Lucida Grande"/>
              </a:rPr>
              <a:t>What specific person did you meet that inspires your work?</a:t>
            </a:r>
            <a:r>
              <a:rPr lang="en-US" sz="1200" dirty="0">
                <a:latin typeface="Arial"/>
                <a:ea typeface="Arial"/>
                <a:cs typeface="Arial"/>
                <a:sym typeface="Arial"/>
              </a:rPr>
              <a:t>”</a:t>
            </a:r>
            <a:endParaRPr lang="en-US" sz="1200"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We were surprised to notice: </a:t>
            </a:r>
            <a:r>
              <a:rPr lang="en-US" sz="1200" dirty="0">
                <a:latin typeface="Arial"/>
                <a:ea typeface="Arial"/>
                <a:cs typeface="Arial"/>
                <a:sym typeface="Arial"/>
              </a:rPr>
              <a:t>“</a:t>
            </a:r>
            <a:r>
              <a:rPr lang="en-US" sz="1200" dirty="0">
                <a:latin typeface="Lucida Grande"/>
                <a:ea typeface="Lucida Grande"/>
                <a:cs typeface="Lucida Grande"/>
                <a:sym typeface="Lucida Grande"/>
              </a:rPr>
              <a:t>Tell us something we didn</a:t>
            </a:r>
            <a:r>
              <a:rPr lang="en-US" sz="1200" dirty="0">
                <a:latin typeface="Arial"/>
                <a:ea typeface="Arial"/>
                <a:cs typeface="Arial"/>
                <a:sym typeface="Arial"/>
              </a:rPr>
              <a:t>’</a:t>
            </a:r>
            <a:r>
              <a:rPr lang="en-US" sz="1200" dirty="0">
                <a:latin typeface="Lucida Grande"/>
                <a:ea typeface="Lucida Grande"/>
                <a:cs typeface="Lucida Grande"/>
                <a:sym typeface="Lucida Grande"/>
              </a:rPr>
              <a:t>t know or wouldn</a:t>
            </a:r>
            <a:r>
              <a:rPr lang="en-US" sz="1200" dirty="0">
                <a:latin typeface="Arial"/>
                <a:ea typeface="Arial"/>
                <a:cs typeface="Arial"/>
                <a:sym typeface="Arial"/>
              </a:rPr>
              <a:t>’</a:t>
            </a:r>
            <a:r>
              <a:rPr lang="en-US" sz="1200" dirty="0">
                <a:latin typeface="Lucida Grande"/>
                <a:ea typeface="Lucida Grande"/>
                <a:cs typeface="Lucida Grande"/>
                <a:sym typeface="Lucida Grande"/>
              </a:rPr>
              <a:t>t have thought about before we started this project.  What unique new perspective do you have now? What tension, contradiction, or surprise did you find?</a:t>
            </a:r>
            <a:r>
              <a:rPr lang="en-US" sz="1200" dirty="0">
                <a:latin typeface="Arial"/>
                <a:ea typeface="Arial"/>
                <a:cs typeface="Arial"/>
                <a:sym typeface="Arial"/>
              </a:rPr>
              <a:t>”</a:t>
            </a:r>
          </a:p>
          <a:p>
            <a:pPr lvl="0" defTabSz="914400">
              <a:lnSpc>
                <a:spcPct val="100000"/>
              </a:lnSpc>
              <a:defRPr sz="1800"/>
            </a:pPr>
            <a:r>
              <a:rPr lang="en-US" sz="1200" b="1" dirty="0">
                <a:latin typeface="Arial"/>
                <a:ea typeface="Lucida Grande"/>
                <a:cs typeface="Arial"/>
                <a:sym typeface="Arial"/>
              </a:rPr>
              <a:t>We wonder if this means: </a:t>
            </a:r>
            <a:r>
              <a:rPr lang="en-US" sz="1200" b="0" dirty="0">
                <a:latin typeface="Arial"/>
                <a:ea typeface="Lucida Grande"/>
                <a:cs typeface="Arial"/>
                <a:sym typeface="Arial"/>
              </a:rPr>
              <a:t>What was your leap? What did you infer? </a:t>
            </a:r>
            <a:r>
              <a:rPr lang="en-US" sz="1200" dirty="0">
                <a:latin typeface="Lucida Grande"/>
                <a:ea typeface="Lucida Grande"/>
                <a:cs typeface="Lucida Grande"/>
                <a:sym typeface="Lucida Grande"/>
              </a:rPr>
              <a:t>This is your need! </a:t>
            </a:r>
            <a:endParaRPr lang="en-US" sz="1200" b="1"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It would be game-changing to: </a:t>
            </a:r>
            <a:r>
              <a:rPr lang="en-US" sz="1200" dirty="0">
                <a:latin typeface="Arial"/>
                <a:ea typeface="Arial"/>
                <a:cs typeface="Arial"/>
                <a:sym typeface="Arial"/>
              </a:rPr>
              <a:t>“</a:t>
            </a:r>
            <a:r>
              <a:rPr lang="en-US" sz="1200" dirty="0">
                <a:latin typeface="Lucida Grande"/>
                <a:ea typeface="Lucida Grande"/>
                <a:cs typeface="Lucida Grande"/>
                <a:sym typeface="Lucida Grande"/>
              </a:rPr>
              <a:t>This is your call to action. Take an aspirational stance on what you can do as a team. This is your </a:t>
            </a:r>
            <a:r>
              <a:rPr lang="en-US" sz="1200" b="1" dirty="0">
                <a:latin typeface="Lucida Grande"/>
                <a:ea typeface="Lucida Grande"/>
                <a:cs typeface="Lucida Grande"/>
                <a:sym typeface="Lucida Grande"/>
              </a:rPr>
              <a:t>insight</a:t>
            </a:r>
            <a:r>
              <a:rPr lang="en-US" sz="1200" dirty="0">
                <a:latin typeface="Lucida Grande"/>
                <a:ea typeface="Lucida Grande"/>
                <a:cs typeface="Lucida Grande"/>
                <a:sym typeface="Lucida Grande"/>
              </a:rPr>
              <a:t>. This </a:t>
            </a:r>
            <a:r>
              <a:rPr lang="en-US" sz="1200" b="1" dirty="0">
                <a:latin typeface="Lucida Grande"/>
                <a:ea typeface="Lucida Grande"/>
                <a:cs typeface="Lucida Grande"/>
                <a:sym typeface="Lucida Grande"/>
              </a:rPr>
              <a:t>isn</a:t>
            </a:r>
            <a:r>
              <a:rPr lang="en-US" sz="1200" b="1" dirty="0">
                <a:latin typeface="Arial"/>
                <a:ea typeface="Arial"/>
                <a:cs typeface="Arial"/>
                <a:sym typeface="Arial"/>
              </a:rPr>
              <a:t>’</a:t>
            </a:r>
            <a:r>
              <a:rPr lang="en-US" sz="1200" b="1" dirty="0">
                <a:latin typeface="Lucida Grande"/>
                <a:ea typeface="Lucida Grande"/>
                <a:cs typeface="Lucida Grande"/>
                <a:sym typeface="Lucida Grande"/>
              </a:rPr>
              <a:t>t</a:t>
            </a:r>
            <a:r>
              <a:rPr lang="en-US" sz="1200" dirty="0">
                <a:latin typeface="Lucida Grande"/>
                <a:ea typeface="Lucida Grande"/>
                <a:cs typeface="Lucida Grande"/>
                <a:sym typeface="Lucida Grande"/>
              </a:rPr>
              <a:t> your </a:t>
            </a:r>
            <a:r>
              <a:rPr lang="en-US" sz="1200" b="1" dirty="0">
                <a:latin typeface="Lucida Grande"/>
                <a:ea typeface="Lucida Grande"/>
                <a:cs typeface="Lucida Grande"/>
                <a:sym typeface="Lucida Grande"/>
              </a:rPr>
              <a:t>solution</a:t>
            </a:r>
            <a:r>
              <a:rPr lang="en-US" sz="1200" dirty="0">
                <a:latin typeface="Lucida Grande"/>
                <a:ea typeface="Lucida Grande"/>
                <a:cs typeface="Lucida Grande"/>
                <a:sym typeface="Lucida Grande"/>
              </a:rPr>
              <a:t> -- it is the problem to be solved.  "A </a:t>
            </a:r>
            <a:r>
              <a:rPr lang="en-US" sz="1200" b="1" dirty="0">
                <a:latin typeface="Lucida Grande"/>
                <a:ea typeface="Lucida Grande"/>
                <a:cs typeface="Lucida Grande"/>
                <a:sym typeface="Lucida Grande"/>
              </a:rPr>
              <a:t>problem</a:t>
            </a:r>
            <a:r>
              <a:rPr lang="en-US" sz="1200" dirty="0">
                <a:latin typeface="Lucida Grande"/>
                <a:ea typeface="Lucida Grande"/>
                <a:cs typeface="Lucida Grande"/>
                <a:sym typeface="Lucida Grande"/>
              </a:rPr>
              <a:t> with a </a:t>
            </a:r>
            <a:r>
              <a:rPr lang="en-US" sz="1200" b="1" dirty="0">
                <a:latin typeface="Lucida Grande"/>
                <a:ea typeface="Lucida Grande"/>
                <a:cs typeface="Lucida Grande"/>
                <a:sym typeface="Lucida Grande"/>
              </a:rPr>
              <a:t>more</a:t>
            </a:r>
            <a:r>
              <a:rPr lang="en-US" sz="1200" dirty="0">
                <a:latin typeface="Lucida Grande"/>
                <a:ea typeface="Lucida Grande"/>
                <a:cs typeface="Lucida Grande"/>
                <a:sym typeface="Lucida Grande"/>
              </a:rPr>
              <a:t> </a:t>
            </a:r>
            <a:r>
              <a:rPr lang="en-US" sz="1200" b="1" dirty="0">
                <a:latin typeface="Lucida Grande"/>
                <a:ea typeface="Lucida Grande"/>
                <a:cs typeface="Lucida Grande"/>
                <a:sym typeface="Lucida Grande"/>
              </a:rPr>
              <a:t>informed</a:t>
            </a:r>
            <a:r>
              <a:rPr lang="en-US" sz="1200" dirty="0">
                <a:latin typeface="Lucida Grande"/>
                <a:ea typeface="Lucida Grande"/>
                <a:cs typeface="Lucida Grande"/>
                <a:sym typeface="Lucida Grande"/>
              </a:rPr>
              <a:t> perspective.</a:t>
            </a:r>
            <a:r>
              <a:rPr lang="en-US" sz="1200" dirty="0">
                <a:latin typeface="Arial"/>
                <a:ea typeface="Arial"/>
                <a:cs typeface="Arial"/>
                <a:sym typeface="Arial"/>
              </a:rPr>
              <a:t>”</a:t>
            </a:r>
            <a:endParaRPr lang="en-US" sz="1200" dirty="0">
              <a:latin typeface="Lucida Grande"/>
              <a:ea typeface="Lucida Grande"/>
              <a:cs typeface="Lucida Grande"/>
              <a:sym typeface="Lucida Grande"/>
            </a:endParaRPr>
          </a:p>
        </p:txBody>
      </p:sp>
    </p:spTree>
    <p:extLst>
      <p:ext uri="{BB962C8B-B14F-4D97-AF65-F5344CB8AC3E}">
        <p14:creationId xmlns:p14="http://schemas.microsoft.com/office/powerpoint/2010/main" val="5175943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some important/relevant details about him (age, job/money, new apartment)</a:t>
            </a:r>
          </a:p>
          <a:p>
            <a:r>
              <a:rPr lang="en-US" dirty="0"/>
              <a:t>[ADVANCE]</a:t>
            </a:r>
          </a:p>
          <a:p>
            <a:r>
              <a:rPr lang="en-US" dirty="0"/>
              <a:t>The surprise… his </a:t>
            </a:r>
            <a:r>
              <a:rPr lang="en-US" b="1" dirty="0"/>
              <a:t>worry</a:t>
            </a:r>
            <a:r>
              <a:rPr lang="en-US" dirty="0"/>
              <a:t> and </a:t>
            </a:r>
            <a:r>
              <a:rPr lang="en-US" b="1" dirty="0"/>
              <a:t>doubt</a:t>
            </a:r>
            <a:r>
              <a:rPr lang="en-US" dirty="0"/>
              <a:t> about his </a:t>
            </a:r>
            <a:r>
              <a:rPr lang="en-US" b="1" dirty="0"/>
              <a:t>taste</a:t>
            </a:r>
            <a:r>
              <a:rPr lang="en-US" dirty="0"/>
              <a:t> and concern for how to think about it</a:t>
            </a:r>
          </a:p>
          <a:p>
            <a:r>
              <a:rPr lang="en-US" dirty="0"/>
              <a:t>[ADVANCE]</a:t>
            </a:r>
          </a:p>
          <a:p>
            <a:r>
              <a:rPr lang="en-US" dirty="0"/>
              <a:t>The leap… </a:t>
            </a:r>
            <a:r>
              <a:rPr lang="en-US" b="1" dirty="0"/>
              <a:t>fashion</a:t>
            </a:r>
            <a:r>
              <a:rPr lang="en-US" dirty="0"/>
              <a:t> on the wall.  He wants to impress his friends with his taste</a:t>
            </a:r>
          </a:p>
          <a:p>
            <a:r>
              <a:rPr lang="en-US" dirty="0"/>
              <a:t>[ADVANCE]</a:t>
            </a:r>
          </a:p>
          <a:p>
            <a:r>
              <a:rPr lang="en-US" dirty="0"/>
              <a:t>This is the need. To impress his friends.</a:t>
            </a:r>
          </a:p>
          <a:p>
            <a:r>
              <a:rPr lang="en-US" dirty="0"/>
              <a:t>[ADVANCE]</a:t>
            </a:r>
          </a:p>
          <a:p>
            <a:r>
              <a:rPr lang="en-US" dirty="0"/>
              <a:t>Deal with this </a:t>
            </a:r>
            <a:r>
              <a:rPr lang="en-US" b="1" dirty="0"/>
              <a:t>paralysis</a:t>
            </a:r>
            <a:r>
              <a:rPr lang="en-US" dirty="0"/>
              <a:t> of </a:t>
            </a:r>
            <a:r>
              <a:rPr lang="en-US" b="1" dirty="0"/>
              <a:t>doubt. </a:t>
            </a:r>
          </a:p>
          <a:p>
            <a:r>
              <a:rPr lang="en-US" b="0" dirty="0"/>
              <a:t>[ADVANCE]</a:t>
            </a:r>
          </a:p>
          <a:p>
            <a:r>
              <a:rPr lang="en-US" b="0" dirty="0"/>
              <a:t>This is the </a:t>
            </a:r>
            <a:r>
              <a:rPr lang="en-US" b="1" dirty="0"/>
              <a:t>insight</a:t>
            </a:r>
            <a:r>
              <a:rPr lang="en-US" b="0" dirty="0"/>
              <a:t>! </a:t>
            </a:r>
            <a:r>
              <a:rPr lang="en-US" b="1" dirty="0"/>
              <a:t>Cut</a:t>
            </a:r>
            <a:r>
              <a:rPr lang="en-US" b="0" dirty="0"/>
              <a:t> through the paralysis of doubt</a:t>
            </a:r>
          </a:p>
          <a:p>
            <a:r>
              <a:rPr lang="en-US" dirty="0"/>
              <a:t>This is </a:t>
            </a:r>
            <a:r>
              <a:rPr lang="en-US" b="1" dirty="0"/>
              <a:t>still a problem</a:t>
            </a:r>
            <a:r>
              <a:rPr lang="en-US" dirty="0"/>
              <a:t>, </a:t>
            </a:r>
            <a:r>
              <a:rPr lang="en-US" b="1" dirty="0"/>
              <a:t>not a solution</a:t>
            </a:r>
            <a:r>
              <a:rPr lang="en-US" dirty="0"/>
              <a:t>. It is just more </a:t>
            </a:r>
            <a:r>
              <a:rPr lang="en-US" b="1" dirty="0"/>
              <a:t>narrowed</a:t>
            </a:r>
            <a:r>
              <a:rPr lang="en-US" dirty="0"/>
              <a:t> down.</a:t>
            </a:r>
          </a:p>
        </p:txBody>
      </p:sp>
    </p:spTree>
    <p:extLst>
      <p:ext uri="{BB962C8B-B14F-4D97-AF65-F5344CB8AC3E}">
        <p14:creationId xmlns:p14="http://schemas.microsoft.com/office/powerpoint/2010/main" val="24720144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Initial sketches for “Art Two Fifty”</a:t>
            </a:r>
          </a:p>
          <a:p>
            <a:endParaRPr lang="en-US" dirty="0"/>
          </a:p>
          <a:p>
            <a:r>
              <a:rPr lang="en-US" dirty="0"/>
              <a:t>“hang it” shows up on</a:t>
            </a:r>
            <a:r>
              <a:rPr lang="en-US" baseline="0" dirty="0"/>
              <a:t> 3 of these 4 screens as a key feature he added in after first sketching this out</a:t>
            </a:r>
            <a:endParaRPr lang="en-US" dirty="0"/>
          </a:p>
        </p:txBody>
      </p:sp>
    </p:spTree>
    <p:extLst>
      <p:ext uri="{BB962C8B-B14F-4D97-AF65-F5344CB8AC3E}">
        <p14:creationId xmlns:p14="http://schemas.microsoft.com/office/powerpoint/2010/main" val="34576480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it turned into</a:t>
            </a:r>
          </a:p>
          <a:p>
            <a:r>
              <a:rPr lang="en-US" dirty="0"/>
              <a:t>Use mobile AR to see how the art would look in your home</a:t>
            </a:r>
          </a:p>
        </p:txBody>
      </p:sp>
    </p:spTree>
    <p:extLst>
      <p:ext uri="{BB962C8B-B14F-4D97-AF65-F5344CB8AC3E}">
        <p14:creationId xmlns:p14="http://schemas.microsoft.com/office/powerpoint/2010/main" val="9895502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the art costs $250 (removes price consideration)</a:t>
            </a:r>
          </a:p>
          <a:p>
            <a:endParaRPr lang="en-US" dirty="0"/>
          </a:p>
          <a:p>
            <a:r>
              <a:rPr lang="en-US" dirty="0"/>
              <a:t>See</a:t>
            </a:r>
            <a:r>
              <a:rPr lang="en-US" baseline="0" dirty="0"/>
              <a:t> what it looks like in your space</a:t>
            </a:r>
          </a:p>
          <a:p>
            <a:endParaRPr lang="en-US" baseline="0" dirty="0"/>
          </a:p>
          <a:p>
            <a:r>
              <a:rPr lang="en-US" baseline="0" dirty="0"/>
              <a:t>Free RETURNS (first popularized online by </a:t>
            </a:r>
            <a:r>
              <a:rPr lang="en-US" baseline="0" dirty="0" err="1"/>
              <a:t>zappos</a:t>
            </a:r>
            <a:r>
              <a:rPr lang="en-US" baseline="0" dirty="0"/>
              <a:t> shoes)</a:t>
            </a:r>
          </a:p>
          <a:p>
            <a:endParaRPr lang="en-US" baseline="0" dirty="0"/>
          </a:p>
          <a:p>
            <a:r>
              <a:rPr lang="en-US" baseline="0" dirty="0"/>
              <a:t>These features are all about removing the doubt and encouraging the purchase.</a:t>
            </a:r>
            <a:endParaRPr lang="en-US" dirty="0"/>
          </a:p>
        </p:txBody>
      </p:sp>
    </p:spTree>
    <p:extLst>
      <p:ext uri="{BB962C8B-B14F-4D97-AF65-F5344CB8AC3E}">
        <p14:creationId xmlns:p14="http://schemas.microsoft.com/office/powerpoint/2010/main" val="42901836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 want to share some examples from some CS147 teams over the last few years.</a:t>
            </a:r>
          </a:p>
          <a:p>
            <a:r>
              <a:rPr lang="en-US" dirty="0"/>
              <a:t>Here is Team Wanderlust:</a:t>
            </a:r>
          </a:p>
          <a:p>
            <a:endParaRPr lang="en-US" dirty="0"/>
          </a:p>
          <a:p>
            <a:r>
              <a:rPr lang="en-US" dirty="0"/>
              <a:t>We met Lena, who graduated college and moved to Seattle 2 months ago.</a:t>
            </a:r>
          </a:p>
          <a:p>
            <a:r>
              <a:rPr lang="en-US" dirty="0"/>
              <a:t>We heard…</a:t>
            </a:r>
          </a:p>
          <a:p>
            <a:endParaRPr lang="en-US" dirty="0"/>
          </a:p>
          <a:p>
            <a:r>
              <a:rPr lang="en-US" dirty="0"/>
              <a:t>The leap here was</a:t>
            </a:r>
            <a:r>
              <a:rPr lang="is-IS" dirty="0"/>
              <a:t>…</a:t>
            </a:r>
          </a:p>
          <a:p>
            <a:r>
              <a:rPr lang="is-IS" dirty="0"/>
              <a:t>Interesting contradiction</a:t>
            </a:r>
          </a:p>
          <a:p>
            <a:r>
              <a:rPr lang="is-IS" dirty="0"/>
              <a:t>[ADVANCE]</a:t>
            </a:r>
            <a:endParaRPr lang="en-US" dirty="0"/>
          </a:p>
        </p:txBody>
      </p:sp>
    </p:spTree>
    <p:extLst>
      <p:ext uri="{BB962C8B-B14F-4D97-AF65-F5344CB8AC3E}">
        <p14:creationId xmlns:p14="http://schemas.microsoft.com/office/powerpoint/2010/main" val="26919028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for Wanderlust:</a:t>
            </a:r>
          </a:p>
          <a:p>
            <a:r>
              <a:rPr lang="en-US" dirty="0"/>
              <a:t>We met…</a:t>
            </a:r>
          </a:p>
          <a:p>
            <a:r>
              <a:rPr lang="en-US" dirty="0"/>
              <a:t>We were surprised to notice…</a:t>
            </a:r>
          </a:p>
          <a:p>
            <a:r>
              <a:rPr lang="en-US" dirty="0"/>
              <a:t>We wonder if this means… [need]</a:t>
            </a:r>
          </a:p>
          <a:p>
            <a:r>
              <a:rPr lang="en-US" dirty="0"/>
              <a:t>It would be game-changing… [insight]</a:t>
            </a:r>
          </a:p>
          <a:p>
            <a:endParaRPr lang="en-US" dirty="0"/>
          </a:p>
          <a:p>
            <a:r>
              <a:rPr lang="en-US" dirty="0"/>
              <a:t>It is important to note that it does </a:t>
            </a:r>
            <a:r>
              <a:rPr lang="en-US" b="1" dirty="0"/>
              <a:t>not</a:t>
            </a:r>
            <a:r>
              <a:rPr lang="en-US" dirty="0"/>
              <a:t> say </a:t>
            </a:r>
            <a:r>
              <a:rPr lang="en-US" b="1" dirty="0"/>
              <a:t>how</a:t>
            </a:r>
            <a:r>
              <a:rPr lang="en-US" dirty="0"/>
              <a:t> to motivate them… it is </a:t>
            </a:r>
            <a:r>
              <a:rPr lang="en-US" b="1" dirty="0"/>
              <a:t>still</a:t>
            </a:r>
            <a:r>
              <a:rPr lang="en-US" dirty="0"/>
              <a:t> a problem – That is what you want at this point.</a:t>
            </a:r>
          </a:p>
        </p:txBody>
      </p:sp>
    </p:spTree>
    <p:extLst>
      <p:ext uri="{BB962C8B-B14F-4D97-AF65-F5344CB8AC3E}">
        <p14:creationId xmlns:p14="http://schemas.microsoft.com/office/powerpoint/2010/main" val="24481588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see another of the Wanderlust POVs:</a:t>
            </a:r>
          </a:p>
          <a:p>
            <a:endParaRPr lang="en-US" dirty="0"/>
          </a:p>
          <a:p>
            <a:r>
              <a:rPr lang="en-US" dirty="0"/>
              <a:t>We interviewed </a:t>
            </a:r>
            <a:r>
              <a:rPr lang="en-US" dirty="0" err="1"/>
              <a:t>JunGu</a:t>
            </a:r>
            <a:r>
              <a:rPr lang="en-US" dirty="0"/>
              <a:t>, a visitor from Korea</a:t>
            </a:r>
          </a:p>
          <a:p>
            <a:r>
              <a:rPr lang="en-US" dirty="0"/>
              <a:t>We heard…</a:t>
            </a:r>
          </a:p>
          <a:p>
            <a:endParaRPr lang="en-US" dirty="0"/>
          </a:p>
          <a:p>
            <a:r>
              <a:rPr lang="en-US" dirty="0"/>
              <a:t>The leap here was</a:t>
            </a:r>
            <a:r>
              <a:rPr lang="is-IS" dirty="0"/>
              <a:t>…</a:t>
            </a:r>
          </a:p>
          <a:p>
            <a:r>
              <a:rPr lang="is-IS" dirty="0"/>
              <a:t>[ADVANCE]</a:t>
            </a:r>
            <a:endParaRPr lang="en-US" dirty="0"/>
          </a:p>
        </p:txBody>
      </p:sp>
    </p:spTree>
    <p:extLst>
      <p:ext uri="{BB962C8B-B14F-4D97-AF65-F5344CB8AC3E}">
        <p14:creationId xmlns:p14="http://schemas.microsoft.com/office/powerpoint/2010/main" val="421750131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the POV is…</a:t>
            </a:r>
          </a:p>
          <a:p>
            <a:endParaRPr lang="en-US" dirty="0"/>
          </a:p>
          <a:p>
            <a:r>
              <a:rPr lang="en-US" dirty="0"/>
              <a:t>We met…</a:t>
            </a:r>
          </a:p>
          <a:p>
            <a:r>
              <a:rPr lang="en-US" dirty="0"/>
              <a:t>We were surprised…</a:t>
            </a:r>
          </a:p>
          <a:p>
            <a:r>
              <a:rPr lang="en-US" dirty="0"/>
              <a:t>We wonder…. [ need]</a:t>
            </a:r>
          </a:p>
          <a:p>
            <a:r>
              <a:rPr lang="en-US" dirty="0"/>
              <a:t>It would be game-changing… [insight]</a:t>
            </a:r>
          </a:p>
          <a:p>
            <a:endParaRPr lang="en-US" dirty="0"/>
          </a:p>
          <a:p>
            <a:r>
              <a:rPr lang="en-US" dirty="0"/>
              <a:t>See how their observation distills down into a concise POV</a:t>
            </a:r>
          </a:p>
          <a:p>
            <a:r>
              <a:rPr lang="en-US" dirty="0"/>
              <a:t>[ADVANCE]</a:t>
            </a:r>
          </a:p>
          <a:p>
            <a:r>
              <a:rPr lang="en-US" dirty="0"/>
              <a:t>Maybe a bit too prescriptive of a solution in the game-changer?</a:t>
            </a:r>
          </a:p>
        </p:txBody>
      </p:sp>
    </p:spTree>
    <p:extLst>
      <p:ext uri="{BB962C8B-B14F-4D97-AF65-F5344CB8AC3E}">
        <p14:creationId xmlns:p14="http://schemas.microsoft.com/office/powerpoint/2010/main" val="35870726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POV </a:t>
            </a:r>
            <a:r>
              <a:rPr lang="en-US" b="1" dirty="0"/>
              <a:t>WILL</a:t>
            </a:r>
            <a:r>
              <a:rPr lang="en-US" dirty="0"/>
              <a:t> differ depending on who you talk to.</a:t>
            </a:r>
          </a:p>
          <a:p>
            <a:endParaRPr lang="en-US" dirty="0"/>
          </a:p>
          <a:p>
            <a:r>
              <a:rPr lang="en-US" dirty="0"/>
              <a:t>I did a Google search for Professor.  Maybe a white male would see this and not be surprised. Imagine, a black woman doing the same search and seeing that Google pretty much thinks professors are white people. (all but 3). Mainly men (14 of 24). This is another reason why we really want you to get real breadth in the people you interview when doing Needfinding.</a:t>
            </a:r>
          </a:p>
          <a:p>
            <a:endParaRPr lang="en-US" dirty="0"/>
          </a:p>
          <a:p>
            <a:r>
              <a:rPr lang="en-US" dirty="0"/>
              <a:t>BTW, Google clearly got the memo since I did this 2 or 3 years ago as my query for “university professor” last night gave me 9 people of color out of 26 shown on the first page of results (over 33%)</a:t>
            </a:r>
          </a:p>
        </p:txBody>
      </p:sp>
    </p:spTree>
    <p:extLst>
      <p:ext uri="{BB962C8B-B14F-4D97-AF65-F5344CB8AC3E}">
        <p14:creationId xmlns:p14="http://schemas.microsoft.com/office/powerpoint/2010/main" val="9837145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few years ago, someone in class asked how to deal with gender identity in survey/demographic questions. This guide has a lot more material and will be useful to look at.</a:t>
            </a:r>
          </a:p>
        </p:txBody>
      </p:sp>
    </p:spTree>
    <p:extLst>
      <p:ext uri="{BB962C8B-B14F-4D97-AF65-F5344CB8AC3E}">
        <p14:creationId xmlns:p14="http://schemas.microsoft.com/office/powerpoint/2010/main" val="10944995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are struggling with creating a discussion guide for interviews, here again are some good resources. Articles as well as a video.</a:t>
            </a:r>
          </a:p>
        </p:txBody>
      </p:sp>
    </p:spTree>
    <p:extLst>
      <p:ext uri="{BB962C8B-B14F-4D97-AF65-F5344CB8AC3E}">
        <p14:creationId xmlns:p14="http://schemas.microsoft.com/office/powerpoint/2010/main" val="29646261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457171" eaLnBrk="1" fontAlgn="auto" latinLnBrk="0" hangingPunct="1">
              <a:lnSpc>
                <a:spcPct val="117999"/>
              </a:lnSpc>
              <a:spcBef>
                <a:spcPts val="0"/>
              </a:spcBef>
              <a:spcAft>
                <a:spcPts val="0"/>
              </a:spcAft>
              <a:buClrTx/>
              <a:buSzTx/>
              <a:buFontTx/>
              <a:buNone/>
              <a:tabLst/>
              <a:defRPr/>
            </a:pPr>
            <a:r>
              <a:rPr lang="en-US" dirty="0"/>
              <a:t>This year: 98.5% got their top 3 choices (85% got their top 2)</a:t>
            </a:r>
          </a:p>
          <a:p>
            <a:pPr marL="0" marR="0" lvl="0" indent="0" defTabSz="457171" eaLnBrk="1" fontAlgn="auto" latinLnBrk="0" hangingPunct="1">
              <a:lnSpc>
                <a:spcPct val="117999"/>
              </a:lnSpc>
              <a:spcBef>
                <a:spcPts val="0"/>
              </a:spcBef>
              <a:spcAft>
                <a:spcPts val="0"/>
              </a:spcAft>
              <a:buClrTx/>
              <a:buSzTx/>
              <a:buFontTx/>
              <a:buNone/>
              <a:tabLst/>
              <a:defRPr/>
            </a:pPr>
            <a:r>
              <a:rPr lang="en-US" dirty="0"/>
              <a:t>Last year: 95% got their top 3 choices</a:t>
            </a:r>
          </a:p>
          <a:p>
            <a:pPr marL="0" marR="0" lvl="0" indent="0" defTabSz="457171" eaLnBrk="1" fontAlgn="auto" latinLnBrk="0" hangingPunct="1">
              <a:lnSpc>
                <a:spcPct val="117999"/>
              </a:lnSpc>
              <a:spcBef>
                <a:spcPts val="0"/>
              </a:spcBef>
              <a:spcAft>
                <a:spcPts val="0"/>
              </a:spcAft>
              <a:buClrTx/>
              <a:buSzTx/>
              <a:buFontTx/>
              <a:buNone/>
              <a:tabLst/>
              <a:defRPr/>
            </a:pPr>
            <a:r>
              <a:rPr lang="en-US" dirty="0"/>
              <a:t>(the 5th choice only happened because someone ranked the studios differently from all their requested groupmates)</a:t>
            </a:r>
            <a:br>
              <a:rPr lang="en-US" dirty="0"/>
            </a:br>
            <a:r>
              <a:rPr lang="en-US" dirty="0"/>
              <a:t>[2 years ago: 92% got their first 3 choices]</a:t>
            </a:r>
          </a:p>
          <a:p>
            <a:pPr marL="0" marR="0" lvl="0" indent="0" defTabSz="457171" eaLnBrk="1" fontAlgn="auto" latinLnBrk="0" hangingPunct="1">
              <a:lnSpc>
                <a:spcPct val="117999"/>
              </a:lnSpc>
              <a:spcBef>
                <a:spcPts val="0"/>
              </a:spcBef>
              <a:spcAft>
                <a:spcPts val="0"/>
              </a:spcAft>
              <a:buClrTx/>
              <a:buSzTx/>
              <a:buFontTx/>
              <a:buNone/>
              <a:tabLst/>
              <a:defRPr/>
            </a:pPr>
            <a:r>
              <a:rPr lang="en-US" dirty="0"/>
              <a:t>[Three years ago: 91% got their first 3 choices]</a:t>
            </a:r>
          </a:p>
          <a:p>
            <a:r>
              <a:rPr lang="en-US" b="1" dirty="0"/>
              <a:t>[ADVANCE]</a:t>
            </a:r>
          </a:p>
          <a:p>
            <a:r>
              <a:rPr lang="en-US" b="1" dirty="0"/>
              <a:t>OAE Letters</a:t>
            </a:r>
          </a:p>
          <a:p>
            <a:r>
              <a:rPr lang="en-US" b="1" dirty="0"/>
              <a:t>[ADVANCE]</a:t>
            </a:r>
            <a:br>
              <a:rPr lang="en-US" b="1" dirty="0"/>
            </a:br>
            <a:r>
              <a:rPr lang="en-US" b="1" dirty="0"/>
              <a:t>Rember:</a:t>
            </a:r>
            <a:br>
              <a:rPr lang="en-US" b="1" dirty="0"/>
            </a:br>
            <a:r>
              <a:rPr lang="en-US" b="1" dirty="0"/>
              <a:t>Follow</a:t>
            </a:r>
            <a:r>
              <a:rPr lang="en-US" dirty="0"/>
              <a:t> the needfinding. Again, this is the </a:t>
            </a:r>
            <a:r>
              <a:rPr lang="en-US" b="1" dirty="0"/>
              <a:t>biggest mistake </a:t>
            </a:r>
            <a:r>
              <a:rPr lang="en-US" dirty="0"/>
              <a:t>in these first two assignments and often in the project overall. </a:t>
            </a:r>
            <a:r>
              <a:rPr lang="en-US" b="1" dirty="0"/>
              <a:t>Do not come in with a preconceived notion</a:t>
            </a:r>
            <a:r>
              <a:rPr lang="en-US" dirty="0"/>
              <a:t> of what your project solution is or </a:t>
            </a:r>
            <a:r>
              <a:rPr lang="en-US" b="1" dirty="0"/>
              <a:t>EVEN the problem </a:t>
            </a:r>
            <a:r>
              <a:rPr lang="en-US" dirty="0"/>
              <a:t>at this point. </a:t>
            </a:r>
            <a:r>
              <a:rPr lang="en-US" b="1" dirty="0"/>
              <a:t>DISCOVER it </a:t>
            </a:r>
            <a:r>
              <a:rPr lang="en-US" dirty="0"/>
              <a:t>through the needfinding we've been talking about the last 2 lectures &amp; ideation that we will discuss on Monday week 3.</a:t>
            </a:r>
          </a:p>
          <a:p>
            <a:endParaRPr lang="en-US" dirty="0"/>
          </a:p>
          <a:p>
            <a:endParaRPr lang="en-US" dirty="0"/>
          </a:p>
        </p:txBody>
      </p:sp>
    </p:spTree>
    <p:extLst>
      <p:ext uri="{BB962C8B-B14F-4D97-AF65-F5344CB8AC3E}">
        <p14:creationId xmlns:p14="http://schemas.microsoft.com/office/powerpoint/2010/main" val="16470350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summary of the content you typed into slack on the first day.</a:t>
            </a:r>
          </a:p>
          <a:p>
            <a:endParaRPr lang="en-US" dirty="0"/>
          </a:p>
          <a:p>
            <a:r>
              <a:rPr lang="en-US" dirty="0"/>
              <a:t>I think there is a strong alignment with what you said you want to learn and many of the topics in the course.</a:t>
            </a:r>
          </a:p>
          <a:p>
            <a:endParaRPr lang="en-US" dirty="0"/>
          </a:p>
          <a:p>
            <a:r>
              <a:rPr lang="en-US" dirty="0"/>
              <a:t>I’d note inclusive design is less of a topic in this course, though we have added more content and </a:t>
            </a:r>
            <a:r>
              <a:rPr lang="en-US" strike="sngStrike" dirty="0"/>
              <a:t>we will have a workshop led by Ji on this topic </a:t>
            </a:r>
            <a:r>
              <a:rPr lang="en-US" dirty="0"/>
              <a:t>so I hope we are able to satisfy some of your interests there and we have resources for you to read or listen to that will increase your learning there if you are interested in this important topic.</a:t>
            </a:r>
          </a:p>
          <a:p>
            <a:endParaRPr lang="en-US" dirty="0"/>
          </a:p>
        </p:txBody>
      </p:sp>
    </p:spTree>
    <p:extLst>
      <p:ext uri="{BB962C8B-B14F-4D97-AF65-F5344CB8AC3E}">
        <p14:creationId xmlns:p14="http://schemas.microsoft.com/office/powerpoint/2010/main" val="374420034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7938661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100" b="1" dirty="0">
                <a:effectLst/>
                <a:latin typeface="+mn-lt"/>
                <a:ea typeface="+mn-ea"/>
                <a:cs typeface="+mn-cs"/>
                <a:sym typeface="Helvetica Neue"/>
              </a:rPr>
              <a:t>What you want to learn this quarter</a:t>
            </a:r>
            <a:r>
              <a:rPr lang="en-US" sz="2100" dirty="0">
                <a:effectLst/>
                <a:latin typeface="+mn-lt"/>
                <a:ea typeface="+mn-ea"/>
                <a:cs typeface="+mn-cs"/>
                <a:sym typeface="Helvetica Neue"/>
              </a:rPr>
              <a:t> (52 responses)</a:t>
            </a:r>
            <a:br>
              <a:rPr lang="en-US" sz="2100" dirty="0">
                <a:effectLst/>
                <a:latin typeface="+mn-lt"/>
                <a:ea typeface="+mn-ea"/>
                <a:cs typeface="+mn-cs"/>
                <a:sym typeface="Helvetica Neue"/>
              </a:rPr>
            </a:br>
            <a:endParaRPr lang="en-US" sz="2100" dirty="0">
              <a:effectLst/>
              <a:latin typeface="+mn-lt"/>
              <a:ea typeface="+mn-ea"/>
              <a:cs typeface="+mn-cs"/>
              <a:sym typeface="Helvetica Neue"/>
            </a:endParaRPr>
          </a:p>
          <a:p>
            <a:pPr lvl="0"/>
            <a:r>
              <a:rPr lang="en-US" sz="2100" b="1" dirty="0">
                <a:effectLst/>
                <a:latin typeface="+mn-lt"/>
                <a:ea typeface="+mn-ea"/>
                <a:cs typeface="+mn-cs"/>
                <a:sym typeface="Helvetica Neue"/>
              </a:rPr>
              <a:t>Design process &amp; fundamentals</a:t>
            </a:r>
            <a:r>
              <a:rPr lang="en-US" sz="2100" dirty="0">
                <a:effectLst/>
                <a:latin typeface="+mn-lt"/>
                <a:ea typeface="+mn-ea"/>
                <a:cs typeface="+mn-cs"/>
                <a:sym typeface="Helvetica Neue"/>
              </a:rPr>
              <a:t> (~22): ideation, iteration, creating from scratch, knowing when to pivot or stop</a:t>
            </a:r>
          </a:p>
          <a:p>
            <a:pPr lvl="0"/>
            <a:r>
              <a:rPr lang="en-US" sz="2100" b="1" dirty="0">
                <a:effectLst/>
                <a:latin typeface="+mn-lt"/>
                <a:ea typeface="+mn-ea"/>
                <a:cs typeface="+mn-cs"/>
                <a:sym typeface="Helvetica Neue"/>
              </a:rPr>
              <a:t>Designing for real needs</a:t>
            </a:r>
            <a:r>
              <a:rPr lang="en-US" sz="2100" dirty="0">
                <a:effectLst/>
                <a:latin typeface="+mn-lt"/>
                <a:ea typeface="+mn-ea"/>
                <a:cs typeface="+mn-cs"/>
                <a:sym typeface="Helvetica Neue"/>
              </a:rPr>
              <a:t> (~12): products that solve real problems for users</a:t>
            </a:r>
          </a:p>
          <a:p>
            <a:pPr lvl="0"/>
            <a:r>
              <a:rPr lang="en-US" sz="2100" b="1" dirty="0">
                <a:effectLst/>
                <a:latin typeface="+mn-lt"/>
                <a:ea typeface="+mn-ea"/>
                <a:cs typeface="+mn-cs"/>
                <a:sym typeface="Helvetica Neue"/>
              </a:rPr>
              <a:t>UX &amp; user research</a:t>
            </a:r>
            <a:r>
              <a:rPr lang="en-US" sz="2100" dirty="0">
                <a:effectLst/>
                <a:latin typeface="+mn-lt"/>
                <a:ea typeface="+mn-ea"/>
                <a:cs typeface="+mn-cs"/>
                <a:sym typeface="Helvetica Neue"/>
              </a:rPr>
              <a:t> (~10): user testing, interviews, understanding other people's perspectives</a:t>
            </a:r>
          </a:p>
          <a:p>
            <a:pPr lvl="0"/>
            <a:r>
              <a:rPr lang="en-US" sz="2100" b="1" dirty="0">
                <a:effectLst/>
                <a:latin typeface="+mn-lt"/>
                <a:ea typeface="+mn-ea"/>
                <a:cs typeface="+mn-cs"/>
                <a:sym typeface="Helvetica Neue"/>
              </a:rPr>
              <a:t>Building a real product</a:t>
            </a:r>
            <a:r>
              <a:rPr lang="en-US" sz="2100" dirty="0">
                <a:effectLst/>
                <a:latin typeface="+mn-lt"/>
                <a:ea typeface="+mn-ea"/>
                <a:cs typeface="+mn-cs"/>
                <a:sym typeface="Helvetica Neue"/>
              </a:rPr>
              <a:t> (~9): end-to-end projects, industry and career skills</a:t>
            </a:r>
          </a:p>
          <a:p>
            <a:pPr lvl="0"/>
            <a:r>
              <a:rPr lang="en-US" sz="2100" b="1" dirty="0">
                <a:effectLst/>
                <a:latin typeface="+mn-lt"/>
                <a:ea typeface="+mn-ea"/>
                <a:cs typeface="+mn-cs"/>
                <a:sym typeface="Helvetica Neue"/>
              </a:rPr>
              <a:t>Aesthetics &amp; delight</a:t>
            </a:r>
            <a:r>
              <a:rPr lang="en-US" sz="2100" dirty="0">
                <a:effectLst/>
                <a:latin typeface="+mn-lt"/>
                <a:ea typeface="+mn-ea"/>
                <a:cs typeface="+mn-cs"/>
                <a:sym typeface="Helvetica Neue"/>
              </a:rPr>
              <a:t> (~8): fun, visually appealing, </a:t>
            </a:r>
            <a:r>
              <a:rPr lang="en-US" sz="2100" i="1" dirty="0">
                <a:effectLst/>
                <a:latin typeface="+mn-lt"/>
                <a:ea typeface="+mn-ea"/>
                <a:cs typeface="+mn-cs"/>
                <a:sym typeface="Helvetica Neue"/>
              </a:rPr>
              <a:t>and</a:t>
            </a:r>
            <a:r>
              <a:rPr lang="en-US" sz="2100" dirty="0">
                <a:effectLst/>
                <a:latin typeface="+mn-lt"/>
                <a:ea typeface="+mn-ea"/>
                <a:cs typeface="+mn-cs"/>
                <a:sym typeface="Helvetica Neue"/>
              </a:rPr>
              <a:t> functional design</a:t>
            </a:r>
          </a:p>
          <a:p>
            <a:pPr lvl="0"/>
            <a:r>
              <a:rPr lang="en-US" sz="2100" b="1" dirty="0">
                <a:effectLst/>
                <a:latin typeface="+mn-lt"/>
                <a:ea typeface="+mn-ea"/>
                <a:cs typeface="+mn-cs"/>
                <a:sym typeface="Helvetica Neue"/>
              </a:rPr>
              <a:t>AI &amp; design</a:t>
            </a:r>
            <a:r>
              <a:rPr lang="en-US" sz="2100" dirty="0">
                <a:effectLst/>
                <a:latin typeface="+mn-lt"/>
                <a:ea typeface="+mn-ea"/>
                <a:cs typeface="+mn-cs"/>
                <a:sym typeface="Helvetica Neue"/>
              </a:rPr>
              <a:t> (~6): human-centered AI, and avoiding "AI slop"</a:t>
            </a:r>
          </a:p>
          <a:p>
            <a:pPr lvl="0"/>
            <a:r>
              <a:rPr lang="en-US" sz="2100" b="1" dirty="0">
                <a:effectLst/>
                <a:latin typeface="+mn-lt"/>
                <a:ea typeface="+mn-ea"/>
                <a:cs typeface="+mn-cs"/>
                <a:sym typeface="Helvetica Neue"/>
              </a:rPr>
              <a:t>Accessibility &amp; impact</a:t>
            </a:r>
            <a:r>
              <a:rPr lang="en-US" sz="2100" dirty="0">
                <a:effectLst/>
                <a:latin typeface="+mn-lt"/>
                <a:ea typeface="+mn-ea"/>
                <a:cs typeface="+mn-cs"/>
                <a:sym typeface="Helvetica Neue"/>
              </a:rPr>
              <a:t> (~6): designing for accessibility, learning, and social good</a:t>
            </a:r>
          </a:p>
          <a:p>
            <a:pPr lvl="0"/>
            <a:r>
              <a:rPr lang="en-US" sz="2100" b="1" dirty="0">
                <a:effectLst/>
                <a:latin typeface="+mn-lt"/>
                <a:ea typeface="+mn-ea"/>
                <a:cs typeface="+mn-cs"/>
                <a:sym typeface="Helvetica Neue"/>
              </a:rPr>
              <a:t>Teamwork</a:t>
            </a:r>
            <a:r>
              <a:rPr lang="en-US" sz="2100" dirty="0">
                <a:effectLst/>
                <a:latin typeface="+mn-lt"/>
                <a:ea typeface="+mn-ea"/>
                <a:cs typeface="+mn-cs"/>
                <a:sym typeface="Helvetica Neue"/>
              </a:rPr>
              <a:t> (~3): collaboration and team dynamics</a:t>
            </a:r>
          </a:p>
          <a:p>
            <a:pPr lvl="0"/>
            <a:r>
              <a:rPr lang="en-US" sz="2100" dirty="0">
                <a:effectLst/>
                <a:latin typeface="+mn-lt"/>
                <a:ea typeface="+mn-ea"/>
                <a:cs typeface="+mn-cs"/>
                <a:sym typeface="Helvetica Neue"/>
              </a:rPr>
              <a:t>WE WILL DO ALL OF THESE!</a:t>
            </a:r>
          </a:p>
        </p:txBody>
      </p:sp>
    </p:spTree>
    <p:extLst>
      <p:ext uri="{BB962C8B-B14F-4D97-AF65-F5344CB8AC3E}">
        <p14:creationId xmlns:p14="http://schemas.microsoft.com/office/powerpoint/2010/main" val="369744712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AB497-71CE-07DD-E4AB-23A35320A4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6DE573-6BA4-1E77-4654-9D3B78535F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515C60-10B7-48B8-5952-A88CCD7E4295}"/>
              </a:ext>
            </a:extLst>
          </p:cNvPr>
          <p:cNvSpPr>
            <a:spLocks noGrp="1"/>
          </p:cNvSpPr>
          <p:nvPr>
            <p:ph type="body" idx="1"/>
          </p:nvPr>
        </p:nvSpPr>
        <p:spPr/>
        <p:txBody>
          <a:bodyPr/>
          <a:lstStyle/>
          <a:p>
            <a:r>
              <a:rPr lang="en-US" dirty="0"/>
              <a:t>During the break. Have a team meeting and do the following:</a:t>
            </a:r>
            <a:br>
              <a:rPr lang="en-US" dirty="0"/>
            </a:br>
            <a:r>
              <a:rPr lang="en-US" dirty="0"/>
              <a:t>1.... 4...</a:t>
            </a:r>
          </a:p>
        </p:txBody>
      </p:sp>
    </p:spTree>
    <p:extLst>
      <p:ext uri="{BB962C8B-B14F-4D97-AF65-F5344CB8AC3E}">
        <p14:creationId xmlns:p14="http://schemas.microsoft.com/office/powerpoint/2010/main" val="201144454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457171" eaLnBrk="1" fontAlgn="auto" latinLnBrk="0" hangingPunct="1">
              <a:lnSpc>
                <a:spcPct val="117999"/>
              </a:lnSpc>
              <a:spcBef>
                <a:spcPts val="0"/>
              </a:spcBef>
              <a:spcAft>
                <a:spcPts val="0"/>
              </a:spcAft>
              <a:buClrTx/>
              <a:buSzTx/>
              <a:buFontTx/>
              <a:buNone/>
              <a:tabLst/>
              <a:defRPr/>
            </a:pPr>
            <a:r>
              <a:rPr lang="en-US" baseline="0" dirty="0"/>
              <a:t>Goal to get here at 50-55 min so can have a good 20-25 min break</a:t>
            </a:r>
          </a:p>
          <a:p>
            <a:r>
              <a:rPr lang="en-US" baseline="0" dirty="0"/>
              <a:t>This year: 60 min -&gt; 20 min team break (restart 2:50)</a:t>
            </a:r>
            <a:br>
              <a:rPr lang="en-US" baseline="0" dirty="0"/>
            </a:br>
            <a:r>
              <a:rPr lang="en-US" baseline="0" dirty="0"/>
              <a:t>Last year: Got here at 60 min -&gt; 17 min break (restart 2:50)</a:t>
            </a:r>
            <a:br>
              <a:rPr lang="en-US" baseline="0" dirty="0"/>
            </a:br>
            <a:r>
              <a:rPr lang="en-US" baseline="0" dirty="0"/>
              <a:t>2 years ago: Got here at 50 min -&gt; 20 min break (restart 2:40)</a:t>
            </a:r>
          </a:p>
          <a:p>
            <a:r>
              <a:rPr lang="en-US" baseline="0" dirty="0"/>
              <a:t>-----</a:t>
            </a:r>
          </a:p>
          <a:p>
            <a:r>
              <a:rPr lang="en-US" b="1" baseline="0" dirty="0"/>
              <a:t>If get here later than 45 in, reduce team meeting by 10 min (to 20 min) </a:t>
            </a:r>
            <a:r>
              <a:rPr lang="en-US" baseline="0" dirty="0"/>
              <a:t>-- had to reduce to 10 min given how late last year (issues with breakouts)</a:t>
            </a:r>
            <a:endParaRPr lang="en-US" dirty="0"/>
          </a:p>
        </p:txBody>
      </p:sp>
    </p:spTree>
    <p:extLst>
      <p:ext uri="{BB962C8B-B14F-4D97-AF65-F5344CB8AC3E}">
        <p14:creationId xmlns:p14="http://schemas.microsoft.com/office/powerpoint/2010/main" val="13980418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381a4cfe2e2_1_0:notes"/>
          <p:cNvSpPr>
            <a:spLocks noGrp="1" noRot="1" noChangeAspect="1"/>
          </p:cNvSpPr>
          <p:nvPr>
            <p:ph type="sldImg" idx="2"/>
          </p:nvPr>
        </p:nvSpPr>
        <p:spPr>
          <a:xfrm>
            <a:off x="311150" y="652463"/>
            <a:ext cx="5807075" cy="32670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miter lim="80"/>
            <a:headEnd type="none" w="sm" len="sm"/>
            <a:tailEnd type="none" w="sm" len="sm"/>
          </a:ln>
        </p:spPr>
      </p:sp>
      <p:sp>
        <p:nvSpPr>
          <p:cNvPr id="327" name="Google Shape;327;g381a4cfe2e2_1_0:notes"/>
          <p:cNvSpPr txBox="1">
            <a:spLocks noGrp="1"/>
          </p:cNvSpPr>
          <p:nvPr>
            <p:ph type="body" idx="1"/>
          </p:nvPr>
        </p:nvSpPr>
        <p:spPr>
          <a:xfrm>
            <a:off x="642938" y="4136571"/>
            <a:ext cx="5143500" cy="3918900"/>
          </a:xfrm>
          <a:prstGeom prst="rect">
            <a:avLst/>
          </a:prstGeom>
          <a:noFill/>
          <a:ln>
            <a:noFill/>
          </a:ln>
        </p:spPr>
        <p:txBody>
          <a:bodyPr spcFirstLastPara="1" wrap="square" lIns="86175" tIns="86175" rIns="86175" bIns="86175"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h32787582b9ed5596_0_0:notes"/>
          <p:cNvSpPr>
            <a:spLocks noGrp="1" noRot="1" noChangeAspect="1"/>
          </p:cNvSpPr>
          <p:nvPr>
            <p:ph type="sldImg" idx="2"/>
          </p:nvPr>
        </p:nvSpPr>
        <p:spPr>
          <a:xfrm>
            <a:off x="311150" y="652463"/>
            <a:ext cx="5807075" cy="32670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miter lim="80"/>
            <a:headEnd type="none" w="sm" len="sm"/>
            <a:tailEnd type="none" w="sm" len="sm"/>
          </a:ln>
        </p:spPr>
      </p:sp>
      <p:sp>
        <p:nvSpPr>
          <p:cNvPr id="337" name="Google Shape;337;h32787582b9ed5596_0_0:notes"/>
          <p:cNvSpPr txBox="1">
            <a:spLocks noGrp="1"/>
          </p:cNvSpPr>
          <p:nvPr>
            <p:ph type="body" idx="1"/>
          </p:nvPr>
        </p:nvSpPr>
        <p:spPr>
          <a:xfrm>
            <a:off x="642938" y="4136571"/>
            <a:ext cx="5143500" cy="3918900"/>
          </a:xfrm>
          <a:prstGeom prst="rect">
            <a:avLst/>
          </a:prstGeom>
          <a:noFill/>
          <a:ln>
            <a:noFill/>
          </a:ln>
        </p:spPr>
        <p:txBody>
          <a:bodyPr spcFirstLastPara="1" wrap="square" lIns="86175" tIns="86175" rIns="86175" bIns="86175" anchor="t" anchorCtr="0">
            <a:noAutofit/>
          </a:bodyPr>
          <a:lstStyle/>
          <a:p>
            <a:pPr marL="0" lvl="0" indent="0" algn="l" rtl="0">
              <a:lnSpc>
                <a:spcPct val="10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h32787582b9ed5596_0_10:notes"/>
          <p:cNvSpPr>
            <a:spLocks noGrp="1" noRot="1" noChangeAspect="1"/>
          </p:cNvSpPr>
          <p:nvPr>
            <p:ph type="sldImg" idx="2"/>
          </p:nvPr>
        </p:nvSpPr>
        <p:spPr>
          <a:xfrm>
            <a:off x="311150" y="652463"/>
            <a:ext cx="5807075" cy="32670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miter lim="80"/>
            <a:headEnd type="none" w="sm" len="sm"/>
            <a:tailEnd type="none" w="sm" len="sm"/>
          </a:ln>
        </p:spPr>
      </p:sp>
      <p:sp>
        <p:nvSpPr>
          <p:cNvPr id="345" name="Google Shape;345;h32787582b9ed5596_0_10:notes"/>
          <p:cNvSpPr txBox="1">
            <a:spLocks noGrp="1"/>
          </p:cNvSpPr>
          <p:nvPr>
            <p:ph type="body" idx="1"/>
          </p:nvPr>
        </p:nvSpPr>
        <p:spPr>
          <a:xfrm>
            <a:off x="642938" y="4136571"/>
            <a:ext cx="5143500" cy="3918900"/>
          </a:xfrm>
          <a:prstGeom prst="rect">
            <a:avLst/>
          </a:prstGeom>
          <a:noFill/>
          <a:ln>
            <a:noFill/>
          </a:ln>
        </p:spPr>
        <p:txBody>
          <a:bodyPr spcFirstLastPara="1" wrap="square" lIns="86175" tIns="86175" rIns="86175" bIns="86175"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Try to restart by 80 min (2:50) (need ~30-40 min to finish)</a:t>
            </a:r>
            <a:br>
              <a:rPr lang="en-US" dirty="0"/>
            </a:br>
            <a:r>
              <a:rPr lang="en-US" dirty="0"/>
              <a:t>This year:</a:t>
            </a:r>
          </a:p>
          <a:p>
            <a:r>
              <a:rPr lang="en-US" dirty="0"/>
              <a:t>Last year: 2:50</a:t>
            </a:r>
          </a:p>
          <a:p>
            <a:r>
              <a:rPr lang="en-US" dirty="0"/>
              <a:t>3 years ago restarted at 83 min</a:t>
            </a:r>
          </a:p>
          <a:p>
            <a:r>
              <a:rPr lang="en-US" dirty="0"/>
              <a:t>Now we are going to talk in more detail about how you get to a Point of View from your </a:t>
            </a:r>
            <a:r>
              <a:rPr lang="en-US" dirty="0" err="1"/>
              <a:t>needfinding</a:t>
            </a:r>
            <a:r>
              <a:rPr lang="en-US" dirty="0"/>
              <a:t> data</a:t>
            </a:r>
          </a:p>
          <a:p>
            <a:r>
              <a:rPr lang="en-US" dirty="0"/>
              <a:t>These are the three </a:t>
            </a:r>
            <a:r>
              <a:rPr lang="en-US" b="1" dirty="0"/>
              <a:t>key</a:t>
            </a:r>
            <a:r>
              <a:rPr lang="en-US" dirty="0"/>
              <a:t> things you will do when done with your interviews…</a:t>
            </a:r>
          </a:p>
          <a:p>
            <a:r>
              <a:rPr lang="en-US" dirty="0"/>
              <a:t>1. Unpack</a:t>
            </a:r>
          </a:p>
          <a:p>
            <a:r>
              <a:rPr lang="en-US" dirty="0"/>
              <a:t>2. Find needs and insights</a:t>
            </a:r>
          </a:p>
          <a:p>
            <a:r>
              <a:rPr lang="en-US" dirty="0"/>
              <a:t>3. Reframe as a POV</a:t>
            </a:r>
          </a:p>
          <a:p>
            <a:r>
              <a:rPr lang="en-US" dirty="0"/>
              <a:t>Let’s talk about each of these in turn.</a:t>
            </a:r>
          </a:p>
          <a:p>
            <a:endParaRPr lang="en-US" dirty="0"/>
          </a:p>
        </p:txBody>
      </p:sp>
    </p:spTree>
    <p:extLst>
      <p:ext uri="{BB962C8B-B14F-4D97-AF65-F5344CB8AC3E}">
        <p14:creationId xmlns:p14="http://schemas.microsoft.com/office/powerpoint/2010/main" val="43329188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20745321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do this on something like Miro as well, but I want to show you how it is normally done. The physical version has a lot of advantages.</a:t>
            </a:r>
          </a:p>
        </p:txBody>
      </p:sp>
    </p:spTree>
    <p:extLst>
      <p:ext uri="{BB962C8B-B14F-4D97-AF65-F5344CB8AC3E}">
        <p14:creationId xmlns:p14="http://schemas.microsoft.com/office/powerpoint/2010/main" val="903266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xfrm>
            <a:off x="4146550" y="9118600"/>
            <a:ext cx="3168650" cy="48260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82663" eaLnBrk="0" hangingPunct="0">
              <a:defRPr sz="2400">
                <a:solidFill>
                  <a:schemeClr val="tx1"/>
                </a:solidFill>
                <a:latin typeface="Times New Roman" pitchFamily="18" charset="0"/>
                <a:ea typeface="ＭＳ Ｐゴシック" pitchFamily="34" charset="-128"/>
              </a:defRPr>
            </a:lvl1pPr>
            <a:lvl2pPr marL="742950" indent="-285750" defTabSz="982663" eaLnBrk="0" hangingPunct="0">
              <a:defRPr sz="2400">
                <a:solidFill>
                  <a:schemeClr val="tx1"/>
                </a:solidFill>
                <a:latin typeface="Times New Roman" pitchFamily="18" charset="0"/>
                <a:ea typeface="ＭＳ Ｐゴシック" pitchFamily="34" charset="-128"/>
              </a:defRPr>
            </a:lvl2pPr>
            <a:lvl3pPr marL="1143000" indent="-228600" defTabSz="982663" eaLnBrk="0" hangingPunct="0">
              <a:defRPr sz="2400">
                <a:solidFill>
                  <a:schemeClr val="tx1"/>
                </a:solidFill>
                <a:latin typeface="Times New Roman" pitchFamily="18" charset="0"/>
                <a:ea typeface="ＭＳ Ｐゴシック" pitchFamily="34" charset="-128"/>
              </a:defRPr>
            </a:lvl3pPr>
            <a:lvl4pPr marL="1600200" indent="-228600" defTabSz="982663" eaLnBrk="0" hangingPunct="0">
              <a:defRPr sz="2400">
                <a:solidFill>
                  <a:schemeClr val="tx1"/>
                </a:solidFill>
                <a:latin typeface="Times New Roman" pitchFamily="18" charset="0"/>
                <a:ea typeface="ＭＳ Ｐゴシック" pitchFamily="34" charset="-128"/>
              </a:defRPr>
            </a:lvl4pPr>
            <a:lvl5pPr marL="2057400" indent="-228600" defTabSz="982663" eaLnBrk="0" hangingPunct="0">
              <a:defRPr sz="2400">
                <a:solidFill>
                  <a:schemeClr val="tx1"/>
                </a:solidFill>
                <a:latin typeface="Times New Roman" pitchFamily="18" charset="0"/>
                <a:ea typeface="ＭＳ Ｐゴシック" pitchFamily="34" charset="-128"/>
              </a:defRPr>
            </a:lvl5pPr>
            <a:lvl6pPr marL="25146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fld id="{2EB38B66-877A-40EA-B1B6-B6A1E8148053}" type="slidenum">
              <a:rPr lang="en-US" sz="1000"/>
              <a:pPr/>
              <a:t>57</a:t>
            </a:fld>
            <a:endParaRPr lang="en-US" sz="1000"/>
          </a:p>
        </p:txBody>
      </p:sp>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xfrm>
            <a:off x="976313" y="4556125"/>
            <a:ext cx="5362575" cy="432435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678" tIns="47338" rIns="94678" bIns="47338"/>
          <a:lstStyle/>
          <a:p>
            <a:pPr eaLnBrk="1" hangingPunct="1"/>
            <a:r>
              <a:rPr lang="en-US" dirty="0">
                <a:latin typeface="Arial" pitchFamily="34" charset="0"/>
                <a:ea typeface="ＭＳ Ｐゴシック" pitchFamily="34" charset="-128"/>
              </a:rPr>
              <a:t>Figure out what is important</a:t>
            </a:r>
            <a:br>
              <a:rPr lang="en-US" dirty="0">
                <a:latin typeface="Arial" pitchFamily="34" charset="0"/>
                <a:ea typeface="ＭＳ Ｐゴシック" pitchFamily="34" charset="-128"/>
              </a:rPr>
            </a:br>
            <a:r>
              <a:rPr lang="en-US" dirty="0">
                <a:latin typeface="Arial" pitchFamily="34" charset="0"/>
                <a:ea typeface="ＭＳ Ｐゴシック" pitchFamily="34" charset="-128"/>
              </a:rPr>
              <a:t>Create an affinity diagram</a:t>
            </a:r>
          </a:p>
          <a:p>
            <a:pPr eaLnBrk="1" hangingPunct="1"/>
            <a:r>
              <a:rPr lang="en-US" dirty="0">
                <a:latin typeface="Arial" pitchFamily="34" charset="0"/>
                <a:ea typeface="ＭＳ Ｐゴシック" pitchFamily="34" charset="-128"/>
              </a:rPr>
              <a:t>...</a:t>
            </a:r>
          </a:p>
          <a:p>
            <a:pPr eaLnBrk="1" hangingPunct="1"/>
            <a:r>
              <a:rPr lang="en-US" dirty="0">
                <a:latin typeface="Arial" pitchFamily="34" charset="0"/>
                <a:ea typeface="ＭＳ Ｐゴシック" pitchFamily="34" charset="-128"/>
              </a:rPr>
              <a:t>Share your field stories with each other</a:t>
            </a:r>
          </a:p>
        </p:txBody>
      </p:sp>
    </p:spTree>
    <p:extLst>
      <p:ext uri="{BB962C8B-B14F-4D97-AF65-F5344CB8AC3E}">
        <p14:creationId xmlns:p14="http://schemas.microsoft.com/office/powerpoint/2010/main" val="271393006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 them up on a wall</a:t>
            </a:r>
          </a:p>
        </p:txBody>
      </p:sp>
    </p:spTree>
    <p:extLst>
      <p:ext uri="{BB962C8B-B14F-4D97-AF65-F5344CB8AC3E}">
        <p14:creationId xmlns:p14="http://schemas.microsoft.com/office/powerpoint/2010/main" val="75713625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Organize and discuss</a:t>
            </a:r>
            <a:r>
              <a:rPr lang="is-IS" dirty="0"/>
              <a:t>… add new notes! </a:t>
            </a:r>
            <a:endParaRPr lang="en-US" dirty="0"/>
          </a:p>
        </p:txBody>
      </p:sp>
    </p:spTree>
    <p:extLst>
      <p:ext uri="{BB962C8B-B14F-4D97-AF65-F5344CB8AC3E}">
        <p14:creationId xmlns:p14="http://schemas.microsoft.com/office/powerpoint/2010/main" val="201963271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defTabSz="457171" eaLnBrk="1" fontAlgn="auto" latinLnBrk="0" hangingPunct="1">
              <a:lnSpc>
                <a:spcPct val="117999"/>
              </a:lnSpc>
              <a:spcBef>
                <a:spcPts val="0"/>
              </a:spcBef>
              <a:spcAft>
                <a:spcPts val="0"/>
              </a:spcAft>
              <a:buClrTx/>
              <a:buSzTx/>
              <a:buFontTx/>
              <a:buNone/>
              <a:tabLst/>
              <a:defRPr/>
            </a:pPr>
            <a:r>
              <a:rPr lang="en-US" dirty="0">
                <a:latin typeface="Arial" pitchFamily="34" charset="0"/>
                <a:ea typeface="ＭＳ Ｐゴシック" pitchFamily="34" charset="-128"/>
              </a:rPr>
              <a:t>Share your field stories with each other</a:t>
            </a:r>
          </a:p>
          <a:p>
            <a:endParaRPr lang="en-US" dirty="0"/>
          </a:p>
        </p:txBody>
      </p:sp>
    </p:spTree>
    <p:extLst>
      <p:ext uri="{BB962C8B-B14F-4D97-AF65-F5344CB8AC3E}">
        <p14:creationId xmlns:p14="http://schemas.microsoft.com/office/powerpoint/2010/main" val="119177494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Bruno and Stephany?</a:t>
            </a:r>
          </a:p>
          <a:p>
            <a:r>
              <a:rPr lang="en-US" dirty="0"/>
              <a:t>TURN UP YOUR SOUND FOR THESE VIDEOS</a:t>
            </a:r>
          </a:p>
          <a:p>
            <a:r>
              <a:rPr lang="en-US" dirty="0"/>
              <a:t>[1 min video]</a:t>
            </a:r>
          </a:p>
        </p:txBody>
      </p:sp>
    </p:spTree>
    <p:extLst>
      <p:ext uri="{BB962C8B-B14F-4D97-AF65-F5344CB8AC3E}">
        <p14:creationId xmlns:p14="http://schemas.microsoft.com/office/powerpoint/2010/main" val="63690691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Watch Stephany and Erin Build on each other’s observations [32 sec]</a:t>
            </a:r>
          </a:p>
          <a:p>
            <a:r>
              <a:rPr lang="en-US" dirty="0"/>
              <a:t>[ADVANCE]</a:t>
            </a:r>
          </a:p>
          <a:p>
            <a:r>
              <a:rPr lang="en-US" dirty="0"/>
              <a:t>”</a:t>
            </a:r>
            <a:r>
              <a:rPr lang="en-US" b="1" dirty="0"/>
              <a:t>Yes</a:t>
            </a:r>
            <a:r>
              <a:rPr lang="en-US" dirty="0"/>
              <a:t> </a:t>
            </a:r>
            <a:r>
              <a:rPr lang="en-US" b="1" dirty="0"/>
              <a:t>and</a:t>
            </a:r>
            <a:r>
              <a:rPr lang="en-US" dirty="0"/>
              <a:t>” is old</a:t>
            </a:r>
            <a:r>
              <a:rPr lang="en-US" baseline="0" dirty="0"/>
              <a:t> technique from </a:t>
            </a:r>
            <a:r>
              <a:rPr lang="en-US" baseline="0" dirty="0" err="1"/>
              <a:t>Improv</a:t>
            </a:r>
            <a:r>
              <a:rPr lang="en-US" baseline="0" dirty="0"/>
              <a:t>. Leads to </a:t>
            </a:r>
            <a:r>
              <a:rPr lang="en-US" b="1" baseline="0" dirty="0"/>
              <a:t>more</a:t>
            </a:r>
            <a:r>
              <a:rPr lang="en-US" baseline="0" dirty="0"/>
              <a:t> ideas coming out of the session.</a:t>
            </a:r>
          </a:p>
          <a:p>
            <a:r>
              <a:rPr lang="en-US" baseline="0" dirty="0"/>
              <a:t>Erin had a </a:t>
            </a:r>
            <a:r>
              <a:rPr lang="en-US" b="1" baseline="0" dirty="0"/>
              <a:t>different</a:t>
            </a:r>
            <a:r>
              <a:rPr lang="en-US" baseline="0" dirty="0"/>
              <a:t> </a:t>
            </a:r>
            <a:r>
              <a:rPr lang="en-US" b="1" baseline="0" dirty="0"/>
              <a:t>idea</a:t>
            </a:r>
            <a:r>
              <a:rPr lang="en-US" baseline="0" dirty="0"/>
              <a:t> but </a:t>
            </a:r>
            <a:r>
              <a:rPr lang="en-US" b="1" baseline="0" dirty="0"/>
              <a:t>didn't</a:t>
            </a:r>
            <a:r>
              <a:rPr lang="en-US" baseline="0" dirty="0"/>
              <a:t> </a:t>
            </a:r>
            <a:r>
              <a:rPr lang="en-US" b="1" baseline="0" dirty="0"/>
              <a:t>critique</a:t>
            </a:r>
            <a:r>
              <a:rPr lang="en-US" baseline="0" dirty="0"/>
              <a:t> Stephany's. She </a:t>
            </a:r>
            <a:r>
              <a:rPr lang="en-US" b="1" baseline="0" dirty="0"/>
              <a:t>built</a:t>
            </a:r>
            <a:r>
              <a:rPr lang="en-US" baseline="0" dirty="0"/>
              <a:t> on it.</a:t>
            </a:r>
            <a:endParaRPr lang="en-US" dirty="0"/>
          </a:p>
        </p:txBody>
      </p:sp>
    </p:spTree>
    <p:extLst>
      <p:ext uri="{BB962C8B-B14F-4D97-AF65-F5344CB8AC3E}">
        <p14:creationId xmlns:p14="http://schemas.microsoft.com/office/powerpoint/2010/main" val="322851354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Keep all your brainstorming </a:t>
            </a:r>
            <a:r>
              <a:rPr lang="en-US" b="1" dirty="0"/>
              <a:t>positive</a:t>
            </a:r>
            <a:r>
              <a:rPr lang="en-US" dirty="0"/>
              <a:t>! </a:t>
            </a:r>
            <a:br>
              <a:rPr lang="en-US" dirty="0"/>
            </a:br>
            <a:r>
              <a:rPr lang="en-US" dirty="0"/>
              <a:t>See how Erin </a:t>
            </a:r>
            <a:r>
              <a:rPr lang="en-US" b="1" dirty="0"/>
              <a:t>shuts</a:t>
            </a:r>
            <a:r>
              <a:rPr lang="en-US" dirty="0"/>
              <a:t> Stephany down?</a:t>
            </a:r>
          </a:p>
          <a:p>
            <a:r>
              <a:rPr lang="en-US" dirty="0"/>
              <a:t>[22 sec]</a:t>
            </a:r>
          </a:p>
        </p:txBody>
      </p:sp>
    </p:spTree>
    <p:extLst>
      <p:ext uri="{BB962C8B-B14F-4D97-AF65-F5344CB8AC3E}">
        <p14:creationId xmlns:p14="http://schemas.microsoft.com/office/powerpoint/2010/main" val="11442845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 name="Shape 984"/>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85" name="Shape 985"/>
          <p:cNvSpPr>
            <a:spLocks noGrp="1"/>
          </p:cNvSpPr>
          <p:nvPr>
            <p:ph type="body" sz="quarter" idx="1"/>
          </p:nvPr>
        </p:nvSpPr>
        <p:spPr>
          <a:prstGeom prst="rect">
            <a:avLst/>
          </a:prstGeom>
        </p:spPr>
        <p:txBody>
          <a:bodyPr/>
          <a:lstStyle>
            <a:lvl1pPr defTabSz="914400">
              <a:lnSpc>
                <a:spcPct val="100000"/>
              </a:lnSpc>
              <a:defRPr sz="1200">
                <a:latin typeface="Lucida Grande"/>
                <a:ea typeface="Lucida Grande"/>
                <a:cs typeface="Lucida Grande"/>
                <a:sym typeface="Lucida Grande"/>
              </a:defRPr>
            </a:lvl1pPr>
          </a:lstStyle>
          <a:p>
            <a:pPr lvl="0">
              <a:defRPr sz="1800"/>
            </a:pPr>
            <a:r>
              <a:rPr lang="en-US" sz="1200" dirty="0"/>
              <a:t>An </a:t>
            </a:r>
            <a:r>
              <a:rPr lang="en-US" sz="1200" b="1" dirty="0"/>
              <a:t>Empathy</a:t>
            </a:r>
            <a:r>
              <a:rPr lang="en-US" sz="1200" dirty="0"/>
              <a:t> </a:t>
            </a:r>
            <a:r>
              <a:rPr lang="en-US" sz="1200" b="1" dirty="0"/>
              <a:t>Map</a:t>
            </a:r>
            <a:r>
              <a:rPr lang="en-US" sz="1200" dirty="0"/>
              <a:t> is </a:t>
            </a:r>
            <a:r>
              <a:rPr lang="en-US" sz="1200" b="1" dirty="0"/>
              <a:t>one</a:t>
            </a:r>
            <a:r>
              <a:rPr lang="en-US" sz="1200" dirty="0"/>
              <a:t> </a:t>
            </a:r>
            <a:r>
              <a:rPr lang="en-US" sz="1200" b="1" dirty="0"/>
              <a:t>tool</a:t>
            </a:r>
            <a:r>
              <a:rPr lang="en-US" sz="1200" dirty="0"/>
              <a:t> to help you </a:t>
            </a:r>
            <a:r>
              <a:rPr lang="en-US" sz="1200" b="1" dirty="0"/>
              <a:t>synthesize</a:t>
            </a:r>
            <a:r>
              <a:rPr lang="en-US" sz="1200" dirty="0"/>
              <a:t> your </a:t>
            </a:r>
            <a:r>
              <a:rPr lang="en-US" sz="1200" b="1" dirty="0"/>
              <a:t>observations</a:t>
            </a:r>
            <a:r>
              <a:rPr lang="en-US" sz="1200" dirty="0"/>
              <a:t> and </a:t>
            </a:r>
            <a:r>
              <a:rPr lang="en-US" sz="1200" b="1" dirty="0"/>
              <a:t>draw</a:t>
            </a:r>
            <a:r>
              <a:rPr lang="en-US" sz="1200" dirty="0"/>
              <a:t> out </a:t>
            </a:r>
            <a:r>
              <a:rPr lang="en-US" sz="1200" b="1" dirty="0"/>
              <a:t>unexpected</a:t>
            </a:r>
            <a:r>
              <a:rPr lang="en-US" sz="1200" dirty="0"/>
              <a:t> </a:t>
            </a:r>
            <a:r>
              <a:rPr lang="en-US" sz="1200" b="1" dirty="0"/>
              <a:t>insights</a:t>
            </a:r>
            <a:r>
              <a:rPr lang="en-US" sz="1200" dirty="0"/>
              <a:t>. You'll use these in assignment #1 this week &amp; assignment #2 next week.</a:t>
            </a:r>
          </a:p>
          <a:p>
            <a:pPr lvl="0">
              <a:defRPr sz="1800"/>
            </a:pPr>
            <a:r>
              <a:rPr lang="en-US" sz="1200" dirty="0"/>
              <a:t>On the </a:t>
            </a:r>
            <a:r>
              <a:rPr lang="en-US" sz="1200" b="1" dirty="0"/>
              <a:t>left</a:t>
            </a:r>
            <a:r>
              <a:rPr lang="en-US" sz="1200" dirty="0"/>
              <a:t> (Say/Do) are </a:t>
            </a:r>
            <a:r>
              <a:rPr lang="en-US" sz="1200" b="1" dirty="0"/>
              <a:t>observations</a:t>
            </a:r>
            <a:r>
              <a:rPr lang="en-US" sz="1200" dirty="0"/>
              <a:t> [</a:t>
            </a:r>
            <a:r>
              <a:rPr lang="en-US" sz="1200" b="1" dirty="0"/>
              <a:t>EXPLICIT</a:t>
            </a:r>
            <a:r>
              <a:rPr lang="en-US" sz="1200" dirty="0"/>
              <a:t>] [ADVANCE]</a:t>
            </a:r>
          </a:p>
          <a:p>
            <a:pPr lvl="0">
              <a:defRPr sz="1800"/>
            </a:pPr>
            <a:r>
              <a:rPr lang="en-US" sz="1200" dirty="0"/>
              <a:t>and on the </a:t>
            </a:r>
            <a:r>
              <a:rPr lang="en-US" sz="1200" b="1" dirty="0"/>
              <a:t>right</a:t>
            </a:r>
            <a:r>
              <a:rPr lang="en-US" sz="1200" dirty="0"/>
              <a:t> (Think/Feel) are </a:t>
            </a:r>
            <a:r>
              <a:rPr lang="en-US" sz="1200" b="1" dirty="0"/>
              <a:t>inferences</a:t>
            </a:r>
            <a:r>
              <a:rPr lang="en-US" sz="1200" dirty="0"/>
              <a:t> [</a:t>
            </a:r>
            <a:r>
              <a:rPr lang="en-US" sz="1200" b="1" dirty="0"/>
              <a:t>IMPLICIT</a:t>
            </a:r>
            <a:r>
              <a:rPr lang="en-US" sz="1200" dirty="0"/>
              <a:t>][ADVANCE]</a:t>
            </a:r>
          </a:p>
          <a:p>
            <a:pPr lvl="0">
              <a:defRPr sz="1800"/>
            </a:pPr>
            <a:endParaRPr lang="en-US" sz="1200" dirty="0"/>
          </a:p>
          <a:p>
            <a:pPr lvl="0">
              <a:defRPr sz="1800"/>
            </a:pPr>
            <a:r>
              <a:rPr lang="en-US" sz="1200" dirty="0"/>
              <a:t>Use your </a:t>
            </a:r>
            <a:r>
              <a:rPr lang="en-US" sz="1200" b="1" dirty="0"/>
              <a:t>notes</a:t>
            </a:r>
            <a:r>
              <a:rPr lang="en-US" sz="1200" dirty="0"/>
              <a:t>, </a:t>
            </a:r>
            <a:r>
              <a:rPr lang="en-US" sz="1200" b="1" dirty="0"/>
              <a:t>audio</a:t>
            </a:r>
            <a:r>
              <a:rPr lang="en-US" sz="1200" dirty="0"/>
              <a:t>, &amp; </a:t>
            </a:r>
            <a:r>
              <a:rPr lang="en-US" sz="1200" b="1" dirty="0"/>
              <a:t>video</a:t>
            </a:r>
            <a:r>
              <a:rPr lang="en-US" sz="1200" dirty="0"/>
              <a:t> from your </a:t>
            </a:r>
            <a:r>
              <a:rPr lang="en-US" sz="1200" b="1" dirty="0"/>
              <a:t>fieldwork</a:t>
            </a:r>
            <a:r>
              <a:rPr lang="en-US" sz="1200" baseline="0" dirty="0"/>
              <a:t> to fill out the 4 quadrants</a:t>
            </a:r>
            <a:r>
              <a:rPr lang="en-US" sz="1200" dirty="0"/>
              <a:t> </a:t>
            </a:r>
          </a:p>
          <a:p>
            <a:pPr lvl="0">
              <a:defRPr sz="1800"/>
            </a:pPr>
            <a:r>
              <a:rPr lang="en-US" sz="1200" b="1" dirty="0"/>
              <a:t>SAY</a:t>
            </a:r>
            <a:r>
              <a:rPr lang="en-US" sz="1200" dirty="0"/>
              <a:t>: What are some </a:t>
            </a:r>
            <a:r>
              <a:rPr lang="en-US" sz="1200" b="1" dirty="0"/>
              <a:t>quotes</a:t>
            </a:r>
            <a:r>
              <a:rPr lang="en-US" sz="1200" dirty="0"/>
              <a:t> &amp; </a:t>
            </a:r>
            <a:r>
              <a:rPr lang="en-US" sz="1200" b="1" dirty="0"/>
              <a:t>defining</a:t>
            </a:r>
            <a:r>
              <a:rPr lang="en-US" sz="1200" dirty="0"/>
              <a:t> </a:t>
            </a:r>
            <a:r>
              <a:rPr lang="en-US" sz="1200" b="1" dirty="0"/>
              <a:t>words</a:t>
            </a:r>
            <a:r>
              <a:rPr lang="en-US" sz="1200" dirty="0"/>
              <a:t> your </a:t>
            </a:r>
            <a:r>
              <a:rPr lang="en-US" sz="1200" b="1" dirty="0"/>
              <a:t>participant</a:t>
            </a:r>
            <a:r>
              <a:rPr lang="en-US" sz="1200" dirty="0"/>
              <a:t> </a:t>
            </a:r>
            <a:r>
              <a:rPr lang="en-US" sz="1200" b="1" dirty="0"/>
              <a:t>said</a:t>
            </a:r>
            <a:r>
              <a:rPr lang="en-US" sz="1200" dirty="0"/>
              <a:t>?</a:t>
            </a:r>
          </a:p>
          <a:p>
            <a:pPr lvl="0">
              <a:defRPr sz="1800"/>
            </a:pPr>
            <a:r>
              <a:rPr lang="en-US" sz="1200" b="1" dirty="0"/>
              <a:t>DO</a:t>
            </a:r>
            <a:r>
              <a:rPr lang="en-US" sz="1200" dirty="0"/>
              <a:t>: What </a:t>
            </a:r>
            <a:r>
              <a:rPr lang="en-US" sz="1200" b="1" dirty="0"/>
              <a:t>actions</a:t>
            </a:r>
            <a:r>
              <a:rPr lang="en-US" sz="1200" dirty="0"/>
              <a:t> and </a:t>
            </a:r>
            <a:r>
              <a:rPr lang="en-US" sz="1200" b="1" dirty="0"/>
              <a:t>behaviors</a:t>
            </a:r>
            <a:r>
              <a:rPr lang="en-US" sz="1200" dirty="0"/>
              <a:t> did you </a:t>
            </a:r>
            <a:r>
              <a:rPr lang="en-US" sz="1200" b="1" dirty="0"/>
              <a:t>notice or hear them describe</a:t>
            </a:r>
            <a:r>
              <a:rPr lang="en-US" sz="1200" dirty="0"/>
              <a:t>?</a:t>
            </a:r>
          </a:p>
          <a:p>
            <a:pPr lvl="0">
              <a:defRPr sz="1800"/>
            </a:pPr>
            <a:r>
              <a:rPr lang="en-US" sz="1200" b="1" dirty="0"/>
              <a:t>THINK</a:t>
            </a:r>
            <a:r>
              <a:rPr lang="en-US" sz="1200" dirty="0"/>
              <a:t>: </a:t>
            </a:r>
            <a:r>
              <a:rPr lang="en-US" sz="1200" b="1" dirty="0"/>
              <a:t>What</a:t>
            </a:r>
            <a:r>
              <a:rPr lang="en-US" sz="1200" dirty="0"/>
              <a:t> might your user be </a:t>
            </a:r>
            <a:r>
              <a:rPr lang="en-US" sz="1200" b="1" dirty="0"/>
              <a:t>thinking</a:t>
            </a:r>
            <a:r>
              <a:rPr lang="en-US" sz="1200" dirty="0"/>
              <a:t>? What does this </a:t>
            </a:r>
            <a:r>
              <a:rPr lang="en-US" sz="1200" b="1" dirty="0"/>
              <a:t>tell</a:t>
            </a:r>
            <a:r>
              <a:rPr lang="en-US" sz="1200" dirty="0"/>
              <a:t> you </a:t>
            </a:r>
            <a:r>
              <a:rPr lang="en-US" sz="1200" b="1" dirty="0"/>
              <a:t>about</a:t>
            </a:r>
            <a:r>
              <a:rPr lang="en-US" sz="1200" dirty="0"/>
              <a:t> his or her </a:t>
            </a:r>
            <a:r>
              <a:rPr lang="en-US" sz="1200" b="1" dirty="0"/>
              <a:t>beliefs</a:t>
            </a:r>
            <a:r>
              <a:rPr lang="en-US" sz="1200" dirty="0"/>
              <a:t>?</a:t>
            </a:r>
          </a:p>
          <a:p>
            <a:pPr lvl="0">
              <a:defRPr sz="1800"/>
            </a:pPr>
            <a:r>
              <a:rPr lang="en-US" sz="1200" b="1" dirty="0"/>
              <a:t>FEEL</a:t>
            </a:r>
            <a:r>
              <a:rPr lang="en-US" sz="1200" dirty="0"/>
              <a:t>: What </a:t>
            </a:r>
            <a:r>
              <a:rPr lang="en-US" sz="1200" b="1" dirty="0"/>
              <a:t>emotions</a:t>
            </a:r>
            <a:r>
              <a:rPr lang="en-US" sz="1200" dirty="0"/>
              <a:t> </a:t>
            </a:r>
            <a:r>
              <a:rPr lang="en-US" sz="1200" b="1" dirty="0"/>
              <a:t>might</a:t>
            </a:r>
            <a:r>
              <a:rPr lang="en-US" sz="1200" dirty="0"/>
              <a:t> your subject be </a:t>
            </a:r>
            <a:r>
              <a:rPr lang="en-US" sz="1200" b="1" dirty="0"/>
              <a:t>feeling</a:t>
            </a:r>
            <a:r>
              <a:rPr lang="en-US" sz="1200" dirty="0"/>
              <a:t>? </a:t>
            </a:r>
          </a:p>
          <a:p>
            <a:pPr lvl="0">
              <a:defRPr sz="1800"/>
            </a:pPr>
            <a:endParaRPr lang="en-US" sz="1200" dirty="0"/>
          </a:p>
          <a:p>
            <a:pPr lvl="0">
              <a:defRPr sz="1800"/>
            </a:pPr>
            <a:r>
              <a:rPr lang="en-US" sz="1200" dirty="0"/>
              <a:t>THIS IS WHAT YOU SHOULD BE DOING WITH YOUR INTERVIEW DATA FROM Assignment #1</a:t>
            </a:r>
          </a:p>
        </p:txBody>
      </p:sp>
    </p:spTree>
    <p:extLst>
      <p:ext uri="{BB962C8B-B14F-4D97-AF65-F5344CB8AC3E}">
        <p14:creationId xmlns:p14="http://schemas.microsoft.com/office/powerpoint/2010/main" val="234650259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for data from</a:t>
            </a:r>
            <a:r>
              <a:rPr lang="en-US" baseline="0" dirty="0"/>
              <a:t> your interviews in these areas and build on each other’s observations and insights. [53 sec]</a:t>
            </a:r>
            <a:endParaRPr lang="en-US" dirty="0"/>
          </a:p>
        </p:txBody>
      </p:sp>
    </p:spTree>
    <p:extLst>
      <p:ext uri="{BB962C8B-B14F-4D97-AF65-F5344CB8AC3E}">
        <p14:creationId xmlns:p14="http://schemas.microsoft.com/office/powerpoint/2010/main" val="94164996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 name="Shape 984"/>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85" name="Shape 985"/>
          <p:cNvSpPr>
            <a:spLocks noGrp="1"/>
          </p:cNvSpPr>
          <p:nvPr>
            <p:ph type="body" sz="quarter" idx="1"/>
          </p:nvPr>
        </p:nvSpPr>
        <p:spPr>
          <a:prstGeom prst="rect">
            <a:avLst/>
          </a:prstGeom>
        </p:spPr>
        <p:txBody>
          <a:bodyPr/>
          <a:lstStyle>
            <a:lvl1pPr defTabSz="914400">
              <a:lnSpc>
                <a:spcPct val="100000"/>
              </a:lnSpc>
              <a:defRPr sz="1200">
                <a:latin typeface="Lucida Grande"/>
                <a:ea typeface="Lucida Grande"/>
                <a:cs typeface="Lucida Grande"/>
                <a:sym typeface="Lucida Grande"/>
              </a:defRPr>
            </a:lvl1pPr>
          </a:lstStyle>
          <a:p>
            <a:pPr lvl="0">
              <a:defRPr sz="1800"/>
            </a:pPr>
            <a:r>
              <a:rPr lang="en-US" sz="1200" b="1" dirty="0"/>
              <a:t>As</a:t>
            </a:r>
            <a:r>
              <a:rPr lang="en-US" sz="1200" dirty="0"/>
              <a:t> we unpack, we look for </a:t>
            </a:r>
            <a:r>
              <a:rPr lang="en-US" sz="1200" b="1" dirty="0"/>
              <a:t>Tensions</a:t>
            </a:r>
            <a:r>
              <a:rPr lang="en-US" sz="1200" dirty="0"/>
              <a:t>, </a:t>
            </a:r>
            <a:r>
              <a:rPr lang="en-US" sz="1200" b="1" dirty="0"/>
              <a:t>Contractions</a:t>
            </a:r>
            <a:r>
              <a:rPr lang="en-US" sz="1200" dirty="0"/>
              <a:t>, and </a:t>
            </a:r>
            <a:r>
              <a:rPr lang="en-US" sz="1200" b="1" dirty="0"/>
              <a:t>Surprises</a:t>
            </a:r>
            <a:r>
              <a:rPr lang="en-US" sz="1200" dirty="0"/>
              <a:t> – put them to the side!</a:t>
            </a:r>
          </a:p>
          <a:p>
            <a:pPr lvl="0">
              <a:defRPr sz="1800"/>
            </a:pPr>
            <a:r>
              <a:rPr lang="en-US" sz="1200" dirty="0"/>
              <a:t>They come out again in the </a:t>
            </a:r>
            <a:r>
              <a:rPr lang="en-US" sz="1200" b="1" dirty="0"/>
              <a:t>2</a:t>
            </a:r>
            <a:r>
              <a:rPr lang="en-US" sz="1200" b="1" baseline="30000" dirty="0"/>
              <a:t>nd</a:t>
            </a:r>
            <a:r>
              <a:rPr lang="en-US" sz="1200" b="1" dirty="0"/>
              <a:t> POV question</a:t>
            </a:r>
            <a:r>
              <a:rPr lang="en-US" sz="1200" dirty="0"/>
              <a:t>: </a:t>
            </a:r>
            <a:r>
              <a:rPr lang="en-US" sz="1200" b="1" dirty="0"/>
              <a:t>“We were surprised to notice”</a:t>
            </a:r>
          </a:p>
          <a:p>
            <a:pPr lvl="0">
              <a:defRPr sz="1800"/>
            </a:pPr>
            <a:r>
              <a:rPr lang="en-US" sz="1200" dirty="0"/>
              <a:t>We use these to </a:t>
            </a:r>
            <a:r>
              <a:rPr lang="en-US" sz="1200" b="1" dirty="0"/>
              <a:t>help</a:t>
            </a:r>
            <a:r>
              <a:rPr lang="en-US" sz="1200" dirty="0"/>
              <a:t> </a:t>
            </a:r>
            <a:r>
              <a:rPr lang="en-US" sz="1200" b="1" dirty="0"/>
              <a:t>identify</a:t>
            </a:r>
            <a:r>
              <a:rPr lang="en-US" sz="1200" dirty="0"/>
              <a:t> </a:t>
            </a:r>
            <a:r>
              <a:rPr lang="en-US" sz="1200" b="1" dirty="0"/>
              <a:t>Needs</a:t>
            </a:r>
            <a:r>
              <a:rPr lang="en-US" sz="1200" dirty="0"/>
              <a:t> and </a:t>
            </a:r>
            <a:r>
              <a:rPr lang="en-US" sz="1200" b="1" dirty="0"/>
              <a:t>Insights</a:t>
            </a:r>
            <a:r>
              <a:rPr lang="en-US" sz="1200" dirty="0"/>
              <a:t> – those last two questions: we wonder if this means? It would be game changing to.</a:t>
            </a:r>
          </a:p>
          <a:p>
            <a:pPr lvl="0">
              <a:defRPr sz="1800"/>
            </a:pPr>
            <a:r>
              <a:rPr lang="en-US" sz="1200" b="1" dirty="0"/>
              <a:t>Needs</a:t>
            </a:r>
            <a:r>
              <a:rPr lang="en-US" sz="1200" dirty="0"/>
              <a:t> are </a:t>
            </a:r>
            <a:r>
              <a:rPr lang="en-US" sz="1200" b="1" dirty="0"/>
              <a:t>human</a:t>
            </a:r>
            <a:r>
              <a:rPr lang="en-US" sz="1200" dirty="0"/>
              <a:t> </a:t>
            </a:r>
            <a:r>
              <a:rPr lang="en-US" sz="1200" b="1" dirty="0"/>
              <a:t>emotional</a:t>
            </a:r>
            <a:r>
              <a:rPr lang="en-US" sz="1200" dirty="0"/>
              <a:t> or </a:t>
            </a:r>
            <a:r>
              <a:rPr lang="en-US" sz="1200" b="1" dirty="0"/>
              <a:t>physical</a:t>
            </a:r>
            <a:r>
              <a:rPr lang="en-US" sz="1200" dirty="0"/>
              <a:t> </a:t>
            </a:r>
            <a:r>
              <a:rPr lang="en-US" sz="1200" b="1" dirty="0"/>
              <a:t>necessities</a:t>
            </a:r>
            <a:r>
              <a:rPr lang="en-US" sz="1200" baseline="0" dirty="0"/>
              <a:t> -- </a:t>
            </a:r>
            <a:r>
              <a:rPr lang="en-US" sz="1200" b="1" dirty="0"/>
              <a:t>verbs</a:t>
            </a:r>
            <a:r>
              <a:rPr lang="en-US" sz="1200" dirty="0"/>
              <a:t> (</a:t>
            </a:r>
            <a:r>
              <a:rPr lang="en-US" sz="1200" b="1" dirty="0"/>
              <a:t>activities</a:t>
            </a:r>
            <a:r>
              <a:rPr lang="en-US" sz="1200" dirty="0"/>
              <a:t> and </a:t>
            </a:r>
            <a:r>
              <a:rPr lang="en-US" sz="1200" b="1" dirty="0"/>
              <a:t>desires</a:t>
            </a:r>
            <a:r>
              <a:rPr lang="en-US" sz="1200" dirty="0"/>
              <a:t> with which your user </a:t>
            </a:r>
            <a:r>
              <a:rPr lang="en-US" sz="1200" b="1" dirty="0"/>
              <a:t>could</a:t>
            </a:r>
            <a:r>
              <a:rPr lang="en-US" sz="1200" dirty="0"/>
              <a:t> use </a:t>
            </a:r>
            <a:r>
              <a:rPr lang="en-US" sz="1200" b="1" dirty="0"/>
              <a:t>help</a:t>
            </a:r>
            <a:r>
              <a:rPr lang="en-US" sz="1200" dirty="0"/>
              <a:t>)</a:t>
            </a:r>
          </a:p>
          <a:p>
            <a:pPr lvl="0">
              <a:defRPr sz="1800"/>
            </a:pPr>
            <a:r>
              <a:rPr lang="en-US" sz="1200" dirty="0"/>
              <a:t>An “</a:t>
            </a:r>
            <a:r>
              <a:rPr lang="en-US" sz="1200" b="1" dirty="0"/>
              <a:t>Insight</a:t>
            </a:r>
            <a:r>
              <a:rPr lang="en-US" sz="1200" dirty="0"/>
              <a:t>” is a </a:t>
            </a:r>
            <a:r>
              <a:rPr lang="en-US" sz="1200" b="1" dirty="0"/>
              <a:t>remarkable</a:t>
            </a:r>
            <a:r>
              <a:rPr lang="en-US" sz="1200" dirty="0"/>
              <a:t> </a:t>
            </a:r>
            <a:r>
              <a:rPr lang="en-US" sz="1200" b="1" dirty="0"/>
              <a:t>realization</a:t>
            </a:r>
            <a:r>
              <a:rPr lang="en-US" sz="1200" dirty="0"/>
              <a:t> that you could </a:t>
            </a:r>
            <a:r>
              <a:rPr lang="en-US" sz="1200" b="1" dirty="0"/>
              <a:t>leverage</a:t>
            </a:r>
            <a:r>
              <a:rPr lang="en-US" sz="1200" dirty="0"/>
              <a:t> to better </a:t>
            </a:r>
            <a:r>
              <a:rPr lang="en-US" sz="1200" b="1" dirty="0"/>
              <a:t>respond</a:t>
            </a:r>
            <a:r>
              <a:rPr lang="en-US" sz="1200" dirty="0"/>
              <a:t> to a design challenge</a:t>
            </a:r>
            <a:endParaRPr sz="1200" dirty="0"/>
          </a:p>
        </p:txBody>
      </p:sp>
    </p:spTree>
    <p:extLst>
      <p:ext uri="{BB962C8B-B14F-4D97-AF65-F5344CB8AC3E}">
        <p14:creationId xmlns:p14="http://schemas.microsoft.com/office/powerpoint/2010/main" val="295575805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 name="Shape 984"/>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85" name="Shape 985"/>
          <p:cNvSpPr>
            <a:spLocks noGrp="1"/>
          </p:cNvSpPr>
          <p:nvPr>
            <p:ph type="body" sz="quarter" idx="1"/>
          </p:nvPr>
        </p:nvSpPr>
        <p:spPr>
          <a:prstGeom prst="rect">
            <a:avLst/>
          </a:prstGeom>
        </p:spPr>
        <p:txBody>
          <a:bodyPr/>
          <a:lstStyle>
            <a:lvl1pPr defTabSz="914400">
              <a:lnSpc>
                <a:spcPct val="100000"/>
              </a:lnSpc>
              <a:defRPr sz="1200">
                <a:latin typeface="Lucida Grande"/>
                <a:ea typeface="Lucida Grande"/>
                <a:cs typeface="Lucida Grande"/>
                <a:sym typeface="Lucida Grande"/>
              </a:defRPr>
            </a:lvl1pPr>
          </a:lstStyle>
          <a:p>
            <a:pPr lvl="0">
              <a:defRPr sz="1800"/>
            </a:pPr>
            <a:r>
              <a:rPr lang="en-US" sz="1200" b="1" dirty="0"/>
              <a:t>Needs</a:t>
            </a:r>
            <a:r>
              <a:rPr lang="en-US" sz="1200" dirty="0"/>
              <a:t> are </a:t>
            </a:r>
            <a:r>
              <a:rPr lang="en-US" sz="1200" b="1" dirty="0"/>
              <a:t>human</a:t>
            </a:r>
            <a:r>
              <a:rPr lang="en-US" sz="1200" dirty="0"/>
              <a:t> </a:t>
            </a:r>
            <a:r>
              <a:rPr lang="en-US" sz="1200" b="1" dirty="0"/>
              <a:t>emotional</a:t>
            </a:r>
            <a:r>
              <a:rPr lang="en-US" sz="1200" dirty="0"/>
              <a:t> or </a:t>
            </a:r>
            <a:r>
              <a:rPr lang="en-US" sz="1200" b="1" dirty="0"/>
              <a:t>physical</a:t>
            </a:r>
            <a:r>
              <a:rPr lang="en-US" sz="1200" dirty="0"/>
              <a:t> </a:t>
            </a:r>
            <a:r>
              <a:rPr lang="en-US" sz="1200" b="1" dirty="0"/>
              <a:t>necessities</a:t>
            </a:r>
            <a:r>
              <a:rPr lang="en-US" sz="1200" baseline="0" dirty="0"/>
              <a:t> -- </a:t>
            </a:r>
            <a:r>
              <a:rPr lang="en-US" sz="1200" b="1" dirty="0"/>
              <a:t>activities</a:t>
            </a:r>
            <a:r>
              <a:rPr lang="en-US" sz="1200" dirty="0"/>
              <a:t> and </a:t>
            </a:r>
            <a:r>
              <a:rPr lang="en-US" sz="1200" b="1" dirty="0"/>
              <a:t>desires</a:t>
            </a:r>
            <a:r>
              <a:rPr lang="en-US" sz="1200" dirty="0"/>
              <a:t> with which your user </a:t>
            </a:r>
            <a:r>
              <a:rPr lang="en-US" sz="1200" b="1" dirty="0"/>
              <a:t>could</a:t>
            </a:r>
            <a:r>
              <a:rPr lang="en-US" sz="1200" dirty="0"/>
              <a:t> use </a:t>
            </a:r>
            <a:r>
              <a:rPr lang="en-US" sz="1200" b="1" dirty="0"/>
              <a:t>help (often verbs)</a:t>
            </a:r>
          </a:p>
          <a:p>
            <a:pPr lvl="0">
              <a:defRPr sz="1800"/>
            </a:pPr>
            <a:r>
              <a:rPr lang="en-US" sz="1200" b="0" dirty="0"/>
              <a:t>for example, to </a:t>
            </a:r>
            <a:r>
              <a:rPr lang="en-US" sz="1200" b="1" dirty="0"/>
              <a:t>feel</a:t>
            </a:r>
            <a:r>
              <a:rPr lang="en-US" sz="1200" b="0" dirty="0"/>
              <a:t> </a:t>
            </a:r>
            <a:r>
              <a:rPr lang="en-US" sz="1200" b="1" dirty="0"/>
              <a:t>safe</a:t>
            </a:r>
            <a:r>
              <a:rPr lang="en-US" sz="1200" b="0" dirty="0"/>
              <a:t>, to </a:t>
            </a:r>
            <a:r>
              <a:rPr lang="en-US" sz="1200" b="1" dirty="0"/>
              <a:t>stay</a:t>
            </a:r>
            <a:r>
              <a:rPr lang="en-US" sz="1200" b="0" dirty="0"/>
              <a:t> </a:t>
            </a:r>
            <a:r>
              <a:rPr lang="en-US" sz="1200" b="1" dirty="0"/>
              <a:t>connected</a:t>
            </a:r>
            <a:r>
              <a:rPr lang="en-US" sz="1200" b="0" dirty="0"/>
              <a:t>, to </a:t>
            </a:r>
            <a:r>
              <a:rPr lang="en-US" sz="1200" b="1" dirty="0"/>
              <a:t>keep</a:t>
            </a:r>
            <a:r>
              <a:rPr lang="en-US" sz="1200" b="0" dirty="0"/>
              <a:t> </a:t>
            </a:r>
            <a:r>
              <a:rPr lang="en-US" sz="1200" b="1" dirty="0"/>
              <a:t>track</a:t>
            </a:r>
            <a:r>
              <a:rPr lang="en-US" sz="1200" b="0" dirty="0"/>
              <a:t> of, to </a:t>
            </a:r>
            <a:r>
              <a:rPr lang="en-US" sz="1200" b="1" dirty="0"/>
              <a:t>be</a:t>
            </a:r>
            <a:r>
              <a:rPr lang="en-US" sz="1200" b="0" dirty="0"/>
              <a:t> </a:t>
            </a:r>
            <a:r>
              <a:rPr lang="en-US" sz="1200" b="1" dirty="0"/>
              <a:t>understood</a:t>
            </a:r>
            <a:r>
              <a:rPr lang="en-US" sz="1200" b="0" dirty="0"/>
              <a:t>.</a:t>
            </a:r>
          </a:p>
          <a:p>
            <a:pPr lvl="0">
              <a:defRPr sz="1800"/>
            </a:pPr>
            <a:r>
              <a:rPr lang="en-US" sz="1200" dirty="0"/>
              <a:t>[ADVANCE]</a:t>
            </a:r>
          </a:p>
          <a:p>
            <a:pPr lvl="0">
              <a:defRPr sz="1800"/>
            </a:pPr>
            <a:r>
              <a:rPr lang="en-US" sz="1200" dirty="0"/>
              <a:t>An “</a:t>
            </a:r>
            <a:r>
              <a:rPr lang="en-US" sz="1200" b="1" dirty="0"/>
              <a:t>Insight</a:t>
            </a:r>
            <a:r>
              <a:rPr lang="en-US" sz="1200" dirty="0"/>
              <a:t>” is a </a:t>
            </a:r>
            <a:r>
              <a:rPr lang="en-US" sz="1200" b="1" dirty="0"/>
              <a:t>remarkable</a:t>
            </a:r>
            <a:r>
              <a:rPr lang="en-US" sz="1200" dirty="0"/>
              <a:t> </a:t>
            </a:r>
            <a:r>
              <a:rPr lang="en-US" sz="1200" b="1" dirty="0"/>
              <a:t>realization</a:t>
            </a:r>
            <a:r>
              <a:rPr lang="en-US" sz="1200" dirty="0"/>
              <a:t> that you could </a:t>
            </a:r>
            <a:r>
              <a:rPr lang="en-US" sz="1200" b="1" dirty="0"/>
              <a:t>leverage</a:t>
            </a:r>
            <a:r>
              <a:rPr lang="en-US" sz="1200" dirty="0"/>
              <a:t> to better </a:t>
            </a:r>
            <a:r>
              <a:rPr lang="en-US" sz="1200" b="1" dirty="0"/>
              <a:t>respond</a:t>
            </a:r>
            <a:r>
              <a:rPr lang="en-US" sz="1200" dirty="0"/>
              <a:t> to a design challenge</a:t>
            </a:r>
          </a:p>
          <a:p>
            <a:pPr lvl="0">
              <a:defRPr sz="1800"/>
            </a:pPr>
            <a:endParaRPr sz="1200" dirty="0"/>
          </a:p>
        </p:txBody>
      </p:sp>
    </p:spTree>
    <p:extLst>
      <p:ext uri="{BB962C8B-B14F-4D97-AF65-F5344CB8AC3E}">
        <p14:creationId xmlns:p14="http://schemas.microsoft.com/office/powerpoint/2010/main" val="16237841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D9973-2B1A-3972-09EE-4098BD59D195}"/>
            </a:ext>
          </a:extLst>
        </p:cNvPr>
        <p:cNvGrpSpPr/>
        <p:nvPr/>
      </p:nvGrpSpPr>
      <p:grpSpPr>
        <a:xfrm>
          <a:off x="0" y="0"/>
          <a:ext cx="0" cy="0"/>
          <a:chOff x="0" y="0"/>
          <a:chExt cx="0" cy="0"/>
        </a:xfrm>
      </p:grpSpPr>
      <p:sp>
        <p:nvSpPr>
          <p:cNvPr id="984" name="Shape 984">
            <a:extLst>
              <a:ext uri="{FF2B5EF4-FFF2-40B4-BE49-F238E27FC236}">
                <a16:creationId xmlns:a16="http://schemas.microsoft.com/office/drawing/2014/main" id="{F9E36FDD-4BB1-B8D0-5006-0FAFF0290C99}"/>
              </a:ext>
            </a:extLst>
          </p:cNvPr>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85" name="Shape 985">
            <a:extLst>
              <a:ext uri="{FF2B5EF4-FFF2-40B4-BE49-F238E27FC236}">
                <a16:creationId xmlns:a16="http://schemas.microsoft.com/office/drawing/2014/main" id="{29240E75-F73F-06CF-66A3-51AEE506E234}"/>
              </a:ext>
            </a:extLst>
          </p:cNvPr>
          <p:cNvSpPr>
            <a:spLocks noGrp="1"/>
          </p:cNvSpPr>
          <p:nvPr>
            <p:ph type="body" sz="quarter" idx="1"/>
          </p:nvPr>
        </p:nvSpPr>
        <p:spPr>
          <a:prstGeom prst="rect">
            <a:avLst/>
          </a:prstGeom>
        </p:spPr>
        <p:txBody>
          <a:bodyPr/>
          <a:lstStyle>
            <a:lvl1pPr defTabSz="914400">
              <a:lnSpc>
                <a:spcPct val="100000"/>
              </a:lnSpc>
              <a:defRPr sz="1200">
                <a:latin typeface="Lucida Grande"/>
                <a:ea typeface="Lucida Grande"/>
                <a:cs typeface="Lucida Grande"/>
                <a:sym typeface="Lucida Grande"/>
              </a:defRPr>
            </a:lvl1pPr>
          </a:lstStyle>
          <a:p>
            <a:pPr lvl="0">
              <a:defRPr sz="1800"/>
            </a:pPr>
            <a:r>
              <a:rPr lang="en-US" sz="1800" b="0" i="0" dirty="0">
                <a:effectLst/>
                <a:latin typeface="Lucida Grande"/>
                <a:ea typeface="Lucida Grande"/>
                <a:cs typeface="Lucida Grande"/>
                <a:sym typeface="Lucida Grande"/>
              </a:rPr>
              <a:t>[ASK CLASS] “</a:t>
            </a:r>
            <a:r>
              <a:rPr lang="en-US" sz="1800" b="1" i="0" dirty="0">
                <a:effectLst/>
                <a:latin typeface="Lucida Grande"/>
                <a:ea typeface="Lucida Grande"/>
                <a:cs typeface="Lucida Grande"/>
                <a:sym typeface="Lucida Grande"/>
              </a:rPr>
              <a:t>What does she need</a:t>
            </a:r>
            <a:r>
              <a:rPr lang="en-US" sz="1800" b="0" i="0" dirty="0">
                <a:effectLst/>
                <a:latin typeface="Lucida Grande"/>
                <a:ea typeface="Lucida Grande"/>
                <a:cs typeface="Lucida Grande"/>
                <a:sym typeface="Lucida Grande"/>
              </a:rPr>
              <a:t>?”</a:t>
            </a:r>
          </a:p>
          <a:p>
            <a:pPr lvl="0">
              <a:defRPr sz="1800"/>
            </a:pPr>
            <a:r>
              <a:rPr lang="en-US" sz="1800" b="0" i="0" dirty="0">
                <a:effectLst/>
                <a:latin typeface="Lucida Grande"/>
                <a:ea typeface="Lucida Grande"/>
                <a:cs typeface="Lucida Grande"/>
                <a:sym typeface="Lucida Grande"/>
              </a:rPr>
              <a:t>[ADVANCE after people answer a few]</a:t>
            </a:r>
          </a:p>
          <a:p>
            <a:pPr lvl="0">
              <a:defRPr sz="1800"/>
            </a:pPr>
            <a:r>
              <a:rPr lang="en-US" sz="1800" b="0" i="0" dirty="0">
                <a:effectLst/>
                <a:latin typeface="Lucida Grande"/>
                <a:ea typeface="Lucida Grande"/>
                <a:cs typeface="Lucida Grande"/>
                <a:sym typeface="Lucida Grande"/>
              </a:rPr>
              <a:t>Now, a lot of </a:t>
            </a:r>
            <a:r>
              <a:rPr lang="en-US" sz="1800" b="1" i="0" dirty="0">
                <a:effectLst/>
                <a:latin typeface="Lucida Grande"/>
                <a:ea typeface="Lucida Grande"/>
                <a:cs typeface="Lucida Grande"/>
                <a:sym typeface="Lucida Grande"/>
              </a:rPr>
              <a:t>people’s initial reactions </a:t>
            </a:r>
            <a:r>
              <a:rPr lang="en-US" sz="1800" b="0" i="0" dirty="0">
                <a:effectLst/>
                <a:latin typeface="Lucida Grande"/>
                <a:ea typeface="Lucida Grande"/>
                <a:cs typeface="Lucida Grande"/>
                <a:sym typeface="Lucida Grande"/>
              </a:rPr>
              <a:t>would be things like a ladder, more books, or even an elastic arm so she can reach the top shelves </a:t>
            </a:r>
          </a:p>
          <a:p>
            <a:pPr lvl="0">
              <a:defRPr sz="1800"/>
            </a:pPr>
            <a:r>
              <a:rPr lang="en-US" sz="1800" b="0" i="0" dirty="0">
                <a:effectLst/>
                <a:latin typeface="Lucida Grande"/>
                <a:ea typeface="Lucida Grande"/>
                <a:cs typeface="Lucida Grande"/>
                <a:sym typeface="Lucida Grande"/>
              </a:rPr>
              <a:t>In those suggested “needs” is </a:t>
            </a:r>
            <a:r>
              <a:rPr lang="en-US" sz="1800" b="1" i="0" dirty="0">
                <a:effectLst/>
                <a:latin typeface="Lucida Grande"/>
                <a:ea typeface="Lucida Grande"/>
                <a:cs typeface="Lucida Grande"/>
                <a:sym typeface="Lucida Grande"/>
              </a:rPr>
              <a:t>already the solution </a:t>
            </a:r>
            <a:r>
              <a:rPr lang="en-US" sz="1800" b="0" i="0" dirty="0">
                <a:effectLst/>
                <a:latin typeface="Lucida Grande"/>
                <a:ea typeface="Lucida Grande"/>
                <a:cs typeface="Lucida Grande"/>
                <a:sym typeface="Lucida Grande"/>
              </a:rPr>
              <a:t>and </a:t>
            </a:r>
            <a:r>
              <a:rPr lang="en-US" sz="1800" b="1" i="0" dirty="0">
                <a:effectLst/>
                <a:latin typeface="Lucida Grande"/>
                <a:ea typeface="Lucida Grande"/>
                <a:cs typeface="Lucida Grande"/>
                <a:sym typeface="Lucida Grande"/>
              </a:rPr>
              <a:t>no innovation </a:t>
            </a:r>
            <a:r>
              <a:rPr lang="en-US" sz="1800" b="0" i="0" dirty="0">
                <a:effectLst/>
                <a:latin typeface="Lucida Grande"/>
                <a:ea typeface="Lucida Grande"/>
                <a:cs typeface="Lucida Grande"/>
                <a:sym typeface="Lucida Grande"/>
              </a:rPr>
              <a:t>is required. </a:t>
            </a:r>
          </a:p>
          <a:p>
            <a:pPr lvl="0">
              <a:defRPr sz="1800"/>
            </a:pPr>
            <a:r>
              <a:rPr lang="en-US" sz="1800" b="0" i="0" dirty="0">
                <a:effectLst/>
                <a:latin typeface="Lucida Grande"/>
                <a:ea typeface="Lucida Grande"/>
                <a:cs typeface="Lucida Grande"/>
                <a:sym typeface="Lucida Grande"/>
              </a:rPr>
              <a:t>[ADVANCE]</a:t>
            </a:r>
          </a:p>
          <a:p>
            <a:pPr lvl="0">
              <a:defRPr sz="1800"/>
            </a:pPr>
            <a:r>
              <a:rPr lang="en-US" sz="1800" b="0" i="0" dirty="0">
                <a:effectLst/>
                <a:latin typeface="Lucida Grande"/>
                <a:ea typeface="Lucida Grande"/>
                <a:cs typeface="Lucida Grande"/>
                <a:sym typeface="Lucida Grande"/>
              </a:rPr>
              <a:t>Where I would challenge you is to </a:t>
            </a:r>
            <a:r>
              <a:rPr lang="en-US" sz="1800" b="1" i="0" dirty="0">
                <a:effectLst/>
                <a:latin typeface="Lucida Grande"/>
                <a:ea typeface="Lucida Grande"/>
                <a:cs typeface="Lucida Grande"/>
                <a:sym typeface="Lucida Grande"/>
              </a:rPr>
              <a:t>dig deeper </a:t>
            </a:r>
            <a:r>
              <a:rPr lang="en-US" sz="1800" b="0" i="0" dirty="0">
                <a:effectLst/>
                <a:latin typeface="Lucida Grande"/>
                <a:ea typeface="Lucida Grande"/>
                <a:cs typeface="Lucida Grande"/>
                <a:sym typeface="Lucida Grande"/>
              </a:rPr>
              <a:t>to find out </a:t>
            </a:r>
            <a:r>
              <a:rPr lang="en-US" sz="1800" b="1" i="0" dirty="0">
                <a:effectLst/>
                <a:latin typeface="Lucida Grande"/>
                <a:ea typeface="Lucida Grande"/>
                <a:cs typeface="Lucida Grande"/>
                <a:sym typeface="Lucida Grande"/>
              </a:rPr>
              <a:t>why</a:t>
            </a:r>
            <a:r>
              <a:rPr lang="en-US" sz="1800" b="0" i="0" dirty="0">
                <a:effectLst/>
                <a:latin typeface="Lucida Grande"/>
                <a:ea typeface="Lucida Grande"/>
                <a:cs typeface="Lucida Grande"/>
                <a:sym typeface="Lucida Grande"/>
              </a:rPr>
              <a:t> she is reaching for those books in the </a:t>
            </a:r>
            <a:r>
              <a:rPr lang="en-US" sz="1800" b="1" i="0" dirty="0">
                <a:effectLst/>
                <a:latin typeface="Lucida Grande"/>
                <a:ea typeface="Lucida Grande"/>
                <a:cs typeface="Lucida Grande"/>
                <a:sym typeface="Lucida Grande"/>
              </a:rPr>
              <a:t>first place</a:t>
            </a:r>
            <a:r>
              <a:rPr lang="en-US" sz="1800" b="0" i="0" dirty="0">
                <a:effectLst/>
                <a:latin typeface="Lucida Grande"/>
                <a:ea typeface="Lucida Grande"/>
                <a:cs typeface="Lucida Grande"/>
                <a:sym typeface="Lucida Grande"/>
              </a:rPr>
              <a:t>. Maybe her need is “to get acknowledgement from her student peers that she is a hard worker”, </a:t>
            </a:r>
          </a:p>
          <a:p>
            <a:pPr lvl="0">
              <a:defRPr sz="1800"/>
            </a:pPr>
            <a:r>
              <a:rPr lang="en-US" sz="1800" b="0" i="0" dirty="0">
                <a:effectLst/>
                <a:latin typeface="Lucida Grande"/>
                <a:ea typeface="Lucida Grande"/>
                <a:cs typeface="Lucida Grande"/>
                <a:sym typeface="Lucida Grande"/>
              </a:rPr>
              <a:t>[ADVANCE]</a:t>
            </a:r>
          </a:p>
          <a:p>
            <a:pPr lvl="0">
              <a:defRPr sz="1800"/>
            </a:pPr>
            <a:r>
              <a:rPr lang="en-US" sz="1800" b="0" i="0" dirty="0">
                <a:effectLst/>
                <a:latin typeface="Lucida Grande"/>
                <a:ea typeface="Lucida Grande"/>
                <a:cs typeface="Lucida Grande"/>
                <a:sym typeface="Lucida Grande"/>
              </a:rPr>
              <a:t>maybe her need is “to have a strong voice in this world driven by knowledge and education” [ADVANCE]</a:t>
            </a:r>
          </a:p>
          <a:p>
            <a:pPr lvl="0">
              <a:defRPr sz="1800"/>
            </a:pPr>
            <a:r>
              <a:rPr lang="en-US" sz="1800" b="0" i="0" dirty="0">
                <a:effectLst/>
                <a:latin typeface="Lucida Grande"/>
                <a:ea typeface="Lucida Grande"/>
                <a:cs typeface="Lucida Grande"/>
                <a:sym typeface="Lucida Grande"/>
              </a:rPr>
              <a:t>or maybe its even “to enjoy more social time with her father through reading books together”. </a:t>
            </a:r>
          </a:p>
          <a:p>
            <a:pPr lvl="0">
              <a:defRPr sz="1800"/>
            </a:pPr>
            <a:r>
              <a:rPr lang="en-US" sz="1800" b="0" i="0" dirty="0">
                <a:effectLst/>
                <a:latin typeface="Lucida Grande"/>
                <a:ea typeface="Lucida Grande"/>
                <a:cs typeface="Lucida Grande"/>
                <a:sym typeface="Lucida Grande"/>
              </a:rPr>
              <a:t>[ADVANCE]</a:t>
            </a:r>
          </a:p>
          <a:p>
            <a:pPr lvl="0">
              <a:defRPr sz="1800"/>
            </a:pPr>
            <a:r>
              <a:rPr lang="en-US" sz="1800" b="0" i="0" dirty="0">
                <a:effectLst/>
                <a:latin typeface="Lucida Grande"/>
                <a:ea typeface="Lucida Grande"/>
                <a:cs typeface="Lucida Grande"/>
                <a:sym typeface="Lucida Grande"/>
              </a:rPr>
              <a:t>You can feel how much </a:t>
            </a:r>
            <a:r>
              <a:rPr lang="en-US" sz="1800" b="1" i="0" dirty="0">
                <a:effectLst/>
                <a:latin typeface="Lucida Grande"/>
                <a:ea typeface="Lucida Grande"/>
                <a:cs typeface="Lucida Grande"/>
                <a:sym typeface="Lucida Grande"/>
              </a:rPr>
              <a:t>more powerful these needs are. They inspire </a:t>
            </a:r>
            <a:r>
              <a:rPr lang="en-US" sz="1800" b="0" i="0" dirty="0">
                <a:effectLst/>
                <a:latin typeface="Lucida Grande"/>
                <a:ea typeface="Lucida Grande"/>
                <a:cs typeface="Lucida Grande"/>
                <a:sym typeface="Lucida Grande"/>
              </a:rPr>
              <a:t>you as a designer. </a:t>
            </a:r>
            <a:r>
              <a:rPr lang="en-US" sz="1800" b="1" i="0" dirty="0">
                <a:effectLst/>
                <a:latin typeface="Lucida Grande"/>
                <a:ea typeface="Lucida Grande"/>
                <a:cs typeface="Lucida Grande"/>
                <a:sym typeface="Lucida Grande"/>
              </a:rPr>
              <a:t>Pull</a:t>
            </a:r>
            <a:r>
              <a:rPr lang="en-US" sz="1800" b="0" i="0" dirty="0">
                <a:effectLst/>
                <a:latin typeface="Lucida Grande"/>
                <a:ea typeface="Lucida Grande"/>
                <a:cs typeface="Lucida Grande"/>
                <a:sym typeface="Lucida Grande"/>
              </a:rPr>
              <a:t> these types of needs out of your empathy and </a:t>
            </a:r>
            <a:r>
              <a:rPr lang="en-US" sz="1800" b="0" i="0" dirty="0" err="1">
                <a:effectLst/>
                <a:latin typeface="Lucida Grande"/>
                <a:ea typeface="Lucida Grande"/>
                <a:cs typeface="Lucida Grande"/>
                <a:sym typeface="Lucida Grande"/>
              </a:rPr>
              <a:t>needfinding</a:t>
            </a:r>
            <a:r>
              <a:rPr lang="en-US" sz="1800" b="0" i="0" dirty="0">
                <a:effectLst/>
                <a:latin typeface="Lucida Grande"/>
                <a:ea typeface="Lucida Grande"/>
                <a:cs typeface="Lucida Grande"/>
                <a:sym typeface="Lucida Grande"/>
              </a:rPr>
              <a:t>.</a:t>
            </a:r>
            <a:endParaRPr sz="1200" dirty="0"/>
          </a:p>
        </p:txBody>
      </p:sp>
    </p:spTree>
    <p:extLst>
      <p:ext uri="{BB962C8B-B14F-4D97-AF65-F5344CB8AC3E}">
        <p14:creationId xmlns:p14="http://schemas.microsoft.com/office/powerpoint/2010/main" val="57157051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how do we use the </a:t>
            </a:r>
            <a:r>
              <a:rPr lang="en-US" b="1" dirty="0"/>
              <a:t>tensions</a:t>
            </a:r>
            <a:r>
              <a:rPr lang="en-US" dirty="0"/>
              <a:t>, </a:t>
            </a:r>
            <a:r>
              <a:rPr lang="en-US" b="1" dirty="0"/>
              <a:t>contradictions</a:t>
            </a:r>
            <a:r>
              <a:rPr lang="en-US" dirty="0"/>
              <a:t>, and </a:t>
            </a:r>
            <a:r>
              <a:rPr lang="en-US" b="1" dirty="0"/>
              <a:t>surprises</a:t>
            </a:r>
            <a:r>
              <a:rPr lang="en-US" dirty="0"/>
              <a:t> to </a:t>
            </a:r>
            <a:r>
              <a:rPr lang="en-US" b="1" dirty="0"/>
              <a:t>identify</a:t>
            </a:r>
            <a:r>
              <a:rPr lang="en-US" dirty="0"/>
              <a:t> </a:t>
            </a:r>
            <a:r>
              <a:rPr lang="en-US" b="1" dirty="0"/>
              <a:t>needs</a:t>
            </a:r>
            <a:r>
              <a:rPr lang="en-US" dirty="0"/>
              <a:t> &amp; </a:t>
            </a:r>
            <a:r>
              <a:rPr lang="en-US" b="1" dirty="0"/>
              <a:t>make</a:t>
            </a:r>
            <a:r>
              <a:rPr lang="en-US" dirty="0"/>
              <a:t> </a:t>
            </a:r>
            <a:r>
              <a:rPr lang="en-US" b="1" dirty="0"/>
              <a:t>insights</a:t>
            </a:r>
            <a:r>
              <a:rPr lang="en-US" dirty="0"/>
              <a:t>?</a:t>
            </a:r>
          </a:p>
        </p:txBody>
      </p:sp>
    </p:spTree>
    <p:extLst>
      <p:ext uri="{BB962C8B-B14F-4D97-AF65-F5344CB8AC3E}">
        <p14:creationId xmlns:p14="http://schemas.microsoft.com/office/powerpoint/2010/main" val="413021210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2" name="Shape 1012"/>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1013" name="Shape 1013"/>
          <p:cNvSpPr>
            <a:spLocks noGrp="1"/>
          </p:cNvSpPr>
          <p:nvPr>
            <p:ph type="body" sz="quarter" idx="1"/>
          </p:nvPr>
        </p:nvSpPr>
        <p:spPr>
          <a:prstGeom prst="rect">
            <a:avLst/>
          </a:prstGeom>
        </p:spPr>
        <p:txBody>
          <a:bodyPr/>
          <a:lstStyle>
            <a:lvl1pPr defTabSz="914400">
              <a:lnSpc>
                <a:spcPct val="100000"/>
              </a:lnSpc>
              <a:defRPr sz="1200">
                <a:latin typeface="Lucida Grande"/>
                <a:ea typeface="Lucida Grande"/>
                <a:cs typeface="Lucida Grande"/>
                <a:sym typeface="Lucida Grande"/>
              </a:defRPr>
            </a:lvl1pPr>
          </a:lstStyle>
          <a:p>
            <a:pPr lvl="0">
              <a:defRPr sz="1800"/>
            </a:pPr>
            <a:r>
              <a:rPr lang="en-US" sz="1200" dirty="0"/>
              <a:t>Ask yourself</a:t>
            </a:r>
            <a:r>
              <a:rPr lang="is-IS" sz="1200" dirty="0"/>
              <a:t>… I </a:t>
            </a:r>
            <a:r>
              <a:rPr lang="is-IS" sz="1200" b="1" dirty="0"/>
              <a:t>wonder</a:t>
            </a:r>
            <a:r>
              <a:rPr lang="is-IS" sz="1200" dirty="0"/>
              <a:t> if this </a:t>
            </a:r>
            <a:r>
              <a:rPr lang="is-IS" sz="1200" b="1" dirty="0"/>
              <a:t>means</a:t>
            </a:r>
            <a:r>
              <a:rPr lang="is-IS" sz="1200" dirty="0"/>
              <a:t>?</a:t>
            </a:r>
            <a:endParaRPr sz="1200" dirty="0"/>
          </a:p>
        </p:txBody>
      </p:sp>
    </p:spTree>
    <p:extLst>
      <p:ext uri="{BB962C8B-B14F-4D97-AF65-F5344CB8AC3E}">
        <p14:creationId xmlns:p14="http://schemas.microsoft.com/office/powerpoint/2010/main" val="123780886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Slide Image Placeholder 1"/>
          <p:cNvSpPr>
            <a:spLocks noGrp="1" noRot="1" noChangeAspect="1"/>
          </p:cNvSpPr>
          <p:nvPr>
            <p:ph type="sldImg"/>
          </p:nvPr>
        </p:nvSpPr>
        <p:spPr>
          <a:ln/>
        </p:spPr>
      </p:sp>
      <p:sp>
        <p:nvSpPr>
          <p:cNvPr id="176130"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altLang="en-US" dirty="0">
                <a:ea typeface="ＭＳ Ｐゴシック"/>
                <a:cs typeface="ＭＳ Ｐゴシック"/>
              </a:rPr>
              <a:t>You can </a:t>
            </a:r>
            <a:r>
              <a:rPr lang="en-US" altLang="en-US" b="1" dirty="0">
                <a:ea typeface="ＭＳ Ｐゴシック"/>
                <a:cs typeface="ＭＳ Ｐゴシック"/>
              </a:rPr>
              <a:t>organize</a:t>
            </a:r>
            <a:r>
              <a:rPr lang="en-US" altLang="en-US" dirty="0">
                <a:ea typeface="ＭＳ Ｐゴシック"/>
                <a:cs typeface="ＭＳ Ｐゴシック"/>
              </a:rPr>
              <a:t> your </a:t>
            </a:r>
            <a:r>
              <a:rPr lang="en-US" altLang="en-US" dirty="0" err="1">
                <a:ea typeface="ＭＳ Ｐゴシック"/>
                <a:cs typeface="ＭＳ Ｐゴシック"/>
              </a:rPr>
              <a:t>needfinding</a:t>
            </a:r>
            <a:r>
              <a:rPr lang="en-US" altLang="en-US" dirty="0">
                <a:ea typeface="ＭＳ Ｐゴシック"/>
                <a:cs typeface="ＭＳ Ｐゴシック"/>
              </a:rPr>
              <a:t> information in this way </a:t>
            </a:r>
            <a:r>
              <a:rPr lang="en-US" altLang="en-US" b="1" dirty="0">
                <a:ea typeface="ＭＳ Ｐゴシック"/>
                <a:cs typeface="ＭＳ Ｐゴシック"/>
              </a:rPr>
              <a:t>to</a:t>
            </a:r>
            <a:r>
              <a:rPr lang="en-US" altLang="en-US" dirty="0">
                <a:ea typeface="ＭＳ Ｐゴシック"/>
                <a:cs typeface="ＭＳ Ｐゴシック"/>
              </a:rPr>
              <a:t> </a:t>
            </a:r>
            <a:r>
              <a:rPr lang="en-US" altLang="en-US" b="1" dirty="0">
                <a:ea typeface="ＭＳ Ｐゴシック"/>
                <a:cs typeface="ＭＳ Ｐゴシック"/>
              </a:rPr>
              <a:t>get</a:t>
            </a:r>
            <a:r>
              <a:rPr lang="en-US" altLang="en-US" dirty="0">
                <a:ea typeface="ＭＳ Ｐゴシック"/>
                <a:cs typeface="ＭＳ Ｐゴシック"/>
              </a:rPr>
              <a:t> a POV.</a:t>
            </a:r>
          </a:p>
          <a:p>
            <a:r>
              <a:rPr lang="en-US" altLang="en-US" b="1" dirty="0">
                <a:ea typeface="ＭＳ Ｐゴシック"/>
                <a:cs typeface="ＭＳ Ｐゴシック"/>
              </a:rPr>
              <a:t>Categorize</a:t>
            </a:r>
            <a:r>
              <a:rPr lang="en-US" altLang="en-US" dirty="0">
                <a:ea typeface="ＭＳ Ｐゴシック"/>
                <a:cs typeface="ＭＳ Ｐゴシック"/>
              </a:rPr>
              <a:t> (and </a:t>
            </a:r>
            <a:r>
              <a:rPr lang="en-US" altLang="en-US" b="1" dirty="0">
                <a:ea typeface="ＭＳ Ｐゴシック"/>
                <a:cs typeface="ＭＳ Ｐゴシック"/>
              </a:rPr>
              <a:t>rephrase</a:t>
            </a:r>
            <a:r>
              <a:rPr lang="en-US" altLang="en-US" dirty="0">
                <a:ea typeface="ＭＳ Ｐゴシック"/>
                <a:cs typeface="ＭＳ Ｐゴシック"/>
              </a:rPr>
              <a:t>) your discoveries as </a:t>
            </a:r>
            <a:r>
              <a:rPr lang="en-US" altLang="en-US" b="1" dirty="0">
                <a:ea typeface="ＭＳ Ｐゴシック"/>
                <a:cs typeface="ＭＳ Ｐゴシック"/>
              </a:rPr>
              <a:t>USER</a:t>
            </a:r>
            <a:r>
              <a:rPr lang="en-US" altLang="en-US" dirty="0">
                <a:ea typeface="ＭＳ Ｐゴシック"/>
                <a:cs typeface="ＭＳ Ｐゴシック"/>
              </a:rPr>
              <a:t> </a:t>
            </a:r>
            <a:r>
              <a:rPr lang="en-US" altLang="en-US" b="1" dirty="0">
                <a:ea typeface="ＭＳ Ｐゴシック"/>
                <a:cs typeface="ＭＳ Ｐゴシック"/>
              </a:rPr>
              <a:t>ATTRIBUTES</a:t>
            </a:r>
            <a:r>
              <a:rPr lang="en-US" altLang="en-US" dirty="0">
                <a:ea typeface="ＭＳ Ｐゴシック"/>
                <a:cs typeface="ＭＳ Ｐゴシック"/>
              </a:rPr>
              <a:t>, </a:t>
            </a:r>
            <a:r>
              <a:rPr lang="en-US" altLang="en-US" b="1" dirty="0">
                <a:ea typeface="ＭＳ Ｐゴシック"/>
                <a:cs typeface="ＭＳ Ｐゴシック"/>
              </a:rPr>
              <a:t>SURPISES</a:t>
            </a:r>
            <a:r>
              <a:rPr lang="en-US" altLang="en-US" dirty="0">
                <a:ea typeface="ＭＳ Ｐゴシック"/>
                <a:cs typeface="ＭＳ Ｐゴシック"/>
              </a:rPr>
              <a:t>, </a:t>
            </a:r>
            <a:r>
              <a:rPr lang="en-US" altLang="en-US" b="1" dirty="0">
                <a:ea typeface="ＭＳ Ｐゴシック"/>
                <a:cs typeface="ＭＳ Ｐゴシック"/>
              </a:rPr>
              <a:t>NEEDS</a:t>
            </a:r>
            <a:r>
              <a:rPr lang="en-US" altLang="en-US" dirty="0">
                <a:ea typeface="ＭＳ Ｐゴシック"/>
                <a:cs typeface="ＭＳ Ｐゴシック"/>
              </a:rPr>
              <a:t>, and </a:t>
            </a:r>
            <a:r>
              <a:rPr lang="en-US" altLang="en-US" b="1" dirty="0">
                <a:ea typeface="ＭＳ Ｐゴシック"/>
                <a:cs typeface="ＭＳ Ｐゴシック"/>
              </a:rPr>
              <a:t>INSIGHTS</a:t>
            </a:r>
            <a:r>
              <a:rPr lang="en-US" altLang="en-US" dirty="0">
                <a:ea typeface="ＭＳ Ｐゴシック"/>
                <a:cs typeface="ＭＳ Ｐゴシック"/>
              </a:rPr>
              <a:t>.</a:t>
            </a:r>
          </a:p>
          <a:p>
            <a:r>
              <a:rPr lang="en-US" altLang="en-US" dirty="0">
                <a:ea typeface="ＭＳ Ｐゴシック"/>
                <a:cs typeface="ＭＳ Ｐゴシック"/>
              </a:rPr>
              <a:t>"Look back to your User Empathy Map and the Tensions, Contradictions, and Surprises you captured -- and now list User Attributes (what's important about your user when you design for her?), Surprises (including tensions &amp; contradictions), Needs (remember, use verbs), and insights (synthesize and interpret what's on the board to get to novel, useful assertions).”</a:t>
            </a:r>
          </a:p>
        </p:txBody>
      </p:sp>
    </p:spTree>
    <p:extLst>
      <p:ext uri="{BB962C8B-B14F-4D97-AF65-F5344CB8AC3E}">
        <p14:creationId xmlns:p14="http://schemas.microsoft.com/office/powerpoint/2010/main" val="271921714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Slide Image Placeholder 1"/>
          <p:cNvSpPr>
            <a:spLocks noGrp="1" noRot="1" noChangeAspect="1"/>
          </p:cNvSpPr>
          <p:nvPr>
            <p:ph type="sldImg"/>
          </p:nvPr>
        </p:nvSpPr>
        <p:spPr>
          <a:ln/>
        </p:spPr>
      </p:sp>
      <p:sp>
        <p:nvSpPr>
          <p:cNvPr id="176130"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0" marR="0" lvl="0" indent="0" defTabSz="457171" eaLnBrk="1" fontAlgn="auto" latinLnBrk="0" hangingPunct="1">
              <a:lnSpc>
                <a:spcPct val="117999"/>
              </a:lnSpc>
              <a:spcBef>
                <a:spcPts val="0"/>
              </a:spcBef>
              <a:spcAft>
                <a:spcPts val="0"/>
              </a:spcAft>
              <a:buClrTx/>
              <a:buSzTx/>
              <a:buFontTx/>
              <a:buNone/>
              <a:tabLst/>
              <a:defRPr/>
            </a:pPr>
            <a:r>
              <a:rPr lang="en-US" altLang="en-US" b="1" dirty="0">
                <a:ea typeface="ＭＳ Ｐゴシック"/>
                <a:cs typeface="ＭＳ Ｐゴシック"/>
              </a:rPr>
              <a:t>Select</a:t>
            </a:r>
            <a:r>
              <a:rPr lang="en-US" altLang="en-US" dirty="0">
                <a:ea typeface="ＭＳ Ｐゴシック"/>
                <a:cs typeface="ＭＳ Ｐゴシック"/>
              </a:rPr>
              <a:t> and </a:t>
            </a:r>
            <a:r>
              <a:rPr lang="en-US" altLang="en-US" b="1" dirty="0">
                <a:ea typeface="ＭＳ Ｐゴシック"/>
                <a:cs typeface="ＭＳ Ｐゴシック"/>
              </a:rPr>
              <a:t>combine</a:t>
            </a:r>
            <a:r>
              <a:rPr lang="en-US" altLang="en-US" dirty="0">
                <a:ea typeface="ＭＳ Ｐゴシック"/>
                <a:cs typeface="ＭＳ Ｐゴシック"/>
              </a:rPr>
              <a:t> elements to </a:t>
            </a:r>
            <a:r>
              <a:rPr lang="en-US" altLang="en-US" b="1" dirty="0">
                <a:ea typeface="ＭＳ Ｐゴシック"/>
                <a:cs typeface="ＭＳ Ｐゴシック"/>
              </a:rPr>
              <a:t>create</a:t>
            </a:r>
            <a:r>
              <a:rPr lang="en-US" altLang="en-US" dirty="0">
                <a:ea typeface="ＭＳ Ｐゴシック"/>
                <a:cs typeface="ＭＳ Ｐゴシック"/>
              </a:rPr>
              <a:t> your point-of-view.  Often the </a:t>
            </a:r>
            <a:r>
              <a:rPr lang="en-US" altLang="en-US" b="1" dirty="0">
                <a:ea typeface="ＭＳ Ｐゴシック"/>
                <a:cs typeface="ＭＳ Ｐゴシック"/>
              </a:rPr>
              <a:t>easiest</a:t>
            </a:r>
            <a:r>
              <a:rPr lang="en-US" altLang="en-US" dirty="0">
                <a:ea typeface="ＭＳ Ｐゴシック"/>
                <a:cs typeface="ＭＳ Ｐゴシック"/>
              </a:rPr>
              <a:t> way to </a:t>
            </a:r>
            <a:r>
              <a:rPr lang="en-US" altLang="en-US" b="1" dirty="0">
                <a:ea typeface="ＭＳ Ｐゴシック"/>
                <a:cs typeface="ＭＳ Ｐゴシック"/>
              </a:rPr>
              <a:t>start</a:t>
            </a:r>
            <a:r>
              <a:rPr lang="en-US" altLang="en-US" dirty="0">
                <a:ea typeface="ＭＳ Ｐゴシック"/>
                <a:cs typeface="ＭＳ Ｐゴシック"/>
              </a:rPr>
              <a:t> is to select your </a:t>
            </a:r>
            <a:r>
              <a:rPr lang="en-US" altLang="en-US" b="1" dirty="0">
                <a:ea typeface="ＭＳ Ｐゴシック"/>
                <a:cs typeface="ＭＳ Ｐゴシック"/>
              </a:rPr>
              <a:t>most</a:t>
            </a:r>
            <a:r>
              <a:rPr lang="en-US" altLang="en-US" dirty="0">
                <a:ea typeface="ＭＳ Ｐゴシック"/>
                <a:cs typeface="ＭＳ Ｐゴシック"/>
              </a:rPr>
              <a:t> </a:t>
            </a:r>
            <a:r>
              <a:rPr lang="en-US" altLang="en-US" b="1" dirty="0">
                <a:ea typeface="ＭＳ Ｐゴシック"/>
                <a:cs typeface="ＭＳ Ｐゴシック"/>
              </a:rPr>
              <a:t>compelling</a:t>
            </a:r>
            <a:r>
              <a:rPr lang="en-US" altLang="en-US" dirty="0">
                <a:ea typeface="ＭＳ Ｐゴシック"/>
                <a:cs typeface="ＭＳ Ｐゴシック"/>
              </a:rPr>
              <a:t> </a:t>
            </a:r>
            <a:r>
              <a:rPr lang="en-US" altLang="en-US" b="1" dirty="0">
                <a:ea typeface="ＭＳ Ｐゴシック"/>
                <a:cs typeface="ＭＳ Ｐゴシック"/>
              </a:rPr>
              <a:t>user</a:t>
            </a:r>
            <a:r>
              <a:rPr lang="en-US" altLang="en-US" dirty="0">
                <a:ea typeface="ＭＳ Ｐゴシック"/>
                <a:cs typeface="ＭＳ Ｐゴシック"/>
              </a:rPr>
              <a:t>.  You could also start with a </a:t>
            </a:r>
            <a:r>
              <a:rPr lang="en-US" altLang="en-US" b="1" dirty="0">
                <a:ea typeface="ＭＳ Ｐゴシック"/>
                <a:cs typeface="ＭＳ Ｐゴシック"/>
              </a:rPr>
              <a:t>compelling</a:t>
            </a:r>
            <a:r>
              <a:rPr lang="en-US" altLang="en-US" dirty="0">
                <a:ea typeface="ＭＳ Ｐゴシック"/>
                <a:cs typeface="ＭＳ Ｐゴシック"/>
              </a:rPr>
              <a:t> </a:t>
            </a:r>
            <a:r>
              <a:rPr lang="en-US" altLang="en-US" b="1" dirty="0">
                <a:ea typeface="ＭＳ Ｐゴシック"/>
                <a:cs typeface="ＭＳ Ｐゴシック"/>
              </a:rPr>
              <a:t>surprise</a:t>
            </a:r>
            <a:r>
              <a:rPr lang="en-US" altLang="en-US" dirty="0">
                <a:ea typeface="ＭＳ Ｐゴシック"/>
                <a:cs typeface="ＭＳ Ｐゴシック"/>
              </a:rPr>
              <a:t>, </a:t>
            </a:r>
            <a:r>
              <a:rPr lang="en-US" altLang="en-US" b="1" dirty="0">
                <a:ea typeface="ＭＳ Ｐゴシック"/>
                <a:cs typeface="ＭＳ Ｐゴシック"/>
              </a:rPr>
              <a:t>need</a:t>
            </a:r>
            <a:r>
              <a:rPr lang="en-US" altLang="en-US" dirty="0">
                <a:ea typeface="ＭＳ Ｐゴシック"/>
                <a:cs typeface="ＭＳ Ｐゴシック"/>
              </a:rPr>
              <a:t>, or </a:t>
            </a:r>
            <a:r>
              <a:rPr lang="en-US" altLang="en-US" b="1" dirty="0">
                <a:ea typeface="ＭＳ Ｐゴシック"/>
                <a:cs typeface="ＭＳ Ｐゴシック"/>
              </a:rPr>
              <a:t>insight</a:t>
            </a:r>
            <a:r>
              <a:rPr lang="en-US" altLang="en-US" dirty="0">
                <a:ea typeface="ＭＳ Ｐゴシック"/>
                <a:cs typeface="ＭＳ Ｐゴシック"/>
              </a:rPr>
              <a:t> you want to work with.</a:t>
            </a:r>
          </a:p>
        </p:txBody>
      </p:sp>
    </p:spTree>
    <p:extLst>
      <p:ext uri="{BB962C8B-B14F-4D97-AF65-F5344CB8AC3E}">
        <p14:creationId xmlns:p14="http://schemas.microsoft.com/office/powerpoint/2010/main" val="57781483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Slide Image Placeholder 1"/>
          <p:cNvSpPr>
            <a:spLocks noGrp="1" noRot="1" noChangeAspect="1"/>
          </p:cNvSpPr>
          <p:nvPr>
            <p:ph type="sldImg"/>
          </p:nvPr>
        </p:nvSpPr>
        <p:spPr>
          <a:ln/>
        </p:spPr>
      </p:sp>
      <p:sp>
        <p:nvSpPr>
          <p:cNvPr id="176130"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That </a:t>
            </a:r>
            <a:r>
              <a:rPr lang="en-US" altLang="en-US" b="1" dirty="0">
                <a:ea typeface="ＭＳ Ｐゴシック"/>
                <a:cs typeface="ＭＳ Ｐゴシック"/>
              </a:rPr>
              <a:t>user &amp; attribute, combined </a:t>
            </a:r>
            <a:r>
              <a:rPr lang="en-US" altLang="en-US" dirty="0">
                <a:ea typeface="ＭＳ Ｐゴシック"/>
                <a:cs typeface="ＭＳ Ｐゴシック"/>
              </a:rPr>
              <a:t>with a surprise, need, and an insight forms a POV</a:t>
            </a: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[ADVANCE]</a:t>
            </a: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We met [name] with these </a:t>
            </a:r>
            <a:r>
              <a:rPr lang="en-US" altLang="en-US" b="1" dirty="0">
                <a:ea typeface="ＭＳ Ｐゴシック"/>
                <a:cs typeface="ＭＳ Ｐゴシック"/>
              </a:rPr>
              <a:t>attributes</a:t>
            </a:r>
            <a:r>
              <a:rPr lang="en-US" altLang="en-US" dirty="0">
                <a:ea typeface="ＭＳ Ｐゴシック"/>
                <a:cs typeface="ＭＳ Ｐゴシック"/>
              </a:rPr>
              <a:t>,</a:t>
            </a: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[ADVANCE]</a:t>
            </a: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We were </a:t>
            </a:r>
            <a:r>
              <a:rPr lang="en-US" altLang="en-US" b="1" dirty="0">
                <a:ea typeface="ＭＳ Ｐゴシック"/>
                <a:cs typeface="ＭＳ Ｐゴシック"/>
              </a:rPr>
              <a:t>surprised to discover…</a:t>
            </a: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[ADVANCE]</a:t>
            </a:r>
            <a:endParaRPr lang="en-US" altLang="en-US" b="1" dirty="0">
              <a:ea typeface="ＭＳ Ｐゴシック"/>
              <a:cs typeface="ＭＳ Ｐゴシック"/>
            </a:endParaRP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We </a:t>
            </a:r>
            <a:r>
              <a:rPr lang="en-US" altLang="en-US" b="1" dirty="0">
                <a:ea typeface="ＭＳ Ｐゴシック"/>
                <a:cs typeface="ＭＳ Ｐゴシック"/>
              </a:rPr>
              <a:t>wonder if it means they have this need</a:t>
            </a:r>
            <a:r>
              <a:rPr lang="en-US" altLang="en-US" dirty="0">
                <a:ea typeface="ＭＳ Ｐゴシック"/>
                <a:cs typeface="ＭＳ Ｐゴシック"/>
              </a:rPr>
              <a:t>…</a:t>
            </a: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[ADVANCE]</a:t>
            </a:r>
          </a:p>
          <a:p>
            <a:pPr marL="0" marR="0" lvl="0" indent="0" defTabSz="457171" eaLnBrk="1" fontAlgn="auto" latinLnBrk="0" hangingPunct="1">
              <a:lnSpc>
                <a:spcPct val="117999"/>
              </a:lnSpc>
              <a:spcBef>
                <a:spcPts val="0"/>
              </a:spcBef>
              <a:spcAft>
                <a:spcPts val="0"/>
              </a:spcAft>
              <a:buClrTx/>
              <a:buSzTx/>
              <a:buFontTx/>
              <a:buNone/>
              <a:tabLst/>
              <a:defRPr/>
            </a:pPr>
            <a:r>
              <a:rPr lang="en-US" altLang="en-US" dirty="0">
                <a:ea typeface="ＭＳ Ｐゴシック"/>
                <a:cs typeface="ＭＳ Ｐゴシック"/>
              </a:rPr>
              <a:t>It would be </a:t>
            </a:r>
            <a:r>
              <a:rPr lang="en-US" altLang="en-US" b="1" dirty="0">
                <a:ea typeface="ＭＳ Ｐゴシック"/>
                <a:cs typeface="ＭＳ Ｐゴシック"/>
              </a:rPr>
              <a:t>game changing to achieve this insight</a:t>
            </a:r>
            <a:r>
              <a:rPr lang="en-US" altLang="en-US" dirty="0">
                <a:ea typeface="ＭＳ Ｐゴシック"/>
                <a:cs typeface="ＭＳ Ｐゴシック"/>
              </a:rPr>
              <a:t>… [</a:t>
            </a:r>
            <a:r>
              <a:rPr lang="en-US" altLang="en-US" b="0" dirty="0">
                <a:ea typeface="ＭＳ Ｐゴシック"/>
                <a:cs typeface="ＭＳ Ｐゴシック"/>
              </a:rPr>
              <a:t>the </a:t>
            </a:r>
            <a:r>
              <a:rPr lang="en-US" altLang="en-US" b="1" dirty="0">
                <a:ea typeface="ＭＳ Ｐゴシック"/>
                <a:cs typeface="ＭＳ Ｐゴシック"/>
              </a:rPr>
              <a:t>leap</a:t>
            </a:r>
            <a:r>
              <a:rPr lang="en-US" altLang="en-US" b="0" dirty="0">
                <a:ea typeface="ＭＳ Ｐゴシック"/>
                <a:cs typeface="ＭＳ Ｐゴシック"/>
              </a:rPr>
              <a:t> is </a:t>
            </a:r>
            <a:r>
              <a:rPr lang="en-US" altLang="en-US" b="1" dirty="0">
                <a:ea typeface="ＭＳ Ｐゴシック"/>
                <a:cs typeface="ＭＳ Ｐゴシック"/>
              </a:rPr>
              <a:t>to</a:t>
            </a:r>
            <a:r>
              <a:rPr lang="en-US" altLang="en-US" b="0" dirty="0">
                <a:ea typeface="ＭＳ Ｐゴシック"/>
                <a:cs typeface="ＭＳ Ｐゴシック"/>
              </a:rPr>
              <a:t> the </a:t>
            </a:r>
            <a:r>
              <a:rPr lang="en-US" altLang="en-US" b="1" dirty="0">
                <a:ea typeface="ＭＳ Ｐゴシック"/>
                <a:cs typeface="ＭＳ Ｐゴシック"/>
              </a:rPr>
              <a:t>need</a:t>
            </a:r>
            <a:r>
              <a:rPr lang="en-US" altLang="en-US" b="0" dirty="0">
                <a:ea typeface="ＭＳ Ｐゴシック"/>
                <a:cs typeface="ＭＳ Ｐゴシック"/>
              </a:rPr>
              <a:t> &amp; </a:t>
            </a:r>
            <a:r>
              <a:rPr lang="en-US" altLang="en-US" b="1" dirty="0">
                <a:ea typeface="ＭＳ Ｐゴシック"/>
                <a:cs typeface="ＭＳ Ｐゴシック"/>
              </a:rPr>
              <a:t>insights</a:t>
            </a:r>
            <a:r>
              <a:rPr lang="en-US" altLang="en-US" b="0" dirty="0">
                <a:ea typeface="ＭＳ Ｐゴシック"/>
                <a:cs typeface="ＭＳ Ｐゴシック"/>
              </a:rPr>
              <a:t>]</a:t>
            </a:r>
          </a:p>
        </p:txBody>
      </p:sp>
    </p:spTree>
    <p:extLst>
      <p:ext uri="{BB962C8B-B14F-4D97-AF65-F5344CB8AC3E}">
        <p14:creationId xmlns:p14="http://schemas.microsoft.com/office/powerpoint/2010/main" val="369645236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 Let's put it together again into the POV and then we </a:t>
            </a:r>
            <a:r>
              <a:rPr lang="en-US" dirty="0" err="1"/>
              <a:t>wll</a:t>
            </a:r>
            <a:r>
              <a:rPr lang="en-US" dirty="0"/>
              <a:t> practice doing it!</a:t>
            </a:r>
          </a:p>
        </p:txBody>
      </p:sp>
    </p:spTree>
    <p:extLst>
      <p:ext uri="{BB962C8B-B14F-4D97-AF65-F5344CB8AC3E}">
        <p14:creationId xmlns:p14="http://schemas.microsoft.com/office/powerpoint/2010/main" val="168700143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52" name="Shape 952"/>
          <p:cNvSpPr>
            <a:spLocks noGrp="1"/>
          </p:cNvSpPr>
          <p:nvPr>
            <p:ph type="body" sz="quarter" idx="1"/>
          </p:nvPr>
        </p:nvSpPr>
        <p:spPr>
          <a:prstGeom prst="rect">
            <a:avLst/>
          </a:prstGeom>
        </p:spPr>
        <p:txBody>
          <a:bodyPr/>
          <a:lstStyle/>
          <a:p>
            <a:pPr lvl="0" defTabSz="914400">
              <a:lnSpc>
                <a:spcPct val="100000"/>
              </a:lnSpc>
              <a:defRPr sz="1800"/>
            </a:pPr>
            <a:r>
              <a:rPr lang="en-US" sz="1200" dirty="0">
                <a:latin typeface="Lucida Grande"/>
                <a:ea typeface="Lucida Grande"/>
                <a:cs typeface="Lucida Grande"/>
                <a:sym typeface="Lucida Grande"/>
              </a:rPr>
              <a:t>4 straight-forward sentences.</a:t>
            </a:r>
            <a:endParaRPr lang="en-US" sz="1200" dirty="0">
              <a:latin typeface="Gill Sans"/>
              <a:ea typeface="Gill Sans"/>
              <a:cs typeface="Gill Sans"/>
              <a:sym typeface="Gill Sans"/>
            </a:endParaRPr>
          </a:p>
          <a:p>
            <a:pPr lvl="0" defTabSz="914400">
              <a:lnSpc>
                <a:spcPct val="100000"/>
              </a:lnSpc>
              <a:defRPr sz="1800"/>
            </a:pPr>
            <a:r>
              <a:rPr lang="en-US" sz="1200" b="1" dirty="0">
                <a:latin typeface="Lucida Grande"/>
                <a:ea typeface="Lucida Grande"/>
                <a:cs typeface="Lucida Grande"/>
                <a:sym typeface="Lucida Grande"/>
              </a:rPr>
              <a:t>We met: </a:t>
            </a:r>
            <a:r>
              <a:rPr lang="en-US" sz="1200" dirty="0">
                <a:latin typeface="Arial"/>
                <a:ea typeface="Arial"/>
                <a:cs typeface="Arial"/>
                <a:sym typeface="Arial"/>
              </a:rPr>
              <a:t>“</a:t>
            </a:r>
            <a:r>
              <a:rPr lang="en-US" sz="1200" dirty="0">
                <a:latin typeface="Lucida Grande"/>
                <a:ea typeface="Lucida Grande"/>
                <a:cs typeface="Lucida Grande"/>
                <a:sym typeface="Lucida Grande"/>
              </a:rPr>
              <a:t>What specific person did you meet that inspires your work?</a:t>
            </a:r>
            <a:r>
              <a:rPr lang="en-US" sz="1200" dirty="0">
                <a:latin typeface="Arial"/>
                <a:ea typeface="Arial"/>
                <a:cs typeface="Arial"/>
                <a:sym typeface="Arial"/>
              </a:rPr>
              <a:t>”</a:t>
            </a:r>
            <a:endParaRPr lang="en-US" sz="1200"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We were surprised to notice: </a:t>
            </a:r>
            <a:r>
              <a:rPr lang="en-US" sz="1200" dirty="0">
                <a:latin typeface="Arial"/>
                <a:ea typeface="Arial"/>
                <a:cs typeface="Arial"/>
                <a:sym typeface="Arial"/>
              </a:rPr>
              <a:t>“</a:t>
            </a:r>
            <a:r>
              <a:rPr lang="en-US" sz="1200" dirty="0">
                <a:latin typeface="Lucida Grande"/>
                <a:ea typeface="Lucida Grande"/>
                <a:cs typeface="Lucida Grande"/>
                <a:sym typeface="Lucida Grande"/>
              </a:rPr>
              <a:t>Tell us something we didn</a:t>
            </a:r>
            <a:r>
              <a:rPr lang="en-US" sz="1200" dirty="0">
                <a:latin typeface="Arial"/>
                <a:ea typeface="Arial"/>
                <a:cs typeface="Arial"/>
                <a:sym typeface="Arial"/>
              </a:rPr>
              <a:t>’</a:t>
            </a:r>
            <a:r>
              <a:rPr lang="en-US" sz="1200" dirty="0">
                <a:latin typeface="Lucida Grande"/>
                <a:ea typeface="Lucida Grande"/>
                <a:cs typeface="Lucida Grande"/>
                <a:sym typeface="Lucida Grande"/>
              </a:rPr>
              <a:t>t know or wouldn</a:t>
            </a:r>
            <a:r>
              <a:rPr lang="en-US" sz="1200" dirty="0">
                <a:latin typeface="Arial"/>
                <a:ea typeface="Arial"/>
                <a:cs typeface="Arial"/>
                <a:sym typeface="Arial"/>
              </a:rPr>
              <a:t>’</a:t>
            </a:r>
            <a:r>
              <a:rPr lang="en-US" sz="1200" dirty="0">
                <a:latin typeface="Lucida Grande"/>
                <a:ea typeface="Lucida Grande"/>
                <a:cs typeface="Lucida Grande"/>
                <a:sym typeface="Lucida Grande"/>
              </a:rPr>
              <a:t>t have thought about before we started this project.  What unique new perspective do you have now? What tension, contradiction, or surprise did you find?</a:t>
            </a:r>
            <a:r>
              <a:rPr lang="en-US" sz="1200" dirty="0">
                <a:latin typeface="Arial"/>
                <a:ea typeface="Arial"/>
                <a:cs typeface="Arial"/>
                <a:sym typeface="Arial"/>
              </a:rPr>
              <a:t>”</a:t>
            </a:r>
          </a:p>
          <a:p>
            <a:pPr lvl="0" defTabSz="914400">
              <a:lnSpc>
                <a:spcPct val="100000"/>
              </a:lnSpc>
              <a:defRPr sz="1800"/>
            </a:pPr>
            <a:r>
              <a:rPr lang="en-US" sz="1200" b="1" dirty="0">
                <a:latin typeface="Arial"/>
                <a:ea typeface="Lucida Grande"/>
                <a:cs typeface="Arial"/>
                <a:sym typeface="Arial"/>
              </a:rPr>
              <a:t>We wonder if this means: </a:t>
            </a:r>
            <a:r>
              <a:rPr lang="en-US" sz="1200" b="0" dirty="0">
                <a:latin typeface="Arial"/>
                <a:ea typeface="Lucida Grande"/>
                <a:cs typeface="Arial"/>
                <a:sym typeface="Arial"/>
              </a:rPr>
              <a:t>What was your leap? What did you infer? </a:t>
            </a:r>
            <a:r>
              <a:rPr lang="en-US" sz="1200" dirty="0">
                <a:latin typeface="Lucida Grande"/>
                <a:ea typeface="Lucida Grande"/>
                <a:cs typeface="Lucida Grande"/>
                <a:sym typeface="Lucida Grande"/>
              </a:rPr>
              <a:t>This is your </a:t>
            </a:r>
            <a:r>
              <a:rPr lang="en-US" sz="1200" b="1" dirty="0">
                <a:latin typeface="Lucida Grande"/>
                <a:ea typeface="Lucida Grande"/>
                <a:cs typeface="Lucida Grande"/>
                <a:sym typeface="Lucida Grande"/>
              </a:rPr>
              <a:t>need</a:t>
            </a:r>
            <a:r>
              <a:rPr lang="en-US" sz="1200" dirty="0">
                <a:latin typeface="Lucida Grande"/>
                <a:ea typeface="Lucida Grande"/>
                <a:cs typeface="Lucida Grande"/>
                <a:sym typeface="Lucida Grande"/>
              </a:rPr>
              <a:t>! </a:t>
            </a:r>
            <a:endParaRPr lang="en-US" sz="1200" b="1"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It would be game-changing to: </a:t>
            </a:r>
            <a:r>
              <a:rPr lang="en-US" sz="1200" dirty="0">
                <a:latin typeface="Arial"/>
                <a:ea typeface="Arial"/>
                <a:cs typeface="Arial"/>
                <a:sym typeface="Arial"/>
              </a:rPr>
              <a:t>“</a:t>
            </a:r>
            <a:r>
              <a:rPr lang="en-US" sz="1200" dirty="0">
                <a:latin typeface="Lucida Grande"/>
                <a:ea typeface="Lucida Grande"/>
                <a:cs typeface="Lucida Grande"/>
                <a:sym typeface="Lucida Grande"/>
              </a:rPr>
              <a:t>This is your call to action. Take an aspirational stance on what you can do as a team. This is your </a:t>
            </a:r>
            <a:r>
              <a:rPr lang="en-US" sz="1200" b="1" dirty="0">
                <a:latin typeface="Lucida Grande"/>
                <a:ea typeface="Lucida Grande"/>
                <a:cs typeface="Lucida Grande"/>
                <a:sym typeface="Lucida Grande"/>
              </a:rPr>
              <a:t>insight. </a:t>
            </a:r>
            <a:r>
              <a:rPr lang="en-US" sz="1200" dirty="0">
                <a:latin typeface="Lucida Grande"/>
                <a:ea typeface="Lucida Grande"/>
                <a:cs typeface="Lucida Grande"/>
                <a:sym typeface="Lucida Grande"/>
              </a:rPr>
              <a:t>This isn</a:t>
            </a:r>
            <a:r>
              <a:rPr lang="en-US" sz="1200" dirty="0">
                <a:latin typeface="Arial"/>
                <a:ea typeface="Arial"/>
                <a:cs typeface="Arial"/>
                <a:sym typeface="Arial"/>
              </a:rPr>
              <a:t>’</a:t>
            </a:r>
            <a:r>
              <a:rPr lang="en-US" sz="1200" dirty="0">
                <a:latin typeface="Lucida Grande"/>
                <a:ea typeface="Lucida Grande"/>
                <a:cs typeface="Lucida Grande"/>
                <a:sym typeface="Lucida Grande"/>
              </a:rPr>
              <a:t>t your solution -- it is the problem to be solved.  A problem with a more informed perspective.</a:t>
            </a:r>
            <a:r>
              <a:rPr lang="en-US" sz="1200" dirty="0">
                <a:latin typeface="Arial"/>
                <a:ea typeface="Arial"/>
                <a:cs typeface="Arial"/>
                <a:sym typeface="Arial"/>
              </a:rPr>
              <a:t>”</a:t>
            </a:r>
            <a:endParaRPr lang="en-US" sz="1200" dirty="0">
              <a:latin typeface="Lucida Grande"/>
              <a:ea typeface="Lucida Grande"/>
              <a:cs typeface="Lucida Grande"/>
              <a:sym typeface="Lucida Grande"/>
            </a:endParaRPr>
          </a:p>
        </p:txBody>
      </p:sp>
    </p:spTree>
    <p:extLst>
      <p:ext uri="{BB962C8B-B14F-4D97-AF65-F5344CB8AC3E}">
        <p14:creationId xmlns:p14="http://schemas.microsoft.com/office/powerpoint/2010/main" val="191578378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As a test, a good point of view (POV) is one that:</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 Provides focus and frames the problem</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 Inspires your team</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 Provides a reference for evaluating competing ideas</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 Fuels brainstorms by suggesting “how might we” statements</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 Captures the hearts and minds of people you meet</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 Saves you from the impossible task of developing concepts that are all things to all people</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dirty="0"/>
              <a:t>- Is something you revisit and reformulate as you learn by doing</a:t>
            </a:r>
          </a:p>
          <a:p>
            <a:pPr marL="0" marR="0" lvl="0" indent="0" defTabSz="914400" eaLnBrk="1" fontAlgn="auto" latinLnBrk="0" hangingPunct="1">
              <a:lnSpc>
                <a:spcPct val="100000"/>
              </a:lnSpc>
              <a:spcBef>
                <a:spcPts val="0"/>
              </a:spcBef>
              <a:spcAft>
                <a:spcPts val="0"/>
              </a:spcAft>
              <a:buClrTx/>
              <a:buSzTx/>
              <a:buFontTx/>
              <a:buNone/>
              <a:tabLst/>
              <a:defRPr sz="1800"/>
            </a:pPr>
            <a:r>
              <a:rPr lang="en-US" sz="2400" strike="sngStrike" dirty="0"/>
              <a:t>- Guides your innovation efforts </a:t>
            </a:r>
            <a:endParaRPr lang="en-US" sz="2400" strike="sngStrike" dirty="0">
              <a:latin typeface="Lucida Grande"/>
              <a:ea typeface="Lucida Grande"/>
              <a:cs typeface="Lucida Grande"/>
              <a:sym typeface="Lucida Grande"/>
            </a:endParaRPr>
          </a:p>
          <a:p>
            <a:pPr lvl="0" defTabSz="914400">
              <a:lnSpc>
                <a:spcPct val="100000"/>
              </a:lnSpc>
              <a:defRPr sz="1800"/>
            </a:pPr>
            <a:endParaRPr lang="en-US" sz="2400" dirty="0">
              <a:latin typeface="Arial"/>
              <a:ea typeface="Arial"/>
              <a:cs typeface="Arial"/>
              <a:sym typeface="Arial"/>
            </a:endParaRPr>
          </a:p>
        </p:txBody>
      </p:sp>
    </p:spTree>
    <p:extLst>
      <p:ext uri="{BB962C8B-B14F-4D97-AF65-F5344CB8AC3E}">
        <p14:creationId xmlns:p14="http://schemas.microsoft.com/office/powerpoint/2010/main" val="132624864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3" name="Shape 1023"/>
          <p:cNvSpPr>
            <a:spLocks noGrp="1" noRot="1" noChangeAspect="1"/>
          </p:cNvSpPr>
          <p:nvPr>
            <p:ph type="sldImg"/>
          </p:nvPr>
        </p:nvSpPr>
        <p:spPr>
          <a:xfrm>
            <a:off x="381000" y="685800"/>
            <a:ext cx="6096000" cy="3429000"/>
          </a:xfrm>
          <a:prstGeom prst="rect">
            <a:avLst/>
          </a:prstGeom>
        </p:spPr>
        <p:txBody>
          <a:bodyPr lIns="86493" tIns="43247" rIns="86493" bIns="43247"/>
          <a:lstStyle/>
          <a:p>
            <a:pPr lvl="0"/>
            <a:endParaRPr/>
          </a:p>
        </p:txBody>
      </p:sp>
      <p:sp>
        <p:nvSpPr>
          <p:cNvPr id="1024" name="Shape 1024"/>
          <p:cNvSpPr>
            <a:spLocks noGrp="1"/>
          </p:cNvSpPr>
          <p:nvPr>
            <p:ph type="body" sz="quarter" idx="1"/>
          </p:nvPr>
        </p:nvSpPr>
        <p:spPr>
          <a:prstGeom prst="rect">
            <a:avLst/>
          </a:prstGeom>
        </p:spPr>
        <p:txBody>
          <a:bodyPr lIns="86493" tIns="43247" rIns="86493" bIns="43247"/>
          <a:lstStyle>
            <a:lvl1pPr defTabSz="914400">
              <a:lnSpc>
                <a:spcPct val="100000"/>
              </a:lnSpc>
              <a:defRPr sz="1200">
                <a:latin typeface="Lucida Grande"/>
                <a:ea typeface="Lucida Grande"/>
                <a:cs typeface="Lucida Grande"/>
                <a:sym typeface="Lucida Grande"/>
              </a:defRPr>
            </a:lvl1pPr>
          </a:lstStyle>
          <a:p>
            <a:pPr lvl="0">
              <a:defRPr sz="1800"/>
            </a:pPr>
            <a:r>
              <a:rPr lang="en-US" dirty="0"/>
              <a:t>We will watch a 4-minute video on improving the car maintenance experience</a:t>
            </a:r>
          </a:p>
          <a:p>
            <a:pPr lvl="0">
              <a:defRPr sz="1800"/>
            </a:pPr>
            <a:endParaRPr lang="en-US" dirty="0"/>
          </a:p>
          <a:p>
            <a:pPr lvl="0">
              <a:defRPr sz="1800"/>
            </a:pPr>
            <a:r>
              <a:rPr lang="en-US" dirty="0"/>
              <a:t>Then we will spend 5 minutes (with a partner) trying to develop a POV</a:t>
            </a:r>
          </a:p>
          <a:p>
            <a:pPr lvl="0">
              <a:defRPr sz="1800"/>
            </a:pPr>
            <a:endParaRPr lang="en-US" dirty="0"/>
          </a:p>
          <a:p>
            <a:pPr lvl="0">
              <a:defRPr sz="1800"/>
            </a:pPr>
            <a:r>
              <a:rPr lang="en-US" b="1" dirty="0"/>
              <a:t>So you can pull out a phone or laptop now to take notes.</a:t>
            </a:r>
          </a:p>
          <a:p>
            <a:pPr lvl="0">
              <a:defRPr sz="1800"/>
            </a:pPr>
            <a:endParaRPr lang="en-US" dirty="0"/>
          </a:p>
          <a:p>
            <a:pPr lvl="0">
              <a:defRPr sz="1800"/>
            </a:pPr>
            <a:r>
              <a:rPr lang="en-US" dirty="0"/>
              <a:t>Share out at the end (on slack)</a:t>
            </a:r>
          </a:p>
          <a:p>
            <a:pPr lvl="0">
              <a:defRPr sz="1800"/>
            </a:pPr>
            <a:endParaRPr dirty="0"/>
          </a:p>
        </p:txBody>
      </p:sp>
    </p:spTree>
    <p:extLst>
      <p:ext uri="{BB962C8B-B14F-4D97-AF65-F5344CB8AC3E}">
        <p14:creationId xmlns:p14="http://schemas.microsoft.com/office/powerpoint/2010/main" val="77464211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6493" tIns="43247" rIns="86493" bIns="43247"/>
          <a:lstStyle/>
          <a:p>
            <a:r>
              <a:rPr lang="en-US" dirty="0"/>
              <a:t>Pay</a:t>
            </a:r>
            <a:r>
              <a:rPr lang="en-US" baseline="0" dirty="0"/>
              <a:t> careful attention to this video</a:t>
            </a:r>
          </a:p>
          <a:p>
            <a:endParaRPr lang="en-US" baseline="0" dirty="0"/>
          </a:p>
          <a:p>
            <a:r>
              <a:rPr lang="en-US" baseline="0" dirty="0"/>
              <a:t>Take notes</a:t>
            </a:r>
          </a:p>
          <a:p>
            <a:endParaRPr lang="en-US" baseline="0" dirty="0"/>
          </a:p>
          <a:p>
            <a:r>
              <a:rPr lang="en-US" baseline="0" dirty="0"/>
              <a:t>Afterwards you are going to analyze it and put in the slack channel (normally do in teams of 2.)</a:t>
            </a:r>
          </a:p>
          <a:p>
            <a:endParaRPr lang="en-US" baseline="0" dirty="0"/>
          </a:p>
          <a:p>
            <a:r>
              <a:rPr lang="en-US" baseline="0" dirty="0"/>
              <a:t>Let’s call her Maria.</a:t>
            </a:r>
          </a:p>
          <a:p>
            <a:endParaRPr lang="en-US" baseline="0" dirty="0"/>
          </a:p>
          <a:p>
            <a:r>
              <a:rPr lang="en-US" baseline="0" dirty="0"/>
              <a:t>In Slack:</a:t>
            </a:r>
          </a:p>
          <a:p>
            <a:r>
              <a:rPr lang="en-US" baseline="0" dirty="0"/>
              <a:t>SAID.  -- can we infer a Think or Feel from this?</a:t>
            </a:r>
          </a:p>
          <a:p>
            <a:r>
              <a:rPr lang="en-US" baseline="0" dirty="0"/>
              <a:t>DO</a:t>
            </a:r>
          </a:p>
          <a:p>
            <a:r>
              <a:rPr lang="en-US" baseline="0" dirty="0"/>
              <a:t>THINK</a:t>
            </a:r>
          </a:p>
          <a:p>
            <a:r>
              <a:rPr lang="en-US" baseline="0" dirty="0"/>
              <a:t>FEEL</a:t>
            </a:r>
          </a:p>
          <a:p>
            <a:endParaRPr lang="en-US" baseline="0" dirty="0"/>
          </a:p>
          <a:p>
            <a:endParaRPr lang="en-US" dirty="0"/>
          </a:p>
        </p:txBody>
      </p:sp>
    </p:spTree>
    <p:extLst>
      <p:ext uri="{BB962C8B-B14F-4D97-AF65-F5344CB8AC3E}">
        <p14:creationId xmlns:p14="http://schemas.microsoft.com/office/powerpoint/2010/main" val="265914693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3" name="Shape 1023"/>
          <p:cNvSpPr>
            <a:spLocks noGrp="1" noRot="1" noChangeAspect="1"/>
          </p:cNvSpPr>
          <p:nvPr>
            <p:ph type="sldImg"/>
          </p:nvPr>
        </p:nvSpPr>
        <p:spPr>
          <a:xfrm>
            <a:off x="381000" y="685800"/>
            <a:ext cx="6096000" cy="3429000"/>
          </a:xfrm>
          <a:prstGeom prst="rect">
            <a:avLst/>
          </a:prstGeom>
        </p:spPr>
        <p:txBody>
          <a:bodyPr lIns="86493" tIns="43247" rIns="86493" bIns="43247"/>
          <a:lstStyle/>
          <a:p>
            <a:pPr lvl="0"/>
            <a:endParaRPr/>
          </a:p>
        </p:txBody>
      </p:sp>
      <p:sp>
        <p:nvSpPr>
          <p:cNvPr id="1024" name="Shape 1024"/>
          <p:cNvSpPr>
            <a:spLocks noGrp="1"/>
          </p:cNvSpPr>
          <p:nvPr>
            <p:ph type="body" sz="quarter" idx="1"/>
          </p:nvPr>
        </p:nvSpPr>
        <p:spPr>
          <a:prstGeom prst="rect">
            <a:avLst/>
          </a:prstGeom>
        </p:spPr>
        <p:txBody>
          <a:bodyPr lIns="86493" tIns="43247" rIns="86493" bIns="43247"/>
          <a:lstStyle>
            <a:lvl1pPr defTabSz="914400">
              <a:lnSpc>
                <a:spcPct val="100000"/>
              </a:lnSpc>
              <a:defRPr sz="1200">
                <a:latin typeface="Lucida Grande"/>
                <a:ea typeface="Lucida Grande"/>
                <a:cs typeface="Lucida Grande"/>
                <a:sym typeface="Lucida Grande"/>
              </a:defRPr>
            </a:lvl1pPr>
          </a:lstStyle>
          <a:p>
            <a:pPr lvl="0">
              <a:defRPr sz="1800"/>
            </a:pPr>
            <a:r>
              <a:rPr lang="en-US" dirty="0"/>
              <a:t>[this year watched 3.5 min of video and gave 4 min to pair off as out of time]</a:t>
            </a:r>
          </a:p>
          <a:p>
            <a:pPr lvl="0">
              <a:defRPr sz="1800"/>
            </a:pPr>
            <a:r>
              <a:rPr lang="en-US" dirty="0"/>
              <a:t>[last year; used 3.5 min to leave at least 3 min at end] -- really need at least 5 min for this AND 5 min for the end</a:t>
            </a:r>
            <a:br>
              <a:rPr lang="en-US" dirty="0"/>
            </a:br>
            <a:r>
              <a:rPr lang="en-US" dirty="0"/>
              <a:t>What did you notice?</a:t>
            </a:r>
          </a:p>
          <a:p>
            <a:pPr lvl="0">
              <a:defRPr sz="1800"/>
            </a:pPr>
            <a:endParaRPr lang="en-US" dirty="0"/>
          </a:p>
          <a:p>
            <a:pPr lvl="0">
              <a:defRPr sz="1800"/>
            </a:pPr>
            <a:r>
              <a:rPr lang="en-US" dirty="0"/>
              <a:t>In slack: What did she SAY, DO, THINK, FEEL</a:t>
            </a:r>
          </a:p>
          <a:p>
            <a:pPr lvl="0">
              <a:defRPr sz="1800"/>
            </a:pPr>
            <a:endParaRPr lang="en-US" dirty="0"/>
          </a:p>
          <a:p>
            <a:pPr lvl="0">
              <a:defRPr sz="1800"/>
            </a:pPr>
            <a:r>
              <a:rPr lang="en-US" dirty="0"/>
              <a:t>In slack: What are the surprises/contradictions/tensions?</a:t>
            </a:r>
          </a:p>
          <a:p>
            <a:pPr lvl="0">
              <a:defRPr sz="1800"/>
            </a:pPr>
            <a:endParaRPr lang="en-US" dirty="0"/>
          </a:p>
          <a:p>
            <a:pPr lvl="0">
              <a:defRPr sz="1800"/>
            </a:pPr>
            <a:r>
              <a:rPr lang="en-US" dirty="0"/>
              <a:t>In slack: What NEEDS do we wonder she might have?</a:t>
            </a:r>
          </a:p>
          <a:p>
            <a:pPr lvl="0">
              <a:defRPr sz="1800"/>
            </a:pPr>
            <a:endParaRPr lang="en-US" dirty="0"/>
          </a:p>
          <a:p>
            <a:pPr lvl="0">
              <a:defRPr sz="1800"/>
            </a:pPr>
            <a:r>
              <a:rPr lang="en-US" dirty="0"/>
              <a:t>In slack: What INSIGHTS can we infer from these?</a:t>
            </a:r>
          </a:p>
          <a:p>
            <a:pPr lvl="0">
              <a:defRPr sz="1800"/>
            </a:pPr>
            <a:endParaRPr lang="en-US" dirty="0"/>
          </a:p>
          <a:p>
            <a:pPr lvl="0">
              <a:defRPr sz="1800"/>
            </a:pPr>
            <a:r>
              <a:rPr lang="en-US" dirty="0"/>
              <a:t>spend 5 minutes (normally with a partner) trying to develop at POV</a:t>
            </a:r>
          </a:p>
          <a:p>
            <a:pPr lvl="0">
              <a:defRPr sz="1800"/>
            </a:pPr>
            <a:endParaRPr lang="en-US" dirty="0"/>
          </a:p>
          <a:p>
            <a:pPr lvl="0">
              <a:defRPr sz="1800"/>
            </a:pPr>
            <a:r>
              <a:rPr lang="en-US" dirty="0"/>
              <a:t>Share out at the end on slack</a:t>
            </a:r>
          </a:p>
          <a:p>
            <a:pPr lvl="0">
              <a:defRPr sz="1800"/>
            </a:pPr>
            <a:endParaRPr dirty="0"/>
          </a:p>
        </p:txBody>
      </p:sp>
    </p:spTree>
    <p:extLst>
      <p:ext uri="{BB962C8B-B14F-4D97-AF65-F5344CB8AC3E}">
        <p14:creationId xmlns:p14="http://schemas.microsoft.com/office/powerpoint/2010/main" val="132136512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Point of View statement for the truck owner interview
</a:t>
            </a:r>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1C4BCB7D-BF4E-1446-AA25-7CBBEE977063}" type="slidenum">
              <a:rPr lang="en-US" smtClean="0"/>
              <a:t>80</a:t>
            </a:fld>
            <a:endParaRPr lang="en-US" dirty="0"/>
          </a:p>
        </p:txBody>
      </p:sp>
    </p:spTree>
    <p:extLst>
      <p:ext uri="{BB962C8B-B14F-4D97-AF65-F5344CB8AC3E}">
        <p14:creationId xmlns:p14="http://schemas.microsoft.com/office/powerpoint/2010/main" val="26128218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10aa78d00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10aa78d00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One way to improve your POV is by evaluating it with this chart and then improving the weaker parts</a:t>
            </a:r>
          </a:p>
          <a:p>
            <a:pPr marL="0" lvl="0" indent="0" algn="l" rtl="0">
              <a:spcBef>
                <a:spcPts val="0"/>
              </a:spcBef>
              <a:spcAft>
                <a:spcPts val="0"/>
              </a:spcAft>
              <a:buNone/>
            </a:pPr>
            <a:r>
              <a:rPr lang="en-US" dirty="0"/>
              <a:t>1. does your POV start by focusing on one specific person &amp; sharing context</a:t>
            </a:r>
          </a:p>
          <a:p>
            <a:pPr marL="0" lvl="0" indent="0" algn="l" rtl="0">
              <a:spcBef>
                <a:spcPts val="0"/>
              </a:spcBef>
              <a:spcAft>
                <a:spcPts val="0"/>
              </a:spcAft>
              <a:buNone/>
            </a:pPr>
            <a:r>
              <a:rPr lang="en-US" dirty="0"/>
              <a:t>2. does your POV present a truly surprising observation or quote related to a pain point</a:t>
            </a:r>
          </a:p>
          <a:p>
            <a:pPr marL="0" lvl="0" indent="0" algn="l" rtl="0">
              <a:spcBef>
                <a:spcPts val="0"/>
              </a:spcBef>
              <a:spcAft>
                <a:spcPts val="0"/>
              </a:spcAft>
              <a:buNone/>
            </a:pPr>
            <a:r>
              <a:rPr lang="en-US" dirty="0"/>
              <a:t>3. does your POV offer a need or insight about the person that is emotional &amp; flows logically from what you learned</a:t>
            </a:r>
          </a:p>
          <a:p>
            <a:pPr marL="0" lvl="0" indent="0" algn="l" rtl="0">
              <a:spcBef>
                <a:spcPts val="0"/>
              </a:spcBef>
              <a:spcAft>
                <a:spcPts val="0"/>
              </a:spcAft>
              <a:buNone/>
            </a:pPr>
            <a:r>
              <a:rPr lang="en-US" dirty="0"/>
              <a:t>4. does your POV help you generate many ideas immediately?</a:t>
            </a:r>
            <a:endParaRPr dirty="0"/>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10aa78d00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10aa78d00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Let’s look at how the Jean’s POV might evolve…</a:t>
            </a:r>
          </a:p>
          <a:p>
            <a:pPr marL="0" lvl="0" indent="0" algn="l" rtl="0">
              <a:spcBef>
                <a:spcPts val="0"/>
              </a:spcBef>
              <a:spcAft>
                <a:spcPts val="0"/>
              </a:spcAft>
              <a:buNone/>
            </a:pPr>
            <a:r>
              <a:rPr lang="en-US" dirty="0"/>
              <a:t>We met Chuck.</a:t>
            </a:r>
          </a:p>
          <a:p>
            <a:pPr marL="0" lvl="0" indent="0" algn="l" rtl="0">
              <a:spcBef>
                <a:spcPts val="0"/>
              </a:spcBef>
              <a:spcAft>
                <a:spcPts val="0"/>
              </a:spcAft>
              <a:buNone/>
            </a:pPr>
            <a:r>
              <a:rPr lang="en-US" dirty="0"/>
              <a:t>[ADVANCE]</a:t>
            </a:r>
          </a:p>
          <a:p>
            <a:pPr marL="0" lvl="0" indent="0" algn="l" rtl="0">
              <a:spcBef>
                <a:spcPts val="0"/>
              </a:spcBef>
              <a:spcAft>
                <a:spcPts val="0"/>
              </a:spcAft>
              <a:buNone/>
            </a:pPr>
            <a:r>
              <a:rPr lang="en-US" dirty="0"/>
              <a:t>Give more relevant </a:t>
            </a:r>
            <a:r>
              <a:rPr lang="en-US" b="1" dirty="0"/>
              <a:t>background &amp; context</a:t>
            </a:r>
          </a:p>
          <a:p>
            <a:pPr marL="0" lvl="0" indent="0" algn="l" rtl="0">
              <a:spcBef>
                <a:spcPts val="0"/>
              </a:spcBef>
              <a:spcAft>
                <a:spcPts val="0"/>
              </a:spcAft>
              <a:buNone/>
            </a:pPr>
            <a:r>
              <a:rPr lang="en-US" dirty="0"/>
              <a:t>We were surprised…</a:t>
            </a:r>
          </a:p>
          <a:p>
            <a:pPr marL="0" lvl="0" indent="0" algn="l" rtl="0">
              <a:spcBef>
                <a:spcPts val="0"/>
              </a:spcBef>
              <a:spcAft>
                <a:spcPts val="0"/>
              </a:spcAft>
              <a:buNone/>
            </a:pPr>
            <a:r>
              <a:rPr lang="en-US" dirty="0"/>
              <a:t>[ADVANCE]</a:t>
            </a:r>
          </a:p>
          <a:p>
            <a:pPr marL="0" lvl="0" indent="0" algn="l" rtl="0">
              <a:spcBef>
                <a:spcPts val="0"/>
              </a:spcBef>
              <a:spcAft>
                <a:spcPts val="0"/>
              </a:spcAft>
              <a:buNone/>
            </a:pPr>
            <a:r>
              <a:rPr lang="en-US" dirty="0"/>
              <a:t>This is </a:t>
            </a:r>
            <a:r>
              <a:rPr lang="en-US" b="1" dirty="0"/>
              <a:t>just a fact</a:t>
            </a:r>
            <a:r>
              <a:rPr lang="en-US" dirty="0"/>
              <a:t>. </a:t>
            </a:r>
            <a:r>
              <a:rPr lang="en-US" b="1" dirty="0"/>
              <a:t>Not surpri</a:t>
            </a:r>
            <a:r>
              <a:rPr lang="en-US" dirty="0"/>
              <a:t>sing at all.</a:t>
            </a:r>
          </a:p>
          <a:p>
            <a:pPr marL="0" lvl="0" indent="0" algn="l" rtl="0">
              <a:spcBef>
                <a:spcPts val="0"/>
              </a:spcBef>
              <a:spcAft>
                <a:spcPts val="0"/>
              </a:spcAft>
              <a:buNone/>
            </a:pPr>
            <a:r>
              <a:rPr lang="en-US" dirty="0"/>
              <a:t>We wonder…</a:t>
            </a:r>
          </a:p>
          <a:p>
            <a:pPr marL="0" lvl="0" indent="0" algn="l" rtl="0">
              <a:spcBef>
                <a:spcPts val="0"/>
              </a:spcBef>
              <a:spcAft>
                <a:spcPts val="0"/>
              </a:spcAft>
              <a:buNone/>
            </a:pPr>
            <a:r>
              <a:rPr lang="en-US" dirty="0"/>
              <a:t>[ADVANCE]</a:t>
            </a:r>
          </a:p>
          <a:p>
            <a:pPr marL="0" lvl="0" indent="0" algn="l" rtl="0">
              <a:spcBef>
                <a:spcPts val="0"/>
              </a:spcBef>
              <a:spcAft>
                <a:spcPts val="0"/>
              </a:spcAft>
              <a:buNone/>
            </a:pPr>
            <a:r>
              <a:rPr lang="en-US" dirty="0"/>
              <a:t>Don’t label him. Focus on his emotional experience. Don't label your users.</a:t>
            </a:r>
          </a:p>
          <a:p>
            <a:pPr marL="0" lvl="0" indent="0" algn="l" rtl="0">
              <a:spcBef>
                <a:spcPts val="0"/>
              </a:spcBef>
              <a:spcAft>
                <a:spcPts val="0"/>
              </a:spcAft>
              <a:buNone/>
            </a:pPr>
            <a:r>
              <a:rPr lang="en-US" dirty="0"/>
              <a:t>It would be game changing…</a:t>
            </a:r>
          </a:p>
          <a:p>
            <a:pPr marL="0" lvl="0" indent="0" algn="l" rtl="0">
              <a:spcBef>
                <a:spcPts val="0"/>
              </a:spcBef>
              <a:spcAft>
                <a:spcPts val="0"/>
              </a:spcAft>
              <a:buNone/>
            </a:pPr>
            <a:r>
              <a:rPr lang="en-US" dirty="0"/>
              <a:t>[ADVANCE]</a:t>
            </a:r>
          </a:p>
          <a:p>
            <a:pPr marL="0" lvl="0" indent="0" algn="l" rtl="0">
              <a:spcBef>
                <a:spcPts val="0"/>
              </a:spcBef>
              <a:spcAft>
                <a:spcPts val="0"/>
              </a:spcAft>
              <a:buNone/>
            </a:pPr>
            <a:r>
              <a:rPr lang="en-US" dirty="0"/>
              <a:t>Big assumption about Chuck. Again, focus on his experience</a:t>
            </a:r>
            <a:br>
              <a:rPr lang="en-US" dirty="0"/>
            </a:br>
            <a:r>
              <a:rPr lang="en-US" dirty="0"/>
              <a:t>THIS IS AN ALL AROUND BAD POV</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22074811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10aa78d00b3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10aa78d00b3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Let's look at another one.</a:t>
            </a:r>
          </a:p>
          <a:p>
            <a:pPr marL="0" lvl="0" indent="0" algn="l" rtl="0">
              <a:spcBef>
                <a:spcPts val="0"/>
              </a:spcBef>
              <a:spcAft>
                <a:spcPts val="0"/>
              </a:spcAft>
              <a:buNone/>
            </a:pPr>
            <a:r>
              <a:rPr lang="en-US" dirty="0"/>
              <a:t>....</a:t>
            </a:r>
          </a:p>
          <a:p>
            <a:pPr marL="0" lvl="0" indent="0" algn="l" rtl="0">
              <a:spcBef>
                <a:spcPts val="0"/>
              </a:spcBef>
              <a:spcAft>
                <a:spcPts val="0"/>
              </a:spcAft>
              <a:buNone/>
            </a:pPr>
            <a:r>
              <a:rPr lang="en-US" dirty="0"/>
              <a:t>only marginally better. still not good.</a:t>
            </a:r>
            <a:endParaRPr dirty="0"/>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10aa78d00b3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10aa78d00b3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 go through each</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Bullseye. This is a strong POV!</a:t>
            </a:r>
            <a:endParaRPr dirty="0"/>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that example I gave on image search results, you can read this paper that was led by my former PhD student </a:t>
            </a:r>
            <a:r>
              <a:rPr lang="en-US" dirty="0" err="1"/>
              <a:t>danaë</a:t>
            </a:r>
            <a:r>
              <a:rPr lang="en-US" dirty="0"/>
              <a:t> Metaxa, who is now faculty at Penn CIS, to learn more about it.</a:t>
            </a:r>
          </a:p>
        </p:txBody>
      </p:sp>
    </p:spTree>
    <p:extLst>
      <p:ext uri="{BB962C8B-B14F-4D97-AF65-F5344CB8AC3E}">
        <p14:creationId xmlns:p14="http://schemas.microsoft.com/office/powerpoint/2010/main" val="2776524367"/>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82663" eaLnBrk="0" hangingPunct="0">
              <a:defRPr sz="2400">
                <a:solidFill>
                  <a:schemeClr val="tx1"/>
                </a:solidFill>
                <a:latin typeface="Times New Roman" pitchFamily="18" charset="0"/>
                <a:ea typeface="ＭＳ Ｐゴシック" pitchFamily="34" charset="-128"/>
              </a:defRPr>
            </a:lvl1pPr>
            <a:lvl2pPr marL="742950" indent="-285750" defTabSz="982663" eaLnBrk="0" hangingPunct="0">
              <a:defRPr sz="2400">
                <a:solidFill>
                  <a:schemeClr val="tx1"/>
                </a:solidFill>
                <a:latin typeface="Times New Roman" pitchFamily="18" charset="0"/>
                <a:ea typeface="ＭＳ Ｐゴシック" pitchFamily="34" charset="-128"/>
              </a:defRPr>
            </a:lvl2pPr>
            <a:lvl3pPr marL="1143000" indent="-228600" defTabSz="982663" eaLnBrk="0" hangingPunct="0">
              <a:defRPr sz="2400">
                <a:solidFill>
                  <a:schemeClr val="tx1"/>
                </a:solidFill>
                <a:latin typeface="Times New Roman" pitchFamily="18" charset="0"/>
                <a:ea typeface="ＭＳ Ｐゴシック" pitchFamily="34" charset="-128"/>
              </a:defRPr>
            </a:lvl3pPr>
            <a:lvl4pPr marL="1600200" indent="-228600" defTabSz="982663" eaLnBrk="0" hangingPunct="0">
              <a:defRPr sz="2400">
                <a:solidFill>
                  <a:schemeClr val="tx1"/>
                </a:solidFill>
                <a:latin typeface="Times New Roman" pitchFamily="18" charset="0"/>
                <a:ea typeface="ＭＳ Ｐゴシック" pitchFamily="34" charset="-128"/>
              </a:defRPr>
            </a:lvl4pPr>
            <a:lvl5pPr marL="2057400" indent="-228600" defTabSz="982663" eaLnBrk="0" hangingPunct="0">
              <a:defRPr sz="2400">
                <a:solidFill>
                  <a:schemeClr val="tx1"/>
                </a:solidFill>
                <a:latin typeface="Times New Roman" pitchFamily="18" charset="0"/>
                <a:ea typeface="ＭＳ Ｐゴシック" pitchFamily="34" charset="-128"/>
              </a:defRPr>
            </a:lvl5pPr>
            <a:lvl6pPr marL="25146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defTabSz="982663"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fld id="{BEB6BA2F-A859-426C-A9DC-A185EA9BF89E}" type="slidenum">
              <a:rPr lang="en-US" sz="1000"/>
              <a:pPr/>
              <a:t>86</a:t>
            </a:fld>
            <a:endParaRPr lang="en-US" sz="1000"/>
          </a:p>
        </p:txBody>
      </p:sp>
      <p:sp>
        <p:nvSpPr>
          <p:cNvPr id="139266" name="Rectangle 2"/>
          <p:cNvSpPr>
            <a:spLocks noGrp="1" noRot="1" noChangeAspect="1" noChangeArrowheads="1" noTextEdit="1"/>
          </p:cNvSpPr>
          <p:nvPr>
            <p:ph type="sldImg"/>
          </p:nvPr>
        </p:nvSpPr>
        <p:spPr>
          <a:xfrm>
            <a:off x="469900" y="725488"/>
            <a:ext cx="6376988" cy="3587750"/>
          </a:xfrm>
          <a:ln cap="flat"/>
        </p:spPr>
      </p:sp>
      <p:sp>
        <p:nvSpPr>
          <p:cNvPr id="139267" name="Rectangle 3"/>
          <p:cNvSpPr>
            <a:spLocks noGrp="1" noChangeArrowheads="1"/>
          </p:cNvSpPr>
          <p:nvPr>
            <p:ph type="body" idx="1"/>
          </p:nvPr>
        </p:nvSpPr>
        <p:spPr>
          <a:xfrm>
            <a:off x="976313" y="4557713"/>
            <a:ext cx="5362575" cy="432276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6989" tIns="49318" rIns="96989" bIns="49318"/>
          <a:lstStyle/>
          <a:p>
            <a:pPr eaLnBrk="1" hangingPunct="1"/>
            <a:endParaRPr lang="en-US" dirty="0">
              <a:latin typeface="Arial" pitchFamily="34" charset="0"/>
              <a:ea typeface="ＭＳ Ｐゴシック" pitchFamily="34" charset="-128"/>
            </a:endParaRPr>
          </a:p>
        </p:txBody>
      </p:sp>
    </p:spTree>
    <p:extLst>
      <p:ext uri="{BB962C8B-B14F-4D97-AF65-F5344CB8AC3E}">
        <p14:creationId xmlns:p14="http://schemas.microsoft.com/office/powerpoint/2010/main" val="351582130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xfrm>
            <a:off x="3884414" y="8685894"/>
            <a:ext cx="2972098" cy="456595"/>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6493" tIns="43247" rIns="86493" bIns="43247"/>
          <a:lstStyle>
            <a:lvl1pPr defTabSz="929501" eaLnBrk="0" hangingPunct="0">
              <a:defRPr sz="2300">
                <a:solidFill>
                  <a:schemeClr val="tx1"/>
                </a:solidFill>
                <a:latin typeface="Times New Roman" pitchFamily="18" charset="0"/>
              </a:defRPr>
            </a:lvl1pPr>
            <a:lvl2pPr marL="702756" indent="-270291" defTabSz="929501" eaLnBrk="0" hangingPunct="0">
              <a:defRPr sz="2300">
                <a:solidFill>
                  <a:schemeClr val="tx1"/>
                </a:solidFill>
                <a:latin typeface="Times New Roman" pitchFamily="18" charset="0"/>
              </a:defRPr>
            </a:lvl2pPr>
            <a:lvl3pPr marL="1081164" indent="-216233" defTabSz="929501" eaLnBrk="0" hangingPunct="0">
              <a:defRPr sz="2300">
                <a:solidFill>
                  <a:schemeClr val="tx1"/>
                </a:solidFill>
                <a:latin typeface="Times New Roman" pitchFamily="18" charset="0"/>
              </a:defRPr>
            </a:lvl3pPr>
            <a:lvl4pPr marL="1513629" indent="-216233" defTabSz="929501" eaLnBrk="0" hangingPunct="0">
              <a:defRPr sz="2300">
                <a:solidFill>
                  <a:schemeClr val="tx1"/>
                </a:solidFill>
                <a:latin typeface="Times New Roman" pitchFamily="18" charset="0"/>
              </a:defRPr>
            </a:lvl4pPr>
            <a:lvl5pPr marL="1946095" indent="-216233" defTabSz="929501" eaLnBrk="0" hangingPunct="0">
              <a:defRPr sz="2300">
                <a:solidFill>
                  <a:schemeClr val="tx1"/>
                </a:solidFill>
                <a:latin typeface="Times New Roman" pitchFamily="18" charset="0"/>
              </a:defRPr>
            </a:lvl5pPr>
            <a:lvl6pPr marL="2378560" indent="-216233" defTabSz="929501" eaLnBrk="0" fontAlgn="base" hangingPunct="0">
              <a:spcBef>
                <a:spcPct val="0"/>
              </a:spcBef>
              <a:spcAft>
                <a:spcPct val="0"/>
              </a:spcAft>
              <a:defRPr sz="2300">
                <a:solidFill>
                  <a:schemeClr val="tx1"/>
                </a:solidFill>
                <a:latin typeface="Times New Roman" pitchFamily="18" charset="0"/>
              </a:defRPr>
            </a:lvl6pPr>
            <a:lvl7pPr marL="2811026" indent="-216233" defTabSz="929501" eaLnBrk="0" fontAlgn="base" hangingPunct="0">
              <a:spcBef>
                <a:spcPct val="0"/>
              </a:spcBef>
              <a:spcAft>
                <a:spcPct val="0"/>
              </a:spcAft>
              <a:defRPr sz="2300">
                <a:solidFill>
                  <a:schemeClr val="tx1"/>
                </a:solidFill>
                <a:latin typeface="Times New Roman" pitchFamily="18" charset="0"/>
              </a:defRPr>
            </a:lvl7pPr>
            <a:lvl8pPr marL="3243491" indent="-216233" defTabSz="929501" eaLnBrk="0" fontAlgn="base" hangingPunct="0">
              <a:spcBef>
                <a:spcPct val="0"/>
              </a:spcBef>
              <a:spcAft>
                <a:spcPct val="0"/>
              </a:spcAft>
              <a:defRPr sz="2300">
                <a:solidFill>
                  <a:schemeClr val="tx1"/>
                </a:solidFill>
                <a:latin typeface="Times New Roman" pitchFamily="18" charset="0"/>
              </a:defRPr>
            </a:lvl8pPr>
            <a:lvl9pPr marL="3675957" indent="-216233" defTabSz="929501" eaLnBrk="0" fontAlgn="base" hangingPunct="0">
              <a:spcBef>
                <a:spcPct val="0"/>
              </a:spcBef>
              <a:spcAft>
                <a:spcPct val="0"/>
              </a:spcAft>
              <a:defRPr sz="2300">
                <a:solidFill>
                  <a:schemeClr val="tx1"/>
                </a:solidFill>
                <a:latin typeface="Times New Roman" pitchFamily="18" charset="0"/>
              </a:defRPr>
            </a:lvl9pPr>
          </a:lstStyle>
          <a:p>
            <a:fld id="{193272EF-A0E8-4122-BCF3-FCA4B172AC73}" type="slidenum">
              <a:rPr lang="en-US" sz="1000"/>
              <a:pPr/>
              <a:t>87</a:t>
            </a:fld>
            <a:endParaRPr lang="en-US" sz="1000"/>
          </a:p>
        </p:txBody>
      </p:sp>
      <p:sp>
        <p:nvSpPr>
          <p:cNvPr id="79875" name="Rectangle 2"/>
          <p:cNvSpPr>
            <a:spLocks noGrp="1" noRot="1" noChangeAspect="1" noChangeArrowheads="1" noTextEdit="1"/>
          </p:cNvSpPr>
          <p:nvPr>
            <p:ph type="sldImg"/>
          </p:nvPr>
        </p:nvSpPr>
        <p:spPr>
          <a:xfrm>
            <a:off x="381000" y="685800"/>
            <a:ext cx="6096000" cy="3429000"/>
          </a:xfrm>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6493" tIns="43247" rIns="86493" bIns="43247"/>
          <a:lstStyle/>
          <a:p>
            <a:endParaRPr lang="en-US" dirty="0"/>
          </a:p>
        </p:txBody>
      </p:sp>
    </p:spTree>
    <p:extLst>
      <p:ext uri="{BB962C8B-B14F-4D97-AF65-F5344CB8AC3E}">
        <p14:creationId xmlns:p14="http://schemas.microsoft.com/office/powerpoint/2010/main" val="5207817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rotWithShape="1">
          <a:blip r:embed="rId2"/>
          <a:tile tx="0" ty="0" sx="100000" sy="100000" flip="none" algn="tl"/>
        </a:blipFill>
        <a:effectLst/>
      </p:bgPr>
    </p:bg>
    <p:spTree>
      <p:nvGrpSpPr>
        <p:cNvPr id="1" name=""/>
        <p:cNvGrpSpPr/>
        <p:nvPr/>
      </p:nvGrpSpPr>
      <p:grpSpPr>
        <a:xfrm>
          <a:off x="0" y="0"/>
          <a:ext cx="0" cy="0"/>
          <a:chOff x="0" y="0"/>
          <a:chExt cx="0" cy="0"/>
        </a:xfrm>
      </p:grpSpPr>
      <p:sp>
        <p:nvSpPr>
          <p:cNvPr id="9" name="Rectangle 8"/>
          <p:cNvSpPr/>
          <p:nvPr/>
        </p:nvSpPr>
        <p:spPr bwMode="auto">
          <a:xfrm rot="10800000">
            <a:off x="0" y="0"/>
            <a:ext cx="24384000" cy="928016"/>
          </a:xfrm>
          <a:prstGeom prst="rect">
            <a:avLst/>
          </a:prstGeom>
          <a:gradFill flip="none" rotWithShape="1">
            <a:gsLst>
              <a:gs pos="100000">
                <a:srgbClr val="000000">
                  <a:alpha val="8000"/>
                </a:srgbClr>
              </a:gs>
              <a:gs pos="82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marL="0" marR="0" indent="0" algn="l" defTabSz="1828800" rtl="0" eaLnBrk="1" fontAlgn="base" latinLnBrk="0" hangingPunct="1">
              <a:lnSpc>
                <a:spcPct val="100000"/>
              </a:lnSpc>
              <a:spcBef>
                <a:spcPct val="0"/>
              </a:spcBef>
              <a:spcAft>
                <a:spcPct val="0"/>
              </a:spcAft>
              <a:buClrTx/>
              <a:buSzTx/>
              <a:buFontTx/>
              <a:buNone/>
              <a:tabLst/>
            </a:pPr>
            <a:endParaRPr kumimoji="0" lang="en-US" sz="4800" b="0" i="0" u="none" strike="noStrike" cap="none" normalizeH="0" baseline="0" dirty="0">
              <a:ln>
                <a:noFill/>
              </a:ln>
              <a:solidFill>
                <a:schemeClr val="tx1"/>
              </a:solidFill>
              <a:effectLst/>
              <a:latin typeface="Times New Roman" pitchFamily="18" charset="0"/>
            </a:endParaRPr>
          </a:p>
        </p:txBody>
      </p:sp>
      <p:sp>
        <p:nvSpPr>
          <p:cNvPr id="3" name="Text Box 3"/>
          <p:cNvSpPr txBox="1">
            <a:spLocks noChangeArrowheads="1"/>
          </p:cNvSpPr>
          <p:nvPr/>
        </p:nvSpPr>
        <p:spPr bwMode="auto">
          <a:xfrm>
            <a:off x="1618772" y="7785436"/>
            <a:ext cx="16052800" cy="2308324"/>
          </a:xfrm>
          <a:prstGeom prst="rect">
            <a:avLst/>
          </a:prstGeom>
          <a:noFill/>
          <a:ln w="9525">
            <a:noFill/>
            <a:miter lim="800000"/>
            <a:headEnd/>
            <a:tailEnd/>
          </a:ln>
          <a:effectLst/>
        </p:spPr>
        <p:txBody>
          <a:bodyPr wrap="square">
            <a:spAutoFit/>
          </a:bodyPr>
          <a:lstStyle/>
          <a:p>
            <a:pPr algn="l">
              <a:defRPr/>
            </a:pPr>
            <a:r>
              <a:rPr lang="en-US" sz="4800" dirty="0">
                <a:solidFill>
                  <a:srgbClr val="6D6D6D"/>
                </a:solidFill>
                <a:latin typeface="Helvetica"/>
                <a:ea typeface="+mn-ea"/>
                <a:cs typeface="Helvetica"/>
              </a:rPr>
              <a:t>Prof. James A. Landay</a:t>
            </a:r>
          </a:p>
          <a:p>
            <a:pPr algn="l">
              <a:defRPr/>
            </a:pPr>
            <a:r>
              <a:rPr lang="en-US" sz="4800" dirty="0">
                <a:solidFill>
                  <a:srgbClr val="6D6D6D"/>
                </a:solidFill>
                <a:latin typeface="Helvetica"/>
                <a:ea typeface="+mn-ea"/>
                <a:cs typeface="Helvetica"/>
              </a:rPr>
              <a:t>Computer Science Department</a:t>
            </a:r>
          </a:p>
          <a:p>
            <a:pPr algn="l">
              <a:defRPr/>
            </a:pPr>
            <a:r>
              <a:rPr lang="en-US" sz="4800" dirty="0">
                <a:solidFill>
                  <a:srgbClr val="6D6D6D"/>
                </a:solidFill>
                <a:latin typeface="Helvetica"/>
                <a:ea typeface="+mn-ea"/>
                <a:cs typeface="Helvetica"/>
              </a:rPr>
              <a:t>Stanford University</a:t>
            </a:r>
          </a:p>
        </p:txBody>
      </p:sp>
      <p:sp>
        <p:nvSpPr>
          <p:cNvPr id="297986" name="Rectangle 2"/>
          <p:cNvSpPr>
            <a:spLocks noGrp="1" noChangeArrowheads="1"/>
          </p:cNvSpPr>
          <p:nvPr>
            <p:ph type="ctrTitle" hasCustomPrompt="1"/>
          </p:nvPr>
        </p:nvSpPr>
        <p:spPr>
          <a:xfrm>
            <a:off x="1618772" y="4230038"/>
            <a:ext cx="21539200" cy="2286000"/>
          </a:xfrm>
        </p:spPr>
        <p:txBody>
          <a:bodyPr/>
          <a:lstStyle>
            <a:lvl1pPr>
              <a:defRPr sz="12000">
                <a:solidFill>
                  <a:srgbClr val="5A5A5A"/>
                </a:solidFill>
              </a:defRPr>
            </a:lvl1pPr>
          </a:lstStyle>
          <a:p>
            <a:r>
              <a:rPr lang="en-US" dirty="0"/>
              <a:t>TITLE</a:t>
            </a:r>
          </a:p>
        </p:txBody>
      </p:sp>
      <p:sp>
        <p:nvSpPr>
          <p:cNvPr id="6" name="Text Box 3"/>
          <p:cNvSpPr txBox="1">
            <a:spLocks noChangeArrowheads="1"/>
          </p:cNvSpPr>
          <p:nvPr/>
        </p:nvSpPr>
        <p:spPr bwMode="auto">
          <a:xfrm>
            <a:off x="1618772" y="9845586"/>
            <a:ext cx="15956408" cy="1569660"/>
          </a:xfrm>
          <a:prstGeom prst="rect">
            <a:avLst/>
          </a:prstGeom>
          <a:noFill/>
          <a:ln w="9525">
            <a:noFill/>
            <a:miter lim="800000"/>
            <a:headEnd/>
            <a:tailEnd/>
          </a:ln>
          <a:effectLst/>
        </p:spPr>
        <p:txBody>
          <a:bodyPr wrap="square">
            <a:spAutoFit/>
          </a:bodyPr>
          <a:lstStyle/>
          <a:p>
            <a:pPr algn="r">
              <a:defRPr/>
            </a:pPr>
            <a:endParaRPr lang="en-US" sz="4800" dirty="0">
              <a:solidFill>
                <a:srgbClr val="6D6D6D"/>
              </a:solidFill>
              <a:latin typeface="Helvetica"/>
              <a:ea typeface="+mn-ea"/>
              <a:cs typeface="Helvetica"/>
            </a:endParaRPr>
          </a:p>
          <a:p>
            <a:pPr algn="l">
              <a:defRPr/>
            </a:pPr>
            <a:r>
              <a:rPr lang="en-US" sz="4800" dirty="0">
                <a:solidFill>
                  <a:srgbClr val="6D6D6D"/>
                </a:solidFill>
                <a:latin typeface="Helvetica"/>
                <a:ea typeface="+mn-ea"/>
                <a:cs typeface="Helvetica"/>
              </a:rPr>
              <a:t>Autumn 2026</a:t>
            </a:r>
          </a:p>
        </p:txBody>
      </p:sp>
      <p:sp>
        <p:nvSpPr>
          <p:cNvPr id="10" name="Shape 309"/>
          <p:cNvSpPr/>
          <p:nvPr/>
        </p:nvSpPr>
        <p:spPr>
          <a:xfrm>
            <a:off x="23867502" y="-125730"/>
            <a:ext cx="681600" cy="5111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sp>
        <p:nvSpPr>
          <p:cNvPr id="11" name="Shape 310"/>
          <p:cNvSpPr/>
          <p:nvPr/>
        </p:nvSpPr>
        <p:spPr>
          <a:xfrm rot="16200000">
            <a:off x="-187834" y="-102997"/>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sp>
        <p:nvSpPr>
          <p:cNvPr id="12" name="Shape 311"/>
          <p:cNvSpPr/>
          <p:nvPr/>
        </p:nvSpPr>
        <p:spPr>
          <a:xfrm rot="10800000">
            <a:off x="-165102" y="13338810"/>
            <a:ext cx="681600" cy="5111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sp>
        <p:nvSpPr>
          <p:cNvPr id="13" name="Shape 312"/>
          <p:cNvSpPr/>
          <p:nvPr/>
        </p:nvSpPr>
        <p:spPr>
          <a:xfrm rot="5400000">
            <a:off x="23955240" y="1335136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pic>
        <p:nvPicPr>
          <p:cNvPr id="14" name="Picture 13" descr="dt+ux.ai">
            <a:extLst>
              <a:ext uri="{FF2B5EF4-FFF2-40B4-BE49-F238E27FC236}">
                <a16:creationId xmlns:a16="http://schemas.microsoft.com/office/drawing/2014/main" id="{6E3129C8-C474-9D4A-B318-DF1A0850C00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2939" y="-696681"/>
            <a:ext cx="3104111" cy="2328084"/>
          </a:xfrm>
          <a:prstGeom prst="rect">
            <a:avLst/>
          </a:prstGeom>
        </p:spPr>
      </p:pic>
      <p:sp>
        <p:nvSpPr>
          <p:cNvPr id="15" name="Rectangle 2">
            <a:extLst>
              <a:ext uri="{FF2B5EF4-FFF2-40B4-BE49-F238E27FC236}">
                <a16:creationId xmlns:a16="http://schemas.microsoft.com/office/drawing/2014/main" id="{D589D282-6F1F-1C46-AD61-1358842AE4FD}"/>
              </a:ext>
            </a:extLst>
          </p:cNvPr>
          <p:cNvSpPr txBox="1">
            <a:spLocks noChangeArrowheads="1"/>
          </p:cNvSpPr>
          <p:nvPr userDrawn="1"/>
        </p:nvSpPr>
        <p:spPr bwMode="auto">
          <a:xfrm>
            <a:off x="2449286" y="87088"/>
            <a:ext cx="21934714" cy="818204"/>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217695" tIns="108848" rIns="217695" bIns="108848" numCol="1" anchor="ctr" anchorCtr="0" compatLnSpc="1">
            <a:prstTxWarp prst="textNoShape">
              <a:avLst/>
            </a:prstTxWarp>
          </a:bodyPr>
          <a:lstStyle>
            <a:lvl1pPr algn="l" rtl="0" eaLnBrk="0" fontAlgn="base" hangingPunct="0">
              <a:spcBef>
                <a:spcPct val="0"/>
              </a:spcBef>
              <a:spcAft>
                <a:spcPct val="0"/>
              </a:spcAft>
              <a:defRPr sz="3700" b="0" i="0">
                <a:solidFill>
                  <a:srgbClr val="6D6D6D"/>
                </a:solidFill>
                <a:latin typeface="Helvetica Light"/>
                <a:ea typeface="ＭＳ Ｐゴシック" charset="0"/>
                <a:cs typeface="Helvetica Light"/>
              </a:defRPr>
            </a:lvl1pPr>
            <a:lvl2pPr algn="l" rtl="0" eaLnBrk="0" fontAlgn="base" hangingPunct="0">
              <a:spcBef>
                <a:spcPct val="0"/>
              </a:spcBef>
              <a:spcAft>
                <a:spcPct val="0"/>
              </a:spcAft>
              <a:defRPr sz="3700">
                <a:solidFill>
                  <a:srgbClr val="3E4E6C"/>
                </a:solidFill>
                <a:latin typeface="Arial Black" pitchFamily="34" charset="0"/>
                <a:ea typeface="ＭＳ Ｐゴシック" charset="0"/>
              </a:defRPr>
            </a:lvl2pPr>
            <a:lvl3pPr algn="l" rtl="0" eaLnBrk="0" fontAlgn="base" hangingPunct="0">
              <a:spcBef>
                <a:spcPct val="0"/>
              </a:spcBef>
              <a:spcAft>
                <a:spcPct val="0"/>
              </a:spcAft>
              <a:defRPr sz="3700">
                <a:solidFill>
                  <a:srgbClr val="3E4E6C"/>
                </a:solidFill>
                <a:latin typeface="Arial Black" pitchFamily="34" charset="0"/>
                <a:ea typeface="ＭＳ Ｐゴシック" charset="0"/>
              </a:defRPr>
            </a:lvl3pPr>
            <a:lvl4pPr algn="l" rtl="0" eaLnBrk="0" fontAlgn="base" hangingPunct="0">
              <a:spcBef>
                <a:spcPct val="0"/>
              </a:spcBef>
              <a:spcAft>
                <a:spcPct val="0"/>
              </a:spcAft>
              <a:defRPr sz="3700">
                <a:solidFill>
                  <a:srgbClr val="3E4E6C"/>
                </a:solidFill>
                <a:latin typeface="Arial Black" pitchFamily="34" charset="0"/>
                <a:ea typeface="ＭＳ Ｐゴシック" charset="0"/>
              </a:defRPr>
            </a:lvl4pPr>
            <a:lvl5pPr algn="l" rtl="0" eaLnBrk="0" fontAlgn="base" hangingPunct="0">
              <a:spcBef>
                <a:spcPct val="0"/>
              </a:spcBef>
              <a:spcAft>
                <a:spcPct val="0"/>
              </a:spcAft>
              <a:defRPr sz="3700">
                <a:solidFill>
                  <a:srgbClr val="3E4E6C"/>
                </a:solidFill>
                <a:latin typeface="Arial Black" pitchFamily="34" charset="0"/>
                <a:ea typeface="ＭＳ Ｐゴシック" charset="0"/>
              </a:defRPr>
            </a:lvl5pPr>
            <a:lvl6pPr marL="457200" algn="l" rtl="0" fontAlgn="base">
              <a:spcBef>
                <a:spcPct val="0"/>
              </a:spcBef>
              <a:spcAft>
                <a:spcPct val="0"/>
              </a:spcAft>
              <a:defRPr sz="3700">
                <a:solidFill>
                  <a:srgbClr val="3E4E6C"/>
                </a:solidFill>
                <a:latin typeface="Arial Black" pitchFamily="34" charset="0"/>
              </a:defRPr>
            </a:lvl6pPr>
            <a:lvl7pPr marL="914400" algn="l" rtl="0" fontAlgn="base">
              <a:spcBef>
                <a:spcPct val="0"/>
              </a:spcBef>
              <a:spcAft>
                <a:spcPct val="0"/>
              </a:spcAft>
              <a:defRPr sz="3700">
                <a:solidFill>
                  <a:srgbClr val="3E4E6C"/>
                </a:solidFill>
                <a:latin typeface="Arial Black" pitchFamily="34" charset="0"/>
              </a:defRPr>
            </a:lvl7pPr>
            <a:lvl8pPr marL="1371600" algn="l" rtl="0" fontAlgn="base">
              <a:spcBef>
                <a:spcPct val="0"/>
              </a:spcBef>
              <a:spcAft>
                <a:spcPct val="0"/>
              </a:spcAft>
              <a:defRPr sz="3700">
                <a:solidFill>
                  <a:srgbClr val="3E4E6C"/>
                </a:solidFill>
                <a:latin typeface="Arial Black" pitchFamily="34" charset="0"/>
              </a:defRPr>
            </a:lvl8pPr>
            <a:lvl9pPr marL="1828800" algn="l" rtl="0" fontAlgn="base">
              <a:spcBef>
                <a:spcPct val="0"/>
              </a:spcBef>
              <a:spcAft>
                <a:spcPct val="0"/>
              </a:spcAft>
              <a:defRPr sz="3700">
                <a:solidFill>
                  <a:srgbClr val="3E4E6C"/>
                </a:solidFill>
                <a:latin typeface="Arial Black" pitchFamily="34" charset="0"/>
              </a:defRPr>
            </a:lvl9pPr>
          </a:lstStyle>
          <a:p>
            <a:r>
              <a:rPr lang="en-US" sz="4000" baseline="0" dirty="0"/>
              <a:t>DESIGN THINKING FOR USER EXPERIENCE </a:t>
            </a:r>
            <a:r>
              <a:rPr lang="en-US" sz="4000" dirty="0"/>
              <a:t>DESIGN +</a:t>
            </a:r>
            <a:r>
              <a:rPr lang="en-US" sz="4000" baseline="0" dirty="0"/>
              <a:t> PROTOTYPING + EVALUATION</a:t>
            </a:r>
            <a:endParaRPr lang="en-US" sz="4000" dirty="0"/>
          </a:p>
        </p:txBody>
      </p:sp>
    </p:spTree>
    <p:extLst>
      <p:ext uri="{BB962C8B-B14F-4D97-AF65-F5344CB8AC3E}">
        <p14:creationId xmlns:p14="http://schemas.microsoft.com/office/powerpoint/2010/main" val="710950220"/>
      </p:ext>
    </p:extLst>
  </p:cSld>
  <p:clrMapOvr>
    <a:masterClrMapping/>
  </p:clrMapOvr>
  <p:transition>
    <p:dissolve/>
  </p:transition>
  <p:extLst>
    <p:ext uri="{DCECCB84-F9BA-43D5-87BE-67443E8EF086}">
      <p15:sldGuideLst xmlns:p15="http://schemas.microsoft.com/office/powerpoint/2012/main">
        <p15:guide id="1" orient="horz" pos="4320" userDrawn="1">
          <p15:clr>
            <a:srgbClr val="FBAE40"/>
          </p15:clr>
        </p15:guide>
        <p15:guide id="2" pos="76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buSzPct val="75000"/>
              <a:defRPr/>
            </a:lvl1pPr>
            <a:lvl2pPr>
              <a:buSzPct val="75000"/>
              <a:defRPr/>
            </a:lvl2pPr>
            <a:lvl3pPr>
              <a:buSzPct val="75000"/>
              <a:defRPr/>
            </a:lvl3pPr>
            <a:lvl4pPr>
              <a:buSzPct val="75000"/>
              <a:defRPr/>
            </a:lvl4pPr>
            <a:lvl5pPr>
              <a:buSzPct val="7500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p:cNvSpPr>
            <a:spLocks noGrp="1" noChangeArrowheads="1"/>
          </p:cNvSpPr>
          <p:nvPr>
            <p:ph type="dt" sz="half" idx="10"/>
          </p:nvPr>
        </p:nvSpPr>
        <p:spPr>
          <a:ln>
            <a:noFill/>
          </a:ln>
        </p:spPr>
        <p:txBody>
          <a:bodyPr/>
          <a:lstStyle>
            <a:lvl1pPr>
              <a:defRPr/>
            </a:lvl1pPr>
          </a:lstStyle>
          <a:p>
            <a:pPr>
              <a:defRPr/>
            </a:pPr>
            <a:r>
              <a:rPr lang="en-US"/>
              <a:t>Autumn 2026</a:t>
            </a:r>
            <a:endParaRPr lang="en-US" dirty="0"/>
          </a:p>
        </p:txBody>
      </p:sp>
      <p:sp>
        <p:nvSpPr>
          <p:cNvPr id="5"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endParaRPr lang="en-US" dirty="0"/>
          </a:p>
        </p:txBody>
      </p:sp>
      <p:sp>
        <p:nvSpPr>
          <p:cNvPr id="6" name="Rectangle 7"/>
          <p:cNvSpPr>
            <a:spLocks noGrp="1" noChangeArrowheads="1"/>
          </p:cNvSpPr>
          <p:nvPr>
            <p:ph type="sldNum" sz="quarter" idx="12"/>
          </p:nvPr>
        </p:nvSpPr>
        <p:spPr>
          <a:ln/>
        </p:spPr>
        <p:txBody>
          <a:bodyPr/>
          <a:lstStyle>
            <a:lvl1pPr>
              <a:defRPr/>
            </a:lvl1pPr>
          </a:lstStyle>
          <a:p>
            <a:pPr>
              <a:defRPr/>
            </a:pPr>
            <a:fld id="{0E1F3F99-1E68-4047-B307-0AAED4DA5926}" type="slidenum">
              <a:rPr lang="en-US" smtClean="0"/>
              <a:pPr>
                <a:defRPr/>
              </a:pPr>
              <a:t>‹#›</a:t>
            </a:fld>
            <a:endParaRPr lang="en-US" dirty="0"/>
          </a:p>
        </p:txBody>
      </p:sp>
    </p:spTree>
    <p:extLst>
      <p:ext uri="{BB962C8B-B14F-4D97-AF65-F5344CB8AC3E}">
        <p14:creationId xmlns:p14="http://schemas.microsoft.com/office/powerpoint/2010/main" val="993056965"/>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i="0">
                <a:latin typeface="Helvetica Light" panose="020B0403020202020204" pitchFamily="34" charset="0"/>
              </a:defRPr>
            </a:lvl1pPr>
          </a:lstStyle>
          <a:p>
            <a:r>
              <a:rPr lang="en-US"/>
              <a:t>Click to edit Master title style</a:t>
            </a:r>
            <a:endParaRPr lang="en-US" dirty="0"/>
          </a:p>
        </p:txBody>
      </p:sp>
      <p:sp>
        <p:nvSpPr>
          <p:cNvPr id="3" name="Content Placeholder 2"/>
          <p:cNvSpPr>
            <a:spLocks noGrp="1"/>
          </p:cNvSpPr>
          <p:nvPr>
            <p:ph sz="half" idx="1"/>
          </p:nvPr>
        </p:nvSpPr>
        <p:spPr>
          <a:xfrm>
            <a:off x="1828800" y="3200400"/>
            <a:ext cx="10160000" cy="94488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160000" cy="94488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r>
              <a:rPr lang="en-US"/>
              <a:t>Autumn 2026</a:t>
            </a:r>
            <a:endParaRPr lang="en-US" dirty="0"/>
          </a:p>
        </p:txBody>
      </p:sp>
      <p:sp>
        <p:nvSpPr>
          <p:cNvPr id="6"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0C5F66C6-F275-4CCB-99C8-491F9A67516C}" type="slidenum">
              <a:rPr lang="en-US" smtClean="0"/>
              <a:pPr>
                <a:defRPr/>
              </a:pPr>
              <a:t>‹#›</a:t>
            </a:fld>
            <a:endParaRPr lang="en-US"/>
          </a:p>
        </p:txBody>
      </p:sp>
    </p:spTree>
    <p:extLst>
      <p:ext uri="{BB962C8B-B14F-4D97-AF65-F5344CB8AC3E}">
        <p14:creationId xmlns:p14="http://schemas.microsoft.com/office/powerpoint/2010/main" val="934149905"/>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549276"/>
            <a:ext cx="21945600" cy="2286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1" y="3070226"/>
            <a:ext cx="10773834"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Edit Master text styles</a:t>
            </a:r>
          </a:p>
        </p:txBody>
      </p:sp>
      <p:sp>
        <p:nvSpPr>
          <p:cNvPr id="4" name="Content Placeholder 3"/>
          <p:cNvSpPr>
            <a:spLocks noGrp="1"/>
          </p:cNvSpPr>
          <p:nvPr>
            <p:ph sz="half" idx="2"/>
          </p:nvPr>
        </p:nvSpPr>
        <p:spPr>
          <a:xfrm>
            <a:off x="1219201" y="4349750"/>
            <a:ext cx="10773834"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86737" y="3070226"/>
            <a:ext cx="10778066"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Edit Master text styles</a:t>
            </a:r>
          </a:p>
        </p:txBody>
      </p:sp>
      <p:sp>
        <p:nvSpPr>
          <p:cNvPr id="6" name="Content Placeholder 5"/>
          <p:cNvSpPr>
            <a:spLocks noGrp="1"/>
          </p:cNvSpPr>
          <p:nvPr>
            <p:ph sz="quarter" idx="4"/>
          </p:nvPr>
        </p:nvSpPr>
        <p:spPr>
          <a:xfrm>
            <a:off x="12386737" y="4349750"/>
            <a:ext cx="10778066"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8"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9" name="Rectangle 7"/>
          <p:cNvSpPr>
            <a:spLocks noGrp="1" noChangeArrowheads="1"/>
          </p:cNvSpPr>
          <p:nvPr>
            <p:ph type="sldNum" sz="quarter" idx="12"/>
          </p:nvPr>
        </p:nvSpPr>
        <p:spPr>
          <a:ln/>
        </p:spPr>
        <p:txBody>
          <a:bodyPr/>
          <a:lstStyle>
            <a:lvl1pPr>
              <a:defRPr/>
            </a:lvl1pPr>
          </a:lstStyle>
          <a:p>
            <a:pPr>
              <a:defRPr/>
            </a:pPr>
            <a:fld id="{028914E8-E2B2-42F6-9A08-A855A750FDE0}" type="slidenum">
              <a:rPr lang="en-US" smtClean="0"/>
              <a:pPr>
                <a:defRPr/>
              </a:pPr>
              <a:t>‹#›</a:t>
            </a:fld>
            <a:endParaRPr lang="en-US"/>
          </a:p>
        </p:txBody>
      </p:sp>
    </p:spTree>
    <p:extLst>
      <p:ext uri="{BB962C8B-B14F-4D97-AF65-F5344CB8AC3E}">
        <p14:creationId xmlns:p14="http://schemas.microsoft.com/office/powerpoint/2010/main" val="98863358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4"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5" name="Rectangle 7"/>
          <p:cNvSpPr>
            <a:spLocks noGrp="1" noChangeArrowheads="1"/>
          </p:cNvSpPr>
          <p:nvPr>
            <p:ph type="sldNum" sz="quarter" idx="12"/>
          </p:nvPr>
        </p:nvSpPr>
        <p:spPr>
          <a:ln/>
        </p:spPr>
        <p:txBody>
          <a:bodyPr/>
          <a:lstStyle>
            <a:lvl1pPr>
              <a:defRPr/>
            </a:lvl1pPr>
          </a:lstStyle>
          <a:p>
            <a:pPr>
              <a:defRPr/>
            </a:pPr>
            <a:fld id="{7765F609-13D8-427A-A637-8F1D1F077692}" type="slidenum">
              <a:rPr lang="en-US" smtClean="0"/>
              <a:pPr>
                <a:defRPr/>
              </a:pPr>
              <a:t>‹#›</a:t>
            </a:fld>
            <a:endParaRPr lang="en-US"/>
          </a:p>
        </p:txBody>
      </p:sp>
    </p:spTree>
    <p:extLst>
      <p:ext uri="{BB962C8B-B14F-4D97-AF65-F5344CB8AC3E}">
        <p14:creationId xmlns:p14="http://schemas.microsoft.com/office/powerpoint/2010/main" val="3343672707"/>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r>
              <a:rPr lang="en-US"/>
              <a:t>Autumn 2026</a:t>
            </a:r>
            <a:endParaRPr lang="en-US" dirty="0"/>
          </a:p>
        </p:txBody>
      </p:sp>
      <p:sp>
        <p:nvSpPr>
          <p:cNvPr id="3"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endParaRPr lang="en-US" dirty="0"/>
          </a:p>
        </p:txBody>
      </p:sp>
      <p:sp>
        <p:nvSpPr>
          <p:cNvPr id="4" name="Rectangle 7"/>
          <p:cNvSpPr>
            <a:spLocks noGrp="1" noChangeArrowheads="1"/>
          </p:cNvSpPr>
          <p:nvPr>
            <p:ph type="sldNum" sz="quarter" idx="12"/>
          </p:nvPr>
        </p:nvSpPr>
        <p:spPr>
          <a:ln/>
        </p:spPr>
        <p:txBody>
          <a:bodyPr/>
          <a:lstStyle>
            <a:lvl1pPr>
              <a:defRPr/>
            </a:lvl1pPr>
          </a:lstStyle>
          <a:p>
            <a:fld id="{F2949DCA-4B18-234C-AD4E-11144FC20355}" type="slidenum">
              <a:rPr lang="en-US" smtClean="0"/>
              <a:pPr/>
              <a:t>‹#›</a:t>
            </a:fld>
            <a:endParaRPr lang="en-US"/>
          </a:p>
        </p:txBody>
      </p:sp>
    </p:spTree>
    <p:extLst>
      <p:ext uri="{BB962C8B-B14F-4D97-AF65-F5344CB8AC3E}">
        <p14:creationId xmlns:p14="http://schemas.microsoft.com/office/powerpoint/2010/main" val="3192219844"/>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2" y="546100"/>
            <a:ext cx="8022168" cy="2324100"/>
          </a:xfrm>
        </p:spPr>
        <p:txBody>
          <a:bodyPr anchor="b"/>
          <a:lstStyle>
            <a:lvl1pPr algn="l">
              <a:defRPr sz="4000" b="1"/>
            </a:lvl1pPr>
          </a:lstStyle>
          <a:p>
            <a:r>
              <a:rPr lang="en-US"/>
              <a:t>Click to edit Master title style</a:t>
            </a:r>
          </a:p>
        </p:txBody>
      </p:sp>
      <p:sp>
        <p:nvSpPr>
          <p:cNvPr id="3" name="Content Placeholder 2"/>
          <p:cNvSpPr>
            <a:spLocks noGrp="1"/>
          </p:cNvSpPr>
          <p:nvPr>
            <p:ph idx="1"/>
          </p:nvPr>
        </p:nvSpPr>
        <p:spPr>
          <a:xfrm>
            <a:off x="9533467" y="546103"/>
            <a:ext cx="13631334" cy="11706226"/>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19202" y="2870203"/>
            <a:ext cx="8022168" cy="9382126"/>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en-US"/>
              <a:t>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2EACF50E-7197-4B7E-8673-0AA5BB4B13F6}" type="slidenum">
              <a:rPr lang="en-US" smtClean="0"/>
              <a:pPr>
                <a:defRPr/>
              </a:pPr>
              <a:t>‹#›</a:t>
            </a:fld>
            <a:endParaRPr lang="en-US"/>
          </a:p>
        </p:txBody>
      </p:sp>
    </p:spTree>
    <p:extLst>
      <p:ext uri="{BB962C8B-B14F-4D97-AF65-F5344CB8AC3E}">
        <p14:creationId xmlns:p14="http://schemas.microsoft.com/office/powerpoint/2010/main" val="67708539"/>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9434" y="9601200"/>
            <a:ext cx="14630400" cy="1133476"/>
          </a:xfrm>
        </p:spPr>
        <p:txBody>
          <a:bodyPr anchor="b"/>
          <a:lstStyle>
            <a:lvl1pPr algn="l">
              <a:defRPr sz="4000" b="1"/>
            </a:lvl1pPr>
          </a:lstStyle>
          <a:p>
            <a:r>
              <a:rPr lang="en-US"/>
              <a:t>Click to edit Master title style</a:t>
            </a:r>
          </a:p>
        </p:txBody>
      </p:sp>
      <p:sp>
        <p:nvSpPr>
          <p:cNvPr id="3" name="Picture Placeholder 2"/>
          <p:cNvSpPr>
            <a:spLocks noGrp="1"/>
          </p:cNvSpPr>
          <p:nvPr>
            <p:ph type="pic" idx="1"/>
          </p:nvPr>
        </p:nvSpPr>
        <p:spPr>
          <a:xfrm>
            <a:off x="4779434" y="1225550"/>
            <a:ext cx="14630400" cy="822960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pPr lvl="0"/>
            <a:r>
              <a:rPr lang="en-US" noProof="0"/>
              <a:t>Click icon to add picture</a:t>
            </a:r>
          </a:p>
        </p:txBody>
      </p:sp>
      <p:sp>
        <p:nvSpPr>
          <p:cNvPr id="4" name="Text Placeholder 3"/>
          <p:cNvSpPr>
            <a:spLocks noGrp="1"/>
          </p:cNvSpPr>
          <p:nvPr>
            <p:ph type="body" sz="half" idx="2"/>
          </p:nvPr>
        </p:nvSpPr>
        <p:spPr>
          <a:xfrm>
            <a:off x="4779434" y="10734676"/>
            <a:ext cx="14630400" cy="1609724"/>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en-US"/>
              <a:t>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83BF5544-19EF-420E-9D89-1952C6AF6429}" type="slidenum">
              <a:rPr lang="en-US" smtClean="0"/>
              <a:pPr>
                <a:defRPr/>
              </a:pPr>
              <a:t>‹#›</a:t>
            </a:fld>
            <a:endParaRPr lang="en-US"/>
          </a:p>
        </p:txBody>
      </p:sp>
    </p:spTree>
    <p:extLst>
      <p:ext uri="{BB962C8B-B14F-4D97-AF65-F5344CB8AC3E}">
        <p14:creationId xmlns:p14="http://schemas.microsoft.com/office/powerpoint/2010/main" val="3084994978"/>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5"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6" name="Rectangle 7"/>
          <p:cNvSpPr>
            <a:spLocks noGrp="1" noChangeArrowheads="1"/>
          </p:cNvSpPr>
          <p:nvPr>
            <p:ph type="sldNum" sz="quarter" idx="12"/>
          </p:nvPr>
        </p:nvSpPr>
        <p:spPr>
          <a:ln/>
        </p:spPr>
        <p:txBody>
          <a:bodyPr/>
          <a:lstStyle>
            <a:lvl1pPr>
              <a:defRPr/>
            </a:lvl1pPr>
          </a:lstStyle>
          <a:p>
            <a:pPr>
              <a:defRPr/>
            </a:pPr>
            <a:fld id="{6A51D4CA-2080-41F8-B351-4B8D672F805C}" type="slidenum">
              <a:rPr lang="en-US" smtClean="0"/>
              <a:pPr>
                <a:defRPr/>
              </a:pPr>
              <a:t>‹#›</a:t>
            </a:fld>
            <a:endParaRPr lang="en-US"/>
          </a:p>
        </p:txBody>
      </p:sp>
    </p:spTree>
    <p:extLst>
      <p:ext uri="{BB962C8B-B14F-4D97-AF65-F5344CB8AC3E}">
        <p14:creationId xmlns:p14="http://schemas.microsoft.com/office/powerpoint/2010/main" val="1580957797"/>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609735" y="704853"/>
            <a:ext cx="5774266" cy="119443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78469" y="704853"/>
            <a:ext cx="16924866" cy="119443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5"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6" name="Rectangle 7"/>
          <p:cNvSpPr>
            <a:spLocks noGrp="1" noChangeArrowheads="1"/>
          </p:cNvSpPr>
          <p:nvPr>
            <p:ph type="sldNum" sz="quarter" idx="12"/>
          </p:nvPr>
        </p:nvSpPr>
        <p:spPr>
          <a:ln/>
        </p:spPr>
        <p:txBody>
          <a:bodyPr/>
          <a:lstStyle>
            <a:lvl1pPr>
              <a:defRPr/>
            </a:lvl1pPr>
          </a:lstStyle>
          <a:p>
            <a:pPr>
              <a:defRPr/>
            </a:pPr>
            <a:fld id="{6C6E248A-5EDA-4A33-BD14-E679AA063D68}" type="slidenum">
              <a:rPr lang="en-US" smtClean="0"/>
              <a:pPr>
                <a:defRPr/>
              </a:pPr>
              <a:t>‹#›</a:t>
            </a:fld>
            <a:endParaRPr lang="en-US"/>
          </a:p>
        </p:txBody>
      </p:sp>
    </p:spTree>
    <p:extLst>
      <p:ext uri="{BB962C8B-B14F-4D97-AF65-F5344CB8AC3E}">
        <p14:creationId xmlns:p14="http://schemas.microsoft.com/office/powerpoint/2010/main" val="454378724"/>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Main">
    <p:spTree>
      <p:nvGrpSpPr>
        <p:cNvPr id="1" name=""/>
        <p:cNvGrpSpPr/>
        <p:nvPr/>
      </p:nvGrpSpPr>
      <p:grpSpPr>
        <a:xfrm>
          <a:off x="0" y="0"/>
          <a:ext cx="0" cy="0"/>
          <a:chOff x="0" y="0"/>
          <a:chExt cx="0" cy="0"/>
        </a:xfrm>
      </p:grpSpPr>
      <p:sp>
        <p:nvSpPr>
          <p:cNvPr id="19" name="Shape 19"/>
          <p:cNvSpPr>
            <a:spLocks noGrp="1"/>
          </p:cNvSpPr>
          <p:nvPr>
            <p:ph type="title"/>
          </p:nvPr>
        </p:nvSpPr>
        <p:spPr>
          <a:prstGeom prst="rect">
            <a:avLst/>
          </a:prstGeom>
        </p:spPr>
        <p:txBody>
          <a:bodyPr/>
          <a:lstStyle/>
          <a:p>
            <a:pPr lvl="0">
              <a:defRPr sz="1800">
                <a:solidFill>
                  <a:srgbClr val="000000"/>
                </a:solidFill>
                <a:uFillTx/>
              </a:defRPr>
            </a:pPr>
            <a:r>
              <a:rPr lang="en-US" sz="8000">
                <a:solidFill>
                  <a:srgbClr val="FFFFFF"/>
                </a:solidFill>
                <a:uFill>
                  <a:solidFill>
                    <a:srgbClr val="FFFFFF"/>
                  </a:solidFill>
                </a:uFill>
              </a:rPr>
              <a:t>Click to edit Master title style</a:t>
            </a:r>
            <a:endParaRPr sz="8000">
              <a:solidFill>
                <a:srgbClr val="FFFFFF"/>
              </a:solidFill>
              <a:uFill>
                <a:solidFill>
                  <a:srgbClr val="FFFFFF"/>
                </a:solidFill>
              </a:uFill>
            </a:endParaRPr>
          </a:p>
        </p:txBody>
      </p:sp>
      <p:sp>
        <p:nvSpPr>
          <p:cNvPr id="20" name="Shape 20"/>
          <p:cNvSpPr>
            <a:spLocks noGrp="1"/>
          </p:cNvSpPr>
          <p:nvPr>
            <p:ph type="body" idx="1"/>
          </p:nvPr>
        </p:nvSpPr>
        <p:spPr>
          <a:prstGeom prst="rect">
            <a:avLst/>
          </a:prstGeom>
        </p:spPr>
        <p:txBody>
          <a:bodyPr/>
          <a:lstStyle>
            <a:lvl2pPr marL="586672" indent="-184618">
              <a:spcBef>
                <a:spcPts val="970"/>
              </a:spcBef>
              <a:defRPr sz="4600"/>
            </a:lvl2pPr>
            <a:lvl3pPr marL="914880" indent="-143592">
              <a:spcBef>
                <a:spcPts val="808"/>
              </a:spcBef>
              <a:defRPr sz="4200"/>
            </a:lvl3pPr>
            <a:lvl4pPr marL="1284116" indent="-143592">
              <a:spcBef>
                <a:spcPts val="646"/>
              </a:spcBef>
              <a:defRPr sz="3400"/>
            </a:lvl4pPr>
            <a:lvl5pPr marL="1653350" indent="-143592">
              <a:spcBef>
                <a:spcPts val="646"/>
              </a:spcBef>
              <a:defRPr sz="3400"/>
            </a:lvl5pPr>
          </a:lstStyle>
          <a:p>
            <a:pPr lvl="0">
              <a:defRPr sz="1800">
                <a:solidFill>
                  <a:srgbClr val="000000"/>
                </a:solidFill>
                <a:uFillTx/>
              </a:defRPr>
            </a:pPr>
            <a:r>
              <a:rPr lang="en-US" sz="5400">
                <a:solidFill>
                  <a:srgbClr val="FFFFFF"/>
                </a:solidFill>
                <a:uFill>
                  <a:solidFill>
                    <a:srgbClr val="FFFFFF"/>
                  </a:solidFill>
                </a:uFill>
              </a:rPr>
              <a:t>Edit Master text styles</a:t>
            </a:r>
          </a:p>
          <a:p>
            <a:pPr lvl="1">
              <a:defRPr sz="1800">
                <a:solidFill>
                  <a:srgbClr val="000000"/>
                </a:solidFill>
                <a:uFillTx/>
              </a:defRPr>
            </a:pPr>
            <a:r>
              <a:rPr lang="en-US" sz="5400">
                <a:solidFill>
                  <a:srgbClr val="FFFFFF"/>
                </a:solidFill>
                <a:uFill>
                  <a:solidFill>
                    <a:srgbClr val="FFFFFF"/>
                  </a:solidFill>
                </a:uFill>
              </a:rPr>
              <a:t>Second level</a:t>
            </a:r>
          </a:p>
          <a:p>
            <a:pPr lvl="2">
              <a:defRPr sz="1800">
                <a:solidFill>
                  <a:srgbClr val="000000"/>
                </a:solidFill>
                <a:uFillTx/>
              </a:defRPr>
            </a:pPr>
            <a:r>
              <a:rPr lang="en-US" sz="5400">
                <a:solidFill>
                  <a:srgbClr val="FFFFFF"/>
                </a:solidFill>
                <a:uFill>
                  <a:solidFill>
                    <a:srgbClr val="FFFFFF"/>
                  </a:solidFill>
                </a:uFill>
              </a:rPr>
              <a:t>Third level</a:t>
            </a:r>
          </a:p>
          <a:p>
            <a:pPr lvl="3">
              <a:defRPr sz="1800">
                <a:solidFill>
                  <a:srgbClr val="000000"/>
                </a:solidFill>
                <a:uFillTx/>
              </a:defRPr>
            </a:pPr>
            <a:r>
              <a:rPr lang="en-US" sz="5400">
                <a:solidFill>
                  <a:srgbClr val="FFFFFF"/>
                </a:solidFill>
                <a:uFill>
                  <a:solidFill>
                    <a:srgbClr val="FFFFFF"/>
                  </a:solidFill>
                </a:uFill>
              </a:rPr>
              <a:t>Fourth level</a:t>
            </a:r>
          </a:p>
          <a:p>
            <a:pPr lvl="4">
              <a:defRPr sz="1800">
                <a:solidFill>
                  <a:srgbClr val="000000"/>
                </a:solidFill>
                <a:uFillTx/>
              </a:defRPr>
            </a:pPr>
            <a:r>
              <a:rPr lang="en-US" sz="5400">
                <a:solidFill>
                  <a:srgbClr val="FFFFFF"/>
                </a:solidFill>
                <a:uFill>
                  <a:solidFill>
                    <a:srgbClr val="FFFFFF"/>
                  </a:solidFill>
                </a:uFill>
              </a:rPr>
              <a:t>Fifth level</a:t>
            </a:r>
            <a:endParaRPr sz="3400">
              <a:solidFill>
                <a:srgbClr val="FFFFFF"/>
              </a:solidFill>
              <a:uFill>
                <a:solidFill>
                  <a:srgbClr val="FFFFFF"/>
                </a:solidFill>
              </a:uFill>
            </a:endParaRPr>
          </a:p>
        </p:txBody>
      </p:sp>
      <p:sp>
        <p:nvSpPr>
          <p:cNvPr id="4" name="Rectangle 5">
            <a:extLst>
              <a:ext uri="{FF2B5EF4-FFF2-40B4-BE49-F238E27FC236}">
                <a16:creationId xmlns:a16="http://schemas.microsoft.com/office/drawing/2014/main" id="{04B94D95-A2AB-8944-9100-36502BBCF46C}"/>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5" name="Rectangle 6">
            <a:extLst>
              <a:ext uri="{FF2B5EF4-FFF2-40B4-BE49-F238E27FC236}">
                <a16:creationId xmlns:a16="http://schemas.microsoft.com/office/drawing/2014/main" id="{8F105658-4B3F-D54B-AFC8-B6123918E270}"/>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Design Thinking for User Experience Design, Prototyping &amp; Evaluation</a:t>
            </a:r>
            <a:endParaRPr lang="en-US" dirty="0"/>
          </a:p>
        </p:txBody>
      </p:sp>
      <p:sp>
        <p:nvSpPr>
          <p:cNvPr id="6" name="Rectangle 7">
            <a:extLst>
              <a:ext uri="{FF2B5EF4-FFF2-40B4-BE49-F238E27FC236}">
                <a16:creationId xmlns:a16="http://schemas.microsoft.com/office/drawing/2014/main" id="{01711E96-21B6-CA46-B1E7-634E9DC0A3A7}"/>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1797116098"/>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_Title + subtitle + bullets">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897469" y="2851157"/>
            <a:ext cx="22554202" cy="9763126"/>
          </a:xfrm>
          <a:prstGeom prst="rect">
            <a:avLst/>
          </a:prstGeom>
        </p:spPr>
        <p:txBody>
          <a:bodyPr/>
          <a:lstStyle>
            <a:lvl1pPr>
              <a:defRPr lang="en-US" dirty="0" smtClean="0">
                <a:solidFill>
                  <a:srgbClr val="767676"/>
                </a:solidFill>
                <a:latin typeface="+mn-lt"/>
              </a:defRPr>
            </a:lvl1pPr>
            <a:lvl2pPr>
              <a:defRPr lang="en-US" dirty="0" smtClean="0">
                <a:solidFill>
                  <a:srgbClr val="767676"/>
                </a:solidFill>
                <a:latin typeface="+mn-lt"/>
              </a:defRPr>
            </a:lvl2pPr>
            <a:lvl3pPr>
              <a:defRPr lang="en-US" dirty="0" smtClean="0">
                <a:solidFill>
                  <a:srgbClr val="767676"/>
                </a:solidFill>
                <a:latin typeface="+mn-lt"/>
              </a:defRPr>
            </a:lvl3pPr>
            <a:lvl4pPr>
              <a:defRPr lang="en-US" dirty="0" smtClean="0">
                <a:solidFill>
                  <a:srgbClr val="767676"/>
                </a:solidFill>
                <a:latin typeface="+mn-lt"/>
              </a:defRPr>
            </a:lvl4pPr>
            <a:lvl5pPr>
              <a:defRPr lang="en-US" dirty="0">
                <a:solidFill>
                  <a:srgbClr val="767676"/>
                </a:solidFill>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14"/>
          <p:cNvSpPr>
            <a:spLocks noGrp="1"/>
          </p:cNvSpPr>
          <p:nvPr>
            <p:ph type="body" sz="quarter" idx="15" hasCustomPrompt="1"/>
          </p:nvPr>
        </p:nvSpPr>
        <p:spPr>
          <a:xfrm>
            <a:off x="6360998" y="372272"/>
            <a:ext cx="17627600" cy="1219200"/>
          </a:xfrm>
          <a:prstGeom prst="rect">
            <a:avLst/>
          </a:prstGeom>
        </p:spPr>
        <p:txBody>
          <a:bodyPr>
            <a:noAutofit/>
          </a:bodyPr>
          <a:lstStyle>
            <a:lvl1pPr marL="0" indent="0" algn="r">
              <a:buNone/>
              <a:defRPr sz="6400" baseline="0">
                <a:solidFill>
                  <a:srgbClr val="FFC000"/>
                </a:solidFill>
                <a:latin typeface="+mn-lt"/>
              </a:defRPr>
            </a:lvl1pPr>
          </a:lstStyle>
          <a:p>
            <a:pPr lvl="0"/>
            <a:r>
              <a:rPr lang="en-US" dirty="0"/>
              <a:t>secondary title</a:t>
            </a:r>
          </a:p>
        </p:txBody>
      </p:sp>
      <p:sp>
        <p:nvSpPr>
          <p:cNvPr id="8" name="Title 1"/>
          <p:cNvSpPr>
            <a:spLocks noGrp="1"/>
          </p:cNvSpPr>
          <p:nvPr>
            <p:ph type="title" hasCustomPrompt="1"/>
          </p:nvPr>
        </p:nvSpPr>
        <p:spPr>
          <a:xfrm>
            <a:off x="304801" y="-54592"/>
            <a:ext cx="22550650" cy="2286000"/>
          </a:xfrm>
          <a:prstGeom prst="rect">
            <a:avLst/>
          </a:prstGeom>
        </p:spPr>
        <p:txBody>
          <a:bodyPr>
            <a:noAutofit/>
          </a:bodyPr>
          <a:lstStyle>
            <a:lvl1pPr algn="l">
              <a:defRPr sz="8400" b="0" baseline="0">
                <a:solidFill>
                  <a:srgbClr val="767676"/>
                </a:solidFill>
                <a:latin typeface="+mn-lt"/>
              </a:defRPr>
            </a:lvl1pPr>
          </a:lstStyle>
          <a:p>
            <a:r>
              <a:rPr lang="en-US" dirty="0"/>
              <a:t>title goes here</a:t>
            </a:r>
          </a:p>
        </p:txBody>
      </p:sp>
      <p:sp>
        <p:nvSpPr>
          <p:cNvPr id="5" name="Rectangle 5">
            <a:extLst>
              <a:ext uri="{FF2B5EF4-FFF2-40B4-BE49-F238E27FC236}">
                <a16:creationId xmlns:a16="http://schemas.microsoft.com/office/drawing/2014/main" id="{88866947-3717-D941-B175-1B7B7ED1B84A}"/>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6" name="Rectangle 6">
            <a:extLst>
              <a:ext uri="{FF2B5EF4-FFF2-40B4-BE49-F238E27FC236}">
                <a16:creationId xmlns:a16="http://schemas.microsoft.com/office/drawing/2014/main" id="{0EA4BA3F-BC2B-3D47-BE0A-78ED8EBFE108}"/>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Design Thinking for User Experience Design, Prototyping &amp; Evaluation</a:t>
            </a:r>
            <a:endParaRPr lang="en-US" dirty="0"/>
          </a:p>
        </p:txBody>
      </p:sp>
      <p:sp>
        <p:nvSpPr>
          <p:cNvPr id="9" name="Rectangle 7">
            <a:extLst>
              <a:ext uri="{FF2B5EF4-FFF2-40B4-BE49-F238E27FC236}">
                <a16:creationId xmlns:a16="http://schemas.microsoft.com/office/drawing/2014/main" id="{968502BF-64C9-E34D-92E9-03DE93032926}"/>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227456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1"/>
            <a:ext cx="7772400" cy="1470026"/>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171" indent="0" algn="ctr">
              <a:buNone/>
              <a:defRPr>
                <a:solidFill>
                  <a:schemeClr val="tx1">
                    <a:tint val="75000"/>
                  </a:schemeClr>
                </a:solidFill>
              </a:defRPr>
            </a:lvl2pPr>
            <a:lvl3pPr marL="914342" indent="0" algn="ctr">
              <a:buNone/>
              <a:defRPr>
                <a:solidFill>
                  <a:schemeClr val="tx1">
                    <a:tint val="75000"/>
                  </a:schemeClr>
                </a:solidFill>
              </a:defRPr>
            </a:lvl3pPr>
            <a:lvl4pPr marL="1371508" indent="0" algn="ctr">
              <a:buNone/>
              <a:defRPr>
                <a:solidFill>
                  <a:schemeClr val="tx1">
                    <a:tint val="75000"/>
                  </a:schemeClr>
                </a:solidFill>
              </a:defRPr>
            </a:lvl4pPr>
            <a:lvl5pPr marL="1828679" indent="0" algn="ctr">
              <a:buNone/>
              <a:defRPr>
                <a:solidFill>
                  <a:schemeClr val="tx1">
                    <a:tint val="75000"/>
                  </a:schemeClr>
                </a:solidFill>
              </a:defRPr>
            </a:lvl5pPr>
            <a:lvl6pPr marL="2285850" indent="0" algn="ctr">
              <a:buNone/>
              <a:defRPr>
                <a:solidFill>
                  <a:schemeClr val="tx1">
                    <a:tint val="75000"/>
                  </a:schemeClr>
                </a:solidFill>
              </a:defRPr>
            </a:lvl6pPr>
            <a:lvl7pPr marL="2743021" indent="0" algn="ctr">
              <a:buNone/>
              <a:defRPr>
                <a:solidFill>
                  <a:schemeClr val="tx1">
                    <a:tint val="75000"/>
                  </a:schemeClr>
                </a:solidFill>
              </a:defRPr>
            </a:lvl7pPr>
            <a:lvl8pPr marL="3200191" indent="0" algn="ctr">
              <a:buNone/>
              <a:defRPr>
                <a:solidFill>
                  <a:schemeClr val="tx1">
                    <a:tint val="75000"/>
                  </a:schemeClr>
                </a:solidFill>
              </a:defRPr>
            </a:lvl8pPr>
            <a:lvl9pPr marL="365735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r>
              <a:rPr lang="en-US"/>
              <a:t>Autumn 2026</a:t>
            </a:r>
          </a:p>
        </p:txBody>
      </p:sp>
      <p:sp>
        <p:nvSpPr>
          <p:cNvPr id="5" name="Footer Placeholder 4"/>
          <p:cNvSpPr>
            <a:spLocks noGrp="1"/>
          </p:cNvSpPr>
          <p:nvPr>
            <p:ph type="ftr" sz="quarter" idx="11"/>
          </p:nvPr>
        </p:nvSpPr>
        <p:spPr/>
        <p:txBody>
          <a:bodyPr/>
          <a:lstStyle/>
          <a:p>
            <a:r>
              <a:rPr lang="en-US"/>
              <a:t>Design Thinking for User Experience Design, Prototyping &amp; Evaluation</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16372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1961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78469" y="704850"/>
            <a:ext cx="23105534" cy="2286000"/>
          </a:xfrm>
        </p:spPr>
        <p:txBody>
          <a:bodyPr/>
          <a:lstStyle>
            <a:lvl1pPr>
              <a:defRPr>
                <a:solidFill>
                  <a:srgbClr val="FFC000"/>
                </a:solidFill>
              </a:defRPr>
            </a:lvl1pPr>
          </a:lstStyle>
          <a:p>
            <a:r>
              <a:rPr lang="en-US" dirty="0"/>
              <a:t>Click to edit Master title style</a:t>
            </a:r>
          </a:p>
        </p:txBody>
      </p:sp>
      <p:sp>
        <p:nvSpPr>
          <p:cNvPr id="3" name="Text Placeholder 2"/>
          <p:cNvSpPr>
            <a:spLocks noGrp="1"/>
          </p:cNvSpPr>
          <p:nvPr>
            <p:ph type="body" sz="half" idx="1"/>
          </p:nvPr>
        </p:nvSpPr>
        <p:spPr>
          <a:xfrm>
            <a:off x="1828800" y="3200400"/>
            <a:ext cx="10160000" cy="9448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160000" cy="9448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AE9F19A2-4917-447D-8871-3BF8E5514437}" type="slidenum">
              <a:rPr lang="en-US" smtClean="0"/>
              <a:pPr>
                <a:defRPr/>
              </a:pPr>
              <a:t>‹#›</a:t>
            </a:fld>
            <a:endParaRPr lang="en-US"/>
          </a:p>
        </p:txBody>
      </p:sp>
    </p:spTree>
    <p:extLst>
      <p:ext uri="{BB962C8B-B14F-4D97-AF65-F5344CB8AC3E}">
        <p14:creationId xmlns:p14="http://schemas.microsoft.com/office/powerpoint/2010/main" val="1009209326"/>
      </p:ext>
    </p:extLst>
  </p:cSld>
  <p:clrMapOvr>
    <a:masterClrMapping/>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78469" y="704850"/>
            <a:ext cx="23105534" cy="2286000"/>
          </a:xfrm>
        </p:spPr>
        <p:txBody>
          <a:bodyPr/>
          <a:lstStyle/>
          <a:p>
            <a:r>
              <a:rPr lang="en-US" dirty="0"/>
              <a:t>Click to edit Master title style</a:t>
            </a:r>
          </a:p>
        </p:txBody>
      </p:sp>
      <p:sp>
        <p:nvSpPr>
          <p:cNvPr id="3" name="Content Placeholder 2"/>
          <p:cNvSpPr>
            <a:spLocks noGrp="1"/>
          </p:cNvSpPr>
          <p:nvPr>
            <p:ph sz="half" idx="1"/>
          </p:nvPr>
        </p:nvSpPr>
        <p:spPr>
          <a:xfrm>
            <a:off x="1828800" y="3200400"/>
            <a:ext cx="10160000" cy="9448800"/>
          </a:xfrm>
        </p:spPr>
        <p:txBody>
          <a:bodyPr/>
          <a:lstStyle>
            <a:lvl1pPr>
              <a:buSzPct val="75000"/>
              <a:defRPr/>
            </a:lvl1pPr>
            <a:lvl2pPr>
              <a:buSzPct val="75000"/>
              <a:defRPr/>
            </a:lvl2pPr>
            <a:lvl3pPr>
              <a:buSzPct val="75000"/>
              <a:defRPr/>
            </a:lvl3pPr>
            <a:lvl4pPr>
              <a:buSzPct val="75000"/>
              <a:defRPr/>
            </a:lvl4pPr>
            <a:lvl5pPr>
              <a:buSzPct val="7500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395200" y="3200400"/>
            <a:ext cx="10160000" cy="9448800"/>
          </a:xfrm>
        </p:spPr>
        <p:txBody>
          <a:bodyPr/>
          <a:lstStyle>
            <a:lvl1pPr>
              <a:buSzPct val="75000"/>
              <a:defRPr/>
            </a:lvl1pPr>
            <a:lvl2pPr>
              <a:buSzPct val="75000"/>
              <a:defRPr/>
            </a:lvl2pPr>
            <a:lvl3pPr>
              <a:buSzPct val="75000"/>
              <a:defRPr/>
            </a:lvl3pPr>
            <a:lvl4pPr>
              <a:buSzPct val="75000"/>
              <a:defRPr/>
            </a:lvl4pPr>
            <a:lvl5pPr>
              <a:buSzPct val="7500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Rectangle 5"/>
          <p:cNvSpPr>
            <a:spLocks noGrp="1" noChangeArrowheads="1"/>
          </p:cNvSpPr>
          <p:nvPr>
            <p:ph type="dt" sz="half" idx="10"/>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9" name="Rectangle 6"/>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t>Design Thinking for User Experience Design, Prototyping &amp; Evaluation</a:t>
            </a:r>
          </a:p>
        </p:txBody>
      </p:sp>
      <p:sp>
        <p:nvSpPr>
          <p:cNvPr id="10" name="Rectangle 7"/>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fld id="{3D843253-44E5-D34E-8E4D-46716FE9C19B}" type="slidenum">
              <a:rPr lang="en-US" smtClean="0"/>
              <a:pPr/>
              <a:t>‹#›</a:t>
            </a:fld>
            <a:endParaRPr lang="en-US"/>
          </a:p>
        </p:txBody>
      </p:sp>
      <p:sp>
        <p:nvSpPr>
          <p:cNvPr id="11" name="Rectangle 10"/>
          <p:cNvSpPr/>
          <p:nvPr userDrawn="1"/>
        </p:nvSpPr>
        <p:spPr bwMode="auto">
          <a:xfrm>
            <a:off x="0" y="13054403"/>
            <a:ext cx="24384000" cy="643838"/>
          </a:xfrm>
          <a:prstGeom prst="rect">
            <a:avLst/>
          </a:prstGeom>
          <a:gradFill flip="none" rotWithShape="1">
            <a:gsLst>
              <a:gs pos="100000">
                <a:srgbClr val="000000">
                  <a:alpha val="28000"/>
                </a:srgbClr>
              </a:gs>
              <a:gs pos="74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marL="0" marR="0" indent="0" algn="l" defTabSz="1828800" rtl="0" eaLnBrk="1" fontAlgn="base" latinLnBrk="0" hangingPunct="1">
              <a:lnSpc>
                <a:spcPct val="100000"/>
              </a:lnSpc>
              <a:spcBef>
                <a:spcPct val="0"/>
              </a:spcBef>
              <a:spcAft>
                <a:spcPct val="0"/>
              </a:spcAft>
              <a:buClrTx/>
              <a:buSzTx/>
              <a:buFontTx/>
              <a:buNone/>
              <a:tabLst/>
            </a:pPr>
            <a:endParaRPr kumimoji="0" lang="en-US" sz="4800" b="0"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1715046991"/>
      </p:ext>
    </p:extLst>
  </p:cSld>
  <p:clrMapOvr>
    <a:masterClrMapping/>
  </p:clrMapOvr>
  <p:transition>
    <p:dissolv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rotWithShape="1">
          <a:blip r:embed="rId2"/>
          <a:tile tx="0" ty="0" sx="100000" sy="100000" flip="none" algn="tl"/>
        </a:blipFill>
        <a:effectLst/>
      </p:bgPr>
    </p:bg>
    <p:spTree>
      <p:nvGrpSpPr>
        <p:cNvPr id="1" name=""/>
        <p:cNvGrpSpPr/>
        <p:nvPr/>
      </p:nvGrpSpPr>
      <p:grpSpPr>
        <a:xfrm>
          <a:off x="0" y="0"/>
          <a:ext cx="0" cy="0"/>
          <a:chOff x="0" y="0"/>
          <a:chExt cx="0" cy="0"/>
        </a:xfrm>
      </p:grpSpPr>
      <p:sp>
        <p:nvSpPr>
          <p:cNvPr id="9" name="Rectangle 8"/>
          <p:cNvSpPr/>
          <p:nvPr/>
        </p:nvSpPr>
        <p:spPr bwMode="auto">
          <a:xfrm rot="10800000">
            <a:off x="0" y="0"/>
            <a:ext cx="24384000" cy="928016"/>
          </a:xfrm>
          <a:prstGeom prst="rect">
            <a:avLst/>
          </a:prstGeom>
          <a:gradFill flip="none" rotWithShape="1">
            <a:gsLst>
              <a:gs pos="100000">
                <a:srgbClr val="000000">
                  <a:alpha val="8000"/>
                </a:srgbClr>
              </a:gs>
              <a:gs pos="82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marL="0" marR="0" indent="0" algn="l" defTabSz="1828800" rtl="0" eaLnBrk="1" fontAlgn="base" latinLnBrk="0" hangingPunct="1">
              <a:lnSpc>
                <a:spcPct val="100000"/>
              </a:lnSpc>
              <a:spcBef>
                <a:spcPct val="0"/>
              </a:spcBef>
              <a:spcAft>
                <a:spcPct val="0"/>
              </a:spcAft>
              <a:buClrTx/>
              <a:buSzTx/>
              <a:buFontTx/>
              <a:buNone/>
              <a:tabLst/>
            </a:pPr>
            <a:endParaRPr kumimoji="0" lang="en-US" sz="4800" b="0" i="0" u="none" strike="noStrike" cap="none" normalizeH="0" baseline="0" dirty="0">
              <a:ln>
                <a:noFill/>
              </a:ln>
              <a:solidFill>
                <a:schemeClr val="tx1"/>
              </a:solidFill>
              <a:effectLst/>
              <a:latin typeface="Times New Roman" pitchFamily="18" charset="0"/>
            </a:endParaRPr>
          </a:p>
        </p:txBody>
      </p:sp>
      <p:sp>
        <p:nvSpPr>
          <p:cNvPr id="3" name="Text Box 3"/>
          <p:cNvSpPr txBox="1">
            <a:spLocks noChangeArrowheads="1"/>
          </p:cNvSpPr>
          <p:nvPr/>
        </p:nvSpPr>
        <p:spPr bwMode="auto">
          <a:xfrm>
            <a:off x="1618772" y="7785436"/>
            <a:ext cx="16052800" cy="2308324"/>
          </a:xfrm>
          <a:prstGeom prst="rect">
            <a:avLst/>
          </a:prstGeom>
          <a:noFill/>
          <a:ln w="9525">
            <a:noFill/>
            <a:miter lim="800000"/>
            <a:headEnd/>
            <a:tailEnd/>
          </a:ln>
          <a:effectLst/>
        </p:spPr>
        <p:txBody>
          <a:bodyPr wrap="square">
            <a:spAutoFit/>
          </a:bodyPr>
          <a:lstStyle/>
          <a:p>
            <a:pPr algn="l">
              <a:defRPr/>
            </a:pPr>
            <a:r>
              <a:rPr lang="en-US" sz="4800" dirty="0">
                <a:solidFill>
                  <a:srgbClr val="6D6D6D"/>
                </a:solidFill>
                <a:latin typeface="Helvetica"/>
                <a:ea typeface="+mn-ea"/>
                <a:cs typeface="Helvetica"/>
              </a:rPr>
              <a:t>Prof. James A. Landay</a:t>
            </a:r>
          </a:p>
          <a:p>
            <a:pPr algn="l">
              <a:defRPr/>
            </a:pPr>
            <a:r>
              <a:rPr lang="en-US" sz="4800" dirty="0">
                <a:solidFill>
                  <a:srgbClr val="6D6D6D"/>
                </a:solidFill>
                <a:latin typeface="Helvetica"/>
                <a:ea typeface="+mn-ea"/>
                <a:cs typeface="Helvetica"/>
              </a:rPr>
              <a:t>Computer Science Department</a:t>
            </a:r>
          </a:p>
          <a:p>
            <a:pPr algn="l">
              <a:defRPr/>
            </a:pPr>
            <a:r>
              <a:rPr lang="en-US" sz="4800" dirty="0">
                <a:solidFill>
                  <a:srgbClr val="6D6D6D"/>
                </a:solidFill>
                <a:latin typeface="Helvetica"/>
                <a:ea typeface="+mn-ea"/>
                <a:cs typeface="Helvetica"/>
              </a:rPr>
              <a:t>Stanford University</a:t>
            </a:r>
          </a:p>
        </p:txBody>
      </p:sp>
      <p:sp>
        <p:nvSpPr>
          <p:cNvPr id="297986" name="Rectangle 2"/>
          <p:cNvSpPr>
            <a:spLocks noGrp="1" noChangeArrowheads="1"/>
          </p:cNvSpPr>
          <p:nvPr>
            <p:ph type="ctrTitle" hasCustomPrompt="1"/>
          </p:nvPr>
        </p:nvSpPr>
        <p:spPr>
          <a:xfrm>
            <a:off x="1618772" y="4205324"/>
            <a:ext cx="21539200" cy="2286000"/>
          </a:xfrm>
        </p:spPr>
        <p:txBody>
          <a:bodyPr/>
          <a:lstStyle>
            <a:lvl1pPr>
              <a:defRPr sz="12000">
                <a:solidFill>
                  <a:srgbClr val="5A5A5A"/>
                </a:solidFill>
              </a:defRPr>
            </a:lvl1pPr>
          </a:lstStyle>
          <a:p>
            <a:r>
              <a:rPr lang="en-US" dirty="0"/>
              <a:t>TITLE</a:t>
            </a:r>
          </a:p>
        </p:txBody>
      </p:sp>
      <p:sp>
        <p:nvSpPr>
          <p:cNvPr id="6" name="Text Box 3"/>
          <p:cNvSpPr txBox="1">
            <a:spLocks noChangeArrowheads="1"/>
          </p:cNvSpPr>
          <p:nvPr/>
        </p:nvSpPr>
        <p:spPr bwMode="auto">
          <a:xfrm>
            <a:off x="1618772" y="9845586"/>
            <a:ext cx="15956408" cy="1569660"/>
          </a:xfrm>
          <a:prstGeom prst="rect">
            <a:avLst/>
          </a:prstGeom>
          <a:noFill/>
          <a:ln w="9525">
            <a:noFill/>
            <a:miter lim="800000"/>
            <a:headEnd/>
            <a:tailEnd/>
          </a:ln>
          <a:effectLst/>
        </p:spPr>
        <p:txBody>
          <a:bodyPr wrap="square">
            <a:spAutoFit/>
          </a:bodyPr>
          <a:lstStyle/>
          <a:p>
            <a:pPr algn="r">
              <a:defRPr/>
            </a:pPr>
            <a:endParaRPr lang="en-US" sz="4800" dirty="0">
              <a:solidFill>
                <a:srgbClr val="6D6D6D"/>
              </a:solidFill>
              <a:latin typeface="Helvetica"/>
              <a:ea typeface="+mn-ea"/>
              <a:cs typeface="Helvetica"/>
            </a:endParaRPr>
          </a:p>
          <a:p>
            <a:pPr algn="l">
              <a:defRPr/>
            </a:pPr>
            <a:r>
              <a:rPr lang="en-US" sz="4800" dirty="0">
                <a:solidFill>
                  <a:srgbClr val="6D6D6D"/>
                </a:solidFill>
                <a:latin typeface="Helvetica"/>
                <a:ea typeface="+mn-ea"/>
                <a:cs typeface="Helvetica"/>
              </a:rPr>
              <a:t>Autumn 2022</a:t>
            </a:r>
          </a:p>
        </p:txBody>
      </p:sp>
      <p:sp>
        <p:nvSpPr>
          <p:cNvPr id="8" name="Rectangle 2"/>
          <p:cNvSpPr txBox="1">
            <a:spLocks noChangeArrowheads="1"/>
          </p:cNvSpPr>
          <p:nvPr/>
        </p:nvSpPr>
        <p:spPr bwMode="auto">
          <a:xfrm>
            <a:off x="337255" y="69480"/>
            <a:ext cx="22801038" cy="818204"/>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182880" tIns="91440" rIns="182880" bIns="91440" numCol="1" anchor="ctr" anchorCtr="0" compatLnSpc="1">
            <a:prstTxWarp prst="textNoShape">
              <a:avLst/>
            </a:prstTxWarp>
          </a:bodyPr>
          <a:lstStyle>
            <a:lvl1pPr algn="l" rtl="0" eaLnBrk="0" fontAlgn="base" hangingPunct="0">
              <a:spcBef>
                <a:spcPct val="0"/>
              </a:spcBef>
              <a:spcAft>
                <a:spcPct val="0"/>
              </a:spcAft>
              <a:defRPr sz="3700" b="0" i="0">
                <a:solidFill>
                  <a:srgbClr val="6D6D6D"/>
                </a:solidFill>
                <a:latin typeface="Helvetica Light"/>
                <a:ea typeface="ＭＳ Ｐゴシック" charset="0"/>
                <a:cs typeface="Helvetica Light"/>
              </a:defRPr>
            </a:lvl1pPr>
            <a:lvl2pPr algn="l" rtl="0" eaLnBrk="0" fontAlgn="base" hangingPunct="0">
              <a:spcBef>
                <a:spcPct val="0"/>
              </a:spcBef>
              <a:spcAft>
                <a:spcPct val="0"/>
              </a:spcAft>
              <a:defRPr sz="3700">
                <a:solidFill>
                  <a:srgbClr val="3E4E6C"/>
                </a:solidFill>
                <a:latin typeface="Arial Black" pitchFamily="34" charset="0"/>
                <a:ea typeface="ＭＳ Ｐゴシック" charset="0"/>
              </a:defRPr>
            </a:lvl2pPr>
            <a:lvl3pPr algn="l" rtl="0" eaLnBrk="0" fontAlgn="base" hangingPunct="0">
              <a:spcBef>
                <a:spcPct val="0"/>
              </a:spcBef>
              <a:spcAft>
                <a:spcPct val="0"/>
              </a:spcAft>
              <a:defRPr sz="3700">
                <a:solidFill>
                  <a:srgbClr val="3E4E6C"/>
                </a:solidFill>
                <a:latin typeface="Arial Black" pitchFamily="34" charset="0"/>
                <a:ea typeface="ＭＳ Ｐゴシック" charset="0"/>
              </a:defRPr>
            </a:lvl3pPr>
            <a:lvl4pPr algn="l" rtl="0" eaLnBrk="0" fontAlgn="base" hangingPunct="0">
              <a:spcBef>
                <a:spcPct val="0"/>
              </a:spcBef>
              <a:spcAft>
                <a:spcPct val="0"/>
              </a:spcAft>
              <a:defRPr sz="3700">
                <a:solidFill>
                  <a:srgbClr val="3E4E6C"/>
                </a:solidFill>
                <a:latin typeface="Arial Black" pitchFamily="34" charset="0"/>
                <a:ea typeface="ＭＳ Ｐゴシック" charset="0"/>
              </a:defRPr>
            </a:lvl4pPr>
            <a:lvl5pPr algn="l" rtl="0" eaLnBrk="0" fontAlgn="base" hangingPunct="0">
              <a:spcBef>
                <a:spcPct val="0"/>
              </a:spcBef>
              <a:spcAft>
                <a:spcPct val="0"/>
              </a:spcAft>
              <a:defRPr sz="3700">
                <a:solidFill>
                  <a:srgbClr val="3E4E6C"/>
                </a:solidFill>
                <a:latin typeface="Arial Black" pitchFamily="34" charset="0"/>
                <a:ea typeface="ＭＳ Ｐゴシック" charset="0"/>
              </a:defRPr>
            </a:lvl5pPr>
            <a:lvl6pPr marL="457200" algn="l" rtl="0" fontAlgn="base">
              <a:spcBef>
                <a:spcPct val="0"/>
              </a:spcBef>
              <a:spcAft>
                <a:spcPct val="0"/>
              </a:spcAft>
              <a:defRPr sz="3700">
                <a:solidFill>
                  <a:srgbClr val="3E4E6C"/>
                </a:solidFill>
                <a:latin typeface="Arial Black" pitchFamily="34" charset="0"/>
              </a:defRPr>
            </a:lvl6pPr>
            <a:lvl7pPr marL="914400" algn="l" rtl="0" fontAlgn="base">
              <a:spcBef>
                <a:spcPct val="0"/>
              </a:spcBef>
              <a:spcAft>
                <a:spcPct val="0"/>
              </a:spcAft>
              <a:defRPr sz="3700">
                <a:solidFill>
                  <a:srgbClr val="3E4E6C"/>
                </a:solidFill>
                <a:latin typeface="Arial Black" pitchFamily="34" charset="0"/>
              </a:defRPr>
            </a:lvl7pPr>
            <a:lvl8pPr marL="1371600" algn="l" rtl="0" fontAlgn="base">
              <a:spcBef>
                <a:spcPct val="0"/>
              </a:spcBef>
              <a:spcAft>
                <a:spcPct val="0"/>
              </a:spcAft>
              <a:defRPr sz="3700">
                <a:solidFill>
                  <a:srgbClr val="3E4E6C"/>
                </a:solidFill>
                <a:latin typeface="Arial Black" pitchFamily="34" charset="0"/>
              </a:defRPr>
            </a:lvl8pPr>
            <a:lvl9pPr marL="1828800" algn="l" rtl="0" fontAlgn="base">
              <a:spcBef>
                <a:spcPct val="0"/>
              </a:spcBef>
              <a:spcAft>
                <a:spcPct val="0"/>
              </a:spcAft>
              <a:defRPr sz="3700">
                <a:solidFill>
                  <a:srgbClr val="3E4E6C"/>
                </a:solidFill>
                <a:latin typeface="Arial Black" pitchFamily="34" charset="0"/>
              </a:defRPr>
            </a:lvl9pPr>
          </a:lstStyle>
          <a:p>
            <a:r>
              <a:rPr lang="en-US" sz="4000" baseline="0" dirty="0" err="1"/>
              <a:t>dt+UX</a:t>
            </a:r>
            <a:r>
              <a:rPr lang="en-US" sz="4000" baseline="0" dirty="0"/>
              <a:t>: DESIGN THINKING FOR USER EXPERIENCE DESIGN + PROTOTYPING + EVALUATION</a:t>
            </a:r>
            <a:endParaRPr lang="en-US" sz="4000" dirty="0"/>
          </a:p>
        </p:txBody>
      </p:sp>
      <p:pic>
        <p:nvPicPr>
          <p:cNvPr id="14" name="Picture 13" descr="dt+ux.ai">
            <a:extLst>
              <a:ext uri="{FF2B5EF4-FFF2-40B4-BE49-F238E27FC236}">
                <a16:creationId xmlns:a16="http://schemas.microsoft.com/office/drawing/2014/main" id="{476B6858-56C3-1A42-8E00-847E886F5DB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15903" y="-638682"/>
            <a:ext cx="2731010" cy="2048256"/>
          </a:xfrm>
          <a:prstGeom prst="rect">
            <a:avLst/>
          </a:prstGeom>
        </p:spPr>
      </p:pic>
      <p:sp>
        <p:nvSpPr>
          <p:cNvPr id="15" name="Shape 309">
            <a:extLst>
              <a:ext uri="{FF2B5EF4-FFF2-40B4-BE49-F238E27FC236}">
                <a16:creationId xmlns:a16="http://schemas.microsoft.com/office/drawing/2014/main" id="{F293C8B4-A692-074E-ACFE-6BFDD9718F9D}"/>
              </a:ext>
            </a:extLst>
          </p:cNvPr>
          <p:cNvSpPr/>
          <p:nvPr userDrawn="1"/>
        </p:nvSpPr>
        <p:spPr>
          <a:xfrm>
            <a:off x="23867502" y="-152400"/>
            <a:ext cx="681600" cy="5111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4388"/>
          </a:p>
        </p:txBody>
      </p:sp>
      <p:sp>
        <p:nvSpPr>
          <p:cNvPr id="16" name="Shape 311">
            <a:extLst>
              <a:ext uri="{FF2B5EF4-FFF2-40B4-BE49-F238E27FC236}">
                <a16:creationId xmlns:a16="http://schemas.microsoft.com/office/drawing/2014/main" id="{7E2EFB28-8635-6D47-B082-860CF00DFD68}"/>
              </a:ext>
            </a:extLst>
          </p:cNvPr>
          <p:cNvSpPr/>
          <p:nvPr userDrawn="1"/>
        </p:nvSpPr>
        <p:spPr>
          <a:xfrm rot="10800000">
            <a:off x="-165102" y="13337818"/>
            <a:ext cx="681600" cy="5111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4388"/>
          </a:p>
        </p:txBody>
      </p:sp>
      <p:sp>
        <p:nvSpPr>
          <p:cNvPr id="17" name="Shape 310">
            <a:extLst>
              <a:ext uri="{FF2B5EF4-FFF2-40B4-BE49-F238E27FC236}">
                <a16:creationId xmlns:a16="http://schemas.microsoft.com/office/drawing/2014/main" id="{F8BA6A22-0C88-2B45-A7EA-51C379F94279}"/>
              </a:ext>
            </a:extLst>
          </p:cNvPr>
          <p:cNvSpPr/>
          <p:nvPr userDrawn="1"/>
        </p:nvSpPr>
        <p:spPr>
          <a:xfrm rot="16200000">
            <a:off x="-187834" y="-129665"/>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4388"/>
          </a:p>
        </p:txBody>
      </p:sp>
      <p:sp>
        <p:nvSpPr>
          <p:cNvPr id="18" name="Shape 311">
            <a:extLst>
              <a:ext uri="{FF2B5EF4-FFF2-40B4-BE49-F238E27FC236}">
                <a16:creationId xmlns:a16="http://schemas.microsoft.com/office/drawing/2014/main" id="{0A2434B1-757F-D745-86AD-13E5119711F4}"/>
              </a:ext>
            </a:extLst>
          </p:cNvPr>
          <p:cNvSpPr/>
          <p:nvPr userDrawn="1"/>
        </p:nvSpPr>
        <p:spPr>
          <a:xfrm rot="10800000" flipH="1">
            <a:off x="23826000" y="13337818"/>
            <a:ext cx="681600" cy="5111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4388" dirty="0"/>
          </a:p>
        </p:txBody>
      </p:sp>
    </p:spTree>
    <p:extLst>
      <p:ext uri="{BB962C8B-B14F-4D97-AF65-F5344CB8AC3E}">
        <p14:creationId xmlns:p14="http://schemas.microsoft.com/office/powerpoint/2010/main" val="3304067582"/>
      </p:ext>
    </p:extLst>
  </p:cSld>
  <p:clrMapOvr>
    <a:masterClrMapping/>
  </p:clrMapOvr>
  <p:transition>
    <p:dissolve/>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p:cNvSpPr>
            <a:spLocks noGrp="1" noChangeArrowheads="1"/>
          </p:cNvSpPr>
          <p:nvPr>
            <p:ph type="dt" sz="half" idx="10"/>
          </p:nvPr>
        </p:nvSpPr>
        <p:spPr>
          <a:ln>
            <a:noFill/>
          </a:ln>
        </p:spPr>
        <p:txBody>
          <a:bodyPr/>
          <a:lstStyle>
            <a:lvl1pPr>
              <a:defRPr/>
            </a:lvl1pPr>
          </a:lstStyle>
          <a:p>
            <a:pPr>
              <a:defRPr/>
            </a:pPr>
            <a:r>
              <a:rPr lang="en-US"/>
              <a:t>Autumn 2026</a:t>
            </a:r>
            <a:endParaRPr lang="en-US" dirty="0"/>
          </a:p>
        </p:txBody>
      </p:sp>
      <p:sp>
        <p:nvSpPr>
          <p:cNvPr id="5"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endParaRPr lang="en-US" dirty="0"/>
          </a:p>
        </p:txBody>
      </p:sp>
      <p:sp>
        <p:nvSpPr>
          <p:cNvPr id="6" name="Rectangle 7"/>
          <p:cNvSpPr>
            <a:spLocks noGrp="1" noChangeArrowheads="1"/>
          </p:cNvSpPr>
          <p:nvPr>
            <p:ph type="sldNum" sz="quarter" idx="12"/>
          </p:nvPr>
        </p:nvSpPr>
        <p:spPr>
          <a:ln/>
        </p:spPr>
        <p:txBody>
          <a:bodyPr/>
          <a:lstStyle>
            <a:lvl1pPr>
              <a:defRPr/>
            </a:lvl1pPr>
          </a:lstStyle>
          <a:p>
            <a:pPr>
              <a:defRPr/>
            </a:pPr>
            <a:fld id="{0E1F3F99-1E68-4047-B307-0AAED4DA5926}" type="slidenum">
              <a:rPr lang="en-US" smtClean="0"/>
              <a:pPr>
                <a:defRPr/>
              </a:pPr>
              <a:t>‹#›</a:t>
            </a:fld>
            <a:endParaRPr lang="en-US" dirty="0"/>
          </a:p>
        </p:txBody>
      </p:sp>
    </p:spTree>
    <p:extLst>
      <p:ext uri="{BB962C8B-B14F-4D97-AF65-F5344CB8AC3E}">
        <p14:creationId xmlns:p14="http://schemas.microsoft.com/office/powerpoint/2010/main" val="2584925815"/>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i="0">
                <a:latin typeface="Helvetica Light" panose="020B0403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1828800" y="3200400"/>
            <a:ext cx="10160000" cy="94488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160000" cy="94488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r>
              <a:rPr lang="en-US"/>
              <a:t>Autumn 2026</a:t>
            </a:r>
            <a:endParaRPr lang="en-US" dirty="0"/>
          </a:p>
        </p:txBody>
      </p:sp>
      <p:sp>
        <p:nvSpPr>
          <p:cNvPr id="6"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0C5F66C6-F275-4CCB-99C8-491F9A67516C}" type="slidenum">
              <a:rPr lang="en-US" smtClean="0"/>
              <a:pPr>
                <a:defRPr/>
              </a:pPr>
              <a:t>‹#›</a:t>
            </a:fld>
            <a:endParaRPr lang="en-US"/>
          </a:p>
        </p:txBody>
      </p:sp>
    </p:spTree>
    <p:extLst>
      <p:ext uri="{BB962C8B-B14F-4D97-AF65-F5344CB8AC3E}">
        <p14:creationId xmlns:p14="http://schemas.microsoft.com/office/powerpoint/2010/main" val="2461223135"/>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549276"/>
            <a:ext cx="21945600" cy="2286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1" y="3070226"/>
            <a:ext cx="10773834"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4" name="Content Placeholder 3"/>
          <p:cNvSpPr>
            <a:spLocks noGrp="1"/>
          </p:cNvSpPr>
          <p:nvPr>
            <p:ph sz="half" idx="2"/>
          </p:nvPr>
        </p:nvSpPr>
        <p:spPr>
          <a:xfrm>
            <a:off x="1219201" y="4349750"/>
            <a:ext cx="10773834"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86737" y="3070226"/>
            <a:ext cx="10778066"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6" name="Content Placeholder 5"/>
          <p:cNvSpPr>
            <a:spLocks noGrp="1"/>
          </p:cNvSpPr>
          <p:nvPr>
            <p:ph sz="quarter" idx="4"/>
          </p:nvPr>
        </p:nvSpPr>
        <p:spPr>
          <a:xfrm>
            <a:off x="12386737" y="4349750"/>
            <a:ext cx="10778066"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8"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9" name="Rectangle 7"/>
          <p:cNvSpPr>
            <a:spLocks noGrp="1" noChangeArrowheads="1"/>
          </p:cNvSpPr>
          <p:nvPr>
            <p:ph type="sldNum" sz="quarter" idx="12"/>
          </p:nvPr>
        </p:nvSpPr>
        <p:spPr>
          <a:ln/>
        </p:spPr>
        <p:txBody>
          <a:bodyPr/>
          <a:lstStyle>
            <a:lvl1pPr>
              <a:defRPr/>
            </a:lvl1pPr>
          </a:lstStyle>
          <a:p>
            <a:pPr>
              <a:defRPr/>
            </a:pPr>
            <a:fld id="{028914E8-E2B2-42F6-9A08-A855A750FDE0}" type="slidenum">
              <a:rPr lang="en-US" smtClean="0"/>
              <a:pPr>
                <a:defRPr/>
              </a:pPr>
              <a:t>‹#›</a:t>
            </a:fld>
            <a:endParaRPr lang="en-US"/>
          </a:p>
        </p:txBody>
      </p:sp>
    </p:spTree>
    <p:extLst>
      <p:ext uri="{BB962C8B-B14F-4D97-AF65-F5344CB8AC3E}">
        <p14:creationId xmlns:p14="http://schemas.microsoft.com/office/powerpoint/2010/main" val="4152081486"/>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4"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5" name="Rectangle 7"/>
          <p:cNvSpPr>
            <a:spLocks noGrp="1" noChangeArrowheads="1"/>
          </p:cNvSpPr>
          <p:nvPr>
            <p:ph type="sldNum" sz="quarter" idx="12"/>
          </p:nvPr>
        </p:nvSpPr>
        <p:spPr>
          <a:ln/>
        </p:spPr>
        <p:txBody>
          <a:bodyPr/>
          <a:lstStyle>
            <a:lvl1pPr>
              <a:defRPr/>
            </a:lvl1pPr>
          </a:lstStyle>
          <a:p>
            <a:pPr>
              <a:defRPr/>
            </a:pPr>
            <a:fld id="{7765F609-13D8-427A-A637-8F1D1F077692}" type="slidenum">
              <a:rPr lang="en-US" smtClean="0"/>
              <a:pPr>
                <a:defRPr/>
              </a:pPr>
              <a:t>‹#›</a:t>
            </a:fld>
            <a:endParaRPr lang="en-US"/>
          </a:p>
        </p:txBody>
      </p:sp>
    </p:spTree>
    <p:extLst>
      <p:ext uri="{BB962C8B-B14F-4D97-AF65-F5344CB8AC3E}">
        <p14:creationId xmlns:p14="http://schemas.microsoft.com/office/powerpoint/2010/main" val="1461426957"/>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r>
              <a:rPr lang="en-US"/>
              <a:t>Autumn 2026</a:t>
            </a:r>
            <a:endParaRPr lang="en-US" dirty="0"/>
          </a:p>
        </p:txBody>
      </p:sp>
      <p:sp>
        <p:nvSpPr>
          <p:cNvPr id="3"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endParaRPr lang="en-US" dirty="0"/>
          </a:p>
        </p:txBody>
      </p:sp>
      <p:sp>
        <p:nvSpPr>
          <p:cNvPr id="4" name="Rectangle 7"/>
          <p:cNvSpPr>
            <a:spLocks noGrp="1" noChangeArrowheads="1"/>
          </p:cNvSpPr>
          <p:nvPr>
            <p:ph type="sldNum" sz="quarter" idx="12"/>
          </p:nvPr>
        </p:nvSpPr>
        <p:spPr>
          <a:ln/>
        </p:spPr>
        <p:txBody>
          <a:bodyPr/>
          <a:lstStyle>
            <a:lvl1pPr>
              <a:defRPr/>
            </a:lvl1pPr>
          </a:lstStyle>
          <a:p>
            <a:fld id="{F2949DCA-4B18-234C-AD4E-11144FC20355}" type="slidenum">
              <a:rPr lang="en-US" smtClean="0"/>
              <a:pPr/>
              <a:t>‹#›</a:t>
            </a:fld>
            <a:endParaRPr lang="en-US"/>
          </a:p>
        </p:txBody>
      </p:sp>
    </p:spTree>
    <p:extLst>
      <p:ext uri="{BB962C8B-B14F-4D97-AF65-F5344CB8AC3E}">
        <p14:creationId xmlns:p14="http://schemas.microsoft.com/office/powerpoint/2010/main" val="758095804"/>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2" y="546100"/>
            <a:ext cx="8022168" cy="2324100"/>
          </a:xfrm>
        </p:spPr>
        <p:txBody>
          <a:bodyPr anchor="b"/>
          <a:lstStyle>
            <a:lvl1pPr algn="l">
              <a:defRPr sz="4000" b="1"/>
            </a:lvl1pPr>
          </a:lstStyle>
          <a:p>
            <a:r>
              <a:rPr lang="en-US"/>
              <a:t>Click to edit Master title style</a:t>
            </a:r>
          </a:p>
        </p:txBody>
      </p:sp>
      <p:sp>
        <p:nvSpPr>
          <p:cNvPr id="3" name="Content Placeholder 2"/>
          <p:cNvSpPr>
            <a:spLocks noGrp="1"/>
          </p:cNvSpPr>
          <p:nvPr>
            <p:ph idx="1"/>
          </p:nvPr>
        </p:nvSpPr>
        <p:spPr>
          <a:xfrm>
            <a:off x="9533467" y="546103"/>
            <a:ext cx="13631334" cy="11706226"/>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19202" y="2870203"/>
            <a:ext cx="8022168" cy="9382126"/>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2EACF50E-7197-4B7E-8673-0AA5BB4B13F6}" type="slidenum">
              <a:rPr lang="en-US" smtClean="0"/>
              <a:pPr>
                <a:defRPr/>
              </a:pPr>
              <a:t>‹#›</a:t>
            </a:fld>
            <a:endParaRPr lang="en-US"/>
          </a:p>
        </p:txBody>
      </p:sp>
    </p:spTree>
    <p:extLst>
      <p:ext uri="{BB962C8B-B14F-4D97-AF65-F5344CB8AC3E}">
        <p14:creationId xmlns:p14="http://schemas.microsoft.com/office/powerpoint/2010/main" val="2501520922"/>
      </p:ext>
    </p:extLst>
  </p:cSld>
  <p:clrMapOvr>
    <a:masterClrMapping/>
  </p:clrMapOvr>
  <p:transition>
    <p:dissolv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9434" y="9601200"/>
            <a:ext cx="14630400" cy="1133476"/>
          </a:xfrm>
        </p:spPr>
        <p:txBody>
          <a:bodyPr anchor="b"/>
          <a:lstStyle>
            <a:lvl1pPr algn="l">
              <a:defRPr sz="4000" b="1"/>
            </a:lvl1pPr>
          </a:lstStyle>
          <a:p>
            <a:r>
              <a:rPr lang="en-US"/>
              <a:t>Click to edit Master title style</a:t>
            </a:r>
          </a:p>
        </p:txBody>
      </p:sp>
      <p:sp>
        <p:nvSpPr>
          <p:cNvPr id="3" name="Picture Placeholder 2"/>
          <p:cNvSpPr>
            <a:spLocks noGrp="1"/>
          </p:cNvSpPr>
          <p:nvPr>
            <p:ph type="pic" idx="1"/>
          </p:nvPr>
        </p:nvSpPr>
        <p:spPr>
          <a:xfrm>
            <a:off x="4779434" y="1225550"/>
            <a:ext cx="14630400" cy="822960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pPr lvl="0"/>
            <a:r>
              <a:rPr lang="en-US" noProof="0"/>
              <a:t>Click icon to add picture</a:t>
            </a:r>
          </a:p>
        </p:txBody>
      </p:sp>
      <p:sp>
        <p:nvSpPr>
          <p:cNvPr id="4" name="Text Placeholder 3"/>
          <p:cNvSpPr>
            <a:spLocks noGrp="1"/>
          </p:cNvSpPr>
          <p:nvPr>
            <p:ph type="body" sz="half" idx="2"/>
          </p:nvPr>
        </p:nvSpPr>
        <p:spPr>
          <a:xfrm>
            <a:off x="4779434" y="10734676"/>
            <a:ext cx="14630400" cy="1609724"/>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83BF5544-19EF-420E-9D89-1952C6AF6429}" type="slidenum">
              <a:rPr lang="en-US" smtClean="0"/>
              <a:pPr>
                <a:defRPr/>
              </a:pPr>
              <a:t>‹#›</a:t>
            </a:fld>
            <a:endParaRPr lang="en-US"/>
          </a:p>
        </p:txBody>
      </p:sp>
    </p:spTree>
    <p:extLst>
      <p:ext uri="{BB962C8B-B14F-4D97-AF65-F5344CB8AC3E}">
        <p14:creationId xmlns:p14="http://schemas.microsoft.com/office/powerpoint/2010/main" val="1349193271"/>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5"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6" name="Rectangle 7"/>
          <p:cNvSpPr>
            <a:spLocks noGrp="1" noChangeArrowheads="1"/>
          </p:cNvSpPr>
          <p:nvPr>
            <p:ph type="sldNum" sz="quarter" idx="12"/>
          </p:nvPr>
        </p:nvSpPr>
        <p:spPr>
          <a:ln/>
        </p:spPr>
        <p:txBody>
          <a:bodyPr/>
          <a:lstStyle>
            <a:lvl1pPr>
              <a:defRPr/>
            </a:lvl1pPr>
          </a:lstStyle>
          <a:p>
            <a:pPr>
              <a:defRPr/>
            </a:pPr>
            <a:fld id="{6A51D4CA-2080-41F8-B351-4B8D672F805C}" type="slidenum">
              <a:rPr lang="en-US" smtClean="0"/>
              <a:pPr>
                <a:defRPr/>
              </a:pPr>
              <a:t>‹#›</a:t>
            </a:fld>
            <a:endParaRPr lang="en-US"/>
          </a:p>
        </p:txBody>
      </p:sp>
    </p:spTree>
    <p:extLst>
      <p:ext uri="{BB962C8B-B14F-4D97-AF65-F5344CB8AC3E}">
        <p14:creationId xmlns:p14="http://schemas.microsoft.com/office/powerpoint/2010/main" val="3744623164"/>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609735" y="704853"/>
            <a:ext cx="5774266" cy="119443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78469" y="704853"/>
            <a:ext cx="16924866" cy="11944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r>
              <a:rPr lang="en-US"/>
              <a:t>Autumn 2026</a:t>
            </a:r>
          </a:p>
        </p:txBody>
      </p:sp>
      <p:sp>
        <p:nvSpPr>
          <p:cNvPr id="5" name="Rectangle 6"/>
          <p:cNvSpPr>
            <a:spLocks noGrp="1" noChangeArrowheads="1"/>
          </p:cNvSpPr>
          <p:nvPr>
            <p:ph type="ftr" sz="quarter" idx="11"/>
          </p:nvPr>
        </p:nvSpPr>
        <p:spPr>
          <a:ln/>
        </p:spPr>
        <p:txBody>
          <a:bodyPr/>
          <a:lstStyle>
            <a:lvl1pPr>
              <a:defRPr/>
            </a:lvl1pPr>
          </a:lstStyle>
          <a:p>
            <a:pPr>
              <a:defRPr/>
            </a:pPr>
            <a:r>
              <a:rPr lang="en-US"/>
              <a:t>Design Thinking for User Experience Design, Prototyping &amp; Evaluation</a:t>
            </a:r>
          </a:p>
        </p:txBody>
      </p:sp>
      <p:sp>
        <p:nvSpPr>
          <p:cNvPr id="6" name="Rectangle 7"/>
          <p:cNvSpPr>
            <a:spLocks noGrp="1" noChangeArrowheads="1"/>
          </p:cNvSpPr>
          <p:nvPr>
            <p:ph type="sldNum" sz="quarter" idx="12"/>
          </p:nvPr>
        </p:nvSpPr>
        <p:spPr>
          <a:ln/>
        </p:spPr>
        <p:txBody>
          <a:bodyPr/>
          <a:lstStyle>
            <a:lvl1pPr>
              <a:defRPr/>
            </a:lvl1pPr>
          </a:lstStyle>
          <a:p>
            <a:pPr>
              <a:defRPr/>
            </a:pPr>
            <a:fld id="{6C6E248A-5EDA-4A33-BD14-E679AA063D68}" type="slidenum">
              <a:rPr lang="en-US" smtClean="0"/>
              <a:pPr>
                <a:defRPr/>
              </a:pPr>
              <a:t>‹#›</a:t>
            </a:fld>
            <a:endParaRPr lang="en-US"/>
          </a:p>
        </p:txBody>
      </p:sp>
    </p:spTree>
    <p:extLst>
      <p:ext uri="{BB962C8B-B14F-4D97-AF65-F5344CB8AC3E}">
        <p14:creationId xmlns:p14="http://schemas.microsoft.com/office/powerpoint/2010/main" val="1453484775"/>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Word">
    <p:spTree>
      <p:nvGrpSpPr>
        <p:cNvPr id="1" name=""/>
        <p:cNvGrpSpPr/>
        <p:nvPr/>
      </p:nvGrpSpPr>
      <p:grpSpPr>
        <a:xfrm>
          <a:off x="0" y="0"/>
          <a:ext cx="0" cy="0"/>
          <a:chOff x="0" y="0"/>
          <a:chExt cx="0" cy="0"/>
        </a:xfrm>
      </p:grpSpPr>
      <p:sp>
        <p:nvSpPr>
          <p:cNvPr id="9" name="Shape 9"/>
          <p:cNvSpPr>
            <a:spLocks noGrp="1"/>
          </p:cNvSpPr>
          <p:nvPr>
            <p:ph type="title"/>
          </p:nvPr>
        </p:nvSpPr>
        <p:spPr>
          <a:xfrm>
            <a:off x="1028705" y="4562477"/>
            <a:ext cx="22360466" cy="2232026"/>
          </a:xfrm>
          <a:prstGeom prst="rect">
            <a:avLst/>
          </a:prstGeom>
        </p:spPr>
        <p:txBody>
          <a:bodyPr/>
          <a:lstStyle>
            <a:lvl1pPr algn="ctr">
              <a:defRPr sz="17600"/>
            </a:lvl1pPr>
          </a:lstStyle>
          <a:p>
            <a:pPr lvl="0">
              <a:defRPr sz="1800">
                <a:solidFill>
                  <a:srgbClr val="000000"/>
                </a:solidFill>
                <a:uFillTx/>
              </a:defRPr>
            </a:pPr>
            <a:r>
              <a:rPr sz="17600">
                <a:solidFill>
                  <a:srgbClr val="FFFFFF"/>
                </a:solidFill>
                <a:uFill>
                  <a:solidFill>
                    <a:srgbClr val="FFFFFF"/>
                  </a:solidFill>
                </a:uFill>
              </a:rPr>
              <a:t>Title Text</a:t>
            </a:r>
          </a:p>
        </p:txBody>
      </p:sp>
      <p:sp>
        <p:nvSpPr>
          <p:cNvPr id="4" name="Rectangle 5">
            <a:extLst>
              <a:ext uri="{FF2B5EF4-FFF2-40B4-BE49-F238E27FC236}">
                <a16:creationId xmlns:a16="http://schemas.microsoft.com/office/drawing/2014/main" id="{D6E985AF-0CDD-494D-BF08-30840F1C9CFE}"/>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5" name="Rectangle 6">
            <a:extLst>
              <a:ext uri="{FF2B5EF4-FFF2-40B4-BE49-F238E27FC236}">
                <a16:creationId xmlns:a16="http://schemas.microsoft.com/office/drawing/2014/main" id="{ECA38BF4-29DF-244C-845E-9992471C9B42}"/>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Design Thinking for User Experience Design, Prototyping &amp; Evaluation</a:t>
            </a:r>
            <a:endParaRPr lang="en-US" dirty="0"/>
          </a:p>
        </p:txBody>
      </p:sp>
      <p:sp>
        <p:nvSpPr>
          <p:cNvPr id="6" name="Rectangle 7">
            <a:extLst>
              <a:ext uri="{FF2B5EF4-FFF2-40B4-BE49-F238E27FC236}">
                <a16:creationId xmlns:a16="http://schemas.microsoft.com/office/drawing/2014/main" id="{0FE133F2-6AA5-FE49-9AA2-A1DD2A979212}"/>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1387321056"/>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Main">
    <p:spTree>
      <p:nvGrpSpPr>
        <p:cNvPr id="1" name=""/>
        <p:cNvGrpSpPr/>
        <p:nvPr/>
      </p:nvGrpSpPr>
      <p:grpSpPr>
        <a:xfrm>
          <a:off x="0" y="0"/>
          <a:ext cx="0" cy="0"/>
          <a:chOff x="0" y="0"/>
          <a:chExt cx="0" cy="0"/>
        </a:xfrm>
      </p:grpSpPr>
      <p:sp>
        <p:nvSpPr>
          <p:cNvPr id="19" name="Shape 19"/>
          <p:cNvSpPr>
            <a:spLocks noGrp="1"/>
          </p:cNvSpPr>
          <p:nvPr>
            <p:ph type="title"/>
          </p:nvPr>
        </p:nvSpPr>
        <p:spPr>
          <a:prstGeom prst="rect">
            <a:avLst/>
          </a:prstGeom>
        </p:spPr>
        <p:txBody>
          <a:bodyPr/>
          <a:lstStyle/>
          <a:p>
            <a:pPr lvl="0">
              <a:defRPr sz="1800">
                <a:solidFill>
                  <a:srgbClr val="000000"/>
                </a:solidFill>
                <a:uFillTx/>
              </a:defRPr>
            </a:pPr>
            <a:r>
              <a:rPr sz="8000">
                <a:solidFill>
                  <a:srgbClr val="FFFFFF"/>
                </a:solidFill>
                <a:uFill>
                  <a:solidFill>
                    <a:srgbClr val="FFFFFF"/>
                  </a:solidFill>
                </a:uFill>
              </a:rPr>
              <a:t>Title Text</a:t>
            </a:r>
          </a:p>
        </p:txBody>
      </p:sp>
      <p:sp>
        <p:nvSpPr>
          <p:cNvPr id="20" name="Shape 20"/>
          <p:cNvSpPr>
            <a:spLocks noGrp="1"/>
          </p:cNvSpPr>
          <p:nvPr>
            <p:ph type="body" idx="1"/>
          </p:nvPr>
        </p:nvSpPr>
        <p:spPr>
          <a:prstGeom prst="rect">
            <a:avLst/>
          </a:prstGeom>
        </p:spPr>
        <p:txBody>
          <a:bodyPr/>
          <a:lstStyle>
            <a:lvl2pPr marL="586672" indent="-184618">
              <a:spcBef>
                <a:spcPts val="970"/>
              </a:spcBef>
              <a:defRPr sz="4600"/>
            </a:lvl2pPr>
            <a:lvl3pPr marL="914880" indent="-143592">
              <a:spcBef>
                <a:spcPts val="808"/>
              </a:spcBef>
              <a:defRPr sz="4200"/>
            </a:lvl3pPr>
            <a:lvl4pPr marL="1284116" indent="-143592">
              <a:spcBef>
                <a:spcPts val="646"/>
              </a:spcBef>
              <a:defRPr sz="3400"/>
            </a:lvl4pPr>
            <a:lvl5pPr marL="1653350" indent="-143592">
              <a:spcBef>
                <a:spcPts val="646"/>
              </a:spcBef>
              <a:defRPr sz="3400"/>
            </a:lvl5pPr>
          </a:lstStyle>
          <a:p>
            <a:pPr lvl="0">
              <a:defRPr sz="1800">
                <a:solidFill>
                  <a:srgbClr val="000000"/>
                </a:solidFill>
                <a:uFillTx/>
              </a:defRPr>
            </a:pPr>
            <a:r>
              <a:rPr sz="5400">
                <a:solidFill>
                  <a:srgbClr val="FFFFFF"/>
                </a:solidFill>
                <a:uFill>
                  <a:solidFill>
                    <a:srgbClr val="FFFFFF"/>
                  </a:solidFill>
                </a:uFill>
              </a:rPr>
              <a:t>Body Level One</a:t>
            </a:r>
          </a:p>
          <a:p>
            <a:pPr lvl="1">
              <a:defRPr sz="1800">
                <a:solidFill>
                  <a:srgbClr val="000000"/>
                </a:solidFill>
                <a:uFillTx/>
              </a:defRPr>
            </a:pPr>
            <a:r>
              <a:rPr sz="4600">
                <a:solidFill>
                  <a:srgbClr val="FFFFFF"/>
                </a:solidFill>
                <a:uFill>
                  <a:solidFill>
                    <a:srgbClr val="FFFFFF"/>
                  </a:solidFill>
                </a:uFill>
              </a:rPr>
              <a:t>Body Level Two</a:t>
            </a:r>
          </a:p>
          <a:p>
            <a:pPr lvl="2">
              <a:defRPr sz="1800">
                <a:solidFill>
                  <a:srgbClr val="000000"/>
                </a:solidFill>
                <a:uFillTx/>
              </a:defRPr>
            </a:pPr>
            <a:r>
              <a:rPr sz="4200">
                <a:solidFill>
                  <a:srgbClr val="FFFFFF"/>
                </a:solidFill>
                <a:uFill>
                  <a:solidFill>
                    <a:srgbClr val="FFFFFF"/>
                  </a:solidFill>
                </a:uFill>
              </a:rPr>
              <a:t>Body Level Three</a:t>
            </a:r>
          </a:p>
          <a:p>
            <a:pPr lvl="3">
              <a:defRPr sz="1800">
                <a:solidFill>
                  <a:srgbClr val="000000"/>
                </a:solidFill>
                <a:uFillTx/>
              </a:defRPr>
            </a:pPr>
            <a:r>
              <a:rPr sz="3400">
                <a:solidFill>
                  <a:srgbClr val="FFFFFF"/>
                </a:solidFill>
                <a:uFill>
                  <a:solidFill>
                    <a:srgbClr val="FFFFFF"/>
                  </a:solidFill>
                </a:uFill>
              </a:rPr>
              <a:t>Body Level Four</a:t>
            </a:r>
          </a:p>
          <a:p>
            <a:pPr lvl="4">
              <a:defRPr sz="1800">
                <a:solidFill>
                  <a:srgbClr val="000000"/>
                </a:solidFill>
                <a:uFillTx/>
              </a:defRPr>
            </a:pPr>
            <a:r>
              <a:rPr sz="3400">
                <a:solidFill>
                  <a:srgbClr val="FFFFFF"/>
                </a:solidFill>
                <a:uFill>
                  <a:solidFill>
                    <a:srgbClr val="FFFFFF"/>
                  </a:solidFill>
                </a:uFill>
              </a:rPr>
              <a:t>Body Level Five</a:t>
            </a:r>
          </a:p>
        </p:txBody>
      </p:sp>
      <p:sp>
        <p:nvSpPr>
          <p:cNvPr id="4" name="Rectangle 5">
            <a:extLst>
              <a:ext uri="{FF2B5EF4-FFF2-40B4-BE49-F238E27FC236}">
                <a16:creationId xmlns:a16="http://schemas.microsoft.com/office/drawing/2014/main" id="{04B94D95-A2AB-8944-9100-36502BBCF46C}"/>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5" name="Rectangle 6">
            <a:extLst>
              <a:ext uri="{FF2B5EF4-FFF2-40B4-BE49-F238E27FC236}">
                <a16:creationId xmlns:a16="http://schemas.microsoft.com/office/drawing/2014/main" id="{8F105658-4B3F-D54B-AFC8-B6123918E270}"/>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Design Thinking for User Experience Design, Prototyping &amp; Evaluation</a:t>
            </a:r>
            <a:endParaRPr lang="en-US" dirty="0"/>
          </a:p>
        </p:txBody>
      </p:sp>
      <p:sp>
        <p:nvSpPr>
          <p:cNvPr id="6" name="Rectangle 7">
            <a:extLst>
              <a:ext uri="{FF2B5EF4-FFF2-40B4-BE49-F238E27FC236}">
                <a16:creationId xmlns:a16="http://schemas.microsoft.com/office/drawing/2014/main" id="{01711E96-21B6-CA46-B1E7-634E9DC0A3A7}"/>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2282044882"/>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le + subtitle + bullets">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897469" y="2851157"/>
            <a:ext cx="22554202" cy="9763126"/>
          </a:xfrm>
          <a:prstGeom prst="rect">
            <a:avLst/>
          </a:prstGeom>
        </p:spPr>
        <p:txBody>
          <a:bodyPr/>
          <a:lstStyle>
            <a:lvl1pPr>
              <a:defRPr lang="en-US" dirty="0" smtClean="0">
                <a:solidFill>
                  <a:srgbClr val="767676"/>
                </a:solidFill>
                <a:latin typeface="+mn-lt"/>
              </a:defRPr>
            </a:lvl1pPr>
            <a:lvl2pPr>
              <a:defRPr lang="en-US" dirty="0" smtClean="0">
                <a:solidFill>
                  <a:srgbClr val="767676"/>
                </a:solidFill>
                <a:latin typeface="+mn-lt"/>
              </a:defRPr>
            </a:lvl2pPr>
            <a:lvl3pPr>
              <a:defRPr lang="en-US" dirty="0" smtClean="0">
                <a:solidFill>
                  <a:srgbClr val="767676"/>
                </a:solidFill>
                <a:latin typeface="+mn-lt"/>
              </a:defRPr>
            </a:lvl3pPr>
            <a:lvl4pPr>
              <a:defRPr lang="en-US" dirty="0" smtClean="0">
                <a:solidFill>
                  <a:srgbClr val="767676"/>
                </a:solidFill>
                <a:latin typeface="+mn-lt"/>
              </a:defRPr>
            </a:lvl4pPr>
            <a:lvl5pPr>
              <a:defRPr lang="en-US" dirty="0">
                <a:solidFill>
                  <a:srgbClr val="767676"/>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14"/>
          <p:cNvSpPr>
            <a:spLocks noGrp="1"/>
          </p:cNvSpPr>
          <p:nvPr>
            <p:ph type="body" sz="quarter" idx="15" hasCustomPrompt="1"/>
          </p:nvPr>
        </p:nvSpPr>
        <p:spPr>
          <a:xfrm>
            <a:off x="6360998" y="372272"/>
            <a:ext cx="17627600" cy="1219200"/>
          </a:xfrm>
          <a:prstGeom prst="rect">
            <a:avLst/>
          </a:prstGeom>
        </p:spPr>
        <p:txBody>
          <a:bodyPr>
            <a:noAutofit/>
          </a:bodyPr>
          <a:lstStyle>
            <a:lvl1pPr marL="0" indent="0" algn="r">
              <a:buNone/>
              <a:defRPr sz="6400" baseline="0">
                <a:solidFill>
                  <a:schemeClr val="bg1">
                    <a:lumMod val="65000"/>
                  </a:schemeClr>
                </a:solidFill>
                <a:latin typeface="+mn-lt"/>
              </a:defRPr>
            </a:lvl1pPr>
          </a:lstStyle>
          <a:p>
            <a:pPr lvl="0"/>
            <a:r>
              <a:rPr lang="en-US" dirty="0"/>
              <a:t>secondary title</a:t>
            </a:r>
          </a:p>
        </p:txBody>
      </p:sp>
      <p:sp>
        <p:nvSpPr>
          <p:cNvPr id="8" name="Title 1"/>
          <p:cNvSpPr>
            <a:spLocks noGrp="1"/>
          </p:cNvSpPr>
          <p:nvPr>
            <p:ph type="title" hasCustomPrompt="1"/>
          </p:nvPr>
        </p:nvSpPr>
        <p:spPr>
          <a:xfrm>
            <a:off x="304801" y="-54592"/>
            <a:ext cx="22550650" cy="2286000"/>
          </a:xfrm>
          <a:prstGeom prst="rect">
            <a:avLst/>
          </a:prstGeom>
        </p:spPr>
        <p:txBody>
          <a:bodyPr>
            <a:noAutofit/>
          </a:bodyPr>
          <a:lstStyle>
            <a:lvl1pPr algn="l">
              <a:defRPr sz="8400" b="0" baseline="0">
                <a:solidFill>
                  <a:srgbClr val="767676"/>
                </a:solidFill>
                <a:latin typeface="+mn-lt"/>
              </a:defRPr>
            </a:lvl1pPr>
          </a:lstStyle>
          <a:p>
            <a:r>
              <a:rPr lang="en-US" dirty="0"/>
              <a:t>title goes here</a:t>
            </a:r>
          </a:p>
        </p:txBody>
      </p:sp>
      <p:sp>
        <p:nvSpPr>
          <p:cNvPr id="5" name="Rectangle 5">
            <a:extLst>
              <a:ext uri="{FF2B5EF4-FFF2-40B4-BE49-F238E27FC236}">
                <a16:creationId xmlns:a16="http://schemas.microsoft.com/office/drawing/2014/main" id="{88866947-3717-D941-B175-1B7B7ED1B84A}"/>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6" name="Rectangle 6">
            <a:extLst>
              <a:ext uri="{FF2B5EF4-FFF2-40B4-BE49-F238E27FC236}">
                <a16:creationId xmlns:a16="http://schemas.microsoft.com/office/drawing/2014/main" id="{0EA4BA3F-BC2B-3D47-BE0A-78ED8EBFE108}"/>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Design Thinking for User Experience Design, Prototyping &amp; Evaluation</a:t>
            </a:r>
            <a:endParaRPr lang="en-US" dirty="0"/>
          </a:p>
        </p:txBody>
      </p:sp>
      <p:sp>
        <p:nvSpPr>
          <p:cNvPr id="9" name="Rectangle 7">
            <a:extLst>
              <a:ext uri="{FF2B5EF4-FFF2-40B4-BE49-F238E27FC236}">
                <a16:creationId xmlns:a16="http://schemas.microsoft.com/office/drawing/2014/main" id="{968502BF-64C9-E34D-92E9-03DE93032926}"/>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3125863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78469" y="704850"/>
            <a:ext cx="23105534" cy="2286000"/>
          </a:xfrm>
        </p:spPr>
        <p:txBody>
          <a:bodyPr/>
          <a:lstStyle/>
          <a:p>
            <a:r>
              <a:rPr lang="en-US" dirty="0"/>
              <a:t>Click to edit Master title style</a:t>
            </a:r>
          </a:p>
        </p:txBody>
      </p:sp>
      <p:sp>
        <p:nvSpPr>
          <p:cNvPr id="3" name="Content Placeholder 2"/>
          <p:cNvSpPr>
            <a:spLocks noGrp="1"/>
          </p:cNvSpPr>
          <p:nvPr>
            <p:ph sz="half" idx="1"/>
          </p:nvPr>
        </p:nvSpPr>
        <p:spPr>
          <a:xfrm>
            <a:off x="1828800" y="3200400"/>
            <a:ext cx="10160000" cy="9448800"/>
          </a:xfrm>
        </p:spPr>
        <p:txBody>
          <a:bodyPr/>
          <a:lstStyle>
            <a:lvl1pPr>
              <a:buSzPct val="75000"/>
              <a:defRPr/>
            </a:lvl1pPr>
            <a:lvl2pPr>
              <a:buSzPct val="75000"/>
              <a:defRPr/>
            </a:lvl2pPr>
            <a:lvl3pPr>
              <a:buSzPct val="75000"/>
              <a:defRPr/>
            </a:lvl3pPr>
            <a:lvl4pPr>
              <a:buSzPct val="75000"/>
              <a:defRPr/>
            </a:lvl4pPr>
            <a:lvl5pPr>
              <a:buSzPct val="7500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395200" y="3200400"/>
            <a:ext cx="10160000" cy="9448800"/>
          </a:xfrm>
        </p:spPr>
        <p:txBody>
          <a:bodyPr/>
          <a:lstStyle>
            <a:lvl1pPr>
              <a:buSzPct val="75000"/>
              <a:defRPr/>
            </a:lvl1pPr>
            <a:lvl2pPr>
              <a:buSzPct val="75000"/>
              <a:defRPr/>
            </a:lvl2pPr>
            <a:lvl3pPr>
              <a:buSzPct val="75000"/>
              <a:defRPr/>
            </a:lvl3pPr>
            <a:lvl4pPr>
              <a:buSzPct val="75000"/>
              <a:defRPr/>
            </a:lvl4pPr>
            <a:lvl5pPr>
              <a:buSzPct val="7500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Rectangle 5"/>
          <p:cNvSpPr>
            <a:spLocks noGrp="1" noChangeArrowheads="1"/>
          </p:cNvSpPr>
          <p:nvPr>
            <p:ph type="dt" sz="half" idx="10"/>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9" name="Rectangle 6"/>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t>Design Thinking for User Experience Design, Prototyping &amp; Evaluation</a:t>
            </a:r>
          </a:p>
        </p:txBody>
      </p:sp>
      <p:sp>
        <p:nvSpPr>
          <p:cNvPr id="10" name="Rectangle 7"/>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fld id="{3D843253-44E5-D34E-8E4D-46716FE9C19B}" type="slidenum">
              <a:rPr lang="en-US" smtClean="0"/>
              <a:pPr/>
              <a:t>‹#›</a:t>
            </a:fld>
            <a:endParaRPr lang="en-US"/>
          </a:p>
        </p:txBody>
      </p:sp>
      <p:sp>
        <p:nvSpPr>
          <p:cNvPr id="11" name="Rectangle 10"/>
          <p:cNvSpPr/>
          <p:nvPr userDrawn="1"/>
        </p:nvSpPr>
        <p:spPr bwMode="auto">
          <a:xfrm>
            <a:off x="0" y="13054403"/>
            <a:ext cx="24384000" cy="643838"/>
          </a:xfrm>
          <a:prstGeom prst="rect">
            <a:avLst/>
          </a:prstGeom>
          <a:gradFill flip="none" rotWithShape="1">
            <a:gsLst>
              <a:gs pos="100000">
                <a:srgbClr val="000000">
                  <a:alpha val="28000"/>
                </a:srgbClr>
              </a:gs>
              <a:gs pos="74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marL="0" marR="0" indent="0" algn="l" defTabSz="1828800" rtl="0" eaLnBrk="1" fontAlgn="base" latinLnBrk="0" hangingPunct="1">
              <a:lnSpc>
                <a:spcPct val="100000"/>
              </a:lnSpc>
              <a:spcBef>
                <a:spcPct val="0"/>
              </a:spcBef>
              <a:spcAft>
                <a:spcPct val="0"/>
              </a:spcAft>
              <a:buClrTx/>
              <a:buSzTx/>
              <a:buFontTx/>
              <a:buNone/>
              <a:tabLst/>
            </a:pPr>
            <a:endParaRPr kumimoji="0" lang="en-US" sz="4800" b="0"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116110455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1.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theme" Target="../theme/theme2.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rotWithShape="1">
          <a:blip r:embed="rId18"/>
          <a:stretch>
            <a:fillRect/>
          </a:stretch>
        </a:blipFill>
        <a:effectLst/>
      </p:bgPr>
    </p:bg>
    <p:spTree>
      <p:nvGrpSpPr>
        <p:cNvPr id="1" name=""/>
        <p:cNvGrpSpPr/>
        <p:nvPr/>
      </p:nvGrpSpPr>
      <p:grpSpPr>
        <a:xfrm>
          <a:off x="0" y="0"/>
          <a:ext cx="0" cy="0"/>
          <a:chOff x="0" y="0"/>
          <a:chExt cx="0" cy="0"/>
        </a:xfrm>
      </p:grpSpPr>
      <p:sp>
        <p:nvSpPr>
          <p:cNvPr id="7171" name="Rectangle 3"/>
          <p:cNvSpPr>
            <a:spLocks noGrp="1" noChangeArrowheads="1"/>
          </p:cNvSpPr>
          <p:nvPr>
            <p:ph type="title"/>
          </p:nvPr>
        </p:nvSpPr>
        <p:spPr bwMode="auto">
          <a:xfrm>
            <a:off x="1278469" y="0"/>
            <a:ext cx="23105534" cy="2286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7172" name="Rectangle 4"/>
          <p:cNvSpPr>
            <a:spLocks noGrp="1" noChangeArrowheads="1"/>
          </p:cNvSpPr>
          <p:nvPr>
            <p:ph type="body" idx="1"/>
          </p:nvPr>
        </p:nvSpPr>
        <p:spPr bwMode="auto">
          <a:xfrm>
            <a:off x="1278467" y="3200400"/>
            <a:ext cx="22391430" cy="9448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96965" name="Rectangle 5"/>
          <p:cNvSpPr>
            <a:spLocks noGrp="1" noChangeArrowheads="1"/>
          </p:cNvSpPr>
          <p:nvPr>
            <p:ph type="dt" sz="half" idx="2"/>
          </p:nvPr>
        </p:nvSpPr>
        <p:spPr bwMode="auto">
          <a:xfrm>
            <a:off x="5860" y="13214472"/>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296966" name="Rectangle 6"/>
          <p:cNvSpPr>
            <a:spLocks noGrp="1" noChangeArrowheads="1"/>
          </p:cNvSpPr>
          <p:nvPr>
            <p:ph type="ftr" sz="quarter" idx="3"/>
          </p:nvPr>
        </p:nvSpPr>
        <p:spPr bwMode="auto">
          <a:xfrm>
            <a:off x="5091719" y="1321657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Design Thinking for User Experience Design, Prototyping &amp; Evaluation</a:t>
            </a:r>
            <a:endParaRPr lang="en-US" dirty="0"/>
          </a:p>
        </p:txBody>
      </p:sp>
      <p:sp>
        <p:nvSpPr>
          <p:cNvPr id="296967" name="Rectangle 7"/>
          <p:cNvSpPr>
            <a:spLocks noGrp="1" noChangeArrowheads="1"/>
          </p:cNvSpPr>
          <p:nvPr>
            <p:ph type="sldNum" sz="quarter" idx="4"/>
          </p:nvPr>
        </p:nvSpPr>
        <p:spPr bwMode="auto">
          <a:xfrm>
            <a:off x="21730684" y="13234078"/>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
        <p:nvSpPr>
          <p:cNvPr id="8" name="Shape 310"/>
          <p:cNvSpPr/>
          <p:nvPr/>
        </p:nvSpPr>
        <p:spPr>
          <a:xfrm rot="16200000">
            <a:off x="-149734" y="-11014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3" name="Shape 310">
            <a:extLst>
              <a:ext uri="{FF2B5EF4-FFF2-40B4-BE49-F238E27FC236}">
                <a16:creationId xmlns:a16="http://schemas.microsoft.com/office/drawing/2014/main" id="{DFB8A9B7-C06F-9749-B636-278A0C134EE9}"/>
              </a:ext>
            </a:extLst>
          </p:cNvPr>
          <p:cNvSpPr/>
          <p:nvPr/>
        </p:nvSpPr>
        <p:spPr>
          <a:xfrm rot="5400000" flipH="1">
            <a:off x="23922396" y="-104453"/>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4" name="Shape 310">
            <a:extLst>
              <a:ext uri="{FF2B5EF4-FFF2-40B4-BE49-F238E27FC236}">
                <a16:creationId xmlns:a16="http://schemas.microsoft.com/office/drawing/2014/main" id="{CA7C88AC-0253-954C-B071-3CB64A57472F}"/>
              </a:ext>
            </a:extLst>
          </p:cNvPr>
          <p:cNvSpPr/>
          <p:nvPr/>
        </p:nvSpPr>
        <p:spPr>
          <a:xfrm rot="5400000" flipV="1">
            <a:off x="-149734" y="1324629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5" name="Shape 310">
            <a:extLst>
              <a:ext uri="{FF2B5EF4-FFF2-40B4-BE49-F238E27FC236}">
                <a16:creationId xmlns:a16="http://schemas.microsoft.com/office/drawing/2014/main" id="{A3A7A954-BA50-EE4E-AA3E-4161329C8E24}"/>
              </a:ext>
            </a:extLst>
          </p:cNvPr>
          <p:cNvSpPr/>
          <p:nvPr/>
        </p:nvSpPr>
        <p:spPr>
          <a:xfrm rot="16200000" flipH="1" flipV="1">
            <a:off x="23922396" y="13251979"/>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7" name="Rectangle 16">
            <a:extLst>
              <a:ext uri="{FF2B5EF4-FFF2-40B4-BE49-F238E27FC236}">
                <a16:creationId xmlns:a16="http://schemas.microsoft.com/office/drawing/2014/main" id="{7F8933BC-C2B9-1D45-BD06-0E95C6130097}"/>
              </a:ext>
            </a:extLst>
          </p:cNvPr>
          <p:cNvSpPr/>
          <p:nvPr userDrawn="1"/>
        </p:nvSpPr>
        <p:spPr bwMode="auto">
          <a:xfrm>
            <a:off x="0" y="13054407"/>
            <a:ext cx="24384000" cy="643838"/>
          </a:xfrm>
          <a:prstGeom prst="rect">
            <a:avLst/>
          </a:prstGeom>
          <a:gradFill flip="none" rotWithShape="1">
            <a:gsLst>
              <a:gs pos="100000">
                <a:srgbClr val="000000">
                  <a:alpha val="28000"/>
                </a:srgbClr>
              </a:gs>
              <a:gs pos="74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217695" tIns="108848" rIns="217695" bIns="108848" numCol="1" rtlCol="0" anchor="t" anchorCtr="0" compatLnSpc="1">
            <a:prstTxWarp prst="textNoShape">
              <a:avLst/>
            </a:prstTxWarp>
          </a:bodyPr>
          <a:lstStyle/>
          <a:p>
            <a:pPr marL="0" marR="0" indent="0" algn="l" defTabSz="2176952" rtl="0" eaLnBrk="1" fontAlgn="base" latinLnBrk="0" hangingPunct="1">
              <a:lnSpc>
                <a:spcPct val="100000"/>
              </a:lnSpc>
              <a:spcBef>
                <a:spcPct val="0"/>
              </a:spcBef>
              <a:spcAft>
                <a:spcPct val="0"/>
              </a:spcAft>
              <a:buClrTx/>
              <a:buSzTx/>
              <a:buFontTx/>
              <a:buNone/>
              <a:tabLst/>
            </a:pPr>
            <a:endParaRPr kumimoji="0" lang="en-US" sz="5700" b="0" i="0" u="none" strike="noStrike" cap="none" normalizeH="0" baseline="0" dirty="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1826859496"/>
      </p:ext>
    </p:extLst>
  </p:cSld>
  <p:clrMap bg1="dk2" tx1="lt1" bg2="dk1" tx2="lt2" accent1="accent1" accent2="accent2" accent3="accent3" accent4="accent4" accent5="accent5" accent6="accent6" hlink="hlink" folHlink="folHlink"/>
  <p:sldLayoutIdLst>
    <p:sldLayoutId id="2147483983" r:id="rId1"/>
    <p:sldLayoutId id="2147483984" r:id="rId2"/>
    <p:sldLayoutId id="2147483985" r:id="rId3"/>
    <p:sldLayoutId id="2147483986" r:id="rId4"/>
    <p:sldLayoutId id="2147483987" r:id="rId5"/>
    <p:sldLayoutId id="2147483988" r:id="rId6"/>
    <p:sldLayoutId id="2147483989" r:id="rId7"/>
    <p:sldLayoutId id="2147483990" r:id="rId8"/>
    <p:sldLayoutId id="2147483991" r:id="rId9"/>
    <p:sldLayoutId id="2147483992" r:id="rId10"/>
    <p:sldLayoutId id="2147483999" r:id="rId11"/>
    <p:sldLayoutId id="2147484000" r:id="rId12"/>
    <p:sldLayoutId id="2147484001" r:id="rId13"/>
    <p:sldLayoutId id="2147484002" r:id="rId14"/>
    <p:sldLayoutId id="2147484003" r:id="rId15"/>
    <p:sldLayoutId id="2147484004" r:id="rId16"/>
  </p:sldLayoutIdLst>
  <p:transition>
    <p:dissolve/>
  </p:transition>
  <p:hf hdr="0"/>
  <p:txStyles>
    <p:titleStyle>
      <a:lvl1pPr algn="l" rtl="0" eaLnBrk="1" fontAlgn="base" hangingPunct="1">
        <a:spcBef>
          <a:spcPct val="0"/>
        </a:spcBef>
        <a:spcAft>
          <a:spcPct val="0"/>
        </a:spcAft>
        <a:defRPr sz="8800" b="0" i="0">
          <a:solidFill>
            <a:srgbClr val="FFC000"/>
          </a:solidFill>
          <a:latin typeface="Helvetica Light"/>
          <a:ea typeface="ＭＳ Ｐゴシック" charset="0"/>
          <a:cs typeface="Helvetica Light"/>
        </a:defRPr>
      </a:lvl1pPr>
      <a:lvl2pPr algn="l" rtl="0" eaLnBrk="1" fontAlgn="base" hangingPunct="1">
        <a:spcBef>
          <a:spcPct val="0"/>
        </a:spcBef>
        <a:spcAft>
          <a:spcPct val="0"/>
        </a:spcAft>
        <a:defRPr sz="7400">
          <a:solidFill>
            <a:srgbClr val="3E4E6C"/>
          </a:solidFill>
          <a:latin typeface="Arial Black" pitchFamily="34" charset="0"/>
          <a:ea typeface="ＭＳ Ｐゴシック" charset="0"/>
        </a:defRPr>
      </a:lvl2pPr>
      <a:lvl3pPr algn="l" rtl="0" eaLnBrk="1" fontAlgn="base" hangingPunct="1">
        <a:spcBef>
          <a:spcPct val="0"/>
        </a:spcBef>
        <a:spcAft>
          <a:spcPct val="0"/>
        </a:spcAft>
        <a:defRPr sz="7400">
          <a:solidFill>
            <a:srgbClr val="3E4E6C"/>
          </a:solidFill>
          <a:latin typeface="Arial Black" pitchFamily="34" charset="0"/>
          <a:ea typeface="ＭＳ Ｐゴシック" charset="0"/>
        </a:defRPr>
      </a:lvl3pPr>
      <a:lvl4pPr algn="l" rtl="0" eaLnBrk="1" fontAlgn="base" hangingPunct="1">
        <a:spcBef>
          <a:spcPct val="0"/>
        </a:spcBef>
        <a:spcAft>
          <a:spcPct val="0"/>
        </a:spcAft>
        <a:defRPr sz="7400">
          <a:solidFill>
            <a:srgbClr val="3E4E6C"/>
          </a:solidFill>
          <a:latin typeface="Arial Black" pitchFamily="34" charset="0"/>
          <a:ea typeface="ＭＳ Ｐゴシック" charset="0"/>
        </a:defRPr>
      </a:lvl4pPr>
      <a:lvl5pPr algn="l" rtl="0" eaLnBrk="1" fontAlgn="base" hangingPunct="1">
        <a:spcBef>
          <a:spcPct val="0"/>
        </a:spcBef>
        <a:spcAft>
          <a:spcPct val="0"/>
        </a:spcAft>
        <a:defRPr sz="7400">
          <a:solidFill>
            <a:srgbClr val="3E4E6C"/>
          </a:solidFill>
          <a:latin typeface="Arial Black" pitchFamily="34" charset="0"/>
          <a:ea typeface="ＭＳ Ｐゴシック" charset="0"/>
        </a:defRPr>
      </a:lvl5pPr>
      <a:lvl6pPr marL="914400" algn="l" rtl="0" eaLnBrk="1" fontAlgn="base" hangingPunct="1">
        <a:spcBef>
          <a:spcPct val="0"/>
        </a:spcBef>
        <a:spcAft>
          <a:spcPct val="0"/>
        </a:spcAft>
        <a:defRPr sz="7400">
          <a:solidFill>
            <a:srgbClr val="3E4E6C"/>
          </a:solidFill>
          <a:latin typeface="Arial Black" pitchFamily="34" charset="0"/>
        </a:defRPr>
      </a:lvl6pPr>
      <a:lvl7pPr marL="1828800" algn="l" rtl="0" eaLnBrk="1" fontAlgn="base" hangingPunct="1">
        <a:spcBef>
          <a:spcPct val="0"/>
        </a:spcBef>
        <a:spcAft>
          <a:spcPct val="0"/>
        </a:spcAft>
        <a:defRPr sz="7400">
          <a:solidFill>
            <a:srgbClr val="3E4E6C"/>
          </a:solidFill>
          <a:latin typeface="Arial Black" pitchFamily="34" charset="0"/>
        </a:defRPr>
      </a:lvl7pPr>
      <a:lvl8pPr marL="2743200" algn="l" rtl="0" eaLnBrk="1" fontAlgn="base" hangingPunct="1">
        <a:spcBef>
          <a:spcPct val="0"/>
        </a:spcBef>
        <a:spcAft>
          <a:spcPct val="0"/>
        </a:spcAft>
        <a:defRPr sz="7400">
          <a:solidFill>
            <a:srgbClr val="3E4E6C"/>
          </a:solidFill>
          <a:latin typeface="Arial Black" pitchFamily="34" charset="0"/>
        </a:defRPr>
      </a:lvl8pPr>
      <a:lvl9pPr marL="3657600" algn="l" rtl="0" eaLnBrk="1" fontAlgn="base" hangingPunct="1">
        <a:spcBef>
          <a:spcPct val="0"/>
        </a:spcBef>
        <a:spcAft>
          <a:spcPct val="0"/>
        </a:spcAft>
        <a:defRPr sz="7400">
          <a:solidFill>
            <a:srgbClr val="3E4E6C"/>
          </a:solidFill>
          <a:latin typeface="Arial Black" pitchFamily="34" charset="0"/>
        </a:defRPr>
      </a:lvl9pPr>
    </p:titleStyle>
    <p:bodyStyle>
      <a:lvl1pPr marL="685800" indent="-685800" algn="l" rtl="0" eaLnBrk="1" fontAlgn="base" hangingPunct="1">
        <a:spcBef>
          <a:spcPct val="20000"/>
        </a:spcBef>
        <a:spcAft>
          <a:spcPct val="0"/>
        </a:spcAft>
        <a:buChar char="•"/>
        <a:defRPr sz="7200" b="0" i="0">
          <a:solidFill>
            <a:schemeClr val="tx1"/>
          </a:solidFill>
          <a:latin typeface="Helvetica Light"/>
          <a:ea typeface="ＭＳ Ｐゴシック" charset="0"/>
          <a:cs typeface="Helvetica Light"/>
        </a:defRPr>
      </a:lvl1pPr>
      <a:lvl2pPr marL="1485900" indent="-571500" algn="l" rtl="0" eaLnBrk="1" fontAlgn="base" hangingPunct="1">
        <a:spcBef>
          <a:spcPct val="20000"/>
        </a:spcBef>
        <a:spcAft>
          <a:spcPct val="0"/>
        </a:spcAft>
        <a:buChar char="–"/>
        <a:defRPr sz="6400" b="0" i="0">
          <a:solidFill>
            <a:schemeClr val="tx1"/>
          </a:solidFill>
          <a:latin typeface="Helvetica Light"/>
          <a:ea typeface="ＭＳ Ｐゴシック" charset="0"/>
          <a:cs typeface="Helvetica Light"/>
        </a:defRPr>
      </a:lvl2pPr>
      <a:lvl3pPr marL="2286000" indent="-457200" algn="l" rtl="0" eaLnBrk="1" fontAlgn="base" hangingPunct="1">
        <a:spcBef>
          <a:spcPct val="20000"/>
        </a:spcBef>
        <a:spcAft>
          <a:spcPct val="0"/>
        </a:spcAft>
        <a:buChar char="•"/>
        <a:defRPr sz="5600" b="0" i="0">
          <a:solidFill>
            <a:schemeClr val="tx1"/>
          </a:solidFill>
          <a:latin typeface="Helvetica Light"/>
          <a:ea typeface="ＭＳ Ｐゴシック" charset="0"/>
          <a:cs typeface="Helvetica Light"/>
        </a:defRPr>
      </a:lvl3pPr>
      <a:lvl4pPr marL="32004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1148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029200" indent="-457200" algn="l" rtl="0" eaLnBrk="1" fontAlgn="base" hangingPunct="1">
        <a:spcBef>
          <a:spcPct val="20000"/>
        </a:spcBef>
        <a:spcAft>
          <a:spcPct val="0"/>
        </a:spcAft>
        <a:buChar char="»"/>
        <a:defRPr sz="4000" b="1">
          <a:solidFill>
            <a:schemeClr val="tx1"/>
          </a:solidFill>
          <a:latin typeface="+mn-lt"/>
        </a:defRPr>
      </a:lvl6pPr>
      <a:lvl7pPr marL="5943600" indent="-457200" algn="l" rtl="0" eaLnBrk="1" fontAlgn="base" hangingPunct="1">
        <a:spcBef>
          <a:spcPct val="20000"/>
        </a:spcBef>
        <a:spcAft>
          <a:spcPct val="0"/>
        </a:spcAft>
        <a:buChar char="»"/>
        <a:defRPr sz="4000" b="1">
          <a:solidFill>
            <a:schemeClr val="tx1"/>
          </a:solidFill>
          <a:latin typeface="+mn-lt"/>
        </a:defRPr>
      </a:lvl7pPr>
      <a:lvl8pPr marL="6858000" indent="-457200" algn="l" rtl="0" eaLnBrk="1" fontAlgn="base" hangingPunct="1">
        <a:spcBef>
          <a:spcPct val="20000"/>
        </a:spcBef>
        <a:spcAft>
          <a:spcPct val="0"/>
        </a:spcAft>
        <a:buChar char="»"/>
        <a:defRPr sz="4000" b="1">
          <a:solidFill>
            <a:schemeClr val="tx1"/>
          </a:solidFill>
          <a:latin typeface="+mn-lt"/>
        </a:defRPr>
      </a:lvl8pPr>
      <a:lvl9pPr marL="7772400" indent="-457200" algn="l" rtl="0" eaLnBrk="1" fontAlgn="base" hangingPunct="1">
        <a:spcBef>
          <a:spcPct val="20000"/>
        </a:spcBef>
        <a:spcAft>
          <a:spcPct val="0"/>
        </a:spcAft>
        <a:buChar char="»"/>
        <a:defRPr sz="4000" b="1">
          <a:solidFill>
            <a:schemeClr val="tx1"/>
          </a:solidFill>
          <a:latin typeface="+mn-lt"/>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rotWithShape="1">
          <a:blip r:embed="rId16"/>
          <a:stretch>
            <a:fillRect/>
          </a:stretch>
        </a:blipFill>
        <a:effectLst/>
      </p:bgPr>
    </p:bg>
    <p:spTree>
      <p:nvGrpSpPr>
        <p:cNvPr id="1" name=""/>
        <p:cNvGrpSpPr/>
        <p:nvPr/>
      </p:nvGrpSpPr>
      <p:grpSpPr>
        <a:xfrm>
          <a:off x="0" y="0"/>
          <a:ext cx="0" cy="0"/>
          <a:chOff x="0" y="0"/>
          <a:chExt cx="0" cy="0"/>
        </a:xfrm>
      </p:grpSpPr>
      <p:sp>
        <p:nvSpPr>
          <p:cNvPr id="7171" name="Rectangle 3"/>
          <p:cNvSpPr>
            <a:spLocks noGrp="1" noChangeArrowheads="1"/>
          </p:cNvSpPr>
          <p:nvPr>
            <p:ph type="title"/>
          </p:nvPr>
        </p:nvSpPr>
        <p:spPr bwMode="auto">
          <a:xfrm>
            <a:off x="1278469" y="0"/>
            <a:ext cx="23105534" cy="22860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7172" name="Rectangle 4"/>
          <p:cNvSpPr>
            <a:spLocks noGrp="1" noChangeArrowheads="1"/>
          </p:cNvSpPr>
          <p:nvPr>
            <p:ph type="body" idx="1"/>
          </p:nvPr>
        </p:nvSpPr>
        <p:spPr bwMode="auto">
          <a:xfrm>
            <a:off x="1278467" y="3200400"/>
            <a:ext cx="22391430" cy="9448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6965" name="Rectangle 5"/>
          <p:cNvSpPr>
            <a:spLocks noGrp="1" noChangeArrowheads="1"/>
          </p:cNvSpPr>
          <p:nvPr>
            <p:ph type="dt" sz="half" idx="2"/>
          </p:nvPr>
        </p:nvSpPr>
        <p:spPr bwMode="auto">
          <a:xfrm>
            <a:off x="5860" y="13214472"/>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a:t>Autumn 2026</a:t>
            </a:r>
            <a:endParaRPr lang="en-US" dirty="0"/>
          </a:p>
        </p:txBody>
      </p:sp>
      <p:sp>
        <p:nvSpPr>
          <p:cNvPr id="296966" name="Rectangle 6"/>
          <p:cNvSpPr>
            <a:spLocks noGrp="1" noChangeArrowheads="1"/>
          </p:cNvSpPr>
          <p:nvPr>
            <p:ph type="ftr" sz="quarter" idx="3"/>
          </p:nvPr>
        </p:nvSpPr>
        <p:spPr bwMode="auto">
          <a:xfrm>
            <a:off x="5091719" y="1321657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Design Thinking for User Experience Design, Prototyping &amp; Evaluation</a:t>
            </a:r>
            <a:endParaRPr lang="en-US" dirty="0"/>
          </a:p>
        </p:txBody>
      </p:sp>
      <p:sp>
        <p:nvSpPr>
          <p:cNvPr id="296967" name="Rectangle 7"/>
          <p:cNvSpPr>
            <a:spLocks noGrp="1" noChangeArrowheads="1"/>
          </p:cNvSpPr>
          <p:nvPr>
            <p:ph type="sldNum" sz="quarter" idx="4"/>
          </p:nvPr>
        </p:nvSpPr>
        <p:spPr bwMode="auto">
          <a:xfrm>
            <a:off x="21730684" y="13234078"/>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
        <p:nvSpPr>
          <p:cNvPr id="12" name="Rectangle 11">
            <a:extLst>
              <a:ext uri="{FF2B5EF4-FFF2-40B4-BE49-F238E27FC236}">
                <a16:creationId xmlns:a16="http://schemas.microsoft.com/office/drawing/2014/main" id="{D267802B-8EB7-4DE2-A31E-DAE5D374C027}"/>
              </a:ext>
            </a:extLst>
          </p:cNvPr>
          <p:cNvSpPr/>
          <p:nvPr userDrawn="1"/>
        </p:nvSpPr>
        <p:spPr bwMode="auto">
          <a:xfrm>
            <a:off x="0" y="13054413"/>
            <a:ext cx="24384000" cy="643838"/>
          </a:xfrm>
          <a:prstGeom prst="rect">
            <a:avLst/>
          </a:prstGeom>
          <a:gradFill flip="none" rotWithShape="1">
            <a:gsLst>
              <a:gs pos="100000">
                <a:srgbClr val="000000">
                  <a:alpha val="28000"/>
                </a:srgbClr>
              </a:gs>
              <a:gs pos="74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102868" tIns="51434" rIns="102868" bIns="51434" numCol="1" rtlCol="0" anchor="t" anchorCtr="0" compatLnSpc="1">
            <a:prstTxWarp prst="textNoShape">
              <a:avLst/>
            </a:prstTxWarp>
          </a:bodyPr>
          <a:lstStyle/>
          <a:p>
            <a:pPr marL="0" marR="0" indent="0" algn="l" defTabSz="1028678" rtl="0" eaLnBrk="1" fontAlgn="base" latinLnBrk="0" hangingPunct="1">
              <a:lnSpc>
                <a:spcPct val="100000"/>
              </a:lnSpc>
              <a:spcBef>
                <a:spcPct val="0"/>
              </a:spcBef>
              <a:spcAft>
                <a:spcPct val="0"/>
              </a:spcAft>
              <a:buClrTx/>
              <a:buSzTx/>
              <a:buFontTx/>
              <a:buNone/>
              <a:tabLst/>
            </a:pPr>
            <a:endParaRPr kumimoji="0" lang="en-US" sz="2700" b="0" i="0" u="none" strike="noStrike" cap="none" normalizeH="0" baseline="0" dirty="0">
              <a:ln>
                <a:noFill/>
              </a:ln>
              <a:solidFill>
                <a:schemeClr val="tx1"/>
              </a:solidFill>
              <a:effectLst/>
              <a:latin typeface="Times New Roman" pitchFamily="18" charset="0"/>
            </a:endParaRPr>
          </a:p>
        </p:txBody>
      </p:sp>
      <p:sp>
        <p:nvSpPr>
          <p:cNvPr id="8" name="Shape 310"/>
          <p:cNvSpPr/>
          <p:nvPr userDrawn="1"/>
        </p:nvSpPr>
        <p:spPr>
          <a:xfrm rot="16200000">
            <a:off x="-149734" y="-11014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3" name="Shape 310">
            <a:extLst>
              <a:ext uri="{FF2B5EF4-FFF2-40B4-BE49-F238E27FC236}">
                <a16:creationId xmlns:a16="http://schemas.microsoft.com/office/drawing/2014/main" id="{DFB8A9B7-C06F-9749-B636-278A0C134EE9}"/>
              </a:ext>
            </a:extLst>
          </p:cNvPr>
          <p:cNvSpPr/>
          <p:nvPr userDrawn="1"/>
        </p:nvSpPr>
        <p:spPr>
          <a:xfrm rot="5400000" flipH="1">
            <a:off x="23922396" y="-104453"/>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4" name="Shape 310">
            <a:extLst>
              <a:ext uri="{FF2B5EF4-FFF2-40B4-BE49-F238E27FC236}">
                <a16:creationId xmlns:a16="http://schemas.microsoft.com/office/drawing/2014/main" id="{CA7C88AC-0253-954C-B071-3CB64A57472F}"/>
              </a:ext>
            </a:extLst>
          </p:cNvPr>
          <p:cNvSpPr/>
          <p:nvPr userDrawn="1"/>
        </p:nvSpPr>
        <p:spPr>
          <a:xfrm rot="5400000" flipV="1">
            <a:off x="-149734" y="1324629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5" name="Shape 310">
            <a:extLst>
              <a:ext uri="{FF2B5EF4-FFF2-40B4-BE49-F238E27FC236}">
                <a16:creationId xmlns:a16="http://schemas.microsoft.com/office/drawing/2014/main" id="{A3A7A954-BA50-EE4E-AA3E-4161329C8E24}"/>
              </a:ext>
            </a:extLst>
          </p:cNvPr>
          <p:cNvSpPr/>
          <p:nvPr userDrawn="1"/>
        </p:nvSpPr>
        <p:spPr>
          <a:xfrm rot="16200000" flipH="1" flipV="1">
            <a:off x="23922396" y="13251979"/>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Tree>
    <p:extLst>
      <p:ext uri="{BB962C8B-B14F-4D97-AF65-F5344CB8AC3E}">
        <p14:creationId xmlns:p14="http://schemas.microsoft.com/office/powerpoint/2010/main" val="2466470124"/>
      </p:ext>
    </p:extLst>
  </p:cSld>
  <p:clrMap bg1="dk2" tx1="lt1" bg2="dk1" tx2="lt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 id="2147484017" r:id="rId12"/>
    <p:sldLayoutId id="2147484018" r:id="rId13"/>
    <p:sldLayoutId id="2147484019" r:id="rId14"/>
  </p:sldLayoutIdLst>
  <p:transition>
    <p:dissolve/>
  </p:transition>
  <p:hf hdr="0"/>
  <p:txStyles>
    <p:titleStyle>
      <a:lvl1pPr algn="l" rtl="0" eaLnBrk="1" fontAlgn="base" hangingPunct="1">
        <a:spcBef>
          <a:spcPct val="0"/>
        </a:spcBef>
        <a:spcAft>
          <a:spcPct val="0"/>
        </a:spcAft>
        <a:defRPr sz="8800" b="0" i="0">
          <a:solidFill>
            <a:srgbClr val="FFC000"/>
          </a:solidFill>
          <a:latin typeface="Helvetica Light"/>
          <a:ea typeface="ＭＳ Ｐゴシック" charset="0"/>
          <a:cs typeface="Helvetica Light"/>
        </a:defRPr>
      </a:lvl1pPr>
      <a:lvl2pPr algn="l" rtl="0" eaLnBrk="1" fontAlgn="base" hangingPunct="1">
        <a:spcBef>
          <a:spcPct val="0"/>
        </a:spcBef>
        <a:spcAft>
          <a:spcPct val="0"/>
        </a:spcAft>
        <a:defRPr sz="7400">
          <a:solidFill>
            <a:srgbClr val="3E4E6C"/>
          </a:solidFill>
          <a:latin typeface="Arial Black" pitchFamily="34" charset="0"/>
          <a:ea typeface="ＭＳ Ｐゴシック" charset="0"/>
        </a:defRPr>
      </a:lvl2pPr>
      <a:lvl3pPr algn="l" rtl="0" eaLnBrk="1" fontAlgn="base" hangingPunct="1">
        <a:spcBef>
          <a:spcPct val="0"/>
        </a:spcBef>
        <a:spcAft>
          <a:spcPct val="0"/>
        </a:spcAft>
        <a:defRPr sz="7400">
          <a:solidFill>
            <a:srgbClr val="3E4E6C"/>
          </a:solidFill>
          <a:latin typeface="Arial Black" pitchFamily="34" charset="0"/>
          <a:ea typeface="ＭＳ Ｐゴシック" charset="0"/>
        </a:defRPr>
      </a:lvl3pPr>
      <a:lvl4pPr algn="l" rtl="0" eaLnBrk="1" fontAlgn="base" hangingPunct="1">
        <a:spcBef>
          <a:spcPct val="0"/>
        </a:spcBef>
        <a:spcAft>
          <a:spcPct val="0"/>
        </a:spcAft>
        <a:defRPr sz="7400">
          <a:solidFill>
            <a:srgbClr val="3E4E6C"/>
          </a:solidFill>
          <a:latin typeface="Arial Black" pitchFamily="34" charset="0"/>
          <a:ea typeface="ＭＳ Ｐゴシック" charset="0"/>
        </a:defRPr>
      </a:lvl4pPr>
      <a:lvl5pPr algn="l" rtl="0" eaLnBrk="1" fontAlgn="base" hangingPunct="1">
        <a:spcBef>
          <a:spcPct val="0"/>
        </a:spcBef>
        <a:spcAft>
          <a:spcPct val="0"/>
        </a:spcAft>
        <a:defRPr sz="7400">
          <a:solidFill>
            <a:srgbClr val="3E4E6C"/>
          </a:solidFill>
          <a:latin typeface="Arial Black" pitchFamily="34" charset="0"/>
          <a:ea typeface="ＭＳ Ｐゴシック" charset="0"/>
        </a:defRPr>
      </a:lvl5pPr>
      <a:lvl6pPr marL="914400" algn="l" rtl="0" eaLnBrk="1" fontAlgn="base" hangingPunct="1">
        <a:spcBef>
          <a:spcPct val="0"/>
        </a:spcBef>
        <a:spcAft>
          <a:spcPct val="0"/>
        </a:spcAft>
        <a:defRPr sz="7400">
          <a:solidFill>
            <a:srgbClr val="3E4E6C"/>
          </a:solidFill>
          <a:latin typeface="Arial Black" pitchFamily="34" charset="0"/>
        </a:defRPr>
      </a:lvl6pPr>
      <a:lvl7pPr marL="1828800" algn="l" rtl="0" eaLnBrk="1" fontAlgn="base" hangingPunct="1">
        <a:spcBef>
          <a:spcPct val="0"/>
        </a:spcBef>
        <a:spcAft>
          <a:spcPct val="0"/>
        </a:spcAft>
        <a:defRPr sz="7400">
          <a:solidFill>
            <a:srgbClr val="3E4E6C"/>
          </a:solidFill>
          <a:latin typeface="Arial Black" pitchFamily="34" charset="0"/>
        </a:defRPr>
      </a:lvl7pPr>
      <a:lvl8pPr marL="2743200" algn="l" rtl="0" eaLnBrk="1" fontAlgn="base" hangingPunct="1">
        <a:spcBef>
          <a:spcPct val="0"/>
        </a:spcBef>
        <a:spcAft>
          <a:spcPct val="0"/>
        </a:spcAft>
        <a:defRPr sz="7400">
          <a:solidFill>
            <a:srgbClr val="3E4E6C"/>
          </a:solidFill>
          <a:latin typeface="Arial Black" pitchFamily="34" charset="0"/>
        </a:defRPr>
      </a:lvl8pPr>
      <a:lvl9pPr marL="3657600" algn="l" rtl="0" eaLnBrk="1" fontAlgn="base" hangingPunct="1">
        <a:spcBef>
          <a:spcPct val="0"/>
        </a:spcBef>
        <a:spcAft>
          <a:spcPct val="0"/>
        </a:spcAft>
        <a:defRPr sz="7400">
          <a:solidFill>
            <a:srgbClr val="3E4E6C"/>
          </a:solidFill>
          <a:latin typeface="Arial Black" pitchFamily="34" charset="0"/>
        </a:defRPr>
      </a:lvl9pPr>
    </p:titleStyle>
    <p:bodyStyle>
      <a:lvl1pPr marL="685800" indent="-685800" algn="l" rtl="0" eaLnBrk="1" fontAlgn="base" hangingPunct="1">
        <a:spcBef>
          <a:spcPct val="20000"/>
        </a:spcBef>
        <a:spcAft>
          <a:spcPct val="0"/>
        </a:spcAft>
        <a:buChar char="•"/>
        <a:defRPr sz="7200" b="0" i="0">
          <a:solidFill>
            <a:schemeClr val="tx1"/>
          </a:solidFill>
          <a:latin typeface="Helvetica Light"/>
          <a:ea typeface="ＭＳ Ｐゴシック" charset="0"/>
          <a:cs typeface="Helvetica Light"/>
        </a:defRPr>
      </a:lvl1pPr>
      <a:lvl2pPr marL="1485900" indent="-571500" algn="l" rtl="0" eaLnBrk="1" fontAlgn="base" hangingPunct="1">
        <a:spcBef>
          <a:spcPct val="20000"/>
        </a:spcBef>
        <a:spcAft>
          <a:spcPct val="0"/>
        </a:spcAft>
        <a:buChar char="–"/>
        <a:defRPr sz="6400" b="0" i="0">
          <a:solidFill>
            <a:schemeClr val="tx1"/>
          </a:solidFill>
          <a:latin typeface="Helvetica Light"/>
          <a:ea typeface="ＭＳ Ｐゴシック" charset="0"/>
          <a:cs typeface="Helvetica Light"/>
        </a:defRPr>
      </a:lvl2pPr>
      <a:lvl3pPr marL="2286000" indent="-457200" algn="l" rtl="0" eaLnBrk="1" fontAlgn="base" hangingPunct="1">
        <a:spcBef>
          <a:spcPct val="20000"/>
        </a:spcBef>
        <a:spcAft>
          <a:spcPct val="0"/>
        </a:spcAft>
        <a:buChar char="•"/>
        <a:defRPr sz="5600" b="0" i="0">
          <a:solidFill>
            <a:schemeClr val="tx1"/>
          </a:solidFill>
          <a:latin typeface="Helvetica Light"/>
          <a:ea typeface="ＭＳ Ｐゴシック" charset="0"/>
          <a:cs typeface="Helvetica Light"/>
        </a:defRPr>
      </a:lvl3pPr>
      <a:lvl4pPr marL="32004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1148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029200" indent="-457200" algn="l" rtl="0" eaLnBrk="1" fontAlgn="base" hangingPunct="1">
        <a:spcBef>
          <a:spcPct val="20000"/>
        </a:spcBef>
        <a:spcAft>
          <a:spcPct val="0"/>
        </a:spcAft>
        <a:buChar char="»"/>
        <a:defRPr sz="4000" b="1">
          <a:solidFill>
            <a:schemeClr val="tx1"/>
          </a:solidFill>
          <a:latin typeface="+mn-lt"/>
        </a:defRPr>
      </a:lvl6pPr>
      <a:lvl7pPr marL="5943600" indent="-457200" algn="l" rtl="0" eaLnBrk="1" fontAlgn="base" hangingPunct="1">
        <a:spcBef>
          <a:spcPct val="20000"/>
        </a:spcBef>
        <a:spcAft>
          <a:spcPct val="0"/>
        </a:spcAft>
        <a:buChar char="»"/>
        <a:defRPr sz="4000" b="1">
          <a:solidFill>
            <a:schemeClr val="tx1"/>
          </a:solidFill>
          <a:latin typeface="+mn-lt"/>
        </a:defRPr>
      </a:lvl7pPr>
      <a:lvl8pPr marL="6858000" indent="-457200" algn="l" rtl="0" eaLnBrk="1" fontAlgn="base" hangingPunct="1">
        <a:spcBef>
          <a:spcPct val="20000"/>
        </a:spcBef>
        <a:spcAft>
          <a:spcPct val="0"/>
        </a:spcAft>
        <a:buChar char="»"/>
        <a:defRPr sz="4000" b="1">
          <a:solidFill>
            <a:schemeClr val="tx1"/>
          </a:solidFill>
          <a:latin typeface="+mn-lt"/>
        </a:defRPr>
      </a:lvl8pPr>
      <a:lvl9pPr marL="7772400" indent="-457200" algn="l" rtl="0" eaLnBrk="1" fontAlgn="base" hangingPunct="1">
        <a:spcBef>
          <a:spcPct val="20000"/>
        </a:spcBef>
        <a:spcAft>
          <a:spcPct val="0"/>
        </a:spcAft>
        <a:buChar char="»"/>
        <a:defRPr sz="4000" b="1">
          <a:solidFill>
            <a:schemeClr val="tx1"/>
          </a:solidFill>
          <a:latin typeface="+mn-lt"/>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hci.stanford.edu/courses/cs147/2021/wi/readings/bootcamp_bootleg.pdf" TargetMode="External"/><Relationship Id="rId4" Type="http://schemas.openxmlformats.org/officeDocument/2006/relationships/hyperlink" Target="https://dschool.stanford.edu/groups/dleadership/wiki/59f08/dleadership_2015.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hyperlink" Target="http://www.dol.wa.gov/" TargetMode="External"/><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9.tiff"/><Relationship Id="rId5" Type="http://schemas.openxmlformats.org/officeDocument/2006/relationships/image" Target="../media/image8.tiff"/><Relationship Id="rId10" Type="http://schemas.openxmlformats.org/officeDocument/2006/relationships/image" Target="../media/image13.png"/><Relationship Id="rId4" Type="http://schemas.openxmlformats.org/officeDocument/2006/relationships/image" Target="../media/image5.png"/><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16.tiff"/><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15.png"/><Relationship Id="rId11" Type="http://schemas.openxmlformats.org/officeDocument/2006/relationships/image" Target="../media/image13.png"/><Relationship Id="rId5" Type="http://schemas.openxmlformats.org/officeDocument/2006/relationships/image" Target="../media/image14.png"/><Relationship Id="rId10" Type="http://schemas.openxmlformats.org/officeDocument/2006/relationships/image" Target="../media/image12.png"/><Relationship Id="rId4" Type="http://schemas.openxmlformats.org/officeDocument/2006/relationships/notesSlide" Target="../notesSlides/notesSlide5.xml"/><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hyperlink" Target="http://www.dol.wa.gov/" TargetMode="External"/><Relationship Id="rId3" Type="http://schemas.openxmlformats.org/officeDocument/2006/relationships/image" Target="../media/image7.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19.tiff"/><Relationship Id="rId5" Type="http://schemas.openxmlformats.org/officeDocument/2006/relationships/image" Target="../media/image18.tiff"/><Relationship Id="rId4" Type="http://schemas.openxmlformats.org/officeDocument/2006/relationships/image" Target="../media/image17.tiff"/></Relationships>
</file>

<file path=ppt/slides/_rels/slide8.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image" Target="../media/image5.png"/><Relationship Id="rId4" Type="http://schemas.openxmlformats.org/officeDocument/2006/relationships/image" Target="../media/image21.tiff"/></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image" Target="../media/image21.tiff"/><Relationship Id="rId4" Type="http://schemas.openxmlformats.org/officeDocument/2006/relationships/image" Target="../media/image20.tiff"/></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https://hci.stanford.edu/courses/cs147/2021/wi/readings/bootcamp_bootleg.pdf" TargetMode="External"/><Relationship Id="rId4" Type="http://schemas.openxmlformats.org/officeDocument/2006/relationships/hyperlink" Target="https://dschool.stanford.edu/groups/dleadership/wiki/59f08/dleadership_2015.html"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jpg"/><Relationship Id="rId4" Type="http://schemas.openxmlformats.org/officeDocument/2006/relationships/image" Target="../media/image30.jpeg"/></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13.xml"/><Relationship Id="rId4" Type="http://schemas.openxmlformats.org/officeDocument/2006/relationships/image" Target="../media/image36.jpeg"/></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hyperlink" Target="https://www.morgan-klaus.com/gender-guidelines.html#Surveys"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medium.com/getting-started-with-user-research/creating-an-effective-discussion-guide-for-your-user-research-c566288d4c2e" TargetMode="External"/><Relationship Id="rId7" Type="http://schemas.openxmlformats.org/officeDocument/2006/relationships/hyperlink" Target="https://www.youtube.com/watch?v=5WtB5FRn-Sc"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www.smashingmagazine.com/2012/01/ux-research-plan-stakeholders-love/" TargetMode="External"/><Relationship Id="rId5" Type="http://schemas.openxmlformats.org/officeDocument/2006/relationships/hyperlink" Target="https://uxdesign.cc/asking-the-right-questions-on-user-research-interviews-and-testing-427261742a67" TargetMode="External"/><Relationship Id="rId4" Type="http://schemas.openxmlformats.org/officeDocument/2006/relationships/hyperlink" Target="https://medium.com/interactive-mind/5-steps-to-create-good-user-interview-questions-by-metacole-a-comprehensive-guide-8a591b0e2162"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6.xml"/><Relationship Id="rId1" Type="http://schemas.openxmlformats.org/officeDocument/2006/relationships/slideLayout" Target="../slideLayouts/slideLayout5.xml"/><Relationship Id="rId4" Type="http://schemas.openxmlformats.org/officeDocument/2006/relationships/image" Target="../media/image45.png"/></Relationships>
</file>

<file path=ppt/slides/_rels/slide47.xml.rels><?xml version="1.0" encoding="UTF-8" standalone="yes"?>
<Relationships xmlns="http://schemas.openxmlformats.org/package/2006/relationships"><Relationship Id="rId3" Type="http://schemas.openxmlformats.org/officeDocument/2006/relationships/hyperlink" Target="https://hci.stanford.edu/courses/cs147/2024/au/readings/Tips%20for%20Working%20Successfully%20in%20a%20Group.html"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99percentinvisible.org/episode/invisible-women/" TargetMode="External"/><Relationship Id="rId5" Type="http://schemas.openxmlformats.org/officeDocument/2006/relationships/hyperlink" Target="https://www.aiga.org/resources/how-to-survive-a-critique-a-guide-to-giving-and-receiving-feedback" TargetMode="External"/><Relationship Id="rId4" Type="http://schemas.openxmlformats.org/officeDocument/2006/relationships/hyperlink" Target="https://hci.stanford.edu/courses/cs147/2024/au/readings/restricted/The%20Discipline%20of%20Teams.html"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6.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0.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4.png"/><Relationship Id="rId4"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5.png"/><Relationship Id="rId4"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6.png"/><Relationship Id="rId4"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4.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8.png"/><Relationship Id="rId4" Type="http://schemas.openxmlformats.org/officeDocument/2006/relationships/notesSlide" Target="../notesSlides/notesSlide65.xml"/></Relationships>
</file>

<file path=ppt/slides/_rels/slide6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6.xml"/><Relationship Id="rId1" Type="http://schemas.openxmlformats.org/officeDocument/2006/relationships/slideLayout" Target="../slideLayouts/slideLayout5.xml"/><Relationship Id="rId4" Type="http://schemas.openxmlformats.org/officeDocument/2006/relationships/image" Target="../media/image59.png"/></Relationships>
</file>

<file path=ppt/slides/_rels/slide67.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61.svg"/></Relationships>
</file>

<file path=ppt/slides/_rels/slide6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comments" Target="../comments/comment1.xm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63.png"/><Relationship Id="rId4" Type="http://schemas.openxmlformats.org/officeDocument/2006/relationships/image" Target="../media/image59.png"/></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64.png"/><Relationship Id="rId5" Type="http://schemas.openxmlformats.org/officeDocument/2006/relationships/hyperlink" Target="https://vimeo.com/9212719" TargetMode="External"/><Relationship Id="rId4" Type="http://schemas.openxmlformats.org/officeDocument/2006/relationships/notesSlide" Target="../notesSlides/notesSlide78.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s://www.liveslides.com/download" TargetMode="External"/><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hyperlink" Target="https://www.polleverywhere.com/free_text_polls/h78VEyXPQIeLtJl"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81.xml"/><Relationship Id="rId1" Type="http://schemas.openxmlformats.org/officeDocument/2006/relationships/slideLayout" Target="../slideLayouts/slideLayout11.xml"/></Relationships>
</file>

<file path=ppt/slides/_rels/slide82.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82.xml"/><Relationship Id="rId1" Type="http://schemas.openxmlformats.org/officeDocument/2006/relationships/slideLayout" Target="../slideLayouts/slideLayout11.xml"/></Relationships>
</file>

<file path=ppt/slides/_rels/slide83.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83.xml"/><Relationship Id="rId1" Type="http://schemas.openxmlformats.org/officeDocument/2006/relationships/slideLayout" Target="../slideLayouts/slideLayout11.xml"/></Relationships>
</file>

<file path=ppt/slides/_rels/slide84.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84.xml"/><Relationship Id="rId1" Type="http://schemas.openxmlformats.org/officeDocument/2006/relationships/slideLayout" Target="../slideLayouts/slideLayout11.xml"/></Relationships>
</file>

<file path=ppt/slides/_rels/slide85.xml.rels><?xml version="1.0" encoding="UTF-8" standalone="yes"?>
<Relationships xmlns="http://schemas.openxmlformats.org/package/2006/relationships"><Relationship Id="rId3" Type="http://schemas.openxmlformats.org/officeDocument/2006/relationships/hyperlink" Target="http://metaxa.net/content/papers/ImageSociety_2020.pdf" TargetMode="External"/><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hyperlink" Target="https://www.forbes.com/sites/susanadams/2013/03/05/4-steps-to-successful-brainstorming/?sh=3bb47ca95992" TargetMode="External"/><Relationship Id="rId7" Type="http://schemas.openxmlformats.org/officeDocument/2006/relationships/hyperlink" Target="https://ecorner.stanford.edu/videos/working-in-teams/" TargetMode="External"/><Relationship Id="rId2" Type="http://schemas.openxmlformats.org/officeDocument/2006/relationships/notesSlide" Target="../notesSlides/notesSlide87.xml"/><Relationship Id="rId1" Type="http://schemas.openxmlformats.org/officeDocument/2006/relationships/slideLayout" Target="../slideLayouts/slideLayout2.xml"/><Relationship Id="rId6" Type="http://schemas.openxmlformats.org/officeDocument/2006/relationships/hyperlink" Target="https://hci.stanford.edu/courses/cs147/2024/au/readings/Early_Customer_Research_Eisenmann.pdf" TargetMode="External"/><Relationship Id="rId5" Type="http://schemas.openxmlformats.org/officeDocument/2006/relationships/hyperlink" Target="https://hci.stanford.edu/courses/cs147/2024/au/readings/restricted/OakleyHitchhikers2004.pdf" TargetMode="External"/><Relationship Id="rId4" Type="http://schemas.openxmlformats.org/officeDocument/2006/relationships/hyperlink" Target="https://mags.medium.com/from-techno-optimism-to-techno-realism-what-it-means-to-innovate-responsibly-2b41e47a64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 name="image2.png"/>
          <p:cNvPicPr/>
          <p:nvPr/>
        </p:nvPicPr>
        <p:blipFill>
          <a:blip r:embed="rId3"/>
          <a:stretch>
            <a:fillRect/>
          </a:stretch>
        </p:blipFill>
        <p:spPr>
          <a:xfrm>
            <a:off x="19278625" y="1528373"/>
            <a:ext cx="4829176" cy="1727202"/>
          </a:xfrm>
          <a:prstGeom prst="rect">
            <a:avLst/>
          </a:prstGeom>
          <a:ln w="12700">
            <a:miter lim="400000"/>
          </a:ln>
        </p:spPr>
      </p:pic>
      <p:sp>
        <p:nvSpPr>
          <p:cNvPr id="850" name="Shape 850"/>
          <p:cNvSpPr/>
          <p:nvPr/>
        </p:nvSpPr>
        <p:spPr>
          <a:xfrm>
            <a:off x="8273368" y="1528373"/>
            <a:ext cx="10807701" cy="83099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r">
              <a:defRPr sz="2400">
                <a:latin typeface="Lucida Grande"/>
                <a:ea typeface="Lucida Grande"/>
                <a:cs typeface="Lucida Grande"/>
                <a:sym typeface="Lucida Grande"/>
              </a:defRPr>
            </a:lvl1pPr>
          </a:lstStyle>
          <a:p>
            <a:pPr lvl="0">
              <a:defRPr sz="1800"/>
            </a:pPr>
            <a:r>
              <a:rPr dirty="0"/>
              <a:t>This work is licensed under the Creative Commons Attribution-Noncommercial-Share Alike 3.0 Unported License. To view a copy of this license, visit http://creativecommons.org/licenses/by-nc-sa/3.0/</a:t>
            </a:r>
            <a:endParaRPr dirty="0">
              <a:solidFill>
                <a:srgbClr val="499F3B"/>
              </a:solidFill>
            </a:endParaRPr>
          </a:p>
        </p:txBody>
      </p:sp>
      <p:sp>
        <p:nvSpPr>
          <p:cNvPr id="852" name="Shape 852"/>
          <p:cNvSpPr/>
          <p:nvPr/>
        </p:nvSpPr>
        <p:spPr>
          <a:xfrm>
            <a:off x="3369733" y="12566231"/>
            <a:ext cx="20919772" cy="892548"/>
          </a:xfrm>
          <a:prstGeom prst="rect">
            <a:avLst/>
          </a:prstGeom>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lvl="0" algn="r">
              <a:defRPr sz="1800"/>
            </a:pPr>
            <a:r>
              <a:rPr sz="2600" dirty="0">
                <a:solidFill>
                  <a:srgbClr val="6D6D6D"/>
                </a:solidFill>
              </a:rPr>
              <a:t>Slides adapted from d.leadership Define + Ideate slides (</a:t>
            </a:r>
            <a:r>
              <a:rPr sz="2600" u="sng" dirty="0">
                <a:solidFill>
                  <a:srgbClr val="6D6D6D"/>
                </a:solidFill>
                <a:uFill>
                  <a:solidFill>
                    <a:srgbClr val="009999"/>
                  </a:solidFill>
                </a:uFill>
                <a:hlinkClick r:id="rId4"/>
              </a:rPr>
              <a:t>https://</a:t>
            </a:r>
            <a:r>
              <a:rPr sz="2600" u="sng" dirty="0">
                <a:solidFill>
                  <a:schemeClr val="bg2"/>
                </a:solidFill>
                <a:uFill>
                  <a:solidFill>
                    <a:srgbClr val="009999"/>
                  </a:solidFill>
                </a:uFill>
                <a:hlinkClick r:id="rId4"/>
              </a:rPr>
              <a:t>dschool.stanford.edu/groups/dleadership/wiki/59f08/dleadership_2015.html</a:t>
            </a:r>
            <a:r>
              <a:rPr sz="2600" dirty="0">
                <a:solidFill>
                  <a:srgbClr val="6D6D6D"/>
                </a:solidFill>
              </a:rPr>
              <a:t>)</a:t>
            </a:r>
          </a:p>
          <a:p>
            <a:pPr lvl="0" algn="r">
              <a:defRPr sz="1800"/>
            </a:pPr>
            <a:r>
              <a:rPr sz="2600" dirty="0">
                <a:solidFill>
                  <a:srgbClr val="6D6D6D"/>
                </a:solidFill>
              </a:rPr>
              <a:t>Additional resources from bootcamp bootleg</a:t>
            </a:r>
            <a:r>
              <a:rPr lang="en-US" sz="2600" dirty="0">
                <a:solidFill>
                  <a:srgbClr val="6D6D6D"/>
                </a:solidFill>
              </a:rPr>
              <a:t> (</a:t>
            </a:r>
            <a:r>
              <a:rPr lang="en-US" sz="2600" dirty="0">
                <a:solidFill>
                  <a:srgbClr val="6D6D6D"/>
                </a:solidFill>
                <a:hlinkClick r:id="rId5"/>
              </a:rPr>
              <a:t>https://hci.stanford.edu/courses/cs147/2021/wi/readings/bootcamp_bootleg.pdf</a:t>
            </a:r>
            <a:r>
              <a:rPr lang="en-US" sz="2600" dirty="0">
                <a:solidFill>
                  <a:srgbClr val="6D6D6D"/>
                </a:solidFill>
              </a:rPr>
              <a:t>)</a:t>
            </a:r>
            <a:endParaRPr sz="2600" dirty="0">
              <a:solidFill>
                <a:srgbClr val="6D6D6D"/>
              </a:solidFill>
            </a:endParaRPr>
          </a:p>
        </p:txBody>
      </p:sp>
      <p:sp>
        <p:nvSpPr>
          <p:cNvPr id="5" name="Title 4"/>
          <p:cNvSpPr>
            <a:spLocks noGrp="1"/>
          </p:cNvSpPr>
          <p:nvPr>
            <p:ph type="ctrTitle"/>
          </p:nvPr>
        </p:nvSpPr>
        <p:spPr/>
        <p:txBody>
          <a:bodyPr/>
          <a:lstStyle/>
          <a:p>
            <a:r>
              <a:rPr lang="en-US" dirty="0"/>
              <a:t>Define</a:t>
            </a:r>
          </a:p>
        </p:txBody>
      </p:sp>
      <p:sp>
        <p:nvSpPr>
          <p:cNvPr id="2" name="TextBox 1"/>
          <p:cNvSpPr txBox="1"/>
          <p:nvPr/>
        </p:nvSpPr>
        <p:spPr>
          <a:xfrm>
            <a:off x="1618772" y="11341231"/>
            <a:ext cx="6025786" cy="830997"/>
          </a:xfrm>
          <a:prstGeom prst="rect">
            <a:avLst/>
          </a:prstGeom>
          <a:noFill/>
        </p:spPr>
        <p:txBody>
          <a:bodyPr wrap="square" rtlCol="0">
            <a:spAutoFit/>
          </a:bodyPr>
          <a:lstStyle/>
          <a:p>
            <a:pPr algn="l"/>
            <a:r>
              <a:rPr lang="en-US" sz="4800" dirty="0">
                <a:solidFill>
                  <a:srgbClr val="6D6D6D"/>
                </a:solidFill>
                <a:latin typeface="Helvetica" pitchFamily="2" charset="0"/>
              </a:rPr>
              <a:t>September 28, 2026</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Picture 9" descr="hallof.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82156" y="479384"/>
            <a:ext cx="1285708" cy="1311168"/>
          </a:xfrm>
          <a:prstGeom prst="rect">
            <a:avLst/>
          </a:prstGeom>
        </p:spPr>
      </p:pic>
      <p:sp>
        <p:nvSpPr>
          <p:cNvPr id="2" name="Date Placeholder 1"/>
          <p:cNvSpPr>
            <a:spLocks noGrp="1"/>
          </p:cNvSpPr>
          <p:nvPr>
            <p:ph type="dt" sz="half" idx="10"/>
          </p:nvPr>
        </p:nvSpPr>
        <p:spPr>
          <a:xfrm>
            <a:off x="5860" y="13214472"/>
            <a:ext cx="5080000" cy="914400"/>
          </a:xfrm>
        </p:spPr>
        <p:txBody>
          <a:bodyPr/>
          <a:lstStyle/>
          <a:p>
            <a:r>
              <a:rPr lang="en-US"/>
              <a:t>Autumn 2026</a:t>
            </a:r>
          </a:p>
        </p:txBody>
      </p:sp>
      <p:sp>
        <p:nvSpPr>
          <p:cNvPr id="6" name="Footer Placeholder 5"/>
          <p:cNvSpPr>
            <a:spLocks noGrp="1"/>
          </p:cNvSpPr>
          <p:nvPr>
            <p:ph type="ftr" sz="quarter" idx="11"/>
          </p:nvPr>
        </p:nvSpPr>
        <p:spPr>
          <a:xfrm>
            <a:off x="5091719" y="13216570"/>
            <a:ext cx="16638966" cy="914400"/>
          </a:xfrm>
        </p:spPr>
        <p:txBody>
          <a:bodyPr/>
          <a:lstStyle/>
          <a:p>
            <a:r>
              <a:rPr lang="en-US"/>
              <a:t>Design Thinking for User Experience Design, Prototyping &amp; Evaluation</a:t>
            </a:r>
          </a:p>
        </p:txBody>
      </p:sp>
      <p:sp>
        <p:nvSpPr>
          <p:cNvPr id="7" name="Slide Number Placeholder 6"/>
          <p:cNvSpPr>
            <a:spLocks noGrp="1"/>
          </p:cNvSpPr>
          <p:nvPr>
            <p:ph type="sldNum" sz="quarter" idx="12"/>
          </p:nvPr>
        </p:nvSpPr>
        <p:spPr>
          <a:xfrm>
            <a:off x="21730684" y="13234078"/>
            <a:ext cx="2641600" cy="914400"/>
          </a:xfrm>
        </p:spPr>
        <p:txBody>
          <a:bodyPr/>
          <a:lstStyle/>
          <a:p>
            <a:fld id="{8F29C6DC-12A6-494B-BB35-B64D0359AA21}" type="slidenum">
              <a:rPr lang="en-US" smtClean="0"/>
              <a:pPr/>
              <a:t>2</a:t>
            </a:fld>
            <a:endParaRPr lang="en-US"/>
          </a:p>
        </p:txBody>
      </p:sp>
      <p:sp>
        <p:nvSpPr>
          <p:cNvPr id="16" name="Text Placeholder 2">
            <a:extLst>
              <a:ext uri="{FF2B5EF4-FFF2-40B4-BE49-F238E27FC236}">
                <a16:creationId xmlns:a16="http://schemas.microsoft.com/office/drawing/2014/main" id="{B99E4BC9-9F67-C44D-A226-B364649394FE}"/>
              </a:ext>
            </a:extLst>
          </p:cNvPr>
          <p:cNvSpPr txBox="1">
            <a:spLocks/>
          </p:cNvSpPr>
          <p:nvPr/>
        </p:nvSpPr>
        <p:spPr>
          <a:xfrm>
            <a:off x="12395199" y="3200400"/>
            <a:ext cx="11624129" cy="9810750"/>
          </a:xfrm>
          <a:prstGeom prst="rect">
            <a:avLst/>
          </a:prstGeom>
        </p:spPr>
        <p:txBody>
          <a:bodyPr>
            <a:normAutofit/>
          </a:bodyPr>
          <a:lstStyle>
            <a:lvl1pPr marL="685800" indent="-685800" algn="l" rtl="0" eaLnBrk="1" fontAlgn="base" hangingPunct="1">
              <a:spcBef>
                <a:spcPct val="20000"/>
              </a:spcBef>
              <a:spcAft>
                <a:spcPct val="0"/>
              </a:spcAft>
              <a:buChar char="•"/>
              <a:defRPr sz="7200" b="0" i="0">
                <a:solidFill>
                  <a:schemeClr val="tx1"/>
                </a:solidFill>
                <a:latin typeface="Helvetica Light"/>
                <a:ea typeface="ＭＳ Ｐゴシック" charset="0"/>
                <a:cs typeface="Helvetica Light"/>
              </a:defRPr>
            </a:lvl1pPr>
            <a:lvl2pPr marL="1485900" indent="-571500" algn="l" rtl="0" eaLnBrk="1" fontAlgn="base" hangingPunct="1">
              <a:spcBef>
                <a:spcPct val="20000"/>
              </a:spcBef>
              <a:spcAft>
                <a:spcPct val="0"/>
              </a:spcAft>
              <a:buChar char="–"/>
              <a:defRPr sz="6400" b="0" i="0">
                <a:solidFill>
                  <a:schemeClr val="tx1"/>
                </a:solidFill>
                <a:latin typeface="Helvetica Light"/>
                <a:ea typeface="ＭＳ Ｐゴシック" charset="0"/>
                <a:cs typeface="Helvetica Light"/>
              </a:defRPr>
            </a:lvl2pPr>
            <a:lvl3pPr marL="2286000" indent="-457200" algn="l" rtl="0" eaLnBrk="1" fontAlgn="base" hangingPunct="1">
              <a:spcBef>
                <a:spcPct val="20000"/>
              </a:spcBef>
              <a:spcAft>
                <a:spcPct val="0"/>
              </a:spcAft>
              <a:buChar char="•"/>
              <a:defRPr sz="5600" b="0" i="0">
                <a:solidFill>
                  <a:schemeClr val="tx1"/>
                </a:solidFill>
                <a:latin typeface="Helvetica Light"/>
                <a:ea typeface="ＭＳ Ｐゴシック" charset="0"/>
                <a:cs typeface="Helvetica Light"/>
              </a:defRPr>
            </a:lvl3pPr>
            <a:lvl4pPr marL="32004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1148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029200" indent="-457200" algn="l" rtl="0" eaLnBrk="1" fontAlgn="base" hangingPunct="1">
              <a:spcBef>
                <a:spcPct val="20000"/>
              </a:spcBef>
              <a:spcAft>
                <a:spcPct val="0"/>
              </a:spcAft>
              <a:buChar char="»"/>
              <a:defRPr sz="4000" b="1">
                <a:solidFill>
                  <a:schemeClr val="tx1"/>
                </a:solidFill>
                <a:latin typeface="+mn-lt"/>
              </a:defRPr>
            </a:lvl6pPr>
            <a:lvl7pPr marL="5943600" indent="-457200" algn="l" rtl="0" eaLnBrk="1" fontAlgn="base" hangingPunct="1">
              <a:spcBef>
                <a:spcPct val="20000"/>
              </a:spcBef>
              <a:spcAft>
                <a:spcPct val="0"/>
              </a:spcAft>
              <a:buChar char="»"/>
              <a:defRPr sz="4000" b="1">
                <a:solidFill>
                  <a:schemeClr val="tx1"/>
                </a:solidFill>
                <a:latin typeface="+mn-lt"/>
              </a:defRPr>
            </a:lvl7pPr>
            <a:lvl8pPr marL="6858000" indent="-457200" algn="l" rtl="0" eaLnBrk="1" fontAlgn="base" hangingPunct="1">
              <a:spcBef>
                <a:spcPct val="20000"/>
              </a:spcBef>
              <a:spcAft>
                <a:spcPct val="0"/>
              </a:spcAft>
              <a:buChar char="»"/>
              <a:defRPr sz="4000" b="1">
                <a:solidFill>
                  <a:schemeClr val="tx1"/>
                </a:solidFill>
                <a:latin typeface="+mn-lt"/>
              </a:defRPr>
            </a:lvl8pPr>
            <a:lvl9pPr marL="7772400" indent="-457200" algn="l" rtl="0" eaLnBrk="1" fontAlgn="base" hangingPunct="1">
              <a:spcBef>
                <a:spcPct val="20000"/>
              </a:spcBef>
              <a:spcAft>
                <a:spcPct val="0"/>
              </a:spcAft>
              <a:buChar char="»"/>
              <a:defRPr sz="4000" b="1">
                <a:solidFill>
                  <a:schemeClr val="tx1"/>
                </a:solidFill>
                <a:latin typeface="+mn-lt"/>
              </a:defRPr>
            </a:lvl9pPr>
          </a:lstStyle>
          <a:p>
            <a:r>
              <a:rPr lang="en-US" altLang="ja-JP" sz="6700" dirty="0"/>
              <a:t>Bar of Soap</a:t>
            </a:r>
          </a:p>
          <a:p>
            <a:pPr lvl="1"/>
            <a:endParaRPr lang="en-US" dirty="0"/>
          </a:p>
        </p:txBody>
      </p:sp>
      <p:pic>
        <p:nvPicPr>
          <p:cNvPr id="17" name="Picture 16" descr="a bar of soap with an oval whole cut all the way through. There is less than 1/2 the volume of a regular bar of soap.">
            <a:extLst>
              <a:ext uri="{FF2B5EF4-FFF2-40B4-BE49-F238E27FC236}">
                <a16:creationId xmlns:a16="http://schemas.microsoft.com/office/drawing/2014/main" id="{3DDD6D99-0A42-BF4D-B4B5-50F8F7CC6F6F}"/>
              </a:ext>
            </a:extLst>
          </p:cNvPr>
          <p:cNvPicPr>
            <a:picLocks noChangeAspect="1"/>
          </p:cNvPicPr>
          <p:nvPr/>
        </p:nvPicPr>
        <p:blipFill rotWithShape="1">
          <a:blip r:embed="rId4">
            <a:extLst>
              <a:ext uri="{28A0092B-C50C-407E-A947-70E740481C1C}">
                <a14:useLocalDpi xmlns:a14="http://schemas.microsoft.com/office/drawing/2010/main" val="0"/>
              </a:ext>
            </a:extLst>
          </a:blip>
          <a:srcRect t="17587" b="1637"/>
          <a:stretch/>
        </p:blipFill>
        <p:spPr>
          <a:xfrm>
            <a:off x="0" y="3422887"/>
            <a:ext cx="12225425" cy="7399558"/>
          </a:xfrm>
          <a:prstGeom prst="rect">
            <a:avLst/>
          </a:prstGeom>
        </p:spPr>
      </p:pic>
      <p:sp>
        <p:nvSpPr>
          <p:cNvPr id="20" name="Rectangle 2">
            <a:extLst>
              <a:ext uri="{FF2B5EF4-FFF2-40B4-BE49-F238E27FC236}">
                <a16:creationId xmlns:a16="http://schemas.microsoft.com/office/drawing/2014/main" id="{4BE9459B-6880-BF43-A5BF-D03B9A825EB5}"/>
              </a:ext>
            </a:extLst>
          </p:cNvPr>
          <p:cNvSpPr>
            <a:spLocks noGrp="1" noChangeArrowheads="1"/>
          </p:cNvSpPr>
          <p:nvPr>
            <p:ph type="title"/>
          </p:nvPr>
        </p:nvSpPr>
        <p:spPr>
          <a:xfrm>
            <a:off x="1277938" y="704850"/>
            <a:ext cx="23106062" cy="2286000"/>
          </a:xfrm>
        </p:spPr>
        <p:txBody>
          <a:bodyPr/>
          <a:lstStyle/>
          <a:p>
            <a:r>
              <a:rPr lang="en-US" dirty="0"/>
              <a:t>Interface Hall of Shame or Fame?</a:t>
            </a:r>
          </a:p>
        </p:txBody>
      </p:sp>
    </p:spTree>
    <p:extLst>
      <p:ext uri="{BB962C8B-B14F-4D97-AF65-F5344CB8AC3E}">
        <p14:creationId xmlns:p14="http://schemas.microsoft.com/office/powerpoint/2010/main" val="32215172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 name="Picture 8" descr="fame.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1782156" y="479384"/>
            <a:ext cx="1281044" cy="1319096"/>
          </a:xfrm>
          <a:prstGeom prst="rect">
            <a:avLst/>
          </a:prstGeom>
        </p:spPr>
      </p:pic>
      <p:sp>
        <p:nvSpPr>
          <p:cNvPr id="22532" name="Rectangle 2"/>
          <p:cNvSpPr>
            <a:spLocks noGrp="1" noChangeArrowheads="1"/>
          </p:cNvSpPr>
          <p:nvPr>
            <p:ph type="title"/>
          </p:nvPr>
        </p:nvSpPr>
        <p:spPr>
          <a:xfrm>
            <a:off x="1278469" y="704850"/>
            <a:ext cx="23105534" cy="2286000"/>
          </a:xfrm>
        </p:spPr>
        <p:txBody>
          <a:bodyPr/>
          <a:lstStyle/>
          <a:p>
            <a:r>
              <a:rPr lang="en-US" dirty="0"/>
              <a:t>Interface Hall of Fame!</a:t>
            </a:r>
          </a:p>
        </p:txBody>
      </p:sp>
      <p:sp>
        <p:nvSpPr>
          <p:cNvPr id="3" name="Text Placeholder 2"/>
          <p:cNvSpPr>
            <a:spLocks noGrp="1"/>
          </p:cNvSpPr>
          <p:nvPr>
            <p:ph sz="half" idx="2"/>
          </p:nvPr>
        </p:nvSpPr>
        <p:spPr>
          <a:xfrm>
            <a:off x="12395199" y="3200400"/>
            <a:ext cx="11624129" cy="9810750"/>
          </a:xfrm>
        </p:spPr>
        <p:txBody>
          <a:bodyPr>
            <a:normAutofit fontScale="92500" lnSpcReduction="20000"/>
          </a:bodyPr>
          <a:lstStyle/>
          <a:p>
            <a:r>
              <a:rPr lang="en-US" altLang="ja-JP" dirty="0"/>
              <a:t>Bar of Soap</a:t>
            </a:r>
          </a:p>
          <a:p>
            <a:pPr lvl="1"/>
            <a:r>
              <a:rPr lang="en-US" dirty="0"/>
              <a:t>has a hole!</a:t>
            </a:r>
          </a:p>
          <a:p>
            <a:pPr lvl="1"/>
            <a:r>
              <a:rPr lang="en-US" dirty="0"/>
              <a:t>where would you find?</a:t>
            </a:r>
          </a:p>
          <a:p>
            <a:pPr lvl="2"/>
            <a:r>
              <a:rPr lang="en-US" dirty="0"/>
              <a:t>hotels</a:t>
            </a:r>
          </a:p>
          <a:p>
            <a:r>
              <a:rPr lang="en-US" dirty="0"/>
              <a:t>Easier to hold onto?</a:t>
            </a:r>
          </a:p>
          <a:p>
            <a:pPr lvl="1"/>
            <a:r>
              <a:rPr lang="en-US" dirty="0"/>
              <a:t>small sizes slip…</a:t>
            </a:r>
          </a:p>
          <a:p>
            <a:r>
              <a:rPr lang="en-US" dirty="0"/>
              <a:t>Eco-Friendly</a:t>
            </a:r>
          </a:p>
          <a:p>
            <a:pPr lvl="1"/>
            <a:r>
              <a:rPr lang="en-US" dirty="0"/>
              <a:t>doesn’t waste (50g)</a:t>
            </a:r>
          </a:p>
          <a:p>
            <a:pPr lvl="1"/>
            <a:r>
              <a:rPr lang="en-US" dirty="0"/>
              <a:t>full size is 120g</a:t>
            </a:r>
          </a:p>
          <a:p>
            <a:r>
              <a:rPr lang="en-US" dirty="0"/>
              <a:t>Tie a rope to it</a:t>
            </a:r>
          </a:p>
        </p:txBody>
      </p:sp>
      <p:sp>
        <p:nvSpPr>
          <p:cNvPr id="2" name="Date Placeholder 1"/>
          <p:cNvSpPr>
            <a:spLocks noGrp="1"/>
          </p:cNvSpPr>
          <p:nvPr>
            <p:ph type="dt" sz="half" idx="10"/>
          </p:nvPr>
        </p:nvSpPr>
        <p:spPr>
          <a:xfrm>
            <a:off x="5860" y="13214472"/>
            <a:ext cx="5080000" cy="914400"/>
          </a:xfrm>
        </p:spPr>
        <p:txBody>
          <a:bodyPr/>
          <a:lstStyle/>
          <a:p>
            <a:r>
              <a:rPr lang="en-US"/>
              <a:t>Autumn 2026</a:t>
            </a:r>
          </a:p>
        </p:txBody>
      </p:sp>
      <p:sp>
        <p:nvSpPr>
          <p:cNvPr id="6" name="Footer Placeholder 5"/>
          <p:cNvSpPr>
            <a:spLocks noGrp="1"/>
          </p:cNvSpPr>
          <p:nvPr>
            <p:ph type="ftr" sz="quarter" idx="11"/>
          </p:nvPr>
        </p:nvSpPr>
        <p:spPr>
          <a:xfrm>
            <a:off x="5091719" y="13216570"/>
            <a:ext cx="16638966" cy="914400"/>
          </a:xfrm>
        </p:spPr>
        <p:txBody>
          <a:bodyPr/>
          <a:lstStyle/>
          <a:p>
            <a:r>
              <a:rPr lang="en-US"/>
              <a:t>Design Thinking for User Experience Design, Prototyping &amp; Evaluation</a:t>
            </a:r>
          </a:p>
        </p:txBody>
      </p:sp>
      <p:sp>
        <p:nvSpPr>
          <p:cNvPr id="7" name="Slide Number Placeholder 6"/>
          <p:cNvSpPr>
            <a:spLocks noGrp="1"/>
          </p:cNvSpPr>
          <p:nvPr>
            <p:ph type="sldNum" sz="quarter" idx="12"/>
          </p:nvPr>
        </p:nvSpPr>
        <p:spPr>
          <a:xfrm>
            <a:off x="21730684" y="13234078"/>
            <a:ext cx="2641600" cy="914400"/>
          </a:xfrm>
        </p:spPr>
        <p:txBody>
          <a:bodyPr/>
          <a:lstStyle/>
          <a:p>
            <a:fld id="{8F29C6DC-12A6-494B-BB35-B64D0359AA21}" type="slidenum">
              <a:rPr lang="en-US" smtClean="0"/>
              <a:pPr/>
              <a:t>3</a:t>
            </a:fld>
            <a:endParaRPr lang="en-US"/>
          </a:p>
        </p:txBody>
      </p:sp>
      <p:pic>
        <p:nvPicPr>
          <p:cNvPr id="11" name="Picture 10" descr="a bar of soap with an oval whole cut all the way through. There is less than 1/2 the volume of a regular bar of soap."/>
          <p:cNvPicPr>
            <a:picLocks noChangeAspect="1"/>
          </p:cNvPicPr>
          <p:nvPr/>
        </p:nvPicPr>
        <p:blipFill rotWithShape="1">
          <a:blip r:embed="rId4">
            <a:extLst>
              <a:ext uri="{28A0092B-C50C-407E-A947-70E740481C1C}">
                <a14:useLocalDpi xmlns:a14="http://schemas.microsoft.com/office/drawing/2010/main" val="0"/>
              </a:ext>
            </a:extLst>
          </a:blip>
          <a:srcRect t="17587" b="1637"/>
          <a:stretch/>
        </p:blipFill>
        <p:spPr>
          <a:xfrm>
            <a:off x="0" y="3422887"/>
            <a:ext cx="12225425" cy="7399558"/>
          </a:xfrm>
          <a:prstGeom prst="rect">
            <a:avLst/>
          </a:prstGeom>
        </p:spPr>
      </p:pic>
    </p:spTree>
    <p:extLst>
      <p:ext uri="{BB962C8B-B14F-4D97-AF65-F5344CB8AC3E}">
        <p14:creationId xmlns:p14="http://schemas.microsoft.com/office/powerpoint/2010/main" val="24508416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p:cNvSpPr>
            <a:spLocks noGrp="1" noChangeArrowheads="1"/>
          </p:cNvSpPr>
          <p:nvPr>
            <p:ph type="title"/>
          </p:nvPr>
        </p:nvSpPr>
        <p:spPr/>
        <p:txBody>
          <a:bodyPr/>
          <a:lstStyle/>
          <a:p>
            <a:r>
              <a:rPr lang="en-US" dirty="0"/>
              <a:t>Hall of Fame or Shame?</a:t>
            </a:r>
          </a:p>
        </p:txBody>
      </p:sp>
      <p:sp>
        <p:nvSpPr>
          <p:cNvPr id="4102" name="Rectangle 3"/>
          <p:cNvSpPr>
            <a:spLocks noGrp="1" noChangeArrowheads="1"/>
          </p:cNvSpPr>
          <p:nvPr>
            <p:ph type="body" sz="half" idx="2"/>
          </p:nvPr>
        </p:nvSpPr>
        <p:spPr>
          <a:xfrm>
            <a:off x="13123049" y="3200400"/>
            <a:ext cx="11260950" cy="9448800"/>
          </a:xfrm>
        </p:spPr>
        <p:txBody>
          <a:bodyPr/>
          <a:lstStyle/>
          <a:p>
            <a:pPr marL="0" indent="0">
              <a:buNone/>
            </a:pPr>
            <a:r>
              <a:rPr lang="en-US" sz="5600" dirty="0">
                <a:solidFill>
                  <a:srgbClr val="FFC000"/>
                </a:solidFill>
                <a:hlinkClick r:id="rId3" tooltip="blocked::http://www.dol.wa.gov/">
                  <a:extLst>
                    <a:ext uri="{A12FA001-AC4F-418D-AE19-62706E023703}">
                      <ahyp:hlinkClr xmlns:ahyp="http://schemas.microsoft.com/office/drawing/2018/hyperlinkcolor" val="tx"/>
                    </a:ext>
                  </a:extLst>
                </a:hlinkClick>
              </a:rPr>
              <a:t>http://dmv.ca.gov</a:t>
            </a:r>
            <a:br>
              <a:rPr lang="en-US" dirty="0"/>
            </a:br>
            <a:br>
              <a:rPr lang="en-US" dirty="0"/>
            </a:br>
            <a:endParaRPr lang="en-US" dirty="0"/>
          </a:p>
        </p:txBody>
      </p:sp>
      <p:sp>
        <p:nvSpPr>
          <p:cNvPr id="2" name="Date Placeholder 1"/>
          <p:cNvSpPr>
            <a:spLocks noGrp="1"/>
          </p:cNvSpPr>
          <p:nvPr>
            <p:ph type="dt" sz="half" idx="10"/>
          </p:nvPr>
        </p:nvSpPr>
        <p:spPr/>
        <p:txBody>
          <a:bodyPr/>
          <a:lstStyle/>
          <a:p>
            <a:r>
              <a:rPr lang="en-US"/>
              <a:t>Autumn 2026</a:t>
            </a:r>
          </a:p>
        </p:txBody>
      </p:sp>
      <p:sp>
        <p:nvSpPr>
          <p:cNvPr id="3" name="Footer Placeholder 2"/>
          <p:cNvSpPr>
            <a:spLocks noGrp="1"/>
          </p:cNvSpPr>
          <p:nvPr>
            <p:ph type="ftr" sz="quarter" idx="3"/>
          </p:nvPr>
        </p:nvSpPr>
        <p:spPr/>
        <p:txBody>
          <a:bodyPr/>
          <a:lstStyle/>
          <a:p>
            <a:r>
              <a:rPr lang="en-US"/>
              <a:t>Design Thinking for User Experience Design, Prototyping &amp; Evaluation</a:t>
            </a:r>
          </a:p>
        </p:txBody>
      </p:sp>
      <p:sp>
        <p:nvSpPr>
          <p:cNvPr id="4" name="Slide Number Placeholder 3"/>
          <p:cNvSpPr>
            <a:spLocks noGrp="1"/>
          </p:cNvSpPr>
          <p:nvPr>
            <p:ph type="sldNum" sz="quarter" idx="4"/>
          </p:nvPr>
        </p:nvSpPr>
        <p:spPr/>
        <p:txBody>
          <a:bodyPr/>
          <a:lstStyle/>
          <a:p>
            <a:fld id="{E9FE5C6A-93CB-440C-B05E-F3950C24966F}" type="slidenum">
              <a:rPr lang="en-US" smtClean="0"/>
              <a:pPr/>
              <a:t>4</a:t>
            </a:fld>
            <a:endParaRPr lang="en-US"/>
          </a:p>
        </p:txBody>
      </p:sp>
      <p:pic>
        <p:nvPicPr>
          <p:cNvPr id="12" name="Picture 11" descr="hallof.png"/>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1140770" y="487608"/>
            <a:ext cx="1627672" cy="1659904"/>
          </a:xfrm>
          <a:prstGeom prst="rect">
            <a:avLst/>
          </a:prstGeom>
        </p:spPr>
      </p:pic>
      <p:pic>
        <p:nvPicPr>
          <p:cNvPr id="6" name="Picture 5">
            <a:extLst>
              <a:ext uri="{FF2B5EF4-FFF2-40B4-BE49-F238E27FC236}">
                <a16:creationId xmlns:a16="http://schemas.microsoft.com/office/drawing/2014/main" id="{D5681BBF-ECA0-8444-A874-F28BEA4F2BAF}"/>
              </a:ext>
            </a:extLst>
          </p:cNvPr>
          <p:cNvPicPr>
            <a:picLocks noChangeAspect="1"/>
          </p:cNvPicPr>
          <p:nvPr/>
        </p:nvPicPr>
        <p:blipFill>
          <a:blip r:embed="rId5"/>
          <a:stretch>
            <a:fillRect/>
          </a:stretch>
        </p:blipFill>
        <p:spPr>
          <a:xfrm>
            <a:off x="24847800" y="1460818"/>
            <a:ext cx="9587926" cy="11277600"/>
          </a:xfrm>
          <a:prstGeom prst="rect">
            <a:avLst/>
          </a:prstGeom>
        </p:spPr>
      </p:pic>
      <p:pic>
        <p:nvPicPr>
          <p:cNvPr id="5" name="Picture 4">
            <a:extLst>
              <a:ext uri="{FF2B5EF4-FFF2-40B4-BE49-F238E27FC236}">
                <a16:creationId xmlns:a16="http://schemas.microsoft.com/office/drawing/2014/main" id="{0AA33839-6DC1-3749-8C9E-6C02755DECC9}"/>
              </a:ext>
            </a:extLst>
          </p:cNvPr>
          <p:cNvPicPr>
            <a:picLocks noChangeAspect="1"/>
          </p:cNvPicPr>
          <p:nvPr/>
        </p:nvPicPr>
        <p:blipFill>
          <a:blip r:embed="rId6"/>
          <a:stretch>
            <a:fillRect/>
          </a:stretch>
        </p:blipFill>
        <p:spPr>
          <a:xfrm>
            <a:off x="25230307" y="1460818"/>
            <a:ext cx="10757674" cy="11263918"/>
          </a:xfrm>
          <a:prstGeom prst="rect">
            <a:avLst/>
          </a:prstGeom>
        </p:spPr>
      </p:pic>
      <p:grpSp>
        <p:nvGrpSpPr>
          <p:cNvPr id="14" name="Group 13">
            <a:extLst>
              <a:ext uri="{FF2B5EF4-FFF2-40B4-BE49-F238E27FC236}">
                <a16:creationId xmlns:a16="http://schemas.microsoft.com/office/drawing/2014/main" id="{394A0CDA-8527-0B93-C38D-919266D2F678}"/>
              </a:ext>
            </a:extLst>
          </p:cNvPr>
          <p:cNvGrpSpPr/>
          <p:nvPr/>
        </p:nvGrpSpPr>
        <p:grpSpPr>
          <a:xfrm>
            <a:off x="1507352" y="2438398"/>
            <a:ext cx="10769389" cy="27971073"/>
            <a:chOff x="12907996" y="2446122"/>
            <a:chExt cx="7772400" cy="20187066"/>
          </a:xfrm>
        </p:grpSpPr>
        <p:pic>
          <p:nvPicPr>
            <p:cNvPr id="7" name="Picture 6">
              <a:extLst>
                <a:ext uri="{FF2B5EF4-FFF2-40B4-BE49-F238E27FC236}">
                  <a16:creationId xmlns:a16="http://schemas.microsoft.com/office/drawing/2014/main" id="{6079CD24-9FB6-1D47-921C-19575E6D1807}"/>
                </a:ext>
              </a:extLst>
            </p:cNvPr>
            <p:cNvPicPr>
              <a:picLocks noChangeAspect="1"/>
            </p:cNvPicPr>
            <p:nvPr/>
          </p:nvPicPr>
          <p:blipFill>
            <a:blip r:embed="rId7"/>
            <a:stretch>
              <a:fillRect/>
            </a:stretch>
          </p:blipFill>
          <p:spPr>
            <a:xfrm>
              <a:off x="12907996" y="2446122"/>
              <a:ext cx="7772400" cy="6231130"/>
            </a:xfrm>
            <a:prstGeom prst="rect">
              <a:avLst/>
            </a:prstGeom>
          </p:spPr>
        </p:pic>
        <p:grpSp>
          <p:nvGrpSpPr>
            <p:cNvPr id="13" name="Group 12">
              <a:extLst>
                <a:ext uri="{FF2B5EF4-FFF2-40B4-BE49-F238E27FC236}">
                  <a16:creationId xmlns:a16="http://schemas.microsoft.com/office/drawing/2014/main" id="{C6CA56D8-08A9-F7FA-98A0-EB2C7A4F11DD}"/>
                </a:ext>
              </a:extLst>
            </p:cNvPr>
            <p:cNvGrpSpPr/>
            <p:nvPr/>
          </p:nvGrpSpPr>
          <p:grpSpPr>
            <a:xfrm>
              <a:off x="12907996" y="8677252"/>
              <a:ext cx="7772400" cy="13955936"/>
              <a:chOff x="12907996" y="8677252"/>
              <a:chExt cx="7772400" cy="13955936"/>
            </a:xfrm>
          </p:grpSpPr>
          <p:pic>
            <p:nvPicPr>
              <p:cNvPr id="8" name="Picture 7">
                <a:extLst>
                  <a:ext uri="{FF2B5EF4-FFF2-40B4-BE49-F238E27FC236}">
                    <a16:creationId xmlns:a16="http://schemas.microsoft.com/office/drawing/2014/main" id="{7E83753C-1B46-15B8-7227-7752F0D9ED8F}"/>
                  </a:ext>
                </a:extLst>
              </p:cNvPr>
              <p:cNvPicPr>
                <a:picLocks noChangeAspect="1"/>
              </p:cNvPicPr>
              <p:nvPr/>
            </p:nvPicPr>
            <p:blipFill>
              <a:blip r:embed="rId8"/>
              <a:stretch>
                <a:fillRect/>
              </a:stretch>
            </p:blipFill>
            <p:spPr>
              <a:xfrm>
                <a:off x="12907996" y="8677252"/>
                <a:ext cx="7772400" cy="6442187"/>
              </a:xfrm>
              <a:prstGeom prst="rect">
                <a:avLst/>
              </a:prstGeom>
            </p:spPr>
          </p:pic>
          <p:pic>
            <p:nvPicPr>
              <p:cNvPr id="9" name="Picture 8">
                <a:extLst>
                  <a:ext uri="{FF2B5EF4-FFF2-40B4-BE49-F238E27FC236}">
                    <a16:creationId xmlns:a16="http://schemas.microsoft.com/office/drawing/2014/main" id="{CF23BC56-3637-3543-0C59-E2DCA13C6C31}"/>
                  </a:ext>
                </a:extLst>
              </p:cNvPr>
              <p:cNvPicPr>
                <a:picLocks noChangeAspect="1"/>
              </p:cNvPicPr>
              <p:nvPr/>
            </p:nvPicPr>
            <p:blipFill>
              <a:blip r:embed="rId9"/>
              <a:stretch>
                <a:fillRect/>
              </a:stretch>
            </p:blipFill>
            <p:spPr>
              <a:xfrm>
                <a:off x="12907996" y="14759580"/>
                <a:ext cx="7772400" cy="5449487"/>
              </a:xfrm>
              <a:prstGeom prst="rect">
                <a:avLst/>
              </a:prstGeom>
            </p:spPr>
          </p:pic>
          <p:pic>
            <p:nvPicPr>
              <p:cNvPr id="10" name="Picture 9">
                <a:extLst>
                  <a:ext uri="{FF2B5EF4-FFF2-40B4-BE49-F238E27FC236}">
                    <a16:creationId xmlns:a16="http://schemas.microsoft.com/office/drawing/2014/main" id="{49FBBFD2-6504-9E4F-B88E-93002416A9AE}"/>
                  </a:ext>
                </a:extLst>
              </p:cNvPr>
              <p:cNvPicPr>
                <a:picLocks noChangeAspect="1"/>
              </p:cNvPicPr>
              <p:nvPr/>
            </p:nvPicPr>
            <p:blipFill rotWithShape="1">
              <a:blip r:embed="rId10"/>
              <a:srcRect r="24"/>
              <a:stretch/>
            </p:blipFill>
            <p:spPr>
              <a:xfrm>
                <a:off x="12909833" y="19844785"/>
                <a:ext cx="7770563" cy="2788403"/>
              </a:xfrm>
              <a:prstGeom prst="rect">
                <a:avLst/>
              </a:prstGeom>
            </p:spPr>
          </p:pic>
        </p:grpSp>
      </p:grpSp>
    </p:spTree>
    <p:extLst>
      <p:ext uri="{BB962C8B-B14F-4D97-AF65-F5344CB8AC3E}">
        <p14:creationId xmlns:p14="http://schemas.microsoft.com/office/powerpoint/2010/main" val="171673459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4A3545BC-12E6-64EB-CC32-EFA82C14824A}"/>
              </a:ext>
            </a:extLst>
          </p:cNvPr>
          <p:cNvPicPr>
            <a:picLocks noChangeAspect="1"/>
          </p:cNvPicPr>
          <p:nvPr/>
        </p:nvPicPr>
        <p:blipFill rotWithShape="1">
          <a:blip r:embed="rId5"/>
          <a:srcRect b="1338"/>
          <a:stretch/>
        </p:blipFill>
        <p:spPr>
          <a:xfrm>
            <a:off x="25400" y="2381623"/>
            <a:ext cx="5791200" cy="10596844"/>
          </a:xfrm>
          <a:prstGeom prst="rect">
            <a:avLst/>
          </a:prstGeom>
        </p:spPr>
      </p:pic>
      <p:sp>
        <p:nvSpPr>
          <p:cNvPr id="2" name="Date Placeholder 1" hidden="1"/>
          <p:cNvSpPr>
            <a:spLocks noGrp="1"/>
          </p:cNvSpPr>
          <p:nvPr>
            <p:ph type="dt" sz="half" idx="10"/>
          </p:nvPr>
        </p:nvSpPr>
        <p:spPr>
          <a:xfrm>
            <a:off x="3048000" y="13106400"/>
            <a:ext cx="3810000" cy="914400"/>
          </a:xfrm>
          <a:prstGeom prst="rect">
            <a:avLst/>
          </a:prstGeom>
        </p:spPr>
        <p:txBody>
          <a:bodyPr/>
          <a:lstStyle/>
          <a:p>
            <a:pPr>
              <a:spcAft>
                <a:spcPts val="1200"/>
              </a:spcAft>
              <a:defRPr/>
            </a:pPr>
            <a:r>
              <a:rPr lang="en-US"/>
              <a:t>Autumn 2026</a:t>
            </a:r>
          </a:p>
        </p:txBody>
      </p:sp>
      <p:sp>
        <p:nvSpPr>
          <p:cNvPr id="3" name="Footer Placeholder 2"/>
          <p:cNvSpPr>
            <a:spLocks noGrp="1"/>
          </p:cNvSpPr>
          <p:nvPr>
            <p:ph type="ftr" sz="quarter" idx="11"/>
          </p:nvPr>
        </p:nvSpPr>
        <p:spPr>
          <a:xfrm>
            <a:off x="6866788" y="13106400"/>
            <a:ext cx="12479224" cy="914400"/>
          </a:xfrm>
          <a:prstGeom prst="rect">
            <a:avLst/>
          </a:prstGeom>
        </p:spPr>
        <p:txBody>
          <a:bodyPr/>
          <a:lstStyle/>
          <a:p>
            <a:pPr>
              <a:spcAft>
                <a:spcPts val="1200"/>
              </a:spcAft>
              <a:defRPr/>
            </a:pPr>
            <a:r>
              <a:rPr lang="en-US"/>
              <a:t>Design Thinking for User Experience Design, Prototyping &amp; Evaluation</a:t>
            </a:r>
          </a:p>
        </p:txBody>
      </p:sp>
      <p:sp>
        <p:nvSpPr>
          <p:cNvPr id="4" name="Slide Number Placeholder 3" hidden="1"/>
          <p:cNvSpPr>
            <a:spLocks noGrp="1"/>
          </p:cNvSpPr>
          <p:nvPr>
            <p:ph type="sldNum" sz="quarter" idx="12"/>
          </p:nvPr>
        </p:nvSpPr>
        <p:spPr>
          <a:xfrm>
            <a:off x="19354800" y="13106402"/>
            <a:ext cx="1981200" cy="914400"/>
          </a:xfrm>
          <a:prstGeom prst="rect">
            <a:avLst/>
          </a:prstGeom>
        </p:spPr>
        <p:txBody>
          <a:bodyPr/>
          <a:lstStyle/>
          <a:p>
            <a:pPr>
              <a:spcAft>
                <a:spcPts val="1200"/>
              </a:spcAft>
            </a:pPr>
            <a:fld id="{E9FE5C6A-93CB-440C-B05E-F3950C24966F}" type="slidenum">
              <a:rPr lang="en-US" smtClean="0"/>
              <a:pPr>
                <a:spcAft>
                  <a:spcPts val="1200"/>
                </a:spcAft>
              </a:pPr>
              <a:t>5</a:t>
            </a:fld>
            <a:endParaRPr lang="en-US"/>
          </a:p>
        </p:txBody>
      </p:sp>
      <p:pic>
        <p:nvPicPr>
          <p:cNvPr id="6" name="Screen Recording 2021-01-12 at 11.56.12 PM" descr="Screen Recording 2021-01-12 at 11.56.12 PM">
            <a:hlinkClick r:id="" action="ppaction://media"/>
            <a:extLst>
              <a:ext uri="{FF2B5EF4-FFF2-40B4-BE49-F238E27FC236}">
                <a16:creationId xmlns:a16="http://schemas.microsoft.com/office/drawing/2014/main" id="{4CA883DB-39A1-D84F-B5AC-F431DE655FF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4838584" y="0"/>
            <a:ext cx="13274676" cy="13716000"/>
          </a:xfrm>
          <a:prstGeom prst="rect">
            <a:avLst/>
          </a:prstGeom>
        </p:spPr>
      </p:pic>
      <p:pic>
        <p:nvPicPr>
          <p:cNvPr id="7" name="Picture 6">
            <a:extLst>
              <a:ext uri="{FF2B5EF4-FFF2-40B4-BE49-F238E27FC236}">
                <a16:creationId xmlns:a16="http://schemas.microsoft.com/office/drawing/2014/main" id="{5C3E4860-650F-A54F-972E-E1AA7866130D}"/>
              </a:ext>
            </a:extLst>
          </p:cNvPr>
          <p:cNvPicPr>
            <a:picLocks noChangeAspect="1"/>
          </p:cNvPicPr>
          <p:nvPr/>
        </p:nvPicPr>
        <p:blipFill>
          <a:blip r:embed="rId7"/>
          <a:stretch>
            <a:fillRect/>
          </a:stretch>
        </p:blipFill>
        <p:spPr>
          <a:xfrm>
            <a:off x="24832557" y="3708400"/>
            <a:ext cx="5816600" cy="10312400"/>
          </a:xfrm>
          <a:prstGeom prst="rect">
            <a:avLst/>
          </a:prstGeom>
        </p:spPr>
      </p:pic>
      <p:grpSp>
        <p:nvGrpSpPr>
          <p:cNvPr id="5" name="Group 4">
            <a:extLst>
              <a:ext uri="{FF2B5EF4-FFF2-40B4-BE49-F238E27FC236}">
                <a16:creationId xmlns:a16="http://schemas.microsoft.com/office/drawing/2014/main" id="{37A6BD16-5D71-853A-3E7C-8A3CC8B99BAF}"/>
              </a:ext>
            </a:extLst>
          </p:cNvPr>
          <p:cNvGrpSpPr/>
          <p:nvPr/>
        </p:nvGrpSpPr>
        <p:grpSpPr>
          <a:xfrm>
            <a:off x="6076540" y="4124"/>
            <a:ext cx="13264564" cy="34448823"/>
            <a:chOff x="12907340" y="2446122"/>
            <a:chExt cx="7773056" cy="20187066"/>
          </a:xfrm>
        </p:grpSpPr>
        <p:pic>
          <p:nvPicPr>
            <p:cNvPr id="8" name="Picture 7">
              <a:extLst>
                <a:ext uri="{FF2B5EF4-FFF2-40B4-BE49-F238E27FC236}">
                  <a16:creationId xmlns:a16="http://schemas.microsoft.com/office/drawing/2014/main" id="{82B86D2B-DF05-42F4-85B0-48BCC884795B}"/>
                </a:ext>
              </a:extLst>
            </p:cNvPr>
            <p:cNvPicPr>
              <a:picLocks noChangeAspect="1"/>
            </p:cNvPicPr>
            <p:nvPr/>
          </p:nvPicPr>
          <p:blipFill>
            <a:blip r:embed="rId8"/>
            <a:stretch>
              <a:fillRect/>
            </a:stretch>
          </p:blipFill>
          <p:spPr>
            <a:xfrm>
              <a:off x="12907996" y="2446122"/>
              <a:ext cx="7772400" cy="6231130"/>
            </a:xfrm>
            <a:prstGeom prst="rect">
              <a:avLst/>
            </a:prstGeom>
          </p:spPr>
        </p:pic>
        <p:grpSp>
          <p:nvGrpSpPr>
            <p:cNvPr id="9" name="Group 8">
              <a:extLst>
                <a:ext uri="{FF2B5EF4-FFF2-40B4-BE49-F238E27FC236}">
                  <a16:creationId xmlns:a16="http://schemas.microsoft.com/office/drawing/2014/main" id="{68BE373F-865E-D717-0540-44169F5EB45A}"/>
                </a:ext>
              </a:extLst>
            </p:cNvPr>
            <p:cNvGrpSpPr/>
            <p:nvPr/>
          </p:nvGrpSpPr>
          <p:grpSpPr>
            <a:xfrm>
              <a:off x="12907340" y="8677252"/>
              <a:ext cx="7773056" cy="13955936"/>
              <a:chOff x="12907340" y="8677252"/>
              <a:chExt cx="7773056" cy="13955936"/>
            </a:xfrm>
          </p:grpSpPr>
          <p:pic>
            <p:nvPicPr>
              <p:cNvPr id="10" name="Picture 9">
                <a:extLst>
                  <a:ext uri="{FF2B5EF4-FFF2-40B4-BE49-F238E27FC236}">
                    <a16:creationId xmlns:a16="http://schemas.microsoft.com/office/drawing/2014/main" id="{7C572615-EC84-FDE2-BC5D-0C96A2864CA5}"/>
                  </a:ext>
                </a:extLst>
              </p:cNvPr>
              <p:cNvPicPr>
                <a:picLocks noChangeAspect="1"/>
              </p:cNvPicPr>
              <p:nvPr/>
            </p:nvPicPr>
            <p:blipFill>
              <a:blip r:embed="rId9"/>
              <a:stretch>
                <a:fillRect/>
              </a:stretch>
            </p:blipFill>
            <p:spPr>
              <a:xfrm>
                <a:off x="12907340" y="8677252"/>
                <a:ext cx="7772400" cy="6442187"/>
              </a:xfrm>
              <a:prstGeom prst="rect">
                <a:avLst/>
              </a:prstGeom>
            </p:spPr>
          </p:pic>
          <p:pic>
            <p:nvPicPr>
              <p:cNvPr id="11" name="Picture 10">
                <a:extLst>
                  <a:ext uri="{FF2B5EF4-FFF2-40B4-BE49-F238E27FC236}">
                    <a16:creationId xmlns:a16="http://schemas.microsoft.com/office/drawing/2014/main" id="{0659C7EC-E11C-E464-6CBC-773FC2104217}"/>
                  </a:ext>
                </a:extLst>
              </p:cNvPr>
              <p:cNvPicPr>
                <a:picLocks noChangeAspect="1"/>
              </p:cNvPicPr>
              <p:nvPr/>
            </p:nvPicPr>
            <p:blipFill>
              <a:blip r:embed="rId10"/>
              <a:stretch>
                <a:fillRect/>
              </a:stretch>
            </p:blipFill>
            <p:spPr>
              <a:xfrm>
                <a:off x="12907996" y="14759580"/>
                <a:ext cx="7772400" cy="5449487"/>
              </a:xfrm>
              <a:prstGeom prst="rect">
                <a:avLst/>
              </a:prstGeom>
            </p:spPr>
          </p:pic>
          <p:pic>
            <p:nvPicPr>
              <p:cNvPr id="12" name="Picture 11">
                <a:extLst>
                  <a:ext uri="{FF2B5EF4-FFF2-40B4-BE49-F238E27FC236}">
                    <a16:creationId xmlns:a16="http://schemas.microsoft.com/office/drawing/2014/main" id="{E9C3C3B1-F383-8D76-7D68-4F0E0F4A63B7}"/>
                  </a:ext>
                </a:extLst>
              </p:cNvPr>
              <p:cNvPicPr>
                <a:picLocks noChangeAspect="1"/>
              </p:cNvPicPr>
              <p:nvPr/>
            </p:nvPicPr>
            <p:blipFill rotWithShape="1">
              <a:blip r:embed="rId11"/>
              <a:srcRect r="24"/>
              <a:stretch/>
            </p:blipFill>
            <p:spPr>
              <a:xfrm>
                <a:off x="12909833" y="19844785"/>
                <a:ext cx="7770563" cy="2788403"/>
              </a:xfrm>
              <a:prstGeom prst="rect">
                <a:avLst/>
              </a:prstGeom>
            </p:spPr>
          </p:pic>
        </p:grpSp>
      </p:grpSp>
    </p:spTree>
    <p:extLst>
      <p:ext uri="{BB962C8B-B14F-4D97-AF65-F5344CB8AC3E}">
        <p14:creationId xmlns:p14="http://schemas.microsoft.com/office/powerpoint/2010/main" val="102852577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1.14583E-6 0.00404 L 0.00221 -0.92282 " pathEditMode="fixed" rAng="0" ptsTypes="AA">
                                      <p:cBhvr>
                                        <p:cTn id="6" dur="2000" fill="hold"/>
                                        <p:tgtEl>
                                          <p:spTgt spid="5"/>
                                        </p:tgtEl>
                                        <p:attrNameLst>
                                          <p:attrName>ppt_x</p:attrName>
                                          <p:attrName>ppt_y</p:attrName>
                                        </p:attrNameLst>
                                      </p:cBhvr>
                                      <p:rCtr x="-13" y="-46377"/>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00221 -0.92685 L 6.11458E-5 -1.52615 " pathEditMode="relative" rAng="0" ptsTypes="AA">
                                      <p:cBhvr>
                                        <p:cTn id="10" dur="2000" fill="hold"/>
                                        <p:tgtEl>
                                          <p:spTgt spid="5"/>
                                        </p:tgtEl>
                                        <p:attrNameLst>
                                          <p:attrName>ppt_x</p:attrName>
                                          <p:attrName>ppt_y</p:attrName>
                                        </p:attrNameLst>
                                      </p:cBhvr>
                                      <p:rCtr x="-111" y="-29965"/>
                                    </p:animMotion>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fame.png">
            <a:extLst>
              <a:ext uri="{FF2B5EF4-FFF2-40B4-BE49-F238E27FC236}">
                <a16:creationId xmlns:a16="http://schemas.microsoft.com/office/drawing/2014/main" id="{67332020-76D9-D860-B573-A23D3737DAD7}"/>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760216" y="480439"/>
            <a:ext cx="1605814" cy="1653512"/>
          </a:xfrm>
          <a:prstGeom prst="rect">
            <a:avLst/>
          </a:prstGeom>
        </p:spPr>
      </p:pic>
      <p:grpSp>
        <p:nvGrpSpPr>
          <p:cNvPr id="5" name="Group 4">
            <a:extLst>
              <a:ext uri="{FF2B5EF4-FFF2-40B4-BE49-F238E27FC236}">
                <a16:creationId xmlns:a16="http://schemas.microsoft.com/office/drawing/2014/main" id="{19A2ECFB-0466-FAC5-77E4-C4491EAF0EA2}"/>
              </a:ext>
            </a:extLst>
          </p:cNvPr>
          <p:cNvGrpSpPr/>
          <p:nvPr/>
        </p:nvGrpSpPr>
        <p:grpSpPr>
          <a:xfrm>
            <a:off x="1507352" y="2438398"/>
            <a:ext cx="10769389" cy="27971073"/>
            <a:chOff x="12907996" y="2446122"/>
            <a:chExt cx="7772400" cy="20187066"/>
          </a:xfrm>
        </p:grpSpPr>
        <p:pic>
          <p:nvPicPr>
            <p:cNvPr id="6" name="Picture 5">
              <a:extLst>
                <a:ext uri="{FF2B5EF4-FFF2-40B4-BE49-F238E27FC236}">
                  <a16:creationId xmlns:a16="http://schemas.microsoft.com/office/drawing/2014/main" id="{A283DDDC-60BD-C5A1-F129-102282F430BA}"/>
                </a:ext>
              </a:extLst>
            </p:cNvPr>
            <p:cNvPicPr>
              <a:picLocks noChangeAspect="1"/>
            </p:cNvPicPr>
            <p:nvPr/>
          </p:nvPicPr>
          <p:blipFill>
            <a:blip r:embed="rId4"/>
            <a:stretch>
              <a:fillRect/>
            </a:stretch>
          </p:blipFill>
          <p:spPr>
            <a:xfrm>
              <a:off x="12907996" y="2446122"/>
              <a:ext cx="7772400" cy="6231130"/>
            </a:xfrm>
            <a:prstGeom prst="rect">
              <a:avLst/>
            </a:prstGeom>
          </p:spPr>
        </p:pic>
        <p:grpSp>
          <p:nvGrpSpPr>
            <p:cNvPr id="7" name="Group 6">
              <a:extLst>
                <a:ext uri="{FF2B5EF4-FFF2-40B4-BE49-F238E27FC236}">
                  <a16:creationId xmlns:a16="http://schemas.microsoft.com/office/drawing/2014/main" id="{AF19FD08-89C9-35DD-549C-E924FF1C147C}"/>
                </a:ext>
              </a:extLst>
            </p:cNvPr>
            <p:cNvGrpSpPr/>
            <p:nvPr/>
          </p:nvGrpSpPr>
          <p:grpSpPr>
            <a:xfrm>
              <a:off x="12907996" y="8677252"/>
              <a:ext cx="7772400" cy="13955936"/>
              <a:chOff x="12907996" y="8677252"/>
              <a:chExt cx="7772400" cy="13955936"/>
            </a:xfrm>
          </p:grpSpPr>
          <p:pic>
            <p:nvPicPr>
              <p:cNvPr id="8" name="Picture 7">
                <a:extLst>
                  <a:ext uri="{FF2B5EF4-FFF2-40B4-BE49-F238E27FC236}">
                    <a16:creationId xmlns:a16="http://schemas.microsoft.com/office/drawing/2014/main" id="{8FE5A668-6BBA-1DE3-6923-B0071703FBA0}"/>
                  </a:ext>
                </a:extLst>
              </p:cNvPr>
              <p:cNvPicPr>
                <a:picLocks noChangeAspect="1"/>
              </p:cNvPicPr>
              <p:nvPr/>
            </p:nvPicPr>
            <p:blipFill>
              <a:blip r:embed="rId5"/>
              <a:stretch>
                <a:fillRect/>
              </a:stretch>
            </p:blipFill>
            <p:spPr>
              <a:xfrm>
                <a:off x="12907996" y="8677252"/>
                <a:ext cx="7772400" cy="6442187"/>
              </a:xfrm>
              <a:prstGeom prst="rect">
                <a:avLst/>
              </a:prstGeom>
            </p:spPr>
          </p:pic>
          <p:pic>
            <p:nvPicPr>
              <p:cNvPr id="9" name="Picture 8">
                <a:extLst>
                  <a:ext uri="{FF2B5EF4-FFF2-40B4-BE49-F238E27FC236}">
                    <a16:creationId xmlns:a16="http://schemas.microsoft.com/office/drawing/2014/main" id="{83141EF8-0A8F-8D81-D19D-360A963378B9}"/>
                  </a:ext>
                </a:extLst>
              </p:cNvPr>
              <p:cNvPicPr>
                <a:picLocks noChangeAspect="1"/>
              </p:cNvPicPr>
              <p:nvPr/>
            </p:nvPicPr>
            <p:blipFill>
              <a:blip r:embed="rId6"/>
              <a:stretch>
                <a:fillRect/>
              </a:stretch>
            </p:blipFill>
            <p:spPr>
              <a:xfrm>
                <a:off x="12907996" y="14759580"/>
                <a:ext cx="7772400" cy="5449487"/>
              </a:xfrm>
              <a:prstGeom prst="rect">
                <a:avLst/>
              </a:prstGeom>
            </p:spPr>
          </p:pic>
          <p:pic>
            <p:nvPicPr>
              <p:cNvPr id="10" name="Picture 9">
                <a:extLst>
                  <a:ext uri="{FF2B5EF4-FFF2-40B4-BE49-F238E27FC236}">
                    <a16:creationId xmlns:a16="http://schemas.microsoft.com/office/drawing/2014/main" id="{48812F40-86BA-B596-4EEA-090A60C4EAEF}"/>
                  </a:ext>
                </a:extLst>
              </p:cNvPr>
              <p:cNvPicPr>
                <a:picLocks noChangeAspect="1"/>
              </p:cNvPicPr>
              <p:nvPr/>
            </p:nvPicPr>
            <p:blipFill rotWithShape="1">
              <a:blip r:embed="rId7"/>
              <a:srcRect r="24"/>
              <a:stretch/>
            </p:blipFill>
            <p:spPr>
              <a:xfrm>
                <a:off x="12909833" y="19844785"/>
                <a:ext cx="7770563" cy="2788403"/>
              </a:xfrm>
              <a:prstGeom prst="rect">
                <a:avLst/>
              </a:prstGeom>
            </p:spPr>
          </p:pic>
        </p:grpSp>
      </p:grpSp>
      <p:sp>
        <p:nvSpPr>
          <p:cNvPr id="14" name="Rectangle 2"/>
          <p:cNvSpPr>
            <a:spLocks noGrp="1" noChangeArrowheads="1"/>
          </p:cNvSpPr>
          <p:nvPr>
            <p:ph type="title"/>
          </p:nvPr>
        </p:nvSpPr>
        <p:spPr/>
        <p:txBody>
          <a:bodyPr/>
          <a:lstStyle/>
          <a:p>
            <a:r>
              <a:rPr lang="en-US" kern="1200" dirty="0"/>
              <a:t>Hall of Fame!</a:t>
            </a:r>
          </a:p>
        </p:txBody>
      </p:sp>
      <p:sp>
        <p:nvSpPr>
          <p:cNvPr id="5126" name="Rectangle 3"/>
          <p:cNvSpPr>
            <a:spLocks noGrp="1" noChangeArrowheads="1"/>
          </p:cNvSpPr>
          <p:nvPr>
            <p:ph type="body" sz="half" idx="2"/>
          </p:nvPr>
        </p:nvSpPr>
        <p:spPr>
          <a:xfrm>
            <a:off x="13106399" y="3200399"/>
            <a:ext cx="11277602" cy="9810750"/>
          </a:xfrm>
        </p:spPr>
        <p:txBody>
          <a:bodyPr>
            <a:normAutofit/>
          </a:bodyPr>
          <a:lstStyle/>
          <a:p>
            <a:pPr marL="0" indent="0">
              <a:buNone/>
            </a:pPr>
            <a:r>
              <a:rPr lang="en-US" sz="5600" dirty="0">
                <a:solidFill>
                  <a:srgbClr val="FFC000"/>
                </a:solidFill>
                <a:hlinkClick r:id="rId8" tooltip="blocked::http://www.dol.wa.gov/">
                  <a:extLst>
                    <a:ext uri="{A12FA001-AC4F-418D-AE19-62706E023703}">
                      <ahyp:hlinkClr xmlns:ahyp="http://schemas.microsoft.com/office/drawing/2018/hyperlinkcolor" val="tx"/>
                    </a:ext>
                  </a:extLst>
                </a:hlinkClick>
              </a:rPr>
              <a:t>http://www.dol.wa.gov/ </a:t>
            </a:r>
            <a:br>
              <a:rPr lang="en-US" sz="4000" dirty="0"/>
            </a:br>
            <a:endParaRPr lang="en-US" sz="4000" dirty="0"/>
          </a:p>
          <a:p>
            <a:pPr marL="463550" indent="-450850">
              <a:spcAft>
                <a:spcPts val="1600"/>
              </a:spcAft>
              <a:buNone/>
            </a:pPr>
            <a:r>
              <a:rPr lang="en-US" sz="4000" dirty="0"/>
              <a:t>+ UI is clean &amp; uncluttered (lots of whitespace)</a:t>
            </a:r>
          </a:p>
          <a:p>
            <a:pPr marL="463550" indent="-450850">
              <a:spcAft>
                <a:spcPts val="1600"/>
              </a:spcAft>
              <a:buNone/>
            </a:pPr>
            <a:r>
              <a:rPr lang="en-US" sz="4000" dirty="0"/>
              <a:t>+ Most common task in white bar near top</a:t>
            </a:r>
          </a:p>
          <a:p>
            <a:pPr marL="463550" indent="-450850">
              <a:spcAft>
                <a:spcPts val="1600"/>
              </a:spcAft>
              <a:buNone/>
            </a:pPr>
            <a:r>
              <a:rPr lang="en-US" sz="4000" dirty="0"/>
              <a:t>+ Less important info below </a:t>
            </a:r>
            <a:r>
              <a:rPr lang="en-US" sz="4000" b="1" i="1" dirty="0"/>
              <a:t>fold</a:t>
            </a:r>
          </a:p>
          <a:p>
            <a:pPr marL="463550" indent="-450850">
              <a:spcAft>
                <a:spcPts val="1600"/>
              </a:spcAft>
              <a:buNone/>
            </a:pPr>
            <a:r>
              <a:rPr lang="en-US" sz="4000" dirty="0"/>
              <a:t>+ Language translation at top</a:t>
            </a:r>
          </a:p>
          <a:p>
            <a:pPr marL="463550" indent="-450850">
              <a:spcAft>
                <a:spcPts val="1600"/>
              </a:spcAft>
              <a:buNone/>
            </a:pPr>
            <a:r>
              <a:rPr lang="en-US" sz="4000" dirty="0"/>
              <a:t>+ Contrast of white bar indicates navigation</a:t>
            </a:r>
          </a:p>
          <a:p>
            <a:pPr marL="463550" indent="-450850">
              <a:buNone/>
            </a:pPr>
            <a:endParaRPr lang="en-US" sz="4000" dirty="0"/>
          </a:p>
          <a:p>
            <a:pPr marL="463550" indent="-450850">
              <a:buSzPct val="100000"/>
              <a:buFontTx/>
              <a:buChar char="-"/>
            </a:pPr>
            <a:r>
              <a:rPr lang="en-US" sz="4000" dirty="0"/>
              <a:t>Large wasted first read: “UPGRADE TO REAL ID”. And large image! (rotates among 3)</a:t>
            </a:r>
          </a:p>
          <a:p>
            <a:pPr marL="463550" indent="-450850">
              <a:buSzPct val="100000"/>
              <a:buFontTx/>
              <a:buChar char="-"/>
            </a:pPr>
            <a:r>
              <a:rPr lang="en-US" sz="4000" dirty="0"/>
              <a:t>Have to click through menus to get to tasks</a:t>
            </a:r>
          </a:p>
        </p:txBody>
      </p:sp>
      <p:sp>
        <p:nvSpPr>
          <p:cNvPr id="2" name="Date Placeholder 1"/>
          <p:cNvSpPr>
            <a:spLocks noGrp="1"/>
          </p:cNvSpPr>
          <p:nvPr>
            <p:ph type="dt" sz="half" idx="10"/>
          </p:nvPr>
        </p:nvSpPr>
        <p:spPr/>
        <p:txBody>
          <a:bodyPr/>
          <a:lstStyle/>
          <a:p>
            <a:r>
              <a:rPr lang="en-US"/>
              <a:t>Autumn 2026</a:t>
            </a:r>
          </a:p>
        </p:txBody>
      </p:sp>
      <p:sp>
        <p:nvSpPr>
          <p:cNvPr id="3" name="Footer Placeholder 2">
            <a:extLst>
              <a:ext uri="{FF2B5EF4-FFF2-40B4-BE49-F238E27FC236}">
                <a16:creationId xmlns:a16="http://schemas.microsoft.com/office/drawing/2014/main" id="{677500C4-926C-A44C-A45B-E16412D6B40C}"/>
              </a:ext>
            </a:extLst>
          </p:cNvPr>
          <p:cNvSpPr>
            <a:spLocks noGrp="1"/>
          </p:cNvSpPr>
          <p:nvPr>
            <p:ph type="ftr" sz="quarter" idx="3"/>
          </p:nvPr>
        </p:nvSpPr>
        <p:spPr/>
        <p:txBody>
          <a:bodyPr/>
          <a:lstStyle/>
          <a:p>
            <a:r>
              <a:rPr lang="en-US"/>
              <a:t>Design Thinking for User Experience Design, Prototyping &amp; Evaluation</a:t>
            </a:r>
            <a:endParaRPr lang="en-US" dirty="0"/>
          </a:p>
        </p:txBody>
      </p:sp>
      <p:sp>
        <p:nvSpPr>
          <p:cNvPr id="4" name="Slide Number Placeholder 3"/>
          <p:cNvSpPr>
            <a:spLocks noGrp="1"/>
          </p:cNvSpPr>
          <p:nvPr>
            <p:ph type="sldNum" sz="quarter" idx="4"/>
          </p:nvPr>
        </p:nvSpPr>
        <p:spPr/>
        <p:txBody>
          <a:bodyPr/>
          <a:lstStyle/>
          <a:p>
            <a:fld id="{E9FE5C6A-93CB-440C-B05E-F3950C24966F}" type="slidenum">
              <a:rPr lang="en-US" smtClean="0"/>
              <a:pPr/>
              <a:t>6</a:t>
            </a:fld>
            <a:endParaRPr lang="en-US" dirty="0"/>
          </a:p>
        </p:txBody>
      </p:sp>
    </p:spTree>
    <p:extLst>
      <p:ext uri="{BB962C8B-B14F-4D97-AF65-F5344CB8AC3E}">
        <p14:creationId xmlns:p14="http://schemas.microsoft.com/office/powerpoint/2010/main" val="213440458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Rectangle 8"/>
          <p:cNvSpPr/>
          <p:nvPr/>
        </p:nvSpPr>
        <p:spPr bwMode="auto">
          <a:xfrm>
            <a:off x="11267172" y="5824571"/>
            <a:ext cx="13139353" cy="424130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defTabSz="1828800" rtl="0" fontAlgn="base">
              <a:spcBef>
                <a:spcPct val="0"/>
              </a:spcBef>
              <a:spcAft>
                <a:spcPct val="0"/>
              </a:spcAft>
            </a:pPr>
            <a:endParaRPr lang="en-US" sz="4800" dirty="0">
              <a:solidFill>
                <a:schemeClr val="tx1"/>
              </a:solidFill>
              <a:latin typeface="Helvetica"/>
              <a:cs typeface="Helvetica"/>
            </a:endParaRPr>
          </a:p>
        </p:txBody>
      </p:sp>
      <p:sp>
        <p:nvSpPr>
          <p:cNvPr id="3" name="Title 2"/>
          <p:cNvSpPr>
            <a:spLocks noGrp="1"/>
          </p:cNvSpPr>
          <p:nvPr>
            <p:ph type="title"/>
          </p:nvPr>
        </p:nvSpPr>
        <p:spPr/>
        <p:txBody>
          <a:bodyPr/>
          <a:lstStyle/>
          <a:p>
            <a:r>
              <a:rPr lang="en-US" dirty="0"/>
              <a:t>Hall of Shame or Fame?</a:t>
            </a:r>
          </a:p>
        </p:txBody>
      </p:sp>
      <p:sp>
        <p:nvSpPr>
          <p:cNvPr id="2" name="Date Placeholder 1"/>
          <p:cNvSpPr>
            <a:spLocks noGrp="1"/>
          </p:cNvSpPr>
          <p:nvPr>
            <p:ph type="dt" sz="half" idx="10"/>
          </p:nvPr>
        </p:nvSpPr>
        <p:spPr/>
        <p:txBody>
          <a:bodyPr/>
          <a:lstStyle/>
          <a:p>
            <a:r>
              <a:rPr lang="en-US"/>
              <a:t>Autumn 2026</a:t>
            </a:r>
            <a:endParaRPr lang="en-US" dirty="0"/>
          </a:p>
        </p:txBody>
      </p:sp>
      <p:sp>
        <p:nvSpPr>
          <p:cNvPr id="6" name="Footer Placeholder 5"/>
          <p:cNvSpPr>
            <a:spLocks noGrp="1"/>
          </p:cNvSpPr>
          <p:nvPr>
            <p:ph type="ftr" sz="quarter" idx="11"/>
          </p:nvPr>
        </p:nvSpPr>
        <p:spPr/>
        <p:txBody>
          <a:bodyPr/>
          <a:lstStyle/>
          <a:p>
            <a:r>
              <a:rPr lang="en-US"/>
              <a:t>Design Thinking for User Experience Design, Prototyping &amp; Evaluation</a:t>
            </a:r>
          </a:p>
        </p:txBody>
      </p:sp>
      <p:sp>
        <p:nvSpPr>
          <p:cNvPr id="7" name="Slide Number Placeholder 6"/>
          <p:cNvSpPr>
            <a:spLocks noGrp="1"/>
          </p:cNvSpPr>
          <p:nvPr>
            <p:ph type="sldNum" sz="quarter" idx="12"/>
          </p:nvPr>
        </p:nvSpPr>
        <p:spPr/>
        <p:txBody>
          <a:bodyPr/>
          <a:lstStyle/>
          <a:p>
            <a:fld id="{5AE4BFC2-BB6C-9B49-B22F-600A74F7A16F}" type="slidenum">
              <a:rPr lang="en-US" smtClean="0"/>
              <a:pPr/>
              <a:t>7</a:t>
            </a:fld>
            <a:endParaRPr lang="en-US"/>
          </a:p>
        </p:txBody>
      </p:sp>
      <p:sp>
        <p:nvSpPr>
          <p:cNvPr id="6150" name="Rectangle 3"/>
          <p:cNvSpPr>
            <a:spLocks noGrp="1" noChangeArrowheads="1"/>
          </p:cNvSpPr>
          <p:nvPr>
            <p:ph idx="4294967295"/>
          </p:nvPr>
        </p:nvSpPr>
        <p:spPr>
          <a:xfrm>
            <a:off x="11477625" y="5892800"/>
            <a:ext cx="12906375" cy="2895600"/>
          </a:xfrm>
        </p:spPr>
        <p:txBody>
          <a:bodyPr/>
          <a:lstStyle/>
          <a:p>
            <a:pPr marL="0" indent="0">
              <a:buNone/>
            </a:pPr>
            <a:r>
              <a:rPr lang="en-US" sz="6000" dirty="0" err="1"/>
              <a:t>Captricity</a:t>
            </a:r>
            <a:endParaRPr lang="en-US" sz="6000" dirty="0"/>
          </a:p>
          <a:p>
            <a:pPr marL="0" indent="0">
              <a:buNone/>
            </a:pPr>
            <a:r>
              <a:rPr lang="en-US" sz="4000" dirty="0"/>
              <a:t>Forms used for public health/education data in under resourced regions</a:t>
            </a:r>
          </a:p>
          <a:p>
            <a:pPr marL="0" indent="0">
              <a:buNone/>
            </a:pPr>
            <a:endParaRPr lang="en-US" sz="4000" dirty="0"/>
          </a:p>
          <a:p>
            <a:pPr marL="0" indent="0">
              <a:buNone/>
            </a:pPr>
            <a:r>
              <a:rPr lang="en-US" sz="4000" dirty="0"/>
              <a:t>Often slow to get data &amp; data entry error prone</a:t>
            </a:r>
          </a:p>
        </p:txBody>
      </p:sp>
      <p:pic>
        <p:nvPicPr>
          <p:cNvPr id="10" name="Picture 9" descr="hallof.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1742400" y="434623"/>
            <a:ext cx="1627672" cy="1659904"/>
          </a:xfrm>
          <a:prstGeom prst="rect">
            <a:avLst/>
          </a:prstGeom>
        </p:spPr>
      </p:pic>
      <p:pic>
        <p:nvPicPr>
          <p:cNvPr id="4" name="Picture 3" descr="some tables that have been filled out with handwriting showing medications and the date they were given."/>
          <p:cNvPicPr>
            <a:picLocks noChangeAspect="1"/>
          </p:cNvPicPr>
          <p:nvPr/>
        </p:nvPicPr>
        <p:blipFill>
          <a:blip r:embed="rId4"/>
          <a:stretch>
            <a:fillRect/>
          </a:stretch>
        </p:blipFill>
        <p:spPr>
          <a:xfrm>
            <a:off x="1761067" y="4449119"/>
            <a:ext cx="6349555" cy="8381413"/>
          </a:xfrm>
          <a:prstGeom prst="rect">
            <a:avLst/>
          </a:prstGeom>
        </p:spPr>
      </p:pic>
      <p:pic>
        <p:nvPicPr>
          <p:cNvPr id="5" name="Picture 4" descr="some tables that have been filled out with handwriting showing medications and the date they were given."/>
          <p:cNvPicPr>
            <a:picLocks noChangeAspect="1"/>
          </p:cNvPicPr>
          <p:nvPr/>
        </p:nvPicPr>
        <p:blipFill>
          <a:blip r:embed="rId5"/>
          <a:stretch>
            <a:fillRect/>
          </a:stretch>
        </p:blipFill>
        <p:spPr>
          <a:xfrm>
            <a:off x="4279595" y="5326523"/>
            <a:ext cx="6349555" cy="8381413"/>
          </a:xfrm>
          <a:prstGeom prst="rect">
            <a:avLst/>
          </a:prstGeom>
        </p:spPr>
      </p:pic>
      <p:pic>
        <p:nvPicPr>
          <p:cNvPr id="11" name="Picture 10" descr="A group of people sitting around a table reading and writing on some ocuments. &#10;&#10;"/>
          <p:cNvPicPr>
            <a:picLocks noChangeAspect="1"/>
          </p:cNvPicPr>
          <p:nvPr/>
        </p:nvPicPr>
        <p:blipFill>
          <a:blip r:embed="rId6"/>
          <a:stretch>
            <a:fillRect/>
          </a:stretch>
        </p:blipFill>
        <p:spPr>
          <a:xfrm>
            <a:off x="1485789" y="2522073"/>
            <a:ext cx="9143359" cy="6095573"/>
          </a:xfrm>
          <a:prstGeom prst="rect">
            <a:avLst/>
          </a:prstGeom>
        </p:spPr>
      </p:pic>
    </p:spTree>
    <p:extLst>
      <p:ext uri="{BB962C8B-B14F-4D97-AF65-F5344CB8AC3E}">
        <p14:creationId xmlns:p14="http://schemas.microsoft.com/office/powerpoint/2010/main" val="11297089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1"/>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Hall of Shame or Fame?</a:t>
            </a:r>
          </a:p>
        </p:txBody>
      </p:sp>
      <p:sp>
        <p:nvSpPr>
          <p:cNvPr id="2" name="Date Placeholder 1"/>
          <p:cNvSpPr>
            <a:spLocks noGrp="1"/>
          </p:cNvSpPr>
          <p:nvPr>
            <p:ph type="dt" sz="half" idx="10"/>
          </p:nvPr>
        </p:nvSpPr>
        <p:spPr/>
        <p:txBody>
          <a:bodyPr/>
          <a:lstStyle/>
          <a:p>
            <a:r>
              <a:rPr lang="en-US"/>
              <a:t>Autumn 2026</a:t>
            </a:r>
            <a:endParaRPr lang="en-US" dirty="0"/>
          </a:p>
        </p:txBody>
      </p:sp>
      <p:sp>
        <p:nvSpPr>
          <p:cNvPr id="6" name="Footer Placeholder 5"/>
          <p:cNvSpPr>
            <a:spLocks noGrp="1"/>
          </p:cNvSpPr>
          <p:nvPr>
            <p:ph type="ftr" sz="quarter" idx="11"/>
          </p:nvPr>
        </p:nvSpPr>
        <p:spPr/>
        <p:txBody>
          <a:bodyPr/>
          <a:lstStyle/>
          <a:p>
            <a:r>
              <a:rPr lang="en-US"/>
              <a:t>Design Thinking for User Experience Design, Prototyping &amp; Evaluation</a:t>
            </a:r>
          </a:p>
        </p:txBody>
      </p:sp>
      <p:sp>
        <p:nvSpPr>
          <p:cNvPr id="7" name="Slide Number Placeholder 6"/>
          <p:cNvSpPr>
            <a:spLocks noGrp="1"/>
          </p:cNvSpPr>
          <p:nvPr>
            <p:ph type="sldNum" sz="quarter" idx="12"/>
          </p:nvPr>
        </p:nvSpPr>
        <p:spPr/>
        <p:txBody>
          <a:bodyPr/>
          <a:lstStyle/>
          <a:p>
            <a:fld id="{5AE4BFC2-BB6C-9B49-B22F-600A74F7A16F}" type="slidenum">
              <a:rPr lang="en-US" smtClean="0"/>
              <a:pPr/>
              <a:t>8</a:t>
            </a:fld>
            <a:endParaRPr lang="en-US"/>
          </a:p>
        </p:txBody>
      </p:sp>
      <p:pic>
        <p:nvPicPr>
          <p:cNvPr id="8" name="Picture 7" descr="Man sitting at a computer with a scanner and a piece of paper int he scanner."/>
          <p:cNvPicPr>
            <a:picLocks noChangeAspect="1"/>
          </p:cNvPicPr>
          <p:nvPr/>
        </p:nvPicPr>
        <p:blipFill>
          <a:blip r:embed="rId3"/>
          <a:stretch>
            <a:fillRect/>
          </a:stretch>
        </p:blipFill>
        <p:spPr>
          <a:xfrm>
            <a:off x="-179045" y="2530709"/>
            <a:ext cx="11441948" cy="7603120"/>
          </a:xfrm>
          <a:prstGeom prst="rect">
            <a:avLst/>
          </a:prstGeom>
        </p:spPr>
      </p:pic>
      <p:pic>
        <p:nvPicPr>
          <p:cNvPr id="13" name="Picture 12" descr="a phone screen showing an image of a paper form that has been taken using the phone."/>
          <p:cNvPicPr>
            <a:picLocks noChangeAspect="1"/>
          </p:cNvPicPr>
          <p:nvPr/>
        </p:nvPicPr>
        <p:blipFill rotWithShape="1">
          <a:blip r:embed="rId4"/>
          <a:srcRect r="50842"/>
          <a:stretch/>
        </p:blipFill>
        <p:spPr>
          <a:xfrm>
            <a:off x="-3928" y="7002464"/>
            <a:ext cx="4766225" cy="9205694"/>
          </a:xfrm>
          <a:prstGeom prst="rect">
            <a:avLst/>
          </a:prstGeom>
        </p:spPr>
      </p:pic>
      <p:pic>
        <p:nvPicPr>
          <p:cNvPr id="16" name="Picture 15" descr="hallof.png"/>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1742400" y="434623"/>
            <a:ext cx="1627672" cy="1659904"/>
          </a:xfrm>
          <a:prstGeom prst="rect">
            <a:avLst/>
          </a:prstGeom>
        </p:spPr>
      </p:pic>
      <p:sp>
        <p:nvSpPr>
          <p:cNvPr id="11" name="Rectangle 10">
            <a:extLst>
              <a:ext uri="{FF2B5EF4-FFF2-40B4-BE49-F238E27FC236}">
                <a16:creationId xmlns:a16="http://schemas.microsoft.com/office/drawing/2014/main" id="{2CADA88C-8833-4F41-B6FE-2472216CE218}"/>
              </a:ext>
            </a:extLst>
          </p:cNvPr>
          <p:cNvSpPr/>
          <p:nvPr/>
        </p:nvSpPr>
        <p:spPr bwMode="auto">
          <a:xfrm>
            <a:off x="11267172" y="5435310"/>
            <a:ext cx="13139353" cy="4698519"/>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defTabSz="1828800" rtl="0" fontAlgn="base">
              <a:spcBef>
                <a:spcPct val="0"/>
              </a:spcBef>
              <a:spcAft>
                <a:spcPct val="0"/>
              </a:spcAft>
            </a:pPr>
            <a:endParaRPr lang="en-US" sz="4800" dirty="0">
              <a:solidFill>
                <a:schemeClr val="tx1"/>
              </a:solidFill>
              <a:latin typeface="Helvetica"/>
              <a:cs typeface="Helvetica"/>
            </a:endParaRPr>
          </a:p>
        </p:txBody>
      </p:sp>
      <p:sp>
        <p:nvSpPr>
          <p:cNvPr id="12" name="Rectangle 3">
            <a:extLst>
              <a:ext uri="{FF2B5EF4-FFF2-40B4-BE49-F238E27FC236}">
                <a16:creationId xmlns:a16="http://schemas.microsoft.com/office/drawing/2014/main" id="{F358EFE0-18B9-C14E-9DBE-71D8D3A258C6}"/>
              </a:ext>
            </a:extLst>
          </p:cNvPr>
          <p:cNvSpPr txBox="1">
            <a:spLocks noChangeArrowheads="1"/>
          </p:cNvSpPr>
          <p:nvPr/>
        </p:nvSpPr>
        <p:spPr bwMode="auto">
          <a:xfrm>
            <a:off x="11477625" y="5875057"/>
            <a:ext cx="12906375" cy="28956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685800" indent="-685800" algn="l" rtl="0" eaLnBrk="1" fontAlgn="base" hangingPunct="1">
              <a:spcBef>
                <a:spcPct val="20000"/>
              </a:spcBef>
              <a:spcAft>
                <a:spcPct val="0"/>
              </a:spcAft>
              <a:buChar char="•"/>
              <a:defRPr sz="7200" b="0" i="0">
                <a:solidFill>
                  <a:schemeClr val="tx1"/>
                </a:solidFill>
                <a:latin typeface="Helvetica Light"/>
                <a:ea typeface="ＭＳ Ｐゴシック" charset="0"/>
                <a:cs typeface="Helvetica Light"/>
              </a:defRPr>
            </a:lvl1pPr>
            <a:lvl2pPr marL="1485900" indent="-571500" algn="l" rtl="0" eaLnBrk="1" fontAlgn="base" hangingPunct="1">
              <a:spcBef>
                <a:spcPct val="20000"/>
              </a:spcBef>
              <a:spcAft>
                <a:spcPct val="0"/>
              </a:spcAft>
              <a:buChar char="–"/>
              <a:defRPr sz="6400" b="0" i="0">
                <a:solidFill>
                  <a:schemeClr val="tx1"/>
                </a:solidFill>
                <a:latin typeface="Helvetica Light"/>
                <a:ea typeface="ＭＳ Ｐゴシック" charset="0"/>
                <a:cs typeface="Helvetica Light"/>
              </a:defRPr>
            </a:lvl2pPr>
            <a:lvl3pPr marL="2286000" indent="-457200" algn="l" rtl="0" eaLnBrk="1" fontAlgn="base" hangingPunct="1">
              <a:spcBef>
                <a:spcPct val="20000"/>
              </a:spcBef>
              <a:spcAft>
                <a:spcPct val="0"/>
              </a:spcAft>
              <a:buChar char="•"/>
              <a:defRPr sz="5600" b="0" i="0">
                <a:solidFill>
                  <a:schemeClr val="tx1"/>
                </a:solidFill>
                <a:latin typeface="Helvetica Light"/>
                <a:ea typeface="ＭＳ Ｐゴシック" charset="0"/>
                <a:cs typeface="Helvetica Light"/>
              </a:defRPr>
            </a:lvl3pPr>
            <a:lvl4pPr marL="32004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1148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029200" indent="-457200" algn="l" rtl="0" eaLnBrk="1" fontAlgn="base" hangingPunct="1">
              <a:spcBef>
                <a:spcPct val="20000"/>
              </a:spcBef>
              <a:spcAft>
                <a:spcPct val="0"/>
              </a:spcAft>
              <a:buChar char="»"/>
              <a:defRPr sz="4000" b="1">
                <a:solidFill>
                  <a:schemeClr val="tx1"/>
                </a:solidFill>
                <a:latin typeface="+mn-lt"/>
              </a:defRPr>
            </a:lvl6pPr>
            <a:lvl7pPr marL="5943600" indent="-457200" algn="l" rtl="0" eaLnBrk="1" fontAlgn="base" hangingPunct="1">
              <a:spcBef>
                <a:spcPct val="20000"/>
              </a:spcBef>
              <a:spcAft>
                <a:spcPct val="0"/>
              </a:spcAft>
              <a:buChar char="»"/>
              <a:defRPr sz="4000" b="1">
                <a:solidFill>
                  <a:schemeClr val="tx1"/>
                </a:solidFill>
                <a:latin typeface="+mn-lt"/>
              </a:defRPr>
            </a:lvl7pPr>
            <a:lvl8pPr marL="6858000" indent="-457200" algn="l" rtl="0" eaLnBrk="1" fontAlgn="base" hangingPunct="1">
              <a:spcBef>
                <a:spcPct val="20000"/>
              </a:spcBef>
              <a:spcAft>
                <a:spcPct val="0"/>
              </a:spcAft>
              <a:buChar char="»"/>
              <a:defRPr sz="4000" b="1">
                <a:solidFill>
                  <a:schemeClr val="tx1"/>
                </a:solidFill>
                <a:latin typeface="+mn-lt"/>
              </a:defRPr>
            </a:lvl8pPr>
            <a:lvl9pPr marL="7772400" indent="-457200" algn="l" rtl="0" eaLnBrk="1" fontAlgn="base" hangingPunct="1">
              <a:spcBef>
                <a:spcPct val="20000"/>
              </a:spcBef>
              <a:spcAft>
                <a:spcPct val="0"/>
              </a:spcAft>
              <a:buChar char="»"/>
              <a:defRPr sz="4000" b="1">
                <a:solidFill>
                  <a:schemeClr val="tx1"/>
                </a:solidFill>
                <a:latin typeface="+mn-lt"/>
              </a:defRPr>
            </a:lvl9pPr>
          </a:lstStyle>
          <a:p>
            <a:pPr marL="0" indent="0">
              <a:buFontTx/>
              <a:buNone/>
            </a:pPr>
            <a:r>
              <a:rPr lang="en-US" sz="6000" dirty="0" err="1"/>
              <a:t>Captricity</a:t>
            </a:r>
            <a:endParaRPr lang="en-US" sz="6000" dirty="0"/>
          </a:p>
          <a:p>
            <a:pPr marL="0" indent="0">
              <a:buFontTx/>
              <a:buNone/>
            </a:pPr>
            <a:r>
              <a:rPr lang="en-US" sz="4000" dirty="0"/>
              <a:t>Scan-in or use phone to tack picture of form data</a:t>
            </a:r>
          </a:p>
          <a:p>
            <a:pPr marL="0" indent="0">
              <a:buFontTx/>
              <a:buNone/>
            </a:pPr>
            <a:r>
              <a:rPr lang="en-US" sz="4000" dirty="0"/>
              <a:t>Machine learning to parse &amp; humans to verify</a:t>
            </a:r>
          </a:p>
        </p:txBody>
      </p:sp>
    </p:spTree>
    <p:extLst>
      <p:ext uri="{BB962C8B-B14F-4D97-AF65-F5344CB8AC3E}">
        <p14:creationId xmlns:p14="http://schemas.microsoft.com/office/powerpoint/2010/main" val="41367158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Hall of Fame!</a:t>
            </a:r>
          </a:p>
        </p:txBody>
      </p:sp>
      <p:sp>
        <p:nvSpPr>
          <p:cNvPr id="2" name="Date Placeholder 1"/>
          <p:cNvSpPr>
            <a:spLocks noGrp="1"/>
          </p:cNvSpPr>
          <p:nvPr>
            <p:ph type="dt" sz="half" idx="10"/>
          </p:nvPr>
        </p:nvSpPr>
        <p:spPr/>
        <p:txBody>
          <a:bodyPr/>
          <a:lstStyle/>
          <a:p>
            <a:r>
              <a:rPr lang="en-US"/>
              <a:t>Autumn 2026</a:t>
            </a:r>
            <a:endParaRPr lang="en-US" dirty="0"/>
          </a:p>
        </p:txBody>
      </p:sp>
      <p:sp>
        <p:nvSpPr>
          <p:cNvPr id="6" name="Footer Placeholder 5"/>
          <p:cNvSpPr>
            <a:spLocks noGrp="1"/>
          </p:cNvSpPr>
          <p:nvPr>
            <p:ph type="ftr" sz="quarter" idx="11"/>
          </p:nvPr>
        </p:nvSpPr>
        <p:spPr/>
        <p:txBody>
          <a:bodyPr/>
          <a:lstStyle/>
          <a:p>
            <a:r>
              <a:rPr lang="en-US"/>
              <a:t>Design Thinking for User Experience Design, Prototyping &amp; Evaluation</a:t>
            </a:r>
          </a:p>
        </p:txBody>
      </p:sp>
      <p:sp>
        <p:nvSpPr>
          <p:cNvPr id="7" name="Slide Number Placeholder 6"/>
          <p:cNvSpPr>
            <a:spLocks noGrp="1"/>
          </p:cNvSpPr>
          <p:nvPr>
            <p:ph type="sldNum" sz="quarter" idx="12"/>
          </p:nvPr>
        </p:nvSpPr>
        <p:spPr/>
        <p:txBody>
          <a:bodyPr/>
          <a:lstStyle/>
          <a:p>
            <a:fld id="{5AE4BFC2-BB6C-9B49-B22F-600A74F7A16F}" type="slidenum">
              <a:rPr lang="en-US" smtClean="0"/>
              <a:pPr/>
              <a:t>9</a:t>
            </a:fld>
            <a:endParaRPr lang="en-US"/>
          </a:p>
        </p:txBody>
      </p:sp>
      <p:pic>
        <p:nvPicPr>
          <p:cNvPr id="11" name="Picture 10" descr="fame.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1764258" y="444581"/>
            <a:ext cx="1605814" cy="1653512"/>
          </a:xfrm>
          <a:prstGeom prst="rect">
            <a:avLst/>
          </a:prstGeom>
        </p:spPr>
      </p:pic>
      <p:pic>
        <p:nvPicPr>
          <p:cNvPr id="12" name="Picture 11" descr="Man sitting at a computer with a scanner and a piece of paper int he scanner.">
            <a:extLst>
              <a:ext uri="{FF2B5EF4-FFF2-40B4-BE49-F238E27FC236}">
                <a16:creationId xmlns:a16="http://schemas.microsoft.com/office/drawing/2014/main" id="{25E8023C-4E22-894F-B0FD-C79632BD2FC8}"/>
              </a:ext>
            </a:extLst>
          </p:cNvPr>
          <p:cNvPicPr>
            <a:picLocks noChangeAspect="1"/>
          </p:cNvPicPr>
          <p:nvPr/>
        </p:nvPicPr>
        <p:blipFill>
          <a:blip r:embed="rId4"/>
          <a:stretch>
            <a:fillRect/>
          </a:stretch>
        </p:blipFill>
        <p:spPr>
          <a:xfrm>
            <a:off x="-179045" y="2530709"/>
            <a:ext cx="11441948" cy="7603120"/>
          </a:xfrm>
          <a:prstGeom prst="rect">
            <a:avLst/>
          </a:prstGeom>
        </p:spPr>
      </p:pic>
      <p:sp>
        <p:nvSpPr>
          <p:cNvPr id="14" name="Rectangle 13">
            <a:extLst>
              <a:ext uri="{FF2B5EF4-FFF2-40B4-BE49-F238E27FC236}">
                <a16:creationId xmlns:a16="http://schemas.microsoft.com/office/drawing/2014/main" id="{D656D413-8F29-4547-8D4F-56D42044EA6E}"/>
              </a:ext>
            </a:extLst>
          </p:cNvPr>
          <p:cNvSpPr/>
          <p:nvPr/>
        </p:nvSpPr>
        <p:spPr bwMode="auto">
          <a:xfrm>
            <a:off x="11267172" y="5435310"/>
            <a:ext cx="13139353" cy="4698519"/>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defTabSz="1828800" rtl="0" fontAlgn="base">
              <a:spcBef>
                <a:spcPct val="0"/>
              </a:spcBef>
              <a:spcAft>
                <a:spcPct val="0"/>
              </a:spcAft>
            </a:pPr>
            <a:endParaRPr lang="en-US" sz="4800" dirty="0">
              <a:solidFill>
                <a:schemeClr val="tx1"/>
              </a:solidFill>
              <a:latin typeface="Helvetica"/>
              <a:cs typeface="Helvetica"/>
            </a:endParaRPr>
          </a:p>
        </p:txBody>
      </p:sp>
      <p:sp>
        <p:nvSpPr>
          <p:cNvPr id="15" name="Rectangle 3">
            <a:extLst>
              <a:ext uri="{FF2B5EF4-FFF2-40B4-BE49-F238E27FC236}">
                <a16:creationId xmlns:a16="http://schemas.microsoft.com/office/drawing/2014/main" id="{9D232F9E-33D1-0B44-B6F7-E7D67B2761DA}"/>
              </a:ext>
            </a:extLst>
          </p:cNvPr>
          <p:cNvSpPr txBox="1">
            <a:spLocks noChangeArrowheads="1"/>
          </p:cNvSpPr>
          <p:nvPr/>
        </p:nvSpPr>
        <p:spPr bwMode="auto">
          <a:xfrm>
            <a:off x="11477625" y="5875057"/>
            <a:ext cx="12906375" cy="28956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685800" indent="-685800" algn="l" rtl="0" eaLnBrk="1" fontAlgn="base" hangingPunct="1">
              <a:spcBef>
                <a:spcPct val="20000"/>
              </a:spcBef>
              <a:spcAft>
                <a:spcPct val="0"/>
              </a:spcAft>
              <a:buChar char="•"/>
              <a:defRPr sz="7200" b="0" i="0">
                <a:solidFill>
                  <a:schemeClr val="tx1"/>
                </a:solidFill>
                <a:latin typeface="Helvetica Light"/>
                <a:ea typeface="ＭＳ Ｐゴシック" charset="0"/>
                <a:cs typeface="Helvetica Light"/>
              </a:defRPr>
            </a:lvl1pPr>
            <a:lvl2pPr marL="1485900" indent="-571500" algn="l" rtl="0" eaLnBrk="1" fontAlgn="base" hangingPunct="1">
              <a:spcBef>
                <a:spcPct val="20000"/>
              </a:spcBef>
              <a:spcAft>
                <a:spcPct val="0"/>
              </a:spcAft>
              <a:buChar char="–"/>
              <a:defRPr sz="6400" b="0" i="0">
                <a:solidFill>
                  <a:schemeClr val="tx1"/>
                </a:solidFill>
                <a:latin typeface="Helvetica Light"/>
                <a:ea typeface="ＭＳ Ｐゴシック" charset="0"/>
                <a:cs typeface="Helvetica Light"/>
              </a:defRPr>
            </a:lvl2pPr>
            <a:lvl3pPr marL="2286000" indent="-457200" algn="l" rtl="0" eaLnBrk="1" fontAlgn="base" hangingPunct="1">
              <a:spcBef>
                <a:spcPct val="20000"/>
              </a:spcBef>
              <a:spcAft>
                <a:spcPct val="0"/>
              </a:spcAft>
              <a:buChar char="•"/>
              <a:defRPr sz="5600" b="0" i="0">
                <a:solidFill>
                  <a:schemeClr val="tx1"/>
                </a:solidFill>
                <a:latin typeface="Helvetica Light"/>
                <a:ea typeface="ＭＳ Ｐゴシック" charset="0"/>
                <a:cs typeface="Helvetica Light"/>
              </a:defRPr>
            </a:lvl3pPr>
            <a:lvl4pPr marL="32004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1148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029200" indent="-457200" algn="l" rtl="0" eaLnBrk="1" fontAlgn="base" hangingPunct="1">
              <a:spcBef>
                <a:spcPct val="20000"/>
              </a:spcBef>
              <a:spcAft>
                <a:spcPct val="0"/>
              </a:spcAft>
              <a:buChar char="»"/>
              <a:defRPr sz="4000" b="1">
                <a:solidFill>
                  <a:schemeClr val="tx1"/>
                </a:solidFill>
                <a:latin typeface="+mn-lt"/>
              </a:defRPr>
            </a:lvl6pPr>
            <a:lvl7pPr marL="5943600" indent="-457200" algn="l" rtl="0" eaLnBrk="1" fontAlgn="base" hangingPunct="1">
              <a:spcBef>
                <a:spcPct val="20000"/>
              </a:spcBef>
              <a:spcAft>
                <a:spcPct val="0"/>
              </a:spcAft>
              <a:buChar char="»"/>
              <a:defRPr sz="4000" b="1">
                <a:solidFill>
                  <a:schemeClr val="tx1"/>
                </a:solidFill>
                <a:latin typeface="+mn-lt"/>
              </a:defRPr>
            </a:lvl7pPr>
            <a:lvl8pPr marL="6858000" indent="-457200" algn="l" rtl="0" eaLnBrk="1" fontAlgn="base" hangingPunct="1">
              <a:spcBef>
                <a:spcPct val="20000"/>
              </a:spcBef>
              <a:spcAft>
                <a:spcPct val="0"/>
              </a:spcAft>
              <a:buChar char="»"/>
              <a:defRPr sz="4000" b="1">
                <a:solidFill>
                  <a:schemeClr val="tx1"/>
                </a:solidFill>
                <a:latin typeface="+mn-lt"/>
              </a:defRPr>
            </a:lvl8pPr>
            <a:lvl9pPr marL="7772400" indent="-457200" algn="l" rtl="0" eaLnBrk="1" fontAlgn="base" hangingPunct="1">
              <a:spcBef>
                <a:spcPct val="20000"/>
              </a:spcBef>
              <a:spcAft>
                <a:spcPct val="0"/>
              </a:spcAft>
              <a:buChar char="»"/>
              <a:defRPr sz="4000" b="1">
                <a:solidFill>
                  <a:schemeClr val="tx1"/>
                </a:solidFill>
                <a:latin typeface="+mn-lt"/>
              </a:defRPr>
            </a:lvl9pPr>
          </a:lstStyle>
          <a:p>
            <a:pPr marL="0" indent="0">
              <a:buFontTx/>
              <a:buNone/>
            </a:pPr>
            <a:r>
              <a:rPr lang="en-US" sz="6000" dirty="0" err="1"/>
              <a:t>Captricity</a:t>
            </a:r>
            <a:endParaRPr lang="en-US" sz="6000" dirty="0"/>
          </a:p>
          <a:p>
            <a:pPr marL="0" indent="0">
              <a:buFontTx/>
              <a:buNone/>
            </a:pPr>
            <a:r>
              <a:rPr lang="en-US" sz="4000" dirty="0"/>
              <a:t>Scan-in form data</a:t>
            </a:r>
          </a:p>
          <a:p>
            <a:pPr marL="0" indent="0">
              <a:buFontTx/>
              <a:buNone/>
            </a:pPr>
            <a:r>
              <a:rPr lang="en-US" sz="4000" dirty="0"/>
              <a:t>Machine learning to parse &amp; humans to verify</a:t>
            </a:r>
          </a:p>
          <a:p>
            <a:pPr marL="0" indent="0">
              <a:buFontTx/>
              <a:buNone/>
            </a:pPr>
            <a:endParaRPr lang="en-US" sz="1600" dirty="0"/>
          </a:p>
          <a:p>
            <a:pPr marL="0" indent="0">
              <a:buFontTx/>
              <a:buNone/>
            </a:pPr>
            <a:r>
              <a:rPr lang="en-US" sz="4000" dirty="0"/>
              <a:t>Faster &amp; less error prone than existing methods</a:t>
            </a:r>
          </a:p>
          <a:p>
            <a:pPr marL="0" indent="0">
              <a:buFontTx/>
              <a:buNone/>
            </a:pPr>
            <a:r>
              <a:rPr lang="en-US" sz="4000" dirty="0"/>
              <a:t>UI innovation is the form layout &amp; using phone camera</a:t>
            </a:r>
          </a:p>
        </p:txBody>
      </p:sp>
      <p:pic>
        <p:nvPicPr>
          <p:cNvPr id="13" name="Picture 12" descr="a phone screen showing an image of a paper form that has been taken using the phone."/>
          <p:cNvPicPr>
            <a:picLocks noChangeAspect="1"/>
          </p:cNvPicPr>
          <p:nvPr/>
        </p:nvPicPr>
        <p:blipFill rotWithShape="1">
          <a:blip r:embed="rId5"/>
          <a:srcRect r="50842"/>
          <a:stretch/>
        </p:blipFill>
        <p:spPr>
          <a:xfrm>
            <a:off x="-3928" y="7002464"/>
            <a:ext cx="4766225" cy="9205694"/>
          </a:xfrm>
          <a:prstGeom prst="rect">
            <a:avLst/>
          </a:prstGeom>
        </p:spPr>
      </p:pic>
    </p:spTree>
    <p:extLst>
      <p:ext uri="{BB962C8B-B14F-4D97-AF65-F5344CB8AC3E}">
        <p14:creationId xmlns:p14="http://schemas.microsoft.com/office/powerpoint/2010/main" val="37744213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 name="image2.png"/>
          <p:cNvPicPr/>
          <p:nvPr/>
        </p:nvPicPr>
        <p:blipFill>
          <a:blip r:embed="rId3"/>
          <a:stretch>
            <a:fillRect/>
          </a:stretch>
        </p:blipFill>
        <p:spPr>
          <a:xfrm>
            <a:off x="19278625" y="1528373"/>
            <a:ext cx="4829176" cy="1727202"/>
          </a:xfrm>
          <a:prstGeom prst="rect">
            <a:avLst/>
          </a:prstGeom>
          <a:ln w="12700">
            <a:miter lim="400000"/>
          </a:ln>
        </p:spPr>
      </p:pic>
      <p:sp>
        <p:nvSpPr>
          <p:cNvPr id="850" name="Shape 850"/>
          <p:cNvSpPr/>
          <p:nvPr/>
        </p:nvSpPr>
        <p:spPr>
          <a:xfrm>
            <a:off x="8273368" y="1528373"/>
            <a:ext cx="10807701" cy="83099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r">
              <a:defRPr sz="2400">
                <a:latin typeface="Lucida Grande"/>
                <a:ea typeface="Lucida Grande"/>
                <a:cs typeface="Lucida Grande"/>
                <a:sym typeface="Lucida Grande"/>
              </a:defRPr>
            </a:lvl1pPr>
          </a:lstStyle>
          <a:p>
            <a:pPr lvl="0">
              <a:defRPr sz="1800"/>
            </a:pPr>
            <a:r>
              <a:rPr dirty="0"/>
              <a:t>This work is licensed under the Creative Commons Attribution-Noncommercial-Share Alike 3.0 Unported License. To view a copy of this license, visit http://creativecommons.org/licenses/by-nc-sa/3.0/</a:t>
            </a:r>
            <a:endParaRPr dirty="0">
              <a:solidFill>
                <a:srgbClr val="499F3B"/>
              </a:solidFill>
            </a:endParaRPr>
          </a:p>
        </p:txBody>
      </p:sp>
      <p:sp>
        <p:nvSpPr>
          <p:cNvPr id="852" name="Shape 852"/>
          <p:cNvSpPr/>
          <p:nvPr/>
        </p:nvSpPr>
        <p:spPr>
          <a:xfrm>
            <a:off x="3369733" y="12566231"/>
            <a:ext cx="20919772" cy="892548"/>
          </a:xfrm>
          <a:prstGeom prst="rect">
            <a:avLst/>
          </a:prstGeom>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lvl="0" algn="r">
              <a:defRPr sz="1800"/>
            </a:pPr>
            <a:r>
              <a:rPr sz="2600" dirty="0">
                <a:solidFill>
                  <a:srgbClr val="6D6D6D"/>
                </a:solidFill>
              </a:rPr>
              <a:t>Slides adapted from d.leadership Define + Ideate slides (</a:t>
            </a:r>
            <a:r>
              <a:rPr sz="2600" u="sng" dirty="0">
                <a:solidFill>
                  <a:srgbClr val="6D6D6D"/>
                </a:solidFill>
                <a:uFill>
                  <a:solidFill>
                    <a:srgbClr val="009999"/>
                  </a:solidFill>
                </a:uFill>
                <a:hlinkClick r:id="rId4"/>
              </a:rPr>
              <a:t>https://</a:t>
            </a:r>
            <a:r>
              <a:rPr sz="2600" u="sng" dirty="0">
                <a:solidFill>
                  <a:schemeClr val="bg2"/>
                </a:solidFill>
                <a:uFill>
                  <a:solidFill>
                    <a:srgbClr val="009999"/>
                  </a:solidFill>
                </a:uFill>
                <a:hlinkClick r:id="rId4"/>
              </a:rPr>
              <a:t>dschool.stanford.edu/groups/dleadership/wiki/59f08/dleadership_2015.html</a:t>
            </a:r>
            <a:r>
              <a:rPr sz="2600" dirty="0">
                <a:solidFill>
                  <a:srgbClr val="6D6D6D"/>
                </a:solidFill>
              </a:rPr>
              <a:t>)</a:t>
            </a:r>
          </a:p>
          <a:p>
            <a:pPr lvl="0" algn="r">
              <a:defRPr sz="1800"/>
            </a:pPr>
            <a:r>
              <a:rPr sz="2600" dirty="0">
                <a:solidFill>
                  <a:srgbClr val="6D6D6D"/>
                </a:solidFill>
              </a:rPr>
              <a:t>Additional resources from bootcamp bootleg</a:t>
            </a:r>
            <a:r>
              <a:rPr lang="en-US" sz="2600" dirty="0">
                <a:solidFill>
                  <a:srgbClr val="6D6D6D"/>
                </a:solidFill>
              </a:rPr>
              <a:t> (</a:t>
            </a:r>
            <a:r>
              <a:rPr lang="en-US" sz="2600" dirty="0">
                <a:solidFill>
                  <a:srgbClr val="6D6D6D"/>
                </a:solidFill>
                <a:hlinkClick r:id="rId5"/>
              </a:rPr>
              <a:t>https://hci.stanford.edu/courses/cs147/2021/wi/readings/bootcamp_bootleg.pdf</a:t>
            </a:r>
            <a:r>
              <a:rPr sz="2600" dirty="0">
                <a:solidFill>
                  <a:srgbClr val="6D6D6D"/>
                </a:solidFill>
              </a:rPr>
              <a:t>)</a:t>
            </a:r>
          </a:p>
        </p:txBody>
      </p:sp>
      <p:sp>
        <p:nvSpPr>
          <p:cNvPr id="5" name="Title 4"/>
          <p:cNvSpPr>
            <a:spLocks noGrp="1"/>
          </p:cNvSpPr>
          <p:nvPr>
            <p:ph type="ctrTitle"/>
          </p:nvPr>
        </p:nvSpPr>
        <p:spPr/>
        <p:txBody>
          <a:bodyPr/>
          <a:lstStyle/>
          <a:p>
            <a:r>
              <a:rPr lang="en-US" dirty="0"/>
              <a:t>Define</a:t>
            </a:r>
          </a:p>
        </p:txBody>
      </p:sp>
      <p:sp>
        <p:nvSpPr>
          <p:cNvPr id="2" name="TextBox 1"/>
          <p:cNvSpPr txBox="1"/>
          <p:nvPr/>
        </p:nvSpPr>
        <p:spPr>
          <a:xfrm>
            <a:off x="1618772" y="11341231"/>
            <a:ext cx="6025786" cy="830997"/>
          </a:xfrm>
          <a:prstGeom prst="rect">
            <a:avLst/>
          </a:prstGeom>
          <a:noFill/>
        </p:spPr>
        <p:txBody>
          <a:bodyPr wrap="square" rtlCol="0">
            <a:spAutoFit/>
          </a:bodyPr>
          <a:lstStyle/>
          <a:p>
            <a:pPr algn="l"/>
            <a:r>
              <a:rPr lang="en-US" sz="4800" dirty="0">
                <a:solidFill>
                  <a:srgbClr val="6D6D6D"/>
                </a:solidFill>
                <a:latin typeface="Helvetica" pitchFamily="2" charset="0"/>
              </a:rPr>
              <a:t>September 28, 2026</a:t>
            </a:r>
          </a:p>
        </p:txBody>
      </p:sp>
    </p:spTree>
    <p:extLst>
      <p:ext uri="{BB962C8B-B14F-4D97-AF65-F5344CB8AC3E}">
        <p14:creationId xmlns:p14="http://schemas.microsoft.com/office/powerpoint/2010/main" val="33286837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Rectangle 8"/>
          <p:cNvSpPr>
            <a:spLocks noGrp="1" noChangeArrowheads="1"/>
          </p:cNvSpPr>
          <p:nvPr>
            <p:ph type="title"/>
          </p:nvPr>
        </p:nvSpPr>
        <p:spPr/>
        <p:txBody>
          <a:bodyPr/>
          <a:lstStyle/>
          <a:p>
            <a:r>
              <a:rPr lang="en-US"/>
              <a:t>Outline</a:t>
            </a:r>
            <a:endParaRPr lang="en-US" dirty="0"/>
          </a:p>
        </p:txBody>
      </p:sp>
      <p:sp>
        <p:nvSpPr>
          <p:cNvPr id="12294" name="Rectangle 9"/>
          <p:cNvSpPr>
            <a:spLocks noGrp="1" noChangeArrowheads="1"/>
          </p:cNvSpPr>
          <p:nvPr>
            <p:ph idx="1"/>
          </p:nvPr>
        </p:nvSpPr>
        <p:spPr>
          <a:xfrm>
            <a:off x="1278467" y="2610196"/>
            <a:ext cx="22391430" cy="10039004"/>
          </a:xfrm>
        </p:spPr>
        <p:txBody>
          <a:bodyPr/>
          <a:lstStyle/>
          <a:p>
            <a:r>
              <a:rPr lang="en-US" dirty="0"/>
              <a:t>Design thinking process</a:t>
            </a:r>
          </a:p>
          <a:p>
            <a:r>
              <a:rPr lang="en-US" dirty="0"/>
              <a:t>Inferring needs &amp; insights</a:t>
            </a:r>
          </a:p>
          <a:p>
            <a:r>
              <a:rPr lang="en-US" dirty="0"/>
              <a:t>Point of views</a:t>
            </a:r>
          </a:p>
          <a:p>
            <a:r>
              <a:rPr lang="en-US" dirty="0" err="1"/>
              <a:t>Administrivia</a:t>
            </a:r>
            <a:endParaRPr lang="en-US" dirty="0"/>
          </a:p>
          <a:p>
            <a:r>
              <a:rPr lang="en-US" dirty="0"/>
              <a:t>Team break</a:t>
            </a:r>
          </a:p>
          <a:p>
            <a:r>
              <a:rPr lang="en-US" dirty="0"/>
              <a:t>Unpacking data</a:t>
            </a:r>
          </a:p>
          <a:p>
            <a:r>
              <a:rPr lang="en-US" dirty="0"/>
              <a:t>Writing &amp; evaluating POVs</a:t>
            </a:r>
          </a:p>
        </p:txBody>
      </p:sp>
      <p:sp>
        <p:nvSpPr>
          <p:cNvPr id="2" name="Date Placeholder 1"/>
          <p:cNvSpPr>
            <a:spLocks noGrp="1"/>
          </p:cNvSpPr>
          <p:nvPr>
            <p:ph type="dt" sz="half" idx="10"/>
          </p:nvPr>
        </p:nvSpPr>
        <p:spPr/>
        <p:txBody>
          <a:bodyPr/>
          <a:lstStyle/>
          <a:p>
            <a:r>
              <a:rPr lang="en-US"/>
              <a:t>Autumn 2026</a:t>
            </a:r>
            <a:endParaRPr lang="en-US" dirty="0"/>
          </a:p>
        </p:txBody>
      </p:sp>
      <p:sp>
        <p:nvSpPr>
          <p:cNvPr id="5" name="Footer Placeholder 4"/>
          <p:cNvSpPr>
            <a:spLocks noGrp="1"/>
          </p:cNvSpPr>
          <p:nvPr>
            <p:ph type="ftr" sz="quarter" idx="11"/>
          </p:nvPr>
        </p:nvSpPr>
        <p:spPr/>
        <p:txBody>
          <a:bodyPr/>
          <a:lstStyle/>
          <a:p>
            <a:r>
              <a:rPr lang="en-US"/>
              <a:t>Design Thinking for User Experience Design, Prototyping &amp; Evaluation</a:t>
            </a:r>
            <a:endParaRPr lang="en-US" dirty="0"/>
          </a:p>
        </p:txBody>
      </p:sp>
      <p:sp>
        <p:nvSpPr>
          <p:cNvPr id="18" name="Slide Number Placeholder 17"/>
          <p:cNvSpPr>
            <a:spLocks noGrp="1"/>
          </p:cNvSpPr>
          <p:nvPr>
            <p:ph type="sldNum" sz="quarter" idx="12"/>
          </p:nvPr>
        </p:nvSpPr>
        <p:spPr/>
        <p:txBody>
          <a:bodyPr/>
          <a:lstStyle/>
          <a:p>
            <a:fld id="{BAAF5C87-F9D2-5F40-9F3B-3AB33998CE64}" type="slidenum">
              <a:rPr lang="en-US" smtClean="0"/>
              <a:pPr/>
              <a:t>11</a:t>
            </a:fld>
            <a:endParaRPr lang="en-US"/>
          </a:p>
        </p:txBody>
      </p:sp>
    </p:spTree>
    <p:extLst>
      <p:ext uri="{BB962C8B-B14F-4D97-AF65-F5344CB8AC3E}">
        <p14:creationId xmlns:p14="http://schemas.microsoft.com/office/powerpoint/2010/main" val="3947949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69" name="Group 869" descr="five hexoganol shapes next to each other with the 5 design thinking steps in them: empathize, define, iedeate, prototype, &amp; test"/>
          <p:cNvGrpSpPr/>
          <p:nvPr/>
        </p:nvGrpSpPr>
        <p:grpSpPr>
          <a:xfrm>
            <a:off x="5410761" y="4173666"/>
            <a:ext cx="13551384" cy="6300532"/>
            <a:chOff x="642940" y="500610"/>
            <a:chExt cx="13551384" cy="6300532"/>
          </a:xfrm>
        </p:grpSpPr>
        <p:grpSp>
          <p:nvGrpSpPr>
            <p:cNvPr id="856" name="Group 856"/>
            <p:cNvGrpSpPr/>
            <p:nvPr/>
          </p:nvGrpSpPr>
          <p:grpSpPr>
            <a:xfrm>
              <a:off x="642940" y="500610"/>
              <a:ext cx="2899736" cy="3348747"/>
              <a:chOff x="642940" y="500610"/>
              <a:chExt cx="2899735" cy="3348745"/>
            </a:xfrm>
          </p:grpSpPr>
          <p:sp>
            <p:nvSpPr>
              <p:cNvPr id="854" name="Shape 854"/>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5385DE"/>
              </a:solidFill>
              <a:ln w="12700" cap="flat">
                <a:noFill/>
                <a:miter lim="400000"/>
              </a:ln>
              <a:effectLst/>
            </p:spPr>
            <p:txBody>
              <a:bodyPr wrap="square" lIns="0" tIns="0" rIns="0" bIns="0" numCol="1" anchor="t">
                <a:noAutofit/>
              </a:bodyPr>
              <a:lstStyle/>
              <a:p>
                <a:pPr lvl="0"/>
                <a:endParaRPr/>
              </a:p>
            </p:txBody>
          </p:sp>
          <p:sp>
            <p:nvSpPr>
              <p:cNvPr id="855" name="Shape 855"/>
              <p:cNvSpPr/>
              <p:nvPr/>
            </p:nvSpPr>
            <p:spPr>
              <a:xfrm>
                <a:off x="779012" y="1857621"/>
                <a:ext cx="2630762" cy="66172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dirty="0">
                    <a:latin typeface="Helvetica Light"/>
                    <a:cs typeface="Helvetica Light"/>
                  </a:rPr>
                  <a:t>Empathize</a:t>
                </a:r>
              </a:p>
            </p:txBody>
          </p:sp>
        </p:grpSp>
        <p:grpSp>
          <p:nvGrpSpPr>
            <p:cNvPr id="859" name="Group 859"/>
            <p:cNvGrpSpPr/>
            <p:nvPr/>
          </p:nvGrpSpPr>
          <p:grpSpPr>
            <a:xfrm>
              <a:off x="3305455" y="1966181"/>
              <a:ext cx="2899736" cy="3348747"/>
              <a:chOff x="642940" y="500610"/>
              <a:chExt cx="2899735" cy="3348745"/>
            </a:xfrm>
          </p:grpSpPr>
          <p:sp>
            <p:nvSpPr>
              <p:cNvPr id="857" name="Shape 857"/>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2C9D4A"/>
              </a:solidFill>
              <a:ln w="12700" cap="flat">
                <a:noFill/>
                <a:miter lim="400000"/>
              </a:ln>
              <a:effectLst/>
            </p:spPr>
            <p:txBody>
              <a:bodyPr wrap="square" lIns="0" tIns="0" rIns="0" bIns="0" numCol="1" anchor="t">
                <a:noAutofit/>
              </a:bodyPr>
              <a:lstStyle/>
              <a:p>
                <a:pPr lvl="0"/>
                <a:endParaRPr/>
              </a:p>
            </p:txBody>
          </p:sp>
          <p:sp>
            <p:nvSpPr>
              <p:cNvPr id="858" name="Shape 858"/>
              <p:cNvSpPr/>
              <p:nvPr/>
            </p:nvSpPr>
            <p:spPr>
              <a:xfrm>
                <a:off x="1200276" y="1851268"/>
                <a:ext cx="1762309" cy="66172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dirty="0">
                    <a:latin typeface="Helvetica Light"/>
                    <a:cs typeface="Helvetica Light"/>
                  </a:rPr>
                  <a:t>Define</a:t>
                </a:r>
              </a:p>
            </p:txBody>
          </p:sp>
        </p:grpSp>
        <p:grpSp>
          <p:nvGrpSpPr>
            <p:cNvPr id="862" name="Group 862"/>
            <p:cNvGrpSpPr/>
            <p:nvPr/>
          </p:nvGrpSpPr>
          <p:grpSpPr>
            <a:xfrm>
              <a:off x="8652713" y="1966181"/>
              <a:ext cx="2899736" cy="3348747"/>
              <a:chOff x="642940" y="500610"/>
              <a:chExt cx="2899735" cy="3348745"/>
            </a:xfrm>
          </p:grpSpPr>
          <p:sp>
            <p:nvSpPr>
              <p:cNvPr id="860" name="Shape 860"/>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4B21"/>
              </a:solidFill>
              <a:ln w="12700" cap="flat">
                <a:noFill/>
                <a:miter lim="400000"/>
              </a:ln>
              <a:effectLst/>
            </p:spPr>
            <p:txBody>
              <a:bodyPr wrap="square" lIns="0" tIns="0" rIns="0" bIns="0" numCol="1" anchor="t">
                <a:noAutofit/>
              </a:bodyPr>
              <a:lstStyle/>
              <a:p>
                <a:pPr lvl="0"/>
                <a:endParaRPr sz="3600"/>
              </a:p>
            </p:txBody>
          </p:sp>
          <p:sp>
            <p:nvSpPr>
              <p:cNvPr id="861" name="Shape 861"/>
              <p:cNvSpPr/>
              <p:nvPr/>
            </p:nvSpPr>
            <p:spPr>
              <a:xfrm>
                <a:off x="667876" y="1851270"/>
                <a:ext cx="2860975" cy="66172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Prototype</a:t>
                </a:r>
              </a:p>
            </p:txBody>
          </p:sp>
        </p:grpSp>
        <p:grpSp>
          <p:nvGrpSpPr>
            <p:cNvPr id="865" name="Group 865"/>
            <p:cNvGrpSpPr/>
            <p:nvPr/>
          </p:nvGrpSpPr>
          <p:grpSpPr>
            <a:xfrm>
              <a:off x="11294588" y="3452395"/>
              <a:ext cx="2899736" cy="3348747"/>
              <a:chOff x="642940" y="500610"/>
              <a:chExt cx="2899735" cy="3348745"/>
            </a:xfrm>
          </p:grpSpPr>
          <p:sp>
            <p:nvSpPr>
              <p:cNvPr id="863" name="Shape 863"/>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800000"/>
              </a:solidFill>
              <a:ln w="12700" cap="flat">
                <a:noFill/>
                <a:miter lim="400000"/>
              </a:ln>
              <a:effectLst/>
            </p:spPr>
            <p:txBody>
              <a:bodyPr wrap="square" lIns="0" tIns="0" rIns="0" bIns="0" numCol="1" anchor="t">
                <a:noAutofit/>
              </a:bodyPr>
              <a:lstStyle/>
              <a:p>
                <a:pPr lvl="0"/>
                <a:endParaRPr/>
              </a:p>
            </p:txBody>
          </p:sp>
          <p:sp>
            <p:nvSpPr>
              <p:cNvPr id="864" name="Shape 864"/>
              <p:cNvSpPr/>
              <p:nvPr/>
            </p:nvSpPr>
            <p:spPr>
              <a:xfrm>
                <a:off x="1466473" y="1851268"/>
                <a:ext cx="1244730" cy="66172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Test</a:t>
                </a:r>
              </a:p>
            </p:txBody>
          </p:sp>
        </p:grpSp>
        <p:grpSp>
          <p:nvGrpSpPr>
            <p:cNvPr id="868" name="Group 868"/>
            <p:cNvGrpSpPr/>
            <p:nvPr/>
          </p:nvGrpSpPr>
          <p:grpSpPr>
            <a:xfrm>
              <a:off x="5972733" y="505373"/>
              <a:ext cx="2899736" cy="3348747"/>
              <a:chOff x="642940" y="500610"/>
              <a:chExt cx="2899735" cy="3348745"/>
            </a:xfrm>
          </p:grpSpPr>
          <p:sp>
            <p:nvSpPr>
              <p:cNvPr id="866" name="Shape 866"/>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8000"/>
              </a:solidFill>
              <a:ln w="12700" cap="flat">
                <a:noFill/>
                <a:miter lim="400000"/>
              </a:ln>
              <a:effectLst/>
            </p:spPr>
            <p:txBody>
              <a:bodyPr wrap="square" lIns="0" tIns="0" rIns="0" bIns="0" numCol="1" anchor="t">
                <a:noAutofit/>
              </a:bodyPr>
              <a:lstStyle/>
              <a:p>
                <a:pPr lvl="0"/>
                <a:endParaRPr/>
              </a:p>
            </p:txBody>
          </p:sp>
          <p:sp>
            <p:nvSpPr>
              <p:cNvPr id="867" name="Shape 867"/>
              <p:cNvSpPr/>
              <p:nvPr/>
            </p:nvSpPr>
            <p:spPr>
              <a:xfrm>
                <a:off x="1244198" y="1851269"/>
                <a:ext cx="1686101" cy="66172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Ideate</a:t>
                </a:r>
              </a:p>
            </p:txBody>
          </p:sp>
        </p:grpSp>
      </p:grpSp>
      <p:sp>
        <p:nvSpPr>
          <p:cNvPr id="7" name="Title 6"/>
          <p:cNvSpPr>
            <a:spLocks noGrp="1"/>
          </p:cNvSpPr>
          <p:nvPr>
            <p:ph type="title"/>
          </p:nvPr>
        </p:nvSpPr>
        <p:spPr/>
        <p:txBody>
          <a:bodyPr/>
          <a:lstStyle/>
          <a:p>
            <a:r>
              <a:rPr lang="en-US" dirty="0"/>
              <a:t>Design Thinking</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12</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78" name="Group 878"/>
          <p:cNvGrpSpPr/>
          <p:nvPr/>
        </p:nvGrpSpPr>
        <p:grpSpPr>
          <a:xfrm>
            <a:off x="5407498" y="4179888"/>
            <a:ext cx="13554733" cy="6294440"/>
            <a:chOff x="642784" y="500581"/>
            <a:chExt cx="13554732" cy="6294439"/>
          </a:xfrm>
        </p:grpSpPr>
        <p:sp>
          <p:nvSpPr>
            <p:cNvPr id="871" name="Shape 871"/>
            <p:cNvSpPr/>
            <p:nvPr/>
          </p:nvSpPr>
          <p:spPr>
            <a:xfrm rot="1800000">
              <a:off x="642784" y="500581"/>
              <a:ext cx="2899432" cy="3348039"/>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grpSp>
          <p:nvGrpSpPr>
            <p:cNvPr id="874" name="Group 874"/>
            <p:cNvGrpSpPr/>
            <p:nvPr/>
          </p:nvGrpSpPr>
          <p:grpSpPr>
            <a:xfrm>
              <a:off x="3305551" y="1961080"/>
              <a:ext cx="2899433" cy="3348041"/>
              <a:chOff x="625851" y="500581"/>
              <a:chExt cx="2899432" cy="3348039"/>
            </a:xfrm>
          </p:grpSpPr>
          <p:sp>
            <p:nvSpPr>
              <p:cNvPr id="872" name="Shape 872"/>
              <p:cNvSpPr/>
              <p:nvPr/>
            </p:nvSpPr>
            <p:spPr>
              <a:xfrm rot="1800000">
                <a:off x="625851" y="500581"/>
                <a:ext cx="2899432" cy="3348039"/>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2C9D4A"/>
              </a:solidFill>
              <a:ln w="12700" cap="flat">
                <a:noFill/>
                <a:miter lim="400000"/>
              </a:ln>
              <a:effectLst/>
            </p:spPr>
            <p:txBody>
              <a:bodyPr wrap="square" lIns="0" tIns="0" rIns="0" bIns="0" numCol="1" anchor="t">
                <a:noAutofit/>
              </a:bodyPr>
              <a:lstStyle/>
              <a:p>
                <a:pPr lvl="0"/>
                <a:endParaRPr/>
              </a:p>
            </p:txBody>
          </p:sp>
          <p:sp>
            <p:nvSpPr>
              <p:cNvPr id="873" name="Shape 873" descr="five hexoganol shapes next to each other with only the seconf filled in: with the word DEFINE&#10;"/>
              <p:cNvSpPr/>
              <p:nvPr/>
            </p:nvSpPr>
            <p:spPr>
              <a:xfrm>
                <a:off x="1021159" y="1812413"/>
                <a:ext cx="2094270" cy="738663"/>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800" dirty="0">
                    <a:latin typeface="Helvetica Light"/>
                    <a:cs typeface="Helvetica Light"/>
                  </a:rPr>
                  <a:t>Define</a:t>
                </a:r>
                <a:endParaRPr sz="4300" dirty="0">
                  <a:latin typeface="Helvetica Light"/>
                  <a:cs typeface="Helvetica Light"/>
                </a:endParaRPr>
              </a:p>
            </p:txBody>
          </p:sp>
        </p:grpSp>
        <p:sp>
          <p:nvSpPr>
            <p:cNvPr id="875" name="Shape 875"/>
            <p:cNvSpPr/>
            <p:nvPr/>
          </p:nvSpPr>
          <p:spPr>
            <a:xfrm rot="1800000">
              <a:off x="8656484" y="1961081"/>
              <a:ext cx="2899432" cy="3348039"/>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sp>
          <p:nvSpPr>
            <p:cNvPr id="876" name="Shape 876"/>
            <p:cNvSpPr/>
            <p:nvPr/>
          </p:nvSpPr>
          <p:spPr>
            <a:xfrm rot="1800000">
              <a:off x="11298084" y="3446981"/>
              <a:ext cx="2899432" cy="3348039"/>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sp>
          <p:nvSpPr>
            <p:cNvPr id="877" name="Shape 877"/>
            <p:cNvSpPr/>
            <p:nvPr/>
          </p:nvSpPr>
          <p:spPr>
            <a:xfrm rot="1800000">
              <a:off x="5976784" y="500581"/>
              <a:ext cx="2899432" cy="3348039"/>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grpSp>
      <p:sp>
        <p:nvSpPr>
          <p:cNvPr id="5" name="Title 4"/>
          <p:cNvSpPr>
            <a:spLocks noGrp="1"/>
          </p:cNvSpPr>
          <p:nvPr>
            <p:ph type="title"/>
          </p:nvPr>
        </p:nvSpPr>
        <p:spPr/>
        <p:txBody>
          <a:bodyPr/>
          <a:lstStyle/>
          <a:p>
            <a:r>
              <a:rPr lang="en-US" dirty="0"/>
              <a:t>Design Thinking</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13</a:t>
            </a:fld>
            <a:endParaRPr lang="en-US" dirty="0"/>
          </a:p>
        </p:txBody>
      </p:sp>
      <p:sp>
        <p:nvSpPr>
          <p:cNvPr id="6" name="TextBox 5">
            <a:extLst>
              <a:ext uri="{FF2B5EF4-FFF2-40B4-BE49-F238E27FC236}">
                <a16:creationId xmlns:a16="http://schemas.microsoft.com/office/drawing/2014/main" id="{A8E640E2-82A9-84C5-5CA5-9AE20DF90ACA}"/>
              </a:ext>
            </a:extLst>
          </p:cNvPr>
          <p:cNvSpPr txBox="1"/>
          <p:nvPr/>
        </p:nvSpPr>
        <p:spPr>
          <a:xfrm>
            <a:off x="875823" y="8310282"/>
            <a:ext cx="184731" cy="969496"/>
          </a:xfrm>
          <a:prstGeom prst="rect">
            <a:avLst/>
          </a:prstGeom>
          <a:noFill/>
        </p:spPr>
        <p:txBody>
          <a:bodyPr wrap="none" rtlCol="0">
            <a:spAutoFit/>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0" y="-95249"/>
            <a:ext cx="24384000" cy="13811250"/>
          </a:xfrm>
          <a:prstGeom prst="rect">
            <a:avLst/>
          </a:prstGeom>
          <a:solidFill>
            <a:srgbClr val="FFFFFF"/>
          </a:solidFill>
          <a:ln w="12700" cap="flat" cmpd="sng" algn="ctr">
            <a:noFill/>
            <a:prstDash val="solid"/>
            <a:round/>
            <a:headEnd type="none" w="sm" len="sm"/>
            <a:tailEnd type="none" w="sm" len="sm"/>
          </a:ln>
          <a:effectLst/>
        </p:spPr>
        <p:txBody>
          <a:bodyPr vert="horz" wrap="square" lIns="91434" tIns="45718" rIns="91434" bIns="45718" numCol="1" spcCol="0" rtlCol="0" anchor="t" anchorCtr="0" compatLnSpc="1">
            <a:prstTxWarp prst="textNoShape">
              <a:avLst/>
            </a:prstTxWarp>
          </a:bodyPr>
          <a:lstStyle/>
          <a:p>
            <a:pPr algn="l" defTabSz="914342" rtl="0" fontAlgn="base">
              <a:spcBef>
                <a:spcPct val="0"/>
              </a:spcBef>
              <a:spcAft>
                <a:spcPct val="0"/>
              </a:spcAft>
            </a:pPr>
            <a:endParaRPr lang="en-US" sz="2400">
              <a:solidFill>
                <a:schemeClr val="tx1"/>
              </a:solidFill>
              <a:latin typeface="Times New Roman" pitchFamily="18" charset="0"/>
            </a:endParaRPr>
          </a:p>
        </p:txBody>
      </p:sp>
      <p:pic>
        <p:nvPicPr>
          <p:cNvPr id="880" name="image4.png" descr="shape showing going out (widening) and then going in (narrowing - labelled by focus), followed by a larger widening and reducing (with the largest out labelled flare)"/>
          <p:cNvPicPr/>
          <p:nvPr/>
        </p:nvPicPr>
        <p:blipFill>
          <a:blip r:embed="rId3"/>
          <a:stretch>
            <a:fillRect/>
          </a:stretch>
        </p:blipFill>
        <p:spPr>
          <a:xfrm>
            <a:off x="1374776" y="-279400"/>
            <a:ext cx="23534688" cy="14935200"/>
          </a:xfrm>
          <a:prstGeom prst="rect">
            <a:avLst/>
          </a:prstGeom>
          <a:ln w="12700">
            <a:miter lim="400000"/>
          </a:ln>
        </p:spPr>
      </p:pic>
      <p:pic>
        <p:nvPicPr>
          <p:cNvPr id="881" name="image5.png"/>
          <p:cNvPicPr/>
          <p:nvPr/>
        </p:nvPicPr>
        <p:blipFill>
          <a:blip r:embed="rId4"/>
          <a:stretch>
            <a:fillRect/>
          </a:stretch>
        </p:blipFill>
        <p:spPr>
          <a:xfrm>
            <a:off x="7721600" y="2832100"/>
            <a:ext cx="2517776" cy="2540000"/>
          </a:xfrm>
          <a:prstGeom prst="rect">
            <a:avLst/>
          </a:prstGeom>
          <a:ln w="12700">
            <a:miter lim="400000"/>
          </a:ln>
        </p:spPr>
      </p:pic>
      <p:pic>
        <p:nvPicPr>
          <p:cNvPr id="882" name="image6.png"/>
          <p:cNvPicPr/>
          <p:nvPr/>
        </p:nvPicPr>
        <p:blipFill>
          <a:blip r:embed="rId5"/>
          <a:stretch>
            <a:fillRect/>
          </a:stretch>
        </p:blipFill>
        <p:spPr>
          <a:xfrm>
            <a:off x="13142120" y="228600"/>
            <a:ext cx="4784725" cy="2603500"/>
          </a:xfrm>
          <a:prstGeom prst="rect">
            <a:avLst/>
          </a:prstGeom>
          <a:ln w="12700">
            <a:miter lim="400000"/>
          </a:ln>
        </p:spPr>
      </p:pic>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14</a:t>
            </a:fld>
            <a:endParaRPr lang="en-US" dirty="0"/>
          </a:p>
        </p:txBody>
      </p:sp>
      <p:pic>
        <p:nvPicPr>
          <p:cNvPr id="10" name="image6.png">
            <a:extLst>
              <a:ext uri="{FF2B5EF4-FFF2-40B4-BE49-F238E27FC236}">
                <a16:creationId xmlns:a16="http://schemas.microsoft.com/office/drawing/2014/main" id="{B1BE53DD-8A0A-FABA-24D1-7F544539A0B6}"/>
              </a:ext>
            </a:extLst>
          </p:cNvPr>
          <p:cNvPicPr/>
          <p:nvPr/>
        </p:nvPicPr>
        <p:blipFill rotWithShape="1">
          <a:blip r:embed="rId5"/>
          <a:srcRect r="21666"/>
          <a:stretch/>
        </p:blipFill>
        <p:spPr>
          <a:xfrm>
            <a:off x="3973510" y="1936750"/>
            <a:ext cx="3748090" cy="2603500"/>
          </a:xfrm>
          <a:prstGeom prst="rect">
            <a:avLst/>
          </a:prstGeom>
          <a:ln w="12700">
            <a:miter lim="400000"/>
          </a:ln>
        </p:spPr>
      </p:pic>
      <p:pic>
        <p:nvPicPr>
          <p:cNvPr id="11" name="image5.png">
            <a:extLst>
              <a:ext uri="{FF2B5EF4-FFF2-40B4-BE49-F238E27FC236}">
                <a16:creationId xmlns:a16="http://schemas.microsoft.com/office/drawing/2014/main" id="{DC3E8CCF-EE2F-BAC8-A9F0-D2C4B6C77E82}"/>
              </a:ext>
            </a:extLst>
          </p:cNvPr>
          <p:cNvPicPr/>
          <p:nvPr/>
        </p:nvPicPr>
        <p:blipFill>
          <a:blip r:embed="rId4"/>
          <a:stretch>
            <a:fillRect/>
          </a:stretch>
        </p:blipFill>
        <p:spPr>
          <a:xfrm>
            <a:off x="17378758" y="2059264"/>
            <a:ext cx="2517776" cy="2540000"/>
          </a:xfrm>
          <a:prstGeom prst="rect">
            <a:avLst/>
          </a:prstGeom>
          <a:ln w="12700">
            <a:miter lim="400000"/>
          </a:ln>
        </p:spPr>
      </p:pic>
      <p:grpSp>
        <p:nvGrpSpPr>
          <p:cNvPr id="27" name="Group 26">
            <a:extLst>
              <a:ext uri="{FF2B5EF4-FFF2-40B4-BE49-F238E27FC236}">
                <a16:creationId xmlns:a16="http://schemas.microsoft.com/office/drawing/2014/main" id="{F0B0BCF1-B564-7B38-93B8-97B6C171F4D7}"/>
              </a:ext>
            </a:extLst>
          </p:cNvPr>
          <p:cNvGrpSpPr/>
          <p:nvPr/>
        </p:nvGrpSpPr>
        <p:grpSpPr>
          <a:xfrm>
            <a:off x="1374776" y="9444435"/>
            <a:ext cx="4339650" cy="1912566"/>
            <a:chOff x="1374776" y="9444435"/>
            <a:chExt cx="4339650" cy="1912566"/>
          </a:xfrm>
        </p:grpSpPr>
        <p:sp>
          <p:nvSpPr>
            <p:cNvPr id="6" name="TextBox 5">
              <a:extLst>
                <a:ext uri="{FF2B5EF4-FFF2-40B4-BE49-F238E27FC236}">
                  <a16:creationId xmlns:a16="http://schemas.microsoft.com/office/drawing/2014/main" id="{352CDAB5-94A9-1658-31DA-36A92C474721}"/>
                </a:ext>
              </a:extLst>
            </p:cNvPr>
            <p:cNvSpPr txBox="1"/>
            <p:nvPr/>
          </p:nvSpPr>
          <p:spPr>
            <a:xfrm>
              <a:off x="1374776" y="10387505"/>
              <a:ext cx="4339650" cy="969496"/>
            </a:xfrm>
            <a:prstGeom prst="rect">
              <a:avLst/>
            </a:prstGeom>
            <a:noFill/>
          </p:spPr>
          <p:txBody>
            <a:bodyPr wrap="none" rtlCol="0">
              <a:spAutoFit/>
            </a:bodyPr>
            <a:lstStyle/>
            <a:p>
              <a:r>
                <a:rPr lang="en-US" b="1" cap="small" dirty="0" err="1">
                  <a:latin typeface="Bradley Hand" pitchFamily="2" charset="77"/>
                </a:rPr>
                <a:t>Needfinding</a:t>
              </a:r>
              <a:endParaRPr lang="en-US" b="1" cap="small" dirty="0">
                <a:latin typeface="Bradley Hand" pitchFamily="2" charset="77"/>
              </a:endParaRPr>
            </a:p>
          </p:txBody>
        </p:sp>
        <p:cxnSp>
          <p:nvCxnSpPr>
            <p:cNvPr id="13" name="Curved Connector 12">
              <a:extLst>
                <a:ext uri="{FF2B5EF4-FFF2-40B4-BE49-F238E27FC236}">
                  <a16:creationId xmlns:a16="http://schemas.microsoft.com/office/drawing/2014/main" id="{89676FCA-0D8E-B85C-0769-57593E3E8198}"/>
                </a:ext>
              </a:extLst>
            </p:cNvPr>
            <p:cNvCxnSpPr>
              <a:cxnSpLocks/>
            </p:cNvCxnSpPr>
            <p:nvPr/>
          </p:nvCxnSpPr>
          <p:spPr bwMode="auto">
            <a:xfrm rot="5400000" flipH="1" flipV="1">
              <a:off x="3315904" y="9514241"/>
              <a:ext cx="789063" cy="649452"/>
            </a:xfrm>
            <a:prstGeom prst="curvedConnector3">
              <a:avLst>
                <a:gd name="adj1" fmla="val 50000"/>
              </a:avLst>
            </a:prstGeom>
            <a:ln w="92075" cap="sq">
              <a:solidFill>
                <a:schemeClr val="tx2">
                  <a:lumMod val="50000"/>
                </a:schemeClr>
              </a:solidFill>
              <a:headEnd type="none" w="sm" len="sm"/>
              <a:tailEnd type="triangle" w="lg" len="lg"/>
            </a:ln>
          </p:spPr>
          <p:style>
            <a:lnRef idx="3">
              <a:schemeClr val="dk1"/>
            </a:lnRef>
            <a:fillRef idx="0">
              <a:schemeClr val="dk1"/>
            </a:fillRef>
            <a:effectRef idx="2">
              <a:schemeClr val="dk1"/>
            </a:effectRef>
            <a:fontRef idx="minor">
              <a:schemeClr val="tx1"/>
            </a:fontRef>
          </p:style>
        </p:cxnSp>
      </p:grpSp>
      <p:grpSp>
        <p:nvGrpSpPr>
          <p:cNvPr id="28" name="Group 27">
            <a:extLst>
              <a:ext uri="{FF2B5EF4-FFF2-40B4-BE49-F238E27FC236}">
                <a16:creationId xmlns:a16="http://schemas.microsoft.com/office/drawing/2014/main" id="{F09641A6-1680-2E3E-9F1C-831421BC920B}"/>
              </a:ext>
            </a:extLst>
          </p:cNvPr>
          <p:cNvGrpSpPr/>
          <p:nvPr/>
        </p:nvGrpSpPr>
        <p:grpSpPr>
          <a:xfrm>
            <a:off x="7326462" y="9575871"/>
            <a:ext cx="2335897" cy="1792777"/>
            <a:chOff x="7326462" y="9575871"/>
            <a:chExt cx="2335897" cy="1792777"/>
          </a:xfrm>
        </p:grpSpPr>
        <p:sp>
          <p:nvSpPr>
            <p:cNvPr id="7" name="TextBox 6">
              <a:extLst>
                <a:ext uri="{FF2B5EF4-FFF2-40B4-BE49-F238E27FC236}">
                  <a16:creationId xmlns:a16="http://schemas.microsoft.com/office/drawing/2014/main" id="{7DC65E3A-A07B-E09A-D523-B49298241873}"/>
                </a:ext>
              </a:extLst>
            </p:cNvPr>
            <p:cNvSpPr txBox="1"/>
            <p:nvPr/>
          </p:nvSpPr>
          <p:spPr>
            <a:xfrm>
              <a:off x="7326462" y="10399152"/>
              <a:ext cx="2335897" cy="969496"/>
            </a:xfrm>
            <a:prstGeom prst="rect">
              <a:avLst/>
            </a:prstGeom>
            <a:noFill/>
          </p:spPr>
          <p:txBody>
            <a:bodyPr wrap="none" rtlCol="0">
              <a:spAutoFit/>
            </a:bodyPr>
            <a:lstStyle/>
            <a:p>
              <a:r>
                <a:rPr lang="en-US" b="1" cap="small" dirty="0">
                  <a:latin typeface="Bradley Hand" pitchFamily="2" charset="77"/>
                </a:rPr>
                <a:t>Define</a:t>
              </a:r>
            </a:p>
          </p:txBody>
        </p:sp>
        <p:cxnSp>
          <p:nvCxnSpPr>
            <p:cNvPr id="16" name="Curved Connector 15">
              <a:extLst>
                <a:ext uri="{FF2B5EF4-FFF2-40B4-BE49-F238E27FC236}">
                  <a16:creationId xmlns:a16="http://schemas.microsoft.com/office/drawing/2014/main" id="{AECA12BD-2B6E-8DB3-F546-645940F093CA}"/>
                </a:ext>
              </a:extLst>
            </p:cNvPr>
            <p:cNvCxnSpPr>
              <a:cxnSpLocks/>
            </p:cNvCxnSpPr>
            <p:nvPr/>
          </p:nvCxnSpPr>
          <p:spPr bwMode="auto">
            <a:xfrm rot="16200000" flipV="1">
              <a:off x="8103607" y="9747430"/>
              <a:ext cx="781605" cy="438488"/>
            </a:xfrm>
            <a:prstGeom prst="curvedConnector3">
              <a:avLst>
                <a:gd name="adj1" fmla="val 50000"/>
              </a:avLst>
            </a:prstGeom>
            <a:ln w="92075" cap="sq">
              <a:solidFill>
                <a:schemeClr val="tx2">
                  <a:lumMod val="50000"/>
                </a:schemeClr>
              </a:solidFill>
              <a:headEnd type="none" w="sm" len="sm"/>
              <a:tailEnd type="triangle" w="lg" len="lg"/>
            </a:ln>
          </p:spPr>
          <p:style>
            <a:lnRef idx="3">
              <a:schemeClr val="dk1"/>
            </a:lnRef>
            <a:fillRef idx="0">
              <a:schemeClr val="dk1"/>
            </a:fillRef>
            <a:effectRef idx="2">
              <a:schemeClr val="dk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8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86" name="Group 886"/>
          <p:cNvGrpSpPr/>
          <p:nvPr/>
        </p:nvGrpSpPr>
        <p:grpSpPr>
          <a:xfrm>
            <a:off x="9499284" y="3603631"/>
            <a:ext cx="5636269" cy="6507166"/>
            <a:chOff x="1249232" y="973169"/>
            <a:chExt cx="5636269" cy="6507164"/>
          </a:xfrm>
        </p:grpSpPr>
        <p:sp>
          <p:nvSpPr>
            <p:cNvPr id="884" name="Shape 884"/>
            <p:cNvSpPr/>
            <p:nvPr/>
          </p:nvSpPr>
          <p:spPr>
            <a:xfrm rot="1800000">
              <a:off x="1249232" y="973169"/>
              <a:ext cx="5636269" cy="6507164"/>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2C9D4A"/>
            </a:solidFill>
            <a:ln w="12700" cap="flat">
              <a:noFill/>
              <a:miter lim="400000"/>
            </a:ln>
            <a:effectLst/>
          </p:spPr>
          <p:txBody>
            <a:bodyPr wrap="square" lIns="0" tIns="0" rIns="0" bIns="0" numCol="1" anchor="t">
              <a:noAutofit/>
            </a:bodyPr>
            <a:lstStyle/>
            <a:p>
              <a:pPr lvl="0"/>
              <a:endParaRPr/>
            </a:p>
          </p:txBody>
        </p:sp>
        <p:sp>
          <p:nvSpPr>
            <p:cNvPr id="885" name="Shape 885"/>
            <p:cNvSpPr/>
            <p:nvPr/>
          </p:nvSpPr>
          <p:spPr>
            <a:xfrm>
              <a:off x="2362880" y="3694734"/>
              <a:ext cx="3428026" cy="1092607"/>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7200" b="1">
                  <a:solidFill>
                    <a:srgbClr val="FFFFFF"/>
                  </a:solidFill>
                  <a:latin typeface="Lucida Grande"/>
                  <a:ea typeface="Lucida Grande"/>
                  <a:cs typeface="Lucida Grande"/>
                  <a:sym typeface="Lucida Grande"/>
                </a:defRPr>
              </a:lvl1pPr>
            </a:lstStyle>
            <a:p>
              <a:pPr lvl="0">
                <a:defRPr sz="1800" b="0">
                  <a:solidFill>
                    <a:srgbClr val="000000"/>
                  </a:solidFill>
                </a:defRPr>
              </a:pPr>
              <a:r>
                <a:rPr sz="7100"/>
                <a:t>Define</a:t>
              </a:r>
            </a:p>
          </p:txBody>
        </p:sp>
      </p:grpSp>
      <p:sp>
        <p:nvSpPr>
          <p:cNvPr id="887" name="Shape 887"/>
          <p:cNvSpPr/>
          <p:nvPr/>
        </p:nvSpPr>
        <p:spPr>
          <a:xfrm>
            <a:off x="3823664" y="3879135"/>
            <a:ext cx="4668495" cy="1461939"/>
          </a:xfrm>
          <a:prstGeom prst="rect">
            <a:avLst/>
          </a:prstGeom>
          <a:ln w="12700">
            <a:miter lim="400000"/>
          </a:ln>
          <a:extLst>
            <a:ext uri="{C572A759-6A51-4108-AA02-DFA0A04FC94B}">
              <ma14:wrappingTextBoxFlag xmlns="" xmlns:ma14="http://schemas.microsoft.com/office/mac/drawingml/2011/main" val="1"/>
            </a:ext>
          </a:extLst>
        </p:spPr>
        <p:txBody>
          <a:bodyPr wrap="none" lIns="0" tIns="0" rIns="0" bIns="0" anchor="ctr">
            <a:spAutoFit/>
          </a:bodyPr>
          <a:lstStyle/>
          <a:p>
            <a:pPr lvl="0">
              <a:defRPr sz="1800"/>
            </a:pPr>
            <a:r>
              <a:rPr sz="9500" dirty="0">
                <a:solidFill>
                  <a:schemeClr val="tx1"/>
                </a:solidFill>
                <a:latin typeface="Lucida Grande"/>
                <a:ea typeface="Lucida Grande"/>
                <a:cs typeface="Lucida Grande"/>
                <a:sym typeface="Lucida Grande"/>
              </a:rPr>
              <a:t>REALIZE</a:t>
            </a:r>
            <a:r>
              <a:rPr sz="7100" dirty="0">
                <a:solidFill>
                  <a:schemeClr val="tx1"/>
                </a:solidFill>
                <a:latin typeface="Lucida Grande"/>
                <a:ea typeface="Lucida Grande"/>
                <a:cs typeface="Lucida Grande"/>
                <a:sym typeface="Lucida Grande"/>
              </a:rPr>
              <a:t> </a:t>
            </a:r>
          </a:p>
        </p:txBody>
      </p:sp>
      <p:sp>
        <p:nvSpPr>
          <p:cNvPr id="888" name="Shape 888"/>
          <p:cNvSpPr/>
          <p:nvPr/>
        </p:nvSpPr>
        <p:spPr>
          <a:xfrm>
            <a:off x="15746712" y="8501935"/>
            <a:ext cx="3942761" cy="1461939"/>
          </a:xfrm>
          <a:prstGeom prst="rect">
            <a:avLst/>
          </a:prstGeom>
          <a:ln w="12700">
            <a:miter lim="400000"/>
          </a:ln>
          <a:extLst>
            <a:ext uri="{C572A759-6A51-4108-AA02-DFA0A04FC94B}">
              <ma14:wrappingTextBoxFlag xmlns="" xmlns:ma14="http://schemas.microsoft.com/office/mac/drawingml/2011/main" val="1"/>
            </a:ext>
          </a:extLst>
        </p:spPr>
        <p:txBody>
          <a:bodyPr wrap="none" lIns="0" tIns="0" rIns="0" bIns="0" anchor="ctr">
            <a:spAutoFit/>
          </a:bodyPr>
          <a:lstStyle/>
          <a:p>
            <a:pPr lvl="0">
              <a:defRPr sz="1800"/>
            </a:pPr>
            <a:r>
              <a:rPr sz="9500">
                <a:solidFill>
                  <a:schemeClr val="tx1"/>
                </a:solidFill>
                <a:latin typeface="Lucida Grande"/>
                <a:ea typeface="Lucida Grande"/>
                <a:cs typeface="Lucida Grande"/>
                <a:sym typeface="Lucida Grande"/>
              </a:rPr>
              <a:t>FOCUS</a:t>
            </a:r>
            <a:r>
              <a:rPr sz="7100">
                <a:solidFill>
                  <a:schemeClr val="tx1"/>
                </a:solidFill>
                <a:latin typeface="Lucida Grande"/>
                <a:ea typeface="Lucida Grande"/>
                <a:cs typeface="Lucida Grande"/>
                <a:sym typeface="Lucida Grande"/>
              </a:rPr>
              <a:t> </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15</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 name="image7.png" descr="lightbulb"/>
          <p:cNvPicPr/>
          <p:nvPr/>
        </p:nvPicPr>
        <p:blipFill>
          <a:blip r:embed="rId3"/>
          <a:stretch>
            <a:fillRect/>
          </a:stretch>
        </p:blipFill>
        <p:spPr>
          <a:xfrm>
            <a:off x="-1320800" y="-541338"/>
            <a:ext cx="10871200" cy="12276140"/>
          </a:xfrm>
          <a:prstGeom prst="rect">
            <a:avLst/>
          </a:prstGeom>
          <a:ln w="12700">
            <a:miter lim="400000"/>
          </a:ln>
        </p:spPr>
      </p:pic>
      <p:sp>
        <p:nvSpPr>
          <p:cNvPr id="891" name="Shape 891"/>
          <p:cNvSpPr/>
          <p:nvPr/>
        </p:nvSpPr>
        <p:spPr>
          <a:xfrm>
            <a:off x="9210675" y="3513501"/>
            <a:ext cx="9196227" cy="6689010"/>
          </a:xfrm>
          <a:prstGeom prst="rect">
            <a:avLst/>
          </a:prstGeom>
          <a:ln w="12700">
            <a:miter lim="400000"/>
          </a:ln>
          <a:extLst>
            <a:ext uri="{C572A759-6A51-4108-AA02-DFA0A04FC94B}">
              <ma14:wrappingTextBoxFlag xmlns="" xmlns:ma14="http://schemas.microsoft.com/office/mac/drawingml/2011/main" val="1"/>
            </a:ext>
          </a:extLst>
        </p:spPr>
        <p:txBody>
          <a:bodyPr wrap="none" lIns="0" tIns="0" rIns="0" bIns="0" anchor="ctr">
            <a:spAutoFit/>
          </a:bodyPr>
          <a:lstStyle/>
          <a:p>
            <a:pPr lvl="0" algn="l">
              <a:lnSpc>
                <a:spcPct val="90000"/>
              </a:lnSpc>
              <a:defRPr sz="1800"/>
            </a:pPr>
            <a:r>
              <a:rPr sz="16000" dirty="0">
                <a:solidFill>
                  <a:srgbClr val="FFFFFF"/>
                </a:solidFill>
                <a:latin typeface="Lucida Grande"/>
                <a:ea typeface="Lucida Grande"/>
                <a:cs typeface="Lucida Grande"/>
                <a:sym typeface="Lucida Grande"/>
              </a:rPr>
              <a:t>REALIZE </a:t>
            </a:r>
          </a:p>
          <a:p>
            <a:pPr lvl="0" algn="l">
              <a:lnSpc>
                <a:spcPct val="90000"/>
              </a:lnSpc>
              <a:defRPr sz="1800"/>
            </a:pPr>
            <a:r>
              <a:rPr sz="16000" dirty="0">
                <a:solidFill>
                  <a:srgbClr val="FFFFFF"/>
                </a:solidFill>
                <a:latin typeface="Lucida Grande"/>
                <a:ea typeface="Lucida Grande"/>
                <a:cs typeface="Lucida Grande"/>
                <a:sym typeface="Lucida Grande"/>
              </a:rPr>
              <a:t>NEW </a:t>
            </a:r>
          </a:p>
          <a:p>
            <a:pPr lvl="0" algn="l">
              <a:lnSpc>
                <a:spcPct val="90000"/>
              </a:lnSpc>
              <a:defRPr sz="1800"/>
            </a:pPr>
            <a:r>
              <a:rPr sz="16000" dirty="0">
                <a:solidFill>
                  <a:srgbClr val="FFFFFF"/>
                </a:solidFill>
                <a:latin typeface="Lucida Grande"/>
                <a:ea typeface="Lucida Grande"/>
                <a:cs typeface="Lucida Grande"/>
                <a:sym typeface="Lucida Grande"/>
              </a:rPr>
              <a:t>INSIGHTS </a:t>
            </a:r>
          </a:p>
        </p:txBody>
      </p:sp>
      <p:sp>
        <p:nvSpPr>
          <p:cNvPr id="892" name="Shape 892"/>
          <p:cNvSpPr/>
          <p:nvPr/>
        </p:nvSpPr>
        <p:spPr>
          <a:xfrm>
            <a:off x="9283701" y="10749921"/>
            <a:ext cx="23774400" cy="1969770"/>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lgn="l">
              <a:defRPr sz="1800"/>
            </a:pPr>
            <a:r>
              <a:rPr sz="6400" dirty="0">
                <a:solidFill>
                  <a:srgbClr val="FFFFFF"/>
                </a:solidFill>
                <a:latin typeface="Lucida Grande"/>
                <a:ea typeface="Lucida Grande"/>
                <a:cs typeface="Lucida Grande"/>
                <a:sym typeface="Lucida Grande"/>
              </a:rPr>
              <a:t>REFRAME THE PROBLEM. </a:t>
            </a:r>
          </a:p>
          <a:p>
            <a:pPr lvl="0" algn="l">
              <a:defRPr sz="1800"/>
            </a:pPr>
            <a:r>
              <a:rPr sz="6400" dirty="0">
                <a:solidFill>
                  <a:srgbClr val="FFFFFF"/>
                </a:solidFill>
                <a:latin typeface="Lucida Grande"/>
                <a:ea typeface="Lucida Grande"/>
                <a:cs typeface="Lucida Grande"/>
                <a:sym typeface="Lucida Grande"/>
              </a:rPr>
              <a:t>UNCOVER OPPORTUNITIES. </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16</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6" name="Shape 896"/>
          <p:cNvSpPr/>
          <p:nvPr/>
        </p:nvSpPr>
        <p:spPr>
          <a:xfrm>
            <a:off x="-5575295" y="-50800"/>
            <a:ext cx="34759901" cy="14668500"/>
          </a:xfrm>
          <a:prstGeom prst="rect">
            <a:avLst/>
          </a:prstGeom>
          <a:solidFill>
            <a:srgbClr val="0080FF"/>
          </a:solidFill>
          <a:ln w="12700">
            <a:miter lim="400000"/>
          </a:ln>
        </p:spPr>
        <p:txBody>
          <a:bodyPr lIns="0" tIns="0" rIns="0" bIns="0"/>
          <a:lstStyle/>
          <a:p>
            <a:pPr lvl="0"/>
            <a:endParaRPr/>
          </a:p>
        </p:txBody>
      </p:sp>
      <p:sp>
        <p:nvSpPr>
          <p:cNvPr id="898" name="Shape 898"/>
          <p:cNvSpPr/>
          <p:nvPr/>
        </p:nvSpPr>
        <p:spPr>
          <a:xfrm>
            <a:off x="2222501" y="6043365"/>
            <a:ext cx="6248400" cy="1692771"/>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defRPr sz="1800"/>
            </a:pPr>
            <a:r>
              <a:rPr sz="5500">
                <a:latin typeface="Lucida Grande"/>
                <a:ea typeface="Lucida Grande"/>
                <a:cs typeface="Lucida Grande"/>
                <a:sym typeface="Lucida Grande"/>
              </a:rPr>
              <a:t>NOTICE</a:t>
            </a:r>
          </a:p>
          <a:p>
            <a:pPr lvl="0">
              <a:defRPr sz="1800"/>
            </a:pPr>
            <a:r>
              <a:rPr sz="5500">
                <a:latin typeface="Lucida Grande"/>
                <a:ea typeface="Lucida Grande"/>
                <a:cs typeface="Lucida Grande"/>
                <a:sym typeface="Lucida Grande"/>
              </a:rPr>
              <a:t>SOMETHING</a:t>
            </a:r>
          </a:p>
        </p:txBody>
      </p:sp>
      <p:sp>
        <p:nvSpPr>
          <p:cNvPr id="899" name="Shape 899"/>
          <p:cNvSpPr/>
          <p:nvPr/>
        </p:nvSpPr>
        <p:spPr>
          <a:xfrm flipH="1">
            <a:off x="5341939" y="3651255"/>
            <a:ext cx="0" cy="2147890"/>
          </a:xfrm>
          <a:prstGeom prst="line">
            <a:avLst/>
          </a:prstGeom>
          <a:ln w="101600">
            <a:solidFill/>
            <a:miter/>
            <a:headEnd type="stealth"/>
          </a:ln>
        </p:spPr>
        <p:txBody>
          <a:bodyPr lIns="0" tIns="0" rIns="0" bIns="0"/>
          <a:lstStyle/>
          <a:p>
            <a:pPr algn="l" defTabSz="457171">
              <a:defRPr sz="1200">
                <a:latin typeface="+mj-lt"/>
                <a:ea typeface="+mj-ea"/>
                <a:cs typeface="+mj-cs"/>
                <a:sym typeface="Helvetica"/>
              </a:defRPr>
            </a:pPr>
            <a:endParaRPr/>
          </a:p>
        </p:txBody>
      </p:sp>
      <p:sp>
        <p:nvSpPr>
          <p:cNvPr id="900" name="Shape 900"/>
          <p:cNvSpPr/>
          <p:nvPr/>
        </p:nvSpPr>
        <p:spPr>
          <a:xfrm>
            <a:off x="9245600" y="6024315"/>
            <a:ext cx="6794501" cy="1692771"/>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defRPr sz="1800"/>
            </a:pPr>
            <a:r>
              <a:rPr sz="5500">
                <a:latin typeface="Arial"/>
                <a:ea typeface="Arial"/>
                <a:cs typeface="Arial"/>
                <a:sym typeface="Arial"/>
              </a:rPr>
              <a:t>“</a:t>
            </a:r>
            <a:r>
              <a:rPr sz="5500">
                <a:latin typeface="Lucida Grande"/>
                <a:ea typeface="Lucida Grande"/>
                <a:cs typeface="Lucida Grande"/>
                <a:sym typeface="Lucida Grande"/>
              </a:rPr>
              <a:t>I WONDER IF THIS MEANS . . .</a:t>
            </a:r>
            <a:r>
              <a:rPr sz="5500">
                <a:latin typeface="Arial"/>
                <a:ea typeface="Arial"/>
                <a:cs typeface="Arial"/>
                <a:sym typeface="Arial"/>
              </a:rPr>
              <a:t>”</a:t>
            </a:r>
          </a:p>
        </p:txBody>
      </p:sp>
      <p:sp>
        <p:nvSpPr>
          <p:cNvPr id="901" name="Shape 901"/>
          <p:cNvSpPr/>
          <p:nvPr/>
        </p:nvSpPr>
        <p:spPr>
          <a:xfrm>
            <a:off x="12700000" y="3657600"/>
            <a:ext cx="0" cy="2146300"/>
          </a:xfrm>
          <a:prstGeom prst="line">
            <a:avLst/>
          </a:prstGeom>
          <a:ln w="101600">
            <a:solidFill/>
            <a:miter/>
            <a:headEnd type="stealth"/>
          </a:ln>
        </p:spPr>
        <p:txBody>
          <a:bodyPr lIns="0" tIns="0" rIns="0" bIns="0"/>
          <a:lstStyle/>
          <a:p>
            <a:pPr algn="l" defTabSz="457171">
              <a:defRPr sz="1200">
                <a:latin typeface="+mj-lt"/>
                <a:ea typeface="+mj-ea"/>
                <a:cs typeface="+mj-cs"/>
                <a:sym typeface="Helvetica"/>
              </a:defRPr>
            </a:pPr>
            <a:endParaRPr/>
          </a:p>
        </p:txBody>
      </p:sp>
      <p:sp>
        <p:nvSpPr>
          <p:cNvPr id="902" name="Shape 902"/>
          <p:cNvSpPr/>
          <p:nvPr/>
        </p:nvSpPr>
        <p:spPr>
          <a:xfrm>
            <a:off x="16598901" y="5914525"/>
            <a:ext cx="6248400" cy="3385542"/>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defRPr sz="1800"/>
            </a:pPr>
            <a:r>
              <a:rPr sz="5500">
                <a:latin typeface="Lucida Grande"/>
                <a:ea typeface="Lucida Grande"/>
                <a:cs typeface="Lucida Grande"/>
                <a:sym typeface="Lucida Grande"/>
              </a:rPr>
              <a:t>ACTIONABLE</a:t>
            </a:r>
          </a:p>
          <a:p>
            <a:pPr lvl="0">
              <a:defRPr sz="1800"/>
            </a:pPr>
            <a:r>
              <a:rPr sz="5500">
                <a:latin typeface="Lucida Grande"/>
                <a:ea typeface="Lucida Grande"/>
                <a:cs typeface="Lucida Grande"/>
                <a:sym typeface="Lucida Grande"/>
              </a:rPr>
              <a:t>LEARNING</a:t>
            </a:r>
          </a:p>
          <a:p>
            <a:pPr lvl="0">
              <a:defRPr sz="1800"/>
            </a:pPr>
            <a:r>
              <a:rPr sz="5500">
                <a:latin typeface="Lucida Grande"/>
                <a:ea typeface="Lucida Grande"/>
                <a:cs typeface="Lucida Grande"/>
                <a:sym typeface="Lucida Grande"/>
              </a:rPr>
              <a:t>ABOUT </a:t>
            </a:r>
          </a:p>
          <a:p>
            <a:pPr lvl="0">
              <a:defRPr sz="1800"/>
            </a:pPr>
            <a:r>
              <a:rPr sz="5500">
                <a:latin typeface="Lucida Grande"/>
                <a:ea typeface="Lucida Grande"/>
                <a:cs typeface="Lucida Grande"/>
                <a:sym typeface="Lucida Grande"/>
              </a:rPr>
              <a:t>PEOPLE</a:t>
            </a:r>
          </a:p>
        </p:txBody>
      </p:sp>
      <p:sp>
        <p:nvSpPr>
          <p:cNvPr id="903" name="Shape 903"/>
          <p:cNvSpPr/>
          <p:nvPr/>
        </p:nvSpPr>
        <p:spPr>
          <a:xfrm>
            <a:off x="19723101" y="3670300"/>
            <a:ext cx="0" cy="2146300"/>
          </a:xfrm>
          <a:prstGeom prst="line">
            <a:avLst/>
          </a:prstGeom>
          <a:ln w="101600">
            <a:solidFill/>
            <a:miter/>
            <a:headEnd type="stealth"/>
          </a:ln>
        </p:spPr>
        <p:txBody>
          <a:bodyPr lIns="0" tIns="0" rIns="0" bIns="0"/>
          <a:lstStyle/>
          <a:p>
            <a:pPr algn="l" defTabSz="457171">
              <a:defRPr sz="1200">
                <a:latin typeface="+mj-lt"/>
                <a:ea typeface="+mj-ea"/>
                <a:cs typeface="+mj-cs"/>
                <a:sym typeface="Helvetica"/>
              </a:defRPr>
            </a:pPr>
            <a:endParaRPr/>
          </a:p>
        </p:txBody>
      </p:sp>
      <p:grpSp>
        <p:nvGrpSpPr>
          <p:cNvPr id="906" name="Group 906"/>
          <p:cNvGrpSpPr/>
          <p:nvPr/>
        </p:nvGrpSpPr>
        <p:grpSpPr>
          <a:xfrm>
            <a:off x="9936166" y="2284414"/>
            <a:ext cx="6910387" cy="6352"/>
            <a:chOff x="0" y="0"/>
            <a:chExt cx="6910386" cy="6349"/>
          </a:xfrm>
        </p:grpSpPr>
        <p:sp>
          <p:nvSpPr>
            <p:cNvPr id="904" name="Shape 904"/>
            <p:cNvSpPr/>
            <p:nvPr/>
          </p:nvSpPr>
          <p:spPr>
            <a:xfrm flipH="1" flipV="1">
              <a:off x="-1" y="0"/>
              <a:ext cx="5627394" cy="6350"/>
            </a:xfrm>
            <a:prstGeom prst="line">
              <a:avLst/>
            </a:prstGeom>
            <a:noFill/>
            <a:ln w="1079500" cap="flat">
              <a:solidFill>
                <a:srgbClr val="FFFFFF"/>
              </a:solidFill>
              <a:prstDash val="solid"/>
              <a:miter lim="800000"/>
            </a:ln>
            <a:effectLst/>
          </p:spPr>
          <p:txBody>
            <a:bodyPr wrap="square" lIns="0" tIns="0" rIns="0" bIns="0" numCol="1" anchor="t">
              <a:noAutofit/>
            </a:bodyPr>
            <a:lstStyle/>
            <a:p>
              <a:pPr algn="l" defTabSz="457171">
                <a:defRPr sz="1200">
                  <a:latin typeface="+mj-lt"/>
                  <a:ea typeface="+mj-ea"/>
                  <a:cs typeface="+mj-cs"/>
                  <a:sym typeface="Helvetica"/>
                </a:defRPr>
              </a:pPr>
              <a:endParaRPr/>
            </a:p>
          </p:txBody>
        </p:sp>
        <p:sp>
          <p:nvSpPr>
            <p:cNvPr id="905" name="Shape 905"/>
            <p:cNvSpPr/>
            <p:nvPr/>
          </p:nvSpPr>
          <p:spPr>
            <a:xfrm flipH="1" flipV="1">
              <a:off x="2610449" y="-1"/>
              <a:ext cx="4299938" cy="2"/>
            </a:xfrm>
            <a:prstGeom prst="line">
              <a:avLst/>
            </a:prstGeom>
            <a:noFill/>
            <a:ln w="558800" cap="flat">
              <a:solidFill>
                <a:srgbClr val="FFFFFF"/>
              </a:solidFill>
              <a:prstDash val="solid"/>
              <a:miter lim="800000"/>
              <a:headEnd type="stealth" w="med" len="med"/>
            </a:ln>
            <a:effectLst/>
          </p:spPr>
          <p:txBody>
            <a:bodyPr wrap="square" lIns="0" tIns="0" rIns="0" bIns="0" numCol="1" anchor="t">
              <a:noAutofit/>
            </a:bodyPr>
            <a:lstStyle/>
            <a:p>
              <a:pPr algn="l" defTabSz="457171">
                <a:defRPr sz="1200">
                  <a:latin typeface="+mj-lt"/>
                  <a:ea typeface="+mj-ea"/>
                  <a:cs typeface="+mj-cs"/>
                  <a:sym typeface="Helvetica"/>
                </a:defRPr>
              </a:pPr>
              <a:endParaRPr/>
            </a:p>
          </p:txBody>
        </p:sp>
      </p:grpSp>
      <p:sp>
        <p:nvSpPr>
          <p:cNvPr id="907" name="Shape 907"/>
          <p:cNvSpPr/>
          <p:nvPr/>
        </p:nvSpPr>
        <p:spPr>
          <a:xfrm>
            <a:off x="11391905" y="1780860"/>
            <a:ext cx="3683000" cy="984885"/>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400">
                <a:solidFill>
                  <a:srgbClr val="0080FF"/>
                </a:solidFill>
                <a:latin typeface="Lucida Grande"/>
                <a:ea typeface="Lucida Grande"/>
                <a:cs typeface="Lucida Grande"/>
                <a:sym typeface="Lucida Grande"/>
              </a:defRPr>
            </a:lvl1pPr>
          </a:lstStyle>
          <a:p>
            <a:pPr lvl="0">
              <a:defRPr sz="1800">
                <a:solidFill>
                  <a:srgbClr val="000000"/>
                </a:solidFill>
              </a:defRPr>
            </a:pPr>
            <a:r>
              <a:rPr sz="6400" dirty="0">
                <a:latin typeface="Helvetica Light"/>
                <a:cs typeface="Helvetica Light"/>
              </a:rPr>
              <a:t>INFER</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17</a:t>
            </a:fld>
            <a:endParaRPr lang="en-US" dirty="0"/>
          </a:p>
        </p:txBody>
      </p:sp>
      <p:sp>
        <p:nvSpPr>
          <p:cNvPr id="897" name="Shape 897"/>
          <p:cNvSpPr/>
          <p:nvPr/>
        </p:nvSpPr>
        <p:spPr>
          <a:xfrm>
            <a:off x="1714501" y="1710264"/>
            <a:ext cx="23774400" cy="1138773"/>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lgn="l">
              <a:defRPr sz="1800"/>
            </a:pPr>
            <a:r>
              <a:rPr sz="7400" dirty="0">
                <a:solidFill>
                  <a:srgbClr val="FFFFFF"/>
                </a:solidFill>
                <a:latin typeface="Lucida Grande"/>
                <a:ea typeface="Lucida Grande"/>
                <a:cs typeface="Lucida Grande"/>
                <a:sym typeface="Lucida Grande"/>
              </a:rPr>
              <a:t>OBSERVATION    </a:t>
            </a:r>
            <a:r>
              <a:rPr sz="7400" dirty="0">
                <a:solidFill>
                  <a:srgbClr val="FF6666"/>
                </a:solidFill>
                <a:latin typeface="Lucida Grande"/>
                <a:ea typeface="Lucida Grande"/>
                <a:cs typeface="Lucida Grande"/>
                <a:sym typeface="Lucida Grande"/>
              </a:rPr>
              <a:t> </a:t>
            </a:r>
            <a:r>
              <a:rPr lang="en-US" sz="7400" dirty="0">
                <a:solidFill>
                  <a:srgbClr val="FF6666"/>
                </a:solidFill>
                <a:latin typeface="Lucida Grande"/>
                <a:ea typeface="Lucida Grande"/>
                <a:cs typeface="Lucida Grande"/>
                <a:sym typeface="Lucida Grande"/>
              </a:rPr>
              <a:t>			</a:t>
            </a:r>
            <a:r>
              <a:rPr sz="7400" dirty="0">
                <a:solidFill>
                  <a:srgbClr val="FF6666"/>
                </a:solidFill>
                <a:latin typeface="Lucida Grande"/>
                <a:ea typeface="Lucida Grande"/>
                <a:cs typeface="Lucida Grande"/>
                <a:sym typeface="Lucida Grande"/>
              </a:rPr>
              <a:t>                    </a:t>
            </a:r>
            <a:r>
              <a:rPr sz="7400" dirty="0">
                <a:solidFill>
                  <a:srgbClr val="FFFFFF"/>
                </a:solidFill>
                <a:latin typeface="Lucida Grande"/>
                <a:ea typeface="Lucida Grande"/>
                <a:cs typeface="Lucida Grande"/>
                <a:sym typeface="Lucida Grande"/>
              </a:rPr>
              <a:t>    INSIGHT</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9" name="Shape 909"/>
          <p:cNvSpPr/>
          <p:nvPr/>
        </p:nvSpPr>
        <p:spPr>
          <a:xfrm>
            <a:off x="-5587999" y="0"/>
            <a:ext cx="34759901" cy="14846300"/>
          </a:xfrm>
          <a:prstGeom prst="rect">
            <a:avLst/>
          </a:prstGeom>
          <a:solidFill>
            <a:srgbClr val="0080FF"/>
          </a:solidFill>
          <a:ln w="12700">
            <a:miter lim="400000"/>
          </a:ln>
        </p:spPr>
        <p:txBody>
          <a:bodyPr lIns="0" tIns="0" rIns="0" bIns="0"/>
          <a:lstStyle/>
          <a:p>
            <a:pPr lvl="0"/>
            <a:endParaRPr/>
          </a:p>
        </p:txBody>
      </p:sp>
      <p:pic>
        <p:nvPicPr>
          <p:cNvPr id="910" name="image8.png" descr="shows the video game character mario leaping over a canyone between two walls"/>
          <p:cNvPicPr/>
          <p:nvPr/>
        </p:nvPicPr>
        <p:blipFill>
          <a:blip r:embed="rId3"/>
          <a:stretch>
            <a:fillRect/>
          </a:stretch>
        </p:blipFill>
        <p:spPr>
          <a:xfrm>
            <a:off x="-1583" y="-4178300"/>
            <a:ext cx="25296813" cy="18213388"/>
          </a:xfrm>
          <a:prstGeom prst="rect">
            <a:avLst/>
          </a:prstGeom>
          <a:ln w="12700">
            <a:miter lim="400000"/>
          </a:ln>
        </p:spPr>
      </p:pic>
      <p:sp>
        <p:nvSpPr>
          <p:cNvPr id="911" name="Shape 911"/>
          <p:cNvSpPr/>
          <p:nvPr/>
        </p:nvSpPr>
        <p:spPr>
          <a:xfrm>
            <a:off x="1" y="617014"/>
            <a:ext cx="23932536" cy="984885"/>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lvl1pPr algn="l">
              <a:defRPr sz="7400">
                <a:solidFill>
                  <a:srgbClr val="FFFFFF"/>
                </a:solidFill>
                <a:latin typeface="Lucida Grande"/>
                <a:ea typeface="Lucida Grande"/>
                <a:cs typeface="Lucida Grande"/>
                <a:sym typeface="Lucida Grande"/>
              </a:defRPr>
            </a:lvl1pPr>
          </a:lstStyle>
          <a:p>
            <a:pPr lvl="0" algn="ctr">
              <a:defRPr sz="1800">
                <a:solidFill>
                  <a:srgbClr val="000000"/>
                </a:solidFill>
              </a:defRPr>
            </a:pPr>
            <a:r>
              <a:rPr sz="6400" dirty="0">
                <a:latin typeface="Helvetica Light"/>
                <a:cs typeface="Helvetica Light"/>
              </a:rPr>
              <a:t>OBSERVATION + INFERENCE  =  INSIGHT</a:t>
            </a:r>
          </a:p>
        </p:txBody>
      </p:sp>
      <p:sp>
        <p:nvSpPr>
          <p:cNvPr id="912" name="Shape 912"/>
          <p:cNvSpPr/>
          <p:nvPr/>
        </p:nvSpPr>
        <p:spPr>
          <a:xfrm>
            <a:off x="9283705" y="1574800"/>
            <a:ext cx="7950200" cy="1143000"/>
          </a:xfrm>
          <a:prstGeom prst="rect">
            <a:avLst/>
          </a:prstGeom>
          <a:solidFill>
            <a:srgbClr val="0080FF"/>
          </a:solidFill>
          <a:ln w="12700">
            <a:miter lim="400000"/>
          </a:ln>
        </p:spPr>
        <p:txBody>
          <a:bodyPr lIns="0" tIns="0" rIns="0" bIns="0"/>
          <a:lstStyle/>
          <a:p>
            <a:pPr lvl="0"/>
            <a:endParaRPr/>
          </a:p>
        </p:txBody>
      </p:sp>
      <p:grpSp>
        <p:nvGrpSpPr>
          <p:cNvPr id="915" name="Group 915"/>
          <p:cNvGrpSpPr/>
          <p:nvPr/>
        </p:nvGrpSpPr>
        <p:grpSpPr>
          <a:xfrm>
            <a:off x="9936166" y="2284414"/>
            <a:ext cx="6910387" cy="6352"/>
            <a:chOff x="0" y="0"/>
            <a:chExt cx="6910386" cy="6349"/>
          </a:xfrm>
        </p:grpSpPr>
        <p:sp>
          <p:nvSpPr>
            <p:cNvPr id="913" name="Shape 913"/>
            <p:cNvSpPr/>
            <p:nvPr/>
          </p:nvSpPr>
          <p:spPr>
            <a:xfrm flipH="1" flipV="1">
              <a:off x="-1" y="0"/>
              <a:ext cx="5627394" cy="6350"/>
            </a:xfrm>
            <a:prstGeom prst="line">
              <a:avLst/>
            </a:prstGeom>
            <a:noFill/>
            <a:ln w="1079500" cap="flat">
              <a:solidFill>
                <a:srgbClr val="FFFFFF"/>
              </a:solidFill>
              <a:prstDash val="solid"/>
              <a:miter lim="800000"/>
            </a:ln>
            <a:effectLst/>
          </p:spPr>
          <p:txBody>
            <a:bodyPr wrap="square" lIns="0" tIns="0" rIns="0" bIns="0" numCol="1" anchor="t">
              <a:noAutofit/>
            </a:bodyPr>
            <a:lstStyle/>
            <a:p>
              <a:pPr algn="l" defTabSz="457171">
                <a:defRPr sz="1200">
                  <a:latin typeface="+mj-lt"/>
                  <a:ea typeface="+mj-ea"/>
                  <a:cs typeface="+mj-cs"/>
                  <a:sym typeface="Helvetica"/>
                </a:defRPr>
              </a:pPr>
              <a:endParaRPr/>
            </a:p>
          </p:txBody>
        </p:sp>
        <p:sp>
          <p:nvSpPr>
            <p:cNvPr id="914" name="Shape 914"/>
            <p:cNvSpPr/>
            <p:nvPr/>
          </p:nvSpPr>
          <p:spPr>
            <a:xfrm flipH="1" flipV="1">
              <a:off x="2610449" y="-1"/>
              <a:ext cx="4299938" cy="2"/>
            </a:xfrm>
            <a:prstGeom prst="line">
              <a:avLst/>
            </a:prstGeom>
            <a:noFill/>
            <a:ln w="558800" cap="flat">
              <a:solidFill>
                <a:srgbClr val="FFFFFF"/>
              </a:solidFill>
              <a:prstDash val="solid"/>
              <a:miter lim="800000"/>
              <a:headEnd type="stealth" w="med" len="med"/>
            </a:ln>
            <a:effectLst/>
          </p:spPr>
          <p:txBody>
            <a:bodyPr wrap="square" lIns="0" tIns="0" rIns="0" bIns="0" numCol="1" anchor="t">
              <a:noAutofit/>
            </a:bodyPr>
            <a:lstStyle/>
            <a:p>
              <a:pPr algn="l" defTabSz="457171">
                <a:defRPr sz="1200">
                  <a:latin typeface="+mj-lt"/>
                  <a:ea typeface="+mj-ea"/>
                  <a:cs typeface="+mj-cs"/>
                  <a:sym typeface="Helvetica"/>
                </a:defRPr>
              </a:pPr>
              <a:endParaRPr/>
            </a:p>
          </p:txBody>
        </p:sp>
      </p:grpSp>
      <p:sp>
        <p:nvSpPr>
          <p:cNvPr id="916" name="Shape 916"/>
          <p:cNvSpPr/>
          <p:nvPr/>
        </p:nvSpPr>
        <p:spPr>
          <a:xfrm>
            <a:off x="11391905" y="1780860"/>
            <a:ext cx="3683000" cy="984885"/>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400">
                <a:solidFill>
                  <a:srgbClr val="0080FF"/>
                </a:solidFill>
                <a:latin typeface="Lucida Grande"/>
                <a:ea typeface="Lucida Grande"/>
                <a:cs typeface="Lucida Grande"/>
                <a:sym typeface="Lucida Grande"/>
              </a:defRPr>
            </a:lvl1pPr>
          </a:lstStyle>
          <a:p>
            <a:pPr lvl="0">
              <a:defRPr sz="1800">
                <a:solidFill>
                  <a:srgbClr val="000000"/>
                </a:solidFill>
              </a:defRPr>
            </a:pPr>
            <a:r>
              <a:rPr sz="6400" dirty="0">
                <a:latin typeface="Helvetica Light"/>
                <a:cs typeface="Helvetica Light"/>
              </a:rPr>
              <a:t>INFER</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18</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0" name="image9.png" descr="a women doing in her laundry (outdoors -- so hanging it to dry) in the 1950s with a bo of Tide detergeant"/>
          <p:cNvPicPr/>
          <p:nvPr/>
        </p:nvPicPr>
        <p:blipFill>
          <a:blip r:embed="rId3"/>
          <a:stretch>
            <a:fillRect/>
          </a:stretch>
        </p:blipFill>
        <p:spPr>
          <a:xfrm>
            <a:off x="6477001" y="-330200"/>
            <a:ext cx="19177000" cy="14363700"/>
          </a:xfrm>
          <a:prstGeom prst="rect">
            <a:avLst/>
          </a:prstGeom>
          <a:ln w="12700">
            <a:miter lim="400000"/>
          </a:ln>
        </p:spPr>
      </p:pic>
      <p:sp>
        <p:nvSpPr>
          <p:cNvPr id="921" name="Shape 921"/>
          <p:cNvSpPr/>
          <p:nvPr/>
        </p:nvSpPr>
        <p:spPr>
          <a:xfrm>
            <a:off x="569919" y="899466"/>
            <a:ext cx="5702301" cy="8217634"/>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lgn="l">
              <a:defRPr sz="1800"/>
            </a:pPr>
            <a:r>
              <a:rPr sz="4800" dirty="0">
                <a:solidFill>
                  <a:srgbClr val="FFFFFF"/>
                </a:solidFill>
                <a:latin typeface="Lucida Grande"/>
                <a:ea typeface="Lucida Grande"/>
                <a:cs typeface="Lucida Grande"/>
                <a:sym typeface="Lucida Grande"/>
              </a:rPr>
              <a:t>THE SELL:</a:t>
            </a:r>
          </a:p>
          <a:p>
            <a:pPr lvl="0" algn="l">
              <a:defRPr sz="1800"/>
            </a:pPr>
            <a:r>
              <a:rPr sz="8100" dirty="0">
                <a:solidFill>
                  <a:srgbClr val="FFFFFF"/>
                </a:solidFill>
                <a:latin typeface="Lucida Grande"/>
                <a:ea typeface="Lucida Grande"/>
                <a:cs typeface="Lucida Grande"/>
                <a:sym typeface="Lucida Grande"/>
              </a:rPr>
              <a:t>TIDE REMOVES TOUGH STAINS</a:t>
            </a:r>
            <a:r>
              <a:rPr lang="en-US" sz="8100" dirty="0">
                <a:solidFill>
                  <a:srgbClr val="FFFFFF"/>
                </a:solidFill>
                <a:latin typeface="Lucida Grande"/>
                <a:ea typeface="Lucida Grande"/>
                <a:cs typeface="Lucida Grande"/>
                <a:sym typeface="Lucida Grande"/>
              </a:rPr>
              <a:t> &amp; </a:t>
            </a:r>
          </a:p>
          <a:p>
            <a:pPr lvl="0" algn="l">
              <a:defRPr sz="1800"/>
            </a:pPr>
            <a:r>
              <a:rPr lang="en-US" sz="8100" dirty="0">
                <a:solidFill>
                  <a:srgbClr val="FFFFFF"/>
                </a:solidFill>
                <a:latin typeface="Lucida Grande"/>
                <a:ea typeface="Lucida Grande"/>
                <a:cs typeface="Lucida Grande"/>
                <a:sym typeface="Lucida Grande"/>
              </a:rPr>
              <a:t>KILLS GERMS</a:t>
            </a:r>
            <a:endParaRPr sz="8100" dirty="0">
              <a:solidFill>
                <a:srgbClr val="FFFFFF"/>
              </a:solidFill>
              <a:latin typeface="Lucida Grande"/>
              <a:ea typeface="Lucida Grande"/>
              <a:cs typeface="Lucida Grande"/>
              <a:sym typeface="Lucida Grande"/>
            </a:endParaRP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19</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5" name="image10.png" descr="two millenials camping and wearing jeans"/>
          <p:cNvPicPr/>
          <p:nvPr/>
        </p:nvPicPr>
        <p:blipFill>
          <a:blip r:embed="rId3"/>
          <a:stretch>
            <a:fillRect/>
          </a:stretch>
        </p:blipFill>
        <p:spPr>
          <a:xfrm>
            <a:off x="3768278" y="0"/>
            <a:ext cx="10629901" cy="13158446"/>
          </a:xfrm>
          <a:prstGeom prst="rect">
            <a:avLst/>
          </a:prstGeom>
          <a:ln w="12700">
            <a:miter lim="400000"/>
          </a:ln>
        </p:spPr>
      </p:pic>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20</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9" name="Shape 929"/>
          <p:cNvSpPr/>
          <p:nvPr/>
        </p:nvSpPr>
        <p:spPr>
          <a:xfrm>
            <a:off x="-5638799" y="0"/>
            <a:ext cx="34759901" cy="14846300"/>
          </a:xfrm>
          <a:prstGeom prst="rect">
            <a:avLst/>
          </a:prstGeom>
          <a:solidFill>
            <a:srgbClr val="0080FF"/>
          </a:solidFill>
          <a:ln w="12700">
            <a:miter lim="400000"/>
          </a:ln>
        </p:spPr>
        <p:txBody>
          <a:bodyPr lIns="0" tIns="0" rIns="0" bIns="0"/>
          <a:lstStyle/>
          <a:p>
            <a:pPr lvl="0"/>
            <a:endParaRPr/>
          </a:p>
        </p:txBody>
      </p:sp>
      <p:pic>
        <p:nvPicPr>
          <p:cNvPr id="930" name="image8.png" descr="Video game character mario leaping chasm between two walls"/>
          <p:cNvPicPr/>
          <p:nvPr/>
        </p:nvPicPr>
        <p:blipFill>
          <a:blip r:embed="rId3"/>
          <a:stretch>
            <a:fillRect/>
          </a:stretch>
        </p:blipFill>
        <p:spPr>
          <a:xfrm>
            <a:off x="-1583" y="-3289300"/>
            <a:ext cx="25296813" cy="18213388"/>
          </a:xfrm>
          <a:prstGeom prst="rect">
            <a:avLst/>
          </a:prstGeom>
          <a:ln w="12700">
            <a:miter lim="400000"/>
          </a:ln>
        </p:spPr>
      </p:pic>
      <p:sp>
        <p:nvSpPr>
          <p:cNvPr id="931" name="Shape 931"/>
          <p:cNvSpPr/>
          <p:nvPr/>
        </p:nvSpPr>
        <p:spPr>
          <a:xfrm>
            <a:off x="-2285999" y="-2260600"/>
            <a:ext cx="10883901" cy="8940800"/>
          </a:xfrm>
          <a:prstGeom prst="rect">
            <a:avLst/>
          </a:prstGeom>
          <a:solidFill>
            <a:srgbClr val="0080FF"/>
          </a:solidFill>
          <a:ln w="12700">
            <a:miter lim="400000"/>
          </a:ln>
        </p:spPr>
        <p:txBody>
          <a:bodyPr lIns="0" tIns="0" rIns="0" bIns="0"/>
          <a:lstStyle/>
          <a:p>
            <a:pPr lvl="0"/>
            <a:endParaRPr/>
          </a:p>
        </p:txBody>
      </p:sp>
      <p:sp>
        <p:nvSpPr>
          <p:cNvPr id="932" name="Shape 932"/>
          <p:cNvSpPr/>
          <p:nvPr/>
        </p:nvSpPr>
        <p:spPr>
          <a:xfrm>
            <a:off x="17068807" y="-2120900"/>
            <a:ext cx="10883901" cy="8940800"/>
          </a:xfrm>
          <a:prstGeom prst="rect">
            <a:avLst/>
          </a:prstGeom>
          <a:solidFill>
            <a:srgbClr val="0080FF"/>
          </a:solidFill>
          <a:ln w="12700">
            <a:miter lim="400000"/>
          </a:ln>
        </p:spPr>
        <p:txBody>
          <a:bodyPr lIns="0" tIns="0" rIns="0" bIns="0"/>
          <a:lstStyle/>
          <a:p>
            <a:pPr lvl="0"/>
            <a:endParaRPr/>
          </a:p>
        </p:txBody>
      </p:sp>
      <p:sp>
        <p:nvSpPr>
          <p:cNvPr id="933" name="Shape 933"/>
          <p:cNvSpPr/>
          <p:nvPr/>
        </p:nvSpPr>
        <p:spPr>
          <a:xfrm>
            <a:off x="15621000" y="1262836"/>
            <a:ext cx="8751284" cy="4370427"/>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lvl1pPr algn="l">
              <a:defRPr sz="7200">
                <a:solidFill>
                  <a:srgbClr val="FFFFFF"/>
                </a:solidFill>
                <a:latin typeface="Lucida Grande"/>
                <a:ea typeface="Lucida Grande"/>
                <a:cs typeface="Lucida Grande"/>
                <a:sym typeface="Lucida Grande"/>
              </a:defRPr>
            </a:lvl1pPr>
          </a:lstStyle>
          <a:p>
            <a:pPr lvl="0">
              <a:defRPr sz="1800">
                <a:solidFill>
                  <a:srgbClr val="000000"/>
                </a:solidFill>
              </a:defRPr>
            </a:pPr>
            <a:r>
              <a:rPr sz="7000" dirty="0">
                <a:solidFill>
                  <a:schemeClr val="tx1"/>
                </a:solidFill>
              </a:rPr>
              <a:t>Millennials care about their clothes, and that means not cleaning them</a:t>
            </a:r>
          </a:p>
        </p:txBody>
      </p:sp>
      <p:sp>
        <p:nvSpPr>
          <p:cNvPr id="934" name="Shape 934"/>
          <p:cNvSpPr/>
          <p:nvPr/>
        </p:nvSpPr>
        <p:spPr>
          <a:xfrm>
            <a:off x="1024516" y="1126236"/>
            <a:ext cx="10075009" cy="2154436"/>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p>
            <a:pPr lvl="0" algn="l">
              <a:defRPr sz="1800"/>
            </a:pPr>
            <a:r>
              <a:rPr sz="3600" dirty="0">
                <a:solidFill>
                  <a:srgbClr val="FFFFFF"/>
                </a:solidFill>
                <a:latin typeface="Lucida Grande"/>
                <a:ea typeface="Lucida Grande"/>
                <a:cs typeface="Lucida Grande"/>
                <a:sym typeface="Lucida Grande"/>
              </a:rPr>
              <a:t>We heard: </a:t>
            </a:r>
          </a:p>
          <a:p>
            <a:pPr lvl="0" algn="l">
              <a:defRPr sz="1800"/>
            </a:pPr>
            <a:r>
              <a:rPr sz="5200" dirty="0">
                <a:solidFill>
                  <a:srgbClr val="FFFFFF"/>
                </a:solidFill>
                <a:latin typeface="Arial"/>
                <a:ea typeface="Arial"/>
                <a:cs typeface="Arial"/>
                <a:sym typeface="Arial"/>
              </a:rPr>
              <a:t>“</a:t>
            </a:r>
            <a:r>
              <a:rPr sz="5200" dirty="0">
                <a:solidFill>
                  <a:srgbClr val="FFFFFF"/>
                </a:solidFill>
                <a:latin typeface="Lucida Grande"/>
                <a:ea typeface="Lucida Grande"/>
                <a:cs typeface="Lucida Grande"/>
                <a:sym typeface="Lucida Grande"/>
              </a:rPr>
              <a:t>I rarely wash my jeans, I want them to look great longer</a:t>
            </a:r>
            <a:r>
              <a:rPr sz="5200" dirty="0">
                <a:solidFill>
                  <a:srgbClr val="FFFFFF"/>
                </a:solidFill>
                <a:latin typeface="Arial"/>
                <a:ea typeface="Arial"/>
                <a:cs typeface="Arial"/>
                <a:sym typeface="Arial"/>
              </a:rPr>
              <a:t>”</a:t>
            </a:r>
          </a:p>
        </p:txBody>
      </p:sp>
      <p:sp>
        <p:nvSpPr>
          <p:cNvPr id="935" name="Shape 935"/>
          <p:cNvSpPr/>
          <p:nvPr/>
        </p:nvSpPr>
        <p:spPr>
          <a:xfrm>
            <a:off x="1024516" y="4786814"/>
            <a:ext cx="9857802" cy="1538883"/>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p>
            <a:pPr lvl="0" algn="l">
              <a:defRPr sz="1800"/>
            </a:pPr>
            <a:r>
              <a:rPr sz="3600" dirty="0">
                <a:solidFill>
                  <a:srgbClr val="FFFFFF"/>
                </a:solidFill>
                <a:latin typeface="Lucida Grande"/>
                <a:ea typeface="Lucida Grande"/>
                <a:cs typeface="Lucida Grande"/>
                <a:sym typeface="Lucida Grande"/>
              </a:rPr>
              <a:t>We observed:</a:t>
            </a:r>
            <a:r>
              <a:rPr sz="4800" dirty="0">
                <a:solidFill>
                  <a:srgbClr val="FFFFFF"/>
                </a:solidFill>
                <a:latin typeface="Lucida Grande"/>
                <a:ea typeface="Lucida Grande"/>
                <a:cs typeface="Lucida Grande"/>
                <a:sym typeface="Lucida Grande"/>
              </a:rPr>
              <a:t> </a:t>
            </a:r>
          </a:p>
          <a:p>
            <a:pPr lvl="0" algn="l">
              <a:defRPr sz="1800"/>
            </a:pPr>
            <a:r>
              <a:rPr sz="5200" dirty="0">
                <a:solidFill>
                  <a:srgbClr val="FFFFFF"/>
                </a:solidFill>
                <a:latin typeface="Lucida Grande"/>
                <a:ea typeface="Lucida Grande"/>
                <a:cs typeface="Lucida Grande"/>
                <a:sym typeface="Lucida Grande"/>
              </a:rPr>
              <a:t>Jeans on the back of a chair </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21</a:t>
            </a:fld>
            <a:endParaRPr lang="en-US" dirty="0"/>
          </a:p>
        </p:txBody>
      </p:sp>
      <p:sp>
        <p:nvSpPr>
          <p:cNvPr id="5" name="TextBox 4"/>
          <p:cNvSpPr txBox="1"/>
          <p:nvPr/>
        </p:nvSpPr>
        <p:spPr>
          <a:xfrm>
            <a:off x="1024516" y="7478998"/>
            <a:ext cx="7455875" cy="1015659"/>
          </a:xfrm>
          <a:prstGeom prst="rect">
            <a:avLst/>
          </a:prstGeom>
          <a:noFill/>
        </p:spPr>
        <p:txBody>
          <a:bodyPr wrap="none" lIns="91434" tIns="45718" rIns="91434" bIns="45718" rtlCol="0">
            <a:spAutoFit/>
          </a:bodyPr>
          <a:lstStyle/>
          <a:p>
            <a:r>
              <a:rPr lang="en-US" sz="6000" dirty="0">
                <a:solidFill>
                  <a:schemeClr val="tx2">
                    <a:lumMod val="50000"/>
                  </a:schemeClr>
                </a:solidFill>
              </a:rPr>
              <a:t>discrete observations</a:t>
            </a:r>
          </a:p>
        </p:txBody>
      </p:sp>
      <p:sp>
        <p:nvSpPr>
          <p:cNvPr id="13" name="TextBox 12"/>
          <p:cNvSpPr txBox="1"/>
          <p:nvPr/>
        </p:nvSpPr>
        <p:spPr>
          <a:xfrm>
            <a:off x="15703494" y="7468598"/>
            <a:ext cx="7367710" cy="1015659"/>
          </a:xfrm>
          <a:prstGeom prst="rect">
            <a:avLst/>
          </a:prstGeom>
          <a:noFill/>
        </p:spPr>
        <p:txBody>
          <a:bodyPr wrap="none" lIns="91434" tIns="45718" rIns="91434" bIns="45718" rtlCol="0">
            <a:spAutoFit/>
          </a:bodyPr>
          <a:lstStyle/>
          <a:p>
            <a:r>
              <a:rPr lang="en-US" sz="6000" dirty="0">
                <a:solidFill>
                  <a:schemeClr val="tx2">
                    <a:lumMod val="50000"/>
                  </a:schemeClr>
                </a:solidFill>
              </a:rPr>
              <a:t>abstracted statement</a:t>
            </a:r>
          </a:p>
        </p:txBody>
      </p:sp>
    </p:spTree>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3" grpId="0" animBg="1"/>
      <p:bldP spid="5"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228599" y="6934200"/>
            <a:ext cx="25222200" cy="6172200"/>
          </a:xfrm>
          <a:prstGeom prst="rect">
            <a:avLst/>
          </a:prstGeom>
          <a:solidFill>
            <a:srgbClr val="FFFFFF"/>
          </a:solidFill>
          <a:ln w="12700" cap="flat" cmpd="sng" algn="ctr">
            <a:noFill/>
            <a:prstDash val="solid"/>
            <a:round/>
            <a:headEnd type="none" w="sm" len="sm"/>
            <a:tailEnd type="none" w="sm" len="sm"/>
          </a:ln>
          <a:effectLst/>
        </p:spPr>
        <p:txBody>
          <a:bodyPr vert="horz" wrap="square" lIns="91434" tIns="45718" rIns="91434" bIns="45718" numCol="1" spcCol="0" rtlCol="0" anchor="t" anchorCtr="0" compatLnSpc="1">
            <a:prstTxWarp prst="textNoShape">
              <a:avLst/>
            </a:prstTxWarp>
          </a:bodyPr>
          <a:lstStyle/>
          <a:p>
            <a:pPr algn="l" defTabSz="914342" rtl="0" fontAlgn="base">
              <a:spcBef>
                <a:spcPct val="0"/>
              </a:spcBef>
              <a:spcAft>
                <a:spcPct val="0"/>
              </a:spcAft>
            </a:pPr>
            <a:endParaRPr lang="en-US" sz="2400">
              <a:solidFill>
                <a:schemeClr val="tx1"/>
              </a:solidFill>
              <a:latin typeface="Times New Roman" pitchFamily="18" charset="0"/>
            </a:endParaRPr>
          </a:p>
        </p:txBody>
      </p:sp>
      <p:sp>
        <p:nvSpPr>
          <p:cNvPr id="939" name="Shape 939"/>
          <p:cNvSpPr/>
          <p:nvPr/>
        </p:nvSpPr>
        <p:spPr>
          <a:xfrm>
            <a:off x="-228599" y="254000"/>
            <a:ext cx="25222200" cy="6680200"/>
          </a:xfrm>
          <a:prstGeom prst="rect">
            <a:avLst/>
          </a:prstGeom>
          <a:solidFill/>
          <a:ln w="25400">
            <a:solidFill/>
            <a:miter/>
          </a:ln>
        </p:spPr>
        <p:txBody>
          <a:bodyPr lIns="0" tIns="0" rIns="0" bIns="0"/>
          <a:lstStyle/>
          <a:p>
            <a:pPr lvl="0"/>
            <a:endParaRPr/>
          </a:p>
        </p:txBody>
      </p:sp>
      <p:sp>
        <p:nvSpPr>
          <p:cNvPr id="940" name="Shape 940"/>
          <p:cNvSpPr/>
          <p:nvPr/>
        </p:nvSpPr>
        <p:spPr>
          <a:xfrm>
            <a:off x="1752600" y="2513949"/>
            <a:ext cx="21166394" cy="8802410"/>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p>
            <a:pPr lvl="0" algn="l">
              <a:defRPr sz="1800"/>
            </a:pPr>
            <a:r>
              <a:rPr sz="4800" dirty="0">
                <a:solidFill>
                  <a:srgbClr val="FFFFFF"/>
                </a:solidFill>
                <a:latin typeface="Lucida Grande"/>
                <a:ea typeface="Lucida Grande"/>
                <a:cs typeface="Lucida Grande"/>
                <a:sym typeface="Lucida Grande"/>
              </a:rPr>
              <a:t>The Perennial Objective:</a:t>
            </a:r>
          </a:p>
          <a:p>
            <a:pPr lvl="0" algn="l">
              <a:defRPr sz="1800"/>
            </a:pPr>
            <a:r>
              <a:rPr sz="9500" dirty="0">
                <a:solidFill>
                  <a:srgbClr val="FFFFFF"/>
                </a:solidFill>
                <a:latin typeface="Lucida Grande"/>
                <a:ea typeface="Lucida Grande"/>
                <a:cs typeface="Lucida Grande"/>
                <a:sym typeface="Lucida Grande"/>
              </a:rPr>
              <a:t>IMPROVE THE STAIN-REMOVING PERFORMANCE OF TIDE</a:t>
            </a:r>
          </a:p>
          <a:p>
            <a:pPr lvl="0" algn="l">
              <a:defRPr sz="1800"/>
            </a:pPr>
            <a:endParaRPr sz="4800" dirty="0">
              <a:latin typeface="Lucida Grande"/>
              <a:ea typeface="Lucida Grande"/>
              <a:cs typeface="Lucida Grande"/>
              <a:sym typeface="Lucida Grande"/>
            </a:endParaRPr>
          </a:p>
          <a:p>
            <a:pPr lvl="0" algn="l">
              <a:defRPr sz="1800"/>
            </a:pPr>
            <a:endParaRPr sz="4800" dirty="0">
              <a:solidFill>
                <a:schemeClr val="tx2"/>
              </a:solidFill>
              <a:latin typeface="Lucida Grande"/>
              <a:ea typeface="Lucida Grande"/>
              <a:cs typeface="Lucida Grande"/>
              <a:sym typeface="Lucida Grande"/>
            </a:endParaRPr>
          </a:p>
          <a:p>
            <a:pPr lvl="0" algn="l">
              <a:defRPr sz="1800"/>
            </a:pPr>
            <a:r>
              <a:rPr sz="4800" dirty="0">
                <a:solidFill>
                  <a:schemeClr val="accent4">
                    <a:lumMod val="10000"/>
                  </a:schemeClr>
                </a:solidFill>
                <a:latin typeface="Lucida Grande"/>
                <a:ea typeface="Lucida Grande"/>
                <a:cs typeface="Lucida Grande"/>
                <a:sym typeface="Lucida Grande"/>
              </a:rPr>
              <a:t>The Realization:</a:t>
            </a:r>
          </a:p>
          <a:p>
            <a:pPr lvl="0" algn="l">
              <a:defRPr sz="1800"/>
            </a:pPr>
            <a:r>
              <a:rPr sz="9500" dirty="0">
                <a:solidFill>
                  <a:schemeClr val="accent4">
                    <a:lumMod val="10000"/>
                  </a:schemeClr>
                </a:solidFill>
                <a:latin typeface="Lucida Grande"/>
                <a:ea typeface="Lucida Grande"/>
                <a:cs typeface="Lucida Grande"/>
                <a:sym typeface="Lucida Grande"/>
              </a:rPr>
              <a:t>IT</a:t>
            </a:r>
            <a:r>
              <a:rPr sz="9500" dirty="0">
                <a:solidFill>
                  <a:schemeClr val="accent4">
                    <a:lumMod val="10000"/>
                  </a:schemeClr>
                </a:solidFill>
                <a:latin typeface="Arial"/>
                <a:ea typeface="Arial"/>
                <a:cs typeface="Arial"/>
                <a:sym typeface="Arial"/>
              </a:rPr>
              <a:t>’</a:t>
            </a:r>
            <a:r>
              <a:rPr sz="9500" dirty="0">
                <a:solidFill>
                  <a:schemeClr val="accent4">
                    <a:lumMod val="10000"/>
                  </a:schemeClr>
                </a:solidFill>
                <a:latin typeface="Lucida Grande"/>
                <a:ea typeface="Lucida Grande"/>
                <a:cs typeface="Lucida Grande"/>
                <a:sym typeface="Lucida Grande"/>
              </a:rPr>
              <a:t>S NOT ABOUT CLEANING.  IT</a:t>
            </a:r>
            <a:r>
              <a:rPr sz="9500" dirty="0">
                <a:solidFill>
                  <a:schemeClr val="accent4">
                    <a:lumMod val="10000"/>
                  </a:schemeClr>
                </a:solidFill>
                <a:latin typeface="Arial"/>
                <a:ea typeface="Arial"/>
                <a:cs typeface="Arial"/>
                <a:sym typeface="Arial"/>
              </a:rPr>
              <a:t>’</a:t>
            </a:r>
            <a:r>
              <a:rPr sz="9500" dirty="0">
                <a:solidFill>
                  <a:schemeClr val="accent4">
                    <a:lumMod val="10000"/>
                  </a:schemeClr>
                </a:solidFill>
                <a:latin typeface="Lucida Grande"/>
                <a:ea typeface="Lucida Grande"/>
                <a:cs typeface="Lucida Grande"/>
                <a:sym typeface="Lucida Grande"/>
              </a:rPr>
              <a:t>S ABOUT CARING FOR CLOTHES.</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22</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40">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4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44" name="Group 944"/>
          <p:cNvGrpSpPr/>
          <p:nvPr/>
        </p:nvGrpSpPr>
        <p:grpSpPr>
          <a:xfrm>
            <a:off x="9499284" y="3603631"/>
            <a:ext cx="5636269" cy="6507166"/>
            <a:chOff x="1249232" y="973169"/>
            <a:chExt cx="5636269" cy="6507164"/>
          </a:xfrm>
        </p:grpSpPr>
        <p:sp>
          <p:nvSpPr>
            <p:cNvPr id="942" name="Shape 942"/>
            <p:cNvSpPr/>
            <p:nvPr/>
          </p:nvSpPr>
          <p:spPr>
            <a:xfrm rot="1800000">
              <a:off x="1249232" y="973169"/>
              <a:ext cx="5636269" cy="6507164"/>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2C9D4A"/>
            </a:solidFill>
            <a:ln w="12700" cap="flat">
              <a:noFill/>
              <a:miter lim="400000"/>
            </a:ln>
            <a:effectLst/>
          </p:spPr>
          <p:txBody>
            <a:bodyPr wrap="square" lIns="0" tIns="0" rIns="0" bIns="0" numCol="1" anchor="t">
              <a:noAutofit/>
            </a:bodyPr>
            <a:lstStyle/>
            <a:p>
              <a:pPr lvl="0"/>
              <a:endParaRPr/>
            </a:p>
          </p:txBody>
        </p:sp>
        <p:sp>
          <p:nvSpPr>
            <p:cNvPr id="943" name="Shape 943"/>
            <p:cNvSpPr/>
            <p:nvPr/>
          </p:nvSpPr>
          <p:spPr>
            <a:xfrm>
              <a:off x="2362880" y="3694734"/>
              <a:ext cx="3428026" cy="1092607"/>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ctr">
              <a:spAutoFit/>
            </a:bodyPr>
            <a:lstStyle>
              <a:lvl1pPr>
                <a:defRPr sz="7200" b="1">
                  <a:solidFill>
                    <a:srgbClr val="FFFFFF"/>
                  </a:solidFill>
                  <a:latin typeface="Lucida Grande"/>
                  <a:ea typeface="Lucida Grande"/>
                  <a:cs typeface="Lucida Grande"/>
                  <a:sym typeface="Lucida Grande"/>
                </a:defRPr>
              </a:lvl1pPr>
            </a:lstStyle>
            <a:p>
              <a:pPr lvl="0">
                <a:defRPr sz="1800" b="0">
                  <a:solidFill>
                    <a:srgbClr val="000000"/>
                  </a:solidFill>
                </a:defRPr>
              </a:pPr>
              <a:r>
                <a:rPr sz="7100"/>
                <a:t>Define</a:t>
              </a:r>
            </a:p>
          </p:txBody>
        </p:sp>
      </p:grpSp>
      <p:sp>
        <p:nvSpPr>
          <p:cNvPr id="945" name="Shape 945"/>
          <p:cNvSpPr/>
          <p:nvPr/>
        </p:nvSpPr>
        <p:spPr>
          <a:xfrm>
            <a:off x="3823664" y="3879135"/>
            <a:ext cx="4668495" cy="1461939"/>
          </a:xfrm>
          <a:prstGeom prst="rect">
            <a:avLst/>
          </a:prstGeom>
          <a:ln w="12700">
            <a:miter lim="400000"/>
          </a:ln>
          <a:extLst>
            <a:ext uri="{C572A759-6A51-4108-AA02-DFA0A04FC94B}">
              <ma14:wrappingTextBoxFlag xmlns="" xmlns:ma14="http://schemas.microsoft.com/office/mac/drawingml/2011/main" val="1"/>
            </a:ext>
          </a:extLst>
        </p:spPr>
        <p:txBody>
          <a:bodyPr wrap="none" lIns="0" tIns="0" rIns="0" bIns="0" anchor="ctr">
            <a:spAutoFit/>
          </a:bodyPr>
          <a:lstStyle/>
          <a:p>
            <a:pPr lvl="0">
              <a:defRPr sz="1800"/>
            </a:pPr>
            <a:r>
              <a:rPr sz="9500" dirty="0">
                <a:solidFill>
                  <a:srgbClr val="FFFFFF"/>
                </a:solidFill>
                <a:latin typeface="Lucida Grande"/>
                <a:ea typeface="Lucida Grande"/>
                <a:cs typeface="Lucida Grande"/>
                <a:sym typeface="Lucida Grande"/>
              </a:rPr>
              <a:t>REALIZE</a:t>
            </a:r>
            <a:r>
              <a:rPr sz="7100" dirty="0">
                <a:solidFill>
                  <a:srgbClr val="FFFFFF"/>
                </a:solidFill>
                <a:latin typeface="Lucida Grande"/>
                <a:ea typeface="Lucida Grande"/>
                <a:cs typeface="Lucida Grande"/>
                <a:sym typeface="Lucida Grande"/>
              </a:rPr>
              <a:t> </a:t>
            </a:r>
          </a:p>
        </p:txBody>
      </p:sp>
      <p:sp>
        <p:nvSpPr>
          <p:cNvPr id="946" name="Shape 946"/>
          <p:cNvSpPr/>
          <p:nvPr/>
        </p:nvSpPr>
        <p:spPr>
          <a:xfrm>
            <a:off x="15746712" y="8501935"/>
            <a:ext cx="3942761" cy="1461939"/>
          </a:xfrm>
          <a:prstGeom prst="rect">
            <a:avLst/>
          </a:prstGeom>
          <a:ln w="12700">
            <a:miter lim="400000"/>
          </a:ln>
          <a:extLst>
            <a:ext uri="{C572A759-6A51-4108-AA02-DFA0A04FC94B}">
              <ma14:wrappingTextBoxFlag xmlns="" xmlns:ma14="http://schemas.microsoft.com/office/mac/drawingml/2011/main" val="1"/>
            </a:ext>
          </a:extLst>
        </p:spPr>
        <p:txBody>
          <a:bodyPr wrap="none" lIns="0" tIns="0" rIns="0" bIns="0" anchor="ctr">
            <a:spAutoFit/>
          </a:bodyPr>
          <a:lstStyle/>
          <a:p>
            <a:pPr lvl="0">
              <a:defRPr sz="1800"/>
            </a:pPr>
            <a:r>
              <a:rPr sz="9500">
                <a:solidFill>
                  <a:srgbClr val="FFFFFF"/>
                </a:solidFill>
                <a:latin typeface="Lucida Grande"/>
                <a:ea typeface="Lucida Grande"/>
                <a:cs typeface="Lucida Grande"/>
                <a:sym typeface="Lucida Grande"/>
              </a:rPr>
              <a:t>FOCUS</a:t>
            </a:r>
            <a:r>
              <a:rPr sz="7100">
                <a:solidFill>
                  <a:srgbClr val="FFFFFF"/>
                </a:solidFill>
                <a:latin typeface="Lucida Grande"/>
                <a:ea typeface="Lucida Grande"/>
                <a:cs typeface="Lucida Grande"/>
                <a:sym typeface="Lucida Grande"/>
              </a:rPr>
              <a:t> </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23</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8" name="Shape 948"/>
          <p:cNvSpPr/>
          <p:nvPr/>
        </p:nvSpPr>
        <p:spPr>
          <a:xfrm>
            <a:off x="2060576" y="2405505"/>
            <a:ext cx="18643600" cy="8905002"/>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lgn="l">
              <a:lnSpc>
                <a:spcPct val="90000"/>
              </a:lnSpc>
              <a:defRPr sz="1800"/>
            </a:pPr>
            <a:r>
              <a:rPr sz="16000" dirty="0">
                <a:solidFill>
                  <a:srgbClr val="FFFFFF"/>
                </a:solidFill>
                <a:latin typeface="Lucida Grande"/>
                <a:ea typeface="Lucida Grande"/>
                <a:cs typeface="Lucida Grande"/>
                <a:sym typeface="Lucida Grande"/>
              </a:rPr>
              <a:t>FOCUS </a:t>
            </a:r>
          </a:p>
          <a:p>
            <a:pPr lvl="0" algn="l">
              <a:lnSpc>
                <a:spcPct val="90000"/>
              </a:lnSpc>
              <a:defRPr sz="1800"/>
            </a:pPr>
            <a:r>
              <a:rPr sz="16000" dirty="0">
                <a:solidFill>
                  <a:srgbClr val="FFFFFF"/>
                </a:solidFill>
                <a:latin typeface="Lucida Grande"/>
                <a:ea typeface="Lucida Grande"/>
                <a:cs typeface="Lucida Grande"/>
                <a:sym typeface="Lucida Grande"/>
              </a:rPr>
              <a:t>ON </a:t>
            </a:r>
            <a:r>
              <a:rPr sz="16000" b="1" i="1" dirty="0">
                <a:solidFill>
                  <a:srgbClr val="FFFFFF"/>
                </a:solidFill>
                <a:latin typeface="Lucida Grande"/>
                <a:ea typeface="Lucida Grande"/>
                <a:cs typeface="Lucida Grande"/>
                <a:sym typeface="Lucida Grande"/>
              </a:rPr>
              <a:t>ONE</a:t>
            </a:r>
            <a:r>
              <a:rPr sz="16000" dirty="0">
                <a:solidFill>
                  <a:srgbClr val="FFFFFF"/>
                </a:solidFill>
                <a:latin typeface="Lucida Grande"/>
                <a:ea typeface="Lucida Grande"/>
                <a:cs typeface="Lucida Grande"/>
                <a:sym typeface="Lucida Grande"/>
              </a:rPr>
              <a:t> MEANINGFUL CHALLENGE </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24</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Focus by Writing a “Point of View”</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25</a:t>
            </a:fld>
            <a:endParaRPr lang="en-US" dirty="0"/>
          </a:p>
        </p:txBody>
      </p:sp>
      <p:sp>
        <p:nvSpPr>
          <p:cNvPr id="9" name="Content Placeholder 5">
            <a:extLst>
              <a:ext uri="{FF2B5EF4-FFF2-40B4-BE49-F238E27FC236}">
                <a16:creationId xmlns:a16="http://schemas.microsoft.com/office/drawing/2014/main" id="{C8860104-C00C-1CA8-437D-760DABB9919E}"/>
              </a:ext>
            </a:extLst>
          </p:cNvPr>
          <p:cNvSpPr txBox="1">
            <a:spLocks/>
          </p:cNvSpPr>
          <p:nvPr/>
        </p:nvSpPr>
        <p:spPr bwMode="auto">
          <a:xfrm>
            <a:off x="1278476" y="5075694"/>
            <a:ext cx="23093808" cy="32004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685800" indent="-685800" algn="l" rtl="0" eaLnBrk="1" fontAlgn="base" hangingPunct="1">
              <a:spcBef>
                <a:spcPct val="20000"/>
              </a:spcBef>
              <a:spcAft>
                <a:spcPct val="0"/>
              </a:spcAft>
              <a:buSzPct val="75000"/>
              <a:buChar char="•"/>
              <a:defRPr sz="7200" b="0" i="0">
                <a:solidFill>
                  <a:schemeClr val="tx1"/>
                </a:solidFill>
                <a:latin typeface="Helvetica Light"/>
                <a:ea typeface="ＭＳ Ｐゴシック" charset="0"/>
                <a:cs typeface="Helvetica Light"/>
              </a:defRPr>
            </a:lvl1pPr>
            <a:lvl2pPr marL="1485900" indent="-571500" algn="l" rtl="0" eaLnBrk="1" fontAlgn="base" hangingPunct="1">
              <a:spcBef>
                <a:spcPct val="20000"/>
              </a:spcBef>
              <a:spcAft>
                <a:spcPct val="0"/>
              </a:spcAft>
              <a:buSzPct val="75000"/>
              <a:buChar char="–"/>
              <a:defRPr sz="6400" b="0" i="0">
                <a:solidFill>
                  <a:schemeClr val="tx1"/>
                </a:solidFill>
                <a:latin typeface="Helvetica Light"/>
                <a:ea typeface="ＭＳ Ｐゴシック" charset="0"/>
                <a:cs typeface="Helvetica Light"/>
              </a:defRPr>
            </a:lvl2pPr>
            <a:lvl3pPr marL="2286000" indent="-457200" algn="l" rtl="0" eaLnBrk="1" fontAlgn="base" hangingPunct="1">
              <a:spcBef>
                <a:spcPct val="20000"/>
              </a:spcBef>
              <a:spcAft>
                <a:spcPct val="0"/>
              </a:spcAft>
              <a:buSzPct val="75000"/>
              <a:buChar char="•"/>
              <a:defRPr sz="5600" b="0" i="0">
                <a:solidFill>
                  <a:schemeClr val="tx1"/>
                </a:solidFill>
                <a:latin typeface="Helvetica Light"/>
                <a:ea typeface="ＭＳ Ｐゴシック" charset="0"/>
                <a:cs typeface="Helvetica Light"/>
              </a:defRPr>
            </a:lvl3pPr>
            <a:lvl4pPr marL="3200400" indent="-457200" algn="l" rtl="0" eaLnBrk="1" fontAlgn="base" hangingPunct="1">
              <a:spcBef>
                <a:spcPct val="20000"/>
              </a:spcBef>
              <a:spcAft>
                <a:spcPct val="0"/>
              </a:spcAft>
              <a:buSzPct val="75000"/>
              <a:buChar char="–"/>
              <a:defRPr sz="4800" b="0" i="0">
                <a:solidFill>
                  <a:schemeClr val="tx1"/>
                </a:solidFill>
                <a:latin typeface="Helvetica Light"/>
                <a:ea typeface="ＭＳ Ｐゴシック" charset="0"/>
                <a:cs typeface="Helvetica Light"/>
              </a:defRPr>
            </a:lvl4pPr>
            <a:lvl5pPr marL="4114800" indent="-457200" algn="l" rtl="0" eaLnBrk="1" fontAlgn="base" hangingPunct="1">
              <a:spcBef>
                <a:spcPct val="20000"/>
              </a:spcBef>
              <a:spcAft>
                <a:spcPct val="0"/>
              </a:spcAft>
              <a:buSzPct val="75000"/>
              <a:buChar char="»"/>
              <a:defRPr sz="4800" b="0" i="0">
                <a:solidFill>
                  <a:schemeClr val="tx1"/>
                </a:solidFill>
                <a:latin typeface="Helvetica Light"/>
                <a:ea typeface="ＭＳ Ｐゴシック" charset="0"/>
                <a:cs typeface="Helvetica Light"/>
              </a:defRPr>
            </a:lvl5pPr>
            <a:lvl6pPr marL="5029200" indent="-457200" algn="l" rtl="0" eaLnBrk="1" fontAlgn="base" hangingPunct="1">
              <a:spcBef>
                <a:spcPct val="20000"/>
              </a:spcBef>
              <a:spcAft>
                <a:spcPct val="0"/>
              </a:spcAft>
              <a:buChar char="»"/>
              <a:defRPr sz="4000" b="1">
                <a:solidFill>
                  <a:schemeClr val="tx1"/>
                </a:solidFill>
                <a:latin typeface="+mn-lt"/>
              </a:defRPr>
            </a:lvl6pPr>
            <a:lvl7pPr marL="5943600" indent="-457200" algn="l" rtl="0" eaLnBrk="1" fontAlgn="base" hangingPunct="1">
              <a:spcBef>
                <a:spcPct val="20000"/>
              </a:spcBef>
              <a:spcAft>
                <a:spcPct val="0"/>
              </a:spcAft>
              <a:buChar char="»"/>
              <a:defRPr sz="4000" b="1">
                <a:solidFill>
                  <a:schemeClr val="tx1"/>
                </a:solidFill>
                <a:latin typeface="+mn-lt"/>
              </a:defRPr>
            </a:lvl7pPr>
            <a:lvl8pPr marL="6858000" indent="-457200" algn="l" rtl="0" eaLnBrk="1" fontAlgn="base" hangingPunct="1">
              <a:spcBef>
                <a:spcPct val="20000"/>
              </a:spcBef>
              <a:spcAft>
                <a:spcPct val="0"/>
              </a:spcAft>
              <a:buChar char="»"/>
              <a:defRPr sz="4000" b="1">
                <a:solidFill>
                  <a:schemeClr val="tx1"/>
                </a:solidFill>
                <a:latin typeface="+mn-lt"/>
              </a:defRPr>
            </a:lvl8pPr>
            <a:lvl9pPr marL="7772400" indent="-457200" algn="l" rtl="0" eaLnBrk="1" fontAlgn="base" hangingPunct="1">
              <a:spcBef>
                <a:spcPct val="20000"/>
              </a:spcBef>
              <a:spcAft>
                <a:spcPct val="0"/>
              </a:spcAft>
              <a:buChar char="»"/>
              <a:defRPr sz="4000" b="1">
                <a:solidFill>
                  <a:schemeClr val="tx1"/>
                </a:solidFill>
                <a:latin typeface="+mn-lt"/>
              </a:defRPr>
            </a:lvl9pPr>
          </a:lstStyle>
          <a:p>
            <a:pPr marL="0" indent="0">
              <a:lnSpc>
                <a:spcPts val="11000"/>
              </a:lnSpc>
              <a:spcBef>
                <a:spcPts val="2000"/>
              </a:spcBef>
              <a:buFontTx/>
              <a:buNone/>
              <a:defRPr sz="1800"/>
            </a:pPr>
            <a:r>
              <a:rPr lang="en-US" sz="8400" dirty="0">
                <a:solidFill>
                  <a:srgbClr val="FFFFFF"/>
                </a:solidFill>
                <a:ea typeface="Lucida Grande"/>
                <a:sym typeface="Lucida Grande"/>
              </a:rPr>
              <a:t>A </a:t>
            </a:r>
            <a:r>
              <a:rPr lang="en-US" sz="8400" b="1" dirty="0">
                <a:solidFill>
                  <a:srgbClr val="FFC000"/>
                </a:solidFill>
                <a:ea typeface="Lucida Grande"/>
                <a:sym typeface="Lucida Grande"/>
              </a:rPr>
              <a:t>unique, concise reframing </a:t>
            </a:r>
            <a:r>
              <a:rPr lang="en-US" sz="8400" dirty="0">
                <a:solidFill>
                  <a:srgbClr val="FFFFFF"/>
                </a:solidFill>
                <a:ea typeface="Lucida Grande"/>
                <a:sym typeface="Lucida Grande"/>
              </a:rPr>
              <a:t>of the </a:t>
            </a:r>
            <a:r>
              <a:rPr lang="en-US" sz="8400" b="1" dirty="0">
                <a:solidFill>
                  <a:srgbClr val="FFFFFF"/>
                </a:solidFill>
                <a:ea typeface="Lucida Grande"/>
                <a:sym typeface="Lucida Grande"/>
              </a:rPr>
              <a:t>problem</a:t>
            </a:r>
            <a:br>
              <a:rPr lang="en-US" sz="8400" b="1" dirty="0">
                <a:solidFill>
                  <a:srgbClr val="FFFFFF"/>
                </a:solidFill>
                <a:ea typeface="Lucida Grande"/>
                <a:sym typeface="Lucida Grande"/>
              </a:rPr>
            </a:br>
            <a:r>
              <a:rPr lang="en-US" sz="8400" dirty="0">
                <a:solidFill>
                  <a:srgbClr val="FFFFFF"/>
                </a:solidFill>
                <a:ea typeface="Lucida Grande"/>
                <a:sym typeface="Lucida Grande"/>
              </a:rPr>
              <a:t>that is </a:t>
            </a:r>
            <a:r>
              <a:rPr lang="en-US" sz="8400" b="1" dirty="0">
                <a:solidFill>
                  <a:srgbClr val="FFC000"/>
                </a:solidFill>
                <a:ea typeface="Lucida Grande"/>
                <a:sym typeface="Lucida Grande"/>
              </a:rPr>
              <a:t>grounded in user needs &amp; insights</a:t>
            </a:r>
            <a:r>
              <a:rPr lang="en-US" sz="8400" dirty="0">
                <a:solidFill>
                  <a:srgbClr val="FFC000"/>
                </a:solidFill>
                <a:ea typeface="Lucida Grande"/>
                <a:sym typeface="Lucida Grande"/>
              </a:rPr>
              <a:t>.</a:t>
            </a:r>
            <a:endParaRPr lang="en-US" sz="8400" dirty="0">
              <a:solidFill>
                <a:srgbClr val="FFC000"/>
              </a:solidFill>
            </a:endParaRPr>
          </a:p>
        </p:txBody>
      </p:sp>
    </p:spTree>
    <p:extLst>
      <p:ext uri="{BB962C8B-B14F-4D97-AF65-F5344CB8AC3E}">
        <p14:creationId xmlns:p14="http://schemas.microsoft.com/office/powerpoint/2010/main" val="17038715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Focus by Writing a “Point of View”</a:t>
            </a:r>
          </a:p>
        </p:txBody>
      </p:sp>
      <p:sp>
        <p:nvSpPr>
          <p:cNvPr id="6" name="Content Placeholder 5"/>
          <p:cNvSpPr>
            <a:spLocks noGrp="1"/>
          </p:cNvSpPr>
          <p:nvPr>
            <p:ph idx="1"/>
          </p:nvPr>
        </p:nvSpPr>
        <p:spPr>
          <a:xfrm>
            <a:off x="1278476" y="5075703"/>
            <a:ext cx="23093808" cy="3200400"/>
          </a:xfrm>
        </p:spPr>
        <p:txBody>
          <a:bodyPr>
            <a:noAutofit/>
          </a:bodyPr>
          <a:lstStyle/>
          <a:p>
            <a:pPr marL="0" indent="0">
              <a:lnSpc>
                <a:spcPts val="11000"/>
              </a:lnSpc>
              <a:spcBef>
                <a:spcPts val="2000"/>
              </a:spcBef>
              <a:buNone/>
              <a:defRPr sz="1800"/>
            </a:pPr>
            <a:r>
              <a:rPr lang="en-US" sz="8400" dirty="0">
                <a:solidFill>
                  <a:srgbClr val="FFFFFF"/>
                </a:solidFill>
                <a:ea typeface="Lucida Grande"/>
                <a:sym typeface="Lucida Grande"/>
              </a:rPr>
              <a:t>A </a:t>
            </a:r>
            <a:r>
              <a:rPr lang="en-US" sz="8400" b="1" dirty="0">
                <a:solidFill>
                  <a:srgbClr val="FFC000"/>
                </a:solidFill>
                <a:ea typeface="Lucida Grande"/>
                <a:sym typeface="Lucida Grande"/>
              </a:rPr>
              <a:t>unique, concise reframing </a:t>
            </a:r>
            <a:r>
              <a:rPr lang="en-US" sz="8400" dirty="0">
                <a:solidFill>
                  <a:srgbClr val="FFFFFF"/>
                </a:solidFill>
                <a:ea typeface="Lucida Grande"/>
                <a:sym typeface="Lucida Grande"/>
              </a:rPr>
              <a:t>of the </a:t>
            </a:r>
            <a:r>
              <a:rPr lang="en-US" sz="11500" b="1" dirty="0">
                <a:solidFill>
                  <a:srgbClr val="FFFFFF"/>
                </a:solidFill>
                <a:ea typeface="Lucida Grande"/>
                <a:sym typeface="Lucida Grande"/>
              </a:rPr>
              <a:t>problem</a:t>
            </a:r>
            <a:r>
              <a:rPr lang="en-US" sz="8400" dirty="0">
                <a:solidFill>
                  <a:srgbClr val="FFFFFF"/>
                </a:solidFill>
                <a:ea typeface="Lucida Grande"/>
                <a:sym typeface="Lucida Grande"/>
              </a:rPr>
              <a:t> that is </a:t>
            </a:r>
            <a:r>
              <a:rPr lang="en-US" sz="8400" b="1" dirty="0">
                <a:solidFill>
                  <a:srgbClr val="FFC000"/>
                </a:solidFill>
                <a:ea typeface="Lucida Grande"/>
                <a:sym typeface="Lucida Grande"/>
              </a:rPr>
              <a:t>grounded in user needs &amp; insights</a:t>
            </a:r>
            <a:r>
              <a:rPr lang="en-US" sz="8400" dirty="0">
                <a:solidFill>
                  <a:srgbClr val="FFC000"/>
                </a:solidFill>
                <a:ea typeface="Lucida Grande"/>
                <a:sym typeface="Lucida Grande"/>
              </a:rPr>
              <a:t>.</a:t>
            </a:r>
            <a:endParaRPr lang="en-US" sz="8400" dirty="0">
              <a:solidFill>
                <a:srgbClr val="FFC000"/>
              </a:solidFill>
            </a:endParaRP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26</a:t>
            </a:fld>
            <a:endParaRPr lang="en-US" dirty="0"/>
          </a:p>
        </p:txBody>
      </p:sp>
    </p:spTree>
    <p:extLst>
      <p:ext uri="{BB962C8B-B14F-4D97-AF65-F5344CB8AC3E}">
        <p14:creationId xmlns:p14="http://schemas.microsoft.com/office/powerpoint/2010/main" val="23569238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Focus by Writing a “Point of View”</a:t>
            </a:r>
          </a:p>
        </p:txBody>
      </p:sp>
      <p:sp>
        <p:nvSpPr>
          <p:cNvPr id="6" name="Content Placeholder 5"/>
          <p:cNvSpPr>
            <a:spLocks noGrp="1"/>
          </p:cNvSpPr>
          <p:nvPr>
            <p:ph idx="1"/>
          </p:nvPr>
        </p:nvSpPr>
        <p:spPr>
          <a:xfrm>
            <a:off x="1278476" y="1875244"/>
            <a:ext cx="22470533" cy="11684000"/>
          </a:xfrm>
        </p:spPr>
        <p:txBody>
          <a:bodyPr>
            <a:normAutofit fontScale="85000" lnSpcReduction="10000"/>
          </a:bodyPr>
          <a:lstStyle/>
          <a:p>
            <a:pPr marL="0" indent="0">
              <a:buNone/>
              <a:defRPr sz="1800"/>
            </a:pPr>
            <a:r>
              <a:rPr lang="en-US" sz="7100" dirty="0">
                <a:solidFill>
                  <a:srgbClr val="FFFFFF"/>
                </a:solidFill>
                <a:ea typeface="Lucida Grande"/>
                <a:sym typeface="Lucida Grande"/>
              </a:rPr>
              <a:t>WE MET . . .</a:t>
            </a:r>
          </a:p>
          <a:p>
            <a:pPr marL="0" indent="0">
              <a:buNone/>
              <a:defRPr sz="1800"/>
            </a:pPr>
            <a:r>
              <a:rPr lang="en-US" sz="6700" dirty="0">
                <a:solidFill>
                  <a:srgbClr val="FFFFFF"/>
                </a:solidFill>
                <a:ea typeface="Lucida Grande"/>
                <a:sym typeface="Lucida Grande"/>
              </a:rPr>
              <a:t>(</a:t>
            </a:r>
            <a:r>
              <a:rPr lang="en-US" sz="6700" b="1" dirty="0">
                <a:solidFill>
                  <a:srgbClr val="FFFFFF"/>
                </a:solidFill>
                <a:ea typeface="Lucida Grande"/>
                <a:sym typeface="Lucida Grande"/>
              </a:rPr>
              <a:t>person</a:t>
            </a:r>
            <a:r>
              <a:rPr lang="en-US" sz="6700" dirty="0">
                <a:solidFill>
                  <a:srgbClr val="FFFFFF"/>
                </a:solidFill>
                <a:ea typeface="Lucida Grande"/>
                <a:sym typeface="Lucida Grande"/>
              </a:rPr>
              <a:t> you are inspired by &amp; key characteristics)</a:t>
            </a:r>
          </a:p>
          <a:p>
            <a:pPr marL="0" indent="0">
              <a:buNone/>
              <a:defRPr sz="1800"/>
            </a:pPr>
            <a:endParaRPr lang="en-US" sz="6700" dirty="0">
              <a:solidFill>
                <a:srgbClr val="FFFFFF"/>
              </a:solidFill>
              <a:ea typeface="Lucida Grande"/>
              <a:sym typeface="Lucida Grande"/>
            </a:endParaRPr>
          </a:p>
          <a:p>
            <a:pPr marL="0" indent="0">
              <a:buNone/>
              <a:defRPr sz="1800"/>
            </a:pPr>
            <a:r>
              <a:rPr lang="en-US" sz="7100" dirty="0">
                <a:solidFill>
                  <a:srgbClr val="FFFFFF"/>
                </a:solidFill>
                <a:ea typeface="Lucida Grande"/>
                <a:sym typeface="Lucida Grande"/>
              </a:rPr>
              <a:t>WE WERE SURPRISED TO NOTICE. . .</a:t>
            </a:r>
          </a:p>
          <a:p>
            <a:pPr marL="0" indent="0">
              <a:buNone/>
              <a:defRPr sz="1800"/>
            </a:pPr>
            <a:r>
              <a:rPr lang="en-US" sz="6700" dirty="0">
                <a:solidFill>
                  <a:srgbClr val="FFFFFF"/>
                </a:solidFill>
                <a:ea typeface="Lucida Grande"/>
                <a:sym typeface="Lucida Grande"/>
              </a:rPr>
              <a:t>(</a:t>
            </a:r>
            <a:r>
              <a:rPr lang="en-US" sz="6700" b="1" dirty="0">
                <a:solidFill>
                  <a:srgbClr val="FFFFFF"/>
                </a:solidFill>
                <a:ea typeface="Lucida Grande"/>
                <a:sym typeface="Lucida Grande"/>
              </a:rPr>
              <a:t>tension, contradiction, or surprise</a:t>
            </a:r>
            <a:r>
              <a:rPr lang="en-US" sz="6700" dirty="0">
                <a:solidFill>
                  <a:srgbClr val="FFFFFF"/>
                </a:solidFill>
                <a:ea typeface="Lucida Grande"/>
                <a:sym typeface="Lucida Grande"/>
              </a:rPr>
              <a:t>)</a:t>
            </a:r>
          </a:p>
          <a:p>
            <a:pPr marL="0" indent="0">
              <a:buNone/>
              <a:defRPr sz="1800"/>
            </a:pPr>
            <a:endParaRPr lang="en-US" sz="6700" dirty="0">
              <a:solidFill>
                <a:srgbClr val="FFFFFF"/>
              </a:solidFill>
              <a:ea typeface="Lucida Grande"/>
              <a:sym typeface="Lucida Grande"/>
            </a:endParaRPr>
          </a:p>
          <a:p>
            <a:pPr marL="0" indent="0">
              <a:buNone/>
              <a:defRPr sz="1800"/>
            </a:pPr>
            <a:r>
              <a:rPr lang="en-US" sz="6700" dirty="0">
                <a:solidFill>
                  <a:srgbClr val="FFFFFF"/>
                </a:solidFill>
                <a:ea typeface="Lucida Grande"/>
                <a:sym typeface="Lucida Grande"/>
              </a:rPr>
              <a:t>WE WONDER IF THIS MEANS. . .  </a:t>
            </a:r>
          </a:p>
          <a:p>
            <a:pPr marL="0" indent="0">
              <a:buNone/>
              <a:defRPr sz="1800"/>
            </a:pPr>
            <a:r>
              <a:rPr lang="en-US" sz="6700" dirty="0">
                <a:solidFill>
                  <a:srgbClr val="FFFFFF"/>
                </a:solidFill>
                <a:ea typeface="Lucida Grande"/>
                <a:sym typeface="Lucida Grande"/>
              </a:rPr>
              <a:t>(what did you infer? </a:t>
            </a:r>
            <a:r>
              <a:rPr lang="en-US" sz="6700" b="1" dirty="0">
                <a:solidFill>
                  <a:srgbClr val="FFFFFF"/>
                </a:solidFill>
                <a:ea typeface="Lucida Grande"/>
                <a:sym typeface="Lucida Grande"/>
              </a:rPr>
              <a:t>need</a:t>
            </a:r>
            <a:r>
              <a:rPr lang="en-US" sz="6700" dirty="0">
                <a:solidFill>
                  <a:srgbClr val="FFFFFF"/>
                </a:solidFill>
                <a:ea typeface="Lucida Grande"/>
                <a:sym typeface="Lucida Grande"/>
              </a:rPr>
              <a:t>—verb reflecting user needs)</a:t>
            </a:r>
          </a:p>
          <a:p>
            <a:pPr marL="0" indent="0">
              <a:buNone/>
              <a:defRPr sz="1800"/>
            </a:pPr>
            <a:endParaRPr lang="en-US" sz="6700" dirty="0">
              <a:solidFill>
                <a:srgbClr val="FFFFFF"/>
              </a:solidFill>
              <a:ea typeface="Lucida Grande"/>
              <a:sym typeface="Lucida Grande"/>
            </a:endParaRPr>
          </a:p>
          <a:p>
            <a:pPr marL="0" indent="0">
              <a:buNone/>
              <a:defRPr sz="1800"/>
            </a:pPr>
            <a:r>
              <a:rPr lang="en-US" sz="7100" dirty="0">
                <a:solidFill>
                  <a:srgbClr val="FFFFFF"/>
                </a:solidFill>
                <a:ea typeface="Lucida Grande"/>
                <a:sym typeface="Lucida Grande"/>
              </a:rPr>
              <a:t>IT WOULD BE GAME-CHANGING TO. . .</a:t>
            </a:r>
          </a:p>
          <a:p>
            <a:pPr marL="0" indent="0">
              <a:buNone/>
              <a:defRPr sz="1800"/>
            </a:pPr>
            <a:r>
              <a:rPr lang="en-US" sz="6700" dirty="0">
                <a:solidFill>
                  <a:srgbClr val="FFFFFF"/>
                </a:solidFill>
                <a:ea typeface="Lucida Grande"/>
                <a:sym typeface="Lucida Grande"/>
              </a:rPr>
              <a:t>(Frame up an </a:t>
            </a:r>
            <a:r>
              <a:rPr lang="en-US" sz="6700" b="1" dirty="0">
                <a:solidFill>
                  <a:srgbClr val="FFFFFF"/>
                </a:solidFill>
                <a:ea typeface="Lucida Grande"/>
                <a:sym typeface="Lucida Grande"/>
              </a:rPr>
              <a:t>inspired challenge </a:t>
            </a:r>
            <a:r>
              <a:rPr lang="en-US" sz="6700" dirty="0">
                <a:solidFill>
                  <a:srgbClr val="FFFFFF"/>
                </a:solidFill>
                <a:ea typeface="Lucida Grande"/>
                <a:sym typeface="Lucida Grande"/>
              </a:rPr>
              <a:t>for your team. An </a:t>
            </a:r>
            <a:r>
              <a:rPr lang="en-US" sz="6700" b="1" dirty="0">
                <a:solidFill>
                  <a:srgbClr val="FFFFFF"/>
                </a:solidFill>
                <a:ea typeface="Lucida Grande"/>
                <a:sym typeface="Lucida Grande"/>
              </a:rPr>
              <a:t>insight</a:t>
            </a:r>
            <a:r>
              <a:rPr lang="en-US" sz="6700" dirty="0">
                <a:solidFill>
                  <a:srgbClr val="FFFFFF"/>
                </a:solidFill>
                <a:ea typeface="Lucida Grande"/>
                <a:sym typeface="Lucida Grande"/>
              </a:rPr>
              <a:t>. NOT a reason for the need!  NOT a solution, but a </a:t>
            </a:r>
            <a:r>
              <a:rPr lang="en-US" sz="6700" b="1" dirty="0">
                <a:solidFill>
                  <a:srgbClr val="FFFFFF"/>
                </a:solidFill>
                <a:ea typeface="Lucida Grande"/>
                <a:sym typeface="Lucida Grande"/>
              </a:rPr>
              <a:t>more informed problem)</a:t>
            </a:r>
            <a:endParaRPr lang="en-US" sz="6700" dirty="0">
              <a:solidFill>
                <a:srgbClr val="FFFFFF"/>
              </a:solidFill>
              <a:ea typeface="Lucida Grande"/>
              <a:sym typeface="Lucida Grande"/>
            </a:endParaRP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27</a:t>
            </a:fld>
            <a:endParaRPr lang="en-US" dirty="0"/>
          </a:p>
        </p:txBody>
      </p:sp>
    </p:spTree>
    <p:extLst>
      <p:ext uri="{BB962C8B-B14F-4D97-AF65-F5344CB8AC3E}">
        <p14:creationId xmlns:p14="http://schemas.microsoft.com/office/powerpoint/2010/main" val="15851165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Focus by Writing a “Point of View”</a:t>
            </a:r>
          </a:p>
        </p:txBody>
      </p:sp>
      <p:sp>
        <p:nvSpPr>
          <p:cNvPr id="6" name="Content Placeholder 5"/>
          <p:cNvSpPr>
            <a:spLocks noGrp="1"/>
          </p:cNvSpPr>
          <p:nvPr>
            <p:ph idx="1"/>
          </p:nvPr>
        </p:nvSpPr>
        <p:spPr>
          <a:xfrm>
            <a:off x="800100" y="1854850"/>
            <a:ext cx="23465367" cy="11298314"/>
          </a:xfrm>
        </p:spPr>
        <p:txBody>
          <a:bodyPr>
            <a:normAutofit fontScale="92500" lnSpcReduction="20000"/>
          </a:bodyPr>
          <a:lstStyle/>
          <a:p>
            <a:pPr marL="0" indent="0">
              <a:buNone/>
              <a:defRPr sz="1800"/>
            </a:pPr>
            <a:r>
              <a:rPr lang="en-US" sz="7100" dirty="0">
                <a:solidFill>
                  <a:srgbClr val="FFFFFF"/>
                </a:solidFill>
                <a:ea typeface="Lucida Grande"/>
                <a:sym typeface="Lucida Grande"/>
              </a:rPr>
              <a:t>WE MET . . .</a:t>
            </a:r>
          </a:p>
          <a:p>
            <a:pPr marL="0" indent="0">
              <a:buNone/>
              <a:defRPr sz="1800"/>
            </a:pPr>
            <a:r>
              <a:rPr lang="en-US" sz="6700" dirty="0">
                <a:solidFill>
                  <a:srgbClr val="FFFFFF"/>
                </a:solidFill>
                <a:ea typeface="Lucida Grande"/>
                <a:sym typeface="Lucida Grande"/>
              </a:rPr>
              <a:t>Chuck, a young millennial living in an apartment in SoCal</a:t>
            </a:r>
          </a:p>
          <a:p>
            <a:pPr marL="0" indent="0">
              <a:buNone/>
              <a:defRPr sz="1800"/>
            </a:pPr>
            <a:endParaRPr lang="en-US" sz="6700" dirty="0">
              <a:solidFill>
                <a:srgbClr val="FFFFFF"/>
              </a:solidFill>
              <a:ea typeface="Lucida Grande"/>
              <a:sym typeface="Lucida Grande"/>
            </a:endParaRPr>
          </a:p>
          <a:p>
            <a:pPr marL="0" indent="0">
              <a:buNone/>
              <a:defRPr sz="1800"/>
            </a:pPr>
            <a:r>
              <a:rPr lang="en-US" sz="7100" dirty="0">
                <a:solidFill>
                  <a:srgbClr val="FFFFFF"/>
                </a:solidFill>
                <a:ea typeface="Lucida Grande"/>
                <a:sym typeface="Lucida Grande"/>
              </a:rPr>
              <a:t>WE WERE SURPRISED TO NOTICE. . .</a:t>
            </a:r>
          </a:p>
          <a:p>
            <a:pPr marL="0" indent="0">
              <a:buNone/>
              <a:defRPr sz="1800"/>
            </a:pPr>
            <a:r>
              <a:rPr lang="en-US" sz="6700" dirty="0">
                <a:solidFill>
                  <a:srgbClr val="FFFFFF"/>
                </a:solidFill>
                <a:ea typeface="Lucida Grande"/>
                <a:sym typeface="Lucida Grande"/>
              </a:rPr>
              <a:t>he says he cares about his jeans, but he </a:t>
            </a:r>
            <a:r>
              <a:rPr lang="en-US" sz="6700" b="1" dirty="0">
                <a:solidFill>
                  <a:srgbClr val="FFFFFF"/>
                </a:solidFill>
                <a:ea typeface="Lucida Grande"/>
                <a:sym typeface="Lucida Grande"/>
              </a:rPr>
              <a:t>doesn’t</a:t>
            </a:r>
            <a:r>
              <a:rPr lang="en-US" sz="6700" dirty="0">
                <a:solidFill>
                  <a:srgbClr val="FFFFFF"/>
                </a:solidFill>
                <a:ea typeface="Lucida Grande"/>
                <a:sym typeface="Lucida Grande"/>
              </a:rPr>
              <a:t> </a:t>
            </a:r>
            <a:r>
              <a:rPr lang="en-US" sz="6700" b="1" dirty="0">
                <a:solidFill>
                  <a:srgbClr val="FFFFFF"/>
                </a:solidFill>
                <a:ea typeface="Lucida Grande"/>
                <a:sym typeface="Lucida Grande"/>
              </a:rPr>
              <a:t>wash </a:t>
            </a:r>
            <a:r>
              <a:rPr lang="en-US" sz="6700" dirty="0">
                <a:solidFill>
                  <a:srgbClr val="FFFFFF"/>
                </a:solidFill>
                <a:ea typeface="Lucida Grande"/>
                <a:sym typeface="Lucida Grande"/>
              </a:rPr>
              <a:t>them often</a:t>
            </a:r>
          </a:p>
          <a:p>
            <a:pPr marL="0" indent="0">
              <a:buNone/>
              <a:defRPr sz="1800"/>
            </a:pPr>
            <a:endParaRPr lang="en-US" sz="6700" dirty="0">
              <a:solidFill>
                <a:srgbClr val="FFFFFF"/>
              </a:solidFill>
              <a:ea typeface="Lucida Grande"/>
              <a:sym typeface="Lucida Grande"/>
            </a:endParaRPr>
          </a:p>
          <a:p>
            <a:pPr marL="0" indent="0">
              <a:buNone/>
              <a:defRPr sz="1800"/>
            </a:pPr>
            <a:r>
              <a:rPr lang="en-US" sz="6700" dirty="0">
                <a:solidFill>
                  <a:srgbClr val="FFFFFF"/>
                </a:solidFill>
                <a:ea typeface="Lucida Grande"/>
                <a:sym typeface="Lucida Grande"/>
              </a:rPr>
              <a:t>WE WONDER IF THIS MEANS. . .</a:t>
            </a:r>
          </a:p>
          <a:p>
            <a:pPr marL="0" indent="0">
              <a:buNone/>
              <a:defRPr sz="1800"/>
            </a:pPr>
            <a:r>
              <a:rPr lang="en-US" sz="6700" dirty="0">
                <a:solidFill>
                  <a:srgbClr val="FFFFFF"/>
                </a:solidFill>
                <a:ea typeface="Lucida Grande"/>
                <a:sym typeface="Lucida Grande"/>
              </a:rPr>
              <a:t>he believes the best way to </a:t>
            </a:r>
            <a:r>
              <a:rPr lang="en-US" sz="6700" b="1" dirty="0">
                <a:solidFill>
                  <a:srgbClr val="FFFFFF"/>
                </a:solidFill>
                <a:ea typeface="Lucida Grande"/>
                <a:sym typeface="Lucida Grande"/>
              </a:rPr>
              <a:t>protect</a:t>
            </a:r>
            <a:r>
              <a:rPr lang="en-US" sz="6700" dirty="0">
                <a:solidFill>
                  <a:srgbClr val="FFFFFF"/>
                </a:solidFill>
                <a:ea typeface="Lucida Grande"/>
                <a:sym typeface="Lucida Grande"/>
              </a:rPr>
              <a:t> his jeans is to </a:t>
            </a:r>
            <a:r>
              <a:rPr lang="en-US" sz="6700" b="1" dirty="0">
                <a:solidFill>
                  <a:srgbClr val="FFFFFF"/>
                </a:solidFill>
                <a:ea typeface="Lucida Grande"/>
                <a:sym typeface="Lucida Grande"/>
              </a:rPr>
              <a:t>not wash </a:t>
            </a:r>
            <a:r>
              <a:rPr lang="en-US" sz="6700" dirty="0">
                <a:solidFill>
                  <a:srgbClr val="FFFFFF"/>
                </a:solidFill>
                <a:ea typeface="Lucida Grande"/>
                <a:sym typeface="Lucida Grande"/>
              </a:rPr>
              <a:t>them</a:t>
            </a:r>
          </a:p>
          <a:p>
            <a:pPr marL="0" indent="0">
              <a:buNone/>
              <a:defRPr sz="1800"/>
            </a:pPr>
            <a:endParaRPr lang="en-US" sz="6700" dirty="0">
              <a:solidFill>
                <a:srgbClr val="FFFFFF"/>
              </a:solidFill>
              <a:ea typeface="Lucida Grande"/>
              <a:sym typeface="Lucida Grande"/>
            </a:endParaRPr>
          </a:p>
          <a:p>
            <a:pPr marL="0" indent="0">
              <a:buNone/>
              <a:defRPr sz="1800"/>
            </a:pPr>
            <a:r>
              <a:rPr lang="en-US" sz="7100" dirty="0">
                <a:solidFill>
                  <a:srgbClr val="FFFFFF"/>
                </a:solidFill>
                <a:ea typeface="Lucida Grande"/>
                <a:sym typeface="Lucida Grande"/>
              </a:rPr>
              <a:t>IT WOULD BE GAME-CHANGING TO. . .</a:t>
            </a:r>
          </a:p>
          <a:p>
            <a:pPr marL="0" indent="0">
              <a:buNone/>
              <a:defRPr sz="1800"/>
            </a:pPr>
            <a:r>
              <a:rPr lang="en-US" sz="6700" dirty="0">
                <a:solidFill>
                  <a:srgbClr val="FFFFFF"/>
                </a:solidFill>
                <a:ea typeface="Lucida Grande"/>
                <a:sym typeface="Lucida Grande"/>
              </a:rPr>
              <a:t>help him </a:t>
            </a:r>
            <a:r>
              <a:rPr lang="en-US" sz="6700" b="1" dirty="0">
                <a:solidFill>
                  <a:srgbClr val="FFFFFF"/>
                </a:solidFill>
                <a:ea typeface="Lucida Grande"/>
                <a:sym typeface="Lucida Grande"/>
              </a:rPr>
              <a:t>care for his clothes </a:t>
            </a:r>
            <a:r>
              <a:rPr lang="en-US" sz="6700" dirty="0">
                <a:solidFill>
                  <a:srgbClr val="FFFFFF"/>
                </a:solidFill>
                <a:ea typeface="Lucida Grande"/>
                <a:sym typeface="Lucida Grande"/>
              </a:rPr>
              <a:t>while keeping them clean</a:t>
            </a:r>
          </a:p>
          <a:p>
            <a:endParaRPr lang="en-US" sz="6000" dirty="0"/>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28</a:t>
            </a:fld>
            <a:endParaRPr lang="en-US" dirty="0"/>
          </a:p>
        </p:txBody>
      </p:sp>
      <p:grpSp>
        <p:nvGrpSpPr>
          <p:cNvPr id="16" name="Group 15">
            <a:extLst>
              <a:ext uri="{FF2B5EF4-FFF2-40B4-BE49-F238E27FC236}">
                <a16:creationId xmlns:a16="http://schemas.microsoft.com/office/drawing/2014/main" id="{3A6DDC70-C060-1852-558F-0E7A21F8CA50}"/>
              </a:ext>
            </a:extLst>
          </p:cNvPr>
          <p:cNvGrpSpPr/>
          <p:nvPr/>
        </p:nvGrpSpPr>
        <p:grpSpPr>
          <a:xfrm>
            <a:off x="11295761" y="9314265"/>
            <a:ext cx="1792478" cy="1278376"/>
            <a:chOff x="11295761" y="9513567"/>
            <a:chExt cx="1792478" cy="1278376"/>
          </a:xfrm>
        </p:grpSpPr>
        <p:sp>
          <p:nvSpPr>
            <p:cNvPr id="8" name="TextBox 7">
              <a:extLst>
                <a:ext uri="{FF2B5EF4-FFF2-40B4-BE49-F238E27FC236}">
                  <a16:creationId xmlns:a16="http://schemas.microsoft.com/office/drawing/2014/main" id="{5951765F-4972-2A39-B888-588B8A910F2B}"/>
                </a:ext>
              </a:extLst>
            </p:cNvPr>
            <p:cNvSpPr txBox="1"/>
            <p:nvPr/>
          </p:nvSpPr>
          <p:spPr>
            <a:xfrm>
              <a:off x="11295761" y="9822447"/>
              <a:ext cx="1792478" cy="969496"/>
            </a:xfrm>
            <a:prstGeom prst="rect">
              <a:avLst/>
            </a:prstGeom>
            <a:noFill/>
          </p:spPr>
          <p:txBody>
            <a:bodyPr wrap="square" rtlCol="0">
              <a:spAutoFit/>
            </a:bodyPr>
            <a:lstStyle/>
            <a:p>
              <a:r>
                <a:rPr lang="en-US" b="1" cap="small" dirty="0">
                  <a:solidFill>
                    <a:srgbClr val="FFC000"/>
                  </a:solidFill>
                  <a:latin typeface="Bradley Hand" pitchFamily="2" charset="77"/>
                </a:rPr>
                <a:t>need</a:t>
              </a:r>
            </a:p>
          </p:txBody>
        </p:sp>
        <p:cxnSp>
          <p:nvCxnSpPr>
            <p:cNvPr id="9" name="Curved Connector 8">
              <a:extLst>
                <a:ext uri="{FF2B5EF4-FFF2-40B4-BE49-F238E27FC236}">
                  <a16:creationId xmlns:a16="http://schemas.microsoft.com/office/drawing/2014/main" id="{51F0B289-9BE9-7C17-2A77-12401B3DB4EC}"/>
                </a:ext>
              </a:extLst>
            </p:cNvPr>
            <p:cNvCxnSpPr>
              <a:cxnSpLocks/>
            </p:cNvCxnSpPr>
            <p:nvPr/>
          </p:nvCxnSpPr>
          <p:spPr bwMode="auto">
            <a:xfrm rot="16200000" flipV="1">
              <a:off x="11840994" y="9706078"/>
              <a:ext cx="543518" cy="158495"/>
            </a:xfrm>
            <a:prstGeom prst="curvedConnector3">
              <a:avLst>
                <a:gd name="adj1" fmla="val 97106"/>
              </a:avLst>
            </a:prstGeom>
            <a:ln w="73025" cap="sq">
              <a:solidFill>
                <a:srgbClr val="FFC000"/>
              </a:solidFill>
              <a:headEnd type="none" w="sm" len="sm"/>
              <a:tailEnd type="triangle" w="lg" len="lg"/>
            </a:ln>
          </p:spPr>
          <p:style>
            <a:lnRef idx="3">
              <a:schemeClr val="dk1"/>
            </a:lnRef>
            <a:fillRef idx="0">
              <a:schemeClr val="dk1"/>
            </a:fillRef>
            <a:effectRef idx="2">
              <a:schemeClr val="dk1"/>
            </a:effectRef>
            <a:fontRef idx="minor">
              <a:schemeClr val="tx1"/>
            </a:fontRef>
          </p:style>
        </p:cxnSp>
      </p:grpSp>
      <p:grpSp>
        <p:nvGrpSpPr>
          <p:cNvPr id="23" name="Group 22">
            <a:extLst>
              <a:ext uri="{FF2B5EF4-FFF2-40B4-BE49-F238E27FC236}">
                <a16:creationId xmlns:a16="http://schemas.microsoft.com/office/drawing/2014/main" id="{68D79FE9-EC0A-05C4-BE15-6A60287ED75E}"/>
              </a:ext>
            </a:extLst>
          </p:cNvPr>
          <p:cNvGrpSpPr/>
          <p:nvPr/>
        </p:nvGrpSpPr>
        <p:grpSpPr>
          <a:xfrm>
            <a:off x="5925185" y="12046873"/>
            <a:ext cx="3011424" cy="1289171"/>
            <a:chOff x="5925185" y="12266329"/>
            <a:chExt cx="3011424" cy="1289171"/>
          </a:xfrm>
        </p:grpSpPr>
        <p:sp>
          <p:nvSpPr>
            <p:cNvPr id="17" name="TextBox 16">
              <a:extLst>
                <a:ext uri="{FF2B5EF4-FFF2-40B4-BE49-F238E27FC236}">
                  <a16:creationId xmlns:a16="http://schemas.microsoft.com/office/drawing/2014/main" id="{E02F9D27-8A90-AD40-4E4D-BC3F2B8D37AA}"/>
                </a:ext>
              </a:extLst>
            </p:cNvPr>
            <p:cNvSpPr txBox="1"/>
            <p:nvPr/>
          </p:nvSpPr>
          <p:spPr>
            <a:xfrm>
              <a:off x="5925185" y="12586004"/>
              <a:ext cx="3011424" cy="969496"/>
            </a:xfrm>
            <a:prstGeom prst="rect">
              <a:avLst/>
            </a:prstGeom>
            <a:noFill/>
          </p:spPr>
          <p:txBody>
            <a:bodyPr wrap="square" rtlCol="0">
              <a:spAutoFit/>
            </a:bodyPr>
            <a:lstStyle/>
            <a:p>
              <a:r>
                <a:rPr lang="en-US" b="1" cap="small" dirty="0">
                  <a:solidFill>
                    <a:srgbClr val="FFC000"/>
                  </a:solidFill>
                  <a:latin typeface="Bradley Hand" pitchFamily="2" charset="77"/>
                </a:rPr>
                <a:t>insight</a:t>
              </a:r>
            </a:p>
          </p:txBody>
        </p:sp>
        <p:cxnSp>
          <p:nvCxnSpPr>
            <p:cNvPr id="19" name="Curved Connector 18">
              <a:extLst>
                <a:ext uri="{FF2B5EF4-FFF2-40B4-BE49-F238E27FC236}">
                  <a16:creationId xmlns:a16="http://schemas.microsoft.com/office/drawing/2014/main" id="{105FEA1C-9D6B-EDD7-A5B9-5E52807BB101}"/>
                </a:ext>
              </a:extLst>
            </p:cNvPr>
            <p:cNvCxnSpPr>
              <a:cxnSpLocks/>
            </p:cNvCxnSpPr>
            <p:nvPr/>
          </p:nvCxnSpPr>
          <p:spPr bwMode="auto">
            <a:xfrm rot="16200000" flipV="1">
              <a:off x="6775218" y="12458840"/>
              <a:ext cx="543518" cy="158495"/>
            </a:xfrm>
            <a:prstGeom prst="curvedConnector3">
              <a:avLst>
                <a:gd name="adj1" fmla="val 97106"/>
              </a:avLst>
            </a:prstGeom>
            <a:ln w="73025" cap="sq">
              <a:solidFill>
                <a:srgbClr val="FFC000"/>
              </a:solidFill>
              <a:headEnd type="none" w="sm" len="sm"/>
              <a:tailEnd type="triangle" w="lg" len="lg"/>
            </a:ln>
          </p:spPr>
          <p:style>
            <a:lnRef idx="3">
              <a:schemeClr val="dk1"/>
            </a:lnRef>
            <a:fillRef idx="0">
              <a:schemeClr val="dk1"/>
            </a:fillRef>
            <a:effectRef idx="2">
              <a:schemeClr val="dk1"/>
            </a:effectRef>
            <a:fontRef idx="minor">
              <a:schemeClr val="tx1"/>
            </a:fontRef>
          </p:style>
        </p:cxnSp>
      </p:grpSp>
    </p:spTree>
    <p:extLst>
      <p:ext uri="{BB962C8B-B14F-4D97-AF65-F5344CB8AC3E}">
        <p14:creationId xmlns:p14="http://schemas.microsoft.com/office/powerpoint/2010/main" val="16185265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9" name="image12.png" descr="pre-stained blue jeans"/>
          <p:cNvPicPr/>
          <p:nvPr/>
        </p:nvPicPr>
        <p:blipFill>
          <a:blip r:embed="rId3"/>
          <a:stretch>
            <a:fillRect/>
          </a:stretch>
        </p:blipFill>
        <p:spPr>
          <a:xfrm>
            <a:off x="13997540" y="-77789"/>
            <a:ext cx="10462661" cy="15753116"/>
          </a:xfrm>
          <a:prstGeom prst="rect">
            <a:avLst/>
          </a:prstGeom>
          <a:ln w="12700">
            <a:miter lim="400000"/>
          </a:ln>
        </p:spPr>
      </p:pic>
      <p:pic>
        <p:nvPicPr>
          <p:cNvPr id="1028" name="Picture 4" descr="http://www.inworkinc.com/wp-content/uploads/2012/04/cs_Tide_com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7789"/>
            <a:ext cx="15622808" cy="13962888"/>
          </a:xfrm>
          <a:prstGeom prst="rect">
            <a:avLst/>
          </a:prstGeom>
          <a:noFill/>
          <a:extLst>
            <a:ext uri="{909E8E84-426E-40dd-AFC4-6F175D3DCCD1}">
              <a14:hiddenFill xmlns:a14="http://schemas.microsoft.com/office/drawing/2010/main" xmlns="">
                <a:solidFill>
                  <a:srgbClr val="FFFFFF"/>
                </a:solidFill>
              </a14:hiddenFill>
            </a:ext>
          </a:extLst>
        </p:spPr>
      </p:pic>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29</a:t>
            </a:fld>
            <a:endParaRPr lang="en-US" dirty="0"/>
          </a:p>
        </p:txBody>
      </p:sp>
      <p:pic>
        <p:nvPicPr>
          <p:cNvPr id="6" name="Picture 5" descr="Tide total care etergeant">
            <a:extLst>
              <a:ext uri="{FF2B5EF4-FFF2-40B4-BE49-F238E27FC236}">
                <a16:creationId xmlns:a16="http://schemas.microsoft.com/office/drawing/2014/main" id="{A2063FDB-27BA-403D-9E74-BC3B9374A1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77790"/>
            <a:ext cx="13985823" cy="13985823"/>
          </a:xfrm>
          <a:prstGeom prst="rect">
            <a:avLst/>
          </a:prstGeom>
        </p:spPr>
      </p:pic>
      <p:pic>
        <p:nvPicPr>
          <p:cNvPr id="1026" name="Picture 2">
            <a:extLst>
              <a:ext uri="{FF2B5EF4-FFF2-40B4-BE49-F238E27FC236}">
                <a16:creationId xmlns:a16="http://schemas.microsoft.com/office/drawing/2014/main" id="{5D703D06-203B-5B45-CE5D-DA2767DC12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659500" y="-100724"/>
            <a:ext cx="14034492" cy="139628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804102C-DFD8-109D-1625-D16E0449835A}"/>
              </a:ext>
            </a:extLst>
          </p:cNvPr>
          <p:cNvSpPr txBox="1"/>
          <p:nvPr/>
        </p:nvSpPr>
        <p:spPr>
          <a:xfrm>
            <a:off x="12314928" y="13363895"/>
            <a:ext cx="10780515" cy="307777"/>
          </a:xfrm>
          <a:prstGeom prst="rect">
            <a:avLst/>
          </a:prstGeom>
          <a:noFill/>
        </p:spPr>
        <p:txBody>
          <a:bodyPr wrap="none" rtlCol="0">
            <a:spAutoFit/>
          </a:bodyPr>
          <a:lstStyle/>
          <a:p>
            <a:r>
              <a:rPr lang="en-US" sz="1400" dirty="0">
                <a:solidFill>
                  <a:schemeClr val="tx1"/>
                </a:solidFill>
              </a:rPr>
              <a:t>https://</a:t>
            </a:r>
            <a:r>
              <a:rPr lang="en-US" sz="1400" dirty="0" err="1">
                <a:solidFill>
                  <a:schemeClr val="tx1"/>
                </a:solidFill>
              </a:rPr>
              <a:t>hips.hearstapps.com</a:t>
            </a:r>
            <a:r>
              <a:rPr lang="en-US" sz="1400" dirty="0">
                <a:solidFill>
                  <a:schemeClr val="tx1"/>
                </a:solidFill>
              </a:rPr>
              <a:t>/hmg-prod.s3.amazonaws.com/images/acid-wash-jeans-1612804998.png?crop=0.505xw:1.00xh;0.192xw,0&amp;resize=980:*</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p:cNvSpPr/>
          <p:nvPr/>
        </p:nvSpPr>
        <p:spPr>
          <a:xfrm>
            <a:off x="0" y="0"/>
            <a:ext cx="24384000" cy="13716000"/>
          </a:xfrm>
          <a:custGeom>
            <a:avLst/>
            <a:gdLst>
              <a:gd name="connsiteX0" fmla="*/ 0 w 24384000"/>
              <a:gd name="connsiteY0" fmla="*/ 13716000 h 13716000"/>
              <a:gd name="connsiteX1" fmla="*/ 24384000 w 24384000"/>
              <a:gd name="connsiteY1" fmla="*/ 13716000 h 13716000"/>
              <a:gd name="connsiteX2" fmla="*/ 24384000 w 24384000"/>
              <a:gd name="connsiteY2" fmla="*/ 0 h 13716000"/>
              <a:gd name="connsiteX3" fmla="*/ 0 w 24384000"/>
              <a:gd name="connsiteY3" fmla="*/ 0 h 13716000"/>
              <a:gd name="connsiteX4" fmla="*/ 0 w 24384000"/>
              <a:gd name="connsiteY4" fmla="*/ 1371600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13716000"/>
                </a:moveTo>
                <a:lnTo>
                  <a:pt x="24384000" y="13716000"/>
                </a:lnTo>
                <a:lnTo>
                  <a:pt x="24384000" y="0"/>
                </a:lnTo>
                <a:lnTo>
                  <a:pt x="0" y="0"/>
                </a:lnTo>
                <a:lnTo>
                  <a:pt x="0" y="1371600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2"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pic>
        <p:nvPicPr>
          <p:cNvPr id="1027" name="Picture 3" descr="two men in their 20s talking to each other in a workplace/studio"/>
          <p:cNvPicPr>
            <a:picLocks noChangeAspect="1" noChangeArrowheads="1"/>
          </p:cNvPicPr>
          <p:nvPr/>
        </p:nvPicPr>
        <p:blipFill>
          <a:blip r:embed="rId3"/>
          <a:srcRect/>
          <a:stretch>
            <a:fillRect/>
          </a:stretch>
        </p:blipFill>
        <p:spPr bwMode="auto">
          <a:xfrm>
            <a:off x="0" y="0"/>
            <a:ext cx="24384000" cy="13716000"/>
          </a:xfrm>
          <a:prstGeom prst="rect">
            <a:avLst/>
          </a:prstGeom>
          <a:noFill/>
        </p:spPr>
      </p:pic>
      <p:sp>
        <p:nvSpPr>
          <p:cNvPr id="7" name="Title 6"/>
          <p:cNvSpPr>
            <a:spLocks noGrp="1"/>
          </p:cNvSpPr>
          <p:nvPr>
            <p:ph type="title"/>
          </p:nvPr>
        </p:nvSpPr>
        <p:spPr>
          <a:xfrm>
            <a:off x="0" y="0"/>
            <a:ext cx="24384009" cy="2286000"/>
          </a:xfrm>
          <a:solidFill>
            <a:srgbClr val="555555">
              <a:alpha val="47843"/>
            </a:srgbClr>
          </a:solidFill>
        </p:spPr>
        <p:txBody>
          <a:bodyPr/>
          <a:lstStyle/>
          <a:p>
            <a:pPr algn="ctr"/>
            <a:r>
              <a:rPr lang="en-US" sz="8400" dirty="0"/>
              <a:t>Making Art Accessible to Young Professionals</a:t>
            </a:r>
          </a:p>
        </p:txBody>
      </p:sp>
      <p:sp>
        <p:nvSpPr>
          <p:cNvPr id="3" name="Date Placeholder 2"/>
          <p:cNvSpPr>
            <a:spLocks noGrp="1"/>
          </p:cNvSpPr>
          <p:nvPr>
            <p:ph type="dt" sz="half" idx="10"/>
          </p:nvPr>
        </p:nvSpPr>
        <p:spPr/>
        <p:txBody>
          <a:bodyPr/>
          <a:lstStyle/>
          <a:p>
            <a:r>
              <a:rPr lang="en-US"/>
              <a:t>Autumn 2026</a:t>
            </a:r>
          </a:p>
        </p:txBody>
      </p:sp>
      <p:sp>
        <p:nvSpPr>
          <p:cNvPr id="5" name="Footer Placeholder 4"/>
          <p:cNvSpPr>
            <a:spLocks noGrp="1"/>
          </p:cNvSpPr>
          <p:nvPr>
            <p:ph type="ftr" sz="quarter" idx="11"/>
          </p:nvPr>
        </p:nvSpPr>
        <p:spPr/>
        <p:txBody>
          <a:bodyPr/>
          <a:lstStyle/>
          <a:p>
            <a:r>
              <a:rPr lang="en-US"/>
              <a:t>Design Thinking for User Experience Design, Prototyping &amp; Evaluation</a:t>
            </a:r>
          </a:p>
        </p:txBody>
      </p:sp>
      <p:sp>
        <p:nvSpPr>
          <p:cNvPr id="6" name="Slide Number Placeholder 5"/>
          <p:cNvSpPr>
            <a:spLocks noGrp="1"/>
          </p:cNvSpPr>
          <p:nvPr>
            <p:ph type="sldNum" sz="quarter" idx="12"/>
          </p:nvPr>
        </p:nvSpPr>
        <p:spPr/>
        <p:txBody>
          <a:bodyPr/>
          <a:lstStyle/>
          <a:p>
            <a:fld id="{B6F15528-21DE-4FAA-801E-634DDDAF4B2B}" type="slidenum">
              <a:rPr lang="en-US" smtClean="0"/>
              <a:pPr/>
              <a:t>30</a:t>
            </a:fld>
            <a:endParaRPr lang="en-US"/>
          </a:p>
        </p:txBody>
      </p:sp>
    </p:spTree>
    <p:extLst>
      <p:ext uri="{BB962C8B-B14F-4D97-AF65-F5344CB8AC3E}">
        <p14:creationId xmlns:p14="http://schemas.microsoft.com/office/powerpoint/2010/main" val="5133911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p:cNvSpPr/>
          <p:nvPr/>
        </p:nvSpPr>
        <p:spPr>
          <a:xfrm>
            <a:off x="0" y="0"/>
            <a:ext cx="24384000" cy="13716000"/>
          </a:xfrm>
          <a:custGeom>
            <a:avLst/>
            <a:gdLst>
              <a:gd name="connsiteX0" fmla="*/ 0 w 24384000"/>
              <a:gd name="connsiteY0" fmla="*/ 13716000 h 13716000"/>
              <a:gd name="connsiteX1" fmla="*/ 24384000 w 24384000"/>
              <a:gd name="connsiteY1" fmla="*/ 13716000 h 13716000"/>
              <a:gd name="connsiteX2" fmla="*/ 24384000 w 24384000"/>
              <a:gd name="connsiteY2" fmla="*/ 0 h 13716000"/>
              <a:gd name="connsiteX3" fmla="*/ 0 w 24384000"/>
              <a:gd name="connsiteY3" fmla="*/ 0 h 13716000"/>
              <a:gd name="connsiteX4" fmla="*/ 0 w 24384000"/>
              <a:gd name="connsiteY4" fmla="*/ 1371600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13716000"/>
                </a:moveTo>
                <a:lnTo>
                  <a:pt x="24384000" y="13716000"/>
                </a:lnTo>
                <a:lnTo>
                  <a:pt x="24384000" y="0"/>
                </a:lnTo>
                <a:lnTo>
                  <a:pt x="0" y="0"/>
                </a:lnTo>
                <a:lnTo>
                  <a:pt x="0" y="1371600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3"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5"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6" name="Freeform 3"/>
          <p:cNvSpPr/>
          <p:nvPr/>
        </p:nvSpPr>
        <p:spPr>
          <a:xfrm>
            <a:off x="7" y="0"/>
            <a:ext cx="8597901" cy="6680200"/>
          </a:xfrm>
          <a:custGeom>
            <a:avLst/>
            <a:gdLst>
              <a:gd name="connsiteX0" fmla="*/ 0 w 8597900"/>
              <a:gd name="connsiteY0" fmla="*/ 0 h 6680200"/>
              <a:gd name="connsiteX1" fmla="*/ 8597900 w 8597900"/>
              <a:gd name="connsiteY1" fmla="*/ 0 h 6680200"/>
              <a:gd name="connsiteX2" fmla="*/ 8597900 w 8597900"/>
              <a:gd name="connsiteY2" fmla="*/ 6680200 h 6680200"/>
              <a:gd name="connsiteX3" fmla="*/ 0 w 8597900"/>
              <a:gd name="connsiteY3" fmla="*/ 6680200 h 6680200"/>
              <a:gd name="connsiteX4" fmla="*/ 0 w 8597900"/>
              <a:gd name="connsiteY4" fmla="*/ 0 h 66802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8597900" h="6680200">
                <a:moveTo>
                  <a:pt x="0" y="0"/>
                </a:moveTo>
                <a:lnTo>
                  <a:pt x="8597900" y="0"/>
                </a:lnTo>
                <a:lnTo>
                  <a:pt x="8597900" y="6680200"/>
                </a:lnTo>
                <a:lnTo>
                  <a:pt x="0" y="66802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7" name="Freeform 3"/>
          <p:cNvSpPr/>
          <p:nvPr/>
        </p:nvSpPr>
        <p:spPr>
          <a:xfrm>
            <a:off x="17068800" y="0"/>
            <a:ext cx="7315200" cy="6819900"/>
          </a:xfrm>
          <a:custGeom>
            <a:avLst/>
            <a:gdLst>
              <a:gd name="connsiteX0" fmla="*/ 0 w 7315200"/>
              <a:gd name="connsiteY0" fmla="*/ 0 h 6819900"/>
              <a:gd name="connsiteX1" fmla="*/ 7315200 w 7315200"/>
              <a:gd name="connsiteY1" fmla="*/ 0 h 6819900"/>
              <a:gd name="connsiteX2" fmla="*/ 7315200 w 7315200"/>
              <a:gd name="connsiteY2" fmla="*/ 6819900 h 6819900"/>
              <a:gd name="connsiteX3" fmla="*/ 0 w 7315200"/>
              <a:gd name="connsiteY3" fmla="*/ 6819900 h 6819900"/>
              <a:gd name="connsiteX4" fmla="*/ 0 w 7315200"/>
              <a:gd name="connsiteY4" fmla="*/ 0 h 68199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7315200" h="6819900">
                <a:moveTo>
                  <a:pt x="0" y="0"/>
                </a:moveTo>
                <a:lnTo>
                  <a:pt x="7315200" y="0"/>
                </a:lnTo>
                <a:lnTo>
                  <a:pt x="7315200" y="6819900"/>
                </a:lnTo>
                <a:lnTo>
                  <a:pt x="0" y="68199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pic>
        <p:nvPicPr>
          <p:cNvPr id="1027" name="Picture 3" descr="Video game character mario leaping chasm between two walls"/>
          <p:cNvPicPr>
            <a:picLocks noChangeAspect="1" noChangeArrowheads="1"/>
          </p:cNvPicPr>
          <p:nvPr/>
        </p:nvPicPr>
        <p:blipFill>
          <a:blip r:embed="rId3"/>
          <a:srcRect/>
          <a:stretch>
            <a:fillRect/>
          </a:stretch>
        </p:blipFill>
        <p:spPr bwMode="auto">
          <a:xfrm>
            <a:off x="0" y="0"/>
            <a:ext cx="24384000" cy="13716000"/>
          </a:xfrm>
          <a:prstGeom prst="rect">
            <a:avLst/>
          </a:prstGeom>
          <a:noFill/>
        </p:spPr>
      </p:pic>
      <p:sp>
        <p:nvSpPr>
          <p:cNvPr id="2" name="TextBox 1"/>
          <p:cNvSpPr txBox="1"/>
          <p:nvPr/>
        </p:nvSpPr>
        <p:spPr>
          <a:xfrm>
            <a:off x="16692797" y="1117605"/>
            <a:ext cx="6682920" cy="6227344"/>
          </a:xfrm>
          <a:prstGeom prst="rect">
            <a:avLst/>
          </a:prstGeom>
          <a:noFill/>
        </p:spPr>
        <p:txBody>
          <a:bodyPr wrap="none" lIns="0" tIns="0" rIns="0" bIns="45718" rtlCol="0">
            <a:spAutoFit/>
          </a:bodyPr>
          <a:lstStyle/>
          <a:p>
            <a:pPr algn="l">
              <a:lnSpc>
                <a:spcPts val="6800"/>
              </a:lnSpc>
            </a:pPr>
            <a:r>
              <a:rPr lang="en-US" altLang="zh-CN" sz="7000" dirty="0">
                <a:solidFill>
                  <a:srgbClr val="FFFFFF"/>
                </a:solidFill>
                <a:latin typeface="Lucida Grande"/>
                <a:cs typeface="Gotham" pitchFamily="18" charset="0"/>
              </a:rPr>
              <a:t>We think of</a:t>
            </a:r>
          </a:p>
          <a:p>
            <a:pPr algn="l">
              <a:lnSpc>
                <a:spcPts val="6900"/>
              </a:lnSpc>
            </a:pPr>
            <a:r>
              <a:rPr lang="en-US" altLang="zh-CN" sz="7000" dirty="0">
                <a:solidFill>
                  <a:srgbClr val="FFFFFF"/>
                </a:solidFill>
                <a:latin typeface="Lucida Grande"/>
                <a:cs typeface="Gotham" pitchFamily="18" charset="0"/>
              </a:rPr>
              <a:t>collecting art as</a:t>
            </a:r>
          </a:p>
          <a:p>
            <a:pPr algn="l">
              <a:lnSpc>
                <a:spcPts val="6900"/>
              </a:lnSpc>
            </a:pPr>
            <a:r>
              <a:rPr lang="en-US" altLang="zh-CN" sz="7000" dirty="0">
                <a:solidFill>
                  <a:srgbClr val="FFFFFF"/>
                </a:solidFill>
                <a:latin typeface="Lucida Grande"/>
                <a:cs typeface="Gotham" pitchFamily="18" charset="0"/>
              </a:rPr>
              <a:t>deeply personal,</a:t>
            </a:r>
          </a:p>
          <a:p>
            <a:pPr algn="l">
              <a:lnSpc>
                <a:spcPts val="6900"/>
              </a:lnSpc>
            </a:pPr>
            <a:r>
              <a:rPr lang="en-US" altLang="zh-CN" sz="7000" dirty="0">
                <a:solidFill>
                  <a:srgbClr val="FFFFFF"/>
                </a:solidFill>
                <a:latin typeface="Lucida Grande"/>
                <a:cs typeface="Gotham" pitchFamily="18" charset="0"/>
              </a:rPr>
              <a:t>but in fact for</a:t>
            </a:r>
          </a:p>
          <a:p>
            <a:pPr algn="l">
              <a:lnSpc>
                <a:spcPts val="6900"/>
              </a:lnSpc>
            </a:pPr>
            <a:r>
              <a:rPr lang="en-US" altLang="zh-CN" sz="7000" dirty="0">
                <a:solidFill>
                  <a:srgbClr val="FFFFFF"/>
                </a:solidFill>
                <a:latin typeface="Lucida Grande"/>
                <a:cs typeface="Gotham" pitchFamily="18" charset="0"/>
              </a:rPr>
              <a:t>them art is about</a:t>
            </a:r>
          </a:p>
          <a:p>
            <a:pPr algn="l">
              <a:lnSpc>
                <a:spcPts val="6900"/>
              </a:lnSpc>
            </a:pPr>
            <a:r>
              <a:rPr lang="en-US" altLang="zh-CN" sz="7000" dirty="0">
                <a:solidFill>
                  <a:srgbClr val="FFFFFF"/>
                </a:solidFill>
                <a:latin typeface="Lucida Grande"/>
                <a:cs typeface="Gotham" pitchFamily="18" charset="0"/>
              </a:rPr>
              <a:t>what others are</a:t>
            </a:r>
          </a:p>
          <a:p>
            <a:pPr algn="l">
              <a:lnSpc>
                <a:spcPts val="6900"/>
              </a:lnSpc>
            </a:pPr>
            <a:r>
              <a:rPr lang="en-US" altLang="zh-CN" sz="7000" dirty="0">
                <a:solidFill>
                  <a:srgbClr val="FFFFFF"/>
                </a:solidFill>
                <a:latin typeface="Lucida Grande"/>
                <a:cs typeface="Gotham" pitchFamily="18" charset="0"/>
              </a:rPr>
              <a:t>going to think.</a:t>
            </a:r>
          </a:p>
        </p:txBody>
      </p:sp>
      <p:sp>
        <p:nvSpPr>
          <p:cNvPr id="8" name="TextBox 1"/>
          <p:cNvSpPr txBox="1"/>
          <p:nvPr/>
        </p:nvSpPr>
        <p:spPr>
          <a:xfrm>
            <a:off x="1978473" y="1206500"/>
            <a:ext cx="10130399" cy="5791327"/>
          </a:xfrm>
          <a:prstGeom prst="rect">
            <a:avLst/>
          </a:prstGeom>
          <a:noFill/>
        </p:spPr>
        <p:txBody>
          <a:bodyPr wrap="square" lIns="0" tIns="0" rIns="0" bIns="45718" rtlCol="0">
            <a:spAutoFit/>
          </a:bodyPr>
          <a:lstStyle/>
          <a:p>
            <a:pPr algn="l">
              <a:lnSpc>
                <a:spcPts val="3900"/>
              </a:lnSpc>
              <a:tabLst>
                <a:tab pos="88893" algn="l"/>
              </a:tabLst>
            </a:pPr>
            <a:r>
              <a:rPr lang="en-US" altLang="zh-CN" dirty="0"/>
              <a:t>	</a:t>
            </a:r>
            <a:r>
              <a:rPr lang="en-US" altLang="zh-CN" sz="3600" dirty="0">
                <a:solidFill>
                  <a:srgbClr val="FFFFFF"/>
                </a:solidFill>
                <a:latin typeface="Lucida Grande"/>
                <a:cs typeface="Gotham" pitchFamily="18" charset="0"/>
              </a:rPr>
              <a:t>We</a:t>
            </a:r>
            <a:r>
              <a:rPr lang="en-US" altLang="zh-CN" sz="3600" dirty="0">
                <a:latin typeface="Lucida Grande"/>
                <a:cs typeface="Times New Roman" pitchFamily="18" charset="0"/>
              </a:rPr>
              <a:t> </a:t>
            </a:r>
            <a:r>
              <a:rPr lang="en-US" altLang="zh-CN" sz="3600" dirty="0">
                <a:solidFill>
                  <a:srgbClr val="FFFFFF"/>
                </a:solidFill>
                <a:latin typeface="Lucida Grande"/>
                <a:cs typeface="Gotham" pitchFamily="18" charset="0"/>
              </a:rPr>
              <a:t>heard:</a:t>
            </a:r>
          </a:p>
          <a:p>
            <a:pPr algn="l">
              <a:lnSpc>
                <a:spcPts val="5600"/>
              </a:lnSpc>
              <a:tabLst>
                <a:tab pos="88893" algn="l"/>
              </a:tabLst>
            </a:pPr>
            <a:r>
              <a:rPr lang="en-US" altLang="zh-CN" dirty="0">
                <a:latin typeface="Lucida Grande"/>
              </a:rPr>
              <a:t>	</a:t>
            </a:r>
            <a:r>
              <a:rPr lang="en-US" altLang="zh-CN" sz="5200" dirty="0">
                <a:solidFill>
                  <a:srgbClr val="FFFFFF"/>
                </a:solidFill>
                <a:latin typeface="Lucida Grande"/>
                <a:cs typeface="Gotham" pitchFamily="18" charset="0"/>
              </a:rPr>
              <a:t>“I</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don’t</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understand.</a:t>
            </a:r>
          </a:p>
          <a:p>
            <a:pPr algn="l">
              <a:lnSpc>
                <a:spcPts val="5600"/>
              </a:lnSpc>
              <a:tabLst>
                <a:tab pos="88893" algn="l"/>
              </a:tabLst>
            </a:pPr>
            <a:r>
              <a:rPr lang="en-US" altLang="zh-CN" sz="5200" dirty="0">
                <a:solidFill>
                  <a:srgbClr val="FFFFFF"/>
                </a:solidFill>
                <a:latin typeface="Lucida Grande"/>
                <a:cs typeface="Gotham" pitchFamily="18" charset="0"/>
              </a:rPr>
              <a:t>Why</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is</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this</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$50</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and</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this</a:t>
            </a:r>
            <a:r>
              <a:rPr lang="en-US" altLang="zh-CN" sz="5200" dirty="0">
                <a:latin typeface="Lucida Grande"/>
                <a:cs typeface="Gotham" pitchFamily="18" charset="0"/>
              </a:rPr>
              <a:t> </a:t>
            </a:r>
            <a:r>
              <a:rPr lang="en-US" altLang="zh-CN" sz="5200" dirty="0">
                <a:solidFill>
                  <a:srgbClr val="FFFFFF"/>
                </a:solidFill>
                <a:latin typeface="Lucida Grande"/>
                <a:cs typeface="Gotham" pitchFamily="18" charset="0"/>
              </a:rPr>
              <a:t>$5000.</a:t>
            </a:r>
            <a:br>
              <a:rPr lang="en-US" altLang="zh-CN" sz="5200" dirty="0">
                <a:solidFill>
                  <a:srgbClr val="FFFFFF"/>
                </a:solidFill>
                <a:latin typeface="Lucida Grande"/>
                <a:cs typeface="Gotham" pitchFamily="18" charset="0"/>
              </a:rPr>
            </a:br>
            <a:r>
              <a:rPr lang="en-US" altLang="zh-CN" sz="5200" dirty="0">
                <a:solidFill>
                  <a:srgbClr val="FFFFFF"/>
                </a:solidFill>
                <a:latin typeface="Lucida Grande"/>
                <a:cs typeface="Gotham" pitchFamily="18" charset="0"/>
              </a:rPr>
              <a:t>I</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actually</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like the</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$50</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one</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more,</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but maybe</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it</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sucks.”</a:t>
            </a: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6500"/>
              </a:lnSpc>
              <a:tabLst>
                <a:tab pos="88893" algn="l"/>
              </a:tabLst>
            </a:pPr>
            <a:r>
              <a:rPr lang="en-US" altLang="zh-CN" sz="5200" dirty="0">
                <a:solidFill>
                  <a:srgbClr val="FFFFFF"/>
                </a:solidFill>
                <a:latin typeface="Lucida Grande"/>
                <a:cs typeface="Gotham" pitchFamily="18" charset="0"/>
              </a:rPr>
              <a:t>“What</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do</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my</a:t>
            </a:r>
          </a:p>
          <a:p>
            <a:pPr algn="l">
              <a:lnSpc>
                <a:spcPts val="5700"/>
              </a:lnSpc>
              <a:tabLst>
                <a:tab pos="88893" algn="l"/>
              </a:tabLst>
            </a:pPr>
            <a:r>
              <a:rPr lang="en-US" altLang="zh-CN" sz="5200" dirty="0">
                <a:solidFill>
                  <a:srgbClr val="FFFFFF"/>
                </a:solidFill>
                <a:latin typeface="Lucida Grande"/>
                <a:cs typeface="Gotham" pitchFamily="18" charset="0"/>
              </a:rPr>
              <a:t>friends</a:t>
            </a:r>
            <a:r>
              <a:rPr lang="en-US" altLang="zh-CN" sz="5200" dirty="0">
                <a:latin typeface="Lucida Grande"/>
                <a:cs typeface="Times New Roman" pitchFamily="18" charset="0"/>
              </a:rPr>
              <a:t> </a:t>
            </a:r>
            <a:r>
              <a:rPr lang="en-US" altLang="zh-CN" sz="5200" dirty="0">
                <a:solidFill>
                  <a:srgbClr val="FFFFFF"/>
                </a:solidFill>
                <a:latin typeface="Lucida Grande"/>
                <a:cs typeface="Gotham" pitchFamily="18" charset="0"/>
              </a:rPr>
              <a:t>like?”</a:t>
            </a:r>
          </a:p>
        </p:txBody>
      </p:sp>
      <p:sp>
        <p:nvSpPr>
          <p:cNvPr id="9" name="Date Placeholder 8"/>
          <p:cNvSpPr>
            <a:spLocks noGrp="1"/>
          </p:cNvSpPr>
          <p:nvPr>
            <p:ph type="dt" sz="half" idx="10"/>
          </p:nvPr>
        </p:nvSpPr>
        <p:spPr/>
        <p:txBody>
          <a:bodyPr/>
          <a:lstStyle/>
          <a:p>
            <a:r>
              <a:rPr lang="en-US"/>
              <a:t>Autumn 2026</a:t>
            </a:r>
          </a:p>
        </p:txBody>
      </p:sp>
      <p:sp>
        <p:nvSpPr>
          <p:cNvPr id="10" name="Footer Placeholder 9"/>
          <p:cNvSpPr>
            <a:spLocks noGrp="1"/>
          </p:cNvSpPr>
          <p:nvPr>
            <p:ph type="ftr" sz="quarter" idx="11"/>
          </p:nvPr>
        </p:nvSpPr>
        <p:spPr/>
        <p:txBody>
          <a:bodyPr/>
          <a:lstStyle/>
          <a:p>
            <a:r>
              <a:rPr lang="en-US"/>
              <a:t>Design Thinking for User Experience Design, Prototyping &amp; Evaluation</a:t>
            </a:r>
          </a:p>
        </p:txBody>
      </p:sp>
      <p:sp>
        <p:nvSpPr>
          <p:cNvPr id="11" name="Slide Number Placeholder 10"/>
          <p:cNvSpPr>
            <a:spLocks noGrp="1"/>
          </p:cNvSpPr>
          <p:nvPr>
            <p:ph type="sldNum" sz="quarter" idx="12"/>
          </p:nvPr>
        </p:nvSpPr>
        <p:spPr/>
        <p:txBody>
          <a:bodyPr/>
          <a:lstStyle/>
          <a:p>
            <a:fld id="{B6F15528-21DE-4FAA-801E-634DDDAF4B2B}" type="slidenum">
              <a:rPr lang="en-US" smtClean="0"/>
              <a:pPr/>
              <a:t>31</a:t>
            </a:fld>
            <a:endParaRPr lang="en-US"/>
          </a:p>
        </p:txBody>
      </p:sp>
    </p:spTree>
    <p:extLst>
      <p:ext uri="{BB962C8B-B14F-4D97-AF65-F5344CB8AC3E}">
        <p14:creationId xmlns:p14="http://schemas.microsoft.com/office/powerpoint/2010/main" val="198332045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p:cNvSpPr/>
          <p:nvPr/>
        </p:nvSpPr>
        <p:spPr>
          <a:xfrm>
            <a:off x="0" y="0"/>
            <a:ext cx="24384000" cy="13716000"/>
          </a:xfrm>
          <a:custGeom>
            <a:avLst/>
            <a:gdLst>
              <a:gd name="connsiteX0" fmla="*/ 0 w 24384000"/>
              <a:gd name="connsiteY0" fmla="*/ 13716000 h 13716000"/>
              <a:gd name="connsiteX1" fmla="*/ 24384000 w 24384000"/>
              <a:gd name="connsiteY1" fmla="*/ 13716000 h 13716000"/>
              <a:gd name="connsiteX2" fmla="*/ 24384000 w 24384000"/>
              <a:gd name="connsiteY2" fmla="*/ 0 h 13716000"/>
              <a:gd name="connsiteX3" fmla="*/ 0 w 24384000"/>
              <a:gd name="connsiteY3" fmla="*/ 0 h 13716000"/>
              <a:gd name="connsiteX4" fmla="*/ 0 w 24384000"/>
              <a:gd name="connsiteY4" fmla="*/ 1371600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13716000"/>
                </a:moveTo>
                <a:lnTo>
                  <a:pt x="24384000" y="13716000"/>
                </a:lnTo>
                <a:lnTo>
                  <a:pt x="24384000" y="0"/>
                </a:lnTo>
                <a:lnTo>
                  <a:pt x="0" y="0"/>
                </a:lnTo>
                <a:lnTo>
                  <a:pt x="0" y="1371600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3"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5" name="Freeform 3"/>
          <p:cNvSpPr/>
          <p:nvPr/>
        </p:nvSpPr>
        <p:spPr>
          <a:xfrm>
            <a:off x="0" y="0"/>
            <a:ext cx="24384000" cy="6934200"/>
          </a:xfrm>
          <a:custGeom>
            <a:avLst/>
            <a:gdLst>
              <a:gd name="connsiteX0" fmla="*/ 0 w 24384000"/>
              <a:gd name="connsiteY0" fmla="*/ 0 h 6934200"/>
              <a:gd name="connsiteX1" fmla="*/ 24384000 w 24384000"/>
              <a:gd name="connsiteY1" fmla="*/ 0 h 6934200"/>
              <a:gd name="connsiteX2" fmla="*/ 24384000 w 24384000"/>
              <a:gd name="connsiteY2" fmla="*/ 6934200 h 6934200"/>
              <a:gd name="connsiteX3" fmla="*/ 0 w 24384000"/>
              <a:gd name="connsiteY3" fmla="*/ 6934200 h 6934200"/>
              <a:gd name="connsiteX4" fmla="*/ 0 w 24384000"/>
              <a:gd name="connsiteY4" fmla="*/ 0 h 69342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6934200">
                <a:moveTo>
                  <a:pt x="0" y="0"/>
                </a:moveTo>
                <a:lnTo>
                  <a:pt x="24384000" y="0"/>
                </a:lnTo>
                <a:lnTo>
                  <a:pt x="24384000" y="6934200"/>
                </a:lnTo>
                <a:lnTo>
                  <a:pt x="0" y="6934200"/>
                </a:lnTo>
                <a:lnTo>
                  <a:pt x="0" y="0"/>
                </a:lnTo>
              </a:path>
            </a:pathLst>
          </a:custGeom>
          <a:solidFill>
            <a:srgbClr val="000000">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2" name="TextBox 1"/>
          <p:cNvSpPr txBox="1"/>
          <p:nvPr/>
        </p:nvSpPr>
        <p:spPr>
          <a:xfrm>
            <a:off x="2130676" y="4241800"/>
            <a:ext cx="6432050" cy="714296"/>
          </a:xfrm>
          <a:prstGeom prst="rect">
            <a:avLst/>
          </a:prstGeom>
          <a:noFill/>
        </p:spPr>
        <p:txBody>
          <a:bodyPr wrap="none" lIns="0" tIns="0" rIns="0" bIns="45718" rtlCol="0">
            <a:spAutoFit/>
          </a:bodyPr>
          <a:lstStyle/>
          <a:p>
            <a:pPr>
              <a:lnSpc>
                <a:spcPts val="5100"/>
              </a:lnSpc>
            </a:pPr>
            <a:r>
              <a:rPr lang="en-US" altLang="zh-CN" sz="4800" dirty="0">
                <a:solidFill>
                  <a:srgbClr val="FFFFFF"/>
                </a:solidFill>
                <a:latin typeface="Helvetica Light"/>
                <a:cs typeface="Gotham Book " pitchFamily="18" charset="0"/>
              </a:rPr>
              <a:t>The</a:t>
            </a:r>
            <a:r>
              <a:rPr lang="en-US" altLang="zh-CN" sz="4800" dirty="0">
                <a:latin typeface="Helvetica Light"/>
                <a:cs typeface="Times New Roman" pitchFamily="18" charset="0"/>
              </a:rPr>
              <a:t> </a:t>
            </a:r>
            <a:r>
              <a:rPr lang="en-US" altLang="zh-CN" sz="4800" dirty="0">
                <a:solidFill>
                  <a:srgbClr val="FFFFFF"/>
                </a:solidFill>
                <a:latin typeface="Helvetica Light"/>
                <a:cs typeface="Gotham Book " pitchFamily="18" charset="0"/>
              </a:rPr>
              <a:t>presumed</a:t>
            </a:r>
            <a:r>
              <a:rPr lang="en-US" altLang="zh-CN" sz="4800" dirty="0">
                <a:latin typeface="Helvetica Light"/>
                <a:cs typeface="Times New Roman" pitchFamily="18" charset="0"/>
              </a:rPr>
              <a:t> </a:t>
            </a:r>
            <a:r>
              <a:rPr lang="en-US" altLang="zh-CN" sz="4800" dirty="0">
                <a:solidFill>
                  <a:srgbClr val="FFFFFF"/>
                </a:solidFill>
                <a:latin typeface="Helvetica Light"/>
                <a:cs typeface="Gotham Book " pitchFamily="18" charset="0"/>
              </a:rPr>
              <a:t>mindset:</a:t>
            </a:r>
          </a:p>
        </p:txBody>
      </p:sp>
      <p:sp>
        <p:nvSpPr>
          <p:cNvPr id="6" name="TextBox 1"/>
          <p:cNvSpPr txBox="1"/>
          <p:nvPr/>
        </p:nvSpPr>
        <p:spPr>
          <a:xfrm>
            <a:off x="2000078" y="4983018"/>
            <a:ext cx="15634088" cy="1382684"/>
          </a:xfrm>
          <a:prstGeom prst="rect">
            <a:avLst/>
          </a:prstGeom>
          <a:noFill/>
        </p:spPr>
        <p:txBody>
          <a:bodyPr wrap="none" lIns="0" tIns="0" rIns="0" bIns="45718" rtlCol="0">
            <a:spAutoFit/>
          </a:bodyPr>
          <a:lstStyle/>
          <a:p>
            <a:pPr algn="l">
              <a:lnSpc>
                <a:spcPts val="10400"/>
              </a:lnSpc>
            </a:pPr>
            <a:r>
              <a:rPr lang="en-US" altLang="zh-CN" sz="9500" dirty="0">
                <a:solidFill>
                  <a:srgbClr val="FFFFFF"/>
                </a:solidFill>
                <a:latin typeface="Helvetica Light"/>
                <a:cs typeface="Gotham" pitchFamily="18" charset="0"/>
              </a:rPr>
              <a:t>ART</a:t>
            </a:r>
            <a:r>
              <a:rPr lang="en-US" altLang="zh-CN" sz="9500" dirty="0">
                <a:latin typeface="Helvetica Light"/>
                <a:cs typeface="Times New Roman" pitchFamily="18" charset="0"/>
              </a:rPr>
              <a:t> </a:t>
            </a:r>
            <a:r>
              <a:rPr lang="en-US" altLang="zh-CN" sz="9500" dirty="0">
                <a:solidFill>
                  <a:srgbClr val="FFFFFF"/>
                </a:solidFill>
                <a:latin typeface="Helvetica Light"/>
                <a:cs typeface="Gotham" pitchFamily="18" charset="0"/>
              </a:rPr>
              <a:t>IS</a:t>
            </a:r>
            <a:r>
              <a:rPr lang="en-US" altLang="zh-CN" sz="9500" dirty="0">
                <a:latin typeface="Helvetica Light"/>
                <a:cs typeface="Times New Roman" pitchFamily="18" charset="0"/>
              </a:rPr>
              <a:t> </a:t>
            </a:r>
            <a:r>
              <a:rPr lang="en-US" altLang="zh-CN" sz="9500" dirty="0">
                <a:solidFill>
                  <a:srgbClr val="FFFFFF"/>
                </a:solidFill>
                <a:latin typeface="Helvetica Light"/>
                <a:cs typeface="Gotham" pitchFamily="18" charset="0"/>
              </a:rPr>
              <a:t>DEEPLY</a:t>
            </a:r>
            <a:r>
              <a:rPr lang="en-US" altLang="zh-CN" sz="9500" dirty="0">
                <a:latin typeface="Helvetica Light"/>
                <a:cs typeface="Times New Roman" pitchFamily="18" charset="0"/>
              </a:rPr>
              <a:t> </a:t>
            </a:r>
            <a:r>
              <a:rPr lang="en-US" altLang="zh-CN" sz="9500" dirty="0">
                <a:solidFill>
                  <a:srgbClr val="FFFFFF"/>
                </a:solidFill>
                <a:latin typeface="Helvetica Light"/>
                <a:cs typeface="Gotham" pitchFamily="18" charset="0"/>
              </a:rPr>
              <a:t>PERSONAL.</a:t>
            </a:r>
          </a:p>
        </p:txBody>
      </p:sp>
      <p:sp>
        <p:nvSpPr>
          <p:cNvPr id="7" name="TextBox 1"/>
          <p:cNvSpPr txBox="1"/>
          <p:nvPr/>
        </p:nvSpPr>
        <p:spPr>
          <a:xfrm>
            <a:off x="2000078" y="7556500"/>
            <a:ext cx="4191352" cy="714296"/>
          </a:xfrm>
          <a:prstGeom prst="rect">
            <a:avLst/>
          </a:prstGeom>
          <a:noFill/>
        </p:spPr>
        <p:txBody>
          <a:bodyPr wrap="none" lIns="0" tIns="0" rIns="0" bIns="45718" rtlCol="0">
            <a:spAutoFit/>
          </a:bodyPr>
          <a:lstStyle/>
          <a:p>
            <a:pPr>
              <a:lnSpc>
                <a:spcPts val="5100"/>
              </a:lnSpc>
            </a:pPr>
            <a:r>
              <a:rPr lang="en-US" altLang="zh-CN" sz="4800" dirty="0">
                <a:solidFill>
                  <a:srgbClr val="000000"/>
                </a:solidFill>
                <a:latin typeface="Helvetica Light"/>
                <a:cs typeface="Gotham Book " pitchFamily="18" charset="0"/>
              </a:rPr>
              <a:t>The</a:t>
            </a:r>
            <a:r>
              <a:rPr lang="en-US" altLang="zh-CN" sz="4800" dirty="0">
                <a:latin typeface="Helvetica Light"/>
                <a:cs typeface="Times New Roman" pitchFamily="18" charset="0"/>
              </a:rPr>
              <a:t> </a:t>
            </a:r>
            <a:r>
              <a:rPr lang="en-US" altLang="zh-CN" sz="4800" dirty="0">
                <a:solidFill>
                  <a:srgbClr val="000000"/>
                </a:solidFill>
                <a:latin typeface="Helvetica Light"/>
                <a:cs typeface="Gotham Book " pitchFamily="18" charset="0"/>
              </a:rPr>
              <a:t>realization:</a:t>
            </a:r>
          </a:p>
        </p:txBody>
      </p:sp>
      <p:sp>
        <p:nvSpPr>
          <p:cNvPr id="8" name="TextBox 1"/>
          <p:cNvSpPr txBox="1"/>
          <p:nvPr/>
        </p:nvSpPr>
        <p:spPr>
          <a:xfrm>
            <a:off x="2000078" y="8325427"/>
            <a:ext cx="18614070" cy="1379863"/>
          </a:xfrm>
          <a:prstGeom prst="rect">
            <a:avLst/>
          </a:prstGeom>
          <a:noFill/>
        </p:spPr>
        <p:txBody>
          <a:bodyPr wrap="none" lIns="0" tIns="0" rIns="0" bIns="45718" rtlCol="0">
            <a:spAutoFit/>
          </a:bodyPr>
          <a:lstStyle/>
          <a:p>
            <a:pPr algn="l">
              <a:lnSpc>
                <a:spcPts val="10400"/>
              </a:lnSpc>
            </a:pPr>
            <a:r>
              <a:rPr lang="en-US" altLang="zh-CN" sz="9500" dirty="0">
                <a:solidFill>
                  <a:srgbClr val="000000"/>
                </a:solidFill>
                <a:latin typeface="Helvetica Light"/>
                <a:cs typeface="Gotham" pitchFamily="18" charset="0"/>
              </a:rPr>
              <a:t>ART</a:t>
            </a:r>
            <a:r>
              <a:rPr lang="en-US" altLang="zh-CN" sz="9500" dirty="0">
                <a:latin typeface="Helvetica Light"/>
                <a:cs typeface="Times New Roman" pitchFamily="18" charset="0"/>
              </a:rPr>
              <a:t> </a:t>
            </a:r>
            <a:r>
              <a:rPr lang="en-US" altLang="zh-CN" sz="9500" dirty="0">
                <a:solidFill>
                  <a:srgbClr val="000000"/>
                </a:solidFill>
                <a:latin typeface="Helvetica Light"/>
                <a:cs typeface="Gotham" pitchFamily="18" charset="0"/>
              </a:rPr>
              <a:t>IS</a:t>
            </a:r>
            <a:r>
              <a:rPr lang="en-US" altLang="zh-CN" sz="9500" dirty="0">
                <a:latin typeface="Helvetica Light"/>
                <a:cs typeface="Times New Roman" pitchFamily="18" charset="0"/>
              </a:rPr>
              <a:t> </a:t>
            </a:r>
            <a:r>
              <a:rPr lang="en-US" altLang="zh-CN" sz="9500" dirty="0">
                <a:solidFill>
                  <a:srgbClr val="000000"/>
                </a:solidFill>
                <a:latin typeface="Helvetica Light"/>
                <a:cs typeface="Gotham" pitchFamily="18" charset="0"/>
              </a:rPr>
              <a:t>FASHION</a:t>
            </a:r>
            <a:r>
              <a:rPr lang="en-US" altLang="zh-CN" sz="9500" dirty="0">
                <a:latin typeface="Helvetica Light"/>
                <a:cs typeface="Times New Roman" pitchFamily="18" charset="0"/>
              </a:rPr>
              <a:t> </a:t>
            </a:r>
            <a:r>
              <a:rPr lang="en-US" altLang="zh-CN" sz="9500" dirty="0">
                <a:solidFill>
                  <a:srgbClr val="000000"/>
                </a:solidFill>
                <a:latin typeface="Helvetica Light"/>
                <a:cs typeface="Gotham" pitchFamily="18" charset="0"/>
              </a:rPr>
              <a:t>ON</a:t>
            </a:r>
            <a:r>
              <a:rPr lang="en-US" altLang="zh-CN" sz="9500" dirty="0">
                <a:latin typeface="Helvetica Light"/>
                <a:cs typeface="Times New Roman" pitchFamily="18" charset="0"/>
              </a:rPr>
              <a:t> </a:t>
            </a:r>
            <a:r>
              <a:rPr lang="en-US" altLang="zh-CN" sz="9500" dirty="0">
                <a:solidFill>
                  <a:srgbClr val="000000"/>
                </a:solidFill>
                <a:latin typeface="Helvetica Light"/>
                <a:cs typeface="Gotham" pitchFamily="18" charset="0"/>
              </a:rPr>
              <a:t>THE</a:t>
            </a:r>
            <a:r>
              <a:rPr lang="en-US" altLang="zh-CN" sz="9500" dirty="0">
                <a:latin typeface="Helvetica Light"/>
                <a:cs typeface="Times New Roman" pitchFamily="18" charset="0"/>
              </a:rPr>
              <a:t> </a:t>
            </a:r>
            <a:r>
              <a:rPr lang="en-US" altLang="zh-CN" sz="9500" dirty="0">
                <a:solidFill>
                  <a:srgbClr val="000000"/>
                </a:solidFill>
                <a:latin typeface="Helvetica Light"/>
                <a:cs typeface="Gotham" pitchFamily="18" charset="0"/>
              </a:rPr>
              <a:t>WALL.</a:t>
            </a:r>
          </a:p>
        </p:txBody>
      </p:sp>
      <p:sp>
        <p:nvSpPr>
          <p:cNvPr id="9" name="Date Placeholder 8"/>
          <p:cNvSpPr>
            <a:spLocks noGrp="1"/>
          </p:cNvSpPr>
          <p:nvPr>
            <p:ph type="dt" sz="half" idx="10"/>
          </p:nvPr>
        </p:nvSpPr>
        <p:spPr/>
        <p:txBody>
          <a:bodyPr/>
          <a:lstStyle/>
          <a:p>
            <a:r>
              <a:rPr lang="en-US"/>
              <a:t>Autumn 2026</a:t>
            </a:r>
          </a:p>
        </p:txBody>
      </p:sp>
      <p:sp>
        <p:nvSpPr>
          <p:cNvPr id="10" name="Footer Placeholder 9"/>
          <p:cNvSpPr>
            <a:spLocks noGrp="1"/>
          </p:cNvSpPr>
          <p:nvPr>
            <p:ph type="ftr" sz="quarter" idx="11"/>
          </p:nvPr>
        </p:nvSpPr>
        <p:spPr/>
        <p:txBody>
          <a:bodyPr/>
          <a:lstStyle/>
          <a:p>
            <a:r>
              <a:rPr lang="en-US"/>
              <a:t>Design Thinking for User Experience Design, Prototyping &amp; Evaluation</a:t>
            </a:r>
          </a:p>
        </p:txBody>
      </p:sp>
      <p:sp>
        <p:nvSpPr>
          <p:cNvPr id="11" name="Slide Number Placeholder 10"/>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142272986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Focus by Writing a “Point of View”</a:t>
            </a:r>
          </a:p>
        </p:txBody>
      </p:sp>
      <p:sp>
        <p:nvSpPr>
          <p:cNvPr id="6" name="Content Placeholder 5"/>
          <p:cNvSpPr>
            <a:spLocks noGrp="1"/>
          </p:cNvSpPr>
          <p:nvPr>
            <p:ph idx="1"/>
          </p:nvPr>
        </p:nvSpPr>
        <p:spPr>
          <a:xfrm>
            <a:off x="1278476" y="2108200"/>
            <a:ext cx="22470533" cy="11398250"/>
          </a:xfrm>
        </p:spPr>
        <p:txBody>
          <a:bodyPr>
            <a:normAutofit fontScale="85000" lnSpcReduction="10000"/>
          </a:bodyPr>
          <a:lstStyle/>
          <a:p>
            <a:pPr marL="0" indent="0">
              <a:buNone/>
              <a:defRPr sz="1800"/>
            </a:pPr>
            <a:r>
              <a:rPr lang="en-US" sz="7100" dirty="0">
                <a:solidFill>
                  <a:srgbClr val="FFFFFF"/>
                </a:solidFill>
                <a:ea typeface="Lucida Grande"/>
                <a:sym typeface="Lucida Grande"/>
              </a:rPr>
              <a:t>WE MET . . .</a:t>
            </a:r>
          </a:p>
          <a:p>
            <a:pPr marL="0" indent="0">
              <a:buNone/>
              <a:defRPr sz="1800"/>
            </a:pPr>
            <a:r>
              <a:rPr lang="en-US" sz="6700" dirty="0">
                <a:solidFill>
                  <a:srgbClr val="FFFFFF"/>
                </a:solidFill>
                <a:ea typeface="Lucida Grande"/>
                <a:sym typeface="Lucida Grande"/>
              </a:rPr>
              <a:t>(</a:t>
            </a:r>
            <a:r>
              <a:rPr lang="en-US" sz="6700" b="1" dirty="0">
                <a:solidFill>
                  <a:srgbClr val="FFFFFF"/>
                </a:solidFill>
                <a:ea typeface="Lucida Grande"/>
                <a:sym typeface="Lucida Grande"/>
              </a:rPr>
              <a:t>person</a:t>
            </a:r>
            <a:r>
              <a:rPr lang="en-US" sz="6700" dirty="0">
                <a:solidFill>
                  <a:srgbClr val="FFFFFF"/>
                </a:solidFill>
                <a:ea typeface="Lucida Grande"/>
                <a:sym typeface="Lucida Grande"/>
              </a:rPr>
              <a:t> you are inspired by &amp; key characteristics)</a:t>
            </a:r>
          </a:p>
          <a:p>
            <a:pPr marL="0" indent="0">
              <a:buNone/>
              <a:defRPr sz="1800"/>
            </a:pPr>
            <a:endParaRPr lang="en-US" sz="5800" dirty="0">
              <a:solidFill>
                <a:srgbClr val="FFFFFF"/>
              </a:solidFill>
              <a:ea typeface="Lucida Grande"/>
              <a:sym typeface="Lucida Grande"/>
            </a:endParaRPr>
          </a:p>
          <a:p>
            <a:pPr marL="0" indent="0">
              <a:buNone/>
              <a:defRPr sz="1800"/>
            </a:pPr>
            <a:r>
              <a:rPr lang="en-US" sz="7100" dirty="0">
                <a:solidFill>
                  <a:srgbClr val="FFFFFF"/>
                </a:solidFill>
                <a:ea typeface="Lucida Grande"/>
                <a:sym typeface="Lucida Grande"/>
              </a:rPr>
              <a:t>WE WERE SURPRISED TO NOTICE. . .</a:t>
            </a:r>
          </a:p>
          <a:p>
            <a:pPr marL="0" indent="0">
              <a:buNone/>
              <a:defRPr sz="1800"/>
            </a:pPr>
            <a:r>
              <a:rPr lang="en-US" sz="6700" dirty="0">
                <a:solidFill>
                  <a:srgbClr val="FFFFFF"/>
                </a:solidFill>
                <a:ea typeface="Lucida Grande"/>
                <a:sym typeface="Lucida Grande"/>
              </a:rPr>
              <a:t>(</a:t>
            </a:r>
            <a:r>
              <a:rPr lang="en-US" sz="6700" b="1" dirty="0">
                <a:solidFill>
                  <a:srgbClr val="FFFFFF"/>
                </a:solidFill>
                <a:ea typeface="Lucida Grande"/>
                <a:sym typeface="Lucida Grande"/>
              </a:rPr>
              <a:t>tension, contradiction, or surprise</a:t>
            </a:r>
            <a:r>
              <a:rPr lang="en-US" sz="6700" dirty="0">
                <a:solidFill>
                  <a:srgbClr val="FFFFFF"/>
                </a:solidFill>
                <a:ea typeface="Lucida Grande"/>
                <a:sym typeface="Lucida Grande"/>
              </a:rPr>
              <a:t>)</a:t>
            </a:r>
          </a:p>
          <a:p>
            <a:pPr marL="0" indent="0">
              <a:buNone/>
              <a:defRPr sz="1800"/>
            </a:pPr>
            <a:endParaRPr lang="en-US" sz="5800" dirty="0">
              <a:solidFill>
                <a:srgbClr val="FFFFFF"/>
              </a:solidFill>
              <a:ea typeface="Lucida Grande"/>
              <a:sym typeface="Lucida Grande"/>
            </a:endParaRPr>
          </a:p>
          <a:p>
            <a:pPr marL="0" indent="0">
              <a:buNone/>
              <a:defRPr sz="1800"/>
            </a:pPr>
            <a:r>
              <a:rPr lang="en-US" sz="6700" dirty="0">
                <a:solidFill>
                  <a:srgbClr val="FFFFFF"/>
                </a:solidFill>
                <a:ea typeface="Lucida Grande"/>
                <a:sym typeface="Lucida Grande"/>
              </a:rPr>
              <a:t>WE WONDER IF THIS MEANS. . .  </a:t>
            </a:r>
          </a:p>
          <a:p>
            <a:pPr marL="0" indent="0">
              <a:buNone/>
              <a:defRPr sz="1800"/>
            </a:pPr>
            <a:r>
              <a:rPr lang="en-US" sz="6700" dirty="0">
                <a:solidFill>
                  <a:srgbClr val="FFFFFF"/>
                </a:solidFill>
                <a:ea typeface="Lucida Grande"/>
                <a:sym typeface="Lucida Grande"/>
              </a:rPr>
              <a:t>(what did you infer? </a:t>
            </a:r>
            <a:r>
              <a:rPr lang="en-US" sz="6700" b="1" dirty="0">
                <a:solidFill>
                  <a:srgbClr val="FFFFFF"/>
                </a:solidFill>
                <a:ea typeface="Lucida Grande"/>
                <a:sym typeface="Lucida Grande"/>
              </a:rPr>
              <a:t>need</a:t>
            </a:r>
            <a:r>
              <a:rPr lang="en-US" sz="6700" dirty="0">
                <a:solidFill>
                  <a:srgbClr val="FFFFFF"/>
                </a:solidFill>
                <a:ea typeface="Lucida Grande"/>
                <a:sym typeface="Lucida Grande"/>
              </a:rPr>
              <a:t>—verb reflecting user needs)</a:t>
            </a:r>
          </a:p>
          <a:p>
            <a:pPr marL="0" indent="0">
              <a:buNone/>
              <a:defRPr sz="1800"/>
            </a:pPr>
            <a:endParaRPr lang="en-US" sz="5800" dirty="0">
              <a:solidFill>
                <a:srgbClr val="FFFFFF"/>
              </a:solidFill>
              <a:ea typeface="Lucida Grande"/>
              <a:sym typeface="Lucida Grande"/>
            </a:endParaRPr>
          </a:p>
          <a:p>
            <a:pPr marL="0" indent="0">
              <a:buNone/>
              <a:defRPr sz="1800"/>
            </a:pPr>
            <a:r>
              <a:rPr lang="en-US" sz="7100" dirty="0">
                <a:solidFill>
                  <a:srgbClr val="FFFFFF"/>
                </a:solidFill>
                <a:ea typeface="Lucida Grande"/>
                <a:sym typeface="Lucida Grande"/>
              </a:rPr>
              <a:t>IT WOULD BE GAME-CHANGING TO. . .</a:t>
            </a:r>
          </a:p>
          <a:p>
            <a:pPr marL="0" indent="0">
              <a:buNone/>
              <a:defRPr sz="1800"/>
            </a:pPr>
            <a:r>
              <a:rPr lang="en-US" sz="6700" dirty="0">
                <a:solidFill>
                  <a:srgbClr val="FFFFFF"/>
                </a:solidFill>
                <a:ea typeface="Lucida Grande"/>
                <a:sym typeface="Lucida Grande"/>
              </a:rPr>
              <a:t>(Frame up an </a:t>
            </a:r>
            <a:r>
              <a:rPr lang="en-US" sz="6700" b="1" dirty="0">
                <a:solidFill>
                  <a:srgbClr val="FFFFFF"/>
                </a:solidFill>
                <a:ea typeface="Lucida Grande"/>
                <a:sym typeface="Lucida Grande"/>
              </a:rPr>
              <a:t>inspired challenge </a:t>
            </a:r>
            <a:r>
              <a:rPr lang="en-US" sz="6700" dirty="0">
                <a:solidFill>
                  <a:srgbClr val="FFFFFF"/>
                </a:solidFill>
                <a:ea typeface="Lucida Grande"/>
                <a:sym typeface="Lucida Grande"/>
              </a:rPr>
              <a:t>for your team. An </a:t>
            </a:r>
            <a:r>
              <a:rPr lang="en-US" sz="6700" b="1" dirty="0">
                <a:solidFill>
                  <a:srgbClr val="FFFFFF"/>
                </a:solidFill>
                <a:ea typeface="Lucida Grande"/>
                <a:sym typeface="Lucida Grande"/>
              </a:rPr>
              <a:t>insight</a:t>
            </a:r>
            <a:r>
              <a:rPr lang="en-US" sz="6700" dirty="0">
                <a:solidFill>
                  <a:srgbClr val="FFFFFF"/>
                </a:solidFill>
                <a:ea typeface="Lucida Grande"/>
                <a:sym typeface="Lucida Grande"/>
              </a:rPr>
              <a:t>. NOT a reason for the need!  NOT a solution, but a </a:t>
            </a:r>
            <a:r>
              <a:rPr lang="en-US" sz="6700" b="1" dirty="0">
                <a:solidFill>
                  <a:srgbClr val="FFFFFF"/>
                </a:solidFill>
                <a:ea typeface="Lucida Grande"/>
                <a:sym typeface="Lucida Grande"/>
              </a:rPr>
              <a:t>more informed problem</a:t>
            </a:r>
            <a:r>
              <a:rPr lang="en-US" sz="6700" dirty="0">
                <a:solidFill>
                  <a:srgbClr val="FFFFFF"/>
                </a:solidFill>
                <a:ea typeface="Lucida Grande"/>
                <a:sym typeface="Lucida Grande"/>
              </a:rPr>
              <a:t>)</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33</a:t>
            </a:fld>
            <a:endParaRPr lang="en-US" dirty="0"/>
          </a:p>
        </p:txBody>
      </p:sp>
    </p:spTree>
    <p:extLst>
      <p:ext uri="{BB962C8B-B14F-4D97-AF65-F5344CB8AC3E}">
        <p14:creationId xmlns:p14="http://schemas.microsoft.com/office/powerpoint/2010/main" val="27823181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
          <p:cNvSpPr txBox="1"/>
          <p:nvPr/>
        </p:nvSpPr>
        <p:spPr>
          <a:xfrm>
            <a:off x="1612284" y="1606555"/>
            <a:ext cx="19963798" cy="2046712"/>
          </a:xfrm>
          <a:prstGeom prst="rect">
            <a:avLst/>
          </a:prstGeom>
          <a:noFill/>
        </p:spPr>
        <p:txBody>
          <a:bodyPr wrap="none" lIns="0" tIns="0" rIns="0" bIns="45718" rtlCol="0">
            <a:spAutoFit/>
          </a:bodyPr>
          <a:lstStyle/>
          <a:p>
            <a:pPr algn="l">
              <a:lnSpc>
                <a:spcPts val="7800"/>
              </a:lnSpc>
            </a:pPr>
            <a:r>
              <a:rPr lang="en-US" altLang="zh-CN" sz="6600" dirty="0">
                <a:solidFill>
                  <a:srgbClr val="FFFFFF"/>
                </a:solidFill>
                <a:latin typeface="Helvetica Light"/>
                <a:cs typeface="Gotham" pitchFamily="18" charset="0"/>
              </a:rPr>
              <a:t>Joel, a</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guy</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in</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his</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twenties</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with</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a</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good</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job</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and</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a new</a:t>
            </a:r>
          </a:p>
          <a:p>
            <a:pPr algn="l">
              <a:lnSpc>
                <a:spcPts val="7800"/>
              </a:lnSpc>
            </a:pPr>
            <a:r>
              <a:rPr lang="en-US" altLang="zh-CN" sz="6600" dirty="0">
                <a:solidFill>
                  <a:srgbClr val="FFFFFF"/>
                </a:solidFill>
                <a:latin typeface="Helvetica Light"/>
                <a:cs typeface="Gotham" pitchFamily="18" charset="0"/>
              </a:rPr>
              <a:t>apartment</a:t>
            </a:r>
          </a:p>
        </p:txBody>
      </p:sp>
      <p:sp>
        <p:nvSpPr>
          <p:cNvPr id="7" name="TextBox 1"/>
          <p:cNvSpPr txBox="1"/>
          <p:nvPr/>
        </p:nvSpPr>
        <p:spPr>
          <a:xfrm>
            <a:off x="1612284" y="8515355"/>
            <a:ext cx="21462607" cy="2046712"/>
          </a:xfrm>
          <a:prstGeom prst="rect">
            <a:avLst/>
          </a:prstGeom>
          <a:noFill/>
        </p:spPr>
        <p:txBody>
          <a:bodyPr wrap="square" lIns="0" tIns="0" rIns="0" bIns="45718" rtlCol="0">
            <a:spAutoFit/>
          </a:bodyPr>
          <a:lstStyle/>
          <a:p>
            <a:pPr algn="l">
              <a:lnSpc>
                <a:spcPts val="7800"/>
              </a:lnSpc>
            </a:pPr>
            <a:r>
              <a:rPr lang="en-US" altLang="zh-CN" sz="6600" dirty="0">
                <a:solidFill>
                  <a:srgbClr val="FFFFFF"/>
                </a:solidFill>
                <a:latin typeface="Helvetica Light"/>
                <a:cs typeface="Gotham" pitchFamily="18" charset="0"/>
              </a:rPr>
              <a:t>Joel views </a:t>
            </a:r>
            <a:r>
              <a:rPr lang="en-US" altLang="zh-CN" sz="6600" b="1" dirty="0">
                <a:solidFill>
                  <a:srgbClr val="FFFFFF"/>
                </a:solidFill>
                <a:latin typeface="Helvetica Light"/>
                <a:cs typeface="Gotham" pitchFamily="18" charset="0"/>
              </a:rPr>
              <a:t>art</a:t>
            </a:r>
            <a:r>
              <a:rPr lang="en-US" altLang="zh-CN" sz="6600" b="1" dirty="0">
                <a:solidFill>
                  <a:srgbClr val="FFFFFF"/>
                </a:solidFill>
                <a:latin typeface="Helvetica Light"/>
                <a:cs typeface="Times New Roman" pitchFamily="18" charset="0"/>
              </a:rPr>
              <a:t> </a:t>
            </a:r>
            <a:r>
              <a:rPr lang="en-US" altLang="zh-CN" sz="6600" b="1" dirty="0">
                <a:solidFill>
                  <a:srgbClr val="FFFFFF"/>
                </a:solidFill>
                <a:latin typeface="Helvetica Light"/>
                <a:cs typeface="Gotham" pitchFamily="18" charset="0"/>
              </a:rPr>
              <a:t>as</a:t>
            </a:r>
            <a:r>
              <a:rPr lang="en-US" altLang="zh-CN" sz="6600" b="1" dirty="0">
                <a:solidFill>
                  <a:srgbClr val="FFFFFF"/>
                </a:solidFill>
                <a:latin typeface="Helvetica Light"/>
                <a:cs typeface="Times New Roman" pitchFamily="18" charset="0"/>
              </a:rPr>
              <a:t> </a:t>
            </a:r>
            <a:r>
              <a:rPr lang="en-US" altLang="zh-CN" sz="6600" b="1" dirty="0">
                <a:solidFill>
                  <a:srgbClr val="FFFFFF"/>
                </a:solidFill>
                <a:latin typeface="Helvetica Light"/>
                <a:cs typeface="Gotham" pitchFamily="18" charset="0"/>
              </a:rPr>
              <a:t>fashion</a:t>
            </a:r>
            <a:r>
              <a:rPr lang="en-US" altLang="zh-CN" sz="6600" b="1"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on</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the</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wall:</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he wants to </a:t>
            </a:r>
            <a:r>
              <a:rPr lang="en-US" altLang="zh-CN" sz="6600" b="1" dirty="0">
                <a:solidFill>
                  <a:srgbClr val="FFFFFF"/>
                </a:solidFill>
                <a:latin typeface="Helvetica Light"/>
                <a:cs typeface="Gotham" pitchFamily="18" charset="0"/>
              </a:rPr>
              <a:t>impress</a:t>
            </a:r>
            <a:r>
              <a:rPr lang="en-US" altLang="zh-CN" sz="6600" dirty="0">
                <a:solidFill>
                  <a:srgbClr val="FFFFFF"/>
                </a:solidFill>
                <a:latin typeface="Helvetica Light"/>
                <a:cs typeface="Gotham" pitchFamily="18" charset="0"/>
              </a:rPr>
              <a:t> his friends with his taste in art</a:t>
            </a:r>
            <a:endParaRPr lang="en-US" altLang="zh-CN" sz="6600" b="1" dirty="0">
              <a:solidFill>
                <a:srgbClr val="FFFFFF"/>
              </a:solidFill>
              <a:latin typeface="Helvetica Light"/>
              <a:cs typeface="Gotham" pitchFamily="18" charset="0"/>
            </a:endParaRPr>
          </a:p>
        </p:txBody>
      </p:sp>
      <p:sp>
        <p:nvSpPr>
          <p:cNvPr id="9" name="TextBox 1"/>
          <p:cNvSpPr txBox="1"/>
          <p:nvPr/>
        </p:nvSpPr>
        <p:spPr>
          <a:xfrm>
            <a:off x="1612284" y="12097173"/>
            <a:ext cx="17479144" cy="1046438"/>
          </a:xfrm>
          <a:prstGeom prst="rect">
            <a:avLst/>
          </a:prstGeom>
          <a:noFill/>
        </p:spPr>
        <p:txBody>
          <a:bodyPr wrap="none" lIns="0" tIns="0" rIns="0" bIns="45718" rtlCol="0">
            <a:spAutoFit/>
          </a:bodyPr>
          <a:lstStyle/>
          <a:p>
            <a:pPr algn="l">
              <a:lnSpc>
                <a:spcPts val="7800"/>
              </a:lnSpc>
            </a:pPr>
            <a:r>
              <a:rPr lang="en-US" altLang="zh-CN" sz="6600" dirty="0">
                <a:solidFill>
                  <a:srgbClr val="FFFFFF"/>
                </a:solidFill>
                <a:latin typeface="Helvetica Light"/>
                <a:cs typeface="Gotham" pitchFamily="18" charset="0"/>
              </a:rPr>
              <a:t>help</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buyers</a:t>
            </a:r>
            <a:r>
              <a:rPr lang="en-US" altLang="zh-CN" sz="6600" dirty="0">
                <a:solidFill>
                  <a:srgbClr val="FFFFFF"/>
                </a:solidFill>
                <a:latin typeface="Helvetica Light"/>
                <a:cs typeface="Times New Roman" pitchFamily="18" charset="0"/>
              </a:rPr>
              <a:t> </a:t>
            </a:r>
            <a:r>
              <a:rPr lang="en-US" altLang="zh-CN" sz="6600" b="1" dirty="0">
                <a:solidFill>
                  <a:srgbClr val="FFFFFF"/>
                </a:solidFill>
                <a:latin typeface="Helvetica Light"/>
                <a:cs typeface="Gotham" pitchFamily="18" charset="0"/>
              </a:rPr>
              <a:t>cut</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through</a:t>
            </a:r>
            <a:r>
              <a:rPr lang="en-US" altLang="zh-CN" sz="6600" dirty="0">
                <a:solidFill>
                  <a:srgbClr val="FFFFFF"/>
                </a:solidFill>
                <a:latin typeface="Helvetica Light"/>
                <a:cs typeface="Times New Roman" pitchFamily="18" charset="0"/>
              </a:rPr>
              <a:t> </a:t>
            </a:r>
            <a:r>
              <a:rPr lang="en-US" altLang="zh-CN" sz="6600" dirty="0">
                <a:solidFill>
                  <a:srgbClr val="FFFFFF"/>
                </a:solidFill>
                <a:latin typeface="Helvetica Light"/>
                <a:cs typeface="Gotham" pitchFamily="18" charset="0"/>
              </a:rPr>
              <a:t>the</a:t>
            </a:r>
            <a:r>
              <a:rPr lang="en-US" altLang="zh-CN" sz="6600" dirty="0">
                <a:solidFill>
                  <a:srgbClr val="FFFFFF"/>
                </a:solidFill>
                <a:latin typeface="Helvetica Light"/>
                <a:cs typeface="Times New Roman" pitchFamily="18" charset="0"/>
              </a:rPr>
              <a:t> </a:t>
            </a:r>
            <a:r>
              <a:rPr lang="en-US" altLang="zh-CN" sz="6600" b="1" dirty="0">
                <a:solidFill>
                  <a:srgbClr val="FFFFFF"/>
                </a:solidFill>
                <a:latin typeface="Helvetica Light"/>
                <a:cs typeface="Gotham" pitchFamily="18" charset="0"/>
              </a:rPr>
              <a:t>paralysis</a:t>
            </a:r>
            <a:r>
              <a:rPr lang="en-US" altLang="zh-CN" sz="6600" b="1" dirty="0">
                <a:solidFill>
                  <a:srgbClr val="FFFFFF"/>
                </a:solidFill>
                <a:latin typeface="Helvetica Light"/>
                <a:cs typeface="Times New Roman" pitchFamily="18" charset="0"/>
              </a:rPr>
              <a:t> </a:t>
            </a:r>
            <a:r>
              <a:rPr lang="en-US" altLang="zh-CN" sz="6600" b="1" dirty="0">
                <a:solidFill>
                  <a:srgbClr val="FFFFFF"/>
                </a:solidFill>
                <a:latin typeface="Helvetica Light"/>
                <a:cs typeface="Gotham" pitchFamily="18" charset="0"/>
              </a:rPr>
              <a:t>of</a:t>
            </a:r>
            <a:r>
              <a:rPr lang="en-US" altLang="zh-CN" sz="6600" b="1" dirty="0">
                <a:solidFill>
                  <a:srgbClr val="FFFFFF"/>
                </a:solidFill>
                <a:latin typeface="Helvetica Light"/>
                <a:cs typeface="Times New Roman" pitchFamily="18" charset="0"/>
              </a:rPr>
              <a:t> </a:t>
            </a:r>
            <a:r>
              <a:rPr lang="en-US" altLang="zh-CN" sz="6600" b="1" dirty="0">
                <a:solidFill>
                  <a:srgbClr val="FFFFFF"/>
                </a:solidFill>
                <a:latin typeface="Helvetica Light"/>
                <a:cs typeface="Gotham" pitchFamily="18" charset="0"/>
              </a:rPr>
              <a:t>doubt</a:t>
            </a:r>
          </a:p>
        </p:txBody>
      </p:sp>
      <p:sp>
        <p:nvSpPr>
          <p:cNvPr id="10" name="Date Placeholder 9"/>
          <p:cNvSpPr>
            <a:spLocks noGrp="1"/>
          </p:cNvSpPr>
          <p:nvPr>
            <p:ph type="dt" sz="half" idx="10"/>
          </p:nvPr>
        </p:nvSpPr>
        <p:spPr/>
        <p:txBody>
          <a:bodyPr/>
          <a:lstStyle/>
          <a:p>
            <a:r>
              <a:rPr lang="en-US"/>
              <a:t>Autumn 2026</a:t>
            </a:r>
          </a:p>
        </p:txBody>
      </p:sp>
      <p:sp>
        <p:nvSpPr>
          <p:cNvPr id="11" name="Footer Placeholder 10"/>
          <p:cNvSpPr>
            <a:spLocks noGrp="1"/>
          </p:cNvSpPr>
          <p:nvPr>
            <p:ph type="ftr" sz="quarter" idx="11"/>
          </p:nvPr>
        </p:nvSpPr>
        <p:spPr/>
        <p:txBody>
          <a:bodyPr/>
          <a:lstStyle/>
          <a:p>
            <a:r>
              <a:rPr lang="en-US"/>
              <a:t>Design Thinking for User Experience Design, Prototyping &amp; Evaluation</a:t>
            </a:r>
            <a:endParaRPr lang="en-US" dirty="0"/>
          </a:p>
        </p:txBody>
      </p:sp>
      <p:sp>
        <p:nvSpPr>
          <p:cNvPr id="12" name="Slide Number Placeholder 11"/>
          <p:cNvSpPr>
            <a:spLocks noGrp="1"/>
          </p:cNvSpPr>
          <p:nvPr>
            <p:ph type="sldNum" sz="quarter" idx="12"/>
          </p:nvPr>
        </p:nvSpPr>
        <p:spPr/>
        <p:txBody>
          <a:bodyPr/>
          <a:lstStyle/>
          <a:p>
            <a:fld id="{B6F15528-21DE-4FAA-801E-634DDDAF4B2B}" type="slidenum">
              <a:rPr lang="en-US" smtClean="0"/>
              <a:pPr/>
              <a:t>34</a:t>
            </a:fld>
            <a:endParaRPr lang="en-US" dirty="0"/>
          </a:p>
        </p:txBody>
      </p:sp>
      <p:sp>
        <p:nvSpPr>
          <p:cNvPr id="13" name="TextBox 12"/>
          <p:cNvSpPr txBox="1"/>
          <p:nvPr/>
        </p:nvSpPr>
        <p:spPr>
          <a:xfrm>
            <a:off x="1612284" y="381797"/>
            <a:ext cx="5588068" cy="1264447"/>
          </a:xfrm>
          <a:prstGeom prst="rect">
            <a:avLst/>
          </a:prstGeom>
          <a:noFill/>
        </p:spPr>
        <p:txBody>
          <a:bodyPr wrap="none" lIns="0" tIns="0" rIns="0" bIns="45718" rtlCol="0">
            <a:spAutoFit/>
          </a:bodyPr>
          <a:lstStyle/>
          <a:p>
            <a:pPr algn="l">
              <a:lnSpc>
                <a:spcPts val="9500"/>
              </a:lnSpc>
            </a:pPr>
            <a:r>
              <a:rPr lang="en-US" altLang="zh-CN" sz="8000" dirty="0">
                <a:solidFill>
                  <a:schemeClr val="tx1"/>
                </a:solidFill>
                <a:latin typeface="Helvetica Light"/>
                <a:cs typeface="Gotham" pitchFamily="18" charset="0"/>
              </a:rPr>
              <a:t>WE</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MET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p>
        </p:txBody>
      </p:sp>
      <p:sp>
        <p:nvSpPr>
          <p:cNvPr id="14" name="TextBox 1"/>
          <p:cNvSpPr txBox="1"/>
          <p:nvPr/>
        </p:nvSpPr>
        <p:spPr>
          <a:xfrm>
            <a:off x="1612284" y="3940189"/>
            <a:ext cx="18016150" cy="1264447"/>
          </a:xfrm>
          <a:prstGeom prst="rect">
            <a:avLst/>
          </a:prstGeom>
          <a:noFill/>
        </p:spPr>
        <p:txBody>
          <a:bodyPr wrap="none" lIns="0" tIns="0" rIns="0" bIns="45718" rtlCol="0">
            <a:spAutoFit/>
          </a:bodyPr>
          <a:lstStyle/>
          <a:p>
            <a:pPr algn="l">
              <a:lnSpc>
                <a:spcPts val="9500"/>
              </a:lnSpc>
            </a:pPr>
            <a:r>
              <a:rPr lang="en-US" altLang="zh-CN" sz="8000" dirty="0">
                <a:solidFill>
                  <a:schemeClr val="tx1"/>
                </a:solidFill>
                <a:latin typeface="Helvetica Light"/>
                <a:cs typeface="Gotham" pitchFamily="18" charset="0"/>
              </a:rPr>
              <a:t>WE</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WERE</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SURPRISED</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TO</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NOTICE</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p>
        </p:txBody>
      </p:sp>
      <p:sp>
        <p:nvSpPr>
          <p:cNvPr id="15" name="TextBox 1"/>
          <p:cNvSpPr txBox="1"/>
          <p:nvPr/>
        </p:nvSpPr>
        <p:spPr>
          <a:xfrm>
            <a:off x="1612284" y="10959046"/>
            <a:ext cx="18985967" cy="1264447"/>
          </a:xfrm>
          <a:prstGeom prst="rect">
            <a:avLst/>
          </a:prstGeom>
          <a:noFill/>
        </p:spPr>
        <p:txBody>
          <a:bodyPr wrap="none" lIns="0" tIns="0" rIns="0" bIns="45718" rtlCol="0">
            <a:spAutoFit/>
          </a:bodyPr>
          <a:lstStyle/>
          <a:p>
            <a:pPr algn="l">
              <a:lnSpc>
                <a:spcPts val="9500"/>
              </a:lnSpc>
            </a:pPr>
            <a:r>
              <a:rPr lang="en-US" altLang="zh-CN" sz="8000" dirty="0">
                <a:solidFill>
                  <a:schemeClr val="tx1"/>
                </a:solidFill>
                <a:latin typeface="Helvetica Light"/>
                <a:cs typeface="Gotham" pitchFamily="18" charset="0"/>
              </a:rPr>
              <a:t>IT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WOULD</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BE</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GAME-CHANGING</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TO</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r>
              <a:rPr lang="en-US" altLang="zh-CN" sz="8000" dirty="0">
                <a:solidFill>
                  <a:schemeClr val="tx1"/>
                </a:solidFill>
                <a:latin typeface="Helvetica Light"/>
                <a:cs typeface="Times New Roman" pitchFamily="18" charset="0"/>
              </a:rPr>
              <a:t> </a:t>
            </a:r>
            <a:r>
              <a:rPr lang="en-US" altLang="zh-CN" sz="8000" dirty="0">
                <a:solidFill>
                  <a:schemeClr val="tx1"/>
                </a:solidFill>
                <a:latin typeface="Helvetica Light"/>
                <a:cs typeface="Gotham" pitchFamily="18" charset="0"/>
              </a:rPr>
              <a:t>.</a:t>
            </a:r>
          </a:p>
        </p:txBody>
      </p:sp>
      <p:sp>
        <p:nvSpPr>
          <p:cNvPr id="16" name="TextBox 1">
            <a:extLst>
              <a:ext uri="{FF2B5EF4-FFF2-40B4-BE49-F238E27FC236}">
                <a16:creationId xmlns:a16="http://schemas.microsoft.com/office/drawing/2014/main" id="{A5B03EEF-E4A7-1148-9C46-F566CE96C24B}"/>
              </a:ext>
            </a:extLst>
          </p:cNvPr>
          <p:cNvSpPr txBox="1"/>
          <p:nvPr/>
        </p:nvSpPr>
        <p:spPr>
          <a:xfrm>
            <a:off x="1612284" y="7422540"/>
            <a:ext cx="15507450" cy="1264447"/>
          </a:xfrm>
          <a:prstGeom prst="rect">
            <a:avLst/>
          </a:prstGeom>
          <a:noFill/>
        </p:spPr>
        <p:txBody>
          <a:bodyPr wrap="none" lIns="0" tIns="0" rIns="0" bIns="45718" rtlCol="0">
            <a:spAutoFit/>
          </a:bodyPr>
          <a:lstStyle/>
          <a:p>
            <a:pPr algn="l">
              <a:lnSpc>
                <a:spcPts val="9500"/>
              </a:lnSpc>
            </a:pPr>
            <a:r>
              <a:rPr lang="en-US" altLang="zh-CN" sz="8000" dirty="0">
                <a:solidFill>
                  <a:schemeClr val="tx1"/>
                </a:solidFill>
                <a:latin typeface="Helvetica Light"/>
                <a:cs typeface="Gotham" pitchFamily="18" charset="0"/>
              </a:rPr>
              <a:t>WE WONDER IF THIS MEANS . . .</a:t>
            </a:r>
          </a:p>
        </p:txBody>
      </p:sp>
      <p:sp>
        <p:nvSpPr>
          <p:cNvPr id="17" name="TextBox 1">
            <a:extLst>
              <a:ext uri="{FF2B5EF4-FFF2-40B4-BE49-F238E27FC236}">
                <a16:creationId xmlns:a16="http://schemas.microsoft.com/office/drawing/2014/main" id="{0D456F09-F600-BD49-9448-C43FCAADF2B5}"/>
              </a:ext>
            </a:extLst>
          </p:cNvPr>
          <p:cNvSpPr txBox="1"/>
          <p:nvPr/>
        </p:nvSpPr>
        <p:spPr>
          <a:xfrm>
            <a:off x="1612284" y="5117411"/>
            <a:ext cx="22550450" cy="2047931"/>
          </a:xfrm>
          <a:prstGeom prst="rect">
            <a:avLst/>
          </a:prstGeom>
          <a:noFill/>
        </p:spPr>
        <p:txBody>
          <a:bodyPr wrap="square" lIns="0" tIns="0" rIns="0" bIns="45718" rtlCol="0">
            <a:spAutoFit/>
          </a:bodyPr>
          <a:lstStyle/>
          <a:p>
            <a:pPr algn="l">
              <a:lnSpc>
                <a:spcPts val="7800"/>
              </a:lnSpc>
            </a:pPr>
            <a:r>
              <a:rPr lang="en-US" altLang="zh-CN" sz="6600" dirty="0">
                <a:solidFill>
                  <a:srgbClr val="FFFFFF"/>
                </a:solidFill>
                <a:latin typeface="Helvetica Light"/>
                <a:cs typeface="Gotham" pitchFamily="18" charset="0"/>
              </a:rPr>
              <a:t>He worries his </a:t>
            </a:r>
            <a:r>
              <a:rPr lang="en-US" altLang="zh-CN" sz="6600" b="1" dirty="0">
                <a:solidFill>
                  <a:srgbClr val="FFFFFF"/>
                </a:solidFill>
                <a:latin typeface="Helvetica Light"/>
                <a:cs typeface="Gotham" pitchFamily="18" charset="0"/>
              </a:rPr>
              <a:t>taste was unrefined </a:t>
            </a:r>
            <a:r>
              <a:rPr lang="en-US" altLang="zh-CN" sz="6600" dirty="0">
                <a:solidFill>
                  <a:srgbClr val="FFFFFF"/>
                </a:solidFill>
                <a:latin typeface="Helvetica Light"/>
                <a:cs typeface="Gotham" pitchFamily="18" charset="0"/>
              </a:rPr>
              <a:t>when the pieces he liked didn’t align with the more expensive prices</a:t>
            </a:r>
            <a:endParaRPr lang="en-US" altLang="zh-CN" sz="6600" b="1" dirty="0">
              <a:solidFill>
                <a:srgbClr val="FFFFFF"/>
              </a:solidFill>
              <a:latin typeface="Helvetica Light"/>
              <a:cs typeface="Gotham" pitchFamily="18" charset="0"/>
            </a:endParaRPr>
          </a:p>
        </p:txBody>
      </p:sp>
      <p:grpSp>
        <p:nvGrpSpPr>
          <p:cNvPr id="37" name="Group 36">
            <a:extLst>
              <a:ext uri="{FF2B5EF4-FFF2-40B4-BE49-F238E27FC236}">
                <a16:creationId xmlns:a16="http://schemas.microsoft.com/office/drawing/2014/main" id="{4DE72648-053F-A2B1-0E14-2BC88C070F0B}"/>
              </a:ext>
            </a:extLst>
          </p:cNvPr>
          <p:cNvGrpSpPr/>
          <p:nvPr/>
        </p:nvGrpSpPr>
        <p:grpSpPr>
          <a:xfrm>
            <a:off x="18972794" y="9462148"/>
            <a:ext cx="1792478" cy="1415115"/>
            <a:chOff x="83813" y="10112995"/>
            <a:chExt cx="1792478" cy="1415115"/>
          </a:xfrm>
        </p:grpSpPr>
        <p:sp>
          <p:nvSpPr>
            <p:cNvPr id="6" name="TextBox 5">
              <a:extLst>
                <a:ext uri="{FF2B5EF4-FFF2-40B4-BE49-F238E27FC236}">
                  <a16:creationId xmlns:a16="http://schemas.microsoft.com/office/drawing/2014/main" id="{D2C4E315-A2C6-B167-6CBE-63EC6F97B209}"/>
                </a:ext>
              </a:extLst>
            </p:cNvPr>
            <p:cNvSpPr txBox="1"/>
            <p:nvPr/>
          </p:nvSpPr>
          <p:spPr>
            <a:xfrm>
              <a:off x="83813" y="10558614"/>
              <a:ext cx="1792478" cy="969496"/>
            </a:xfrm>
            <a:prstGeom prst="rect">
              <a:avLst/>
            </a:prstGeom>
            <a:noFill/>
          </p:spPr>
          <p:txBody>
            <a:bodyPr wrap="square" rtlCol="0">
              <a:spAutoFit/>
            </a:bodyPr>
            <a:lstStyle/>
            <a:p>
              <a:r>
                <a:rPr lang="en-US" b="1" cap="small" dirty="0">
                  <a:solidFill>
                    <a:srgbClr val="FFC000"/>
                  </a:solidFill>
                  <a:latin typeface="Bradley Hand" pitchFamily="2" charset="77"/>
                </a:rPr>
                <a:t>need</a:t>
              </a:r>
            </a:p>
          </p:txBody>
        </p:sp>
        <p:cxnSp>
          <p:nvCxnSpPr>
            <p:cNvPr id="26" name="Curved Connector 25">
              <a:extLst>
                <a:ext uri="{FF2B5EF4-FFF2-40B4-BE49-F238E27FC236}">
                  <a16:creationId xmlns:a16="http://schemas.microsoft.com/office/drawing/2014/main" id="{5537333B-4558-6CAF-F8D0-AA186BE682D1}"/>
                </a:ext>
              </a:extLst>
            </p:cNvPr>
            <p:cNvCxnSpPr>
              <a:cxnSpLocks/>
            </p:cNvCxnSpPr>
            <p:nvPr/>
          </p:nvCxnSpPr>
          <p:spPr bwMode="auto">
            <a:xfrm rot="5400000" flipH="1" flipV="1">
              <a:off x="1131283" y="10290822"/>
              <a:ext cx="583489" cy="227836"/>
            </a:xfrm>
            <a:prstGeom prst="curvedConnector3">
              <a:avLst>
                <a:gd name="adj1" fmla="val 50000"/>
              </a:avLst>
            </a:prstGeom>
            <a:solidFill>
              <a:schemeClr val="accent1"/>
            </a:solidFill>
            <a:ln w="85725" cap="sq" cmpd="sng" algn="ctr">
              <a:solidFill>
                <a:srgbClr val="FFC000"/>
              </a:solidFill>
              <a:prstDash val="solid"/>
              <a:round/>
              <a:headEnd type="none" w="med" len="sm"/>
              <a:tailEnd type="triangle" w="lg" len="lg"/>
            </a:ln>
            <a:effectLst/>
          </p:spPr>
        </p:cxnSp>
      </p:grpSp>
      <p:grpSp>
        <p:nvGrpSpPr>
          <p:cNvPr id="40" name="Group 39">
            <a:extLst>
              <a:ext uri="{FF2B5EF4-FFF2-40B4-BE49-F238E27FC236}">
                <a16:creationId xmlns:a16="http://schemas.microsoft.com/office/drawing/2014/main" id="{790BE3DF-855A-ABB9-D828-485F7C33D57B}"/>
              </a:ext>
            </a:extLst>
          </p:cNvPr>
          <p:cNvGrpSpPr/>
          <p:nvPr/>
        </p:nvGrpSpPr>
        <p:grpSpPr>
          <a:xfrm>
            <a:off x="19495008" y="12210594"/>
            <a:ext cx="3614701" cy="969496"/>
            <a:chOff x="19495008" y="12210594"/>
            <a:chExt cx="3614701" cy="969496"/>
          </a:xfrm>
        </p:grpSpPr>
        <p:sp>
          <p:nvSpPr>
            <p:cNvPr id="19" name="TextBox 18">
              <a:extLst>
                <a:ext uri="{FF2B5EF4-FFF2-40B4-BE49-F238E27FC236}">
                  <a16:creationId xmlns:a16="http://schemas.microsoft.com/office/drawing/2014/main" id="{F5469692-58EE-5264-E208-5DAA80E08537}"/>
                </a:ext>
              </a:extLst>
            </p:cNvPr>
            <p:cNvSpPr txBox="1"/>
            <p:nvPr/>
          </p:nvSpPr>
          <p:spPr>
            <a:xfrm>
              <a:off x="20098285" y="12210594"/>
              <a:ext cx="3011424" cy="969496"/>
            </a:xfrm>
            <a:prstGeom prst="rect">
              <a:avLst/>
            </a:prstGeom>
            <a:noFill/>
          </p:spPr>
          <p:txBody>
            <a:bodyPr wrap="square" rtlCol="0">
              <a:spAutoFit/>
            </a:bodyPr>
            <a:lstStyle/>
            <a:p>
              <a:r>
                <a:rPr lang="en-US" b="1" cap="small" dirty="0">
                  <a:solidFill>
                    <a:srgbClr val="FFC000"/>
                  </a:solidFill>
                  <a:latin typeface="Bradley Hand" pitchFamily="2" charset="77"/>
                </a:rPr>
                <a:t>insight</a:t>
              </a:r>
            </a:p>
          </p:txBody>
        </p:sp>
        <p:cxnSp>
          <p:nvCxnSpPr>
            <p:cNvPr id="39" name="Straight Arrow Connector 38">
              <a:extLst>
                <a:ext uri="{FF2B5EF4-FFF2-40B4-BE49-F238E27FC236}">
                  <a16:creationId xmlns:a16="http://schemas.microsoft.com/office/drawing/2014/main" id="{858C183D-A8D4-9776-92B5-FA581E0D2D93}"/>
                </a:ext>
              </a:extLst>
            </p:cNvPr>
            <p:cNvCxnSpPr/>
            <p:nvPr/>
          </p:nvCxnSpPr>
          <p:spPr bwMode="auto">
            <a:xfrm flipH="1">
              <a:off x="19495008" y="12695342"/>
              <a:ext cx="748050" cy="0"/>
            </a:xfrm>
            <a:prstGeom prst="straightConnector1">
              <a:avLst/>
            </a:prstGeom>
            <a:solidFill>
              <a:schemeClr val="accent1"/>
            </a:solidFill>
            <a:ln w="85725" cap="sq" cmpd="sng" algn="ctr">
              <a:solidFill>
                <a:srgbClr val="FFC000"/>
              </a:solidFill>
              <a:prstDash val="solid"/>
              <a:round/>
              <a:headEnd type="none" w="sm" len="sm"/>
              <a:tailEnd type="triangle" w="lg" len="lg"/>
            </a:ln>
            <a:effectLst/>
          </p:spPr>
        </p:cxnSp>
      </p:grpSp>
    </p:spTree>
    <p:extLst>
      <p:ext uri="{BB962C8B-B14F-4D97-AF65-F5344CB8AC3E}">
        <p14:creationId xmlns:p14="http://schemas.microsoft.com/office/powerpoint/2010/main" val="698217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4" grpId="0"/>
      <p:bldP spid="15" grpId="0"/>
      <p:bldP spid="16" grpId="0"/>
      <p:bldP spid="1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srcRect/>
          <a:stretch>
            <a:fillRect/>
          </a:stretch>
        </p:blipFill>
        <p:spPr bwMode="auto">
          <a:xfrm>
            <a:off x="3949705" y="482600"/>
            <a:ext cx="16484600" cy="12750800"/>
          </a:xfrm>
          <a:prstGeom prst="rect">
            <a:avLst/>
          </a:prstGeom>
          <a:noFill/>
        </p:spPr>
      </p:pic>
      <p:pic>
        <p:nvPicPr>
          <p:cNvPr id="3" name="Picture 3" descr="sketch of 4 main pages of web site"/>
          <p:cNvPicPr>
            <a:picLocks noChangeAspect="1" noChangeArrowheads="1"/>
          </p:cNvPicPr>
          <p:nvPr/>
        </p:nvPicPr>
        <p:blipFill>
          <a:blip r:embed="rId4"/>
          <a:srcRect/>
          <a:stretch>
            <a:fillRect/>
          </a:stretch>
        </p:blipFill>
        <p:spPr bwMode="auto">
          <a:xfrm>
            <a:off x="3441700" y="0"/>
            <a:ext cx="17500600" cy="13716000"/>
          </a:xfrm>
          <a:prstGeom prst="rect">
            <a:avLst/>
          </a:prstGeom>
          <a:noFill/>
        </p:spPr>
      </p:pic>
      <p:sp>
        <p:nvSpPr>
          <p:cNvPr id="5" name="Date Placeholder 4"/>
          <p:cNvSpPr>
            <a:spLocks noGrp="1"/>
          </p:cNvSpPr>
          <p:nvPr>
            <p:ph type="dt" sz="half" idx="10"/>
          </p:nvPr>
        </p:nvSpPr>
        <p:spPr/>
        <p:txBody>
          <a:bodyPr/>
          <a:lstStyle/>
          <a:p>
            <a:r>
              <a:rPr lang="en-US"/>
              <a:t>Autumn 2026</a:t>
            </a:r>
          </a:p>
        </p:txBody>
      </p:sp>
      <p:sp>
        <p:nvSpPr>
          <p:cNvPr id="6" name="Footer Placeholder 5"/>
          <p:cNvSpPr>
            <a:spLocks noGrp="1"/>
          </p:cNvSpPr>
          <p:nvPr>
            <p:ph type="ftr" sz="quarter" idx="11"/>
          </p:nvPr>
        </p:nvSpPr>
        <p:spPr/>
        <p:txBody>
          <a:bodyPr/>
          <a:lstStyle/>
          <a:p>
            <a:r>
              <a:rPr lang="en-US"/>
              <a:t>Design Thinking for User Experience Design, Prototyping &amp; Evaluation</a:t>
            </a:r>
          </a:p>
        </p:txBody>
      </p:sp>
      <p:sp>
        <p:nvSpPr>
          <p:cNvPr id="7" name="Slide Number Placeholder 6"/>
          <p:cNvSpPr>
            <a:spLocks noGrp="1"/>
          </p:cNvSpPr>
          <p:nvPr>
            <p:ph type="sldNum" sz="quarter" idx="12"/>
          </p:nvPr>
        </p:nvSpPr>
        <p:spPr/>
        <p:txBody>
          <a:bodyPr/>
          <a:lstStyle/>
          <a:p>
            <a:fld id="{B6F15528-21DE-4FAA-801E-634DDDAF4B2B}" type="slidenum">
              <a:rPr lang="en-US" smtClean="0"/>
              <a:pPr/>
              <a:t>35</a:t>
            </a:fld>
            <a:endParaRPr lang="en-US"/>
          </a:p>
        </p:txBody>
      </p:sp>
    </p:spTree>
    <p:extLst>
      <p:ext uri="{BB962C8B-B14F-4D97-AF65-F5344CB8AC3E}">
        <p14:creationId xmlns:p14="http://schemas.microsoft.com/office/powerpoint/2010/main" val="96349352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medium-fi version of web site showing an image of a piece of art on the wall over a couch. Menu bar at bottom shows other art you could try to viualize how it looks on teh wall."/>
          <p:cNvPicPr>
            <a:picLocks noChangeAspect="1" noChangeArrowheads="1"/>
          </p:cNvPicPr>
          <p:nvPr/>
        </p:nvPicPr>
        <p:blipFill>
          <a:blip r:embed="rId3"/>
          <a:srcRect/>
          <a:stretch>
            <a:fillRect/>
          </a:stretch>
        </p:blipFill>
        <p:spPr bwMode="auto">
          <a:xfrm>
            <a:off x="4013200" y="381000"/>
            <a:ext cx="16357600" cy="13335000"/>
          </a:xfrm>
          <a:prstGeom prst="rect">
            <a:avLst/>
          </a:prstGeom>
          <a:noFill/>
        </p:spPr>
      </p:pic>
      <p:sp>
        <p:nvSpPr>
          <p:cNvPr id="3" name="Date Placeholder 2"/>
          <p:cNvSpPr>
            <a:spLocks noGrp="1"/>
          </p:cNvSpPr>
          <p:nvPr>
            <p:ph type="dt" sz="half" idx="10"/>
          </p:nvPr>
        </p:nvSpPr>
        <p:spPr/>
        <p:txBody>
          <a:bodyPr/>
          <a:lstStyle/>
          <a:p>
            <a:r>
              <a:rPr lang="en-US"/>
              <a:t>Autumn 2026</a:t>
            </a:r>
          </a:p>
        </p:txBody>
      </p:sp>
      <p:sp>
        <p:nvSpPr>
          <p:cNvPr id="5" name="Footer Placeholder 4"/>
          <p:cNvSpPr>
            <a:spLocks noGrp="1"/>
          </p:cNvSpPr>
          <p:nvPr>
            <p:ph type="ftr" sz="quarter" idx="11"/>
          </p:nvPr>
        </p:nvSpPr>
        <p:spPr/>
        <p:txBody>
          <a:bodyPr/>
          <a:lstStyle/>
          <a:p>
            <a:r>
              <a:rPr lang="en-US"/>
              <a:t>Design Thinking for User Experience Design, Prototyping &amp; Evaluation</a:t>
            </a:r>
          </a:p>
        </p:txBody>
      </p:sp>
      <p:sp>
        <p:nvSpPr>
          <p:cNvPr id="6" name="Slide Number Placeholder 5"/>
          <p:cNvSpPr>
            <a:spLocks noGrp="1"/>
          </p:cNvSpPr>
          <p:nvPr>
            <p:ph type="sldNum" sz="quarter" idx="12"/>
          </p:nvPr>
        </p:nvSpPr>
        <p:spPr/>
        <p:txBody>
          <a:bodyPr/>
          <a:lstStyle/>
          <a:p>
            <a:fld id="{B6F15528-21DE-4FAA-801E-634DDDAF4B2B}" type="slidenum">
              <a:rPr lang="en-US" smtClean="0"/>
              <a:pPr/>
              <a:t>36</a:t>
            </a:fld>
            <a:endParaRPr lang="en-US"/>
          </a:p>
        </p:txBody>
      </p:sp>
    </p:spTree>
    <p:extLst>
      <p:ext uri="{BB962C8B-B14F-4D97-AF65-F5344CB8AC3E}">
        <p14:creationId xmlns:p14="http://schemas.microsoft.com/office/powerpoint/2010/main" val="18582854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main home page with ad for Art250 showing what it does through an image of an ipad held up towards a wall above a couch with virtual art appearing on the ipad that you can see does not exist on the actual wall. (augmented reality)"/>
          <p:cNvPicPr>
            <a:picLocks noChangeAspect="1" noChangeArrowheads="1"/>
          </p:cNvPicPr>
          <p:nvPr/>
        </p:nvPicPr>
        <p:blipFill>
          <a:blip r:embed="rId3"/>
          <a:srcRect/>
          <a:stretch>
            <a:fillRect/>
          </a:stretch>
        </p:blipFill>
        <p:spPr bwMode="auto">
          <a:xfrm>
            <a:off x="0" y="999836"/>
            <a:ext cx="24384000" cy="11938000"/>
          </a:xfrm>
          <a:prstGeom prst="rect">
            <a:avLst/>
          </a:prstGeom>
          <a:noFill/>
        </p:spPr>
      </p:pic>
      <p:sp>
        <p:nvSpPr>
          <p:cNvPr id="3" name="Date Placeholder 2"/>
          <p:cNvSpPr>
            <a:spLocks noGrp="1"/>
          </p:cNvSpPr>
          <p:nvPr>
            <p:ph type="dt" sz="half" idx="10"/>
          </p:nvPr>
        </p:nvSpPr>
        <p:spPr/>
        <p:txBody>
          <a:bodyPr/>
          <a:lstStyle/>
          <a:p>
            <a:r>
              <a:rPr lang="en-US"/>
              <a:t>Autumn 2026</a:t>
            </a:r>
          </a:p>
        </p:txBody>
      </p:sp>
      <p:sp>
        <p:nvSpPr>
          <p:cNvPr id="5" name="Footer Placeholder 4"/>
          <p:cNvSpPr>
            <a:spLocks noGrp="1"/>
          </p:cNvSpPr>
          <p:nvPr>
            <p:ph type="ftr" sz="quarter" idx="11"/>
          </p:nvPr>
        </p:nvSpPr>
        <p:spPr/>
        <p:txBody>
          <a:bodyPr/>
          <a:lstStyle/>
          <a:p>
            <a:r>
              <a:rPr lang="en-US"/>
              <a:t>Design Thinking for User Experience Design, Prototyping &amp; Evaluation</a:t>
            </a:r>
          </a:p>
        </p:txBody>
      </p:sp>
      <p:sp>
        <p:nvSpPr>
          <p:cNvPr id="6" name="Slide Number Placeholder 5"/>
          <p:cNvSpPr>
            <a:spLocks noGrp="1"/>
          </p:cNvSpPr>
          <p:nvPr>
            <p:ph type="sldNum" sz="quarter" idx="12"/>
          </p:nvPr>
        </p:nvSpPr>
        <p:spPr/>
        <p:txBody>
          <a:bodyPr/>
          <a:lstStyle/>
          <a:p>
            <a:fld id="{B6F15528-21DE-4FAA-801E-634DDDAF4B2B}" type="slidenum">
              <a:rPr lang="en-US" smtClean="0"/>
              <a:pPr/>
              <a:t>37</a:t>
            </a:fld>
            <a:endParaRPr lang="en-US"/>
          </a:p>
        </p:txBody>
      </p:sp>
    </p:spTree>
    <p:extLst>
      <p:ext uri="{BB962C8B-B14F-4D97-AF65-F5344CB8AC3E}">
        <p14:creationId xmlns:p14="http://schemas.microsoft.com/office/powerpoint/2010/main" val="1028672275"/>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p:cNvSpPr/>
          <p:nvPr/>
        </p:nvSpPr>
        <p:spPr>
          <a:xfrm>
            <a:off x="0" y="0"/>
            <a:ext cx="24384000" cy="13716000"/>
          </a:xfrm>
          <a:custGeom>
            <a:avLst/>
            <a:gdLst>
              <a:gd name="connsiteX0" fmla="*/ 0 w 24384000"/>
              <a:gd name="connsiteY0" fmla="*/ 13716000 h 13716000"/>
              <a:gd name="connsiteX1" fmla="*/ 24384000 w 24384000"/>
              <a:gd name="connsiteY1" fmla="*/ 13716000 h 13716000"/>
              <a:gd name="connsiteX2" fmla="*/ 24384000 w 24384000"/>
              <a:gd name="connsiteY2" fmla="*/ 0 h 13716000"/>
              <a:gd name="connsiteX3" fmla="*/ 0 w 24384000"/>
              <a:gd name="connsiteY3" fmla="*/ 0 h 13716000"/>
              <a:gd name="connsiteX4" fmla="*/ 0 w 24384000"/>
              <a:gd name="connsiteY4" fmla="*/ 1371600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13716000"/>
                </a:moveTo>
                <a:lnTo>
                  <a:pt x="24384000" y="13716000"/>
                </a:lnTo>
                <a:lnTo>
                  <a:pt x="24384000" y="0"/>
                </a:lnTo>
                <a:lnTo>
                  <a:pt x="0" y="0"/>
                </a:lnTo>
                <a:lnTo>
                  <a:pt x="0" y="1371600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3"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5"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6" name="Freeform 3"/>
          <p:cNvSpPr/>
          <p:nvPr/>
        </p:nvSpPr>
        <p:spPr>
          <a:xfrm>
            <a:off x="7" y="0"/>
            <a:ext cx="8597901" cy="6680200"/>
          </a:xfrm>
          <a:custGeom>
            <a:avLst/>
            <a:gdLst>
              <a:gd name="connsiteX0" fmla="*/ 0 w 8597900"/>
              <a:gd name="connsiteY0" fmla="*/ 0 h 6680200"/>
              <a:gd name="connsiteX1" fmla="*/ 8597900 w 8597900"/>
              <a:gd name="connsiteY1" fmla="*/ 0 h 6680200"/>
              <a:gd name="connsiteX2" fmla="*/ 8597900 w 8597900"/>
              <a:gd name="connsiteY2" fmla="*/ 6680200 h 6680200"/>
              <a:gd name="connsiteX3" fmla="*/ 0 w 8597900"/>
              <a:gd name="connsiteY3" fmla="*/ 6680200 h 6680200"/>
              <a:gd name="connsiteX4" fmla="*/ 0 w 8597900"/>
              <a:gd name="connsiteY4" fmla="*/ 0 h 66802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8597900" h="6680200">
                <a:moveTo>
                  <a:pt x="0" y="0"/>
                </a:moveTo>
                <a:lnTo>
                  <a:pt x="8597900" y="0"/>
                </a:lnTo>
                <a:lnTo>
                  <a:pt x="8597900" y="6680200"/>
                </a:lnTo>
                <a:lnTo>
                  <a:pt x="0" y="66802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7" name="Freeform 3"/>
          <p:cNvSpPr/>
          <p:nvPr/>
        </p:nvSpPr>
        <p:spPr>
          <a:xfrm>
            <a:off x="17068800" y="0"/>
            <a:ext cx="7315200" cy="6819900"/>
          </a:xfrm>
          <a:custGeom>
            <a:avLst/>
            <a:gdLst>
              <a:gd name="connsiteX0" fmla="*/ 0 w 7315200"/>
              <a:gd name="connsiteY0" fmla="*/ 0 h 6819900"/>
              <a:gd name="connsiteX1" fmla="*/ 7315200 w 7315200"/>
              <a:gd name="connsiteY1" fmla="*/ 0 h 6819900"/>
              <a:gd name="connsiteX2" fmla="*/ 7315200 w 7315200"/>
              <a:gd name="connsiteY2" fmla="*/ 6819900 h 6819900"/>
              <a:gd name="connsiteX3" fmla="*/ 0 w 7315200"/>
              <a:gd name="connsiteY3" fmla="*/ 6819900 h 6819900"/>
              <a:gd name="connsiteX4" fmla="*/ 0 w 7315200"/>
              <a:gd name="connsiteY4" fmla="*/ 0 h 68199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7315200" h="6819900">
                <a:moveTo>
                  <a:pt x="0" y="0"/>
                </a:moveTo>
                <a:lnTo>
                  <a:pt x="7315200" y="0"/>
                </a:lnTo>
                <a:lnTo>
                  <a:pt x="7315200" y="6819900"/>
                </a:lnTo>
                <a:lnTo>
                  <a:pt x="0" y="68199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pic>
        <p:nvPicPr>
          <p:cNvPr id="1027" name="Picture 3" descr="Video game character mario leaping chasm between two walls"/>
          <p:cNvPicPr>
            <a:picLocks noChangeAspect="1" noChangeArrowheads="1"/>
          </p:cNvPicPr>
          <p:nvPr/>
        </p:nvPicPr>
        <p:blipFill>
          <a:blip r:embed="rId3"/>
          <a:srcRect/>
          <a:stretch>
            <a:fillRect/>
          </a:stretch>
        </p:blipFill>
        <p:spPr bwMode="auto">
          <a:xfrm>
            <a:off x="0" y="0"/>
            <a:ext cx="24384000" cy="13716000"/>
          </a:xfrm>
          <a:prstGeom prst="rect">
            <a:avLst/>
          </a:prstGeom>
          <a:noFill/>
        </p:spPr>
      </p:pic>
      <p:sp>
        <p:nvSpPr>
          <p:cNvPr id="2" name="TextBox 1"/>
          <p:cNvSpPr txBox="1"/>
          <p:nvPr/>
        </p:nvSpPr>
        <p:spPr>
          <a:xfrm>
            <a:off x="15927185" y="1117605"/>
            <a:ext cx="8163099" cy="6150400"/>
          </a:xfrm>
          <a:prstGeom prst="rect">
            <a:avLst/>
          </a:prstGeom>
          <a:noFill/>
        </p:spPr>
        <p:txBody>
          <a:bodyPr wrap="square" lIns="0" tIns="0" rIns="0" bIns="45718" rtlCol="0">
            <a:spAutoFit/>
          </a:bodyPr>
          <a:lstStyle/>
          <a:p>
            <a:pPr algn="l">
              <a:lnSpc>
                <a:spcPts val="6800"/>
              </a:lnSpc>
            </a:pPr>
            <a:r>
              <a:rPr lang="en-US" altLang="zh-CN" sz="7000" dirty="0">
                <a:solidFill>
                  <a:srgbClr val="FFFFFF"/>
                </a:solidFill>
                <a:latin typeface="Lucida Grande"/>
                <a:cs typeface="Gotham" pitchFamily="18" charset="0"/>
              </a:rPr>
              <a:t>People are not always searching for the sure thing and other people can serve as motivation to explore new areas</a:t>
            </a:r>
          </a:p>
        </p:txBody>
      </p:sp>
      <p:sp>
        <p:nvSpPr>
          <p:cNvPr id="8" name="TextBox 1"/>
          <p:cNvSpPr txBox="1"/>
          <p:nvPr/>
        </p:nvSpPr>
        <p:spPr>
          <a:xfrm>
            <a:off x="748189" y="1282350"/>
            <a:ext cx="11438269" cy="7659467"/>
          </a:xfrm>
          <a:prstGeom prst="rect">
            <a:avLst/>
          </a:prstGeom>
          <a:noFill/>
        </p:spPr>
        <p:txBody>
          <a:bodyPr wrap="square" lIns="0" tIns="0" rIns="0" bIns="45718" rtlCol="0">
            <a:spAutoFit/>
          </a:bodyPr>
          <a:lstStyle/>
          <a:p>
            <a:pPr algn="l">
              <a:lnSpc>
                <a:spcPts val="3900"/>
              </a:lnSpc>
              <a:tabLst>
                <a:tab pos="88893" algn="l"/>
              </a:tabLst>
            </a:pPr>
            <a:r>
              <a:rPr lang="en-US" altLang="zh-CN" dirty="0"/>
              <a:t>	</a:t>
            </a:r>
            <a:r>
              <a:rPr lang="en-US" altLang="zh-CN" sz="3600" dirty="0">
                <a:solidFill>
                  <a:srgbClr val="FFFFFF"/>
                </a:solidFill>
                <a:latin typeface="Lucida Grande"/>
                <a:cs typeface="Gotham" pitchFamily="18" charset="0"/>
              </a:rPr>
              <a:t>We</a:t>
            </a:r>
            <a:r>
              <a:rPr lang="en-US" altLang="zh-CN" sz="3600" dirty="0">
                <a:latin typeface="Lucida Grande"/>
                <a:cs typeface="Times New Roman" pitchFamily="18" charset="0"/>
              </a:rPr>
              <a:t> </a:t>
            </a:r>
            <a:r>
              <a:rPr lang="en-US" altLang="zh-CN" sz="3600" dirty="0">
                <a:solidFill>
                  <a:srgbClr val="FFFFFF"/>
                </a:solidFill>
                <a:latin typeface="Lucida Grande"/>
                <a:cs typeface="Gotham" pitchFamily="18" charset="0"/>
              </a:rPr>
              <a:t>heard:</a:t>
            </a:r>
          </a:p>
          <a:p>
            <a:pPr algn="l">
              <a:lnSpc>
                <a:spcPts val="5600"/>
              </a:lnSpc>
              <a:tabLst>
                <a:tab pos="88893" algn="l"/>
              </a:tabLst>
            </a:pPr>
            <a:r>
              <a:rPr lang="en-US" altLang="zh-CN" dirty="0">
                <a:latin typeface="Lucida Grande"/>
              </a:rPr>
              <a:t>	</a:t>
            </a:r>
            <a:r>
              <a:rPr lang="en-US" altLang="zh-CN" sz="5200" dirty="0">
                <a:solidFill>
                  <a:srgbClr val="FFFFFF"/>
                </a:solidFill>
                <a:latin typeface="Lucida Grande"/>
                <a:cs typeface="Gotham" pitchFamily="18" charset="0"/>
              </a:rPr>
              <a:t>“[I’m] a person who only goes to places one always goes – safe bets.”</a:t>
            </a:r>
          </a:p>
          <a:p>
            <a:pPr algn="l">
              <a:lnSpc>
                <a:spcPts val="2400"/>
              </a:lnSpc>
              <a:tabLst>
                <a:tab pos="88893" algn="l"/>
              </a:tabLst>
            </a:pPr>
            <a:endParaRPr lang="en-US" altLang="zh-CN" sz="1600" dirty="0">
              <a:solidFill>
                <a:srgbClr val="FFFFFF"/>
              </a:solidFill>
              <a:latin typeface="Lucida Grande"/>
              <a:cs typeface="Gotham" pitchFamily="18" charset="0"/>
            </a:endParaRPr>
          </a:p>
          <a:p>
            <a:pPr algn="l">
              <a:lnSpc>
                <a:spcPts val="5600"/>
              </a:lnSpc>
              <a:tabLst>
                <a:tab pos="88893" algn="l"/>
              </a:tabLst>
            </a:pPr>
            <a:r>
              <a:rPr lang="en-US" altLang="zh-CN" sz="5200" dirty="0">
                <a:solidFill>
                  <a:srgbClr val="FFFFFF"/>
                </a:solidFill>
                <a:latin typeface="Lucida Grande"/>
                <a:cs typeface="Gotham" pitchFamily="18" charset="0"/>
              </a:rPr>
              <a:t>“when visitors come or I’m with other people, I’m motivated to research and explore new places”</a:t>
            </a:r>
          </a:p>
          <a:p>
            <a:pPr algn="l">
              <a:lnSpc>
                <a:spcPts val="2400"/>
              </a:lnSpc>
              <a:tabLst>
                <a:tab pos="88893" algn="l"/>
              </a:tabLst>
            </a:pPr>
            <a:endParaRPr lang="en-US" altLang="zh-CN" sz="1600" dirty="0">
              <a:solidFill>
                <a:srgbClr val="FFFFFF"/>
              </a:solidFill>
              <a:latin typeface="Lucida Grande"/>
              <a:cs typeface="Gotham" pitchFamily="18" charset="0"/>
            </a:endParaRPr>
          </a:p>
          <a:p>
            <a:pPr algn="l">
              <a:lnSpc>
                <a:spcPts val="5600"/>
              </a:lnSpc>
              <a:tabLst>
                <a:tab pos="88893" algn="l"/>
              </a:tabLst>
            </a:pPr>
            <a:r>
              <a:rPr lang="en-US" altLang="zh-CN" sz="5200" dirty="0">
                <a:solidFill>
                  <a:srgbClr val="FFFFFF"/>
                </a:solidFill>
                <a:latin typeface="Lucida Grande"/>
                <a:cs typeface="Gotham" pitchFamily="18" charset="0"/>
              </a:rPr>
              <a:t>“safety is the most important element when navigating a neighborhood”</a:t>
            </a: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p:txBody>
      </p:sp>
      <p:sp>
        <p:nvSpPr>
          <p:cNvPr id="9" name="Date Placeholder 8"/>
          <p:cNvSpPr>
            <a:spLocks noGrp="1"/>
          </p:cNvSpPr>
          <p:nvPr>
            <p:ph type="dt" sz="half" idx="10"/>
          </p:nvPr>
        </p:nvSpPr>
        <p:spPr/>
        <p:txBody>
          <a:bodyPr/>
          <a:lstStyle/>
          <a:p>
            <a:r>
              <a:rPr lang="en-US"/>
              <a:t>Autumn 2026</a:t>
            </a:r>
          </a:p>
        </p:txBody>
      </p:sp>
      <p:sp>
        <p:nvSpPr>
          <p:cNvPr id="10" name="Footer Placeholder 9"/>
          <p:cNvSpPr>
            <a:spLocks noGrp="1"/>
          </p:cNvSpPr>
          <p:nvPr>
            <p:ph type="ftr" sz="quarter" idx="11"/>
          </p:nvPr>
        </p:nvSpPr>
        <p:spPr/>
        <p:txBody>
          <a:bodyPr/>
          <a:lstStyle/>
          <a:p>
            <a:r>
              <a:rPr lang="en-US"/>
              <a:t>Design Thinking for User Experience Design, Prototyping &amp; Evaluation</a:t>
            </a:r>
          </a:p>
        </p:txBody>
      </p:sp>
      <p:sp>
        <p:nvSpPr>
          <p:cNvPr id="11" name="Slide Number Placeholder 10"/>
          <p:cNvSpPr>
            <a:spLocks noGrp="1"/>
          </p:cNvSpPr>
          <p:nvPr>
            <p:ph type="sldNum" sz="quarter" idx="12"/>
          </p:nvPr>
        </p:nvSpPr>
        <p:spPr/>
        <p:txBody>
          <a:bodyPr/>
          <a:lstStyle/>
          <a:p>
            <a:fld id="{B6F15528-21DE-4FAA-801E-634DDDAF4B2B}" type="slidenum">
              <a:rPr lang="en-US" smtClean="0"/>
              <a:pPr/>
              <a:t>38</a:t>
            </a:fld>
            <a:endParaRPr lang="en-US"/>
          </a:p>
        </p:txBody>
      </p:sp>
      <p:sp>
        <p:nvSpPr>
          <p:cNvPr id="13" name="TextBox 12">
            <a:extLst>
              <a:ext uri="{FF2B5EF4-FFF2-40B4-BE49-F238E27FC236}">
                <a16:creationId xmlns:a16="http://schemas.microsoft.com/office/drawing/2014/main" id="{E4E887BA-3BC5-0D4B-AD31-6C20B75781ED}"/>
              </a:ext>
            </a:extLst>
          </p:cNvPr>
          <p:cNvSpPr txBox="1"/>
          <p:nvPr/>
        </p:nvSpPr>
        <p:spPr>
          <a:xfrm>
            <a:off x="748189" y="286204"/>
            <a:ext cx="7546938" cy="918198"/>
          </a:xfrm>
          <a:prstGeom prst="rect">
            <a:avLst/>
          </a:prstGeom>
          <a:noFill/>
        </p:spPr>
        <p:txBody>
          <a:bodyPr wrap="none" lIns="0" tIns="0" rIns="0" bIns="45718" rtlCol="0">
            <a:spAutoFit/>
          </a:bodyPr>
          <a:lstStyle/>
          <a:p>
            <a:pPr algn="l">
              <a:lnSpc>
                <a:spcPts val="6800"/>
              </a:lnSpc>
            </a:pPr>
            <a:r>
              <a:rPr lang="en-US" altLang="zh-CN" sz="7000" dirty="0">
                <a:solidFill>
                  <a:srgbClr val="FFFFFF"/>
                </a:solidFill>
                <a:latin typeface="Lucida Grande"/>
                <a:cs typeface="Gotham" pitchFamily="18" charset="0"/>
              </a:rPr>
              <a:t>Team Wanderlust</a:t>
            </a:r>
          </a:p>
        </p:txBody>
      </p:sp>
    </p:spTree>
    <p:extLst>
      <p:ext uri="{BB962C8B-B14F-4D97-AF65-F5344CB8AC3E}">
        <p14:creationId xmlns:p14="http://schemas.microsoft.com/office/powerpoint/2010/main" val="306248231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
          <p:cNvSpPr txBox="1"/>
          <p:nvPr/>
        </p:nvSpPr>
        <p:spPr>
          <a:xfrm>
            <a:off x="1821834" y="1793406"/>
            <a:ext cx="21462607" cy="2047931"/>
          </a:xfrm>
          <a:prstGeom prst="rect">
            <a:avLst/>
          </a:prstGeom>
          <a:noFill/>
        </p:spPr>
        <p:txBody>
          <a:bodyPr wrap="square" lIns="0" tIns="0" rIns="0" bIns="45718" rtlCol="0">
            <a:spAutoFit/>
          </a:bodyPr>
          <a:lstStyle/>
          <a:p>
            <a:pPr algn="l">
              <a:lnSpc>
                <a:spcPts val="7800"/>
              </a:lnSpc>
            </a:pPr>
            <a:r>
              <a:rPr lang="en-US" altLang="zh-CN" sz="7100" dirty="0">
                <a:solidFill>
                  <a:srgbClr val="FFFFFF"/>
                </a:solidFill>
                <a:latin typeface="Helvetica Light"/>
                <a:cs typeface="Gotham" pitchFamily="18" charset="0"/>
              </a:rPr>
              <a:t>Lena, a </a:t>
            </a:r>
            <a:r>
              <a:rPr lang="en-US" altLang="zh-CN" sz="7100" b="1" dirty="0">
                <a:solidFill>
                  <a:srgbClr val="FFFFFF"/>
                </a:solidFill>
                <a:latin typeface="Helvetica Light"/>
                <a:cs typeface="Gotham" pitchFamily="18" charset="0"/>
              </a:rPr>
              <a:t>newcomer</a:t>
            </a:r>
            <a:r>
              <a:rPr lang="en-US" altLang="zh-CN" sz="7100" dirty="0">
                <a:solidFill>
                  <a:srgbClr val="FFFFFF"/>
                </a:solidFill>
                <a:latin typeface="Helvetica Light"/>
                <a:cs typeface="Gotham" pitchFamily="18" charset="0"/>
              </a:rPr>
              <a:t> to the city, who is </a:t>
            </a:r>
            <a:r>
              <a:rPr lang="en-US" altLang="zh-CN" sz="7100" b="1" dirty="0">
                <a:solidFill>
                  <a:srgbClr val="FFFFFF"/>
                </a:solidFill>
                <a:latin typeface="Helvetica Light"/>
                <a:cs typeface="Gotham" pitchFamily="18" charset="0"/>
              </a:rPr>
              <a:t>afraid to stray </a:t>
            </a:r>
            <a:r>
              <a:rPr lang="en-US" altLang="zh-CN" sz="7100" dirty="0">
                <a:solidFill>
                  <a:srgbClr val="FFFFFF"/>
                </a:solidFill>
                <a:latin typeface="Helvetica Light"/>
                <a:cs typeface="Gotham" pitchFamily="18" charset="0"/>
              </a:rPr>
              <a:t>from her routine path</a:t>
            </a:r>
          </a:p>
        </p:txBody>
      </p:sp>
      <p:sp>
        <p:nvSpPr>
          <p:cNvPr id="7" name="TextBox 1"/>
          <p:cNvSpPr txBox="1"/>
          <p:nvPr/>
        </p:nvSpPr>
        <p:spPr>
          <a:xfrm>
            <a:off x="1821834" y="5571526"/>
            <a:ext cx="21462607" cy="2047931"/>
          </a:xfrm>
          <a:prstGeom prst="rect">
            <a:avLst/>
          </a:prstGeom>
          <a:noFill/>
        </p:spPr>
        <p:txBody>
          <a:bodyPr wrap="square" lIns="0" tIns="0" rIns="0" bIns="45718" rtlCol="0">
            <a:spAutoFit/>
          </a:bodyPr>
          <a:lstStyle/>
          <a:p>
            <a:pPr algn="l">
              <a:lnSpc>
                <a:spcPts val="7800"/>
              </a:lnSpc>
            </a:pPr>
            <a:r>
              <a:rPr lang="en-US" altLang="zh-CN" sz="7100" dirty="0">
                <a:solidFill>
                  <a:srgbClr val="FFFFFF"/>
                </a:solidFill>
                <a:latin typeface="Helvetica Light"/>
              </a:rPr>
              <a:t>she</a:t>
            </a:r>
            <a:r>
              <a:rPr lang="en-US" altLang="zh-CN" sz="7100" b="1" dirty="0">
                <a:solidFill>
                  <a:srgbClr val="FFFFFF"/>
                </a:solidFill>
                <a:latin typeface="Helvetica Light"/>
                <a:cs typeface="Gotham" pitchFamily="18" charset="0"/>
              </a:rPr>
              <a:t> </a:t>
            </a:r>
            <a:r>
              <a:rPr lang="en-US" altLang="zh-CN" sz="7100" b="1" dirty="0">
                <a:solidFill>
                  <a:srgbClr val="FFFFFF"/>
                </a:solidFill>
                <a:latin typeface="Helvetica Light"/>
              </a:rPr>
              <a:t>enjoyed diverging </a:t>
            </a:r>
            <a:r>
              <a:rPr lang="en-US" altLang="zh-CN" sz="7100" dirty="0">
                <a:solidFill>
                  <a:srgbClr val="FFFFFF"/>
                </a:solidFill>
                <a:latin typeface="Helvetica Light"/>
              </a:rPr>
              <a:t>from her usual route to find a restaurant </a:t>
            </a:r>
            <a:r>
              <a:rPr lang="en-US" altLang="zh-CN" sz="7100" b="1" dirty="0">
                <a:solidFill>
                  <a:srgbClr val="FFFFFF"/>
                </a:solidFill>
                <a:latin typeface="Helvetica Light"/>
              </a:rPr>
              <a:t>for her friend </a:t>
            </a:r>
            <a:r>
              <a:rPr lang="en-US" altLang="zh-CN" sz="7100" dirty="0">
                <a:solidFill>
                  <a:srgbClr val="FFFFFF"/>
                </a:solidFill>
                <a:latin typeface="Helvetica Light"/>
              </a:rPr>
              <a:t>who was visiting</a:t>
            </a:r>
          </a:p>
        </p:txBody>
      </p:sp>
      <p:sp>
        <p:nvSpPr>
          <p:cNvPr id="9" name="TextBox 1"/>
          <p:cNvSpPr txBox="1"/>
          <p:nvPr/>
        </p:nvSpPr>
        <p:spPr>
          <a:xfrm>
            <a:off x="1821834" y="12018136"/>
            <a:ext cx="18271027" cy="1047657"/>
          </a:xfrm>
          <a:prstGeom prst="rect">
            <a:avLst/>
          </a:prstGeom>
          <a:noFill/>
        </p:spPr>
        <p:txBody>
          <a:bodyPr wrap="none" lIns="0" tIns="0" rIns="0" bIns="45718" rtlCol="0">
            <a:spAutoFit/>
          </a:bodyPr>
          <a:lstStyle/>
          <a:p>
            <a:pPr algn="l">
              <a:lnSpc>
                <a:spcPts val="7800"/>
              </a:lnSpc>
            </a:pPr>
            <a:r>
              <a:rPr lang="en-US" altLang="zh-CN" sz="7100" dirty="0">
                <a:solidFill>
                  <a:srgbClr val="FFFFFF"/>
                </a:solidFill>
                <a:latin typeface="Helvetica Light"/>
                <a:cs typeface="Gotham" pitchFamily="18" charset="0"/>
              </a:rPr>
              <a:t>motivate people to </a:t>
            </a:r>
            <a:r>
              <a:rPr lang="en-US" altLang="zh-CN" sz="7100" b="1" dirty="0">
                <a:solidFill>
                  <a:srgbClr val="FFFFFF"/>
                </a:solidFill>
                <a:latin typeface="Helvetica Light"/>
                <a:cs typeface="Gotham" pitchFamily="18" charset="0"/>
              </a:rPr>
              <a:t>explore unfamiliar places</a:t>
            </a:r>
          </a:p>
        </p:txBody>
      </p:sp>
      <p:sp>
        <p:nvSpPr>
          <p:cNvPr id="10" name="Date Placeholder 9"/>
          <p:cNvSpPr>
            <a:spLocks noGrp="1"/>
          </p:cNvSpPr>
          <p:nvPr>
            <p:ph type="dt" sz="half" idx="10"/>
          </p:nvPr>
        </p:nvSpPr>
        <p:spPr/>
        <p:txBody>
          <a:bodyPr/>
          <a:lstStyle/>
          <a:p>
            <a:r>
              <a:rPr lang="en-US"/>
              <a:t>Autumn 2026</a:t>
            </a:r>
          </a:p>
        </p:txBody>
      </p:sp>
      <p:sp>
        <p:nvSpPr>
          <p:cNvPr id="11" name="Footer Placeholder 10"/>
          <p:cNvSpPr>
            <a:spLocks noGrp="1"/>
          </p:cNvSpPr>
          <p:nvPr>
            <p:ph type="ftr" sz="quarter" idx="11"/>
          </p:nvPr>
        </p:nvSpPr>
        <p:spPr/>
        <p:txBody>
          <a:bodyPr/>
          <a:lstStyle/>
          <a:p>
            <a:r>
              <a:rPr lang="en-US"/>
              <a:t>Design Thinking for User Experience Design, Prototyping &amp; Evaluation</a:t>
            </a:r>
            <a:endParaRPr lang="en-US" dirty="0"/>
          </a:p>
        </p:txBody>
      </p:sp>
      <p:sp>
        <p:nvSpPr>
          <p:cNvPr id="12" name="Slide Number Placeholder 11"/>
          <p:cNvSpPr>
            <a:spLocks noGrp="1"/>
          </p:cNvSpPr>
          <p:nvPr>
            <p:ph type="sldNum" sz="quarter" idx="12"/>
          </p:nvPr>
        </p:nvSpPr>
        <p:spPr/>
        <p:txBody>
          <a:bodyPr/>
          <a:lstStyle/>
          <a:p>
            <a:fld id="{B6F15528-21DE-4FAA-801E-634DDDAF4B2B}" type="slidenum">
              <a:rPr lang="en-US" smtClean="0"/>
              <a:pPr/>
              <a:t>39</a:t>
            </a:fld>
            <a:endParaRPr lang="en-US" dirty="0"/>
          </a:p>
        </p:txBody>
      </p:sp>
      <p:sp>
        <p:nvSpPr>
          <p:cNvPr id="13" name="TextBox 12"/>
          <p:cNvSpPr txBox="1"/>
          <p:nvPr/>
        </p:nvSpPr>
        <p:spPr>
          <a:xfrm>
            <a:off x="1492622" y="568648"/>
            <a:ext cx="6580364" cy="1287102"/>
          </a:xfrm>
          <a:prstGeom prst="rect">
            <a:avLst/>
          </a:prstGeom>
          <a:noFill/>
        </p:spPr>
        <p:txBody>
          <a:bodyPr wrap="none" lIns="0" tIns="0" rIns="0" bIns="45718" rtlCol="0">
            <a:spAutoFit/>
          </a:bodyPr>
          <a:lstStyle/>
          <a:p>
            <a:pPr>
              <a:lnSpc>
                <a:spcPts val="9500"/>
              </a:lnSpc>
            </a:pPr>
            <a:r>
              <a:rPr lang="en-US" altLang="zh-CN" sz="8800" dirty="0">
                <a:solidFill>
                  <a:schemeClr val="tx1"/>
                </a:solidFill>
                <a:latin typeface="Helvetica Light"/>
                <a:cs typeface="Gotham" pitchFamily="18" charset="0"/>
              </a:rPr>
              <a:t>WE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MET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
        <p:nvSpPr>
          <p:cNvPr id="14" name="TextBox 1"/>
          <p:cNvSpPr txBox="1"/>
          <p:nvPr/>
        </p:nvSpPr>
        <p:spPr>
          <a:xfrm>
            <a:off x="1667719" y="4305963"/>
            <a:ext cx="19819529" cy="1271372"/>
          </a:xfrm>
          <a:prstGeom prst="rect">
            <a:avLst/>
          </a:prstGeom>
          <a:noFill/>
        </p:spPr>
        <p:txBody>
          <a:bodyPr wrap="none" lIns="0" tIns="0" rIns="0" bIns="45718" rtlCol="0">
            <a:spAutoFit/>
          </a:bodyPr>
          <a:lstStyle/>
          <a:p>
            <a:pPr>
              <a:lnSpc>
                <a:spcPts val="9500"/>
              </a:lnSpc>
            </a:pPr>
            <a:r>
              <a:rPr lang="en-US" altLang="zh-CN" sz="8800" dirty="0">
                <a:solidFill>
                  <a:schemeClr val="tx1"/>
                </a:solidFill>
                <a:latin typeface="Helvetica Light"/>
                <a:cs typeface="Gotham" pitchFamily="18" charset="0"/>
              </a:rPr>
              <a:t>WE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WERE</a:t>
            </a:r>
            <a:r>
              <a:rPr lang="en-US" altLang="zh-CN" sz="8800" dirty="0">
                <a:solidFill>
                  <a:schemeClr val="tx1"/>
                </a:solidFill>
                <a:latin typeface="Helvetica Light"/>
                <a:cs typeface="Times New Roman" pitchFamily="18" charset="0"/>
              </a:rPr>
              <a:t> SURPRISED </a:t>
            </a:r>
            <a:r>
              <a:rPr lang="en-US" altLang="zh-CN" sz="8800" dirty="0">
                <a:solidFill>
                  <a:schemeClr val="tx1"/>
                </a:solidFill>
                <a:latin typeface="Helvetica Light"/>
                <a:cs typeface="Gotham" pitchFamily="18" charset="0"/>
              </a:rPr>
              <a:t>TO</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NOTICE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
        <p:nvSpPr>
          <p:cNvPr id="15" name="TextBox 1"/>
          <p:cNvSpPr txBox="1"/>
          <p:nvPr/>
        </p:nvSpPr>
        <p:spPr>
          <a:xfrm>
            <a:off x="1492622" y="10828124"/>
            <a:ext cx="21201317" cy="1264447"/>
          </a:xfrm>
          <a:prstGeom prst="rect">
            <a:avLst/>
          </a:prstGeom>
          <a:noFill/>
        </p:spPr>
        <p:txBody>
          <a:bodyPr wrap="none" lIns="0" tIns="0" rIns="0" bIns="45718" rtlCol="0">
            <a:spAutoFit/>
          </a:bodyPr>
          <a:lstStyle/>
          <a:p>
            <a:pPr>
              <a:lnSpc>
                <a:spcPts val="9500"/>
              </a:lnSpc>
            </a:pPr>
            <a:r>
              <a:rPr lang="en-US" altLang="zh-CN" sz="8800" dirty="0">
                <a:solidFill>
                  <a:schemeClr val="tx1"/>
                </a:solidFill>
                <a:latin typeface="Helvetica Light"/>
                <a:cs typeface="Gotham" pitchFamily="18" charset="0"/>
              </a:rPr>
              <a:t>IT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WOULD</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BE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GAME-CHANGING</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TO</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
        <p:nvSpPr>
          <p:cNvPr id="2" name="TextBox 1">
            <a:extLst>
              <a:ext uri="{FF2B5EF4-FFF2-40B4-BE49-F238E27FC236}">
                <a16:creationId xmlns:a16="http://schemas.microsoft.com/office/drawing/2014/main" id="{E22C5E6E-6B6E-6F57-F749-E092DBD99D0F}"/>
              </a:ext>
            </a:extLst>
          </p:cNvPr>
          <p:cNvSpPr txBox="1"/>
          <p:nvPr/>
        </p:nvSpPr>
        <p:spPr>
          <a:xfrm>
            <a:off x="1667719" y="8124937"/>
            <a:ext cx="16744969" cy="1271372"/>
          </a:xfrm>
          <a:prstGeom prst="rect">
            <a:avLst/>
          </a:prstGeom>
          <a:noFill/>
        </p:spPr>
        <p:txBody>
          <a:bodyPr wrap="none" lIns="0" tIns="0" rIns="0" bIns="45718" rtlCol="0">
            <a:spAutoFit/>
          </a:bodyPr>
          <a:lstStyle/>
          <a:p>
            <a:pPr>
              <a:lnSpc>
                <a:spcPts val="9500"/>
              </a:lnSpc>
            </a:pPr>
            <a:r>
              <a:rPr lang="en-US" altLang="zh-CN" sz="8800" dirty="0">
                <a:solidFill>
                  <a:schemeClr val="tx1"/>
                </a:solidFill>
                <a:latin typeface="Helvetica Light"/>
                <a:cs typeface="Gotham" pitchFamily="18" charset="0"/>
              </a:rPr>
              <a:t>WE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WONDER IF THIS MEANS.</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
        <p:nvSpPr>
          <p:cNvPr id="3" name="TextBox 1">
            <a:extLst>
              <a:ext uri="{FF2B5EF4-FFF2-40B4-BE49-F238E27FC236}">
                <a16:creationId xmlns:a16="http://schemas.microsoft.com/office/drawing/2014/main" id="{C4EE8A25-19DE-7FAC-9E75-4AADF81CB595}"/>
              </a:ext>
            </a:extLst>
          </p:cNvPr>
          <p:cNvSpPr txBox="1"/>
          <p:nvPr/>
        </p:nvSpPr>
        <p:spPr>
          <a:xfrm>
            <a:off x="1821833" y="9349646"/>
            <a:ext cx="17879895" cy="1047657"/>
          </a:xfrm>
          <a:prstGeom prst="rect">
            <a:avLst/>
          </a:prstGeom>
          <a:noFill/>
        </p:spPr>
        <p:txBody>
          <a:bodyPr wrap="none" lIns="0" tIns="0" rIns="0" bIns="45718" rtlCol="0">
            <a:spAutoFit/>
          </a:bodyPr>
          <a:lstStyle/>
          <a:p>
            <a:pPr algn="l">
              <a:lnSpc>
                <a:spcPts val="7800"/>
              </a:lnSpc>
            </a:pPr>
            <a:r>
              <a:rPr lang="en-US" altLang="zh-CN" sz="7100" dirty="0">
                <a:solidFill>
                  <a:srgbClr val="FFFFFF"/>
                </a:solidFill>
                <a:latin typeface="Helvetica Light"/>
                <a:cs typeface="Gotham" pitchFamily="18" charset="0"/>
              </a:rPr>
              <a:t>people are willing to explore</a:t>
            </a:r>
            <a:r>
              <a:rPr lang="en-US" altLang="zh-CN" sz="7100" b="1" dirty="0">
                <a:solidFill>
                  <a:srgbClr val="FFFFFF"/>
                </a:solidFill>
                <a:latin typeface="Helvetica Light"/>
                <a:cs typeface="Gotham" pitchFamily="18" charset="0"/>
              </a:rPr>
              <a:t> if they feel safe</a:t>
            </a:r>
          </a:p>
        </p:txBody>
      </p:sp>
    </p:spTree>
    <p:extLst>
      <p:ext uri="{BB962C8B-B14F-4D97-AF65-F5344CB8AC3E}">
        <p14:creationId xmlns:p14="http://schemas.microsoft.com/office/powerpoint/2010/main" val="20024945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p:cNvSpPr/>
          <p:nvPr/>
        </p:nvSpPr>
        <p:spPr>
          <a:xfrm>
            <a:off x="0" y="0"/>
            <a:ext cx="24384000" cy="13716000"/>
          </a:xfrm>
          <a:custGeom>
            <a:avLst/>
            <a:gdLst>
              <a:gd name="connsiteX0" fmla="*/ 0 w 24384000"/>
              <a:gd name="connsiteY0" fmla="*/ 13716000 h 13716000"/>
              <a:gd name="connsiteX1" fmla="*/ 24384000 w 24384000"/>
              <a:gd name="connsiteY1" fmla="*/ 13716000 h 13716000"/>
              <a:gd name="connsiteX2" fmla="*/ 24384000 w 24384000"/>
              <a:gd name="connsiteY2" fmla="*/ 0 h 13716000"/>
              <a:gd name="connsiteX3" fmla="*/ 0 w 24384000"/>
              <a:gd name="connsiteY3" fmla="*/ 0 h 13716000"/>
              <a:gd name="connsiteX4" fmla="*/ 0 w 24384000"/>
              <a:gd name="connsiteY4" fmla="*/ 1371600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13716000"/>
                </a:moveTo>
                <a:lnTo>
                  <a:pt x="24384000" y="13716000"/>
                </a:lnTo>
                <a:lnTo>
                  <a:pt x="24384000" y="0"/>
                </a:lnTo>
                <a:lnTo>
                  <a:pt x="0" y="0"/>
                </a:lnTo>
                <a:lnTo>
                  <a:pt x="0" y="1371600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3"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5" name="Freeform 3"/>
          <p:cNvSpPr/>
          <p:nvPr/>
        </p:nvSpPr>
        <p:spPr>
          <a:xfrm>
            <a:off x="0" y="0"/>
            <a:ext cx="24384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6" name="Freeform 3"/>
          <p:cNvSpPr/>
          <p:nvPr/>
        </p:nvSpPr>
        <p:spPr>
          <a:xfrm>
            <a:off x="7" y="0"/>
            <a:ext cx="8597901" cy="6680200"/>
          </a:xfrm>
          <a:custGeom>
            <a:avLst/>
            <a:gdLst>
              <a:gd name="connsiteX0" fmla="*/ 0 w 8597900"/>
              <a:gd name="connsiteY0" fmla="*/ 0 h 6680200"/>
              <a:gd name="connsiteX1" fmla="*/ 8597900 w 8597900"/>
              <a:gd name="connsiteY1" fmla="*/ 0 h 6680200"/>
              <a:gd name="connsiteX2" fmla="*/ 8597900 w 8597900"/>
              <a:gd name="connsiteY2" fmla="*/ 6680200 h 6680200"/>
              <a:gd name="connsiteX3" fmla="*/ 0 w 8597900"/>
              <a:gd name="connsiteY3" fmla="*/ 6680200 h 6680200"/>
              <a:gd name="connsiteX4" fmla="*/ 0 w 8597900"/>
              <a:gd name="connsiteY4" fmla="*/ 0 h 66802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8597900" h="6680200">
                <a:moveTo>
                  <a:pt x="0" y="0"/>
                </a:moveTo>
                <a:lnTo>
                  <a:pt x="8597900" y="0"/>
                </a:lnTo>
                <a:lnTo>
                  <a:pt x="8597900" y="6680200"/>
                </a:lnTo>
                <a:lnTo>
                  <a:pt x="0" y="66802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sp>
        <p:nvSpPr>
          <p:cNvPr id="7" name="Freeform 3"/>
          <p:cNvSpPr/>
          <p:nvPr/>
        </p:nvSpPr>
        <p:spPr>
          <a:xfrm>
            <a:off x="17068800" y="0"/>
            <a:ext cx="7315200" cy="6819900"/>
          </a:xfrm>
          <a:custGeom>
            <a:avLst/>
            <a:gdLst>
              <a:gd name="connsiteX0" fmla="*/ 0 w 7315200"/>
              <a:gd name="connsiteY0" fmla="*/ 0 h 6819900"/>
              <a:gd name="connsiteX1" fmla="*/ 7315200 w 7315200"/>
              <a:gd name="connsiteY1" fmla="*/ 0 h 6819900"/>
              <a:gd name="connsiteX2" fmla="*/ 7315200 w 7315200"/>
              <a:gd name="connsiteY2" fmla="*/ 6819900 h 6819900"/>
              <a:gd name="connsiteX3" fmla="*/ 0 w 7315200"/>
              <a:gd name="connsiteY3" fmla="*/ 6819900 h 6819900"/>
              <a:gd name="connsiteX4" fmla="*/ 0 w 7315200"/>
              <a:gd name="connsiteY4" fmla="*/ 0 h 68199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7315200" h="6819900">
                <a:moveTo>
                  <a:pt x="0" y="0"/>
                </a:moveTo>
                <a:lnTo>
                  <a:pt x="7315200" y="0"/>
                </a:lnTo>
                <a:lnTo>
                  <a:pt x="7315200" y="6819900"/>
                </a:lnTo>
                <a:lnTo>
                  <a:pt x="0" y="6819900"/>
                </a:lnTo>
                <a:lnTo>
                  <a:pt x="0" y="0"/>
                </a:lnTo>
              </a:path>
            </a:pathLst>
          </a:custGeom>
          <a:solidFill>
            <a:srgbClr val="0096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91434" tIns="45718" rIns="91434" bIns="45718" rtlCol="0" anchor="ctr"/>
          <a:lstStyle/>
          <a:p>
            <a:pPr algn="ctr"/>
            <a:endParaRPr lang="zh-CN" altLang="en-US"/>
          </a:p>
        </p:txBody>
      </p:sp>
      <p:pic>
        <p:nvPicPr>
          <p:cNvPr id="1027" name="Picture 3" descr="Video game character mario leaping chasm between two walls"/>
          <p:cNvPicPr>
            <a:picLocks noChangeAspect="1" noChangeArrowheads="1"/>
          </p:cNvPicPr>
          <p:nvPr/>
        </p:nvPicPr>
        <p:blipFill>
          <a:blip r:embed="rId3"/>
          <a:srcRect/>
          <a:stretch>
            <a:fillRect/>
          </a:stretch>
        </p:blipFill>
        <p:spPr bwMode="auto">
          <a:xfrm>
            <a:off x="0" y="0"/>
            <a:ext cx="24384000" cy="13716000"/>
          </a:xfrm>
          <a:prstGeom prst="rect">
            <a:avLst/>
          </a:prstGeom>
          <a:noFill/>
        </p:spPr>
      </p:pic>
      <p:sp>
        <p:nvSpPr>
          <p:cNvPr id="2" name="TextBox 1"/>
          <p:cNvSpPr txBox="1"/>
          <p:nvPr/>
        </p:nvSpPr>
        <p:spPr>
          <a:xfrm>
            <a:off x="15295419" y="1117605"/>
            <a:ext cx="8794866" cy="6150400"/>
          </a:xfrm>
          <a:prstGeom prst="rect">
            <a:avLst/>
          </a:prstGeom>
          <a:noFill/>
        </p:spPr>
        <p:txBody>
          <a:bodyPr wrap="square" lIns="0" tIns="0" rIns="0" bIns="45718" rtlCol="0">
            <a:spAutoFit/>
          </a:bodyPr>
          <a:lstStyle/>
          <a:p>
            <a:pPr algn="l">
              <a:lnSpc>
                <a:spcPts val="6800"/>
              </a:lnSpc>
            </a:pPr>
            <a:r>
              <a:rPr lang="en-US" altLang="zh-CN" sz="7000" dirty="0">
                <a:solidFill>
                  <a:srgbClr val="FFFFFF"/>
                </a:solidFill>
                <a:latin typeface="Lucida Grande"/>
                <a:cs typeface="Gotham" pitchFamily="18" charset="0"/>
              </a:rPr>
              <a:t>The fastest route is not always the preferable route. People need a way to customize their routes depending on context/purpose.</a:t>
            </a:r>
          </a:p>
        </p:txBody>
      </p:sp>
      <p:sp>
        <p:nvSpPr>
          <p:cNvPr id="8" name="TextBox 1"/>
          <p:cNvSpPr txBox="1"/>
          <p:nvPr/>
        </p:nvSpPr>
        <p:spPr>
          <a:xfrm>
            <a:off x="748189" y="2076926"/>
            <a:ext cx="11438269" cy="4889478"/>
          </a:xfrm>
          <a:prstGeom prst="rect">
            <a:avLst/>
          </a:prstGeom>
          <a:noFill/>
        </p:spPr>
        <p:txBody>
          <a:bodyPr wrap="square" lIns="0" tIns="0" rIns="0" bIns="45718" rtlCol="0">
            <a:spAutoFit/>
          </a:bodyPr>
          <a:lstStyle/>
          <a:p>
            <a:pPr algn="l">
              <a:lnSpc>
                <a:spcPts val="3900"/>
              </a:lnSpc>
              <a:tabLst>
                <a:tab pos="88893" algn="l"/>
              </a:tabLst>
            </a:pPr>
            <a:r>
              <a:rPr lang="en-US" altLang="zh-CN" dirty="0"/>
              <a:t>	</a:t>
            </a:r>
            <a:r>
              <a:rPr lang="en-US" altLang="zh-CN" sz="3600" dirty="0">
                <a:solidFill>
                  <a:srgbClr val="FFFFFF"/>
                </a:solidFill>
                <a:latin typeface="Lucida Grande"/>
                <a:cs typeface="Gotham" pitchFamily="18" charset="0"/>
              </a:rPr>
              <a:t>We</a:t>
            </a:r>
            <a:r>
              <a:rPr lang="en-US" altLang="zh-CN" sz="3600" dirty="0">
                <a:latin typeface="Lucida Grande"/>
                <a:cs typeface="Times New Roman" pitchFamily="18" charset="0"/>
              </a:rPr>
              <a:t> </a:t>
            </a:r>
            <a:r>
              <a:rPr lang="en-US" altLang="zh-CN" sz="3600" dirty="0">
                <a:solidFill>
                  <a:srgbClr val="FFFFFF"/>
                </a:solidFill>
                <a:latin typeface="Lucida Grande"/>
                <a:cs typeface="Gotham" pitchFamily="18" charset="0"/>
              </a:rPr>
              <a:t>heard:</a:t>
            </a:r>
          </a:p>
          <a:p>
            <a:pPr algn="l">
              <a:lnSpc>
                <a:spcPts val="5600"/>
              </a:lnSpc>
              <a:tabLst>
                <a:tab pos="88893" algn="l"/>
              </a:tabLst>
            </a:pPr>
            <a:r>
              <a:rPr lang="en-US" altLang="zh-CN" dirty="0">
                <a:latin typeface="Lucida Grande"/>
              </a:rPr>
              <a:t>	</a:t>
            </a:r>
            <a:r>
              <a:rPr lang="en-US" altLang="zh-CN" sz="5200" dirty="0">
                <a:solidFill>
                  <a:srgbClr val="FFFFFF"/>
                </a:solidFill>
                <a:latin typeface="Lucida Grande"/>
              </a:rPr>
              <a:t>“</a:t>
            </a:r>
            <a:r>
              <a:rPr lang="en-US" altLang="zh-CN" sz="5200" dirty="0">
                <a:solidFill>
                  <a:srgbClr val="FFFFFF"/>
                </a:solidFill>
                <a:latin typeface="Lucida Grande"/>
                <a:cs typeface="Gotham" pitchFamily="18" charset="0"/>
              </a:rPr>
              <a:t>there was a time that I only had a final destination to visit. Since I wasn’t in a rush, as long as I arrived to my final destination, routes did not matter.”</a:t>
            </a: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a:p>
            <a:pPr algn="l">
              <a:lnSpc>
                <a:spcPts val="1000"/>
              </a:lnSpc>
            </a:pPr>
            <a:endParaRPr lang="en-US" altLang="zh-CN" sz="5200" dirty="0">
              <a:latin typeface="Lucida Grande"/>
            </a:endParaRPr>
          </a:p>
        </p:txBody>
      </p:sp>
      <p:sp>
        <p:nvSpPr>
          <p:cNvPr id="9" name="Date Placeholder 8"/>
          <p:cNvSpPr>
            <a:spLocks noGrp="1"/>
          </p:cNvSpPr>
          <p:nvPr>
            <p:ph type="dt" sz="half" idx="10"/>
          </p:nvPr>
        </p:nvSpPr>
        <p:spPr/>
        <p:txBody>
          <a:bodyPr/>
          <a:lstStyle/>
          <a:p>
            <a:r>
              <a:rPr lang="en-US"/>
              <a:t>Autumn 2026</a:t>
            </a:r>
          </a:p>
        </p:txBody>
      </p:sp>
      <p:sp>
        <p:nvSpPr>
          <p:cNvPr id="10" name="Footer Placeholder 9"/>
          <p:cNvSpPr>
            <a:spLocks noGrp="1"/>
          </p:cNvSpPr>
          <p:nvPr>
            <p:ph type="ftr" sz="quarter" idx="11"/>
          </p:nvPr>
        </p:nvSpPr>
        <p:spPr/>
        <p:txBody>
          <a:bodyPr/>
          <a:lstStyle/>
          <a:p>
            <a:r>
              <a:rPr lang="en-US"/>
              <a:t>Design Thinking for User Experience Design, Prototyping &amp; Evaluation</a:t>
            </a:r>
          </a:p>
        </p:txBody>
      </p:sp>
      <p:sp>
        <p:nvSpPr>
          <p:cNvPr id="11" name="Slide Number Placeholder 10"/>
          <p:cNvSpPr>
            <a:spLocks noGrp="1"/>
          </p:cNvSpPr>
          <p:nvPr>
            <p:ph type="sldNum" sz="quarter" idx="12"/>
          </p:nvPr>
        </p:nvSpPr>
        <p:spPr/>
        <p:txBody>
          <a:bodyPr/>
          <a:lstStyle/>
          <a:p>
            <a:fld id="{B6F15528-21DE-4FAA-801E-634DDDAF4B2B}" type="slidenum">
              <a:rPr lang="en-US" smtClean="0"/>
              <a:pPr/>
              <a:t>40</a:t>
            </a:fld>
            <a:endParaRPr lang="en-US"/>
          </a:p>
        </p:txBody>
      </p:sp>
      <p:sp>
        <p:nvSpPr>
          <p:cNvPr id="13" name="TextBox 12">
            <a:extLst>
              <a:ext uri="{FF2B5EF4-FFF2-40B4-BE49-F238E27FC236}">
                <a16:creationId xmlns:a16="http://schemas.microsoft.com/office/drawing/2014/main" id="{E4E887BA-3BC5-0D4B-AD31-6C20B75781ED}"/>
              </a:ext>
            </a:extLst>
          </p:cNvPr>
          <p:cNvSpPr txBox="1"/>
          <p:nvPr/>
        </p:nvSpPr>
        <p:spPr>
          <a:xfrm>
            <a:off x="748189" y="286204"/>
            <a:ext cx="7546938" cy="918198"/>
          </a:xfrm>
          <a:prstGeom prst="rect">
            <a:avLst/>
          </a:prstGeom>
          <a:noFill/>
        </p:spPr>
        <p:txBody>
          <a:bodyPr wrap="none" lIns="0" tIns="0" rIns="0" bIns="45718" rtlCol="0">
            <a:spAutoFit/>
          </a:bodyPr>
          <a:lstStyle/>
          <a:p>
            <a:pPr algn="l">
              <a:lnSpc>
                <a:spcPts val="6800"/>
              </a:lnSpc>
            </a:pPr>
            <a:r>
              <a:rPr lang="en-US" altLang="zh-CN" sz="7000" dirty="0">
                <a:solidFill>
                  <a:srgbClr val="FFFFFF"/>
                </a:solidFill>
                <a:latin typeface="Lucida Grande"/>
                <a:cs typeface="Gotham" pitchFamily="18" charset="0"/>
              </a:rPr>
              <a:t>Team Wanderlust</a:t>
            </a:r>
          </a:p>
        </p:txBody>
      </p:sp>
    </p:spTree>
    <p:extLst>
      <p:ext uri="{BB962C8B-B14F-4D97-AF65-F5344CB8AC3E}">
        <p14:creationId xmlns:p14="http://schemas.microsoft.com/office/powerpoint/2010/main" val="36606450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
          <p:cNvSpPr txBox="1"/>
          <p:nvPr/>
        </p:nvSpPr>
        <p:spPr>
          <a:xfrm>
            <a:off x="1492622" y="1637764"/>
            <a:ext cx="21462607" cy="2047931"/>
          </a:xfrm>
          <a:prstGeom prst="rect">
            <a:avLst/>
          </a:prstGeom>
          <a:noFill/>
        </p:spPr>
        <p:txBody>
          <a:bodyPr wrap="square" lIns="0" tIns="0" rIns="0" bIns="45718" rtlCol="0">
            <a:spAutoFit/>
          </a:bodyPr>
          <a:lstStyle/>
          <a:p>
            <a:pPr algn="l">
              <a:lnSpc>
                <a:spcPts val="7800"/>
              </a:lnSpc>
            </a:pPr>
            <a:r>
              <a:rPr lang="en-US" altLang="zh-CN" sz="7100" dirty="0" err="1">
                <a:solidFill>
                  <a:srgbClr val="FFFFFF"/>
                </a:solidFill>
                <a:latin typeface="Helvetica Light"/>
                <a:cs typeface="Gotham" pitchFamily="18" charset="0"/>
              </a:rPr>
              <a:t>JunGu</a:t>
            </a:r>
            <a:r>
              <a:rPr lang="en-US" altLang="zh-CN" sz="7100" dirty="0">
                <a:solidFill>
                  <a:srgbClr val="FFFFFF"/>
                </a:solidFill>
                <a:latin typeface="Helvetica Light"/>
                <a:cs typeface="Gotham" pitchFamily="18" charset="0"/>
              </a:rPr>
              <a:t>, a short-time visitor from Korea, </a:t>
            </a:r>
            <a:r>
              <a:rPr lang="en-US" altLang="zh-CN" sz="7100" b="1" dirty="0">
                <a:solidFill>
                  <a:srgbClr val="FFFFFF"/>
                </a:solidFill>
                <a:latin typeface="Helvetica Light"/>
                <a:cs typeface="Gotham" pitchFamily="18" charset="0"/>
              </a:rPr>
              <a:t>exploring the area on his way to a destination</a:t>
            </a:r>
          </a:p>
        </p:txBody>
      </p:sp>
      <p:sp>
        <p:nvSpPr>
          <p:cNvPr id="7" name="TextBox 1"/>
          <p:cNvSpPr txBox="1"/>
          <p:nvPr/>
        </p:nvSpPr>
        <p:spPr>
          <a:xfrm>
            <a:off x="1492622" y="5363402"/>
            <a:ext cx="22280138" cy="1047657"/>
          </a:xfrm>
          <a:prstGeom prst="rect">
            <a:avLst/>
          </a:prstGeom>
          <a:noFill/>
        </p:spPr>
        <p:txBody>
          <a:bodyPr wrap="square" lIns="0" tIns="0" rIns="0" bIns="45718" rtlCol="0">
            <a:spAutoFit/>
          </a:bodyPr>
          <a:lstStyle/>
          <a:p>
            <a:pPr algn="l">
              <a:lnSpc>
                <a:spcPts val="7800"/>
              </a:lnSpc>
            </a:pPr>
            <a:r>
              <a:rPr lang="en-US" altLang="zh-CN" sz="7100" dirty="0">
                <a:solidFill>
                  <a:srgbClr val="FFFFFF"/>
                </a:solidFill>
                <a:latin typeface="Helvetica Light"/>
              </a:rPr>
              <a:t>people are </a:t>
            </a:r>
            <a:r>
              <a:rPr lang="en-US" altLang="zh-CN" sz="7100" b="1" dirty="0">
                <a:solidFill>
                  <a:srgbClr val="FFFFFF"/>
                </a:solidFill>
                <a:latin typeface="Helvetica Light"/>
              </a:rPr>
              <a:t>not always searching for the fastest </a:t>
            </a:r>
            <a:r>
              <a:rPr lang="en-US" altLang="zh-CN" sz="7100" dirty="0">
                <a:solidFill>
                  <a:srgbClr val="FFFFFF"/>
                </a:solidFill>
                <a:latin typeface="Helvetica Light"/>
              </a:rPr>
              <a:t>route</a:t>
            </a:r>
          </a:p>
        </p:txBody>
      </p:sp>
      <p:sp>
        <p:nvSpPr>
          <p:cNvPr id="9" name="TextBox 1"/>
          <p:cNvSpPr txBox="1"/>
          <p:nvPr/>
        </p:nvSpPr>
        <p:spPr>
          <a:xfrm>
            <a:off x="1492622" y="11667939"/>
            <a:ext cx="22280138" cy="1047657"/>
          </a:xfrm>
          <a:prstGeom prst="rect">
            <a:avLst/>
          </a:prstGeom>
          <a:noFill/>
        </p:spPr>
        <p:txBody>
          <a:bodyPr wrap="none" lIns="0" tIns="0" rIns="0" bIns="45718" rtlCol="0">
            <a:spAutoFit/>
          </a:bodyPr>
          <a:lstStyle/>
          <a:p>
            <a:pPr algn="l">
              <a:lnSpc>
                <a:spcPts val="7800"/>
              </a:lnSpc>
            </a:pPr>
            <a:r>
              <a:rPr lang="en-US" altLang="zh-CN" sz="7100" b="1" dirty="0">
                <a:solidFill>
                  <a:srgbClr val="FFFFFF"/>
                </a:solidFill>
                <a:latin typeface="Helvetica Light"/>
                <a:cs typeface="Gotham" pitchFamily="18" charset="0"/>
              </a:rPr>
              <a:t>customize routes </a:t>
            </a:r>
            <a:r>
              <a:rPr lang="en-US" altLang="zh-CN" sz="7100" dirty="0">
                <a:solidFill>
                  <a:srgbClr val="FFFFFF"/>
                </a:solidFill>
                <a:latin typeface="Helvetica Light"/>
                <a:cs typeface="Gotham" pitchFamily="18" charset="0"/>
              </a:rPr>
              <a:t>based on one’s travel goals (interest)</a:t>
            </a:r>
            <a:endParaRPr lang="en-US" altLang="zh-CN" sz="7100" b="1" dirty="0">
              <a:solidFill>
                <a:srgbClr val="FFFFFF"/>
              </a:solidFill>
              <a:latin typeface="Helvetica Light"/>
              <a:cs typeface="Gotham" pitchFamily="18" charset="0"/>
            </a:endParaRPr>
          </a:p>
        </p:txBody>
      </p:sp>
      <p:sp>
        <p:nvSpPr>
          <p:cNvPr id="10" name="Date Placeholder 9"/>
          <p:cNvSpPr>
            <a:spLocks noGrp="1"/>
          </p:cNvSpPr>
          <p:nvPr>
            <p:ph type="dt" sz="half" idx="10"/>
          </p:nvPr>
        </p:nvSpPr>
        <p:spPr/>
        <p:txBody>
          <a:bodyPr/>
          <a:lstStyle/>
          <a:p>
            <a:r>
              <a:rPr lang="en-US"/>
              <a:t>Autumn 2026</a:t>
            </a:r>
          </a:p>
        </p:txBody>
      </p:sp>
      <p:sp>
        <p:nvSpPr>
          <p:cNvPr id="11" name="Footer Placeholder 10"/>
          <p:cNvSpPr>
            <a:spLocks noGrp="1"/>
          </p:cNvSpPr>
          <p:nvPr>
            <p:ph type="ftr" sz="quarter" idx="11"/>
          </p:nvPr>
        </p:nvSpPr>
        <p:spPr/>
        <p:txBody>
          <a:bodyPr/>
          <a:lstStyle/>
          <a:p>
            <a:r>
              <a:rPr lang="en-US"/>
              <a:t>Design Thinking for User Experience Design, Prototyping &amp; Evaluation</a:t>
            </a:r>
            <a:endParaRPr lang="en-US" dirty="0"/>
          </a:p>
        </p:txBody>
      </p:sp>
      <p:sp>
        <p:nvSpPr>
          <p:cNvPr id="12" name="Slide Number Placeholder 11"/>
          <p:cNvSpPr>
            <a:spLocks noGrp="1"/>
          </p:cNvSpPr>
          <p:nvPr>
            <p:ph type="sldNum" sz="quarter" idx="12"/>
          </p:nvPr>
        </p:nvSpPr>
        <p:spPr/>
        <p:txBody>
          <a:bodyPr/>
          <a:lstStyle/>
          <a:p>
            <a:fld id="{B6F15528-21DE-4FAA-801E-634DDDAF4B2B}" type="slidenum">
              <a:rPr lang="en-US" smtClean="0"/>
              <a:pPr/>
              <a:t>41</a:t>
            </a:fld>
            <a:endParaRPr lang="en-US" dirty="0"/>
          </a:p>
        </p:txBody>
      </p:sp>
      <p:sp>
        <p:nvSpPr>
          <p:cNvPr id="13" name="TextBox 12"/>
          <p:cNvSpPr txBox="1"/>
          <p:nvPr/>
        </p:nvSpPr>
        <p:spPr>
          <a:xfrm>
            <a:off x="1492622" y="413006"/>
            <a:ext cx="6147517" cy="1271372"/>
          </a:xfrm>
          <a:prstGeom prst="rect">
            <a:avLst/>
          </a:prstGeom>
          <a:noFill/>
        </p:spPr>
        <p:txBody>
          <a:bodyPr wrap="none" lIns="0" tIns="0" rIns="0" bIns="45718" rtlCol="0">
            <a:spAutoFit/>
          </a:bodyPr>
          <a:lstStyle/>
          <a:p>
            <a:pPr algn="l">
              <a:lnSpc>
                <a:spcPts val="9500"/>
              </a:lnSpc>
            </a:pPr>
            <a:r>
              <a:rPr lang="en-US" altLang="zh-CN" sz="8800" dirty="0">
                <a:solidFill>
                  <a:schemeClr val="tx1"/>
                </a:solidFill>
                <a:latin typeface="Helvetica Light"/>
                <a:cs typeface="Gotham" pitchFamily="18" charset="0"/>
              </a:rPr>
              <a:t>WE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MET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
        <p:nvSpPr>
          <p:cNvPr id="14" name="TextBox 1"/>
          <p:cNvSpPr txBox="1"/>
          <p:nvPr/>
        </p:nvSpPr>
        <p:spPr>
          <a:xfrm>
            <a:off x="1492622" y="4097839"/>
            <a:ext cx="19819528" cy="1271372"/>
          </a:xfrm>
          <a:prstGeom prst="rect">
            <a:avLst/>
          </a:prstGeom>
          <a:noFill/>
        </p:spPr>
        <p:txBody>
          <a:bodyPr wrap="none" lIns="0" tIns="0" rIns="0" bIns="45718" rtlCol="0">
            <a:spAutoFit/>
          </a:bodyPr>
          <a:lstStyle/>
          <a:p>
            <a:pPr algn="l">
              <a:lnSpc>
                <a:spcPts val="9500"/>
              </a:lnSpc>
            </a:pPr>
            <a:r>
              <a:rPr lang="en-US" altLang="zh-CN" sz="8800" dirty="0">
                <a:solidFill>
                  <a:schemeClr val="tx1"/>
                </a:solidFill>
                <a:latin typeface="Helvetica Light"/>
                <a:cs typeface="Gotham" pitchFamily="18" charset="0"/>
              </a:rPr>
              <a:t>WE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WERE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SURPRISED TO</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NOTICE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
        <p:nvSpPr>
          <p:cNvPr id="15" name="TextBox 1"/>
          <p:cNvSpPr txBox="1"/>
          <p:nvPr/>
        </p:nvSpPr>
        <p:spPr>
          <a:xfrm>
            <a:off x="1492622" y="10477927"/>
            <a:ext cx="21201317" cy="1264447"/>
          </a:xfrm>
          <a:prstGeom prst="rect">
            <a:avLst/>
          </a:prstGeom>
          <a:noFill/>
        </p:spPr>
        <p:txBody>
          <a:bodyPr wrap="none" lIns="0" tIns="0" rIns="0" bIns="45718" rtlCol="0">
            <a:spAutoFit/>
          </a:bodyPr>
          <a:lstStyle/>
          <a:p>
            <a:pPr algn="l">
              <a:lnSpc>
                <a:spcPts val="9500"/>
              </a:lnSpc>
            </a:pPr>
            <a:r>
              <a:rPr lang="en-US" altLang="zh-CN" sz="8800" dirty="0">
                <a:solidFill>
                  <a:schemeClr val="tx1"/>
                </a:solidFill>
                <a:latin typeface="Helvetica Light"/>
                <a:cs typeface="Gotham" pitchFamily="18" charset="0"/>
              </a:rPr>
              <a:t>IT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WOULD</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BE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GAME-CHANGING</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TO</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
        <p:nvSpPr>
          <p:cNvPr id="2" name="TextBox 1">
            <a:extLst>
              <a:ext uri="{FF2B5EF4-FFF2-40B4-BE49-F238E27FC236}">
                <a16:creationId xmlns:a16="http://schemas.microsoft.com/office/drawing/2014/main" id="{06D8ADEF-51D9-274C-AEF5-CC0F0F91FB5E}"/>
              </a:ext>
            </a:extLst>
          </p:cNvPr>
          <p:cNvSpPr txBox="1"/>
          <p:nvPr/>
        </p:nvSpPr>
        <p:spPr>
          <a:xfrm rot="20700000">
            <a:off x="3447099" y="10753634"/>
            <a:ext cx="10729219" cy="1200329"/>
          </a:xfrm>
          <a:prstGeom prst="rect">
            <a:avLst/>
          </a:prstGeom>
          <a:solidFill>
            <a:schemeClr val="tx1">
              <a:lumMod val="65000"/>
              <a:alpha val="88026"/>
            </a:schemeClr>
          </a:solidFill>
        </p:spPr>
        <p:txBody>
          <a:bodyPr wrap="none" rtlCol="0">
            <a:spAutoFit/>
          </a:bodyPr>
          <a:lstStyle/>
          <a:p>
            <a:r>
              <a:rPr lang="en-US" sz="7200" b="1" dirty="0">
                <a:solidFill>
                  <a:srgbClr val="FFC000">
                    <a:alpha val="80000"/>
                  </a:srgbClr>
                </a:solidFill>
                <a:latin typeface="MV Boli" panose="020F0502020204030204" pitchFamily="34" charset="0"/>
                <a:cs typeface="MV Boli" panose="020F0502020204030204" pitchFamily="34" charset="0"/>
              </a:rPr>
              <a:t>Too much of a solution</a:t>
            </a:r>
          </a:p>
        </p:txBody>
      </p:sp>
      <p:sp>
        <p:nvSpPr>
          <p:cNvPr id="3" name="TextBox 1">
            <a:extLst>
              <a:ext uri="{FF2B5EF4-FFF2-40B4-BE49-F238E27FC236}">
                <a16:creationId xmlns:a16="http://schemas.microsoft.com/office/drawing/2014/main" id="{DD3F1025-CE75-1E8F-1BB2-EC18842F268F}"/>
              </a:ext>
            </a:extLst>
          </p:cNvPr>
          <p:cNvSpPr txBox="1"/>
          <p:nvPr/>
        </p:nvSpPr>
        <p:spPr>
          <a:xfrm>
            <a:off x="1508836" y="8492462"/>
            <a:ext cx="22596304" cy="1047657"/>
          </a:xfrm>
          <a:prstGeom prst="rect">
            <a:avLst/>
          </a:prstGeom>
          <a:noFill/>
        </p:spPr>
        <p:txBody>
          <a:bodyPr wrap="square" lIns="0" tIns="0" rIns="0" bIns="45718" rtlCol="0">
            <a:spAutoFit/>
          </a:bodyPr>
          <a:lstStyle/>
          <a:p>
            <a:pPr algn="l">
              <a:lnSpc>
                <a:spcPts val="7800"/>
              </a:lnSpc>
            </a:pPr>
            <a:r>
              <a:rPr lang="en-US" altLang="zh-CN" sz="7100" dirty="0">
                <a:solidFill>
                  <a:srgbClr val="FFFFFF"/>
                </a:solidFill>
                <a:latin typeface="Helvetica Light"/>
              </a:rPr>
              <a:t>people would like to select </a:t>
            </a:r>
            <a:r>
              <a:rPr lang="en-US" altLang="zh-CN" sz="7100" b="1" dirty="0">
                <a:solidFill>
                  <a:srgbClr val="FFFFFF"/>
                </a:solidFill>
                <a:latin typeface="Helvetica Light"/>
              </a:rPr>
              <a:t>more interesting routes</a:t>
            </a:r>
          </a:p>
        </p:txBody>
      </p:sp>
      <p:sp>
        <p:nvSpPr>
          <p:cNvPr id="4" name="TextBox 1">
            <a:extLst>
              <a:ext uri="{FF2B5EF4-FFF2-40B4-BE49-F238E27FC236}">
                <a16:creationId xmlns:a16="http://schemas.microsoft.com/office/drawing/2014/main" id="{E52A8DF4-AB6D-9573-F5FD-12409F2B86E6}"/>
              </a:ext>
            </a:extLst>
          </p:cNvPr>
          <p:cNvSpPr txBox="1"/>
          <p:nvPr/>
        </p:nvSpPr>
        <p:spPr>
          <a:xfrm>
            <a:off x="1508836" y="7149079"/>
            <a:ext cx="16744969" cy="1271372"/>
          </a:xfrm>
          <a:prstGeom prst="rect">
            <a:avLst/>
          </a:prstGeom>
          <a:noFill/>
        </p:spPr>
        <p:txBody>
          <a:bodyPr wrap="none" lIns="0" tIns="0" rIns="0" bIns="45718" rtlCol="0">
            <a:spAutoFit/>
          </a:bodyPr>
          <a:lstStyle/>
          <a:p>
            <a:pPr algn="l">
              <a:lnSpc>
                <a:spcPts val="9500"/>
              </a:lnSpc>
            </a:pPr>
            <a:r>
              <a:rPr lang="en-US" altLang="zh-CN" sz="8800" dirty="0">
                <a:solidFill>
                  <a:schemeClr val="tx1"/>
                </a:solidFill>
                <a:latin typeface="Helvetica Light"/>
                <a:cs typeface="Gotham" pitchFamily="18" charset="0"/>
              </a:rPr>
              <a:t>WE</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WONDER IF THIS MEANS.</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r>
              <a:rPr lang="en-US" altLang="zh-CN" sz="8800" dirty="0">
                <a:solidFill>
                  <a:schemeClr val="tx1"/>
                </a:solidFill>
                <a:latin typeface="Helvetica Light"/>
                <a:cs typeface="Times New Roman" pitchFamily="18" charset="0"/>
              </a:rPr>
              <a:t> </a:t>
            </a:r>
            <a:r>
              <a:rPr lang="en-US" altLang="zh-CN" sz="8800" dirty="0">
                <a:solidFill>
                  <a:schemeClr val="tx1"/>
                </a:solidFill>
                <a:latin typeface="Helvetica Light"/>
                <a:cs typeface="Gotham" pitchFamily="18" charset="0"/>
              </a:rPr>
              <a:t>.</a:t>
            </a:r>
          </a:p>
        </p:txBody>
      </p:sp>
    </p:spTree>
    <p:extLst>
      <p:ext uri="{BB962C8B-B14F-4D97-AF65-F5344CB8AC3E}">
        <p14:creationId xmlns:p14="http://schemas.microsoft.com/office/powerpoint/2010/main" val="9817687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1A13AF-EB53-474F-9A8F-A12BA99D6EDE}"/>
              </a:ext>
            </a:extLst>
          </p:cNvPr>
          <p:cNvSpPr>
            <a:spLocks noGrp="1"/>
          </p:cNvSpPr>
          <p:nvPr>
            <p:ph type="title"/>
          </p:nvPr>
        </p:nvSpPr>
        <p:spPr>
          <a:xfrm>
            <a:off x="968187" y="0"/>
            <a:ext cx="23415815" cy="2286000"/>
          </a:xfrm>
        </p:spPr>
        <p:txBody>
          <a:bodyPr/>
          <a:lstStyle/>
          <a:p>
            <a:r>
              <a:rPr lang="en-US" sz="8000" dirty="0"/>
              <a:t>POV </a:t>
            </a:r>
            <a:r>
              <a:rPr lang="en-US" b="1" dirty="0"/>
              <a:t>Will</a:t>
            </a:r>
            <a:r>
              <a:rPr lang="en-US" sz="8000" dirty="0"/>
              <a:t> Differ Depending On Who You Talk To </a:t>
            </a:r>
          </a:p>
        </p:txBody>
      </p:sp>
      <p:sp>
        <p:nvSpPr>
          <p:cNvPr id="2" name="Date Placeholder 1">
            <a:extLst>
              <a:ext uri="{FF2B5EF4-FFF2-40B4-BE49-F238E27FC236}">
                <a16:creationId xmlns:a16="http://schemas.microsoft.com/office/drawing/2014/main" id="{4E781807-AD2E-8441-A260-CB52C150B23E}"/>
              </a:ext>
            </a:extLst>
          </p:cNvPr>
          <p:cNvSpPr>
            <a:spLocks noGrp="1"/>
          </p:cNvSpPr>
          <p:nvPr>
            <p:ph type="dt" sz="half" idx="10"/>
          </p:nvPr>
        </p:nvSpPr>
        <p:spPr>
          <a:xfrm>
            <a:off x="5860" y="13214472"/>
            <a:ext cx="5080000" cy="914400"/>
          </a:xfrm>
        </p:spPr>
        <p:txBody>
          <a:bodyPr/>
          <a:lstStyle/>
          <a:p>
            <a:r>
              <a:rPr lang="en-US"/>
              <a:t>Autumn 2026</a:t>
            </a:r>
            <a:endParaRPr lang="en-US" dirty="0"/>
          </a:p>
        </p:txBody>
      </p:sp>
      <p:sp>
        <p:nvSpPr>
          <p:cNvPr id="3" name="Footer Placeholder 2">
            <a:extLst>
              <a:ext uri="{FF2B5EF4-FFF2-40B4-BE49-F238E27FC236}">
                <a16:creationId xmlns:a16="http://schemas.microsoft.com/office/drawing/2014/main" id="{BC9A8ACB-9213-764C-B9BC-1EB7309E896B}"/>
              </a:ext>
            </a:extLst>
          </p:cNvPr>
          <p:cNvSpPr>
            <a:spLocks noGrp="1"/>
          </p:cNvSpPr>
          <p:nvPr>
            <p:ph type="ftr" sz="quarter" idx="11"/>
          </p:nvPr>
        </p:nvSpPr>
        <p:spPr>
          <a:xfrm>
            <a:off x="5091719" y="13216570"/>
            <a:ext cx="16638966" cy="914400"/>
          </a:xfrm>
        </p:spPr>
        <p:txBody>
          <a:bodyPr/>
          <a:lstStyle/>
          <a:p>
            <a:r>
              <a:rPr lang="en-US"/>
              <a:t>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89216240-8FBF-A74C-9257-2FC3F4CA6FCE}"/>
              </a:ext>
            </a:extLst>
          </p:cNvPr>
          <p:cNvSpPr>
            <a:spLocks noGrp="1"/>
          </p:cNvSpPr>
          <p:nvPr>
            <p:ph type="sldNum" sz="quarter" idx="12"/>
          </p:nvPr>
        </p:nvSpPr>
        <p:spPr>
          <a:xfrm>
            <a:off x="21730684" y="13234078"/>
            <a:ext cx="2641600" cy="914400"/>
          </a:xfrm>
        </p:spPr>
        <p:txBody>
          <a:bodyPr/>
          <a:lstStyle/>
          <a:p>
            <a:fld id="{F2949DCA-4B18-234C-AD4E-11144FC20355}" type="slidenum">
              <a:rPr lang="en-US" smtClean="0"/>
              <a:pPr/>
              <a:t>42</a:t>
            </a:fld>
            <a:endParaRPr lang="en-US"/>
          </a:p>
        </p:txBody>
      </p:sp>
      <p:pic>
        <p:nvPicPr>
          <p:cNvPr id="11" name="Picture 10" descr="Google search of &quot;professor&quot; with 16 of 24 being white males and 22 of 24 being white.&#10;">
            <a:extLst>
              <a:ext uri="{FF2B5EF4-FFF2-40B4-BE49-F238E27FC236}">
                <a16:creationId xmlns:a16="http://schemas.microsoft.com/office/drawing/2014/main" id="{EF82237C-4F82-564A-B0F6-55487457D7A1}"/>
              </a:ext>
            </a:extLst>
          </p:cNvPr>
          <p:cNvPicPr>
            <a:picLocks noChangeAspect="1"/>
          </p:cNvPicPr>
          <p:nvPr/>
        </p:nvPicPr>
        <p:blipFill>
          <a:blip r:embed="rId3"/>
          <a:stretch>
            <a:fillRect/>
          </a:stretch>
        </p:blipFill>
        <p:spPr>
          <a:xfrm>
            <a:off x="282425" y="2084274"/>
            <a:ext cx="23757257" cy="10423412"/>
          </a:xfrm>
          <a:prstGeom prst="rect">
            <a:avLst/>
          </a:prstGeom>
        </p:spPr>
      </p:pic>
    </p:spTree>
    <p:extLst>
      <p:ext uri="{BB962C8B-B14F-4D97-AF65-F5344CB8AC3E}">
        <p14:creationId xmlns:p14="http://schemas.microsoft.com/office/powerpoint/2010/main" val="22667837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D65EF-EBDE-4B64-83AA-3B2F0FAA542A}"/>
              </a:ext>
            </a:extLst>
          </p:cNvPr>
          <p:cNvSpPr>
            <a:spLocks noGrp="1"/>
          </p:cNvSpPr>
          <p:nvPr>
            <p:ph type="title"/>
          </p:nvPr>
        </p:nvSpPr>
        <p:spPr/>
        <p:txBody>
          <a:bodyPr/>
          <a:lstStyle/>
          <a:p>
            <a:r>
              <a:rPr lang="en-US" dirty="0"/>
              <a:t>Guidelines for Gender Equity and Inclusivity</a:t>
            </a:r>
          </a:p>
        </p:txBody>
      </p:sp>
      <p:sp>
        <p:nvSpPr>
          <p:cNvPr id="3" name="Content Placeholder 2">
            <a:extLst>
              <a:ext uri="{FF2B5EF4-FFF2-40B4-BE49-F238E27FC236}">
                <a16:creationId xmlns:a16="http://schemas.microsoft.com/office/drawing/2014/main" id="{74C23D5A-8872-4AE1-A3B5-54911F57FA4D}"/>
              </a:ext>
            </a:extLst>
          </p:cNvPr>
          <p:cNvSpPr>
            <a:spLocks noGrp="1"/>
          </p:cNvSpPr>
          <p:nvPr>
            <p:ph idx="1"/>
          </p:nvPr>
        </p:nvSpPr>
        <p:spPr>
          <a:xfrm>
            <a:off x="1828800" y="2548329"/>
            <a:ext cx="21945600" cy="10702976"/>
          </a:xfrm>
        </p:spPr>
        <p:txBody>
          <a:bodyPr>
            <a:normAutofit/>
          </a:bodyPr>
          <a:lstStyle/>
          <a:p>
            <a:r>
              <a:rPr lang="en-US" dirty="0">
                <a:solidFill>
                  <a:srgbClr val="FFC000"/>
                </a:solidFill>
                <a:hlinkClick r:id="rId3">
                  <a:extLst>
                    <a:ext uri="{A12FA001-AC4F-418D-AE19-62706E023703}">
                      <ahyp:hlinkClr xmlns:ahyp="http://schemas.microsoft.com/office/drawing/2018/hyperlinkcolor" val="tx"/>
                    </a:ext>
                  </a:extLst>
                </a:hlinkClick>
              </a:rPr>
              <a:t>HCI Guidelines for Gender Equity and Inclusivity</a:t>
            </a:r>
            <a:r>
              <a:rPr lang="en-US" dirty="0"/>
              <a:t>, by Morgan Klaus </a:t>
            </a:r>
            <a:r>
              <a:rPr lang="en-US" dirty="0" err="1"/>
              <a:t>Scheuerman</a:t>
            </a:r>
            <a:r>
              <a:rPr lang="en-US" dirty="0"/>
              <a:t>, Katta Spiel, Oliver L. </a:t>
            </a:r>
            <a:r>
              <a:rPr lang="en-US" dirty="0" err="1"/>
              <a:t>Haimson</a:t>
            </a:r>
            <a:r>
              <a:rPr lang="en-US" dirty="0"/>
              <a:t>, </a:t>
            </a:r>
            <a:r>
              <a:rPr lang="en-US" dirty="0" err="1"/>
              <a:t>Foad</a:t>
            </a:r>
            <a:r>
              <a:rPr lang="en-US" dirty="0"/>
              <a:t> Hamidi, Stacy M. Branham</a:t>
            </a:r>
            <a:br>
              <a:rPr lang="en-US" dirty="0"/>
            </a:br>
            <a:r>
              <a:rPr lang="en-US" sz="6600" dirty="0"/>
              <a:t>[note: lots of good material on this page, but linking directly to the survey section, as relevant for everyone]</a:t>
            </a:r>
            <a:endParaRPr lang="en-US" dirty="0"/>
          </a:p>
        </p:txBody>
      </p:sp>
      <p:sp>
        <p:nvSpPr>
          <p:cNvPr id="4" name="Date Placeholder 3">
            <a:extLst>
              <a:ext uri="{FF2B5EF4-FFF2-40B4-BE49-F238E27FC236}">
                <a16:creationId xmlns:a16="http://schemas.microsoft.com/office/drawing/2014/main" id="{C946E37F-3F16-49B0-9B28-A996545B3AC1}"/>
              </a:ext>
            </a:extLst>
          </p:cNvPr>
          <p:cNvSpPr>
            <a:spLocks noGrp="1"/>
          </p:cNvSpPr>
          <p:nvPr>
            <p:ph type="dt" sz="half" idx="10"/>
          </p:nvPr>
        </p:nvSpPr>
        <p:spPr/>
        <p:txBody>
          <a:bodyPr/>
          <a:lstStyle/>
          <a:p>
            <a:pPr>
              <a:defRPr/>
            </a:pPr>
            <a:r>
              <a:rPr lang="en-US"/>
              <a:t>Autumn 2026</a:t>
            </a:r>
            <a:endParaRPr lang="en-US" dirty="0"/>
          </a:p>
        </p:txBody>
      </p:sp>
      <p:sp>
        <p:nvSpPr>
          <p:cNvPr id="5" name="Footer Placeholder 4">
            <a:extLst>
              <a:ext uri="{FF2B5EF4-FFF2-40B4-BE49-F238E27FC236}">
                <a16:creationId xmlns:a16="http://schemas.microsoft.com/office/drawing/2014/main" id="{C9164EDC-06BB-453B-8A66-AD32F26CA215}"/>
              </a:ext>
            </a:extLst>
          </p:cNvPr>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a:extLst>
              <a:ext uri="{FF2B5EF4-FFF2-40B4-BE49-F238E27FC236}">
                <a16:creationId xmlns:a16="http://schemas.microsoft.com/office/drawing/2014/main" id="{314E3A27-2E40-4A2B-8AA6-916DF9BF4F3A}"/>
              </a:ext>
            </a:extLst>
          </p:cNvPr>
          <p:cNvSpPr>
            <a:spLocks noGrp="1"/>
          </p:cNvSpPr>
          <p:nvPr>
            <p:ph type="sldNum" sz="quarter" idx="12"/>
          </p:nvPr>
        </p:nvSpPr>
        <p:spPr/>
        <p:txBody>
          <a:bodyPr/>
          <a:lstStyle/>
          <a:p>
            <a:pPr>
              <a:defRPr/>
            </a:pPr>
            <a:fld id="{0E1F3F99-1E68-4047-B307-0AAED4DA5926}" type="slidenum">
              <a:rPr lang="en-US" smtClean="0"/>
              <a:pPr>
                <a:defRPr/>
              </a:pPr>
              <a:t>43</a:t>
            </a:fld>
            <a:endParaRPr lang="en-US" dirty="0"/>
          </a:p>
        </p:txBody>
      </p:sp>
    </p:spTree>
    <p:extLst>
      <p:ext uri="{BB962C8B-B14F-4D97-AF65-F5344CB8AC3E}">
        <p14:creationId xmlns:p14="http://schemas.microsoft.com/office/powerpoint/2010/main" val="23476020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D65EF-EBDE-4B64-83AA-3B2F0FAA542A}"/>
              </a:ext>
            </a:extLst>
          </p:cNvPr>
          <p:cNvSpPr>
            <a:spLocks noGrp="1"/>
          </p:cNvSpPr>
          <p:nvPr>
            <p:ph type="title"/>
          </p:nvPr>
        </p:nvSpPr>
        <p:spPr/>
        <p:txBody>
          <a:bodyPr/>
          <a:lstStyle/>
          <a:p>
            <a:r>
              <a:rPr lang="en-US" dirty="0"/>
              <a:t>Discussion Guide Resources</a:t>
            </a:r>
          </a:p>
        </p:txBody>
      </p:sp>
      <p:sp>
        <p:nvSpPr>
          <p:cNvPr id="3" name="Content Placeholder 2">
            <a:extLst>
              <a:ext uri="{FF2B5EF4-FFF2-40B4-BE49-F238E27FC236}">
                <a16:creationId xmlns:a16="http://schemas.microsoft.com/office/drawing/2014/main" id="{74C23D5A-8872-4AE1-A3B5-54911F57FA4D}"/>
              </a:ext>
            </a:extLst>
          </p:cNvPr>
          <p:cNvSpPr>
            <a:spLocks noGrp="1"/>
          </p:cNvSpPr>
          <p:nvPr>
            <p:ph idx="1"/>
          </p:nvPr>
        </p:nvSpPr>
        <p:spPr>
          <a:xfrm>
            <a:off x="1828800" y="2548329"/>
            <a:ext cx="21945600" cy="10702976"/>
          </a:xfrm>
        </p:spPr>
        <p:txBody>
          <a:bodyPr>
            <a:normAutofit fontScale="92500" lnSpcReduction="10000"/>
          </a:bodyPr>
          <a:lstStyle/>
          <a:p>
            <a:r>
              <a:rPr lang="en-US" u="sng" dirty="0">
                <a:solidFill>
                  <a:srgbClr val="FFC000"/>
                </a:solidFill>
                <a:hlinkClick r:id="rId3">
                  <a:extLst>
                    <a:ext uri="{A12FA001-AC4F-418D-AE19-62706E023703}">
                      <ahyp:hlinkClr xmlns:ahyp="http://schemas.microsoft.com/office/drawing/2018/hyperlinkcolor" val="tx"/>
                    </a:ext>
                  </a:extLst>
                </a:hlinkClick>
              </a:rPr>
              <a:t>Creating an Effective Discussion Guide for User Research</a:t>
            </a:r>
            <a:r>
              <a:rPr lang="en-US" dirty="0"/>
              <a:t>, Medium</a:t>
            </a:r>
          </a:p>
          <a:p>
            <a:r>
              <a:rPr lang="en-US" dirty="0">
                <a:solidFill>
                  <a:srgbClr val="FFC000"/>
                </a:solidFill>
                <a:hlinkClick r:id="rId4">
                  <a:extLst>
                    <a:ext uri="{A12FA001-AC4F-418D-AE19-62706E023703}">
                      <ahyp:hlinkClr xmlns:ahyp="http://schemas.microsoft.com/office/drawing/2018/hyperlinkcolor" val="tx"/>
                    </a:ext>
                  </a:extLst>
                </a:hlinkClick>
              </a:rPr>
              <a:t>5 Steps to Create Good User Interview Questions</a:t>
            </a:r>
            <a:r>
              <a:rPr lang="en-US" dirty="0"/>
              <a:t>, Medium</a:t>
            </a:r>
          </a:p>
          <a:p>
            <a:r>
              <a:rPr lang="en-US" dirty="0">
                <a:solidFill>
                  <a:srgbClr val="FFC000"/>
                </a:solidFill>
                <a:hlinkClick r:id="rId5">
                  <a:extLst>
                    <a:ext uri="{A12FA001-AC4F-418D-AE19-62706E023703}">
                      <ahyp:hlinkClr xmlns:ahyp="http://schemas.microsoft.com/office/drawing/2018/hyperlinkcolor" val="tx"/>
                    </a:ext>
                  </a:extLst>
                </a:hlinkClick>
              </a:rPr>
              <a:t>Asking the right questions during user research, interviews, and testing</a:t>
            </a:r>
            <a:r>
              <a:rPr lang="en-US" dirty="0"/>
              <a:t>, uxdesign.cc, Medium</a:t>
            </a:r>
          </a:p>
          <a:p>
            <a:r>
              <a:rPr lang="en-US" dirty="0">
                <a:solidFill>
                  <a:srgbClr val="FFC000"/>
                </a:solidFill>
                <a:hlinkClick r:id="rId6">
                  <a:extLst>
                    <a:ext uri="{A12FA001-AC4F-418D-AE19-62706E023703}">
                      <ahyp:hlinkClr xmlns:ahyp="http://schemas.microsoft.com/office/drawing/2018/hyperlinkcolor" val="tx"/>
                    </a:ext>
                  </a:extLst>
                </a:hlinkClick>
              </a:rPr>
              <a:t>Sample UX Research Plan (discussion guide + context</a:t>
            </a:r>
            <a:r>
              <a:rPr lang="en-US" dirty="0">
                <a:solidFill>
                  <a:srgbClr val="FFC000"/>
                </a:solidFill>
              </a:rPr>
              <a:t>)</a:t>
            </a:r>
            <a:r>
              <a:rPr lang="en-US" dirty="0"/>
              <a:t>, Smashing Magazine</a:t>
            </a:r>
          </a:p>
          <a:p>
            <a:r>
              <a:rPr lang="en-US" dirty="0">
                <a:solidFill>
                  <a:srgbClr val="FFC000"/>
                </a:solidFill>
                <a:hlinkClick r:id="rId7">
                  <a:extLst>
                    <a:ext uri="{A12FA001-AC4F-418D-AE19-62706E023703}">
                      <ahyp:hlinkClr xmlns:ahyp="http://schemas.microsoft.com/office/drawing/2018/hyperlinkcolor" val="tx"/>
                    </a:ext>
                  </a:extLst>
                </a:hlinkClick>
              </a:rPr>
              <a:t>Just Enough Research</a:t>
            </a:r>
            <a:r>
              <a:rPr lang="en-US" dirty="0"/>
              <a:t>, by Erika Hall of Mule Design, Talk at UX Salon 2016 (30 min. video)</a:t>
            </a:r>
          </a:p>
        </p:txBody>
      </p:sp>
      <p:sp>
        <p:nvSpPr>
          <p:cNvPr id="4" name="Date Placeholder 3">
            <a:extLst>
              <a:ext uri="{FF2B5EF4-FFF2-40B4-BE49-F238E27FC236}">
                <a16:creationId xmlns:a16="http://schemas.microsoft.com/office/drawing/2014/main" id="{C946E37F-3F16-49B0-9B28-A996545B3AC1}"/>
              </a:ext>
            </a:extLst>
          </p:cNvPr>
          <p:cNvSpPr>
            <a:spLocks noGrp="1"/>
          </p:cNvSpPr>
          <p:nvPr>
            <p:ph type="dt" sz="half" idx="10"/>
          </p:nvPr>
        </p:nvSpPr>
        <p:spPr/>
        <p:txBody>
          <a:bodyPr/>
          <a:lstStyle/>
          <a:p>
            <a:pPr>
              <a:defRPr/>
            </a:pPr>
            <a:r>
              <a:rPr lang="en-US"/>
              <a:t>Autumn 2026</a:t>
            </a:r>
            <a:endParaRPr lang="en-US" dirty="0"/>
          </a:p>
        </p:txBody>
      </p:sp>
      <p:sp>
        <p:nvSpPr>
          <p:cNvPr id="5" name="Footer Placeholder 4">
            <a:extLst>
              <a:ext uri="{FF2B5EF4-FFF2-40B4-BE49-F238E27FC236}">
                <a16:creationId xmlns:a16="http://schemas.microsoft.com/office/drawing/2014/main" id="{C9164EDC-06BB-453B-8A66-AD32F26CA215}"/>
              </a:ext>
            </a:extLst>
          </p:cNvPr>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a:extLst>
              <a:ext uri="{FF2B5EF4-FFF2-40B4-BE49-F238E27FC236}">
                <a16:creationId xmlns:a16="http://schemas.microsoft.com/office/drawing/2014/main" id="{314E3A27-2E40-4A2B-8AA6-916DF9BF4F3A}"/>
              </a:ext>
            </a:extLst>
          </p:cNvPr>
          <p:cNvSpPr>
            <a:spLocks noGrp="1"/>
          </p:cNvSpPr>
          <p:nvPr>
            <p:ph type="sldNum" sz="quarter" idx="12"/>
          </p:nvPr>
        </p:nvSpPr>
        <p:spPr/>
        <p:txBody>
          <a:bodyPr/>
          <a:lstStyle/>
          <a:p>
            <a:pPr>
              <a:defRPr/>
            </a:pPr>
            <a:fld id="{0E1F3F99-1E68-4047-B307-0AAED4DA5926}" type="slidenum">
              <a:rPr lang="en-US" smtClean="0"/>
              <a:pPr>
                <a:defRPr/>
              </a:pPr>
              <a:t>44</a:t>
            </a:fld>
            <a:endParaRPr lang="en-US" dirty="0"/>
          </a:p>
        </p:txBody>
      </p:sp>
    </p:spTree>
    <p:extLst>
      <p:ext uri="{BB962C8B-B14F-4D97-AF65-F5344CB8AC3E}">
        <p14:creationId xmlns:p14="http://schemas.microsoft.com/office/powerpoint/2010/main" val="7846093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a:t>Administrivia</a:t>
            </a:r>
            <a:endParaRPr lang="en-US" dirty="0"/>
          </a:p>
        </p:txBody>
      </p:sp>
      <p:sp>
        <p:nvSpPr>
          <p:cNvPr id="6" name="Content Placeholder 5"/>
          <p:cNvSpPr>
            <a:spLocks noGrp="1"/>
          </p:cNvSpPr>
          <p:nvPr>
            <p:ph idx="1"/>
          </p:nvPr>
        </p:nvSpPr>
        <p:spPr>
          <a:xfrm>
            <a:off x="1022888" y="2303507"/>
            <a:ext cx="23349396" cy="11197339"/>
          </a:xfrm>
        </p:spPr>
        <p:txBody>
          <a:bodyPr>
            <a:normAutofit/>
          </a:bodyPr>
          <a:lstStyle/>
          <a:p>
            <a:r>
              <a:rPr lang="en-US" dirty="0"/>
              <a:t>Studio assignment stats</a:t>
            </a:r>
          </a:p>
          <a:p>
            <a:endParaRPr lang="en-US" dirty="0"/>
          </a:p>
          <a:p>
            <a:endParaRPr lang="en-US" dirty="0"/>
          </a:p>
          <a:p>
            <a:pPr marL="0" indent="0">
              <a:buNone/>
              <a:tabLst>
                <a:tab pos="4505325" algn="l"/>
                <a:tab pos="7932738" algn="l"/>
                <a:tab pos="8905875" algn="l"/>
                <a:tab pos="9828213" algn="l"/>
              </a:tabLst>
            </a:pPr>
            <a:endParaRPr lang="en-US" sz="2400" dirty="0"/>
          </a:p>
          <a:p>
            <a:pPr>
              <a:tabLst>
                <a:tab pos="4505325" algn="l"/>
                <a:tab pos="7932738" algn="l"/>
                <a:tab pos="8905875" algn="l"/>
                <a:tab pos="9828213" algn="l"/>
              </a:tabLst>
            </a:pPr>
            <a:r>
              <a:rPr lang="en-US" dirty="0"/>
              <a:t>OAE letters – if you have one send to me &amp; Alan ASAP</a:t>
            </a:r>
          </a:p>
          <a:p>
            <a:pPr>
              <a:tabLst>
                <a:tab pos="4505325" algn="l"/>
                <a:tab pos="7932738" algn="l"/>
                <a:tab pos="8905875" algn="l"/>
                <a:tab pos="9828213" algn="l"/>
              </a:tabLst>
            </a:pPr>
            <a:endParaRPr lang="en-US" sz="2400" dirty="0"/>
          </a:p>
          <a:p>
            <a:pPr>
              <a:tabLst>
                <a:tab pos="4505325" algn="l"/>
                <a:tab pos="7932738" algn="l"/>
                <a:tab pos="8905875" algn="l"/>
                <a:tab pos="9828213" algn="l"/>
              </a:tabLst>
            </a:pPr>
            <a:r>
              <a:rPr lang="en-US" dirty="0"/>
              <a:t>Open mindedness in design</a:t>
            </a:r>
          </a:p>
          <a:p>
            <a:pPr lvl="1"/>
            <a:r>
              <a:rPr lang="en-US" b="1" dirty="0"/>
              <a:t>follow the </a:t>
            </a:r>
            <a:r>
              <a:rPr lang="en-US" b="1" dirty="0" err="1"/>
              <a:t>needfinding</a:t>
            </a:r>
            <a:r>
              <a:rPr lang="en-US" b="1" dirty="0"/>
              <a:t>!</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45</a:t>
            </a:fld>
            <a:endParaRPr lang="en-US"/>
          </a:p>
        </p:txBody>
      </p:sp>
      <p:pic>
        <p:nvPicPr>
          <p:cNvPr id="9" name="Picture 8">
            <a:extLst>
              <a:ext uri="{FF2B5EF4-FFF2-40B4-BE49-F238E27FC236}">
                <a16:creationId xmlns:a16="http://schemas.microsoft.com/office/drawing/2014/main" id="{25681270-2108-2464-9D77-FF37436E29B9}"/>
              </a:ext>
            </a:extLst>
          </p:cNvPr>
          <p:cNvPicPr>
            <a:picLocks noChangeAspect="1"/>
          </p:cNvPicPr>
          <p:nvPr/>
        </p:nvPicPr>
        <p:blipFill>
          <a:blip r:embed="rId3"/>
          <a:stretch>
            <a:fillRect/>
          </a:stretch>
        </p:blipFill>
        <p:spPr>
          <a:xfrm>
            <a:off x="25185587" y="8445427"/>
            <a:ext cx="19974595" cy="2095549"/>
          </a:xfrm>
          <a:prstGeom prst="rect">
            <a:avLst/>
          </a:prstGeom>
        </p:spPr>
      </p:pic>
      <p:pic>
        <p:nvPicPr>
          <p:cNvPr id="8" name="Picture 7">
            <a:extLst>
              <a:ext uri="{FF2B5EF4-FFF2-40B4-BE49-F238E27FC236}">
                <a16:creationId xmlns:a16="http://schemas.microsoft.com/office/drawing/2014/main" id="{94A52CD9-A592-7E59-CC4E-B5857BC2DF1C}"/>
              </a:ext>
            </a:extLst>
          </p:cNvPr>
          <p:cNvPicPr>
            <a:picLocks noChangeAspect="1"/>
          </p:cNvPicPr>
          <p:nvPr/>
        </p:nvPicPr>
        <p:blipFill>
          <a:blip r:embed="rId4"/>
          <a:stretch>
            <a:fillRect/>
          </a:stretch>
        </p:blipFill>
        <p:spPr>
          <a:xfrm>
            <a:off x="25072972" y="6506883"/>
            <a:ext cx="20871375" cy="1398380"/>
          </a:xfrm>
          <a:prstGeom prst="rect">
            <a:avLst/>
          </a:prstGeom>
        </p:spPr>
      </p:pic>
      <p:pic>
        <p:nvPicPr>
          <p:cNvPr id="7" name="Picture 6">
            <a:extLst>
              <a:ext uri="{FF2B5EF4-FFF2-40B4-BE49-F238E27FC236}">
                <a16:creationId xmlns:a16="http://schemas.microsoft.com/office/drawing/2014/main" id="{80C2A7E0-BBE9-9C9C-8AF5-FEC41B06BFA5}"/>
              </a:ext>
            </a:extLst>
          </p:cNvPr>
          <p:cNvPicPr>
            <a:picLocks noChangeAspect="1"/>
          </p:cNvPicPr>
          <p:nvPr/>
        </p:nvPicPr>
        <p:blipFill>
          <a:blip r:embed="rId5"/>
          <a:stretch>
            <a:fillRect/>
          </a:stretch>
        </p:blipFill>
        <p:spPr>
          <a:xfrm>
            <a:off x="25048314" y="4009326"/>
            <a:ext cx="21612476" cy="1842375"/>
          </a:xfrm>
          <a:prstGeom prst="rect">
            <a:avLst/>
          </a:prstGeom>
        </p:spPr>
      </p:pic>
      <p:pic>
        <p:nvPicPr>
          <p:cNvPr id="10" name="Picture 9">
            <a:extLst>
              <a:ext uri="{FF2B5EF4-FFF2-40B4-BE49-F238E27FC236}">
                <a16:creationId xmlns:a16="http://schemas.microsoft.com/office/drawing/2014/main" id="{446D9247-0BB9-68BD-FDEC-EE5E31C21D96}"/>
              </a:ext>
            </a:extLst>
          </p:cNvPr>
          <p:cNvPicPr>
            <a:picLocks noChangeAspect="1"/>
          </p:cNvPicPr>
          <p:nvPr/>
        </p:nvPicPr>
        <p:blipFill>
          <a:blip r:embed="rId6"/>
          <a:stretch>
            <a:fillRect/>
          </a:stretch>
        </p:blipFill>
        <p:spPr>
          <a:xfrm>
            <a:off x="1698918" y="3622041"/>
            <a:ext cx="21352566" cy="1868611"/>
          </a:xfrm>
          <a:prstGeom prst="rect">
            <a:avLst/>
          </a:prstGeom>
        </p:spPr>
      </p:pic>
    </p:spTree>
    <p:extLst>
      <p:ext uri="{BB962C8B-B14F-4D97-AF65-F5344CB8AC3E}">
        <p14:creationId xmlns:p14="http://schemas.microsoft.com/office/powerpoint/2010/main" val="25647272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E3C766C-FC03-1146-B9D2-5EEA6201438D}"/>
              </a:ext>
            </a:extLst>
          </p:cNvPr>
          <p:cNvSpPr>
            <a:spLocks noGrp="1"/>
          </p:cNvSpPr>
          <p:nvPr>
            <p:ph type="title"/>
          </p:nvPr>
        </p:nvSpPr>
        <p:spPr/>
        <p:txBody>
          <a:bodyPr/>
          <a:lstStyle/>
          <a:p>
            <a:r>
              <a:rPr lang="en-US" dirty="0"/>
              <a:t>What You Wanted to Learn in CS147</a:t>
            </a:r>
          </a:p>
        </p:txBody>
      </p:sp>
      <p:sp>
        <p:nvSpPr>
          <p:cNvPr id="4" name="Date Placeholder 3">
            <a:extLst>
              <a:ext uri="{FF2B5EF4-FFF2-40B4-BE49-F238E27FC236}">
                <a16:creationId xmlns:a16="http://schemas.microsoft.com/office/drawing/2014/main" id="{05B8125D-028E-7C4D-ADB0-374F923B58E6}"/>
              </a:ext>
            </a:extLst>
          </p:cNvPr>
          <p:cNvSpPr>
            <a:spLocks noGrp="1"/>
          </p:cNvSpPr>
          <p:nvPr>
            <p:ph type="dt" sz="half" idx="10"/>
          </p:nvPr>
        </p:nvSpPr>
        <p:spPr/>
        <p:txBody>
          <a:bodyPr/>
          <a:lstStyle/>
          <a:p>
            <a:pPr>
              <a:defRPr/>
            </a:pPr>
            <a:r>
              <a:rPr lang="en-US"/>
              <a:t>Autumn 2026</a:t>
            </a:r>
            <a:endParaRPr lang="en-US" dirty="0"/>
          </a:p>
        </p:txBody>
      </p:sp>
      <p:sp>
        <p:nvSpPr>
          <p:cNvPr id="5" name="Footer Placeholder 4">
            <a:extLst>
              <a:ext uri="{FF2B5EF4-FFF2-40B4-BE49-F238E27FC236}">
                <a16:creationId xmlns:a16="http://schemas.microsoft.com/office/drawing/2014/main" id="{EF5ECAC2-CDAF-8F4D-BFC0-61E31BE374E3}"/>
              </a:ext>
            </a:extLst>
          </p:cNvPr>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a:extLst>
              <a:ext uri="{FF2B5EF4-FFF2-40B4-BE49-F238E27FC236}">
                <a16:creationId xmlns:a16="http://schemas.microsoft.com/office/drawing/2014/main" id="{960E907A-EA97-C147-B167-3CFC07488A7C}"/>
              </a:ext>
            </a:extLst>
          </p:cNvPr>
          <p:cNvSpPr>
            <a:spLocks noGrp="1"/>
          </p:cNvSpPr>
          <p:nvPr>
            <p:ph type="sldNum" sz="quarter" idx="12"/>
          </p:nvPr>
        </p:nvSpPr>
        <p:spPr/>
        <p:txBody>
          <a:bodyPr/>
          <a:lstStyle/>
          <a:p>
            <a:pPr>
              <a:defRPr/>
            </a:pPr>
            <a:fld id="{0E1F3F99-1E68-4047-B307-0AAED4DA5926}" type="slidenum">
              <a:rPr lang="en-US" smtClean="0"/>
              <a:pPr>
                <a:defRPr/>
              </a:pPr>
              <a:t>46</a:t>
            </a:fld>
            <a:endParaRPr lang="en-US" dirty="0"/>
          </a:p>
        </p:txBody>
      </p:sp>
      <p:sp>
        <p:nvSpPr>
          <p:cNvPr id="2" name="AutoShape 2">
            <a:extLst>
              <a:ext uri="{FF2B5EF4-FFF2-40B4-BE49-F238E27FC236}">
                <a16:creationId xmlns:a16="http://schemas.microsoft.com/office/drawing/2014/main" id="{DAD70901-ADCC-7533-214B-69A07BEDFE14}"/>
              </a:ext>
            </a:extLst>
          </p:cNvPr>
          <p:cNvSpPr>
            <a:spLocks noChangeAspect="1" noChangeArrowheads="1"/>
          </p:cNvSpPr>
          <p:nvPr/>
        </p:nvSpPr>
        <p:spPr bwMode="auto">
          <a:xfrm>
            <a:off x="12039600" y="6705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4">
            <a:extLst>
              <a:ext uri="{FF2B5EF4-FFF2-40B4-BE49-F238E27FC236}">
                <a16:creationId xmlns:a16="http://schemas.microsoft.com/office/drawing/2014/main" id="{B869BD14-7B0E-1008-0BFA-66B1013AC053}"/>
              </a:ext>
            </a:extLst>
          </p:cNvPr>
          <p:cNvSpPr>
            <a:spLocks noChangeAspect="1" noChangeArrowheads="1"/>
          </p:cNvSpPr>
          <p:nvPr/>
        </p:nvSpPr>
        <p:spPr bwMode="auto">
          <a:xfrm>
            <a:off x="12192000" y="6858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descr="A close-up of a list&#10;&#10;Description automatically generated">
            <a:extLst>
              <a:ext uri="{FF2B5EF4-FFF2-40B4-BE49-F238E27FC236}">
                <a16:creationId xmlns:a16="http://schemas.microsoft.com/office/drawing/2014/main" id="{2C21544C-E3AA-07B1-B585-35B76F21B2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68022" y="3106060"/>
            <a:ext cx="22310514" cy="7808680"/>
          </a:xfrm>
          <a:prstGeom prst="rect">
            <a:avLst/>
          </a:prstGeom>
        </p:spPr>
      </p:pic>
      <p:pic>
        <p:nvPicPr>
          <p:cNvPr id="11" name="Picture 10">
            <a:extLst>
              <a:ext uri="{FF2B5EF4-FFF2-40B4-BE49-F238E27FC236}">
                <a16:creationId xmlns:a16="http://schemas.microsoft.com/office/drawing/2014/main" id="{3429BE7B-2C43-940F-A09D-6C9B0ECE84AF}"/>
              </a:ext>
            </a:extLst>
          </p:cNvPr>
          <p:cNvPicPr>
            <a:picLocks noChangeAspect="1"/>
          </p:cNvPicPr>
          <p:nvPr/>
        </p:nvPicPr>
        <p:blipFill>
          <a:blip r:embed="rId4"/>
          <a:stretch>
            <a:fillRect/>
          </a:stretch>
        </p:blipFill>
        <p:spPr>
          <a:xfrm>
            <a:off x="1477080" y="2007429"/>
            <a:ext cx="21429839" cy="7808679"/>
          </a:xfrm>
          <a:prstGeom prst="rect">
            <a:avLst/>
          </a:prstGeom>
        </p:spPr>
      </p:pic>
      <p:grpSp>
        <p:nvGrpSpPr>
          <p:cNvPr id="15" name="Group 14">
            <a:extLst>
              <a:ext uri="{FF2B5EF4-FFF2-40B4-BE49-F238E27FC236}">
                <a16:creationId xmlns:a16="http://schemas.microsoft.com/office/drawing/2014/main" id="{8BB9E81F-15B1-0F26-DC06-64CCA095C392}"/>
              </a:ext>
            </a:extLst>
          </p:cNvPr>
          <p:cNvGrpSpPr/>
          <p:nvPr/>
        </p:nvGrpSpPr>
        <p:grpSpPr>
          <a:xfrm>
            <a:off x="1470212" y="10306900"/>
            <a:ext cx="6080908" cy="969496"/>
            <a:chOff x="1739153" y="10790989"/>
            <a:chExt cx="6080908" cy="969496"/>
          </a:xfrm>
        </p:grpSpPr>
        <p:sp>
          <p:nvSpPr>
            <p:cNvPr id="12" name="Rectangle 11">
              <a:extLst>
                <a:ext uri="{FF2B5EF4-FFF2-40B4-BE49-F238E27FC236}">
                  <a16:creationId xmlns:a16="http://schemas.microsoft.com/office/drawing/2014/main" id="{2D766DAB-F05F-56D9-937F-BA86DBC0C4A0}"/>
                </a:ext>
              </a:extLst>
            </p:cNvPr>
            <p:cNvSpPr/>
            <p:nvPr/>
          </p:nvSpPr>
          <p:spPr bwMode="auto">
            <a:xfrm>
              <a:off x="1739153" y="10941907"/>
              <a:ext cx="591671" cy="667660"/>
            </a:xfrm>
            <a:prstGeom prst="rect">
              <a:avLst/>
            </a:prstGeom>
            <a:solidFill>
              <a:srgbClr val="DAE9D3"/>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14" name="TextBox 13">
              <a:extLst>
                <a:ext uri="{FF2B5EF4-FFF2-40B4-BE49-F238E27FC236}">
                  <a16:creationId xmlns:a16="http://schemas.microsoft.com/office/drawing/2014/main" id="{5695ADA9-E1F6-0DE6-6C9B-13E400C5C191}"/>
                </a:ext>
              </a:extLst>
            </p:cNvPr>
            <p:cNvSpPr txBox="1"/>
            <p:nvPr/>
          </p:nvSpPr>
          <p:spPr>
            <a:xfrm>
              <a:off x="2545860" y="10790989"/>
              <a:ext cx="5274201" cy="969496"/>
            </a:xfrm>
            <a:prstGeom prst="rect">
              <a:avLst/>
            </a:prstGeom>
            <a:noFill/>
            <a:ln>
              <a:noFill/>
            </a:ln>
          </p:spPr>
          <p:txBody>
            <a:bodyPr wrap="none" rtlCol="0">
              <a:spAutoFit/>
            </a:bodyPr>
            <a:lstStyle/>
            <a:p>
              <a:r>
                <a:rPr lang="en-US" dirty="0">
                  <a:solidFill>
                    <a:schemeClr val="tx1"/>
                  </a:solidFill>
                </a:rPr>
                <a:t>A lot of material </a:t>
              </a:r>
            </a:p>
          </p:txBody>
        </p:sp>
      </p:grpSp>
      <p:grpSp>
        <p:nvGrpSpPr>
          <p:cNvPr id="23" name="Group 22">
            <a:extLst>
              <a:ext uri="{FF2B5EF4-FFF2-40B4-BE49-F238E27FC236}">
                <a16:creationId xmlns:a16="http://schemas.microsoft.com/office/drawing/2014/main" id="{C4DFC7C1-2359-1C29-FB89-9EB79514E000}"/>
              </a:ext>
            </a:extLst>
          </p:cNvPr>
          <p:cNvGrpSpPr/>
          <p:nvPr/>
        </p:nvGrpSpPr>
        <p:grpSpPr>
          <a:xfrm>
            <a:off x="1470212" y="11286748"/>
            <a:ext cx="9889501" cy="969496"/>
            <a:chOff x="2230048" y="11403889"/>
            <a:chExt cx="9889501" cy="969496"/>
          </a:xfrm>
        </p:grpSpPr>
        <p:sp>
          <p:nvSpPr>
            <p:cNvPr id="18" name="Rectangle 17">
              <a:extLst>
                <a:ext uri="{FF2B5EF4-FFF2-40B4-BE49-F238E27FC236}">
                  <a16:creationId xmlns:a16="http://schemas.microsoft.com/office/drawing/2014/main" id="{14EC6B1F-3AF2-D0EE-8005-AEC5D249B773}"/>
                </a:ext>
              </a:extLst>
            </p:cNvPr>
            <p:cNvSpPr/>
            <p:nvPr/>
          </p:nvSpPr>
          <p:spPr bwMode="auto">
            <a:xfrm>
              <a:off x="2230048" y="11554807"/>
              <a:ext cx="591671" cy="667660"/>
            </a:xfrm>
            <a:prstGeom prst="rect">
              <a:avLst/>
            </a:prstGeom>
            <a:solidFill>
              <a:srgbClr val="FEF2CC"/>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19" name="TextBox 18">
              <a:extLst>
                <a:ext uri="{FF2B5EF4-FFF2-40B4-BE49-F238E27FC236}">
                  <a16:creationId xmlns:a16="http://schemas.microsoft.com/office/drawing/2014/main" id="{7D4BF612-D956-2EEC-B942-B9A166A8FB99}"/>
                </a:ext>
              </a:extLst>
            </p:cNvPr>
            <p:cNvSpPr txBox="1"/>
            <p:nvPr/>
          </p:nvSpPr>
          <p:spPr>
            <a:xfrm>
              <a:off x="2993333" y="11403889"/>
              <a:ext cx="9126216" cy="969496"/>
            </a:xfrm>
            <a:prstGeom prst="rect">
              <a:avLst/>
            </a:prstGeom>
            <a:noFill/>
            <a:ln>
              <a:noFill/>
            </a:ln>
          </p:spPr>
          <p:txBody>
            <a:bodyPr wrap="none" rtlCol="0">
              <a:spAutoFit/>
            </a:bodyPr>
            <a:lstStyle/>
            <a:p>
              <a:r>
                <a:rPr lang="en-US" dirty="0">
                  <a:solidFill>
                    <a:schemeClr val="tx1"/>
                  </a:solidFill>
                </a:rPr>
                <a:t>Moderate amount of material </a:t>
              </a:r>
            </a:p>
          </p:txBody>
        </p:sp>
      </p:grpSp>
      <p:grpSp>
        <p:nvGrpSpPr>
          <p:cNvPr id="24" name="Group 23">
            <a:extLst>
              <a:ext uri="{FF2B5EF4-FFF2-40B4-BE49-F238E27FC236}">
                <a16:creationId xmlns:a16="http://schemas.microsoft.com/office/drawing/2014/main" id="{722B6C69-CDB6-015E-7C63-A9D9295E5396}"/>
              </a:ext>
            </a:extLst>
          </p:cNvPr>
          <p:cNvGrpSpPr/>
          <p:nvPr/>
        </p:nvGrpSpPr>
        <p:grpSpPr>
          <a:xfrm>
            <a:off x="1470212" y="12266595"/>
            <a:ext cx="5353930" cy="969496"/>
            <a:chOff x="2205317" y="12410027"/>
            <a:chExt cx="5353930" cy="969496"/>
          </a:xfrm>
        </p:grpSpPr>
        <p:sp>
          <p:nvSpPr>
            <p:cNvPr id="21" name="Rectangle 20">
              <a:extLst>
                <a:ext uri="{FF2B5EF4-FFF2-40B4-BE49-F238E27FC236}">
                  <a16:creationId xmlns:a16="http://schemas.microsoft.com/office/drawing/2014/main" id="{408269C1-583F-1B4F-7988-F46BDF661AB4}"/>
                </a:ext>
              </a:extLst>
            </p:cNvPr>
            <p:cNvSpPr/>
            <p:nvPr/>
          </p:nvSpPr>
          <p:spPr bwMode="auto">
            <a:xfrm>
              <a:off x="2205317" y="12560945"/>
              <a:ext cx="591671" cy="667660"/>
            </a:xfrm>
            <a:prstGeom prst="rect">
              <a:avLst/>
            </a:prstGeom>
            <a:solidFill>
              <a:srgbClr val="F5CCCC"/>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22" name="TextBox 21">
              <a:extLst>
                <a:ext uri="{FF2B5EF4-FFF2-40B4-BE49-F238E27FC236}">
                  <a16:creationId xmlns:a16="http://schemas.microsoft.com/office/drawing/2014/main" id="{02A9DE87-BCB7-BB1A-1407-D3FCB9DAD933}"/>
                </a:ext>
              </a:extLst>
            </p:cNvPr>
            <p:cNvSpPr txBox="1"/>
            <p:nvPr/>
          </p:nvSpPr>
          <p:spPr>
            <a:xfrm>
              <a:off x="3057694" y="12410027"/>
              <a:ext cx="4501553" cy="969496"/>
            </a:xfrm>
            <a:prstGeom prst="rect">
              <a:avLst/>
            </a:prstGeom>
            <a:noFill/>
            <a:ln>
              <a:noFill/>
            </a:ln>
          </p:spPr>
          <p:txBody>
            <a:bodyPr wrap="none" rtlCol="0">
              <a:spAutoFit/>
            </a:bodyPr>
            <a:lstStyle/>
            <a:p>
              <a:r>
                <a:rPr lang="en-US" dirty="0">
                  <a:solidFill>
                    <a:schemeClr val="tx1"/>
                  </a:solidFill>
                </a:rPr>
                <a:t>Little material </a:t>
              </a:r>
            </a:p>
          </p:txBody>
        </p:sp>
      </p:grpSp>
    </p:spTree>
    <p:extLst>
      <p:ext uri="{BB962C8B-B14F-4D97-AF65-F5344CB8AC3E}">
        <p14:creationId xmlns:p14="http://schemas.microsoft.com/office/powerpoint/2010/main" val="333575629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a:t>Administrivia</a:t>
            </a:r>
            <a:endParaRPr lang="en-US" dirty="0"/>
          </a:p>
        </p:txBody>
      </p:sp>
      <p:sp>
        <p:nvSpPr>
          <p:cNvPr id="6" name="Content Placeholder 5"/>
          <p:cNvSpPr>
            <a:spLocks noGrp="1"/>
          </p:cNvSpPr>
          <p:nvPr>
            <p:ph idx="1"/>
          </p:nvPr>
        </p:nvSpPr>
        <p:spPr>
          <a:xfrm>
            <a:off x="1278469" y="2569453"/>
            <a:ext cx="22773519" cy="10664625"/>
          </a:xfrm>
        </p:spPr>
        <p:txBody>
          <a:bodyPr>
            <a:normAutofit/>
          </a:bodyPr>
          <a:lstStyle/>
          <a:p>
            <a:r>
              <a:rPr lang="en-US" dirty="0"/>
              <a:t>Readings for today</a:t>
            </a:r>
          </a:p>
          <a:p>
            <a:pPr lvl="1"/>
            <a:r>
              <a:rPr lang="en-US" sz="4200" b="1" i="1" dirty="0">
                <a:solidFill>
                  <a:srgbClr val="FFC000"/>
                </a:solidFill>
                <a:hlinkClick r:id="rId3">
                  <a:extLst>
                    <a:ext uri="{A12FA001-AC4F-418D-AE19-62706E023703}">
                      <ahyp:hlinkClr xmlns:ahyp="http://schemas.microsoft.com/office/drawing/2018/hyperlinkcolor" val="tx"/>
                    </a:ext>
                  </a:extLst>
                </a:hlinkClick>
              </a:rPr>
              <a:t>Tips for Working Successfully in a Group</a:t>
            </a:r>
            <a:r>
              <a:rPr lang="en-US" sz="4200" b="1" i="1" dirty="0">
                <a:solidFill>
                  <a:srgbClr val="FFC000"/>
                </a:solidFill>
              </a:rPr>
              <a:t> </a:t>
            </a:r>
            <a:r>
              <a:rPr lang="en-US" sz="4200" b="1" dirty="0"/>
              <a:t>by Randy Pausch</a:t>
            </a:r>
          </a:p>
          <a:p>
            <a:pPr lvl="1"/>
            <a:r>
              <a:rPr lang="en-US" sz="4200" b="1" i="1" dirty="0">
                <a:solidFill>
                  <a:srgbClr val="FFC000"/>
                </a:solidFill>
                <a:hlinkClick r:id="rId4">
                  <a:extLst>
                    <a:ext uri="{A12FA001-AC4F-418D-AE19-62706E023703}">
                      <ahyp:hlinkClr xmlns:ahyp="http://schemas.microsoft.com/office/drawing/2018/hyperlinkcolor" val="tx"/>
                    </a:ext>
                  </a:extLst>
                </a:hlinkClick>
              </a:rPr>
              <a:t>The Discipline of Teams</a:t>
            </a:r>
            <a:r>
              <a:rPr lang="en-US" sz="4200" b="1" i="1" dirty="0">
                <a:solidFill>
                  <a:srgbClr val="FFC000"/>
                </a:solidFill>
              </a:rPr>
              <a:t> </a:t>
            </a:r>
            <a:r>
              <a:rPr lang="en-US" sz="4200" b="1" dirty="0"/>
              <a:t>by Katzenbach and Smith, Harvard Business Review</a:t>
            </a:r>
          </a:p>
          <a:p>
            <a:pPr lvl="1"/>
            <a:r>
              <a:rPr lang="en-US" sz="4200" b="1" i="1" dirty="0">
                <a:solidFill>
                  <a:srgbClr val="FFC000"/>
                </a:solidFill>
                <a:hlinkClick r:id="rId5">
                  <a:extLst>
                    <a:ext uri="{A12FA001-AC4F-418D-AE19-62706E023703}">
                      <ahyp:hlinkClr xmlns:ahyp="http://schemas.microsoft.com/office/drawing/2018/hyperlinkcolor" val="tx"/>
                    </a:ext>
                  </a:extLst>
                </a:hlinkClick>
              </a:rPr>
              <a:t>How to Survive a Critique: A Guide to Giving and Receiving Feedback</a:t>
            </a:r>
            <a:r>
              <a:rPr lang="en-US" sz="4200" b="1" i="1" dirty="0">
                <a:solidFill>
                  <a:srgbClr val="FFC000"/>
                </a:solidFill>
              </a:rPr>
              <a:t> </a:t>
            </a:r>
            <a:r>
              <a:rPr lang="en-US" sz="4200" b="1" dirty="0"/>
              <a:t>by Karen Cheng</a:t>
            </a:r>
          </a:p>
          <a:p>
            <a:pPr marL="0" indent="0">
              <a:buNone/>
            </a:pPr>
            <a:r>
              <a:rPr lang="en-US" dirty="0"/>
              <a:t> </a:t>
            </a:r>
          </a:p>
          <a:p>
            <a:r>
              <a:rPr lang="en-US" b="1" dirty="0"/>
              <a:t>Listen</a:t>
            </a:r>
          </a:p>
          <a:p>
            <a:pPr lvl="1"/>
            <a:r>
              <a:rPr lang="en-US" sz="4200" b="1" i="1" dirty="0">
                <a:solidFill>
                  <a:srgbClr val="FFC000"/>
                </a:solidFill>
                <a:hlinkClick r:id="rId6">
                  <a:extLst>
                    <a:ext uri="{A12FA001-AC4F-418D-AE19-62706E023703}">
                      <ahyp:hlinkClr xmlns:ahyp="http://schemas.microsoft.com/office/drawing/2018/hyperlinkcolor" val="tx"/>
                    </a:ext>
                  </a:extLst>
                </a:hlinkClick>
              </a:rPr>
              <a:t>Invisible Women, 99% Invisible, Episode 363</a:t>
            </a:r>
            <a:r>
              <a:rPr lang="en-US" sz="4200" b="1" i="1" dirty="0">
                <a:solidFill>
                  <a:srgbClr val="FFC000"/>
                </a:solidFill>
              </a:rPr>
              <a:t> </a:t>
            </a:r>
            <a:r>
              <a:rPr lang="en-US" sz="4200" b="1" dirty="0"/>
              <a:t>(39 minutes)</a:t>
            </a:r>
          </a:p>
          <a:p>
            <a:pPr lvl="1"/>
            <a:endParaRPr lang="en-US" sz="4000" b="1" dirty="0"/>
          </a:p>
          <a:p>
            <a:r>
              <a:rPr lang="en-US" b="1" dirty="0"/>
              <a:t>What did you think?</a:t>
            </a:r>
          </a:p>
          <a:p>
            <a:endParaRPr lang="en-US" dirty="0"/>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47</a:t>
            </a:fld>
            <a:endParaRPr lang="en-US"/>
          </a:p>
        </p:txBody>
      </p:sp>
    </p:spTree>
    <p:extLst>
      <p:ext uri="{BB962C8B-B14F-4D97-AF65-F5344CB8AC3E}">
        <p14:creationId xmlns:p14="http://schemas.microsoft.com/office/powerpoint/2010/main" val="18324571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 You Want to Learn This Quarter</a:t>
            </a:r>
          </a:p>
        </p:txBody>
      </p:sp>
      <p:sp>
        <p:nvSpPr>
          <p:cNvPr id="7" name="Content Placeholder 6"/>
          <p:cNvSpPr>
            <a:spLocks noGrp="1"/>
          </p:cNvSpPr>
          <p:nvPr>
            <p:ph idx="1"/>
          </p:nvPr>
        </p:nvSpPr>
        <p:spPr>
          <a:xfrm>
            <a:off x="1132165" y="2444262"/>
            <a:ext cx="22733675" cy="10204938"/>
          </a:xfrm>
        </p:spPr>
        <p:txBody>
          <a:bodyPr/>
          <a:lstStyle/>
          <a:p>
            <a:pPr marL="1143000" indent="-1143000">
              <a:buFont typeface="+mj-lt"/>
              <a:buAutoNum type="arabicPeriod"/>
            </a:pPr>
            <a:r>
              <a:rPr lang="en-US" sz="7200" b="1" dirty="0"/>
              <a:t>Design process &amp; fundamentals (22)</a:t>
            </a:r>
            <a:endParaRPr lang="en-US" sz="7200" dirty="0"/>
          </a:p>
          <a:p>
            <a:pPr marL="1143000" indent="-1143000">
              <a:buFont typeface="+mj-lt"/>
              <a:buAutoNum type="arabicPeriod"/>
            </a:pPr>
            <a:r>
              <a:rPr lang="en-US" sz="7200" b="1" dirty="0"/>
              <a:t>De</a:t>
            </a:r>
            <a:r>
              <a:rPr lang="en-US" b="1" dirty="0"/>
              <a:t>signing for real needs (12)</a:t>
            </a:r>
            <a:endParaRPr lang="en-US" sz="7200" dirty="0"/>
          </a:p>
          <a:p>
            <a:pPr marL="1143000" indent="-1143000">
              <a:buFont typeface="+mj-lt"/>
              <a:buAutoNum type="arabicPeriod"/>
            </a:pPr>
            <a:r>
              <a:rPr lang="en-US" sz="7200" dirty="0"/>
              <a:t>UX &amp; user research (10)</a:t>
            </a:r>
          </a:p>
          <a:p>
            <a:pPr marL="1143000" indent="-1143000">
              <a:buFont typeface="+mj-lt"/>
              <a:buAutoNum type="arabicPeriod"/>
            </a:pPr>
            <a:r>
              <a:rPr lang="en-US" sz="7200" b="1" dirty="0"/>
              <a:t>Building a real product (9)</a:t>
            </a:r>
          </a:p>
          <a:p>
            <a:pPr marL="1143000" indent="-1143000">
              <a:buFont typeface="+mj-lt"/>
              <a:buAutoNum type="arabicPeriod"/>
            </a:pPr>
            <a:r>
              <a:rPr lang="en-US" b="1" dirty="0"/>
              <a:t>Aesthetics &amp; delight (8)</a:t>
            </a:r>
          </a:p>
          <a:p>
            <a:pPr marL="1143000" indent="-1143000">
              <a:buFont typeface="+mj-lt"/>
              <a:buAutoNum type="arabicPeriod"/>
            </a:pPr>
            <a:r>
              <a:rPr lang="en-US" sz="7200" b="1" dirty="0"/>
              <a:t>AI &amp; De</a:t>
            </a:r>
            <a:r>
              <a:rPr lang="en-US" b="1" dirty="0"/>
              <a:t>sign (6)</a:t>
            </a:r>
          </a:p>
          <a:p>
            <a:pPr marL="1143000" indent="-1143000">
              <a:buFont typeface="+mj-lt"/>
              <a:buAutoNum type="arabicPeriod"/>
            </a:pPr>
            <a:r>
              <a:rPr lang="en-US" sz="7200" b="1" dirty="0"/>
              <a:t>Accessibility &amp; impact (6)</a:t>
            </a:r>
          </a:p>
          <a:p>
            <a:pPr marL="1143000" indent="-1143000">
              <a:buFont typeface="+mj-lt"/>
              <a:buAutoNum type="arabicPeriod"/>
            </a:pPr>
            <a:r>
              <a:rPr lang="en-US" b="1" dirty="0"/>
              <a:t>Teamwork (3)</a:t>
            </a:r>
            <a:endParaRPr lang="en-US" sz="7200" dirty="0"/>
          </a:p>
        </p:txBody>
      </p:sp>
      <p:sp>
        <p:nvSpPr>
          <p:cNvPr id="3" name="Date Placeholder 2"/>
          <p:cNvSpPr>
            <a:spLocks noGrp="1"/>
          </p:cNvSpPr>
          <p:nvPr>
            <p:ph type="dt" sz="half" idx="10"/>
          </p:nvPr>
        </p:nvSpPr>
        <p:spPr/>
        <p:txBody>
          <a:bodyPr/>
          <a:lstStyle/>
          <a:p>
            <a:pPr>
              <a:defRPr/>
            </a:pPr>
            <a:r>
              <a:rPr lang="en-US"/>
              <a:t>Autumn 2026</a:t>
            </a:r>
          </a:p>
        </p:txBody>
      </p:sp>
      <p:sp>
        <p:nvSpPr>
          <p:cNvPr id="4" name="Footer Placeholder 3"/>
          <p:cNvSpPr>
            <a:spLocks noGrp="1"/>
          </p:cNvSpPr>
          <p:nvPr>
            <p:ph type="ftr" sz="quarter" idx="11"/>
          </p:nvPr>
        </p:nvSpPr>
        <p:spPr/>
        <p:txBody>
          <a:bodyPr/>
          <a:lstStyle/>
          <a:p>
            <a:pPr>
              <a:defRPr/>
            </a:pPr>
            <a:r>
              <a:rPr lang="en-US"/>
              <a:t>Design Thinking for User Experience Design, Prototyping &amp; Evaluation</a:t>
            </a:r>
          </a:p>
        </p:txBody>
      </p:sp>
      <p:sp>
        <p:nvSpPr>
          <p:cNvPr id="5" name="Slide Number Placeholder 4"/>
          <p:cNvSpPr>
            <a:spLocks noGrp="1"/>
          </p:cNvSpPr>
          <p:nvPr>
            <p:ph type="sldNum" sz="quarter" idx="12"/>
          </p:nvPr>
        </p:nvSpPr>
        <p:spPr/>
        <p:txBody>
          <a:bodyPr/>
          <a:lstStyle/>
          <a:p>
            <a:pPr>
              <a:defRPr/>
            </a:pPr>
            <a:fld id="{7765F609-13D8-427A-A637-8F1D1F077692}" type="slidenum">
              <a:rPr lang="en-US" smtClean="0"/>
              <a:pPr>
                <a:defRPr/>
              </a:pPr>
              <a:t>48</a:t>
            </a:fld>
            <a:endParaRPr lang="en-US"/>
          </a:p>
        </p:txBody>
      </p:sp>
    </p:spTree>
    <p:extLst>
      <p:ext uri="{BB962C8B-B14F-4D97-AF65-F5344CB8AC3E}">
        <p14:creationId xmlns:p14="http://schemas.microsoft.com/office/powerpoint/2010/main" val="40487797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D1F42-678E-83C2-4338-7C2A2A0405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C1146-525C-F0E4-8512-9472D8C4214F}"/>
              </a:ext>
            </a:extLst>
          </p:cNvPr>
          <p:cNvSpPr>
            <a:spLocks noGrp="1"/>
          </p:cNvSpPr>
          <p:nvPr>
            <p:ph type="title"/>
          </p:nvPr>
        </p:nvSpPr>
        <p:spPr/>
        <p:txBody>
          <a:bodyPr/>
          <a:lstStyle/>
          <a:p>
            <a:r>
              <a:rPr lang="en-US" dirty="0"/>
              <a:t>Team Meeting Agenda</a:t>
            </a:r>
          </a:p>
        </p:txBody>
      </p:sp>
      <p:sp>
        <p:nvSpPr>
          <p:cNvPr id="7" name="Content Placeholder 6">
            <a:extLst>
              <a:ext uri="{FF2B5EF4-FFF2-40B4-BE49-F238E27FC236}">
                <a16:creationId xmlns:a16="http://schemas.microsoft.com/office/drawing/2014/main" id="{6B6F6FB9-9F95-D75C-9E90-28A31AA5079B}"/>
              </a:ext>
            </a:extLst>
          </p:cNvPr>
          <p:cNvSpPr>
            <a:spLocks noGrp="1"/>
          </p:cNvSpPr>
          <p:nvPr>
            <p:ph idx="1"/>
          </p:nvPr>
        </p:nvSpPr>
        <p:spPr>
          <a:xfrm>
            <a:off x="1132165" y="2444262"/>
            <a:ext cx="22733675" cy="10204938"/>
          </a:xfrm>
        </p:spPr>
        <p:txBody>
          <a:bodyPr/>
          <a:lstStyle/>
          <a:p>
            <a:pPr marL="1143000" indent="-1143000">
              <a:buFont typeface="+mj-lt"/>
              <a:buAutoNum type="arabicPeriod"/>
            </a:pPr>
            <a:r>
              <a:rPr lang="en-US" sz="7200" b="1" dirty="0"/>
              <a:t>Schedule</a:t>
            </a:r>
            <a:r>
              <a:rPr lang="en-US" sz="7200" dirty="0"/>
              <a:t> </a:t>
            </a:r>
            <a:r>
              <a:rPr lang="en-US" sz="7200" b="1" dirty="0"/>
              <a:t>weekly meeting </a:t>
            </a:r>
            <a:r>
              <a:rPr lang="en-US" sz="7200" dirty="0"/>
              <a:t>times (2-3)</a:t>
            </a:r>
          </a:p>
          <a:p>
            <a:pPr marL="1143000" indent="-1143000">
              <a:buFont typeface="+mj-lt"/>
              <a:buAutoNum type="arabicPeriod"/>
            </a:pPr>
            <a:r>
              <a:rPr lang="en-US" sz="7200" b="1" dirty="0"/>
              <a:t>Make a plan </a:t>
            </a:r>
            <a:r>
              <a:rPr lang="en-US" sz="7200" dirty="0"/>
              <a:t>for how you will get the rest of your interviews &amp; presentation slides done for </a:t>
            </a:r>
            <a:r>
              <a:rPr lang="en-US" sz="7200" dirty="0" err="1"/>
              <a:t>Thur</a:t>
            </a:r>
            <a:r>
              <a:rPr lang="en-US" sz="7200" dirty="0"/>
              <a:t>/Fri</a:t>
            </a:r>
          </a:p>
          <a:p>
            <a:pPr marL="1143000" indent="-1143000">
              <a:buFont typeface="+mj-lt"/>
              <a:buAutoNum type="arabicPeriod"/>
            </a:pPr>
            <a:r>
              <a:rPr lang="en-US" sz="7200" dirty="0"/>
              <a:t>Folks who have days where they know they won’t be at studio, </a:t>
            </a:r>
            <a:r>
              <a:rPr lang="en-US" sz="7200" b="1" dirty="0"/>
              <a:t>schedule your presentations now </a:t>
            </a:r>
            <a:r>
              <a:rPr lang="en-US" sz="7200" dirty="0"/>
              <a:t>&amp; make sure the team is covered &amp; work is made up</a:t>
            </a:r>
          </a:p>
          <a:p>
            <a:pPr marL="1143000" indent="-1143000">
              <a:buFont typeface="+mj-lt"/>
              <a:buAutoNum type="arabicPeriod"/>
            </a:pPr>
            <a:r>
              <a:rPr lang="en-US" b="1" dirty="0"/>
              <a:t>Go over the homework assignment </a:t>
            </a:r>
            <a:r>
              <a:rPr lang="en-US" dirty="0"/>
              <a:t>carefully &amp; ask clarifications of your CA during/after break</a:t>
            </a:r>
            <a:endParaRPr lang="en-US" sz="7200" dirty="0"/>
          </a:p>
        </p:txBody>
      </p:sp>
      <p:sp>
        <p:nvSpPr>
          <p:cNvPr id="3" name="Date Placeholder 2">
            <a:extLst>
              <a:ext uri="{FF2B5EF4-FFF2-40B4-BE49-F238E27FC236}">
                <a16:creationId xmlns:a16="http://schemas.microsoft.com/office/drawing/2014/main" id="{42DE5E29-F265-B2DA-2C56-B89A5313C459}"/>
              </a:ext>
            </a:extLst>
          </p:cNvPr>
          <p:cNvSpPr>
            <a:spLocks noGrp="1"/>
          </p:cNvSpPr>
          <p:nvPr>
            <p:ph type="dt" sz="half" idx="10"/>
          </p:nvPr>
        </p:nvSpPr>
        <p:spPr/>
        <p:txBody>
          <a:bodyPr/>
          <a:lstStyle/>
          <a:p>
            <a:pPr>
              <a:defRPr/>
            </a:pPr>
            <a:r>
              <a:rPr lang="en-US"/>
              <a:t>Autumn 2026</a:t>
            </a:r>
          </a:p>
        </p:txBody>
      </p:sp>
      <p:sp>
        <p:nvSpPr>
          <p:cNvPr id="4" name="Footer Placeholder 3">
            <a:extLst>
              <a:ext uri="{FF2B5EF4-FFF2-40B4-BE49-F238E27FC236}">
                <a16:creationId xmlns:a16="http://schemas.microsoft.com/office/drawing/2014/main" id="{B701385C-2E62-DFE5-33E9-2081D2A26880}"/>
              </a:ext>
            </a:extLst>
          </p:cNvPr>
          <p:cNvSpPr>
            <a:spLocks noGrp="1"/>
          </p:cNvSpPr>
          <p:nvPr>
            <p:ph type="ftr" sz="quarter" idx="11"/>
          </p:nvPr>
        </p:nvSpPr>
        <p:spPr/>
        <p:txBody>
          <a:bodyPr/>
          <a:lstStyle/>
          <a:p>
            <a:pPr>
              <a:defRPr/>
            </a:pPr>
            <a:r>
              <a:rPr lang="en-US"/>
              <a:t>Design Thinking for User Experience Design, Prototyping &amp; Evaluation</a:t>
            </a:r>
          </a:p>
        </p:txBody>
      </p:sp>
      <p:sp>
        <p:nvSpPr>
          <p:cNvPr id="5" name="Slide Number Placeholder 4">
            <a:extLst>
              <a:ext uri="{FF2B5EF4-FFF2-40B4-BE49-F238E27FC236}">
                <a16:creationId xmlns:a16="http://schemas.microsoft.com/office/drawing/2014/main" id="{6058E151-210B-D66F-A15B-9AA1AE88C5DD}"/>
              </a:ext>
            </a:extLst>
          </p:cNvPr>
          <p:cNvSpPr>
            <a:spLocks noGrp="1"/>
          </p:cNvSpPr>
          <p:nvPr>
            <p:ph type="sldNum" sz="quarter" idx="12"/>
          </p:nvPr>
        </p:nvSpPr>
        <p:spPr/>
        <p:txBody>
          <a:bodyPr/>
          <a:lstStyle/>
          <a:p>
            <a:pPr>
              <a:defRPr/>
            </a:pPr>
            <a:fld id="{7765F609-13D8-427A-A637-8F1D1F077692}" type="slidenum">
              <a:rPr lang="en-US" smtClean="0"/>
              <a:pPr>
                <a:defRPr/>
              </a:pPr>
              <a:t>49</a:t>
            </a:fld>
            <a:endParaRPr lang="en-US"/>
          </a:p>
        </p:txBody>
      </p:sp>
    </p:spTree>
    <p:extLst>
      <p:ext uri="{BB962C8B-B14F-4D97-AF65-F5344CB8AC3E}">
        <p14:creationId xmlns:p14="http://schemas.microsoft.com/office/powerpoint/2010/main" val="3941292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a:defRPr/>
            </a:pPr>
            <a:r>
              <a:rPr lang="en-US"/>
              <a:t>Autumn 2026</a:t>
            </a:r>
          </a:p>
        </p:txBody>
      </p:sp>
      <p:sp>
        <p:nvSpPr>
          <p:cNvPr id="4" name="Footer Placeholder 3"/>
          <p:cNvSpPr>
            <a:spLocks noGrp="1"/>
          </p:cNvSpPr>
          <p:nvPr>
            <p:ph type="ftr" sz="quarter" idx="11"/>
          </p:nvPr>
        </p:nvSpPr>
        <p:spPr/>
        <p:txBody>
          <a:bodyPr/>
          <a:lstStyle/>
          <a:p>
            <a:pPr>
              <a:defRPr/>
            </a:pPr>
            <a:r>
              <a:rPr lang="en-US"/>
              <a:t>Design Thinking for User Experience Design, Prototyping &amp; Evaluation</a:t>
            </a:r>
          </a:p>
        </p:txBody>
      </p:sp>
      <p:sp>
        <p:nvSpPr>
          <p:cNvPr id="5" name="Slide Number Placeholder 4"/>
          <p:cNvSpPr>
            <a:spLocks noGrp="1"/>
          </p:cNvSpPr>
          <p:nvPr>
            <p:ph type="sldNum" sz="quarter" idx="12"/>
          </p:nvPr>
        </p:nvSpPr>
        <p:spPr/>
        <p:txBody>
          <a:bodyPr/>
          <a:lstStyle/>
          <a:p>
            <a:pPr>
              <a:defRPr/>
            </a:pPr>
            <a:fld id="{7765F609-13D8-427A-A637-8F1D1F077692}" type="slidenum">
              <a:rPr lang="en-US" smtClean="0"/>
              <a:pPr>
                <a:defRPr/>
              </a:pPr>
              <a:t>50</a:t>
            </a:fld>
            <a:endParaRPr lang="en-US"/>
          </a:p>
        </p:txBody>
      </p:sp>
      <p:sp>
        <p:nvSpPr>
          <p:cNvPr id="6" name="TextBox 5"/>
          <p:cNvSpPr txBox="1"/>
          <p:nvPr/>
        </p:nvSpPr>
        <p:spPr>
          <a:xfrm>
            <a:off x="7813759" y="5718412"/>
            <a:ext cx="9552616" cy="1569660"/>
          </a:xfrm>
          <a:prstGeom prst="rect">
            <a:avLst/>
          </a:prstGeom>
          <a:noFill/>
        </p:spPr>
        <p:txBody>
          <a:bodyPr wrap="none" rtlCol="0">
            <a:spAutoFit/>
          </a:bodyPr>
          <a:lstStyle/>
          <a:p>
            <a:r>
              <a:rPr lang="en-US" sz="9600" dirty="0">
                <a:solidFill>
                  <a:schemeClr val="tx1"/>
                </a:solidFill>
                <a:latin typeface="Helvetica Light"/>
              </a:rPr>
              <a:t>TEAM MEETING</a:t>
            </a:r>
          </a:p>
        </p:txBody>
      </p:sp>
    </p:spTree>
    <p:extLst>
      <p:ext uri="{BB962C8B-B14F-4D97-AF65-F5344CB8AC3E}">
        <p14:creationId xmlns:p14="http://schemas.microsoft.com/office/powerpoint/2010/main" val="19957863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g381a4cfe2e2_1_0"/>
          <p:cNvSpPr txBox="1">
            <a:spLocks noGrp="1"/>
          </p:cNvSpPr>
          <p:nvPr>
            <p:ph type="title"/>
          </p:nvPr>
        </p:nvSpPr>
        <p:spPr>
          <a:xfrm>
            <a:off x="1371600" y="749800"/>
            <a:ext cx="18757800" cy="1605000"/>
          </a:xfrm>
          <a:prstGeom prst="rect">
            <a:avLst/>
          </a:prstGeom>
          <a:noFill/>
          <a:ln>
            <a:noFill/>
          </a:ln>
        </p:spPr>
        <p:txBody>
          <a:bodyPr spcFirstLastPara="1" vert="horz" wrap="square" lIns="182850" tIns="91400" rIns="182850" bIns="91400" numCol="1" anchor="ctr" anchorCtr="0" compatLnSpc="1">
            <a:prstTxWarp prst="textNoShape">
              <a:avLst/>
            </a:prstTxWarp>
            <a:noAutofit/>
          </a:bodyPr>
          <a:lstStyle/>
          <a:p>
            <a:pPr>
              <a:spcBef>
                <a:spcPts val="0"/>
              </a:spcBef>
              <a:spcAft>
                <a:spcPts val="0"/>
              </a:spcAft>
              <a:buSzPts val="1400"/>
            </a:pPr>
            <a:r>
              <a:rPr lang="en" sz="8400"/>
              <a:t>Weekly team evaluations (CATME)</a:t>
            </a:r>
            <a:endParaRPr sz="8400"/>
          </a:p>
        </p:txBody>
      </p:sp>
      <p:sp>
        <p:nvSpPr>
          <p:cNvPr id="330" name="Google Shape;330;g381a4cfe2e2_1_0"/>
          <p:cNvSpPr txBox="1">
            <a:spLocks noGrp="1"/>
          </p:cNvSpPr>
          <p:nvPr>
            <p:ph type="body" idx="1"/>
          </p:nvPr>
        </p:nvSpPr>
        <p:spPr>
          <a:xfrm>
            <a:off x="1090650" y="2479400"/>
            <a:ext cx="22562400" cy="103572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marL="0" indent="0">
              <a:lnSpc>
                <a:spcPct val="115000"/>
              </a:lnSpc>
              <a:spcBef>
                <a:spcPts val="1440"/>
              </a:spcBef>
              <a:spcAft>
                <a:spcPts val="0"/>
              </a:spcAft>
              <a:buSzPts val="2160"/>
              <a:buNone/>
            </a:pPr>
            <a:r>
              <a:rPr lang="en" sz="4800">
                <a:latin typeface="Helvetica Neue"/>
                <a:ea typeface="Helvetica Neue"/>
                <a:cs typeface="Helvetica Neue"/>
                <a:sym typeface="Helvetica Neue"/>
              </a:rPr>
              <a:t>Every week, we will send out a team evaluation form via email for the past week using CATME, asking you to rate…</a:t>
            </a:r>
            <a:endParaRPr sz="4800">
              <a:latin typeface="Helvetica Neue"/>
              <a:ea typeface="Helvetica Neue"/>
              <a:cs typeface="Helvetica Neue"/>
              <a:sym typeface="Helvetica Neue"/>
            </a:endParaRPr>
          </a:p>
          <a:p>
            <a:pPr marL="914400" indent="-762000">
              <a:lnSpc>
                <a:spcPct val="115000"/>
              </a:lnSpc>
              <a:spcBef>
                <a:spcPts val="1440"/>
              </a:spcBef>
              <a:spcAft>
                <a:spcPts val="0"/>
              </a:spcAft>
              <a:buSzPts val="2400"/>
              <a:buFont typeface="Helvetica Neue"/>
              <a:buChar char="•"/>
            </a:pPr>
            <a:r>
              <a:rPr lang="en" sz="4800">
                <a:latin typeface="Helvetica Neue"/>
                <a:ea typeface="Helvetica Neue"/>
                <a:cs typeface="Helvetica Neue"/>
                <a:sym typeface="Helvetica Neue"/>
              </a:rPr>
              <a:t>Each team member’s </a:t>
            </a:r>
            <a:r>
              <a:rPr lang="en" sz="4800" b="1">
                <a:solidFill>
                  <a:srgbClr val="E87A40"/>
                </a:solidFill>
                <a:latin typeface="Helvetica Neue"/>
                <a:ea typeface="Helvetica Neue"/>
                <a:cs typeface="Helvetica Neue"/>
                <a:sym typeface="Helvetica Neue"/>
              </a:rPr>
              <a:t>contributions</a:t>
            </a:r>
            <a:r>
              <a:rPr lang="en" sz="4800">
                <a:latin typeface="Helvetica Neue"/>
                <a:ea typeface="Helvetica Neue"/>
                <a:cs typeface="Helvetica Neue"/>
                <a:sym typeface="Helvetica Neue"/>
              </a:rPr>
              <a:t>, </a:t>
            </a:r>
            <a:r>
              <a:rPr lang="en" sz="4800" b="1">
                <a:solidFill>
                  <a:srgbClr val="E87A40"/>
                </a:solidFill>
                <a:latin typeface="Helvetica Neue"/>
                <a:ea typeface="Helvetica Neue"/>
                <a:cs typeface="Helvetica Neue"/>
                <a:sym typeface="Helvetica Neue"/>
              </a:rPr>
              <a:t>interactions</a:t>
            </a:r>
            <a:r>
              <a:rPr lang="en" sz="4800">
                <a:latin typeface="Helvetica Neue"/>
                <a:ea typeface="Helvetica Neue"/>
                <a:cs typeface="Helvetica Neue"/>
                <a:sym typeface="Helvetica Neue"/>
              </a:rPr>
              <a:t>, </a:t>
            </a:r>
            <a:r>
              <a:rPr lang="en" sz="4800" b="1">
                <a:solidFill>
                  <a:srgbClr val="E87A40"/>
                </a:solidFill>
                <a:latin typeface="Helvetica Neue"/>
                <a:ea typeface="Helvetica Neue"/>
                <a:cs typeface="Helvetica Neue"/>
                <a:sym typeface="Helvetica Neue"/>
              </a:rPr>
              <a:t>quality of work</a:t>
            </a:r>
            <a:r>
              <a:rPr lang="en" sz="4800">
                <a:latin typeface="Helvetica Neue"/>
                <a:ea typeface="Helvetica Neue"/>
                <a:cs typeface="Helvetica Neue"/>
                <a:sym typeface="Helvetica Neue"/>
              </a:rPr>
              <a:t>, etc. (including yourself!)</a:t>
            </a:r>
            <a:endParaRPr sz="4800">
              <a:latin typeface="Helvetica Neue"/>
              <a:ea typeface="Helvetica Neue"/>
              <a:cs typeface="Helvetica Neue"/>
              <a:sym typeface="Helvetica Neue"/>
            </a:endParaRPr>
          </a:p>
          <a:p>
            <a:pPr marL="914400" indent="-762000">
              <a:lnSpc>
                <a:spcPct val="115000"/>
              </a:lnSpc>
              <a:spcBef>
                <a:spcPts val="0"/>
              </a:spcBef>
              <a:spcAft>
                <a:spcPts val="0"/>
              </a:spcAft>
              <a:buSzPts val="2400"/>
              <a:buFont typeface="Helvetica Neue"/>
              <a:buChar char="•"/>
            </a:pPr>
            <a:r>
              <a:rPr lang="en" sz="4800">
                <a:latin typeface="Helvetica Neue"/>
                <a:ea typeface="Helvetica Neue"/>
                <a:cs typeface="Helvetica Neue"/>
                <a:sym typeface="Helvetica Neue"/>
              </a:rPr>
              <a:t>Whether there are any </a:t>
            </a:r>
            <a:r>
              <a:rPr lang="en" sz="4800" b="1">
                <a:solidFill>
                  <a:srgbClr val="E87A40"/>
                </a:solidFill>
                <a:latin typeface="Helvetica Neue"/>
                <a:ea typeface="Helvetica Neue"/>
                <a:cs typeface="Helvetica Neue"/>
                <a:sym typeface="Helvetica Neue"/>
              </a:rPr>
              <a:t>conflicts</a:t>
            </a:r>
            <a:r>
              <a:rPr lang="en" sz="4800">
                <a:latin typeface="Helvetica Neue"/>
                <a:ea typeface="Helvetica Neue"/>
                <a:cs typeface="Helvetica Neue"/>
                <a:sym typeface="Helvetica Neue"/>
              </a:rPr>
              <a:t> within the team</a:t>
            </a:r>
            <a:endParaRPr sz="4800">
              <a:latin typeface="Helvetica Neue"/>
              <a:ea typeface="Helvetica Neue"/>
              <a:cs typeface="Helvetica Neue"/>
              <a:sym typeface="Helvetica Neue"/>
            </a:endParaRPr>
          </a:p>
          <a:p>
            <a:pPr marL="914400" indent="-762000">
              <a:lnSpc>
                <a:spcPct val="115000"/>
              </a:lnSpc>
              <a:spcBef>
                <a:spcPts val="0"/>
              </a:spcBef>
              <a:spcAft>
                <a:spcPts val="0"/>
              </a:spcAft>
              <a:buSzPts val="2400"/>
              <a:buFont typeface="Helvetica Neue"/>
              <a:buChar char="•"/>
            </a:pPr>
            <a:r>
              <a:rPr lang="en" sz="4800">
                <a:latin typeface="Helvetica Neue"/>
                <a:ea typeface="Helvetica Neue"/>
                <a:cs typeface="Helvetica Neue"/>
                <a:sym typeface="Helvetica Neue"/>
              </a:rPr>
              <a:t>Your level of </a:t>
            </a:r>
            <a:r>
              <a:rPr lang="en" sz="4800" b="1">
                <a:solidFill>
                  <a:srgbClr val="E87A40"/>
                </a:solidFill>
                <a:latin typeface="Helvetica Neue"/>
                <a:ea typeface="Helvetica Neue"/>
                <a:cs typeface="Helvetica Neue"/>
                <a:sym typeface="Helvetica Neue"/>
              </a:rPr>
              <a:t>satisfaction</a:t>
            </a:r>
            <a:r>
              <a:rPr lang="en" sz="4800">
                <a:latin typeface="Helvetica Neue"/>
                <a:ea typeface="Helvetica Neue"/>
                <a:cs typeface="Helvetica Neue"/>
                <a:sym typeface="Helvetica Neue"/>
              </a:rPr>
              <a:t> with the team</a:t>
            </a:r>
            <a:endParaRPr sz="4800">
              <a:latin typeface="Helvetica Neue"/>
              <a:ea typeface="Helvetica Neue"/>
              <a:cs typeface="Helvetica Neue"/>
              <a:sym typeface="Helvetica Neue"/>
            </a:endParaRPr>
          </a:p>
          <a:p>
            <a:pPr marL="0" indent="0">
              <a:lnSpc>
                <a:spcPct val="115000"/>
              </a:lnSpc>
              <a:spcBef>
                <a:spcPts val="1440"/>
              </a:spcBef>
              <a:spcAft>
                <a:spcPts val="0"/>
              </a:spcAft>
              <a:buNone/>
            </a:pPr>
            <a:endParaRPr sz="4800">
              <a:latin typeface="Helvetica Neue"/>
              <a:ea typeface="Helvetica Neue"/>
              <a:cs typeface="Helvetica Neue"/>
              <a:sym typeface="Helvetica Neue"/>
            </a:endParaRPr>
          </a:p>
          <a:p>
            <a:pPr marL="0" indent="0">
              <a:lnSpc>
                <a:spcPct val="115000"/>
              </a:lnSpc>
              <a:spcBef>
                <a:spcPts val="1440"/>
              </a:spcBef>
              <a:spcAft>
                <a:spcPts val="0"/>
              </a:spcAft>
              <a:buNone/>
            </a:pPr>
            <a:r>
              <a:rPr lang="en" sz="5600" b="1">
                <a:solidFill>
                  <a:srgbClr val="E87A40"/>
                </a:solidFill>
                <a:latin typeface="Helvetica Neue"/>
                <a:ea typeface="Helvetica Neue"/>
                <a:cs typeface="Helvetica Neue"/>
                <a:sym typeface="Helvetica Neue"/>
              </a:rPr>
              <a:t>Out Thursday, due Sunday at 11:59 PM</a:t>
            </a:r>
            <a:endParaRPr sz="5600" b="1">
              <a:solidFill>
                <a:srgbClr val="E87A40"/>
              </a:solidFill>
              <a:latin typeface="Helvetica Neue"/>
              <a:ea typeface="Helvetica Neue"/>
              <a:cs typeface="Helvetica Neue"/>
              <a:sym typeface="Helvetica Neue"/>
            </a:endParaRPr>
          </a:p>
        </p:txBody>
      </p:sp>
      <p:sp>
        <p:nvSpPr>
          <p:cNvPr id="331" name="Google Shape;331;g381a4cfe2e2_1_0"/>
          <p:cNvSpPr txBox="1">
            <a:spLocks noGrp="1"/>
          </p:cNvSpPr>
          <p:nvPr>
            <p:ph type="dt" idx="10"/>
          </p:nvPr>
        </p:nvSpPr>
        <p:spPr>
          <a:xfrm>
            <a:off x="5862" y="13214472"/>
            <a:ext cx="31914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400"/>
            </a:pPr>
            <a:r>
              <a:rPr lang="en-US"/>
              <a:t>Autumn 2026</a:t>
            </a:r>
            <a:endParaRPr>
              <a:latin typeface="Helvetica Neue Light"/>
              <a:ea typeface="Helvetica Neue Light"/>
              <a:cs typeface="Helvetica Neue Light"/>
              <a:sym typeface="Helvetica Neue Light"/>
            </a:endParaRPr>
          </a:p>
        </p:txBody>
      </p:sp>
      <p:sp>
        <p:nvSpPr>
          <p:cNvPr id="332" name="Google Shape;332;g381a4cfe2e2_1_0"/>
          <p:cNvSpPr txBox="1">
            <a:spLocks noGrp="1"/>
          </p:cNvSpPr>
          <p:nvPr>
            <p:ph type="ftr" idx="11"/>
          </p:nvPr>
        </p:nvSpPr>
        <p:spPr>
          <a:xfrm>
            <a:off x="3197016" y="13216570"/>
            <a:ext cx="179922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400"/>
            </a:pPr>
            <a:r>
              <a:rPr lang="en">
                <a:latin typeface="Helvetica Neue Light"/>
                <a:ea typeface="Helvetica Neue Light"/>
                <a:cs typeface="Helvetica Neue Light"/>
                <a:sym typeface="Helvetica Neue Light"/>
              </a:rPr>
              <a:t>Design Thinking for User Experience Design, Prototyping &amp; Evaluation</a:t>
            </a:r>
            <a:endParaRPr>
              <a:latin typeface="Helvetica Neue Light"/>
              <a:ea typeface="Helvetica Neue Light"/>
              <a:cs typeface="Helvetica Neue Light"/>
              <a:sym typeface="Helvetica Neue Light"/>
            </a:endParaRPr>
          </a:p>
        </p:txBody>
      </p:sp>
      <p:sp>
        <p:nvSpPr>
          <p:cNvPr id="333" name="Google Shape;333;g381a4cfe2e2_1_0"/>
          <p:cNvSpPr txBox="1">
            <a:spLocks noGrp="1"/>
          </p:cNvSpPr>
          <p:nvPr>
            <p:ph type="sldNum" idx="12"/>
          </p:nvPr>
        </p:nvSpPr>
        <p:spPr>
          <a:xfrm>
            <a:off x="21181134" y="13234078"/>
            <a:ext cx="31914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000"/>
            </a:pPr>
            <a:fld id="{00000000-1234-1234-1234-123412341234}" type="slidenum">
              <a:rPr lang="en">
                <a:latin typeface="Helvetica Neue Light"/>
                <a:ea typeface="Helvetica Neue Light"/>
                <a:cs typeface="Helvetica Neue Light"/>
                <a:sym typeface="Helvetica Neue Light"/>
              </a:rPr>
              <a:pPr rtl="0">
                <a:buClr>
                  <a:srgbClr val="000000"/>
                </a:buClr>
                <a:buSzPts val="1000"/>
              </a:pPr>
              <a:t>51</a:t>
            </a:fld>
            <a:endParaRPr>
              <a:latin typeface="Helvetica Neue Light"/>
              <a:ea typeface="Helvetica Neue Light"/>
              <a:cs typeface="Helvetica Neue Light"/>
              <a:sym typeface="Helvetica Neue Light"/>
            </a:endParaRPr>
          </a:p>
        </p:txBody>
      </p:sp>
      <p:pic>
        <p:nvPicPr>
          <p:cNvPr id="334" name="Google Shape;334;g381a4cfe2e2_1_0" title="Screenshot 2026-09-28 at 1.52.11 PM.png"/>
          <p:cNvPicPr preferRelativeResize="0"/>
          <p:nvPr/>
        </p:nvPicPr>
        <p:blipFill>
          <a:blip r:embed="rId3">
            <a:alphaModFix/>
          </a:blip>
          <a:stretch>
            <a:fillRect/>
          </a:stretch>
        </p:blipFill>
        <p:spPr>
          <a:xfrm>
            <a:off x="15500600" y="9916651"/>
            <a:ext cx="8152452" cy="2919950"/>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p14:dur="0" advClick="0"/>
    </mc:Choice>
    <mc:Fallback>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3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h32787582b9ed5596_0_0"/>
          <p:cNvSpPr txBox="1">
            <a:spLocks noGrp="1"/>
          </p:cNvSpPr>
          <p:nvPr>
            <p:ph type="dt" idx="10"/>
          </p:nvPr>
        </p:nvSpPr>
        <p:spPr>
          <a:xfrm>
            <a:off x="5862" y="13214472"/>
            <a:ext cx="31914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400"/>
            </a:pPr>
            <a:r>
              <a:rPr lang="en-US"/>
              <a:t>Autumn 2026</a:t>
            </a:r>
            <a:endParaRPr>
              <a:latin typeface="Helvetica Neue Light"/>
              <a:ea typeface="Helvetica Neue Light"/>
              <a:cs typeface="Helvetica Neue Light"/>
              <a:sym typeface="Helvetica Neue Light"/>
            </a:endParaRPr>
          </a:p>
        </p:txBody>
      </p:sp>
      <p:sp>
        <p:nvSpPr>
          <p:cNvPr id="340" name="Google Shape;340;h32787582b9ed5596_0_0"/>
          <p:cNvSpPr txBox="1">
            <a:spLocks noGrp="1"/>
          </p:cNvSpPr>
          <p:nvPr>
            <p:ph type="ftr" idx="11"/>
          </p:nvPr>
        </p:nvSpPr>
        <p:spPr>
          <a:xfrm>
            <a:off x="3197016" y="13216570"/>
            <a:ext cx="179922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400"/>
            </a:pPr>
            <a:r>
              <a:rPr lang="en">
                <a:latin typeface="Helvetica Neue Light"/>
                <a:ea typeface="Helvetica Neue Light"/>
                <a:cs typeface="Helvetica Neue Light"/>
                <a:sym typeface="Helvetica Neue Light"/>
              </a:rPr>
              <a:t>Design Thinking for User Experience Design, Prototyping &amp; Evaluation</a:t>
            </a:r>
            <a:endParaRPr>
              <a:latin typeface="Helvetica Neue Light"/>
              <a:ea typeface="Helvetica Neue Light"/>
              <a:cs typeface="Helvetica Neue Light"/>
              <a:sym typeface="Helvetica Neue Light"/>
            </a:endParaRPr>
          </a:p>
        </p:txBody>
      </p:sp>
      <p:sp>
        <p:nvSpPr>
          <p:cNvPr id="341" name="Google Shape;341;h32787582b9ed5596_0_0"/>
          <p:cNvSpPr txBox="1">
            <a:spLocks noGrp="1"/>
          </p:cNvSpPr>
          <p:nvPr>
            <p:ph type="sldNum" idx="12"/>
          </p:nvPr>
        </p:nvSpPr>
        <p:spPr>
          <a:xfrm>
            <a:off x="21181134" y="13234078"/>
            <a:ext cx="31914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000"/>
            </a:pPr>
            <a:fld id="{00000000-1234-1234-1234-123412341234}" type="slidenum">
              <a:rPr lang="en">
                <a:latin typeface="Helvetica Neue Light"/>
                <a:ea typeface="Helvetica Neue Light"/>
                <a:cs typeface="Helvetica Neue Light"/>
                <a:sym typeface="Helvetica Neue Light"/>
              </a:rPr>
              <a:pPr rtl="0">
                <a:buClr>
                  <a:srgbClr val="000000"/>
                </a:buClr>
                <a:buSzPts val="1000"/>
              </a:pPr>
              <a:t>52</a:t>
            </a:fld>
            <a:endParaRPr>
              <a:latin typeface="Helvetica Neue Light"/>
              <a:ea typeface="Helvetica Neue Light"/>
              <a:cs typeface="Helvetica Neue Light"/>
              <a:sym typeface="Helvetica Neue Light"/>
            </a:endParaRPr>
          </a:p>
        </p:txBody>
      </p:sp>
      <p:pic>
        <p:nvPicPr>
          <p:cNvPr id="342" name="Google Shape;342;h32787582b9ed5596_0_0" title="Screenshot 2026-09-28 at 1.48.04 PM.png"/>
          <p:cNvPicPr preferRelativeResize="0"/>
          <p:nvPr/>
        </p:nvPicPr>
        <p:blipFill>
          <a:blip r:embed="rId3">
            <a:alphaModFix/>
          </a:blip>
          <a:stretch>
            <a:fillRect/>
          </a:stretch>
        </p:blipFill>
        <p:spPr>
          <a:xfrm>
            <a:off x="2307975" y="0"/>
            <a:ext cx="19768054" cy="13715996"/>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p14:dur="0" advClick="0"/>
    </mc:Choice>
    <mc:Fallback>
      <p:transition advClick="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h32787582b9ed5596_0_10"/>
          <p:cNvSpPr txBox="1">
            <a:spLocks noGrp="1"/>
          </p:cNvSpPr>
          <p:nvPr>
            <p:ph type="title"/>
          </p:nvPr>
        </p:nvSpPr>
        <p:spPr>
          <a:xfrm>
            <a:off x="1371600" y="749800"/>
            <a:ext cx="18757800" cy="1605000"/>
          </a:xfrm>
          <a:prstGeom prst="rect">
            <a:avLst/>
          </a:prstGeom>
          <a:noFill/>
          <a:ln>
            <a:noFill/>
          </a:ln>
        </p:spPr>
        <p:txBody>
          <a:bodyPr spcFirstLastPara="1" vert="horz" wrap="square" lIns="182850" tIns="91400" rIns="182850" bIns="91400" numCol="1" anchor="ctr" anchorCtr="0" compatLnSpc="1">
            <a:prstTxWarp prst="textNoShape">
              <a:avLst/>
            </a:prstTxWarp>
            <a:noAutofit/>
          </a:bodyPr>
          <a:lstStyle/>
          <a:p>
            <a:pPr>
              <a:spcBef>
                <a:spcPts val="0"/>
              </a:spcBef>
              <a:spcAft>
                <a:spcPts val="0"/>
              </a:spcAft>
              <a:buSzPts val="1400"/>
            </a:pPr>
            <a:r>
              <a:rPr lang="en" sz="8400"/>
              <a:t>Weekly team evaluations (CATME)</a:t>
            </a:r>
            <a:endParaRPr sz="8400"/>
          </a:p>
        </p:txBody>
      </p:sp>
      <p:sp>
        <p:nvSpPr>
          <p:cNvPr id="348" name="Google Shape;348;h32787582b9ed5596_0_10"/>
          <p:cNvSpPr txBox="1">
            <a:spLocks noGrp="1"/>
          </p:cNvSpPr>
          <p:nvPr>
            <p:ph type="body" idx="1"/>
          </p:nvPr>
        </p:nvSpPr>
        <p:spPr>
          <a:xfrm>
            <a:off x="1090650" y="2479400"/>
            <a:ext cx="22562400" cy="103572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marL="0" indent="0">
              <a:lnSpc>
                <a:spcPct val="115000"/>
              </a:lnSpc>
              <a:spcBef>
                <a:spcPts val="1440"/>
              </a:spcBef>
              <a:spcAft>
                <a:spcPts val="0"/>
              </a:spcAft>
              <a:buNone/>
            </a:pPr>
            <a:r>
              <a:rPr lang="en" sz="4800">
                <a:latin typeface="Helvetica Neue"/>
                <a:ea typeface="Helvetica Neue"/>
                <a:cs typeface="Helvetica Neue"/>
                <a:sym typeface="Helvetica Neue"/>
              </a:rPr>
              <a:t>We also ask for </a:t>
            </a:r>
            <a:r>
              <a:rPr lang="en" sz="4800" b="1">
                <a:solidFill>
                  <a:srgbClr val="E87A40"/>
                </a:solidFill>
                <a:latin typeface="Helvetica Neue"/>
                <a:ea typeface="Helvetica Neue"/>
                <a:cs typeface="Helvetica Neue"/>
                <a:sym typeface="Helvetica Neue"/>
              </a:rPr>
              <a:t>meaningful comments</a:t>
            </a:r>
            <a:r>
              <a:rPr lang="en" sz="4800">
                <a:latin typeface="Helvetica Neue"/>
                <a:ea typeface="Helvetica Neue"/>
                <a:cs typeface="Helvetica Neue"/>
                <a:sym typeface="Helvetica Neue"/>
              </a:rPr>
              <a:t> about your team in the final “confidential comments” box. If you want the instructors to intervene, put the word “ESCALATE” (or similar) in all caps.</a:t>
            </a:r>
            <a:endParaRPr sz="4800">
              <a:latin typeface="Helvetica Neue"/>
              <a:ea typeface="Helvetica Neue"/>
              <a:cs typeface="Helvetica Neue"/>
              <a:sym typeface="Helvetica Neue"/>
            </a:endParaRPr>
          </a:p>
          <a:p>
            <a:pPr marL="0" indent="0">
              <a:lnSpc>
                <a:spcPct val="115000"/>
              </a:lnSpc>
              <a:spcBef>
                <a:spcPts val="1440"/>
              </a:spcBef>
              <a:spcAft>
                <a:spcPts val="0"/>
              </a:spcAft>
              <a:buNone/>
            </a:pPr>
            <a:endParaRPr sz="4800">
              <a:latin typeface="Helvetica Neue"/>
              <a:ea typeface="Helvetica Neue"/>
              <a:cs typeface="Helvetica Neue"/>
              <a:sym typeface="Helvetica Neue"/>
            </a:endParaRPr>
          </a:p>
          <a:p>
            <a:pPr marL="0" indent="0">
              <a:lnSpc>
                <a:spcPct val="115000"/>
              </a:lnSpc>
              <a:spcBef>
                <a:spcPts val="1440"/>
              </a:spcBef>
              <a:spcAft>
                <a:spcPts val="0"/>
              </a:spcAft>
              <a:buNone/>
            </a:pPr>
            <a:endParaRPr sz="4800">
              <a:latin typeface="Helvetica Neue"/>
              <a:ea typeface="Helvetica Neue"/>
              <a:cs typeface="Helvetica Neue"/>
              <a:sym typeface="Helvetica Neue"/>
            </a:endParaRPr>
          </a:p>
          <a:p>
            <a:pPr marL="0" indent="0">
              <a:lnSpc>
                <a:spcPct val="115000"/>
              </a:lnSpc>
              <a:spcBef>
                <a:spcPts val="1440"/>
              </a:spcBef>
              <a:spcAft>
                <a:spcPts val="0"/>
              </a:spcAft>
              <a:buNone/>
            </a:pPr>
            <a:endParaRPr sz="4800">
              <a:latin typeface="Helvetica Neue"/>
              <a:ea typeface="Helvetica Neue"/>
              <a:cs typeface="Helvetica Neue"/>
              <a:sym typeface="Helvetica Neue"/>
            </a:endParaRPr>
          </a:p>
          <a:p>
            <a:pPr marL="0" indent="0">
              <a:lnSpc>
                <a:spcPct val="115000"/>
              </a:lnSpc>
              <a:spcBef>
                <a:spcPts val="1440"/>
              </a:spcBef>
              <a:spcAft>
                <a:spcPts val="0"/>
              </a:spcAft>
              <a:buNone/>
            </a:pPr>
            <a:endParaRPr sz="4800">
              <a:latin typeface="Helvetica Neue"/>
              <a:ea typeface="Helvetica Neue"/>
              <a:cs typeface="Helvetica Neue"/>
              <a:sym typeface="Helvetica Neue"/>
            </a:endParaRPr>
          </a:p>
          <a:p>
            <a:pPr marL="0" indent="0">
              <a:lnSpc>
                <a:spcPct val="115000"/>
              </a:lnSpc>
              <a:spcBef>
                <a:spcPts val="1440"/>
              </a:spcBef>
              <a:spcAft>
                <a:spcPts val="0"/>
              </a:spcAft>
              <a:buNone/>
            </a:pPr>
            <a:endParaRPr sz="4800">
              <a:latin typeface="Helvetica Neue"/>
              <a:ea typeface="Helvetica Neue"/>
              <a:cs typeface="Helvetica Neue"/>
              <a:sym typeface="Helvetica Neue"/>
            </a:endParaRPr>
          </a:p>
          <a:p>
            <a:pPr marL="0" indent="0">
              <a:lnSpc>
                <a:spcPct val="115000"/>
              </a:lnSpc>
              <a:spcBef>
                <a:spcPts val="1440"/>
              </a:spcBef>
              <a:spcAft>
                <a:spcPts val="0"/>
              </a:spcAft>
              <a:buNone/>
            </a:pPr>
            <a:endParaRPr sz="4800">
              <a:latin typeface="Helvetica Neue"/>
              <a:ea typeface="Helvetica Neue"/>
              <a:cs typeface="Helvetica Neue"/>
              <a:sym typeface="Helvetica Neue"/>
            </a:endParaRPr>
          </a:p>
          <a:p>
            <a:pPr marL="0" indent="0">
              <a:lnSpc>
                <a:spcPct val="115000"/>
              </a:lnSpc>
              <a:spcBef>
                <a:spcPts val="1440"/>
              </a:spcBef>
              <a:spcAft>
                <a:spcPts val="0"/>
              </a:spcAft>
              <a:buNone/>
            </a:pPr>
            <a:r>
              <a:rPr lang="en" sz="4800">
                <a:latin typeface="Helvetica Neue"/>
                <a:ea typeface="Helvetica Neue"/>
                <a:cs typeface="Helvetica Neue"/>
                <a:sym typeface="Helvetica Neue"/>
              </a:rPr>
              <a:t>Answering all the questions + providing a comment will be part of your participation grade!</a:t>
            </a:r>
            <a:endParaRPr sz="4800">
              <a:latin typeface="Helvetica Neue"/>
              <a:ea typeface="Helvetica Neue"/>
              <a:cs typeface="Helvetica Neue"/>
              <a:sym typeface="Helvetica Neue"/>
            </a:endParaRPr>
          </a:p>
        </p:txBody>
      </p:sp>
      <p:sp>
        <p:nvSpPr>
          <p:cNvPr id="349" name="Google Shape;349;h32787582b9ed5596_0_10"/>
          <p:cNvSpPr txBox="1">
            <a:spLocks noGrp="1"/>
          </p:cNvSpPr>
          <p:nvPr>
            <p:ph type="dt" idx="10"/>
          </p:nvPr>
        </p:nvSpPr>
        <p:spPr>
          <a:xfrm>
            <a:off x="5862" y="13214472"/>
            <a:ext cx="31914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400"/>
            </a:pPr>
            <a:r>
              <a:rPr lang="en-US"/>
              <a:t>Autumn 2026</a:t>
            </a:r>
            <a:endParaRPr>
              <a:latin typeface="Helvetica Neue Light"/>
              <a:ea typeface="Helvetica Neue Light"/>
              <a:cs typeface="Helvetica Neue Light"/>
              <a:sym typeface="Helvetica Neue Light"/>
            </a:endParaRPr>
          </a:p>
        </p:txBody>
      </p:sp>
      <p:sp>
        <p:nvSpPr>
          <p:cNvPr id="350" name="Google Shape;350;h32787582b9ed5596_0_10"/>
          <p:cNvSpPr txBox="1">
            <a:spLocks noGrp="1"/>
          </p:cNvSpPr>
          <p:nvPr>
            <p:ph type="ftr" idx="11"/>
          </p:nvPr>
        </p:nvSpPr>
        <p:spPr>
          <a:xfrm>
            <a:off x="3197016" y="13216570"/>
            <a:ext cx="179922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400"/>
            </a:pPr>
            <a:r>
              <a:rPr lang="en">
                <a:latin typeface="Helvetica Neue Light"/>
                <a:ea typeface="Helvetica Neue Light"/>
                <a:cs typeface="Helvetica Neue Light"/>
                <a:sym typeface="Helvetica Neue Light"/>
              </a:rPr>
              <a:t>Design Thinking for User Experience Design, Prototyping &amp; Evaluation</a:t>
            </a:r>
            <a:endParaRPr>
              <a:latin typeface="Helvetica Neue Light"/>
              <a:ea typeface="Helvetica Neue Light"/>
              <a:cs typeface="Helvetica Neue Light"/>
              <a:sym typeface="Helvetica Neue Light"/>
            </a:endParaRPr>
          </a:p>
        </p:txBody>
      </p:sp>
      <p:sp>
        <p:nvSpPr>
          <p:cNvPr id="351" name="Google Shape;351;h32787582b9ed5596_0_10"/>
          <p:cNvSpPr txBox="1">
            <a:spLocks noGrp="1"/>
          </p:cNvSpPr>
          <p:nvPr>
            <p:ph type="sldNum" idx="12"/>
          </p:nvPr>
        </p:nvSpPr>
        <p:spPr>
          <a:xfrm>
            <a:off x="21181134" y="13234078"/>
            <a:ext cx="3191400" cy="914400"/>
          </a:xfrm>
          <a:prstGeom prst="rect">
            <a:avLst/>
          </a:prstGeom>
          <a:noFill/>
          <a:ln>
            <a:noFill/>
          </a:ln>
        </p:spPr>
        <p:txBody>
          <a:bodyPr spcFirstLastPara="1" vert="horz" wrap="square" lIns="182850" tIns="91400" rIns="182850" bIns="91400" numCol="1" anchor="t" anchorCtr="0" compatLnSpc="1">
            <a:prstTxWarp prst="textNoShape">
              <a:avLst/>
            </a:prstTxWarp>
            <a:noAutofit/>
          </a:bodyPr>
          <a:lstStyle/>
          <a:p>
            <a:pPr rtl="0">
              <a:buClr>
                <a:srgbClr val="000000"/>
              </a:buClr>
              <a:buSzPts val="1000"/>
            </a:pPr>
            <a:fld id="{00000000-1234-1234-1234-123412341234}" type="slidenum">
              <a:rPr lang="en">
                <a:latin typeface="Helvetica Neue Light"/>
                <a:ea typeface="Helvetica Neue Light"/>
                <a:cs typeface="Helvetica Neue Light"/>
                <a:sym typeface="Helvetica Neue Light"/>
              </a:rPr>
              <a:pPr rtl="0">
                <a:buClr>
                  <a:srgbClr val="000000"/>
                </a:buClr>
                <a:buSzPts val="1000"/>
              </a:pPr>
              <a:t>53</a:t>
            </a:fld>
            <a:endParaRPr>
              <a:latin typeface="Helvetica Neue Light"/>
              <a:ea typeface="Helvetica Neue Light"/>
              <a:cs typeface="Helvetica Neue Light"/>
              <a:sym typeface="Helvetica Neue Light"/>
            </a:endParaRPr>
          </a:p>
        </p:txBody>
      </p:sp>
      <p:pic>
        <p:nvPicPr>
          <p:cNvPr id="352" name="Google Shape;352;h32787582b9ed5596_0_10" title="Screenshot 2026-09-28 at 1.51.04 PM.png"/>
          <p:cNvPicPr preferRelativeResize="0"/>
          <p:nvPr/>
        </p:nvPicPr>
        <p:blipFill>
          <a:blip r:embed="rId3">
            <a:alphaModFix/>
          </a:blip>
          <a:stretch>
            <a:fillRect/>
          </a:stretch>
        </p:blipFill>
        <p:spPr>
          <a:xfrm>
            <a:off x="5320300" y="5184062"/>
            <a:ext cx="13743400" cy="6019448"/>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p14:dur="0" advClick="0"/>
    </mc:Choice>
    <mc:Fallback>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Point of View: How?</a:t>
            </a:r>
          </a:p>
        </p:txBody>
      </p:sp>
      <p:sp>
        <p:nvSpPr>
          <p:cNvPr id="11" name="Content Placeholder 10"/>
          <p:cNvSpPr>
            <a:spLocks noGrp="1"/>
          </p:cNvSpPr>
          <p:nvPr>
            <p:ph idx="1"/>
          </p:nvPr>
        </p:nvSpPr>
        <p:spPr/>
        <p:txBody>
          <a:bodyPr/>
          <a:lstStyle/>
          <a:p>
            <a:r>
              <a:rPr lang="en-US" b="1" dirty="0">
                <a:sym typeface="Lucida Grande"/>
              </a:rPr>
              <a:t>Unpack</a:t>
            </a:r>
            <a:r>
              <a:rPr lang="en-US" dirty="0">
                <a:sym typeface="Lucida Grande"/>
              </a:rPr>
              <a:t> your empathy work</a:t>
            </a:r>
          </a:p>
          <a:p>
            <a:endParaRPr lang="en-US" dirty="0">
              <a:sym typeface="Lucida Grande"/>
            </a:endParaRPr>
          </a:p>
          <a:p>
            <a:r>
              <a:rPr lang="en-US" dirty="0">
                <a:sym typeface="Lucida Grande"/>
              </a:rPr>
              <a:t>Leap from observations to identifying </a:t>
            </a:r>
            <a:br>
              <a:rPr lang="en-US" dirty="0">
                <a:sym typeface="Lucida Grande"/>
              </a:rPr>
            </a:br>
            <a:r>
              <a:rPr lang="en-US" b="1" dirty="0">
                <a:sym typeface="Lucida Grande"/>
              </a:rPr>
              <a:t>users</a:t>
            </a:r>
            <a:r>
              <a:rPr lang="en-US" dirty="0">
                <a:sym typeface="Lucida Grande"/>
              </a:rPr>
              <a:t>, </a:t>
            </a:r>
            <a:r>
              <a:rPr lang="en-US" b="1" dirty="0">
                <a:sym typeface="Lucida Grande"/>
              </a:rPr>
              <a:t>needs</a:t>
            </a:r>
            <a:r>
              <a:rPr lang="en-US" dirty="0">
                <a:sym typeface="Lucida Grande"/>
              </a:rPr>
              <a:t>, &amp; </a:t>
            </a:r>
            <a:r>
              <a:rPr lang="en-US" b="1" dirty="0">
                <a:sym typeface="Lucida Grande"/>
              </a:rPr>
              <a:t>insights</a:t>
            </a:r>
          </a:p>
          <a:p>
            <a:endParaRPr lang="en-US" b="1" dirty="0">
              <a:sym typeface="Lucida Grande"/>
            </a:endParaRPr>
          </a:p>
          <a:p>
            <a:r>
              <a:rPr lang="en-US" b="1" dirty="0">
                <a:sym typeface="Lucida Grande"/>
              </a:rPr>
              <a:t>Reframe</a:t>
            </a:r>
            <a:r>
              <a:rPr lang="en-US" dirty="0">
                <a:sym typeface="Lucida Grande"/>
              </a:rPr>
              <a:t> the problem as a Point of View (POV)</a:t>
            </a:r>
          </a:p>
        </p:txBody>
      </p:sp>
      <p:sp>
        <p:nvSpPr>
          <p:cNvPr id="2" name="Date Placeholder 1"/>
          <p:cNvSpPr>
            <a:spLocks noGrp="1"/>
          </p:cNvSpPr>
          <p:nvPr>
            <p:ph type="dt" sz="half" idx="10"/>
          </p:nvPr>
        </p:nvSpPr>
        <p:spPr/>
        <p:txBody>
          <a:bodyPr/>
          <a:lstStyle/>
          <a:p>
            <a:r>
              <a:rPr lang="en-US"/>
              <a:t>Autumn 2026</a:t>
            </a:r>
            <a:endParaRPr lang="en-US" dirty="0"/>
          </a:p>
        </p:txBody>
      </p:sp>
      <p:sp>
        <p:nvSpPr>
          <p:cNvPr id="3" name="Footer Placeholder 2"/>
          <p:cNvSpPr>
            <a:spLocks noGrp="1"/>
          </p:cNvSpPr>
          <p:nvPr>
            <p:ph type="ftr" sz="quarter" idx="11"/>
          </p:nvPr>
        </p:nvSpPr>
        <p:spPr/>
        <p:txBody>
          <a:bodyPr/>
          <a:lstStyle/>
          <a:p>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0E1F3F99-1E68-4047-B307-0AAED4DA5926}" type="slidenum">
              <a:rPr lang="en-US" smtClean="0"/>
              <a:pPr/>
              <a:t>54</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6" name="Shape 966"/>
          <p:cNvSpPr/>
          <p:nvPr/>
        </p:nvSpPr>
        <p:spPr>
          <a:xfrm>
            <a:off x="-5575295" y="4282960"/>
            <a:ext cx="34759901" cy="1117600"/>
          </a:xfrm>
          <a:prstGeom prst="rect">
            <a:avLst/>
          </a:prstGeom>
          <a:solidFill>
            <a:srgbClr val="CCCCCC"/>
          </a:solidFill>
          <a:ln w="12700">
            <a:miter lim="400000"/>
          </a:ln>
        </p:spPr>
        <p:txBody>
          <a:bodyPr lIns="0" tIns="0" rIns="0" bIns="0"/>
          <a:lstStyle/>
          <a:p>
            <a:pPr lvl="0"/>
            <a:endParaRPr/>
          </a:p>
        </p:txBody>
      </p:sp>
      <p:sp>
        <p:nvSpPr>
          <p:cNvPr id="967" name="Shape 967"/>
          <p:cNvSpPr/>
          <p:nvPr/>
        </p:nvSpPr>
        <p:spPr>
          <a:xfrm>
            <a:off x="1727201" y="1308100"/>
            <a:ext cx="21412200" cy="7067320"/>
          </a:xfrm>
          <a:prstGeom prst="rect">
            <a:avLst/>
          </a:prstGeom>
          <a:ln w="12700">
            <a:miter lim="400000"/>
          </a:ln>
          <a:extLst>
            <a:ext uri="{C572A759-6A51-4108-AA02-DFA0A04FC94B}">
              <ma14:wrappingTextBoxFlag xmlns="" xmlns:ma14="http://schemas.microsoft.com/office/mac/drawingml/2011/main" val="1"/>
            </a:ext>
          </a:extLst>
        </p:spPr>
        <p:txBody>
          <a:bodyPr lIns="0" tIns="0" rIns="0" bIns="0">
            <a:spAutoFit/>
          </a:bodyPr>
          <a:lstStyle/>
          <a:p>
            <a:pPr lvl="0" algn="l">
              <a:lnSpc>
                <a:spcPct val="130000"/>
              </a:lnSpc>
              <a:defRPr sz="1800"/>
            </a:pPr>
            <a:r>
              <a:rPr sz="14300" dirty="0">
                <a:latin typeface="Lucida Grande"/>
                <a:ea typeface="Lucida Grande"/>
                <a:cs typeface="Lucida Grande"/>
                <a:sym typeface="Lucida Grande"/>
              </a:rPr>
              <a:t> </a:t>
            </a:r>
          </a:p>
          <a:p>
            <a:pPr lvl="0" algn="l">
              <a:lnSpc>
                <a:spcPct val="130000"/>
              </a:lnSpc>
              <a:defRPr sz="1800"/>
            </a:pPr>
            <a:r>
              <a:rPr sz="7100" dirty="0">
                <a:latin typeface="Lucida Grande"/>
                <a:ea typeface="Lucida Grande"/>
                <a:cs typeface="Lucida Grande"/>
                <a:sym typeface="Lucida Grande"/>
              </a:rPr>
              <a:t>UNPACK</a:t>
            </a:r>
          </a:p>
          <a:p>
            <a:pPr lvl="0" algn="l">
              <a:lnSpc>
                <a:spcPct val="130000"/>
              </a:lnSpc>
              <a:defRPr sz="1800"/>
            </a:pPr>
            <a:r>
              <a:rPr sz="7100" dirty="0">
                <a:solidFill>
                  <a:schemeClr val="accent4"/>
                </a:solidFill>
                <a:latin typeface="Lucida Grande"/>
                <a:ea typeface="Lucida Grande"/>
                <a:cs typeface="Lucida Grande"/>
                <a:sym typeface="Lucida Grande"/>
              </a:rPr>
              <a:t>INSIGHTS</a:t>
            </a:r>
          </a:p>
          <a:p>
            <a:pPr lvl="0" algn="l">
              <a:lnSpc>
                <a:spcPct val="130000"/>
              </a:lnSpc>
              <a:defRPr sz="1800"/>
            </a:pPr>
            <a:r>
              <a:rPr sz="7100" dirty="0">
                <a:solidFill>
                  <a:schemeClr val="accent4"/>
                </a:solidFill>
                <a:latin typeface="Lucida Grande"/>
                <a:ea typeface="Lucida Grande"/>
                <a:cs typeface="Lucida Grande"/>
                <a:sym typeface="Lucida Grande"/>
              </a:rPr>
              <a:t>POINT OF VIEW</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55</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ost-it notes with many short phrase on them in three stacks sorted by color"/>
          <p:cNvPicPr>
            <a:picLocks noChangeAspect="1"/>
          </p:cNvPicPr>
          <p:nvPr/>
        </p:nvPicPr>
        <p:blipFill rotWithShape="1">
          <a:blip r:embed="rId3"/>
          <a:srcRect t="10686" b="-10686"/>
          <a:stretch/>
        </p:blipFill>
        <p:spPr>
          <a:xfrm>
            <a:off x="0" y="-451893"/>
            <a:ext cx="24384000" cy="18288000"/>
          </a:xfrm>
          <a:prstGeom prst="rect">
            <a:avLst/>
          </a:prstGeom>
        </p:spPr>
      </p:pic>
      <p:sp>
        <p:nvSpPr>
          <p:cNvPr id="7" name="Rectangle 6"/>
          <p:cNvSpPr/>
          <p:nvPr/>
        </p:nvSpPr>
        <p:spPr>
          <a:xfrm>
            <a:off x="-211671" y="9222112"/>
            <a:ext cx="24595672" cy="3114352"/>
          </a:xfrm>
          <a:prstGeom prst="rect">
            <a:avLst/>
          </a:prstGeom>
          <a:solidFill>
            <a:schemeClr val="tx1">
              <a:alpha val="76000"/>
            </a:schemeClr>
          </a:solidFill>
          <a:ln>
            <a:noFill/>
          </a:ln>
        </p:spPr>
        <p:style>
          <a:lnRef idx="1">
            <a:schemeClr val="accent1"/>
          </a:lnRef>
          <a:fillRef idx="3">
            <a:schemeClr val="accent1"/>
          </a:fillRef>
          <a:effectRef idx="2">
            <a:schemeClr val="accent1"/>
          </a:effectRef>
          <a:fontRef idx="minor">
            <a:schemeClr val="lt1"/>
          </a:fontRef>
        </p:style>
        <p:txBody>
          <a:bodyPr lIns="243834" tIns="121917" rIns="243834" bIns="121917" rtlCol="0" anchor="ctr"/>
          <a:lstStyle/>
          <a:p>
            <a:pPr algn="ctr"/>
            <a:endParaRPr lang="en-US" dirty="0">
              <a:latin typeface="Helvetica Neue Light"/>
            </a:endParaRPr>
          </a:p>
        </p:txBody>
      </p:sp>
      <p:sp>
        <p:nvSpPr>
          <p:cNvPr id="6" name="Text Placeholder 4"/>
          <p:cNvSpPr txBox="1">
            <a:spLocks/>
          </p:cNvSpPr>
          <p:nvPr/>
        </p:nvSpPr>
        <p:spPr>
          <a:xfrm>
            <a:off x="256033" y="9373293"/>
            <a:ext cx="24127968" cy="3240987"/>
          </a:xfrm>
          <a:prstGeom prst="rect">
            <a:avLst/>
          </a:prstGeom>
        </p:spPr>
        <p:txBody>
          <a:bodyPr lIns="243834" tIns="121917" rIns="243834" bIns="121917"/>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7300" dirty="0">
                <a:solidFill>
                  <a:srgbClr val="767676"/>
                </a:solidFill>
                <a:latin typeface="Helvetica Neue Light"/>
              </a:rPr>
              <a:t>one color </a:t>
            </a:r>
            <a:r>
              <a:rPr lang="en-US" sz="7300" dirty="0" err="1">
                <a:solidFill>
                  <a:srgbClr val="767676"/>
                </a:solidFill>
                <a:latin typeface="Helvetica Neue Light"/>
              </a:rPr>
              <a:t>PostIt</a:t>
            </a:r>
            <a:r>
              <a:rPr lang="en-US" sz="7300" dirty="0">
                <a:solidFill>
                  <a:srgbClr val="767676"/>
                </a:solidFill>
                <a:latin typeface="Helvetica Neue Light"/>
              </a:rPr>
              <a:t> per participant, take notes with a sharpie, write down snippets of everything</a:t>
            </a:r>
          </a:p>
        </p:txBody>
      </p:sp>
    </p:spTree>
    <p:extLst>
      <p:ext uri="{BB962C8B-B14F-4D97-AF65-F5344CB8AC3E}">
        <p14:creationId xmlns:p14="http://schemas.microsoft.com/office/powerpoint/2010/main" val="319951779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8"/>
          <p:cNvSpPr>
            <a:spLocks noGrp="1" noChangeArrowheads="1"/>
          </p:cNvSpPr>
          <p:nvPr>
            <p:ph type="title"/>
          </p:nvPr>
        </p:nvSpPr>
        <p:spPr/>
        <p:txBody>
          <a:bodyPr/>
          <a:lstStyle/>
          <a:p>
            <a:r>
              <a:rPr lang="en-US"/>
              <a:t>Using the Data Collected in the Field</a:t>
            </a:r>
            <a:endParaRPr lang="en-US" dirty="0"/>
          </a:p>
        </p:txBody>
      </p:sp>
      <p:sp>
        <p:nvSpPr>
          <p:cNvPr id="86018" name="Rectangle 7"/>
          <p:cNvSpPr>
            <a:spLocks noGrp="1" noChangeArrowheads="1"/>
          </p:cNvSpPr>
          <p:nvPr>
            <p:ph idx="1"/>
          </p:nvPr>
        </p:nvSpPr>
        <p:spPr/>
        <p:txBody>
          <a:bodyPr/>
          <a:lstStyle/>
          <a:p>
            <a:r>
              <a:rPr lang="en-US"/>
              <a:t>Figure out what is important</a:t>
            </a:r>
          </a:p>
          <a:p>
            <a:r>
              <a:rPr lang="en-US"/>
              <a:t>Affinity diagramming</a:t>
            </a:r>
          </a:p>
          <a:p>
            <a:pPr lvl="1"/>
            <a:r>
              <a:rPr lang="en-US"/>
              <a:t>group info &amp; find relations </a:t>
            </a:r>
            <a:br>
              <a:rPr lang="en-US"/>
            </a:br>
            <a:r>
              <a:rPr lang="en-US"/>
              <a:t>between groups</a:t>
            </a:r>
          </a:p>
          <a:p>
            <a:pPr lvl="1"/>
            <a:r>
              <a:rPr lang="en-US"/>
              <a:t>Post-Its on large surfaces </a:t>
            </a:r>
            <a:endParaRPr lang="en-US" dirty="0"/>
          </a:p>
        </p:txBody>
      </p:sp>
      <p:sp>
        <p:nvSpPr>
          <p:cNvPr id="10" name="Footer Placeholder 4"/>
          <p:cNvSpPr>
            <a:spLocks noGrp="1"/>
          </p:cNvSpPr>
          <p:nvPr>
            <p:ph type="ftr" sz="quarter" idx="11"/>
          </p:nvPr>
        </p:nvSpPr>
        <p:spPr/>
        <p:txBody>
          <a:bodyPr/>
          <a:lstStyle/>
          <a:p>
            <a:r>
              <a:rPr lang="en-US"/>
              <a:t>Design Thinking for User Experience Design, Prototyping &amp; Evaluation</a:t>
            </a:r>
          </a:p>
        </p:txBody>
      </p:sp>
      <p:pic>
        <p:nvPicPr>
          <p:cNvPr id="3" name="Picture 2" descr="man placing postit notes on a wall"/>
          <p:cNvPicPr>
            <a:picLocks noChangeAspect="1"/>
          </p:cNvPicPr>
          <p:nvPr/>
        </p:nvPicPr>
        <p:blipFill>
          <a:blip r:embed="rId3"/>
          <a:stretch>
            <a:fillRect/>
          </a:stretch>
        </p:blipFill>
        <p:spPr>
          <a:xfrm>
            <a:off x="14602394" y="3519055"/>
            <a:ext cx="9749168" cy="9612680"/>
          </a:xfrm>
          <a:prstGeom prst="rect">
            <a:avLst/>
          </a:prstGeom>
        </p:spPr>
      </p:pic>
      <p:sp>
        <p:nvSpPr>
          <p:cNvPr id="22" name="Date Placeholder 21">
            <a:extLst>
              <a:ext uri="{FF2B5EF4-FFF2-40B4-BE49-F238E27FC236}">
                <a16:creationId xmlns:a16="http://schemas.microsoft.com/office/drawing/2014/main" id="{E90E714B-AC1D-A942-9782-0D452F3A2BC3}"/>
              </a:ext>
            </a:extLst>
          </p:cNvPr>
          <p:cNvSpPr>
            <a:spLocks noGrp="1"/>
          </p:cNvSpPr>
          <p:nvPr>
            <p:ph type="dt" sz="half" idx="10"/>
          </p:nvPr>
        </p:nvSpPr>
        <p:spPr/>
        <p:txBody>
          <a:bodyPr/>
          <a:lstStyle/>
          <a:p>
            <a:pPr>
              <a:defRPr/>
            </a:pPr>
            <a:r>
              <a:rPr lang="en-US"/>
              <a:t>Autumn 2026</a:t>
            </a:r>
            <a:endParaRPr lang="en-US" dirty="0"/>
          </a:p>
        </p:txBody>
      </p:sp>
      <p:sp>
        <p:nvSpPr>
          <p:cNvPr id="23" name="Slide Number Placeholder 22">
            <a:extLst>
              <a:ext uri="{FF2B5EF4-FFF2-40B4-BE49-F238E27FC236}">
                <a16:creationId xmlns:a16="http://schemas.microsoft.com/office/drawing/2014/main" id="{648979FF-3141-0646-B27F-F438720202D3}"/>
              </a:ext>
            </a:extLst>
          </p:cNvPr>
          <p:cNvSpPr>
            <a:spLocks noGrp="1"/>
          </p:cNvSpPr>
          <p:nvPr>
            <p:ph type="sldNum" sz="quarter" idx="12"/>
          </p:nvPr>
        </p:nvSpPr>
        <p:spPr/>
        <p:txBody>
          <a:bodyPr/>
          <a:lstStyle/>
          <a:p>
            <a:pPr>
              <a:defRPr/>
            </a:pPr>
            <a:fld id="{0E1F3F99-1E68-4047-B307-0AAED4DA5926}" type="slidenum">
              <a:rPr lang="en-US" smtClean="0"/>
              <a:pPr>
                <a:defRPr/>
              </a:pPr>
              <a:t>57</a:t>
            </a:fld>
            <a:endParaRPr lang="en-US" dirty="0"/>
          </a:p>
        </p:txBody>
      </p:sp>
    </p:spTree>
    <p:extLst>
      <p:ext uri="{BB962C8B-B14F-4D97-AF65-F5344CB8AC3E}">
        <p14:creationId xmlns:p14="http://schemas.microsoft.com/office/powerpoint/2010/main" val="325741238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ny walls showing large white butcher paper on wall and then covered by post-it notes"/>
          <p:cNvPicPr>
            <a:picLocks noChangeAspect="1"/>
          </p:cNvPicPr>
          <p:nvPr/>
        </p:nvPicPr>
        <p:blipFill>
          <a:blip r:embed="rId3"/>
          <a:stretch>
            <a:fillRect/>
          </a:stretch>
        </p:blipFill>
        <p:spPr>
          <a:xfrm>
            <a:off x="0" y="3591378"/>
            <a:ext cx="24384000" cy="5387661"/>
          </a:xfrm>
          <a:prstGeom prst="rect">
            <a:avLst/>
          </a:prstGeom>
        </p:spPr>
      </p:pic>
      <p:sp>
        <p:nvSpPr>
          <p:cNvPr id="2" name="Title 1">
            <a:extLst>
              <a:ext uri="{FF2B5EF4-FFF2-40B4-BE49-F238E27FC236}">
                <a16:creationId xmlns:a16="http://schemas.microsoft.com/office/drawing/2014/main" id="{44062EC3-9DE9-FC43-BCB6-BA7A1B671EF2}"/>
              </a:ext>
            </a:extLst>
          </p:cNvPr>
          <p:cNvSpPr>
            <a:spLocks noGrp="1"/>
          </p:cNvSpPr>
          <p:nvPr>
            <p:ph type="title"/>
          </p:nvPr>
        </p:nvSpPr>
        <p:spPr/>
        <p:txBody>
          <a:bodyPr/>
          <a:lstStyle/>
          <a:p>
            <a:r>
              <a:rPr lang="en-US" dirty="0"/>
              <a:t>Get Them up on a Wall…</a:t>
            </a:r>
          </a:p>
        </p:txBody>
      </p:sp>
      <p:sp>
        <p:nvSpPr>
          <p:cNvPr id="3" name="Date Placeholder 2">
            <a:extLst>
              <a:ext uri="{FF2B5EF4-FFF2-40B4-BE49-F238E27FC236}">
                <a16:creationId xmlns:a16="http://schemas.microsoft.com/office/drawing/2014/main" id="{6019E196-82AB-9742-9DC9-E8EF157A03AD}"/>
              </a:ext>
            </a:extLst>
          </p:cNvPr>
          <p:cNvSpPr>
            <a:spLocks noGrp="1"/>
          </p:cNvSpPr>
          <p:nvPr>
            <p:ph type="dt" sz="half" idx="10"/>
          </p:nvPr>
        </p:nvSpPr>
        <p:spPr/>
        <p:txBody>
          <a:bodyPr/>
          <a:lstStyle/>
          <a:p>
            <a:pPr>
              <a:defRPr/>
            </a:pPr>
            <a:r>
              <a:rPr lang="en-US"/>
              <a:t>Autumn 2026</a:t>
            </a:r>
          </a:p>
        </p:txBody>
      </p:sp>
      <p:sp>
        <p:nvSpPr>
          <p:cNvPr id="5" name="Footer Placeholder 4">
            <a:extLst>
              <a:ext uri="{FF2B5EF4-FFF2-40B4-BE49-F238E27FC236}">
                <a16:creationId xmlns:a16="http://schemas.microsoft.com/office/drawing/2014/main" id="{67D6C86D-6410-9F42-83CF-1C20E67D6B25}"/>
              </a:ext>
            </a:extLst>
          </p:cNvPr>
          <p:cNvSpPr>
            <a:spLocks noGrp="1"/>
          </p:cNvSpPr>
          <p:nvPr>
            <p:ph type="ftr" sz="quarter" idx="11"/>
          </p:nvPr>
        </p:nvSpPr>
        <p:spPr/>
        <p:txBody>
          <a:bodyPr/>
          <a:lstStyle/>
          <a:p>
            <a:pPr>
              <a:defRPr/>
            </a:pPr>
            <a:r>
              <a:rPr lang="en-US"/>
              <a:t>Design Thinking for User Experience Design, Prototyping &amp; Evaluation</a:t>
            </a:r>
          </a:p>
        </p:txBody>
      </p:sp>
      <p:sp>
        <p:nvSpPr>
          <p:cNvPr id="6" name="Slide Number Placeholder 5">
            <a:extLst>
              <a:ext uri="{FF2B5EF4-FFF2-40B4-BE49-F238E27FC236}">
                <a16:creationId xmlns:a16="http://schemas.microsoft.com/office/drawing/2014/main" id="{7DC780F7-9D44-9C47-8E6C-F69151A9B056}"/>
              </a:ext>
            </a:extLst>
          </p:cNvPr>
          <p:cNvSpPr>
            <a:spLocks noGrp="1"/>
          </p:cNvSpPr>
          <p:nvPr>
            <p:ph type="sldNum" sz="quarter" idx="12"/>
          </p:nvPr>
        </p:nvSpPr>
        <p:spPr/>
        <p:txBody>
          <a:bodyPr/>
          <a:lstStyle/>
          <a:p>
            <a:pPr>
              <a:defRPr/>
            </a:pPr>
            <a:fld id="{7765F609-13D8-427A-A637-8F1D1F077692}" type="slidenum">
              <a:rPr lang="en-US" smtClean="0"/>
              <a:pPr>
                <a:defRPr/>
              </a:pPr>
              <a:t>58</a:t>
            </a:fld>
            <a:endParaRPr lang="en-US"/>
          </a:p>
        </p:txBody>
      </p:sp>
    </p:spTree>
    <p:extLst>
      <p:ext uri="{BB962C8B-B14F-4D97-AF65-F5344CB8AC3E}">
        <p14:creationId xmlns:p14="http://schemas.microsoft.com/office/powerpoint/2010/main" val="23741592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 women working on post-it notes on a large wall (set of whiteboards)"/>
          <p:cNvPicPr>
            <a:picLocks noChangeAspect="1"/>
          </p:cNvPicPr>
          <p:nvPr/>
        </p:nvPicPr>
        <p:blipFill>
          <a:blip r:embed="rId3"/>
          <a:stretch>
            <a:fillRect/>
          </a:stretch>
        </p:blipFill>
        <p:spPr>
          <a:xfrm>
            <a:off x="-11716" y="-1064381"/>
            <a:ext cx="24384000" cy="16256000"/>
          </a:xfrm>
          <a:prstGeom prst="rect">
            <a:avLst/>
          </a:prstGeom>
        </p:spPr>
      </p:pic>
      <p:sp>
        <p:nvSpPr>
          <p:cNvPr id="3" name="Title 2">
            <a:extLst>
              <a:ext uri="{FF2B5EF4-FFF2-40B4-BE49-F238E27FC236}">
                <a16:creationId xmlns:a16="http://schemas.microsoft.com/office/drawing/2014/main" id="{6F33842A-8904-EC4A-A7BE-CB4BBC36155B}"/>
              </a:ext>
            </a:extLst>
          </p:cNvPr>
          <p:cNvSpPr>
            <a:spLocks noGrp="1"/>
          </p:cNvSpPr>
          <p:nvPr>
            <p:ph type="title"/>
          </p:nvPr>
        </p:nvSpPr>
        <p:spPr/>
        <p:txBody>
          <a:bodyPr/>
          <a:lstStyle/>
          <a:p>
            <a:r>
              <a:rPr lang="en-US" dirty="0">
                <a:solidFill>
                  <a:srgbClr val="000000"/>
                </a:solidFill>
              </a:rPr>
              <a:t>Organize &amp; discuss</a:t>
            </a:r>
          </a:p>
        </p:txBody>
      </p:sp>
      <p:sp>
        <p:nvSpPr>
          <p:cNvPr id="4" name="Date Placeholder 3">
            <a:extLst>
              <a:ext uri="{FF2B5EF4-FFF2-40B4-BE49-F238E27FC236}">
                <a16:creationId xmlns:a16="http://schemas.microsoft.com/office/drawing/2014/main" id="{D9B10CE9-86C1-B84B-B541-E22015EF13AF}"/>
              </a:ext>
            </a:extLst>
          </p:cNvPr>
          <p:cNvSpPr>
            <a:spLocks noGrp="1"/>
          </p:cNvSpPr>
          <p:nvPr>
            <p:ph type="dt" sz="half" idx="10"/>
          </p:nvPr>
        </p:nvSpPr>
        <p:spPr/>
        <p:txBody>
          <a:bodyPr/>
          <a:lstStyle/>
          <a:p>
            <a:pPr>
              <a:defRPr/>
            </a:pPr>
            <a:r>
              <a:rPr lang="en-US"/>
              <a:t>Autumn 2026</a:t>
            </a:r>
          </a:p>
        </p:txBody>
      </p:sp>
      <p:sp>
        <p:nvSpPr>
          <p:cNvPr id="5" name="Footer Placeholder 4">
            <a:extLst>
              <a:ext uri="{FF2B5EF4-FFF2-40B4-BE49-F238E27FC236}">
                <a16:creationId xmlns:a16="http://schemas.microsoft.com/office/drawing/2014/main" id="{F3D11EE5-C4EA-794D-8609-B17E31ED30DA}"/>
              </a:ext>
            </a:extLst>
          </p:cNvPr>
          <p:cNvSpPr>
            <a:spLocks noGrp="1"/>
          </p:cNvSpPr>
          <p:nvPr>
            <p:ph type="ftr" sz="quarter" idx="11"/>
          </p:nvPr>
        </p:nvSpPr>
        <p:spPr/>
        <p:txBody>
          <a:bodyPr/>
          <a:lstStyle/>
          <a:p>
            <a:pPr>
              <a:defRPr/>
            </a:pPr>
            <a:r>
              <a:rPr lang="en-US"/>
              <a:t>Design Thinking for User Experience Design, Prototyping &amp; Evaluation</a:t>
            </a:r>
          </a:p>
        </p:txBody>
      </p:sp>
      <p:sp>
        <p:nvSpPr>
          <p:cNvPr id="6" name="Slide Number Placeholder 5">
            <a:extLst>
              <a:ext uri="{FF2B5EF4-FFF2-40B4-BE49-F238E27FC236}">
                <a16:creationId xmlns:a16="http://schemas.microsoft.com/office/drawing/2014/main" id="{E78061A8-D642-3745-8CDF-5F585F121EDE}"/>
              </a:ext>
            </a:extLst>
          </p:cNvPr>
          <p:cNvSpPr>
            <a:spLocks noGrp="1"/>
          </p:cNvSpPr>
          <p:nvPr>
            <p:ph type="sldNum" sz="quarter" idx="12"/>
          </p:nvPr>
        </p:nvSpPr>
        <p:spPr/>
        <p:txBody>
          <a:bodyPr/>
          <a:lstStyle/>
          <a:p>
            <a:pPr>
              <a:defRPr/>
            </a:pPr>
            <a:fld id="{7765F609-13D8-427A-A637-8F1D1F077692}" type="slidenum">
              <a:rPr lang="en-US" smtClean="0"/>
              <a:pPr>
                <a:defRPr/>
              </a:pPr>
              <a:t>59</a:t>
            </a:fld>
            <a:endParaRPr lang="en-US"/>
          </a:p>
        </p:txBody>
      </p:sp>
    </p:spTree>
    <p:extLst>
      <p:ext uri="{BB962C8B-B14F-4D97-AF65-F5344CB8AC3E}">
        <p14:creationId xmlns:p14="http://schemas.microsoft.com/office/powerpoint/2010/main" val="20766289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9" name="image13.png" descr="3 people in a room with food and many rolling whiteboards with post-it notes and writing on them (and images tacked up)"/>
          <p:cNvPicPr/>
          <p:nvPr/>
        </p:nvPicPr>
        <p:blipFill>
          <a:blip r:embed="rId3"/>
          <a:stretch>
            <a:fillRect/>
          </a:stretch>
        </p:blipFill>
        <p:spPr>
          <a:xfrm>
            <a:off x="-11036370" y="2044700"/>
            <a:ext cx="45840651" cy="9779000"/>
          </a:xfrm>
          <a:prstGeom prst="rect">
            <a:avLst/>
          </a:prstGeom>
          <a:ln w="12700">
            <a:miter lim="400000"/>
          </a:ln>
        </p:spPr>
      </p:pic>
      <p:sp>
        <p:nvSpPr>
          <p:cNvPr id="7" name="Title 6">
            <a:extLst>
              <a:ext uri="{FF2B5EF4-FFF2-40B4-BE49-F238E27FC236}">
                <a16:creationId xmlns:a16="http://schemas.microsoft.com/office/drawing/2014/main" id="{AFFC66BE-B33C-8944-AE99-37B7A505CE7F}"/>
              </a:ext>
            </a:extLst>
          </p:cNvPr>
          <p:cNvSpPr>
            <a:spLocks noGrp="1"/>
          </p:cNvSpPr>
          <p:nvPr>
            <p:ph type="title"/>
          </p:nvPr>
        </p:nvSpPr>
        <p:spPr/>
        <p:txBody>
          <a:bodyPr/>
          <a:lstStyle/>
          <a:p>
            <a:r>
              <a:rPr lang="en-US" dirty="0"/>
              <a:t>Share your Field Stories</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60</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ster-Apprentice II.mp4" descr="Master-Apprentice II.mp4">
            <a:hlinkClick r:id="" action="ppaction://media"/>
            <a:extLst>
              <a:ext uri="{FF2B5EF4-FFF2-40B4-BE49-F238E27FC236}">
                <a16:creationId xmlns:a16="http://schemas.microsoft.com/office/drawing/2014/main" id="{F88D47BB-9E15-2B48-BD04-E6215188D26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1609"/>
            <a:ext cx="24325294" cy="13704391"/>
          </a:xfrm>
          <a:prstGeom prst="rect">
            <a:avLst/>
          </a:prstGeom>
        </p:spPr>
      </p:pic>
      <p:sp>
        <p:nvSpPr>
          <p:cNvPr id="7" name="Title 6"/>
          <p:cNvSpPr>
            <a:spLocks noGrp="1"/>
          </p:cNvSpPr>
          <p:nvPr>
            <p:ph type="title"/>
          </p:nvPr>
        </p:nvSpPr>
        <p:spPr>
          <a:xfrm>
            <a:off x="0" y="0"/>
            <a:ext cx="24384009" cy="2286000"/>
          </a:xfrm>
          <a:solidFill>
            <a:srgbClr val="919091">
              <a:alpha val="50980"/>
            </a:srgbClr>
          </a:solidFill>
        </p:spPr>
        <p:txBody>
          <a:bodyPr/>
          <a:lstStyle/>
          <a:p>
            <a:pPr algn="ctr"/>
            <a:r>
              <a:rPr lang="en-US" dirty="0"/>
              <a:t>Recall Our Interviews With Bruno</a:t>
            </a:r>
            <a:r>
              <a:rPr lang="is-IS" dirty="0"/>
              <a:t>...</a:t>
            </a:r>
            <a:endParaRPr lang="en-US" dirty="0"/>
          </a:p>
        </p:txBody>
      </p:sp>
      <p:sp>
        <p:nvSpPr>
          <p:cNvPr id="4" name="Date Placeholder 3"/>
          <p:cNvSpPr>
            <a:spLocks noGrp="1"/>
          </p:cNvSpPr>
          <p:nvPr>
            <p:ph type="dt" sz="half" idx="10"/>
          </p:nvPr>
        </p:nvSpPr>
        <p:spPr/>
        <p:txBody>
          <a:bodyPr/>
          <a:lstStyle/>
          <a:p>
            <a:pPr>
              <a:defRPr/>
            </a:pPr>
            <a:r>
              <a:rPr lang="en-US"/>
              <a:t>Autumn 2026</a:t>
            </a:r>
            <a:endParaRPr lang="en-US" dirty="0"/>
          </a:p>
        </p:txBody>
      </p:sp>
      <p:sp>
        <p:nvSpPr>
          <p:cNvPr id="5" name="Footer Placeholder 4"/>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0E1F3F99-1E68-4047-B307-0AAED4DA5926}" type="slidenum">
              <a:rPr lang="en-US" smtClean="0"/>
              <a:pPr>
                <a:defRPr/>
              </a:pPr>
              <a:t>61</a:t>
            </a:fld>
            <a:endParaRPr lang="en-US" dirty="0"/>
          </a:p>
        </p:txBody>
      </p:sp>
    </p:spTree>
    <p:extLst>
      <p:ext uri="{BB962C8B-B14F-4D97-AF65-F5344CB8AC3E}">
        <p14:creationId xmlns:p14="http://schemas.microsoft.com/office/powerpoint/2010/main" val="8473119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3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rainstorming-Yes and-enhanced.mp4">
            <a:hlinkClick r:id="" action="ppaction://media"/>
            <a:extLst>
              <a:ext uri="{FF2B5EF4-FFF2-40B4-BE49-F238E27FC236}">
                <a16:creationId xmlns:a16="http://schemas.microsoft.com/office/drawing/2014/main" id="{11A02BF5-7F65-E8F7-D568-3DA3CCCD8D5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24384000" cy="13716000"/>
          </a:xfrm>
          <a:prstGeom prst="rect">
            <a:avLst/>
          </a:prstGeom>
        </p:spPr>
      </p:pic>
      <p:sp>
        <p:nvSpPr>
          <p:cNvPr id="7" name="Title 6"/>
          <p:cNvSpPr>
            <a:spLocks noGrp="1"/>
          </p:cNvSpPr>
          <p:nvPr>
            <p:ph type="title"/>
          </p:nvPr>
        </p:nvSpPr>
        <p:spPr>
          <a:xfrm>
            <a:off x="0" y="6350"/>
            <a:ext cx="24384009" cy="2286000"/>
          </a:xfrm>
          <a:solidFill>
            <a:srgbClr val="919091">
              <a:alpha val="50980"/>
            </a:srgbClr>
          </a:solidFill>
        </p:spPr>
        <p:txBody>
          <a:bodyPr/>
          <a:lstStyle/>
          <a:p>
            <a:pPr algn="ctr"/>
            <a:r>
              <a:rPr lang="en-US" dirty="0"/>
              <a:t>Unpacking Interview Results</a:t>
            </a:r>
            <a:r>
              <a:rPr lang="is-IS" dirty="0"/>
              <a:t>… Yes and...</a:t>
            </a:r>
            <a:endParaRPr lang="en-US" dirty="0"/>
          </a:p>
        </p:txBody>
      </p:sp>
      <p:sp>
        <p:nvSpPr>
          <p:cNvPr id="4" name="Date Placeholder 3"/>
          <p:cNvSpPr>
            <a:spLocks noGrp="1"/>
          </p:cNvSpPr>
          <p:nvPr>
            <p:ph type="dt" sz="half" idx="10"/>
          </p:nvPr>
        </p:nvSpPr>
        <p:spPr/>
        <p:txBody>
          <a:bodyPr/>
          <a:lstStyle/>
          <a:p>
            <a:pPr>
              <a:defRPr/>
            </a:pPr>
            <a:r>
              <a:rPr lang="en-US"/>
              <a:t>Autumn 2026</a:t>
            </a:r>
            <a:endParaRPr lang="en-US" dirty="0"/>
          </a:p>
        </p:txBody>
      </p:sp>
      <p:sp>
        <p:nvSpPr>
          <p:cNvPr id="5" name="Footer Placeholder 4"/>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0E1F3F99-1E68-4047-B307-0AAED4DA5926}" type="slidenum">
              <a:rPr lang="en-US" smtClean="0"/>
              <a:pPr>
                <a:defRPr/>
              </a:pPr>
              <a:t>62</a:t>
            </a:fld>
            <a:endParaRPr lang="en-US" dirty="0"/>
          </a:p>
        </p:txBody>
      </p:sp>
    </p:spTree>
    <p:extLst>
      <p:ext uri="{BB962C8B-B14F-4D97-AF65-F5344CB8AC3E}">
        <p14:creationId xmlns:p14="http://schemas.microsoft.com/office/powerpoint/2010/main" val="3781788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9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rainstorming - What Not to Do" descr="Brainstorming - What Not to Do">
            <a:hlinkClick r:id="" action="ppaction://media"/>
            <a:extLst>
              <a:ext uri="{FF2B5EF4-FFF2-40B4-BE49-F238E27FC236}">
                <a16:creationId xmlns:a16="http://schemas.microsoft.com/office/drawing/2014/main" id="{BB1D79F2-C31E-3148-939A-B60ECB641F6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113" y="7938"/>
            <a:ext cx="24384000" cy="13716000"/>
          </a:xfrm>
          <a:prstGeom prst="rect">
            <a:avLst/>
          </a:prstGeom>
        </p:spPr>
      </p:pic>
      <p:sp>
        <p:nvSpPr>
          <p:cNvPr id="7" name="Title 6"/>
          <p:cNvSpPr>
            <a:spLocks noGrp="1"/>
          </p:cNvSpPr>
          <p:nvPr>
            <p:ph type="title"/>
          </p:nvPr>
        </p:nvSpPr>
        <p:spPr>
          <a:xfrm>
            <a:off x="0" y="0"/>
            <a:ext cx="24384009" cy="2286000"/>
          </a:xfrm>
          <a:solidFill>
            <a:srgbClr val="919091">
              <a:alpha val="50980"/>
            </a:srgbClr>
          </a:solidFill>
        </p:spPr>
        <p:txBody>
          <a:bodyPr/>
          <a:lstStyle/>
          <a:p>
            <a:pPr algn="ctr"/>
            <a:r>
              <a:rPr lang="en-US" dirty="0"/>
              <a:t>Unpacking Interview Results</a:t>
            </a:r>
            <a:r>
              <a:rPr lang="is-IS" dirty="0"/>
              <a:t>… Don’t do this!</a:t>
            </a:r>
            <a:endParaRPr lang="en-US" dirty="0"/>
          </a:p>
        </p:txBody>
      </p:sp>
      <p:sp>
        <p:nvSpPr>
          <p:cNvPr id="4" name="Date Placeholder 3"/>
          <p:cNvSpPr>
            <a:spLocks noGrp="1"/>
          </p:cNvSpPr>
          <p:nvPr>
            <p:ph type="dt" sz="half" idx="10"/>
          </p:nvPr>
        </p:nvSpPr>
        <p:spPr/>
        <p:txBody>
          <a:bodyPr/>
          <a:lstStyle/>
          <a:p>
            <a:pPr>
              <a:defRPr/>
            </a:pPr>
            <a:r>
              <a:rPr lang="en-US"/>
              <a:t>Autumn 2026</a:t>
            </a:r>
            <a:endParaRPr lang="en-US" dirty="0"/>
          </a:p>
        </p:txBody>
      </p:sp>
      <p:sp>
        <p:nvSpPr>
          <p:cNvPr id="5" name="Footer Placeholder 4"/>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0E1F3F99-1E68-4047-B307-0AAED4DA5926}" type="slidenum">
              <a:rPr lang="en-US" smtClean="0"/>
              <a:pPr>
                <a:defRPr/>
              </a:pPr>
              <a:t>63</a:t>
            </a:fld>
            <a:endParaRPr lang="en-US" dirty="0"/>
          </a:p>
        </p:txBody>
      </p:sp>
    </p:spTree>
    <p:extLst>
      <p:ext uri="{BB962C8B-B14F-4D97-AF65-F5344CB8AC3E}">
        <p14:creationId xmlns:p14="http://schemas.microsoft.com/office/powerpoint/2010/main" val="4389076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7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1" name="image14.png"/>
          <p:cNvPicPr/>
          <p:nvPr/>
        </p:nvPicPr>
        <p:blipFill>
          <a:blip r:embed="rId3"/>
          <a:stretch>
            <a:fillRect/>
          </a:stretch>
        </p:blipFill>
        <p:spPr>
          <a:xfrm>
            <a:off x="977899" y="3469877"/>
            <a:ext cx="13652501" cy="8131176"/>
          </a:xfrm>
          <a:prstGeom prst="rect">
            <a:avLst/>
          </a:prstGeom>
          <a:ln w="12700">
            <a:miter lim="400000"/>
          </a:ln>
        </p:spPr>
      </p:pic>
      <p:sp>
        <p:nvSpPr>
          <p:cNvPr id="973" name="Shape 973"/>
          <p:cNvSpPr/>
          <p:nvPr/>
        </p:nvSpPr>
        <p:spPr>
          <a:xfrm>
            <a:off x="3530601" y="2277464"/>
            <a:ext cx="17526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dirty="0">
                <a:solidFill>
                  <a:srgbClr val="FFFFFF"/>
                </a:solidFill>
              </a:rPr>
              <a:t>say</a:t>
            </a:r>
          </a:p>
        </p:txBody>
      </p:sp>
      <p:sp>
        <p:nvSpPr>
          <p:cNvPr id="974" name="Shape 974"/>
          <p:cNvSpPr/>
          <p:nvPr/>
        </p:nvSpPr>
        <p:spPr>
          <a:xfrm>
            <a:off x="3695705" y="11675464"/>
            <a:ext cx="17526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do</a:t>
            </a:r>
          </a:p>
        </p:txBody>
      </p:sp>
      <p:sp>
        <p:nvSpPr>
          <p:cNvPr id="975" name="Shape 975"/>
          <p:cNvSpPr/>
          <p:nvPr/>
        </p:nvSpPr>
        <p:spPr>
          <a:xfrm>
            <a:off x="10007600" y="2277464"/>
            <a:ext cx="2933701"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think</a:t>
            </a:r>
          </a:p>
        </p:txBody>
      </p:sp>
      <p:sp>
        <p:nvSpPr>
          <p:cNvPr id="976" name="Shape 976"/>
          <p:cNvSpPr/>
          <p:nvPr/>
        </p:nvSpPr>
        <p:spPr>
          <a:xfrm>
            <a:off x="10388600" y="11675464"/>
            <a:ext cx="28448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feel</a:t>
            </a:r>
          </a:p>
        </p:txBody>
      </p:sp>
      <p:sp>
        <p:nvSpPr>
          <p:cNvPr id="5" name="Title 4"/>
          <p:cNvSpPr>
            <a:spLocks noGrp="1"/>
          </p:cNvSpPr>
          <p:nvPr>
            <p:ph type="title"/>
          </p:nvPr>
        </p:nvSpPr>
        <p:spPr/>
        <p:txBody>
          <a:bodyPr/>
          <a:lstStyle/>
          <a:p>
            <a:r>
              <a:rPr lang="en-US" dirty="0"/>
              <a:t>Empathy Map to Help Synthesize</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64</a:t>
            </a:fld>
            <a:endParaRPr lang="en-US" dirty="0"/>
          </a:p>
        </p:txBody>
      </p:sp>
      <p:grpSp>
        <p:nvGrpSpPr>
          <p:cNvPr id="8" name="Group 7" descr="empatny map - 4 quadrant diagram with post-it notes in each of the 4 quadrants"/>
          <p:cNvGrpSpPr/>
          <p:nvPr/>
        </p:nvGrpSpPr>
        <p:grpSpPr>
          <a:xfrm>
            <a:off x="977899" y="3522354"/>
            <a:ext cx="6756400" cy="8078699"/>
            <a:chOff x="977899" y="3522354"/>
            <a:chExt cx="6756400" cy="8078699"/>
          </a:xfrm>
        </p:grpSpPr>
        <p:sp>
          <p:nvSpPr>
            <p:cNvPr id="6" name="Rectangle 5"/>
            <p:cNvSpPr/>
            <p:nvPr/>
          </p:nvSpPr>
          <p:spPr bwMode="auto">
            <a:xfrm>
              <a:off x="977899" y="3522354"/>
              <a:ext cx="6756400" cy="8078699"/>
            </a:xfrm>
            <a:prstGeom prst="rect">
              <a:avLst/>
            </a:prstGeom>
            <a:solidFill>
              <a:srgbClr val="D9D9D9">
                <a:alpha val="80000"/>
              </a:srgbClr>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imes New Roman" pitchFamily="18" charset="0"/>
              </a:endParaRPr>
            </a:p>
          </p:txBody>
        </p:sp>
        <p:sp>
          <p:nvSpPr>
            <p:cNvPr id="7" name="TextBox 6"/>
            <p:cNvSpPr txBox="1"/>
            <p:nvPr/>
          </p:nvSpPr>
          <p:spPr>
            <a:xfrm>
              <a:off x="2086347" y="6908800"/>
              <a:ext cx="4158511" cy="969496"/>
            </a:xfrm>
            <a:prstGeom prst="rect">
              <a:avLst/>
            </a:prstGeom>
            <a:noFill/>
          </p:spPr>
          <p:txBody>
            <a:bodyPr wrap="none" rtlCol="0">
              <a:spAutoFit/>
            </a:bodyPr>
            <a:lstStyle/>
            <a:p>
              <a:r>
                <a:rPr lang="en-US" dirty="0"/>
                <a:t>Observations</a:t>
              </a:r>
            </a:p>
          </p:txBody>
        </p:sp>
      </p:grpSp>
      <p:grpSp>
        <p:nvGrpSpPr>
          <p:cNvPr id="14" name="Group 13" descr="empatny map - 4 quadrant diagram with post-it notes in each of the 4 quadrants"/>
          <p:cNvGrpSpPr/>
          <p:nvPr/>
        </p:nvGrpSpPr>
        <p:grpSpPr>
          <a:xfrm>
            <a:off x="7734299" y="3522354"/>
            <a:ext cx="6756400" cy="8078699"/>
            <a:chOff x="977899" y="3522354"/>
            <a:chExt cx="6756400" cy="8078699"/>
          </a:xfrm>
          <a:solidFill>
            <a:srgbClr val="D9D9D9">
              <a:alpha val="80000"/>
            </a:srgbClr>
          </a:solidFill>
        </p:grpSpPr>
        <p:sp>
          <p:nvSpPr>
            <p:cNvPr id="15" name="Rectangle 14"/>
            <p:cNvSpPr/>
            <p:nvPr/>
          </p:nvSpPr>
          <p:spPr bwMode="auto">
            <a:xfrm>
              <a:off x="977899" y="3522354"/>
              <a:ext cx="6756400" cy="8078699"/>
            </a:xfrm>
            <a:prstGeom prst="rect">
              <a:avLst/>
            </a:prstGeom>
            <a:grp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imes New Roman" pitchFamily="18" charset="0"/>
              </a:endParaRPr>
            </a:p>
          </p:txBody>
        </p:sp>
        <p:sp>
          <p:nvSpPr>
            <p:cNvPr id="16" name="TextBox 15"/>
            <p:cNvSpPr txBox="1"/>
            <p:nvPr/>
          </p:nvSpPr>
          <p:spPr>
            <a:xfrm>
              <a:off x="3112720" y="6908800"/>
              <a:ext cx="3220754" cy="969496"/>
            </a:xfrm>
            <a:prstGeom prst="rect">
              <a:avLst/>
            </a:prstGeom>
            <a:grpFill/>
          </p:spPr>
          <p:txBody>
            <a:bodyPr wrap="none" rtlCol="0">
              <a:spAutoFit/>
            </a:bodyPr>
            <a:lstStyle/>
            <a:p>
              <a:r>
                <a:rPr lang="en-US" dirty="0"/>
                <a:t>Inferences</a:t>
              </a: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rainstorming Exercise" descr="Brainstorming Exercise">
            <a:hlinkClick r:id="" action="ppaction://media"/>
            <a:extLst>
              <a:ext uri="{FF2B5EF4-FFF2-40B4-BE49-F238E27FC236}">
                <a16:creationId xmlns:a16="http://schemas.microsoft.com/office/drawing/2014/main" id="{2450FF89-7AFA-9243-B398-3E042CEAB10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875" y="6350"/>
            <a:ext cx="24384000" cy="13716000"/>
          </a:xfrm>
          <a:prstGeom prst="rect">
            <a:avLst/>
          </a:prstGeom>
        </p:spPr>
      </p:pic>
      <p:sp>
        <p:nvSpPr>
          <p:cNvPr id="7" name="Title 6"/>
          <p:cNvSpPr>
            <a:spLocks noGrp="1"/>
          </p:cNvSpPr>
          <p:nvPr>
            <p:ph type="title"/>
          </p:nvPr>
        </p:nvSpPr>
        <p:spPr>
          <a:xfrm>
            <a:off x="0" y="0"/>
            <a:ext cx="24384009" cy="2286000"/>
          </a:xfrm>
          <a:solidFill>
            <a:srgbClr val="919091">
              <a:alpha val="50980"/>
            </a:srgbClr>
          </a:solidFill>
        </p:spPr>
        <p:txBody>
          <a:bodyPr/>
          <a:lstStyle/>
          <a:p>
            <a:pPr algn="ctr"/>
            <a:r>
              <a:rPr lang="en-US" dirty="0"/>
              <a:t>Unpacking Interview Results</a:t>
            </a:r>
            <a:r>
              <a:rPr lang="is-IS" dirty="0"/>
              <a:t>…</a:t>
            </a:r>
            <a:endParaRPr lang="en-US" dirty="0"/>
          </a:p>
        </p:txBody>
      </p:sp>
      <p:sp>
        <p:nvSpPr>
          <p:cNvPr id="4" name="Date Placeholder 3"/>
          <p:cNvSpPr>
            <a:spLocks noGrp="1"/>
          </p:cNvSpPr>
          <p:nvPr>
            <p:ph type="dt" sz="half" idx="10"/>
          </p:nvPr>
        </p:nvSpPr>
        <p:spPr/>
        <p:txBody>
          <a:bodyPr/>
          <a:lstStyle/>
          <a:p>
            <a:pPr>
              <a:defRPr/>
            </a:pPr>
            <a:r>
              <a:rPr lang="en-US"/>
              <a:t>Autumn 2026</a:t>
            </a:r>
            <a:endParaRPr lang="en-US" dirty="0"/>
          </a:p>
        </p:txBody>
      </p:sp>
      <p:sp>
        <p:nvSpPr>
          <p:cNvPr id="5" name="Footer Placeholder 4"/>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0E1F3F99-1E68-4047-B307-0AAED4DA5926}" type="slidenum">
              <a:rPr lang="en-US" smtClean="0"/>
              <a:pPr>
                <a:defRPr/>
              </a:pPr>
              <a:t>65</a:t>
            </a:fld>
            <a:endParaRPr lang="en-US" dirty="0"/>
          </a:p>
        </p:txBody>
      </p:sp>
    </p:spTree>
    <p:extLst>
      <p:ext uri="{BB962C8B-B14F-4D97-AF65-F5344CB8AC3E}">
        <p14:creationId xmlns:p14="http://schemas.microsoft.com/office/powerpoint/2010/main" val="2005321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7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 name="Shape 972"/>
          <p:cNvSpPr/>
          <p:nvPr/>
        </p:nvSpPr>
        <p:spPr>
          <a:xfrm>
            <a:off x="15417805" y="3670287"/>
            <a:ext cx="8676688" cy="1431161"/>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lvl1pPr algn="l">
              <a:defRPr sz="5000">
                <a:latin typeface="Lucida Grande"/>
                <a:ea typeface="Lucida Grande"/>
                <a:cs typeface="Lucida Grande"/>
                <a:sym typeface="Lucida Grande"/>
              </a:defRPr>
            </a:lvl1pPr>
          </a:lstStyle>
          <a:p>
            <a:pPr lvl="0">
              <a:defRPr sz="1800"/>
            </a:pPr>
            <a:r>
              <a:rPr lang="en-US" sz="3100" dirty="0">
                <a:solidFill>
                  <a:srgbClr val="FFFFFF"/>
                </a:solidFill>
              </a:rPr>
              <a:t>KEEP A LIST OF</a:t>
            </a:r>
          </a:p>
          <a:p>
            <a:pPr lvl="0">
              <a:defRPr sz="1800"/>
            </a:pPr>
            <a:endParaRPr lang="en-US" sz="3100" dirty="0">
              <a:solidFill>
                <a:srgbClr val="FFFFFF"/>
              </a:solidFill>
            </a:endParaRPr>
          </a:p>
          <a:p>
            <a:pPr lvl="0">
              <a:defRPr sz="1800"/>
            </a:pPr>
            <a:r>
              <a:rPr sz="3100" dirty="0">
                <a:solidFill>
                  <a:srgbClr val="FFFFFF"/>
                </a:solidFill>
              </a:rPr>
              <a:t>TENSIONS, CONTRADICTIONS,  SURPRISES</a:t>
            </a:r>
          </a:p>
        </p:txBody>
      </p:sp>
      <p:grpSp>
        <p:nvGrpSpPr>
          <p:cNvPr id="6" name="Group 5">
            <a:extLst>
              <a:ext uri="{FF2B5EF4-FFF2-40B4-BE49-F238E27FC236}">
                <a16:creationId xmlns:a16="http://schemas.microsoft.com/office/drawing/2014/main" id="{9C5928CE-5121-134E-B61C-780BC6AE1073}"/>
              </a:ext>
            </a:extLst>
          </p:cNvPr>
          <p:cNvGrpSpPr/>
          <p:nvPr/>
        </p:nvGrpSpPr>
        <p:grpSpPr>
          <a:xfrm>
            <a:off x="977899" y="2277464"/>
            <a:ext cx="13652501" cy="10490607"/>
            <a:chOff x="977899" y="2277464"/>
            <a:chExt cx="13652501" cy="10490607"/>
          </a:xfrm>
        </p:grpSpPr>
        <p:pic>
          <p:nvPicPr>
            <p:cNvPr id="971" name="image14.png" descr="empatny map - 4 quadrant diagram with post-it notes in each of the 4 quadrants"/>
            <p:cNvPicPr/>
            <p:nvPr/>
          </p:nvPicPr>
          <p:blipFill>
            <a:blip r:embed="rId3"/>
            <a:stretch>
              <a:fillRect/>
            </a:stretch>
          </p:blipFill>
          <p:spPr>
            <a:xfrm>
              <a:off x="977899" y="3469877"/>
              <a:ext cx="13652501" cy="8131176"/>
            </a:xfrm>
            <a:prstGeom prst="rect">
              <a:avLst/>
            </a:prstGeom>
            <a:ln w="12700">
              <a:miter lim="400000"/>
            </a:ln>
          </p:spPr>
        </p:pic>
        <p:sp>
          <p:nvSpPr>
            <p:cNvPr id="973" name="Shape 973"/>
            <p:cNvSpPr/>
            <p:nvPr/>
          </p:nvSpPr>
          <p:spPr>
            <a:xfrm>
              <a:off x="3530601" y="2277464"/>
              <a:ext cx="17526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dirty="0">
                  <a:solidFill>
                    <a:srgbClr val="FFFFFF"/>
                  </a:solidFill>
                </a:rPr>
                <a:t>say</a:t>
              </a:r>
            </a:p>
          </p:txBody>
        </p:sp>
        <p:sp>
          <p:nvSpPr>
            <p:cNvPr id="974" name="Shape 974"/>
            <p:cNvSpPr/>
            <p:nvPr/>
          </p:nvSpPr>
          <p:spPr>
            <a:xfrm>
              <a:off x="3695705" y="11675464"/>
              <a:ext cx="17526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do</a:t>
              </a:r>
            </a:p>
          </p:txBody>
        </p:sp>
        <p:sp>
          <p:nvSpPr>
            <p:cNvPr id="975" name="Shape 975"/>
            <p:cNvSpPr/>
            <p:nvPr/>
          </p:nvSpPr>
          <p:spPr>
            <a:xfrm>
              <a:off x="10007600" y="2277464"/>
              <a:ext cx="2933701"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think</a:t>
              </a:r>
            </a:p>
          </p:txBody>
        </p:sp>
        <p:sp>
          <p:nvSpPr>
            <p:cNvPr id="976" name="Shape 976"/>
            <p:cNvSpPr/>
            <p:nvPr/>
          </p:nvSpPr>
          <p:spPr>
            <a:xfrm>
              <a:off x="10388600" y="11675464"/>
              <a:ext cx="28448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feel</a:t>
              </a:r>
            </a:p>
          </p:txBody>
        </p:sp>
      </p:grpSp>
      <p:pic>
        <p:nvPicPr>
          <p:cNvPr id="977" name="image15.png"/>
          <p:cNvPicPr/>
          <p:nvPr/>
        </p:nvPicPr>
        <p:blipFill>
          <a:blip r:embed="rId4"/>
          <a:stretch>
            <a:fillRect/>
          </a:stretch>
        </p:blipFill>
        <p:spPr>
          <a:xfrm>
            <a:off x="19316705" y="6532168"/>
            <a:ext cx="990600" cy="962026"/>
          </a:xfrm>
          <a:prstGeom prst="rect">
            <a:avLst/>
          </a:prstGeom>
          <a:ln w="12700">
            <a:miter lim="400000"/>
          </a:ln>
        </p:spPr>
      </p:pic>
      <p:pic>
        <p:nvPicPr>
          <p:cNvPr id="978" name="image15.png"/>
          <p:cNvPicPr/>
          <p:nvPr/>
        </p:nvPicPr>
        <p:blipFill>
          <a:blip r:embed="rId4"/>
          <a:stretch>
            <a:fillRect/>
          </a:stretch>
        </p:blipFill>
        <p:spPr>
          <a:xfrm>
            <a:off x="20650201" y="7573566"/>
            <a:ext cx="990600" cy="962026"/>
          </a:xfrm>
          <a:prstGeom prst="rect">
            <a:avLst/>
          </a:prstGeom>
          <a:ln w="12700">
            <a:miter lim="400000"/>
          </a:ln>
        </p:spPr>
      </p:pic>
      <p:pic>
        <p:nvPicPr>
          <p:cNvPr id="979" name="image15.png"/>
          <p:cNvPicPr/>
          <p:nvPr/>
        </p:nvPicPr>
        <p:blipFill>
          <a:blip r:embed="rId4"/>
          <a:stretch>
            <a:fillRect/>
          </a:stretch>
        </p:blipFill>
        <p:spPr>
          <a:xfrm>
            <a:off x="15697201" y="6176568"/>
            <a:ext cx="990600" cy="962026"/>
          </a:xfrm>
          <a:prstGeom prst="rect">
            <a:avLst/>
          </a:prstGeom>
          <a:ln w="12700">
            <a:miter lim="400000"/>
          </a:ln>
        </p:spPr>
      </p:pic>
      <p:pic>
        <p:nvPicPr>
          <p:cNvPr id="980" name="image15.png"/>
          <p:cNvPicPr/>
          <p:nvPr/>
        </p:nvPicPr>
        <p:blipFill>
          <a:blip r:embed="rId4"/>
          <a:stretch>
            <a:fillRect/>
          </a:stretch>
        </p:blipFill>
        <p:spPr>
          <a:xfrm>
            <a:off x="15697201" y="9389668"/>
            <a:ext cx="990600" cy="962026"/>
          </a:xfrm>
          <a:prstGeom prst="rect">
            <a:avLst/>
          </a:prstGeom>
          <a:ln w="12700">
            <a:miter lim="400000"/>
          </a:ln>
        </p:spPr>
      </p:pic>
      <p:pic>
        <p:nvPicPr>
          <p:cNvPr id="981" name="image15.png"/>
          <p:cNvPicPr/>
          <p:nvPr/>
        </p:nvPicPr>
        <p:blipFill>
          <a:blip r:embed="rId4"/>
          <a:stretch>
            <a:fillRect/>
          </a:stretch>
        </p:blipFill>
        <p:spPr>
          <a:xfrm>
            <a:off x="20002505" y="9021368"/>
            <a:ext cx="990600" cy="962026"/>
          </a:xfrm>
          <a:prstGeom prst="rect">
            <a:avLst/>
          </a:prstGeom>
          <a:ln w="12700">
            <a:miter lim="400000"/>
          </a:ln>
        </p:spPr>
      </p:pic>
      <p:pic>
        <p:nvPicPr>
          <p:cNvPr id="982" name="image15.png"/>
          <p:cNvPicPr/>
          <p:nvPr/>
        </p:nvPicPr>
        <p:blipFill>
          <a:blip r:embed="rId4"/>
          <a:stretch>
            <a:fillRect/>
          </a:stretch>
        </p:blipFill>
        <p:spPr>
          <a:xfrm>
            <a:off x="17424401" y="7052868"/>
            <a:ext cx="990600" cy="962026"/>
          </a:xfrm>
          <a:prstGeom prst="rect">
            <a:avLst/>
          </a:prstGeom>
          <a:ln w="12700">
            <a:miter lim="400000"/>
          </a:ln>
        </p:spPr>
      </p:pic>
      <p:pic>
        <p:nvPicPr>
          <p:cNvPr id="983" name="image15.png"/>
          <p:cNvPicPr/>
          <p:nvPr/>
        </p:nvPicPr>
        <p:blipFill>
          <a:blip r:embed="rId4"/>
          <a:stretch>
            <a:fillRect/>
          </a:stretch>
        </p:blipFill>
        <p:spPr>
          <a:xfrm>
            <a:off x="17843505" y="8767368"/>
            <a:ext cx="990600" cy="962026"/>
          </a:xfrm>
          <a:prstGeom prst="rect">
            <a:avLst/>
          </a:prstGeom>
          <a:ln w="12700">
            <a:miter lim="400000"/>
          </a:ln>
        </p:spPr>
      </p:pic>
      <p:sp>
        <p:nvSpPr>
          <p:cNvPr id="5" name="Title 4"/>
          <p:cNvSpPr>
            <a:spLocks noGrp="1"/>
          </p:cNvSpPr>
          <p:nvPr>
            <p:ph type="title"/>
          </p:nvPr>
        </p:nvSpPr>
        <p:spPr/>
        <p:txBody>
          <a:bodyPr/>
          <a:lstStyle/>
          <a:p>
            <a:r>
              <a:rPr lang="en-US" dirty="0"/>
              <a:t>Empathy Map to Help Synthesize</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66</a:t>
            </a:fld>
            <a:endParaRPr lang="en-US" dirty="0"/>
          </a:p>
        </p:txBody>
      </p:sp>
      <p:sp>
        <p:nvSpPr>
          <p:cNvPr id="19" name="Shape 972"/>
          <p:cNvSpPr/>
          <p:nvPr/>
        </p:nvSpPr>
        <p:spPr>
          <a:xfrm>
            <a:off x="15417805" y="10639111"/>
            <a:ext cx="8676688" cy="2523768"/>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lvl1pPr algn="l">
              <a:defRPr sz="5000">
                <a:latin typeface="Lucida Grande"/>
                <a:ea typeface="Lucida Grande"/>
                <a:cs typeface="Lucida Grande"/>
                <a:sym typeface="Lucida Grande"/>
              </a:defRPr>
            </a:lvl1pPr>
          </a:lstStyle>
          <a:p>
            <a:pPr lvl="0">
              <a:defRPr sz="1800"/>
            </a:pPr>
            <a:r>
              <a:rPr lang="en-US" sz="3100" dirty="0">
                <a:solidFill>
                  <a:srgbClr val="FFFFFF"/>
                </a:solidFill>
              </a:rPr>
              <a:t>USE TO FIND NEEDS &amp; INSIGHTS </a:t>
            </a:r>
            <a:r>
              <a:rPr lang="en-US" sz="4000" dirty="0">
                <a:solidFill>
                  <a:srgbClr val="FFFFFF"/>
                </a:solidFill>
              </a:rPr>
              <a:t>→ </a:t>
            </a:r>
            <a:r>
              <a:rPr lang="en-US" sz="3100" dirty="0">
                <a:solidFill>
                  <a:srgbClr val="FFFFFF"/>
                </a:solidFill>
              </a:rPr>
              <a:t>POV</a:t>
            </a:r>
          </a:p>
          <a:p>
            <a:pPr lvl="0">
              <a:defRPr sz="1800"/>
            </a:pPr>
            <a:br>
              <a:rPr lang="en-US" sz="3100" dirty="0">
                <a:solidFill>
                  <a:srgbClr val="FFFFFF"/>
                </a:solidFill>
              </a:rPr>
            </a:br>
            <a:r>
              <a:rPr lang="en-US" sz="3100" dirty="0">
                <a:solidFill>
                  <a:srgbClr val="FFFFFF"/>
                </a:solidFill>
              </a:rPr>
              <a:t>	3. </a:t>
            </a:r>
            <a:r>
              <a:rPr lang="en-US" sz="3100" i="1" dirty="0">
                <a:solidFill>
                  <a:srgbClr val="FFFFFF"/>
                </a:solidFill>
              </a:rPr>
              <a:t>WE WONDER IF THIS MEANS…</a:t>
            </a:r>
          </a:p>
          <a:p>
            <a:pPr lvl="0">
              <a:defRPr sz="1800"/>
            </a:pPr>
            <a:r>
              <a:rPr lang="en-US" sz="3100" dirty="0">
                <a:solidFill>
                  <a:srgbClr val="FFFFFF"/>
                </a:solidFill>
              </a:rPr>
              <a:t>	4. </a:t>
            </a:r>
            <a:r>
              <a:rPr lang="en-US" sz="3100" i="1" dirty="0">
                <a:solidFill>
                  <a:srgbClr val="FFFFFF"/>
                </a:solidFill>
              </a:rPr>
              <a:t>IT WOULD BE GAME CHANGING TO…</a:t>
            </a:r>
            <a:endParaRPr lang="en-US" sz="3100" dirty="0">
              <a:solidFill>
                <a:srgbClr val="FFFFFF"/>
              </a:solidFill>
            </a:endParaRPr>
          </a:p>
          <a:p>
            <a:pPr lvl="0">
              <a:defRPr sz="1800"/>
            </a:pPr>
            <a:endParaRPr lang="en-US" sz="3100" dirty="0">
              <a:solidFill>
                <a:srgbClr val="FFFFFF"/>
              </a:solidFill>
            </a:endParaRPr>
          </a:p>
        </p:txBody>
      </p:sp>
    </p:spTree>
    <p:extLst>
      <p:ext uri="{BB962C8B-B14F-4D97-AF65-F5344CB8AC3E}">
        <p14:creationId xmlns:p14="http://schemas.microsoft.com/office/powerpoint/2010/main" val="27861554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78469" y="0"/>
            <a:ext cx="23105534" cy="2286000"/>
          </a:xfrm>
        </p:spPr>
        <p:txBody>
          <a:bodyPr/>
          <a:lstStyle/>
          <a:p>
            <a:r>
              <a:rPr lang="en-US" dirty="0"/>
              <a:t>Needs and Insights</a:t>
            </a:r>
          </a:p>
        </p:txBody>
      </p:sp>
      <p:sp>
        <p:nvSpPr>
          <p:cNvPr id="9" name="Content Placeholder 8"/>
          <p:cNvSpPr>
            <a:spLocks noGrp="1"/>
          </p:cNvSpPr>
          <p:nvPr>
            <p:ph idx="1"/>
          </p:nvPr>
        </p:nvSpPr>
        <p:spPr>
          <a:xfrm>
            <a:off x="1278467" y="2663687"/>
            <a:ext cx="19304000" cy="9985513"/>
          </a:xfrm>
        </p:spPr>
        <p:txBody>
          <a:bodyPr>
            <a:noAutofit/>
          </a:bodyPr>
          <a:lstStyle/>
          <a:p>
            <a:r>
              <a:rPr lang="en-US" dirty="0"/>
              <a:t>Needs</a:t>
            </a:r>
          </a:p>
          <a:p>
            <a:pPr lvl="1"/>
            <a:r>
              <a:rPr lang="en-US" dirty="0"/>
              <a:t>human emotional or physical necessities</a:t>
            </a:r>
          </a:p>
          <a:p>
            <a:pPr lvl="2"/>
            <a:r>
              <a:rPr lang="en-US" dirty="0"/>
              <a:t>activities &amp; desires with which your user could use help (often verbs)</a:t>
            </a:r>
          </a:p>
          <a:p>
            <a:pPr lvl="2"/>
            <a:r>
              <a:rPr lang="en-US" dirty="0"/>
              <a:t>e.g., to feel safe, to stay connected, to keep track of, to be understood…</a:t>
            </a:r>
          </a:p>
          <a:p>
            <a:pPr lvl="2"/>
            <a:endParaRPr lang="en-US" sz="4000" dirty="0"/>
          </a:p>
          <a:p>
            <a:r>
              <a:rPr lang="en-US" dirty="0"/>
              <a:t>Insight</a:t>
            </a:r>
          </a:p>
          <a:p>
            <a:pPr lvl="1"/>
            <a:r>
              <a:rPr lang="en-US" dirty="0"/>
              <a:t>A remarkable realization that you could leverage to better respond to a design challenge</a:t>
            </a:r>
          </a:p>
        </p:txBody>
      </p:sp>
      <p:sp>
        <p:nvSpPr>
          <p:cNvPr id="2" name="Date Placeholder 1"/>
          <p:cNvSpPr>
            <a:spLocks noGrp="1"/>
          </p:cNvSpPr>
          <p:nvPr>
            <p:ph type="dt" sz="half" idx="10"/>
          </p:nvPr>
        </p:nvSpPr>
        <p:spPr>
          <a:xfrm>
            <a:off x="5860" y="13214472"/>
            <a:ext cx="5080000" cy="914400"/>
          </a:xfrm>
        </p:spPr>
        <p:txBody>
          <a:bodyPr/>
          <a:lstStyle/>
          <a:p>
            <a:r>
              <a:rPr lang="en-US"/>
              <a:t>Autumn 2026</a:t>
            </a:r>
            <a:endParaRPr lang="en-US" dirty="0"/>
          </a:p>
        </p:txBody>
      </p:sp>
      <p:sp>
        <p:nvSpPr>
          <p:cNvPr id="3" name="Footer Placeholder 2"/>
          <p:cNvSpPr>
            <a:spLocks noGrp="1"/>
          </p:cNvSpPr>
          <p:nvPr>
            <p:ph type="ftr" sz="quarter" idx="11"/>
          </p:nvPr>
        </p:nvSpPr>
        <p:spPr>
          <a:xfrm>
            <a:off x="5091719" y="13216570"/>
            <a:ext cx="16638966" cy="914400"/>
          </a:xfrm>
        </p:spPr>
        <p:txBody>
          <a:bodyPr/>
          <a:lstStyle/>
          <a:p>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a:xfrm>
            <a:off x="21730684" y="13234078"/>
            <a:ext cx="2641600" cy="914400"/>
          </a:xfrm>
        </p:spPr>
        <p:txBody>
          <a:bodyPr/>
          <a:lstStyle/>
          <a:p>
            <a:fld id="{0E1F3F99-1E68-4047-B307-0AAED4DA5926}" type="slidenum">
              <a:rPr lang="en-US" smtClean="0"/>
              <a:pPr/>
              <a:t>67</a:t>
            </a:fld>
            <a:endParaRPr lang="en-US" dirty="0"/>
          </a:p>
        </p:txBody>
      </p:sp>
      <p:pic>
        <p:nvPicPr>
          <p:cNvPr id="11" name="Graphic 11" descr="Lightbulb: insight"/>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082000" y="10392885"/>
            <a:ext cx="2540000" cy="2540000"/>
          </a:xfrm>
          <a:prstGeom prst="rect">
            <a:avLst/>
          </a:prstGeom>
        </p:spPr>
      </p:pic>
      <p:pic>
        <p:nvPicPr>
          <p:cNvPr id="12" name="Graphic 12" descr="Hand holding a heart: human needs"/>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082000" y="3937000"/>
            <a:ext cx="2540000" cy="2540000"/>
          </a:xfrm>
          <a:prstGeom prst="rect">
            <a:avLst/>
          </a:prstGeom>
        </p:spPr>
      </p:pic>
    </p:spTree>
    <p:extLst>
      <p:ext uri="{BB962C8B-B14F-4D97-AF65-F5344CB8AC3E}">
        <p14:creationId xmlns:p14="http://schemas.microsoft.com/office/powerpoint/2010/main" val="340949084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5" end="5"/>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312EC-244C-FBF9-11A9-8264B40FCBFF}"/>
            </a:ext>
          </a:extLst>
        </p:cNvPr>
        <p:cNvGrpSpPr/>
        <p:nvPr/>
      </p:nvGrpSpPr>
      <p:grpSpPr>
        <a:xfrm>
          <a:off x="0" y="0"/>
          <a:ext cx="0" cy="0"/>
          <a:chOff x="0" y="0"/>
          <a:chExt cx="0" cy="0"/>
        </a:xfrm>
      </p:grpSpPr>
      <p:sp>
        <p:nvSpPr>
          <p:cNvPr id="972" name="Shape 972">
            <a:extLst>
              <a:ext uri="{FF2B5EF4-FFF2-40B4-BE49-F238E27FC236}">
                <a16:creationId xmlns:a16="http://schemas.microsoft.com/office/drawing/2014/main" id="{5D12B0CE-B219-32C2-6D9D-5B1B3E4E3070}"/>
              </a:ext>
            </a:extLst>
          </p:cNvPr>
          <p:cNvSpPr/>
          <p:nvPr/>
        </p:nvSpPr>
        <p:spPr>
          <a:xfrm>
            <a:off x="10170570" y="2158370"/>
            <a:ext cx="13414175" cy="923330"/>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ctr">
            <a:spAutoFit/>
          </a:bodyPr>
          <a:lstStyle>
            <a:lvl1pPr algn="l">
              <a:defRPr sz="5000">
                <a:latin typeface="Lucida Grande"/>
                <a:ea typeface="Lucida Grande"/>
                <a:cs typeface="Lucida Grande"/>
                <a:sym typeface="Lucida Grande"/>
              </a:defRPr>
            </a:lvl1pPr>
          </a:lstStyle>
          <a:p>
            <a:pPr lvl="0">
              <a:defRPr sz="1800"/>
            </a:pPr>
            <a:r>
              <a:rPr lang="en-US" sz="6000" dirty="0">
                <a:solidFill>
                  <a:srgbClr val="FFFFFF"/>
                </a:solidFill>
              </a:rPr>
              <a:t>WHAT DOES SHE NEED?</a:t>
            </a:r>
            <a:endParaRPr sz="6000" dirty="0">
              <a:solidFill>
                <a:srgbClr val="FFFFFF"/>
              </a:solidFill>
            </a:endParaRPr>
          </a:p>
        </p:txBody>
      </p:sp>
      <p:sp>
        <p:nvSpPr>
          <p:cNvPr id="5" name="Title 4">
            <a:extLst>
              <a:ext uri="{FF2B5EF4-FFF2-40B4-BE49-F238E27FC236}">
                <a16:creationId xmlns:a16="http://schemas.microsoft.com/office/drawing/2014/main" id="{4DAECAD4-279F-EB0D-0E09-FD9FD2620C8F}"/>
              </a:ext>
            </a:extLst>
          </p:cNvPr>
          <p:cNvSpPr>
            <a:spLocks noGrp="1"/>
          </p:cNvSpPr>
          <p:nvPr>
            <p:ph type="title"/>
          </p:nvPr>
        </p:nvSpPr>
        <p:spPr/>
        <p:txBody>
          <a:bodyPr/>
          <a:lstStyle/>
          <a:p>
            <a:r>
              <a:rPr lang="en-US" dirty="0"/>
              <a:t>Identifying Needs</a:t>
            </a:r>
          </a:p>
        </p:txBody>
      </p:sp>
      <p:sp>
        <p:nvSpPr>
          <p:cNvPr id="9" name="Content Placeholder 8">
            <a:extLst>
              <a:ext uri="{FF2B5EF4-FFF2-40B4-BE49-F238E27FC236}">
                <a16:creationId xmlns:a16="http://schemas.microsoft.com/office/drawing/2014/main" id="{8641CFB2-A74A-AC0F-CE17-A5F2DAB63C99}"/>
              </a:ext>
            </a:extLst>
          </p:cNvPr>
          <p:cNvSpPr>
            <a:spLocks noGrp="1"/>
          </p:cNvSpPr>
          <p:nvPr>
            <p:ph sz="half" idx="1"/>
          </p:nvPr>
        </p:nvSpPr>
        <p:spPr>
          <a:xfrm>
            <a:off x="9939867" y="3568381"/>
            <a:ext cx="13766799" cy="9144000"/>
          </a:xfrm>
        </p:spPr>
        <p:txBody>
          <a:bodyPr>
            <a:noAutofit/>
          </a:bodyPr>
          <a:lstStyle/>
          <a:p>
            <a:r>
              <a:rPr lang="en-US" sz="5400" dirty="0"/>
              <a:t>A ladder, more books, </a:t>
            </a:r>
            <a:r>
              <a:rPr lang="mr-IN" sz="5400" dirty="0"/>
              <a:t>…</a:t>
            </a:r>
            <a:endParaRPr lang="en-US" sz="5400" dirty="0"/>
          </a:p>
          <a:p>
            <a:pPr lvl="1"/>
            <a:r>
              <a:rPr lang="en-US" dirty="0"/>
              <a:t>NO, these are solutions</a:t>
            </a:r>
          </a:p>
          <a:p>
            <a:pPr lvl="1"/>
            <a:endParaRPr lang="en-US" sz="1500" dirty="0"/>
          </a:p>
          <a:p>
            <a:r>
              <a:rPr lang="en-US" sz="5400" dirty="0"/>
              <a:t>To get acknowledgement from her peers that she is a hard worker?</a:t>
            </a:r>
          </a:p>
          <a:p>
            <a:r>
              <a:rPr lang="en-US" sz="5400" dirty="0"/>
              <a:t>To have a strong voice driven by knowledge &amp; education?</a:t>
            </a:r>
          </a:p>
          <a:p>
            <a:r>
              <a:rPr lang="en-US" sz="5400" dirty="0"/>
              <a:t>To enjoy more social time with her father through reading together?</a:t>
            </a:r>
          </a:p>
          <a:p>
            <a:endParaRPr lang="en-US" sz="1500" dirty="0"/>
          </a:p>
          <a:p>
            <a:r>
              <a:rPr lang="en-US" sz="5400" dirty="0"/>
              <a:t>These needs are more </a:t>
            </a:r>
            <a:r>
              <a:rPr lang="en-US" sz="5400" b="1" dirty="0"/>
              <a:t>powerful</a:t>
            </a:r>
            <a:r>
              <a:rPr lang="en-US" sz="5400" dirty="0"/>
              <a:t> &amp; </a:t>
            </a:r>
            <a:r>
              <a:rPr lang="en-US" sz="5400" b="1" dirty="0"/>
              <a:t>inspiring</a:t>
            </a:r>
            <a:r>
              <a:rPr lang="en-US" sz="5400" dirty="0"/>
              <a:t> for design</a:t>
            </a:r>
          </a:p>
        </p:txBody>
      </p:sp>
      <p:sp>
        <p:nvSpPr>
          <p:cNvPr id="2" name="Date Placeholder 1">
            <a:extLst>
              <a:ext uri="{FF2B5EF4-FFF2-40B4-BE49-F238E27FC236}">
                <a16:creationId xmlns:a16="http://schemas.microsoft.com/office/drawing/2014/main" id="{E2950B4D-9405-35B6-33FA-4A411A366516}"/>
              </a:ext>
            </a:extLst>
          </p:cNvPr>
          <p:cNvSpPr>
            <a:spLocks noGrp="1"/>
          </p:cNvSpPr>
          <p:nvPr>
            <p:ph type="dt" sz="half" idx="10"/>
          </p:nvPr>
        </p:nvSpPr>
        <p:spPr/>
        <p:txBody>
          <a:bodyPr/>
          <a:lstStyle/>
          <a:p>
            <a:pPr>
              <a:defRPr/>
            </a:pPr>
            <a:r>
              <a:rPr lang="en-US"/>
              <a:t>Autumn 2026</a:t>
            </a:r>
            <a:endParaRPr lang="en-US" dirty="0"/>
          </a:p>
        </p:txBody>
      </p:sp>
      <p:sp>
        <p:nvSpPr>
          <p:cNvPr id="3" name="Footer Placeholder 2">
            <a:extLst>
              <a:ext uri="{FF2B5EF4-FFF2-40B4-BE49-F238E27FC236}">
                <a16:creationId xmlns:a16="http://schemas.microsoft.com/office/drawing/2014/main" id="{EF2DEB54-33D7-4F5F-022B-C73C8E565A22}"/>
              </a:ext>
            </a:extLst>
          </p:cNvPr>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F9A716DB-03D3-ACC9-09F2-09E5D0E2724F}"/>
              </a:ext>
            </a:extLst>
          </p:cNvPr>
          <p:cNvSpPr>
            <a:spLocks noGrp="1"/>
          </p:cNvSpPr>
          <p:nvPr>
            <p:ph type="sldNum" sz="quarter" idx="12"/>
          </p:nvPr>
        </p:nvSpPr>
        <p:spPr/>
        <p:txBody>
          <a:bodyPr/>
          <a:lstStyle/>
          <a:p>
            <a:pPr>
              <a:defRPr/>
            </a:pPr>
            <a:fld id="{0E1F3F99-1E68-4047-B307-0AAED4DA5926}" type="slidenum">
              <a:rPr lang="en-US" smtClean="0"/>
              <a:pPr>
                <a:defRPr/>
              </a:pPr>
              <a:t>68</a:t>
            </a:fld>
            <a:endParaRPr lang="en-US" dirty="0"/>
          </a:p>
        </p:txBody>
      </p:sp>
      <p:pic>
        <p:nvPicPr>
          <p:cNvPr id="9218" name="Picture 2" descr="A girld standing on a books to reach a high book shelf&#10;&#10;">
            <a:extLst>
              <a:ext uri="{FF2B5EF4-FFF2-40B4-BE49-F238E27FC236}">
                <a16:creationId xmlns:a16="http://schemas.microsoft.com/office/drawing/2014/main" id="{1595F47A-C457-522F-A9AE-B0969C886E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9075" y="2061768"/>
            <a:ext cx="7004686" cy="1080723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54577509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7" name="Shape 987"/>
          <p:cNvSpPr/>
          <p:nvPr/>
        </p:nvSpPr>
        <p:spPr>
          <a:xfrm>
            <a:off x="-5626095" y="5697993"/>
            <a:ext cx="34759901" cy="1117600"/>
          </a:xfrm>
          <a:prstGeom prst="rect">
            <a:avLst/>
          </a:prstGeom>
          <a:solidFill>
            <a:srgbClr val="CCCCCC"/>
          </a:solidFill>
          <a:ln w="12700">
            <a:miter lim="400000"/>
          </a:ln>
        </p:spPr>
        <p:txBody>
          <a:bodyPr lIns="0" tIns="0" rIns="0" bIns="0"/>
          <a:lstStyle/>
          <a:p>
            <a:pPr lvl="0"/>
            <a:endParaRPr/>
          </a:p>
        </p:txBody>
      </p:sp>
      <p:sp>
        <p:nvSpPr>
          <p:cNvPr id="988" name="Shape 988"/>
          <p:cNvSpPr/>
          <p:nvPr/>
        </p:nvSpPr>
        <p:spPr>
          <a:xfrm>
            <a:off x="1727201" y="1308100"/>
            <a:ext cx="21412200" cy="7067320"/>
          </a:xfrm>
          <a:prstGeom prst="rect">
            <a:avLst/>
          </a:prstGeom>
          <a:ln w="12700">
            <a:miter lim="400000"/>
          </a:ln>
          <a:extLst>
            <a:ext uri="{C572A759-6A51-4108-AA02-DFA0A04FC94B}">
              <ma14:wrappingTextBoxFlag xmlns="" xmlns:ma14="http://schemas.microsoft.com/office/mac/drawingml/2011/main" val="1"/>
            </a:ext>
          </a:extLst>
        </p:spPr>
        <p:txBody>
          <a:bodyPr lIns="0" tIns="0" rIns="0" bIns="0">
            <a:spAutoFit/>
          </a:bodyPr>
          <a:lstStyle/>
          <a:p>
            <a:pPr lvl="0" algn="l">
              <a:lnSpc>
                <a:spcPct val="130000"/>
              </a:lnSpc>
              <a:defRPr sz="1800"/>
            </a:pPr>
            <a:r>
              <a:rPr sz="14300" dirty="0">
                <a:latin typeface="Lucida Grande"/>
                <a:ea typeface="Lucida Grande"/>
                <a:cs typeface="Lucida Grande"/>
                <a:sym typeface="Lucida Grande"/>
              </a:rPr>
              <a:t> </a:t>
            </a:r>
          </a:p>
          <a:p>
            <a:pPr lvl="0" algn="l">
              <a:lnSpc>
                <a:spcPct val="130000"/>
              </a:lnSpc>
              <a:defRPr sz="1800"/>
            </a:pPr>
            <a:r>
              <a:rPr sz="7100" dirty="0">
                <a:solidFill>
                  <a:schemeClr val="tx1"/>
                </a:solidFill>
                <a:latin typeface="Lucida Grande"/>
                <a:ea typeface="Lucida Grande"/>
                <a:cs typeface="Lucida Grande"/>
                <a:sym typeface="Lucida Grande"/>
              </a:rPr>
              <a:t>UNPACK</a:t>
            </a:r>
          </a:p>
          <a:p>
            <a:pPr lvl="0" algn="l">
              <a:lnSpc>
                <a:spcPct val="130000"/>
              </a:lnSpc>
              <a:defRPr sz="1800"/>
            </a:pPr>
            <a:r>
              <a:rPr lang="en-US" sz="7100" dirty="0">
                <a:latin typeface="Lucida Grande"/>
                <a:ea typeface="Lucida Grande"/>
                <a:cs typeface="Lucida Grande"/>
                <a:sym typeface="Lucida Grande"/>
              </a:rPr>
              <a:t>NEEDS &amp; </a:t>
            </a:r>
            <a:r>
              <a:rPr sz="7100" dirty="0">
                <a:latin typeface="Lucida Grande"/>
                <a:ea typeface="Lucida Grande"/>
                <a:cs typeface="Lucida Grande"/>
                <a:sym typeface="Lucida Grande"/>
              </a:rPr>
              <a:t>INSIGHTS</a:t>
            </a:r>
          </a:p>
          <a:p>
            <a:pPr lvl="0" algn="l">
              <a:lnSpc>
                <a:spcPct val="130000"/>
              </a:lnSpc>
              <a:defRPr sz="1800"/>
            </a:pPr>
            <a:r>
              <a:rPr sz="7100" dirty="0">
                <a:solidFill>
                  <a:schemeClr val="tx1"/>
                </a:solidFill>
                <a:latin typeface="Lucida Grande"/>
                <a:ea typeface="Lucida Grande"/>
                <a:cs typeface="Lucida Grande"/>
                <a:sym typeface="Lucida Grande"/>
              </a:rPr>
              <a:t>POINT OF VIEW</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69</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 name="Shape 990"/>
          <p:cNvSpPr/>
          <p:nvPr/>
        </p:nvSpPr>
        <p:spPr>
          <a:xfrm>
            <a:off x="-4991095" y="0"/>
            <a:ext cx="34759901" cy="14846300"/>
          </a:xfrm>
          <a:prstGeom prst="rect">
            <a:avLst/>
          </a:prstGeom>
          <a:solidFill>
            <a:srgbClr val="0080FF"/>
          </a:solidFill>
          <a:ln w="12700">
            <a:miter lim="400000"/>
          </a:ln>
        </p:spPr>
        <p:txBody>
          <a:bodyPr lIns="0" tIns="0" rIns="0" bIns="0"/>
          <a:lstStyle/>
          <a:p>
            <a:pPr lvl="0"/>
            <a:endParaRPr/>
          </a:p>
        </p:txBody>
      </p:sp>
      <p:sp>
        <p:nvSpPr>
          <p:cNvPr id="991" name="Shape 991"/>
          <p:cNvSpPr/>
          <p:nvPr/>
        </p:nvSpPr>
        <p:spPr>
          <a:xfrm>
            <a:off x="14058906" y="6731000"/>
            <a:ext cx="15405101" cy="7721600"/>
          </a:xfrm>
          <a:prstGeom prst="rect">
            <a:avLst/>
          </a:prstGeom>
          <a:solidFill>
            <a:srgbClr val="FFFFFF"/>
          </a:solidFill>
          <a:ln w="12700">
            <a:miter lim="400000"/>
          </a:ln>
        </p:spPr>
        <p:txBody>
          <a:bodyPr lIns="0" tIns="0" rIns="0" bIns="0"/>
          <a:lstStyle/>
          <a:p>
            <a:pPr lvl="0"/>
            <a:endParaRPr/>
          </a:p>
        </p:txBody>
      </p:sp>
      <p:sp>
        <p:nvSpPr>
          <p:cNvPr id="992" name="Shape 992"/>
          <p:cNvSpPr/>
          <p:nvPr/>
        </p:nvSpPr>
        <p:spPr>
          <a:xfrm>
            <a:off x="-6502400" y="6731000"/>
            <a:ext cx="17868901" cy="7721600"/>
          </a:xfrm>
          <a:prstGeom prst="rect">
            <a:avLst/>
          </a:prstGeom>
          <a:solidFill>
            <a:srgbClr val="FFFFFF"/>
          </a:solidFill>
          <a:ln w="12700">
            <a:miter lim="400000"/>
          </a:ln>
        </p:spPr>
        <p:txBody>
          <a:bodyPr lIns="0" tIns="0" rIns="0" bIns="0"/>
          <a:lstStyle/>
          <a:p>
            <a:pPr lvl="0"/>
            <a:endParaRPr/>
          </a:p>
        </p:txBody>
      </p:sp>
      <p:pic>
        <p:nvPicPr>
          <p:cNvPr id="993" name="image14.png"/>
          <p:cNvPicPr/>
          <p:nvPr/>
        </p:nvPicPr>
        <p:blipFill>
          <a:blip r:embed="rId3"/>
          <a:stretch>
            <a:fillRect/>
          </a:stretch>
        </p:blipFill>
        <p:spPr>
          <a:xfrm>
            <a:off x="-4724399" y="7332664"/>
            <a:ext cx="9201149" cy="5480052"/>
          </a:xfrm>
          <a:prstGeom prst="rect">
            <a:avLst/>
          </a:prstGeom>
          <a:ln w="12700">
            <a:miter lim="400000"/>
          </a:ln>
        </p:spPr>
      </p:pic>
      <p:sp>
        <p:nvSpPr>
          <p:cNvPr id="994" name="Shape 994"/>
          <p:cNvSpPr/>
          <p:nvPr/>
        </p:nvSpPr>
        <p:spPr>
          <a:xfrm>
            <a:off x="16096340" y="7245149"/>
            <a:ext cx="8456705" cy="1092607"/>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lvl1pPr algn="l">
              <a:defRPr sz="7200">
                <a:latin typeface="Lucida Grande"/>
                <a:ea typeface="Lucida Grande"/>
                <a:cs typeface="Lucida Grande"/>
                <a:sym typeface="Lucida Grande"/>
              </a:defRPr>
            </a:lvl1pPr>
          </a:lstStyle>
          <a:p>
            <a:pPr lvl="0">
              <a:defRPr sz="1800"/>
            </a:pPr>
            <a:r>
              <a:rPr lang="en-US" sz="7100" dirty="0"/>
              <a:t>NEEDS &amp; </a:t>
            </a:r>
            <a:r>
              <a:rPr sz="7100" dirty="0"/>
              <a:t>INSIGHTS</a:t>
            </a:r>
          </a:p>
        </p:txBody>
      </p:sp>
      <p:pic>
        <p:nvPicPr>
          <p:cNvPr id="995" name="image15.png"/>
          <p:cNvPicPr/>
          <p:nvPr/>
        </p:nvPicPr>
        <p:blipFill>
          <a:blip r:embed="rId4"/>
          <a:stretch>
            <a:fillRect/>
          </a:stretch>
        </p:blipFill>
        <p:spPr>
          <a:xfrm>
            <a:off x="15697201" y="8874131"/>
            <a:ext cx="801688" cy="781050"/>
          </a:xfrm>
          <a:prstGeom prst="rect">
            <a:avLst/>
          </a:prstGeom>
          <a:ln w="12700">
            <a:miter lim="400000"/>
          </a:ln>
        </p:spPr>
      </p:pic>
      <p:pic>
        <p:nvPicPr>
          <p:cNvPr id="996" name="image15.png"/>
          <p:cNvPicPr/>
          <p:nvPr/>
        </p:nvPicPr>
        <p:blipFill>
          <a:blip r:embed="rId4"/>
          <a:stretch>
            <a:fillRect/>
          </a:stretch>
        </p:blipFill>
        <p:spPr>
          <a:xfrm>
            <a:off x="18964281" y="8874131"/>
            <a:ext cx="801688" cy="781050"/>
          </a:xfrm>
          <a:prstGeom prst="rect">
            <a:avLst/>
          </a:prstGeom>
          <a:ln w="12700">
            <a:miter lim="400000"/>
          </a:ln>
        </p:spPr>
      </p:pic>
      <p:pic>
        <p:nvPicPr>
          <p:cNvPr id="997" name="image15.png"/>
          <p:cNvPicPr/>
          <p:nvPr/>
        </p:nvPicPr>
        <p:blipFill>
          <a:blip r:embed="rId4"/>
          <a:stretch>
            <a:fillRect/>
          </a:stretch>
        </p:blipFill>
        <p:spPr>
          <a:xfrm>
            <a:off x="17678401" y="10113964"/>
            <a:ext cx="801688" cy="779464"/>
          </a:xfrm>
          <a:prstGeom prst="rect">
            <a:avLst/>
          </a:prstGeom>
          <a:ln w="12700">
            <a:miter lim="400000"/>
          </a:ln>
        </p:spPr>
      </p:pic>
      <p:pic>
        <p:nvPicPr>
          <p:cNvPr id="998" name="image16.png"/>
          <p:cNvPicPr/>
          <p:nvPr/>
        </p:nvPicPr>
        <p:blipFill>
          <a:blip r:embed="rId5"/>
          <a:srcRect l="35031" t="11044" r="43857" b="68951"/>
          <a:stretch>
            <a:fillRect/>
          </a:stretch>
        </p:blipFill>
        <p:spPr>
          <a:xfrm rot="1858000">
            <a:off x="10517189" y="4703767"/>
            <a:ext cx="4978400" cy="3629026"/>
          </a:xfrm>
          <a:prstGeom prst="rect">
            <a:avLst/>
          </a:prstGeom>
          <a:ln w="12700">
            <a:miter lim="400000"/>
          </a:ln>
        </p:spPr>
      </p:pic>
      <p:pic>
        <p:nvPicPr>
          <p:cNvPr id="999" name="image15.png"/>
          <p:cNvPicPr/>
          <p:nvPr/>
        </p:nvPicPr>
        <p:blipFill>
          <a:blip r:embed="rId4"/>
          <a:stretch>
            <a:fillRect/>
          </a:stretch>
        </p:blipFill>
        <p:spPr>
          <a:xfrm>
            <a:off x="8712200" y="9732964"/>
            <a:ext cx="763589" cy="742952"/>
          </a:xfrm>
          <a:prstGeom prst="rect">
            <a:avLst/>
          </a:prstGeom>
          <a:ln w="12700">
            <a:miter lim="400000"/>
          </a:ln>
        </p:spPr>
      </p:pic>
      <p:pic>
        <p:nvPicPr>
          <p:cNvPr id="1000" name="image15.png"/>
          <p:cNvPicPr/>
          <p:nvPr/>
        </p:nvPicPr>
        <p:blipFill>
          <a:blip r:embed="rId4"/>
          <a:stretch>
            <a:fillRect/>
          </a:stretch>
        </p:blipFill>
        <p:spPr>
          <a:xfrm>
            <a:off x="6442075" y="9629781"/>
            <a:ext cx="763589" cy="742950"/>
          </a:xfrm>
          <a:prstGeom prst="rect">
            <a:avLst/>
          </a:prstGeom>
          <a:ln w="12700">
            <a:miter lim="400000"/>
          </a:ln>
        </p:spPr>
      </p:pic>
      <p:pic>
        <p:nvPicPr>
          <p:cNvPr id="1001" name="image15.png"/>
          <p:cNvPicPr/>
          <p:nvPr/>
        </p:nvPicPr>
        <p:blipFill>
          <a:blip r:embed="rId4"/>
          <a:stretch>
            <a:fillRect/>
          </a:stretch>
        </p:blipFill>
        <p:spPr>
          <a:xfrm>
            <a:off x="5441950" y="10787064"/>
            <a:ext cx="763589" cy="742952"/>
          </a:xfrm>
          <a:prstGeom prst="rect">
            <a:avLst/>
          </a:prstGeom>
          <a:ln w="12700">
            <a:miter lim="400000"/>
          </a:ln>
        </p:spPr>
      </p:pic>
      <p:pic>
        <p:nvPicPr>
          <p:cNvPr id="1002" name="image15.png"/>
          <p:cNvPicPr/>
          <p:nvPr/>
        </p:nvPicPr>
        <p:blipFill>
          <a:blip r:embed="rId4"/>
          <a:stretch>
            <a:fillRect/>
          </a:stretch>
        </p:blipFill>
        <p:spPr>
          <a:xfrm>
            <a:off x="9774238" y="11296655"/>
            <a:ext cx="763589" cy="742950"/>
          </a:xfrm>
          <a:prstGeom prst="rect">
            <a:avLst/>
          </a:prstGeom>
          <a:ln w="12700">
            <a:miter lim="400000"/>
          </a:ln>
        </p:spPr>
      </p:pic>
      <p:pic>
        <p:nvPicPr>
          <p:cNvPr id="1003" name="image15.png"/>
          <p:cNvPicPr/>
          <p:nvPr/>
        </p:nvPicPr>
        <p:blipFill>
          <a:blip r:embed="rId4"/>
          <a:stretch>
            <a:fillRect/>
          </a:stretch>
        </p:blipFill>
        <p:spPr>
          <a:xfrm>
            <a:off x="8709025" y="14392279"/>
            <a:ext cx="765176" cy="742950"/>
          </a:xfrm>
          <a:prstGeom prst="rect">
            <a:avLst/>
          </a:prstGeom>
          <a:ln w="12700">
            <a:miter lim="400000"/>
          </a:ln>
        </p:spPr>
      </p:pic>
      <p:pic>
        <p:nvPicPr>
          <p:cNvPr id="1004" name="image15.png"/>
          <p:cNvPicPr/>
          <p:nvPr/>
        </p:nvPicPr>
        <p:blipFill>
          <a:blip r:embed="rId4"/>
          <a:stretch>
            <a:fillRect/>
          </a:stretch>
        </p:blipFill>
        <p:spPr>
          <a:xfrm>
            <a:off x="7997825" y="10885488"/>
            <a:ext cx="765176" cy="742952"/>
          </a:xfrm>
          <a:prstGeom prst="rect">
            <a:avLst/>
          </a:prstGeom>
          <a:ln w="12700">
            <a:miter lim="400000"/>
          </a:ln>
        </p:spPr>
      </p:pic>
      <p:pic>
        <p:nvPicPr>
          <p:cNvPr id="1005" name="image15.png"/>
          <p:cNvPicPr/>
          <p:nvPr/>
        </p:nvPicPr>
        <p:blipFill>
          <a:blip r:embed="rId4"/>
          <a:stretch>
            <a:fillRect/>
          </a:stretch>
        </p:blipFill>
        <p:spPr>
          <a:xfrm>
            <a:off x="6746881" y="12042781"/>
            <a:ext cx="765176" cy="742950"/>
          </a:xfrm>
          <a:prstGeom prst="rect">
            <a:avLst/>
          </a:prstGeom>
          <a:ln w="12700">
            <a:miter lim="400000"/>
          </a:ln>
        </p:spPr>
      </p:pic>
      <p:pic>
        <p:nvPicPr>
          <p:cNvPr id="1006" name="image15.png"/>
          <p:cNvPicPr/>
          <p:nvPr/>
        </p:nvPicPr>
        <p:blipFill>
          <a:blip r:embed="rId4"/>
          <a:stretch>
            <a:fillRect/>
          </a:stretch>
        </p:blipFill>
        <p:spPr>
          <a:xfrm>
            <a:off x="20726401" y="9613900"/>
            <a:ext cx="801688" cy="779464"/>
          </a:xfrm>
          <a:prstGeom prst="rect">
            <a:avLst/>
          </a:prstGeom>
          <a:ln w="12700">
            <a:miter lim="400000"/>
          </a:ln>
        </p:spPr>
      </p:pic>
      <p:pic>
        <p:nvPicPr>
          <p:cNvPr id="1007" name="image8.png"/>
          <p:cNvPicPr/>
          <p:nvPr/>
        </p:nvPicPr>
        <p:blipFill>
          <a:blip r:embed="rId6"/>
          <a:srcRect t="20288" b="46243"/>
          <a:stretch>
            <a:fillRect/>
          </a:stretch>
        </p:blipFill>
        <p:spPr>
          <a:xfrm>
            <a:off x="-1583" y="-279400"/>
            <a:ext cx="25296813" cy="6096000"/>
          </a:xfrm>
          <a:prstGeom prst="rect">
            <a:avLst/>
          </a:prstGeom>
          <a:ln w="12700">
            <a:miter lim="400000"/>
          </a:ln>
        </p:spPr>
      </p:pic>
      <p:sp>
        <p:nvSpPr>
          <p:cNvPr id="1008" name="Shape 1008"/>
          <p:cNvSpPr/>
          <p:nvPr/>
        </p:nvSpPr>
        <p:spPr>
          <a:xfrm>
            <a:off x="3873505" y="2765175"/>
            <a:ext cx="18211800" cy="1365758"/>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nSpc>
                <a:spcPct val="130000"/>
              </a:lnSpc>
              <a:defRPr sz="7200">
                <a:solidFill>
                  <a:srgbClr val="FFFFFF"/>
                </a:solidFill>
                <a:latin typeface="Lucida Grande"/>
                <a:ea typeface="Lucida Grande"/>
                <a:cs typeface="Lucida Grande"/>
                <a:sym typeface="Lucida Grande"/>
              </a:defRPr>
            </a:lvl1pPr>
          </a:lstStyle>
          <a:p>
            <a:pPr lvl="0">
              <a:defRPr sz="1800">
                <a:solidFill>
                  <a:srgbClr val="000000"/>
                </a:solidFill>
              </a:defRPr>
            </a:pPr>
            <a:r>
              <a:rPr sz="7100"/>
              <a:t>I wonder if this means . . .</a:t>
            </a:r>
          </a:p>
        </p:txBody>
      </p:sp>
      <p:sp>
        <p:nvSpPr>
          <p:cNvPr id="1009" name="Shape 1009"/>
          <p:cNvSpPr/>
          <p:nvPr/>
        </p:nvSpPr>
        <p:spPr>
          <a:xfrm>
            <a:off x="1828800" y="7532304"/>
            <a:ext cx="2933701" cy="276999"/>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3600">
                <a:latin typeface="Lucida Grande"/>
                <a:ea typeface="Lucida Grande"/>
                <a:cs typeface="Lucida Grande"/>
                <a:sym typeface="Lucida Grande"/>
              </a:defRPr>
            </a:lvl1pPr>
          </a:lstStyle>
          <a:p>
            <a:pPr lvl="0">
              <a:defRPr sz="1800"/>
            </a:pPr>
            <a:r>
              <a:t>think</a:t>
            </a:r>
          </a:p>
        </p:txBody>
      </p:sp>
      <p:sp>
        <p:nvSpPr>
          <p:cNvPr id="1010" name="Shape 1010"/>
          <p:cNvSpPr/>
          <p:nvPr/>
        </p:nvSpPr>
        <p:spPr>
          <a:xfrm>
            <a:off x="1917699" y="12390054"/>
            <a:ext cx="2933701" cy="276999"/>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3600">
                <a:latin typeface="Lucida Grande"/>
                <a:ea typeface="Lucida Grande"/>
                <a:cs typeface="Lucida Grande"/>
                <a:sym typeface="Lucida Grande"/>
              </a:defRPr>
            </a:lvl1pPr>
          </a:lstStyle>
          <a:p>
            <a:pPr lvl="0">
              <a:defRPr sz="1800"/>
            </a:pPr>
            <a:r>
              <a:t>feel</a:t>
            </a:r>
          </a:p>
        </p:txBody>
      </p:sp>
      <p:sp>
        <p:nvSpPr>
          <p:cNvPr id="1011" name="Shape 1011"/>
          <p:cNvSpPr/>
          <p:nvPr/>
        </p:nvSpPr>
        <p:spPr>
          <a:xfrm>
            <a:off x="5054607" y="6918405"/>
            <a:ext cx="8191501" cy="2215991"/>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lvl="0" algn="l">
              <a:defRPr sz="1800"/>
            </a:pPr>
            <a:r>
              <a:rPr sz="4800" dirty="0">
                <a:latin typeface="Lucida Grande"/>
                <a:ea typeface="Lucida Grande"/>
                <a:cs typeface="Lucida Grande"/>
                <a:sym typeface="Lucida Grande"/>
              </a:rPr>
              <a:t>TENSIONS, </a:t>
            </a:r>
          </a:p>
          <a:p>
            <a:pPr lvl="0" algn="l">
              <a:defRPr sz="1800"/>
            </a:pPr>
            <a:r>
              <a:rPr sz="4800" dirty="0">
                <a:latin typeface="Lucida Grande"/>
                <a:ea typeface="Lucida Grande"/>
                <a:cs typeface="Lucida Grande"/>
                <a:sym typeface="Lucida Grande"/>
              </a:rPr>
              <a:t>CONTRADICTIONS, </a:t>
            </a:r>
          </a:p>
          <a:p>
            <a:pPr lvl="0" algn="l">
              <a:defRPr sz="1800"/>
            </a:pPr>
            <a:r>
              <a:rPr sz="4800" dirty="0">
                <a:latin typeface="Lucida Grande"/>
                <a:ea typeface="Lucida Grande"/>
                <a:cs typeface="Lucida Grande"/>
                <a:sym typeface="Lucida Grande"/>
              </a:rPr>
              <a:t>SURPRISES</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70</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Rectangle 5"/>
          <p:cNvSpPr>
            <a:spLocks/>
          </p:cNvSpPr>
          <p:nvPr/>
        </p:nvSpPr>
        <p:spPr bwMode="auto">
          <a:xfrm>
            <a:off x="533400" y="600467"/>
            <a:ext cx="24112001" cy="13542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8800" dirty="0">
                <a:solidFill>
                  <a:schemeClr val="tx1"/>
                </a:solidFill>
                <a:latin typeface="Helvetica Light"/>
                <a:sym typeface="Neutra Text TF-Bold" charset="0"/>
              </a:rPr>
              <a:t>Identify attributes, surprises, needs, &amp; insights</a:t>
            </a:r>
            <a:endParaRPr lang="en-US" altLang="en-US" sz="8800" dirty="0">
              <a:solidFill>
                <a:srgbClr val="499F3B"/>
              </a:solidFill>
              <a:latin typeface="Helvetica Light"/>
              <a:sym typeface="Neutra Text TF-Bold" charset="0"/>
            </a:endParaRPr>
          </a:p>
        </p:txBody>
      </p:sp>
      <p:sp>
        <p:nvSpPr>
          <p:cNvPr id="175106" name="Rectangle 33"/>
          <p:cNvSpPr>
            <a:spLocks/>
          </p:cNvSpPr>
          <p:nvPr/>
        </p:nvSpPr>
        <p:spPr bwMode="auto">
          <a:xfrm>
            <a:off x="1076251" y="2245070"/>
            <a:ext cx="5441556"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user attributes</a:t>
            </a:r>
          </a:p>
        </p:txBody>
      </p:sp>
      <p:sp>
        <p:nvSpPr>
          <p:cNvPr id="175107" name="Rectangle 34"/>
          <p:cNvSpPr>
            <a:spLocks/>
          </p:cNvSpPr>
          <p:nvPr/>
        </p:nvSpPr>
        <p:spPr bwMode="auto">
          <a:xfrm>
            <a:off x="14618815" y="2272578"/>
            <a:ext cx="217968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needs</a:t>
            </a:r>
          </a:p>
        </p:txBody>
      </p:sp>
      <p:sp>
        <p:nvSpPr>
          <p:cNvPr id="175108" name="Rectangle 35"/>
          <p:cNvSpPr>
            <a:spLocks/>
          </p:cNvSpPr>
          <p:nvPr/>
        </p:nvSpPr>
        <p:spPr bwMode="auto">
          <a:xfrm>
            <a:off x="20476619" y="2324267"/>
            <a:ext cx="2781876"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insights</a:t>
            </a:r>
          </a:p>
        </p:txBody>
      </p:sp>
      <p:grpSp>
        <p:nvGrpSpPr>
          <p:cNvPr id="5" name="Group 4" descr="post-it notes organized in 3 piles under &quot;user attributes&quot;, &quot;needs&quot;, and &quot;insights&quot;">
            <a:extLst>
              <a:ext uri="{FF2B5EF4-FFF2-40B4-BE49-F238E27FC236}">
                <a16:creationId xmlns:a16="http://schemas.microsoft.com/office/drawing/2014/main" id="{DA69A945-85E4-9F48-8E02-1770F3015DB9}"/>
              </a:ext>
            </a:extLst>
          </p:cNvPr>
          <p:cNvGrpSpPr/>
          <p:nvPr/>
        </p:nvGrpSpPr>
        <p:grpSpPr>
          <a:xfrm>
            <a:off x="1076250" y="3551238"/>
            <a:ext cx="4639245" cy="6207751"/>
            <a:chOff x="6100753" y="6058479"/>
            <a:chExt cx="2424545" cy="3244272"/>
          </a:xfrm>
        </p:grpSpPr>
        <p:grpSp>
          <p:nvGrpSpPr>
            <p:cNvPr id="175109" name="Group 6"/>
            <p:cNvGrpSpPr>
              <a:grpSpLocks/>
            </p:cNvGrpSpPr>
            <p:nvPr/>
          </p:nvGrpSpPr>
          <p:grpSpPr bwMode="auto">
            <a:xfrm>
              <a:off x="6100753" y="6058479"/>
              <a:ext cx="640773" cy="617682"/>
              <a:chOff x="0" y="0"/>
              <a:chExt cx="224" cy="216"/>
            </a:xfrm>
          </p:grpSpPr>
          <p:sp>
            <p:nvSpPr>
              <p:cNvPr id="88" name="Freeform 7"/>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62" name="AutoShape 8"/>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0" name="Group 9"/>
            <p:cNvGrpSpPr>
              <a:grpSpLocks/>
            </p:cNvGrpSpPr>
            <p:nvPr/>
          </p:nvGrpSpPr>
          <p:grpSpPr bwMode="auto">
            <a:xfrm>
              <a:off x="6992640" y="6058479"/>
              <a:ext cx="640773" cy="617682"/>
              <a:chOff x="0" y="0"/>
              <a:chExt cx="224" cy="216"/>
            </a:xfrm>
          </p:grpSpPr>
          <p:sp>
            <p:nvSpPr>
              <p:cNvPr id="91" name="Freeform 10"/>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175160" name="AutoShape 11"/>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1" name="Group 12"/>
            <p:cNvGrpSpPr>
              <a:grpSpLocks/>
            </p:cNvGrpSpPr>
            <p:nvPr/>
          </p:nvGrpSpPr>
          <p:grpSpPr bwMode="auto">
            <a:xfrm>
              <a:off x="7884525" y="6058479"/>
              <a:ext cx="640773" cy="617682"/>
              <a:chOff x="0" y="0"/>
              <a:chExt cx="224" cy="216"/>
            </a:xfrm>
          </p:grpSpPr>
          <p:sp>
            <p:nvSpPr>
              <p:cNvPr id="94" name="Freeform 13"/>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8" name="AutoShape 14"/>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2" name="Group 15"/>
            <p:cNvGrpSpPr>
              <a:grpSpLocks/>
            </p:cNvGrpSpPr>
            <p:nvPr/>
          </p:nvGrpSpPr>
          <p:grpSpPr bwMode="auto">
            <a:xfrm>
              <a:off x="7038822" y="6904183"/>
              <a:ext cx="640773" cy="617682"/>
              <a:chOff x="0" y="0"/>
              <a:chExt cx="224" cy="216"/>
            </a:xfrm>
          </p:grpSpPr>
          <p:sp>
            <p:nvSpPr>
              <p:cNvPr id="97" name="Freeform 16"/>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6" name="AutoShape 17"/>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3" name="Group 18"/>
            <p:cNvGrpSpPr>
              <a:grpSpLocks/>
            </p:cNvGrpSpPr>
            <p:nvPr/>
          </p:nvGrpSpPr>
          <p:grpSpPr bwMode="auto">
            <a:xfrm>
              <a:off x="6100753" y="7749888"/>
              <a:ext cx="640773" cy="617682"/>
              <a:chOff x="0" y="0"/>
              <a:chExt cx="224" cy="216"/>
            </a:xfrm>
          </p:grpSpPr>
          <p:sp>
            <p:nvSpPr>
              <p:cNvPr id="100" name="Freeform 19"/>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4" name="AutoShape 20"/>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4" name="Group 54"/>
            <p:cNvGrpSpPr>
              <a:grpSpLocks/>
            </p:cNvGrpSpPr>
            <p:nvPr/>
          </p:nvGrpSpPr>
          <p:grpSpPr bwMode="auto">
            <a:xfrm>
              <a:off x="7038822" y="8687955"/>
              <a:ext cx="640773" cy="614796"/>
              <a:chOff x="0" y="0"/>
              <a:chExt cx="224" cy="216"/>
            </a:xfrm>
          </p:grpSpPr>
          <p:sp>
            <p:nvSpPr>
              <p:cNvPr id="133" name="Freeform 55"/>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2" name="AutoShape 56"/>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grpSp>
        <p:nvGrpSpPr>
          <p:cNvPr id="6" name="Group 5" descr="post-it notes organized in 3 piles under &quot;user attributes&quot;, &quot;needs&quot;, and &quot;insights&quot;">
            <a:extLst>
              <a:ext uri="{FF2B5EF4-FFF2-40B4-BE49-F238E27FC236}">
                <a16:creationId xmlns:a16="http://schemas.microsoft.com/office/drawing/2014/main" id="{0CF8F18B-174F-4845-9F6E-1B84E416118B}"/>
              </a:ext>
            </a:extLst>
          </p:cNvPr>
          <p:cNvGrpSpPr/>
          <p:nvPr/>
        </p:nvGrpSpPr>
        <p:grpSpPr>
          <a:xfrm>
            <a:off x="14289605" y="3551238"/>
            <a:ext cx="2932666" cy="6207751"/>
            <a:chOff x="10946958" y="6058479"/>
            <a:chExt cx="1532659" cy="3244272"/>
          </a:xfrm>
        </p:grpSpPr>
        <p:grpSp>
          <p:nvGrpSpPr>
            <p:cNvPr id="175114" name="Group 21"/>
            <p:cNvGrpSpPr>
              <a:grpSpLocks/>
            </p:cNvGrpSpPr>
            <p:nvPr/>
          </p:nvGrpSpPr>
          <p:grpSpPr bwMode="auto">
            <a:xfrm>
              <a:off x="11838844" y="6904183"/>
              <a:ext cx="640773" cy="617682"/>
              <a:chOff x="0" y="0"/>
              <a:chExt cx="224" cy="216"/>
            </a:xfrm>
          </p:grpSpPr>
          <p:sp>
            <p:nvSpPr>
              <p:cNvPr id="103" name="Freeform 22"/>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2" name="AutoShape 23"/>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5" name="Group 24"/>
            <p:cNvGrpSpPr>
              <a:grpSpLocks/>
            </p:cNvGrpSpPr>
            <p:nvPr/>
          </p:nvGrpSpPr>
          <p:grpSpPr bwMode="auto">
            <a:xfrm>
              <a:off x="10946958" y="6058479"/>
              <a:ext cx="640773" cy="617682"/>
              <a:chOff x="0" y="0"/>
              <a:chExt cx="224" cy="216"/>
            </a:xfrm>
          </p:grpSpPr>
          <p:sp>
            <p:nvSpPr>
              <p:cNvPr id="106" name="Freeform 25"/>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0" name="AutoShape 26"/>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6" name="Group 27"/>
            <p:cNvGrpSpPr>
              <a:grpSpLocks/>
            </p:cNvGrpSpPr>
            <p:nvPr/>
          </p:nvGrpSpPr>
          <p:grpSpPr bwMode="auto">
            <a:xfrm>
              <a:off x="11838844" y="6058479"/>
              <a:ext cx="640773" cy="617682"/>
              <a:chOff x="0" y="0"/>
              <a:chExt cx="224" cy="216"/>
            </a:xfrm>
          </p:grpSpPr>
          <p:sp>
            <p:nvSpPr>
              <p:cNvPr id="109" name="Freeform 28"/>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8" name="AutoShape 29"/>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7" name="Group 30"/>
            <p:cNvGrpSpPr>
              <a:grpSpLocks/>
            </p:cNvGrpSpPr>
            <p:nvPr/>
          </p:nvGrpSpPr>
          <p:grpSpPr bwMode="auto">
            <a:xfrm>
              <a:off x="10993140" y="6904183"/>
              <a:ext cx="640773" cy="617682"/>
              <a:chOff x="0" y="0"/>
              <a:chExt cx="224" cy="216"/>
            </a:xfrm>
          </p:grpSpPr>
          <p:sp>
            <p:nvSpPr>
              <p:cNvPr id="112" name="Freeform 31"/>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6" name="AutoShape 32"/>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8" name="Group 33"/>
            <p:cNvGrpSpPr>
              <a:grpSpLocks/>
            </p:cNvGrpSpPr>
            <p:nvPr/>
          </p:nvGrpSpPr>
          <p:grpSpPr bwMode="auto">
            <a:xfrm>
              <a:off x="11016231" y="7749888"/>
              <a:ext cx="640773" cy="617682"/>
              <a:chOff x="0" y="0"/>
              <a:chExt cx="224" cy="216"/>
            </a:xfrm>
          </p:grpSpPr>
          <p:sp>
            <p:nvSpPr>
              <p:cNvPr id="115" name="Freeform 34"/>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4" name="AutoShape 35"/>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5" name="Group 57"/>
            <p:cNvGrpSpPr>
              <a:grpSpLocks/>
            </p:cNvGrpSpPr>
            <p:nvPr/>
          </p:nvGrpSpPr>
          <p:grpSpPr bwMode="auto">
            <a:xfrm>
              <a:off x="11016231" y="8687955"/>
              <a:ext cx="640773" cy="614796"/>
              <a:chOff x="0" y="0"/>
              <a:chExt cx="224" cy="216"/>
            </a:xfrm>
          </p:grpSpPr>
          <p:sp>
            <p:nvSpPr>
              <p:cNvPr id="136" name="Freeform 58"/>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0" name="AutoShape 59"/>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grpSp>
        <p:nvGrpSpPr>
          <p:cNvPr id="7" name="Group 6" descr="post-it notes organized in 3 piles under &quot;user attributes&quot;, &quot;needs&quot;, and &quot;insights&quot;">
            <a:extLst>
              <a:ext uri="{FF2B5EF4-FFF2-40B4-BE49-F238E27FC236}">
                <a16:creationId xmlns:a16="http://schemas.microsoft.com/office/drawing/2014/main" id="{1C2891F2-3567-5B4D-B608-64BE7A445CC3}"/>
              </a:ext>
            </a:extLst>
          </p:cNvPr>
          <p:cNvGrpSpPr/>
          <p:nvPr/>
        </p:nvGrpSpPr>
        <p:grpSpPr>
          <a:xfrm>
            <a:off x="19364191" y="3551238"/>
            <a:ext cx="4456987" cy="6207751"/>
            <a:chOff x="14606868" y="6058479"/>
            <a:chExt cx="2329294" cy="3244272"/>
          </a:xfrm>
        </p:grpSpPr>
        <p:grpSp>
          <p:nvGrpSpPr>
            <p:cNvPr id="175119" name="Group 36"/>
            <p:cNvGrpSpPr>
              <a:grpSpLocks/>
            </p:cNvGrpSpPr>
            <p:nvPr/>
          </p:nvGrpSpPr>
          <p:grpSpPr bwMode="auto">
            <a:xfrm>
              <a:off x="15495867" y="6904183"/>
              <a:ext cx="640773" cy="617682"/>
              <a:chOff x="0" y="0"/>
              <a:chExt cx="224" cy="216"/>
            </a:xfrm>
          </p:grpSpPr>
          <p:sp>
            <p:nvSpPr>
              <p:cNvPr id="118" name="Freeform 37"/>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2" name="AutoShape 38"/>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0" name="Group 39"/>
            <p:cNvGrpSpPr>
              <a:grpSpLocks/>
            </p:cNvGrpSpPr>
            <p:nvPr/>
          </p:nvGrpSpPr>
          <p:grpSpPr bwMode="auto">
            <a:xfrm>
              <a:off x="14606868" y="6058479"/>
              <a:ext cx="637885" cy="617682"/>
              <a:chOff x="0" y="0"/>
              <a:chExt cx="224" cy="216"/>
            </a:xfrm>
          </p:grpSpPr>
          <p:sp>
            <p:nvSpPr>
              <p:cNvPr id="121" name="Freeform 40"/>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0" name="AutoShape 41"/>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1" name="Group 42"/>
            <p:cNvGrpSpPr>
              <a:grpSpLocks/>
            </p:cNvGrpSpPr>
            <p:nvPr/>
          </p:nvGrpSpPr>
          <p:grpSpPr bwMode="auto">
            <a:xfrm>
              <a:off x="16298277" y="6058479"/>
              <a:ext cx="637885" cy="617682"/>
              <a:chOff x="0" y="0"/>
              <a:chExt cx="224" cy="216"/>
            </a:xfrm>
          </p:grpSpPr>
          <p:sp>
            <p:nvSpPr>
              <p:cNvPr id="124" name="Freeform 43"/>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8" name="AutoShape 44"/>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2" name="Group 45"/>
            <p:cNvGrpSpPr>
              <a:grpSpLocks/>
            </p:cNvGrpSpPr>
            <p:nvPr/>
          </p:nvGrpSpPr>
          <p:grpSpPr bwMode="auto">
            <a:xfrm>
              <a:off x="14650162" y="6904183"/>
              <a:ext cx="640773" cy="617682"/>
              <a:chOff x="0" y="0"/>
              <a:chExt cx="224" cy="216"/>
            </a:xfrm>
          </p:grpSpPr>
          <p:sp>
            <p:nvSpPr>
              <p:cNvPr id="127" name="Freeform 46"/>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6" name="AutoShape 47"/>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3" name="Group 48"/>
            <p:cNvGrpSpPr>
              <a:grpSpLocks/>
            </p:cNvGrpSpPr>
            <p:nvPr/>
          </p:nvGrpSpPr>
          <p:grpSpPr bwMode="auto">
            <a:xfrm>
              <a:off x="16298277" y="7749888"/>
              <a:ext cx="637885" cy="617682"/>
              <a:chOff x="0" y="0"/>
              <a:chExt cx="224" cy="216"/>
            </a:xfrm>
          </p:grpSpPr>
          <p:sp>
            <p:nvSpPr>
              <p:cNvPr id="130" name="Freeform 49"/>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4" name="AutoShape 50"/>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6" name="Group 60"/>
            <p:cNvGrpSpPr>
              <a:grpSpLocks/>
            </p:cNvGrpSpPr>
            <p:nvPr/>
          </p:nvGrpSpPr>
          <p:grpSpPr bwMode="auto">
            <a:xfrm>
              <a:off x="16298277" y="8687955"/>
              <a:ext cx="637885" cy="614796"/>
              <a:chOff x="0" y="0"/>
              <a:chExt cx="224" cy="216"/>
            </a:xfrm>
          </p:grpSpPr>
          <p:sp>
            <p:nvSpPr>
              <p:cNvPr id="139" name="Freeform 61"/>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28" name="AutoShape 62"/>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71</a:t>
            </a:fld>
            <a:endParaRPr lang="en-US"/>
          </a:p>
        </p:txBody>
      </p:sp>
      <p:sp>
        <p:nvSpPr>
          <p:cNvPr id="66" name="Rectangle 35">
            <a:extLst>
              <a:ext uri="{FF2B5EF4-FFF2-40B4-BE49-F238E27FC236}">
                <a16:creationId xmlns:a16="http://schemas.microsoft.com/office/drawing/2014/main" id="{D238B07A-F03E-2149-B510-C1C8998AE734}"/>
              </a:ext>
            </a:extLst>
          </p:cNvPr>
          <p:cNvSpPr>
            <a:spLocks/>
          </p:cNvSpPr>
          <p:nvPr/>
        </p:nvSpPr>
        <p:spPr bwMode="auto">
          <a:xfrm>
            <a:off x="8100244" y="2305217"/>
            <a:ext cx="3714581"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surprises</a:t>
            </a:r>
          </a:p>
        </p:txBody>
      </p:sp>
      <p:grpSp>
        <p:nvGrpSpPr>
          <p:cNvPr id="67" name="Group 66" descr="post-it notes organized in 3 piles under &quot;user attributes&quot;, &quot;needs&quot;, and &quot;insights&quot;">
            <a:extLst>
              <a:ext uri="{FF2B5EF4-FFF2-40B4-BE49-F238E27FC236}">
                <a16:creationId xmlns:a16="http://schemas.microsoft.com/office/drawing/2014/main" id="{65819F2C-F6E7-3A47-BBF4-560088DD36A9}"/>
              </a:ext>
            </a:extLst>
          </p:cNvPr>
          <p:cNvGrpSpPr/>
          <p:nvPr/>
        </p:nvGrpSpPr>
        <p:grpSpPr>
          <a:xfrm>
            <a:off x="7301591" y="3532188"/>
            <a:ext cx="4456987" cy="6175073"/>
            <a:chOff x="14606868" y="6058479"/>
            <a:chExt cx="2329294" cy="3227194"/>
          </a:xfrm>
        </p:grpSpPr>
        <p:grpSp>
          <p:nvGrpSpPr>
            <p:cNvPr id="68" name="Group 36">
              <a:extLst>
                <a:ext uri="{FF2B5EF4-FFF2-40B4-BE49-F238E27FC236}">
                  <a16:creationId xmlns:a16="http://schemas.microsoft.com/office/drawing/2014/main" id="{5A2DA06E-5DA6-8F4D-894D-49F5E977EC54}"/>
                </a:ext>
              </a:extLst>
            </p:cNvPr>
            <p:cNvGrpSpPr>
              <a:grpSpLocks/>
            </p:cNvGrpSpPr>
            <p:nvPr/>
          </p:nvGrpSpPr>
          <p:grpSpPr bwMode="auto">
            <a:xfrm>
              <a:off x="15796229" y="6904183"/>
              <a:ext cx="640773" cy="617682"/>
              <a:chOff x="105" y="0"/>
              <a:chExt cx="224" cy="216"/>
            </a:xfrm>
          </p:grpSpPr>
          <p:sp>
            <p:nvSpPr>
              <p:cNvPr id="84" name="Freeform 37">
                <a:extLst>
                  <a:ext uri="{FF2B5EF4-FFF2-40B4-BE49-F238E27FC236}">
                    <a16:creationId xmlns:a16="http://schemas.microsoft.com/office/drawing/2014/main" id="{B2DEDB75-A1A8-E34C-8E82-D8657A3ABF43}"/>
                  </a:ext>
                </a:extLst>
              </p:cNvPr>
              <p:cNvSpPr>
                <a:spLocks/>
              </p:cNvSpPr>
              <p:nvPr/>
            </p:nvSpPr>
            <p:spPr bwMode="auto">
              <a:xfrm>
                <a:off x="105"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5" name="AutoShape 38">
                <a:extLst>
                  <a:ext uri="{FF2B5EF4-FFF2-40B4-BE49-F238E27FC236}">
                    <a16:creationId xmlns:a16="http://schemas.microsoft.com/office/drawing/2014/main" id="{D763AB21-70AF-BD4E-BB92-DBEFD7EE6339}"/>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69" name="Group 39">
              <a:extLst>
                <a:ext uri="{FF2B5EF4-FFF2-40B4-BE49-F238E27FC236}">
                  <a16:creationId xmlns:a16="http://schemas.microsoft.com/office/drawing/2014/main" id="{6C5C5253-76EF-3343-A72B-4F8F57E7C8E0}"/>
                </a:ext>
              </a:extLst>
            </p:cNvPr>
            <p:cNvGrpSpPr>
              <a:grpSpLocks/>
            </p:cNvGrpSpPr>
            <p:nvPr/>
          </p:nvGrpSpPr>
          <p:grpSpPr bwMode="auto">
            <a:xfrm>
              <a:off x="14606868" y="6058479"/>
              <a:ext cx="637885" cy="617682"/>
              <a:chOff x="0" y="0"/>
              <a:chExt cx="224" cy="216"/>
            </a:xfrm>
          </p:grpSpPr>
          <p:sp>
            <p:nvSpPr>
              <p:cNvPr id="82" name="Freeform 40">
                <a:extLst>
                  <a:ext uri="{FF2B5EF4-FFF2-40B4-BE49-F238E27FC236}">
                    <a16:creationId xmlns:a16="http://schemas.microsoft.com/office/drawing/2014/main" id="{61105EED-A734-0A46-9E94-BBB570AFC3EB}"/>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3" name="AutoShape 41">
                <a:extLst>
                  <a:ext uri="{FF2B5EF4-FFF2-40B4-BE49-F238E27FC236}">
                    <a16:creationId xmlns:a16="http://schemas.microsoft.com/office/drawing/2014/main" id="{63F7E166-1D23-1B4F-A096-32FF3152A945}"/>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0" name="Group 42">
              <a:extLst>
                <a:ext uri="{FF2B5EF4-FFF2-40B4-BE49-F238E27FC236}">
                  <a16:creationId xmlns:a16="http://schemas.microsoft.com/office/drawing/2014/main" id="{941020A4-BCDB-5D4E-87E1-82DB1F832B16}"/>
                </a:ext>
              </a:extLst>
            </p:cNvPr>
            <p:cNvGrpSpPr>
              <a:grpSpLocks/>
            </p:cNvGrpSpPr>
            <p:nvPr/>
          </p:nvGrpSpPr>
          <p:grpSpPr bwMode="auto">
            <a:xfrm>
              <a:off x="16298277" y="6058479"/>
              <a:ext cx="637885" cy="617682"/>
              <a:chOff x="0" y="0"/>
              <a:chExt cx="224" cy="216"/>
            </a:xfrm>
          </p:grpSpPr>
          <p:sp>
            <p:nvSpPr>
              <p:cNvPr id="80" name="Freeform 43">
                <a:extLst>
                  <a:ext uri="{FF2B5EF4-FFF2-40B4-BE49-F238E27FC236}">
                    <a16:creationId xmlns:a16="http://schemas.microsoft.com/office/drawing/2014/main" id="{B1910652-39FE-504E-88A9-BFED2E54A8E2}"/>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1" name="AutoShape 44">
                <a:extLst>
                  <a:ext uri="{FF2B5EF4-FFF2-40B4-BE49-F238E27FC236}">
                    <a16:creationId xmlns:a16="http://schemas.microsoft.com/office/drawing/2014/main" id="{0DB1BD75-012E-E14F-8C5D-B4C75B89AFC6}"/>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1" name="Group 45">
              <a:extLst>
                <a:ext uri="{FF2B5EF4-FFF2-40B4-BE49-F238E27FC236}">
                  <a16:creationId xmlns:a16="http://schemas.microsoft.com/office/drawing/2014/main" id="{3E1CA751-CF27-A34A-8716-5B152E74C7F6}"/>
                </a:ext>
              </a:extLst>
            </p:cNvPr>
            <p:cNvGrpSpPr>
              <a:grpSpLocks/>
            </p:cNvGrpSpPr>
            <p:nvPr/>
          </p:nvGrpSpPr>
          <p:grpSpPr bwMode="auto">
            <a:xfrm>
              <a:off x="14650162" y="6904183"/>
              <a:ext cx="640773" cy="617682"/>
              <a:chOff x="0" y="0"/>
              <a:chExt cx="224" cy="216"/>
            </a:xfrm>
          </p:grpSpPr>
          <p:sp>
            <p:nvSpPr>
              <p:cNvPr id="78" name="Freeform 46">
                <a:extLst>
                  <a:ext uri="{FF2B5EF4-FFF2-40B4-BE49-F238E27FC236}">
                    <a16:creationId xmlns:a16="http://schemas.microsoft.com/office/drawing/2014/main" id="{BF163EDB-7D82-BC4B-8E19-E1BBDB755A27}"/>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9" name="AutoShape 47">
                <a:extLst>
                  <a:ext uri="{FF2B5EF4-FFF2-40B4-BE49-F238E27FC236}">
                    <a16:creationId xmlns:a16="http://schemas.microsoft.com/office/drawing/2014/main" id="{7EB8C8F4-6BFE-1A49-B844-C4D1714E49E3}"/>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2" name="Group 48">
              <a:extLst>
                <a:ext uri="{FF2B5EF4-FFF2-40B4-BE49-F238E27FC236}">
                  <a16:creationId xmlns:a16="http://schemas.microsoft.com/office/drawing/2014/main" id="{25F8631C-A145-6A49-A127-64ABA0DBDD0D}"/>
                </a:ext>
              </a:extLst>
            </p:cNvPr>
            <p:cNvGrpSpPr>
              <a:grpSpLocks/>
            </p:cNvGrpSpPr>
            <p:nvPr/>
          </p:nvGrpSpPr>
          <p:grpSpPr bwMode="auto">
            <a:xfrm>
              <a:off x="14649458" y="7749888"/>
              <a:ext cx="2266770" cy="617682"/>
              <a:chOff x="-579" y="0"/>
              <a:chExt cx="796" cy="216"/>
            </a:xfrm>
          </p:grpSpPr>
          <p:sp>
            <p:nvSpPr>
              <p:cNvPr id="76" name="Freeform 49">
                <a:extLst>
                  <a:ext uri="{FF2B5EF4-FFF2-40B4-BE49-F238E27FC236}">
                    <a16:creationId xmlns:a16="http://schemas.microsoft.com/office/drawing/2014/main" id="{8614249B-AF36-F044-AEAB-3D85E23BB8B4}"/>
                  </a:ext>
                </a:extLst>
              </p:cNvPr>
              <p:cNvSpPr>
                <a:spLocks/>
              </p:cNvSpPr>
              <p:nvPr/>
            </p:nvSpPr>
            <p:spPr bwMode="auto">
              <a:xfrm>
                <a:off x="-579"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7" name="AutoShape 50">
                <a:extLst>
                  <a:ext uri="{FF2B5EF4-FFF2-40B4-BE49-F238E27FC236}">
                    <a16:creationId xmlns:a16="http://schemas.microsoft.com/office/drawing/2014/main" id="{DA1A45CB-AE7A-1641-A812-3E156E7D160D}"/>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3" name="Group 60">
              <a:extLst>
                <a:ext uri="{FF2B5EF4-FFF2-40B4-BE49-F238E27FC236}">
                  <a16:creationId xmlns:a16="http://schemas.microsoft.com/office/drawing/2014/main" id="{670274E3-FD3E-DD43-BA8E-4185071BB788}"/>
                </a:ext>
              </a:extLst>
            </p:cNvPr>
            <p:cNvGrpSpPr>
              <a:grpSpLocks/>
            </p:cNvGrpSpPr>
            <p:nvPr/>
          </p:nvGrpSpPr>
          <p:grpSpPr bwMode="auto">
            <a:xfrm>
              <a:off x="16298277" y="7762914"/>
              <a:ext cx="637885" cy="1522759"/>
              <a:chOff x="0" y="-325"/>
              <a:chExt cx="224" cy="535"/>
            </a:xfrm>
          </p:grpSpPr>
          <p:sp>
            <p:nvSpPr>
              <p:cNvPr id="74" name="Freeform 61">
                <a:extLst>
                  <a:ext uri="{FF2B5EF4-FFF2-40B4-BE49-F238E27FC236}">
                    <a16:creationId xmlns:a16="http://schemas.microsoft.com/office/drawing/2014/main" id="{D3534B74-9B25-9B42-97BD-A3F356D204B1}"/>
                  </a:ext>
                </a:extLst>
              </p:cNvPr>
              <p:cNvSpPr>
                <a:spLocks/>
              </p:cNvSpPr>
              <p:nvPr/>
            </p:nvSpPr>
            <p:spPr bwMode="auto">
              <a:xfrm>
                <a:off x="0" y="-325"/>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5" name="AutoShape 62">
                <a:extLst>
                  <a:ext uri="{FF2B5EF4-FFF2-40B4-BE49-F238E27FC236}">
                    <a16:creationId xmlns:a16="http://schemas.microsoft.com/office/drawing/2014/main" id="{2672FD9E-9464-6640-9DE4-61721ED4E559}"/>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spTree>
    <p:extLst>
      <p:ext uri="{BB962C8B-B14F-4D97-AF65-F5344CB8AC3E}">
        <p14:creationId xmlns:p14="http://schemas.microsoft.com/office/powerpoint/2010/main" val="10318280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33"/>
          <p:cNvSpPr>
            <a:spLocks/>
          </p:cNvSpPr>
          <p:nvPr/>
        </p:nvSpPr>
        <p:spPr bwMode="auto">
          <a:xfrm>
            <a:off x="1076251" y="2245070"/>
            <a:ext cx="5441556"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user attributes</a:t>
            </a:r>
          </a:p>
        </p:txBody>
      </p:sp>
      <p:sp>
        <p:nvSpPr>
          <p:cNvPr id="175107" name="Rectangle 34"/>
          <p:cNvSpPr>
            <a:spLocks/>
          </p:cNvSpPr>
          <p:nvPr/>
        </p:nvSpPr>
        <p:spPr bwMode="auto">
          <a:xfrm>
            <a:off x="14618815" y="2272578"/>
            <a:ext cx="217968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needs</a:t>
            </a:r>
          </a:p>
        </p:txBody>
      </p:sp>
      <p:sp>
        <p:nvSpPr>
          <p:cNvPr id="175108" name="Rectangle 35"/>
          <p:cNvSpPr>
            <a:spLocks/>
          </p:cNvSpPr>
          <p:nvPr/>
        </p:nvSpPr>
        <p:spPr bwMode="auto">
          <a:xfrm>
            <a:off x="20476619" y="2324267"/>
            <a:ext cx="2781876"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insights</a:t>
            </a:r>
          </a:p>
        </p:txBody>
      </p:sp>
      <p:grpSp>
        <p:nvGrpSpPr>
          <p:cNvPr id="5" name="Group 4" descr="post-it notes organized in 3 piles under &quot;user attributes&quot;, &quot;needs&quot;, and &quot;insights&quot;">
            <a:extLst>
              <a:ext uri="{FF2B5EF4-FFF2-40B4-BE49-F238E27FC236}">
                <a16:creationId xmlns:a16="http://schemas.microsoft.com/office/drawing/2014/main" id="{DA69A945-85E4-9F48-8E02-1770F3015DB9}"/>
              </a:ext>
            </a:extLst>
          </p:cNvPr>
          <p:cNvGrpSpPr/>
          <p:nvPr/>
        </p:nvGrpSpPr>
        <p:grpSpPr>
          <a:xfrm>
            <a:off x="1076250" y="3551238"/>
            <a:ext cx="4639245" cy="6207751"/>
            <a:chOff x="6100753" y="6058479"/>
            <a:chExt cx="2424545" cy="3244272"/>
          </a:xfrm>
        </p:grpSpPr>
        <p:grpSp>
          <p:nvGrpSpPr>
            <p:cNvPr id="175109" name="Group 6"/>
            <p:cNvGrpSpPr>
              <a:grpSpLocks/>
            </p:cNvGrpSpPr>
            <p:nvPr/>
          </p:nvGrpSpPr>
          <p:grpSpPr bwMode="auto">
            <a:xfrm>
              <a:off x="6100753" y="6058479"/>
              <a:ext cx="640773" cy="617682"/>
              <a:chOff x="0" y="0"/>
              <a:chExt cx="224" cy="216"/>
            </a:xfrm>
          </p:grpSpPr>
          <p:sp>
            <p:nvSpPr>
              <p:cNvPr id="88" name="Freeform 7"/>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62" name="AutoShape 8"/>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0" name="Group 9"/>
            <p:cNvGrpSpPr>
              <a:grpSpLocks/>
            </p:cNvGrpSpPr>
            <p:nvPr/>
          </p:nvGrpSpPr>
          <p:grpSpPr bwMode="auto">
            <a:xfrm>
              <a:off x="6992640" y="6058479"/>
              <a:ext cx="640773" cy="617682"/>
              <a:chOff x="0" y="0"/>
              <a:chExt cx="224" cy="216"/>
            </a:xfrm>
          </p:grpSpPr>
          <p:sp>
            <p:nvSpPr>
              <p:cNvPr id="91" name="Freeform 10"/>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175160" name="AutoShape 11"/>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1" name="Group 12"/>
            <p:cNvGrpSpPr>
              <a:grpSpLocks/>
            </p:cNvGrpSpPr>
            <p:nvPr/>
          </p:nvGrpSpPr>
          <p:grpSpPr bwMode="auto">
            <a:xfrm>
              <a:off x="7884525" y="6058479"/>
              <a:ext cx="640773" cy="617682"/>
              <a:chOff x="0" y="0"/>
              <a:chExt cx="224" cy="216"/>
            </a:xfrm>
          </p:grpSpPr>
          <p:sp>
            <p:nvSpPr>
              <p:cNvPr id="94" name="Freeform 13"/>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8" name="AutoShape 14"/>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2" name="Group 15"/>
            <p:cNvGrpSpPr>
              <a:grpSpLocks/>
            </p:cNvGrpSpPr>
            <p:nvPr/>
          </p:nvGrpSpPr>
          <p:grpSpPr bwMode="auto">
            <a:xfrm>
              <a:off x="7038822" y="6904183"/>
              <a:ext cx="640773" cy="617682"/>
              <a:chOff x="0" y="0"/>
              <a:chExt cx="224" cy="216"/>
            </a:xfrm>
          </p:grpSpPr>
          <p:sp>
            <p:nvSpPr>
              <p:cNvPr id="97" name="Freeform 16"/>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6" name="AutoShape 17"/>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3" name="Group 18"/>
            <p:cNvGrpSpPr>
              <a:grpSpLocks/>
            </p:cNvGrpSpPr>
            <p:nvPr/>
          </p:nvGrpSpPr>
          <p:grpSpPr bwMode="auto">
            <a:xfrm>
              <a:off x="6100753" y="7749888"/>
              <a:ext cx="640773" cy="617682"/>
              <a:chOff x="0" y="0"/>
              <a:chExt cx="224" cy="216"/>
            </a:xfrm>
          </p:grpSpPr>
          <p:sp>
            <p:nvSpPr>
              <p:cNvPr id="100" name="Freeform 19"/>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4" name="AutoShape 20"/>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4" name="Group 54"/>
            <p:cNvGrpSpPr>
              <a:grpSpLocks/>
            </p:cNvGrpSpPr>
            <p:nvPr/>
          </p:nvGrpSpPr>
          <p:grpSpPr bwMode="auto">
            <a:xfrm>
              <a:off x="7038822" y="8687955"/>
              <a:ext cx="640773" cy="614796"/>
              <a:chOff x="0" y="0"/>
              <a:chExt cx="224" cy="216"/>
            </a:xfrm>
          </p:grpSpPr>
          <p:sp>
            <p:nvSpPr>
              <p:cNvPr id="133" name="Freeform 55"/>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2" name="AutoShape 56"/>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grpSp>
        <p:nvGrpSpPr>
          <p:cNvPr id="6" name="Group 5" descr="post-it notes organized in 3 piles under &quot;user attributes&quot;, &quot;needs&quot;, and &quot;insights&quot;">
            <a:extLst>
              <a:ext uri="{FF2B5EF4-FFF2-40B4-BE49-F238E27FC236}">
                <a16:creationId xmlns:a16="http://schemas.microsoft.com/office/drawing/2014/main" id="{0CF8F18B-174F-4845-9F6E-1B84E416118B}"/>
              </a:ext>
            </a:extLst>
          </p:cNvPr>
          <p:cNvGrpSpPr/>
          <p:nvPr/>
        </p:nvGrpSpPr>
        <p:grpSpPr>
          <a:xfrm>
            <a:off x="14289605" y="3551238"/>
            <a:ext cx="2932666" cy="6207751"/>
            <a:chOff x="10946958" y="6058479"/>
            <a:chExt cx="1532659" cy="3244272"/>
          </a:xfrm>
        </p:grpSpPr>
        <p:grpSp>
          <p:nvGrpSpPr>
            <p:cNvPr id="175114" name="Group 21"/>
            <p:cNvGrpSpPr>
              <a:grpSpLocks/>
            </p:cNvGrpSpPr>
            <p:nvPr/>
          </p:nvGrpSpPr>
          <p:grpSpPr bwMode="auto">
            <a:xfrm>
              <a:off x="11838844" y="6904183"/>
              <a:ext cx="640773" cy="617682"/>
              <a:chOff x="0" y="0"/>
              <a:chExt cx="224" cy="216"/>
            </a:xfrm>
          </p:grpSpPr>
          <p:sp>
            <p:nvSpPr>
              <p:cNvPr id="103" name="Freeform 22"/>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2" name="AutoShape 23"/>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5" name="Group 24"/>
            <p:cNvGrpSpPr>
              <a:grpSpLocks/>
            </p:cNvGrpSpPr>
            <p:nvPr/>
          </p:nvGrpSpPr>
          <p:grpSpPr bwMode="auto">
            <a:xfrm>
              <a:off x="10946958" y="6058479"/>
              <a:ext cx="640773" cy="617682"/>
              <a:chOff x="0" y="0"/>
              <a:chExt cx="224" cy="216"/>
            </a:xfrm>
          </p:grpSpPr>
          <p:sp>
            <p:nvSpPr>
              <p:cNvPr id="106" name="Freeform 25"/>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0" name="AutoShape 26"/>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6" name="Group 27"/>
            <p:cNvGrpSpPr>
              <a:grpSpLocks/>
            </p:cNvGrpSpPr>
            <p:nvPr/>
          </p:nvGrpSpPr>
          <p:grpSpPr bwMode="auto">
            <a:xfrm>
              <a:off x="11838844" y="6058479"/>
              <a:ext cx="640773" cy="617682"/>
              <a:chOff x="0" y="0"/>
              <a:chExt cx="224" cy="216"/>
            </a:xfrm>
          </p:grpSpPr>
          <p:sp>
            <p:nvSpPr>
              <p:cNvPr id="109" name="Freeform 28"/>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8" name="AutoShape 29"/>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7" name="Group 30"/>
            <p:cNvGrpSpPr>
              <a:grpSpLocks/>
            </p:cNvGrpSpPr>
            <p:nvPr/>
          </p:nvGrpSpPr>
          <p:grpSpPr bwMode="auto">
            <a:xfrm>
              <a:off x="10993140" y="6904183"/>
              <a:ext cx="640773" cy="617682"/>
              <a:chOff x="0" y="0"/>
              <a:chExt cx="224" cy="216"/>
            </a:xfrm>
          </p:grpSpPr>
          <p:sp>
            <p:nvSpPr>
              <p:cNvPr id="112" name="Freeform 31"/>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6" name="AutoShape 32"/>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8" name="Group 33"/>
            <p:cNvGrpSpPr>
              <a:grpSpLocks/>
            </p:cNvGrpSpPr>
            <p:nvPr/>
          </p:nvGrpSpPr>
          <p:grpSpPr bwMode="auto">
            <a:xfrm>
              <a:off x="11016231" y="7749888"/>
              <a:ext cx="640773" cy="617682"/>
              <a:chOff x="0" y="0"/>
              <a:chExt cx="224" cy="216"/>
            </a:xfrm>
          </p:grpSpPr>
          <p:sp>
            <p:nvSpPr>
              <p:cNvPr id="115" name="Freeform 34"/>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4" name="AutoShape 35"/>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5" name="Group 57"/>
            <p:cNvGrpSpPr>
              <a:grpSpLocks/>
            </p:cNvGrpSpPr>
            <p:nvPr/>
          </p:nvGrpSpPr>
          <p:grpSpPr bwMode="auto">
            <a:xfrm>
              <a:off x="11016231" y="8687955"/>
              <a:ext cx="640773" cy="614796"/>
              <a:chOff x="0" y="0"/>
              <a:chExt cx="224" cy="216"/>
            </a:xfrm>
          </p:grpSpPr>
          <p:sp>
            <p:nvSpPr>
              <p:cNvPr id="136" name="Freeform 58"/>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0" name="AutoShape 59"/>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grpSp>
        <p:nvGrpSpPr>
          <p:cNvPr id="7" name="Group 6" descr="post-it notes organized in 3 piles under &quot;user attributes&quot;, &quot;needs&quot;, and &quot;insights&quot;">
            <a:extLst>
              <a:ext uri="{FF2B5EF4-FFF2-40B4-BE49-F238E27FC236}">
                <a16:creationId xmlns:a16="http://schemas.microsoft.com/office/drawing/2014/main" id="{1C2891F2-3567-5B4D-B608-64BE7A445CC3}"/>
              </a:ext>
            </a:extLst>
          </p:cNvPr>
          <p:cNvGrpSpPr/>
          <p:nvPr/>
        </p:nvGrpSpPr>
        <p:grpSpPr>
          <a:xfrm>
            <a:off x="19364191" y="3551238"/>
            <a:ext cx="4456987" cy="6207751"/>
            <a:chOff x="14606868" y="6058479"/>
            <a:chExt cx="2329294" cy="3244272"/>
          </a:xfrm>
        </p:grpSpPr>
        <p:grpSp>
          <p:nvGrpSpPr>
            <p:cNvPr id="175119" name="Group 36"/>
            <p:cNvGrpSpPr>
              <a:grpSpLocks/>
            </p:cNvGrpSpPr>
            <p:nvPr/>
          </p:nvGrpSpPr>
          <p:grpSpPr bwMode="auto">
            <a:xfrm>
              <a:off x="15495867" y="6904183"/>
              <a:ext cx="640773" cy="617682"/>
              <a:chOff x="0" y="0"/>
              <a:chExt cx="224" cy="216"/>
            </a:xfrm>
          </p:grpSpPr>
          <p:sp>
            <p:nvSpPr>
              <p:cNvPr id="118" name="Freeform 37"/>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2" name="AutoShape 38"/>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0" name="Group 39"/>
            <p:cNvGrpSpPr>
              <a:grpSpLocks/>
            </p:cNvGrpSpPr>
            <p:nvPr/>
          </p:nvGrpSpPr>
          <p:grpSpPr bwMode="auto">
            <a:xfrm>
              <a:off x="14606868" y="6058479"/>
              <a:ext cx="637885" cy="617682"/>
              <a:chOff x="0" y="0"/>
              <a:chExt cx="224" cy="216"/>
            </a:xfrm>
          </p:grpSpPr>
          <p:sp>
            <p:nvSpPr>
              <p:cNvPr id="121" name="Freeform 40"/>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0" name="AutoShape 41"/>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1" name="Group 42"/>
            <p:cNvGrpSpPr>
              <a:grpSpLocks/>
            </p:cNvGrpSpPr>
            <p:nvPr/>
          </p:nvGrpSpPr>
          <p:grpSpPr bwMode="auto">
            <a:xfrm>
              <a:off x="16298277" y="6058479"/>
              <a:ext cx="637885" cy="617682"/>
              <a:chOff x="0" y="0"/>
              <a:chExt cx="224" cy="216"/>
            </a:xfrm>
          </p:grpSpPr>
          <p:sp>
            <p:nvSpPr>
              <p:cNvPr id="124" name="Freeform 43"/>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8" name="AutoShape 44"/>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2" name="Group 45"/>
            <p:cNvGrpSpPr>
              <a:grpSpLocks/>
            </p:cNvGrpSpPr>
            <p:nvPr/>
          </p:nvGrpSpPr>
          <p:grpSpPr bwMode="auto">
            <a:xfrm>
              <a:off x="14650162" y="6904183"/>
              <a:ext cx="640773" cy="617682"/>
              <a:chOff x="0" y="0"/>
              <a:chExt cx="224" cy="216"/>
            </a:xfrm>
          </p:grpSpPr>
          <p:sp>
            <p:nvSpPr>
              <p:cNvPr id="127" name="Freeform 46"/>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6" name="AutoShape 47"/>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3" name="Group 48"/>
            <p:cNvGrpSpPr>
              <a:grpSpLocks/>
            </p:cNvGrpSpPr>
            <p:nvPr/>
          </p:nvGrpSpPr>
          <p:grpSpPr bwMode="auto">
            <a:xfrm>
              <a:off x="16298277" y="7749888"/>
              <a:ext cx="637885" cy="617682"/>
              <a:chOff x="0" y="0"/>
              <a:chExt cx="224" cy="216"/>
            </a:xfrm>
          </p:grpSpPr>
          <p:sp>
            <p:nvSpPr>
              <p:cNvPr id="130" name="Freeform 49"/>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4" name="AutoShape 50"/>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6" name="Group 60"/>
            <p:cNvGrpSpPr>
              <a:grpSpLocks/>
            </p:cNvGrpSpPr>
            <p:nvPr/>
          </p:nvGrpSpPr>
          <p:grpSpPr bwMode="auto">
            <a:xfrm>
              <a:off x="16298277" y="8687955"/>
              <a:ext cx="637885" cy="614796"/>
              <a:chOff x="0" y="0"/>
              <a:chExt cx="224" cy="216"/>
            </a:xfrm>
          </p:grpSpPr>
          <p:sp>
            <p:nvSpPr>
              <p:cNvPr id="139" name="Freeform 61"/>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28" name="AutoShape 62"/>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72</a:t>
            </a:fld>
            <a:endParaRPr lang="en-US"/>
          </a:p>
        </p:txBody>
      </p:sp>
      <p:sp>
        <p:nvSpPr>
          <p:cNvPr id="66" name="Rectangle 35">
            <a:extLst>
              <a:ext uri="{FF2B5EF4-FFF2-40B4-BE49-F238E27FC236}">
                <a16:creationId xmlns:a16="http://schemas.microsoft.com/office/drawing/2014/main" id="{D238B07A-F03E-2149-B510-C1C8998AE734}"/>
              </a:ext>
            </a:extLst>
          </p:cNvPr>
          <p:cNvSpPr>
            <a:spLocks/>
          </p:cNvSpPr>
          <p:nvPr/>
        </p:nvSpPr>
        <p:spPr bwMode="auto">
          <a:xfrm>
            <a:off x="8100244" y="2305217"/>
            <a:ext cx="3714581"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surprises</a:t>
            </a:r>
          </a:p>
        </p:txBody>
      </p:sp>
      <p:grpSp>
        <p:nvGrpSpPr>
          <p:cNvPr id="67" name="Group 66" descr="post-it notes organized in 3 piles under &quot;user attributes&quot;, &quot;needs&quot;, and &quot;insights&quot;">
            <a:extLst>
              <a:ext uri="{FF2B5EF4-FFF2-40B4-BE49-F238E27FC236}">
                <a16:creationId xmlns:a16="http://schemas.microsoft.com/office/drawing/2014/main" id="{65819F2C-F6E7-3A47-BBF4-560088DD36A9}"/>
              </a:ext>
            </a:extLst>
          </p:cNvPr>
          <p:cNvGrpSpPr/>
          <p:nvPr/>
        </p:nvGrpSpPr>
        <p:grpSpPr>
          <a:xfrm>
            <a:off x="7301591" y="3532188"/>
            <a:ext cx="4456987" cy="6175073"/>
            <a:chOff x="14606868" y="6058479"/>
            <a:chExt cx="2329294" cy="3227194"/>
          </a:xfrm>
        </p:grpSpPr>
        <p:grpSp>
          <p:nvGrpSpPr>
            <p:cNvPr id="68" name="Group 36">
              <a:extLst>
                <a:ext uri="{FF2B5EF4-FFF2-40B4-BE49-F238E27FC236}">
                  <a16:creationId xmlns:a16="http://schemas.microsoft.com/office/drawing/2014/main" id="{5A2DA06E-5DA6-8F4D-894D-49F5E977EC54}"/>
                </a:ext>
              </a:extLst>
            </p:cNvPr>
            <p:cNvGrpSpPr>
              <a:grpSpLocks/>
            </p:cNvGrpSpPr>
            <p:nvPr/>
          </p:nvGrpSpPr>
          <p:grpSpPr bwMode="auto">
            <a:xfrm>
              <a:off x="15796229" y="6904183"/>
              <a:ext cx="640773" cy="617682"/>
              <a:chOff x="105" y="0"/>
              <a:chExt cx="224" cy="216"/>
            </a:xfrm>
          </p:grpSpPr>
          <p:sp>
            <p:nvSpPr>
              <p:cNvPr id="84" name="Freeform 37">
                <a:extLst>
                  <a:ext uri="{FF2B5EF4-FFF2-40B4-BE49-F238E27FC236}">
                    <a16:creationId xmlns:a16="http://schemas.microsoft.com/office/drawing/2014/main" id="{B2DEDB75-A1A8-E34C-8E82-D8657A3ABF43}"/>
                  </a:ext>
                </a:extLst>
              </p:cNvPr>
              <p:cNvSpPr>
                <a:spLocks/>
              </p:cNvSpPr>
              <p:nvPr/>
            </p:nvSpPr>
            <p:spPr bwMode="auto">
              <a:xfrm>
                <a:off x="105"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5" name="AutoShape 38">
                <a:extLst>
                  <a:ext uri="{FF2B5EF4-FFF2-40B4-BE49-F238E27FC236}">
                    <a16:creationId xmlns:a16="http://schemas.microsoft.com/office/drawing/2014/main" id="{D763AB21-70AF-BD4E-BB92-DBEFD7EE6339}"/>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69" name="Group 39">
              <a:extLst>
                <a:ext uri="{FF2B5EF4-FFF2-40B4-BE49-F238E27FC236}">
                  <a16:creationId xmlns:a16="http://schemas.microsoft.com/office/drawing/2014/main" id="{6C5C5253-76EF-3343-A72B-4F8F57E7C8E0}"/>
                </a:ext>
              </a:extLst>
            </p:cNvPr>
            <p:cNvGrpSpPr>
              <a:grpSpLocks/>
            </p:cNvGrpSpPr>
            <p:nvPr/>
          </p:nvGrpSpPr>
          <p:grpSpPr bwMode="auto">
            <a:xfrm>
              <a:off x="14606868" y="6058479"/>
              <a:ext cx="637885" cy="617682"/>
              <a:chOff x="0" y="0"/>
              <a:chExt cx="224" cy="216"/>
            </a:xfrm>
          </p:grpSpPr>
          <p:sp>
            <p:nvSpPr>
              <p:cNvPr id="82" name="Freeform 40">
                <a:extLst>
                  <a:ext uri="{FF2B5EF4-FFF2-40B4-BE49-F238E27FC236}">
                    <a16:creationId xmlns:a16="http://schemas.microsoft.com/office/drawing/2014/main" id="{61105EED-A734-0A46-9E94-BBB570AFC3EB}"/>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3" name="AutoShape 41">
                <a:extLst>
                  <a:ext uri="{FF2B5EF4-FFF2-40B4-BE49-F238E27FC236}">
                    <a16:creationId xmlns:a16="http://schemas.microsoft.com/office/drawing/2014/main" id="{63F7E166-1D23-1B4F-A096-32FF3152A945}"/>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0" name="Group 42">
              <a:extLst>
                <a:ext uri="{FF2B5EF4-FFF2-40B4-BE49-F238E27FC236}">
                  <a16:creationId xmlns:a16="http://schemas.microsoft.com/office/drawing/2014/main" id="{941020A4-BCDB-5D4E-87E1-82DB1F832B16}"/>
                </a:ext>
              </a:extLst>
            </p:cNvPr>
            <p:cNvGrpSpPr>
              <a:grpSpLocks/>
            </p:cNvGrpSpPr>
            <p:nvPr/>
          </p:nvGrpSpPr>
          <p:grpSpPr bwMode="auto">
            <a:xfrm>
              <a:off x="16298277" y="6058479"/>
              <a:ext cx="637885" cy="617682"/>
              <a:chOff x="0" y="0"/>
              <a:chExt cx="224" cy="216"/>
            </a:xfrm>
          </p:grpSpPr>
          <p:sp>
            <p:nvSpPr>
              <p:cNvPr id="80" name="Freeform 43">
                <a:extLst>
                  <a:ext uri="{FF2B5EF4-FFF2-40B4-BE49-F238E27FC236}">
                    <a16:creationId xmlns:a16="http://schemas.microsoft.com/office/drawing/2014/main" id="{B1910652-39FE-504E-88A9-BFED2E54A8E2}"/>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1" name="AutoShape 44">
                <a:extLst>
                  <a:ext uri="{FF2B5EF4-FFF2-40B4-BE49-F238E27FC236}">
                    <a16:creationId xmlns:a16="http://schemas.microsoft.com/office/drawing/2014/main" id="{0DB1BD75-012E-E14F-8C5D-B4C75B89AFC6}"/>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1" name="Group 45">
              <a:extLst>
                <a:ext uri="{FF2B5EF4-FFF2-40B4-BE49-F238E27FC236}">
                  <a16:creationId xmlns:a16="http://schemas.microsoft.com/office/drawing/2014/main" id="{3E1CA751-CF27-A34A-8716-5B152E74C7F6}"/>
                </a:ext>
              </a:extLst>
            </p:cNvPr>
            <p:cNvGrpSpPr>
              <a:grpSpLocks/>
            </p:cNvGrpSpPr>
            <p:nvPr/>
          </p:nvGrpSpPr>
          <p:grpSpPr bwMode="auto">
            <a:xfrm>
              <a:off x="14650162" y="6904183"/>
              <a:ext cx="640773" cy="617682"/>
              <a:chOff x="0" y="0"/>
              <a:chExt cx="224" cy="216"/>
            </a:xfrm>
          </p:grpSpPr>
          <p:sp>
            <p:nvSpPr>
              <p:cNvPr id="78" name="Freeform 46">
                <a:extLst>
                  <a:ext uri="{FF2B5EF4-FFF2-40B4-BE49-F238E27FC236}">
                    <a16:creationId xmlns:a16="http://schemas.microsoft.com/office/drawing/2014/main" id="{BF163EDB-7D82-BC4B-8E19-E1BBDB755A27}"/>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9" name="AutoShape 47">
                <a:extLst>
                  <a:ext uri="{FF2B5EF4-FFF2-40B4-BE49-F238E27FC236}">
                    <a16:creationId xmlns:a16="http://schemas.microsoft.com/office/drawing/2014/main" id="{7EB8C8F4-6BFE-1A49-B844-C4D1714E49E3}"/>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2" name="Group 48">
              <a:extLst>
                <a:ext uri="{FF2B5EF4-FFF2-40B4-BE49-F238E27FC236}">
                  <a16:creationId xmlns:a16="http://schemas.microsoft.com/office/drawing/2014/main" id="{25F8631C-A145-6A49-A127-64ABA0DBDD0D}"/>
                </a:ext>
              </a:extLst>
            </p:cNvPr>
            <p:cNvGrpSpPr>
              <a:grpSpLocks/>
            </p:cNvGrpSpPr>
            <p:nvPr/>
          </p:nvGrpSpPr>
          <p:grpSpPr bwMode="auto">
            <a:xfrm>
              <a:off x="14649458" y="7749888"/>
              <a:ext cx="2266770" cy="617682"/>
              <a:chOff x="-579" y="0"/>
              <a:chExt cx="796" cy="216"/>
            </a:xfrm>
          </p:grpSpPr>
          <p:sp>
            <p:nvSpPr>
              <p:cNvPr id="76" name="Freeform 49">
                <a:extLst>
                  <a:ext uri="{FF2B5EF4-FFF2-40B4-BE49-F238E27FC236}">
                    <a16:creationId xmlns:a16="http://schemas.microsoft.com/office/drawing/2014/main" id="{8614249B-AF36-F044-AEAB-3D85E23BB8B4}"/>
                  </a:ext>
                </a:extLst>
              </p:cNvPr>
              <p:cNvSpPr>
                <a:spLocks/>
              </p:cNvSpPr>
              <p:nvPr/>
            </p:nvSpPr>
            <p:spPr bwMode="auto">
              <a:xfrm>
                <a:off x="-579"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7" name="AutoShape 50">
                <a:extLst>
                  <a:ext uri="{FF2B5EF4-FFF2-40B4-BE49-F238E27FC236}">
                    <a16:creationId xmlns:a16="http://schemas.microsoft.com/office/drawing/2014/main" id="{DA1A45CB-AE7A-1641-A812-3E156E7D160D}"/>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3" name="Group 60">
              <a:extLst>
                <a:ext uri="{FF2B5EF4-FFF2-40B4-BE49-F238E27FC236}">
                  <a16:creationId xmlns:a16="http://schemas.microsoft.com/office/drawing/2014/main" id="{670274E3-FD3E-DD43-BA8E-4185071BB788}"/>
                </a:ext>
              </a:extLst>
            </p:cNvPr>
            <p:cNvGrpSpPr>
              <a:grpSpLocks/>
            </p:cNvGrpSpPr>
            <p:nvPr/>
          </p:nvGrpSpPr>
          <p:grpSpPr bwMode="auto">
            <a:xfrm>
              <a:off x="16298277" y="7762914"/>
              <a:ext cx="637885" cy="1522759"/>
              <a:chOff x="0" y="-325"/>
              <a:chExt cx="224" cy="535"/>
            </a:xfrm>
          </p:grpSpPr>
          <p:sp>
            <p:nvSpPr>
              <p:cNvPr id="74" name="Freeform 61">
                <a:extLst>
                  <a:ext uri="{FF2B5EF4-FFF2-40B4-BE49-F238E27FC236}">
                    <a16:creationId xmlns:a16="http://schemas.microsoft.com/office/drawing/2014/main" id="{D3534B74-9B25-9B42-97BD-A3F356D204B1}"/>
                  </a:ext>
                </a:extLst>
              </p:cNvPr>
              <p:cNvSpPr>
                <a:spLocks/>
              </p:cNvSpPr>
              <p:nvPr/>
            </p:nvSpPr>
            <p:spPr bwMode="auto">
              <a:xfrm>
                <a:off x="0" y="-325"/>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5" name="AutoShape 62">
                <a:extLst>
                  <a:ext uri="{FF2B5EF4-FFF2-40B4-BE49-F238E27FC236}">
                    <a16:creationId xmlns:a16="http://schemas.microsoft.com/office/drawing/2014/main" id="{2672FD9E-9464-6640-9DE4-61721ED4E559}"/>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sp>
        <p:nvSpPr>
          <p:cNvPr id="86" name="Freeform 16">
            <a:extLst>
              <a:ext uri="{FF2B5EF4-FFF2-40B4-BE49-F238E27FC236}">
                <a16:creationId xmlns:a16="http://schemas.microsoft.com/office/drawing/2014/main" id="{7D403AA0-9EA6-704A-80F3-3D7BC90A1BE1}"/>
              </a:ext>
            </a:extLst>
          </p:cNvPr>
          <p:cNvSpPr>
            <a:spLocks/>
          </p:cNvSpPr>
          <p:nvPr/>
        </p:nvSpPr>
        <p:spPr bwMode="auto">
          <a:xfrm>
            <a:off x="2871198" y="5193072"/>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87" name="Freeform 16">
            <a:extLst>
              <a:ext uri="{FF2B5EF4-FFF2-40B4-BE49-F238E27FC236}">
                <a16:creationId xmlns:a16="http://schemas.microsoft.com/office/drawing/2014/main" id="{E3B4F95D-3071-FE41-96BA-C85AE0FBB117}"/>
              </a:ext>
            </a:extLst>
          </p:cNvPr>
          <p:cNvSpPr>
            <a:spLocks/>
          </p:cNvSpPr>
          <p:nvPr/>
        </p:nvSpPr>
        <p:spPr bwMode="auto">
          <a:xfrm>
            <a:off x="14307496" y="3536418"/>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89" name="Freeform 16">
            <a:extLst>
              <a:ext uri="{FF2B5EF4-FFF2-40B4-BE49-F238E27FC236}">
                <a16:creationId xmlns:a16="http://schemas.microsoft.com/office/drawing/2014/main" id="{0D392001-6864-E245-B417-9754253A18B9}"/>
              </a:ext>
            </a:extLst>
          </p:cNvPr>
          <p:cNvSpPr>
            <a:spLocks/>
          </p:cNvSpPr>
          <p:nvPr/>
        </p:nvSpPr>
        <p:spPr bwMode="auto">
          <a:xfrm>
            <a:off x="22625639" y="6805525"/>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90" name="Freeform 16">
            <a:extLst>
              <a:ext uri="{FF2B5EF4-FFF2-40B4-BE49-F238E27FC236}">
                <a16:creationId xmlns:a16="http://schemas.microsoft.com/office/drawing/2014/main" id="{5586487C-2424-BB4D-9233-9FF32AC30AE0}"/>
              </a:ext>
            </a:extLst>
          </p:cNvPr>
          <p:cNvSpPr>
            <a:spLocks/>
          </p:cNvSpPr>
          <p:nvPr/>
        </p:nvSpPr>
        <p:spPr bwMode="auto">
          <a:xfrm>
            <a:off x="9577373" y="5174101"/>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92" name="Rectangle 5">
            <a:extLst>
              <a:ext uri="{FF2B5EF4-FFF2-40B4-BE49-F238E27FC236}">
                <a16:creationId xmlns:a16="http://schemas.microsoft.com/office/drawing/2014/main" id="{EC78CF8F-B4D0-CB47-9C23-2F65693E0BAE}"/>
              </a:ext>
            </a:extLst>
          </p:cNvPr>
          <p:cNvSpPr>
            <a:spLocks/>
          </p:cNvSpPr>
          <p:nvPr/>
        </p:nvSpPr>
        <p:spPr bwMode="auto">
          <a:xfrm>
            <a:off x="3585142" y="600467"/>
            <a:ext cx="21060259" cy="13542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8800" dirty="0">
                <a:solidFill>
                  <a:schemeClr val="tx1"/>
                </a:solidFill>
                <a:latin typeface="Helvetica Light"/>
                <a:sym typeface="Neutra Text TF-Bold" charset="0"/>
              </a:rPr>
              <a:t>Combine to create a point of view</a:t>
            </a:r>
            <a:endParaRPr lang="en-US" altLang="en-US" sz="8800" dirty="0">
              <a:solidFill>
                <a:srgbClr val="499F3B"/>
              </a:solidFill>
              <a:latin typeface="Helvetica Light"/>
              <a:sym typeface="Neutra Text TF-Bold" charset="0"/>
            </a:endParaRPr>
          </a:p>
        </p:txBody>
      </p:sp>
    </p:spTree>
    <p:extLst>
      <p:ext uri="{BB962C8B-B14F-4D97-AF65-F5344CB8AC3E}">
        <p14:creationId xmlns:p14="http://schemas.microsoft.com/office/powerpoint/2010/main" val="39078977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33"/>
          <p:cNvSpPr>
            <a:spLocks/>
          </p:cNvSpPr>
          <p:nvPr/>
        </p:nvSpPr>
        <p:spPr bwMode="auto">
          <a:xfrm>
            <a:off x="1076251" y="2245070"/>
            <a:ext cx="5441556"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user attributes</a:t>
            </a:r>
          </a:p>
        </p:txBody>
      </p:sp>
      <p:sp>
        <p:nvSpPr>
          <p:cNvPr id="175107" name="Rectangle 34"/>
          <p:cNvSpPr>
            <a:spLocks/>
          </p:cNvSpPr>
          <p:nvPr/>
        </p:nvSpPr>
        <p:spPr bwMode="auto">
          <a:xfrm>
            <a:off x="14618815" y="2272578"/>
            <a:ext cx="217968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needs</a:t>
            </a:r>
          </a:p>
        </p:txBody>
      </p:sp>
      <p:sp>
        <p:nvSpPr>
          <p:cNvPr id="175108" name="Rectangle 35"/>
          <p:cNvSpPr>
            <a:spLocks/>
          </p:cNvSpPr>
          <p:nvPr/>
        </p:nvSpPr>
        <p:spPr bwMode="auto">
          <a:xfrm>
            <a:off x="20476619" y="2324267"/>
            <a:ext cx="2781876"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insights</a:t>
            </a:r>
          </a:p>
        </p:txBody>
      </p:sp>
      <p:grpSp>
        <p:nvGrpSpPr>
          <p:cNvPr id="5" name="user attributes" descr="post-it notes organized in 3 piles under &quot;user attributes&quot;, &quot;needs&quot;, and &quot;insights&quot;">
            <a:extLst>
              <a:ext uri="{FF2B5EF4-FFF2-40B4-BE49-F238E27FC236}">
                <a16:creationId xmlns:a16="http://schemas.microsoft.com/office/drawing/2014/main" id="{DA69A945-85E4-9F48-8E02-1770F3015DB9}"/>
              </a:ext>
            </a:extLst>
          </p:cNvPr>
          <p:cNvGrpSpPr/>
          <p:nvPr/>
        </p:nvGrpSpPr>
        <p:grpSpPr>
          <a:xfrm>
            <a:off x="1076250" y="3551238"/>
            <a:ext cx="4639245" cy="6207751"/>
            <a:chOff x="6100753" y="6058479"/>
            <a:chExt cx="2424545" cy="3244272"/>
          </a:xfrm>
        </p:grpSpPr>
        <p:grpSp>
          <p:nvGrpSpPr>
            <p:cNvPr id="175109" name="Group 6"/>
            <p:cNvGrpSpPr>
              <a:grpSpLocks/>
            </p:cNvGrpSpPr>
            <p:nvPr/>
          </p:nvGrpSpPr>
          <p:grpSpPr bwMode="auto">
            <a:xfrm>
              <a:off x="6100753" y="6058479"/>
              <a:ext cx="640773" cy="617682"/>
              <a:chOff x="0" y="0"/>
              <a:chExt cx="224" cy="216"/>
            </a:xfrm>
          </p:grpSpPr>
          <p:sp>
            <p:nvSpPr>
              <p:cNvPr id="88" name="Freeform 7"/>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62" name="AutoShape 8"/>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0" name="Group 9"/>
            <p:cNvGrpSpPr>
              <a:grpSpLocks/>
            </p:cNvGrpSpPr>
            <p:nvPr/>
          </p:nvGrpSpPr>
          <p:grpSpPr bwMode="auto">
            <a:xfrm>
              <a:off x="6992640" y="6058479"/>
              <a:ext cx="640773" cy="617682"/>
              <a:chOff x="0" y="0"/>
              <a:chExt cx="224" cy="216"/>
            </a:xfrm>
          </p:grpSpPr>
          <p:sp>
            <p:nvSpPr>
              <p:cNvPr id="91" name="Freeform 10"/>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175160" name="AutoShape 11"/>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1" name="Group 12"/>
            <p:cNvGrpSpPr>
              <a:grpSpLocks/>
            </p:cNvGrpSpPr>
            <p:nvPr/>
          </p:nvGrpSpPr>
          <p:grpSpPr bwMode="auto">
            <a:xfrm>
              <a:off x="7884525" y="6058479"/>
              <a:ext cx="640773" cy="617682"/>
              <a:chOff x="0" y="0"/>
              <a:chExt cx="224" cy="216"/>
            </a:xfrm>
          </p:grpSpPr>
          <p:sp>
            <p:nvSpPr>
              <p:cNvPr id="94" name="Freeform 13"/>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8" name="AutoShape 14"/>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2" name="to select attribute"/>
            <p:cNvGrpSpPr>
              <a:grpSpLocks/>
            </p:cNvGrpSpPr>
            <p:nvPr/>
          </p:nvGrpSpPr>
          <p:grpSpPr bwMode="auto">
            <a:xfrm>
              <a:off x="7038822" y="6904183"/>
              <a:ext cx="640773" cy="617682"/>
              <a:chOff x="0" y="0"/>
              <a:chExt cx="224" cy="216"/>
            </a:xfrm>
          </p:grpSpPr>
          <p:sp>
            <p:nvSpPr>
              <p:cNvPr id="97" name="Freeform 16"/>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6" name="AutoShape 17"/>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3" name="Group 18"/>
            <p:cNvGrpSpPr>
              <a:grpSpLocks/>
            </p:cNvGrpSpPr>
            <p:nvPr/>
          </p:nvGrpSpPr>
          <p:grpSpPr bwMode="auto">
            <a:xfrm>
              <a:off x="6100753" y="7749888"/>
              <a:ext cx="640773" cy="617682"/>
              <a:chOff x="0" y="0"/>
              <a:chExt cx="224" cy="216"/>
            </a:xfrm>
          </p:grpSpPr>
          <p:sp>
            <p:nvSpPr>
              <p:cNvPr id="100" name="Freeform 19"/>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4" name="AutoShape 20"/>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4" name="Group 54"/>
            <p:cNvGrpSpPr>
              <a:grpSpLocks/>
            </p:cNvGrpSpPr>
            <p:nvPr/>
          </p:nvGrpSpPr>
          <p:grpSpPr bwMode="auto">
            <a:xfrm>
              <a:off x="7038822" y="8687955"/>
              <a:ext cx="640773" cy="614796"/>
              <a:chOff x="0" y="0"/>
              <a:chExt cx="224" cy="216"/>
            </a:xfrm>
          </p:grpSpPr>
          <p:sp>
            <p:nvSpPr>
              <p:cNvPr id="133" name="Freeform 55"/>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2" name="AutoShape 56"/>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grpSp>
        <p:nvGrpSpPr>
          <p:cNvPr id="6" name="needs" descr="post-it notes organized in 3 piles under &quot;user attributes&quot;, &quot;needs&quot;, and &quot;insights&quot;">
            <a:extLst>
              <a:ext uri="{FF2B5EF4-FFF2-40B4-BE49-F238E27FC236}">
                <a16:creationId xmlns:a16="http://schemas.microsoft.com/office/drawing/2014/main" id="{0CF8F18B-174F-4845-9F6E-1B84E416118B}"/>
              </a:ext>
            </a:extLst>
          </p:cNvPr>
          <p:cNvGrpSpPr/>
          <p:nvPr/>
        </p:nvGrpSpPr>
        <p:grpSpPr>
          <a:xfrm>
            <a:off x="14289605" y="3551238"/>
            <a:ext cx="2932666" cy="6207751"/>
            <a:chOff x="10946958" y="6058479"/>
            <a:chExt cx="1532659" cy="3244272"/>
          </a:xfrm>
        </p:grpSpPr>
        <p:grpSp>
          <p:nvGrpSpPr>
            <p:cNvPr id="175114" name="Group 21"/>
            <p:cNvGrpSpPr>
              <a:grpSpLocks/>
            </p:cNvGrpSpPr>
            <p:nvPr/>
          </p:nvGrpSpPr>
          <p:grpSpPr bwMode="auto">
            <a:xfrm>
              <a:off x="11838844" y="6904183"/>
              <a:ext cx="640773" cy="617682"/>
              <a:chOff x="0" y="0"/>
              <a:chExt cx="224" cy="216"/>
            </a:xfrm>
          </p:grpSpPr>
          <p:sp>
            <p:nvSpPr>
              <p:cNvPr id="103" name="Freeform 22"/>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2" name="AutoShape 23"/>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5" name="Group 24"/>
            <p:cNvGrpSpPr>
              <a:grpSpLocks/>
            </p:cNvGrpSpPr>
            <p:nvPr/>
          </p:nvGrpSpPr>
          <p:grpSpPr bwMode="auto">
            <a:xfrm>
              <a:off x="10946958" y="6058479"/>
              <a:ext cx="640773" cy="617682"/>
              <a:chOff x="0" y="0"/>
              <a:chExt cx="224" cy="216"/>
            </a:xfrm>
          </p:grpSpPr>
          <p:sp>
            <p:nvSpPr>
              <p:cNvPr id="106" name="Freeform 25"/>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50" name="AutoShape 26"/>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6" name="Group 27"/>
            <p:cNvGrpSpPr>
              <a:grpSpLocks/>
            </p:cNvGrpSpPr>
            <p:nvPr/>
          </p:nvGrpSpPr>
          <p:grpSpPr bwMode="auto">
            <a:xfrm>
              <a:off x="11838844" y="6058479"/>
              <a:ext cx="640773" cy="617682"/>
              <a:chOff x="0" y="0"/>
              <a:chExt cx="224" cy="216"/>
            </a:xfrm>
          </p:grpSpPr>
          <p:sp>
            <p:nvSpPr>
              <p:cNvPr id="109" name="Freeform 28"/>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8" name="AutoShape 29"/>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7" name="Group 30"/>
            <p:cNvGrpSpPr>
              <a:grpSpLocks/>
            </p:cNvGrpSpPr>
            <p:nvPr/>
          </p:nvGrpSpPr>
          <p:grpSpPr bwMode="auto">
            <a:xfrm>
              <a:off x="10993140" y="6904183"/>
              <a:ext cx="640773" cy="617682"/>
              <a:chOff x="0" y="0"/>
              <a:chExt cx="224" cy="216"/>
            </a:xfrm>
          </p:grpSpPr>
          <p:sp>
            <p:nvSpPr>
              <p:cNvPr id="112" name="Freeform 31"/>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6" name="AutoShape 32"/>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18" name="Group 33"/>
            <p:cNvGrpSpPr>
              <a:grpSpLocks/>
            </p:cNvGrpSpPr>
            <p:nvPr/>
          </p:nvGrpSpPr>
          <p:grpSpPr bwMode="auto">
            <a:xfrm>
              <a:off x="11016231" y="7749888"/>
              <a:ext cx="640773" cy="617682"/>
              <a:chOff x="0" y="0"/>
              <a:chExt cx="224" cy="216"/>
            </a:xfrm>
          </p:grpSpPr>
          <p:sp>
            <p:nvSpPr>
              <p:cNvPr id="115" name="Freeform 34"/>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4" name="AutoShape 35"/>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5" name="Group 57"/>
            <p:cNvGrpSpPr>
              <a:grpSpLocks/>
            </p:cNvGrpSpPr>
            <p:nvPr/>
          </p:nvGrpSpPr>
          <p:grpSpPr bwMode="auto">
            <a:xfrm>
              <a:off x="11016231" y="8687955"/>
              <a:ext cx="640773" cy="614796"/>
              <a:chOff x="0" y="0"/>
              <a:chExt cx="224" cy="216"/>
            </a:xfrm>
          </p:grpSpPr>
          <p:sp>
            <p:nvSpPr>
              <p:cNvPr id="136" name="Freeform 58"/>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0" name="AutoShape 59"/>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grpSp>
        <p:nvGrpSpPr>
          <p:cNvPr id="7" name="insights" descr="post-it notes organized in 3 piles under &quot;user attributes&quot;, &quot;needs&quot;, and &quot;insights&quot;">
            <a:extLst>
              <a:ext uri="{FF2B5EF4-FFF2-40B4-BE49-F238E27FC236}">
                <a16:creationId xmlns:a16="http://schemas.microsoft.com/office/drawing/2014/main" id="{1C2891F2-3567-5B4D-B608-64BE7A445CC3}"/>
              </a:ext>
            </a:extLst>
          </p:cNvPr>
          <p:cNvGrpSpPr/>
          <p:nvPr/>
        </p:nvGrpSpPr>
        <p:grpSpPr>
          <a:xfrm>
            <a:off x="19364191" y="3551238"/>
            <a:ext cx="4456987" cy="6207751"/>
            <a:chOff x="14606868" y="6058479"/>
            <a:chExt cx="2329294" cy="3244272"/>
          </a:xfrm>
        </p:grpSpPr>
        <p:grpSp>
          <p:nvGrpSpPr>
            <p:cNvPr id="175119" name="Group 36"/>
            <p:cNvGrpSpPr>
              <a:grpSpLocks/>
            </p:cNvGrpSpPr>
            <p:nvPr/>
          </p:nvGrpSpPr>
          <p:grpSpPr bwMode="auto">
            <a:xfrm>
              <a:off x="15495867" y="6904183"/>
              <a:ext cx="640773" cy="617682"/>
              <a:chOff x="0" y="0"/>
              <a:chExt cx="224" cy="216"/>
            </a:xfrm>
          </p:grpSpPr>
          <p:sp>
            <p:nvSpPr>
              <p:cNvPr id="118" name="Freeform 37"/>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2" name="AutoShape 38"/>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0" name="Group 39"/>
            <p:cNvGrpSpPr>
              <a:grpSpLocks/>
            </p:cNvGrpSpPr>
            <p:nvPr/>
          </p:nvGrpSpPr>
          <p:grpSpPr bwMode="auto">
            <a:xfrm>
              <a:off x="14606868" y="6058479"/>
              <a:ext cx="637885" cy="617682"/>
              <a:chOff x="0" y="0"/>
              <a:chExt cx="224" cy="216"/>
            </a:xfrm>
          </p:grpSpPr>
          <p:sp>
            <p:nvSpPr>
              <p:cNvPr id="121" name="Freeform 40"/>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40" name="AutoShape 41"/>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1" name="Group 42"/>
            <p:cNvGrpSpPr>
              <a:grpSpLocks/>
            </p:cNvGrpSpPr>
            <p:nvPr/>
          </p:nvGrpSpPr>
          <p:grpSpPr bwMode="auto">
            <a:xfrm>
              <a:off x="16298277" y="6058479"/>
              <a:ext cx="637885" cy="617682"/>
              <a:chOff x="0" y="0"/>
              <a:chExt cx="224" cy="216"/>
            </a:xfrm>
          </p:grpSpPr>
          <p:sp>
            <p:nvSpPr>
              <p:cNvPr id="124" name="Freeform 43"/>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8" name="AutoShape 44"/>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2" name="Group 45"/>
            <p:cNvGrpSpPr>
              <a:grpSpLocks/>
            </p:cNvGrpSpPr>
            <p:nvPr/>
          </p:nvGrpSpPr>
          <p:grpSpPr bwMode="auto">
            <a:xfrm>
              <a:off x="14650162" y="6904183"/>
              <a:ext cx="640773" cy="617682"/>
              <a:chOff x="0" y="0"/>
              <a:chExt cx="224" cy="216"/>
            </a:xfrm>
          </p:grpSpPr>
          <p:sp>
            <p:nvSpPr>
              <p:cNvPr id="127" name="Freeform 46"/>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6" name="AutoShape 47"/>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3" name="Group 48"/>
            <p:cNvGrpSpPr>
              <a:grpSpLocks/>
            </p:cNvGrpSpPr>
            <p:nvPr/>
          </p:nvGrpSpPr>
          <p:grpSpPr bwMode="auto">
            <a:xfrm>
              <a:off x="16298277" y="7749888"/>
              <a:ext cx="637885" cy="617682"/>
              <a:chOff x="0" y="0"/>
              <a:chExt cx="224" cy="216"/>
            </a:xfrm>
          </p:grpSpPr>
          <p:sp>
            <p:nvSpPr>
              <p:cNvPr id="130" name="Freeform 49"/>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34" name="AutoShape 50"/>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175126" name="Group 60"/>
            <p:cNvGrpSpPr>
              <a:grpSpLocks/>
            </p:cNvGrpSpPr>
            <p:nvPr/>
          </p:nvGrpSpPr>
          <p:grpSpPr bwMode="auto">
            <a:xfrm>
              <a:off x="16298277" y="8687955"/>
              <a:ext cx="637885" cy="614796"/>
              <a:chOff x="0" y="0"/>
              <a:chExt cx="224" cy="216"/>
            </a:xfrm>
          </p:grpSpPr>
          <p:sp>
            <p:nvSpPr>
              <p:cNvPr id="139" name="Freeform 61"/>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175128" name="AutoShape 62"/>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73</a:t>
            </a:fld>
            <a:endParaRPr lang="en-US"/>
          </a:p>
        </p:txBody>
      </p:sp>
      <p:sp>
        <p:nvSpPr>
          <p:cNvPr id="66" name="Rectangle 35">
            <a:extLst>
              <a:ext uri="{FF2B5EF4-FFF2-40B4-BE49-F238E27FC236}">
                <a16:creationId xmlns:a16="http://schemas.microsoft.com/office/drawing/2014/main" id="{D238B07A-F03E-2149-B510-C1C8998AE734}"/>
              </a:ext>
            </a:extLst>
          </p:cNvPr>
          <p:cNvSpPr>
            <a:spLocks/>
          </p:cNvSpPr>
          <p:nvPr/>
        </p:nvSpPr>
        <p:spPr bwMode="auto">
          <a:xfrm>
            <a:off x="8100244" y="2305217"/>
            <a:ext cx="3714581"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5400" dirty="0">
                <a:solidFill>
                  <a:schemeClr val="tx1"/>
                </a:solidFill>
                <a:latin typeface="Century Gothic" panose="020B0502020202020204" pitchFamily="34" charset="0"/>
                <a:cs typeface="Helvetica" panose="020B0604020202020204" pitchFamily="34" charset="0"/>
                <a:sym typeface="Helvetica" panose="020B0604020202020204" pitchFamily="34" charset="0"/>
              </a:rPr>
              <a:t>surprises</a:t>
            </a:r>
          </a:p>
        </p:txBody>
      </p:sp>
      <p:grpSp>
        <p:nvGrpSpPr>
          <p:cNvPr id="67" name="surprises" descr="post-it notes organized in 3 piles under &quot;user attributes&quot;, &quot;needs&quot;, and &quot;insights&quot;">
            <a:extLst>
              <a:ext uri="{FF2B5EF4-FFF2-40B4-BE49-F238E27FC236}">
                <a16:creationId xmlns:a16="http://schemas.microsoft.com/office/drawing/2014/main" id="{65819F2C-F6E7-3A47-BBF4-560088DD36A9}"/>
              </a:ext>
            </a:extLst>
          </p:cNvPr>
          <p:cNvGrpSpPr/>
          <p:nvPr/>
        </p:nvGrpSpPr>
        <p:grpSpPr>
          <a:xfrm>
            <a:off x="7301591" y="3532188"/>
            <a:ext cx="4456987" cy="6175073"/>
            <a:chOff x="14606868" y="6058479"/>
            <a:chExt cx="2329294" cy="3227194"/>
          </a:xfrm>
        </p:grpSpPr>
        <p:grpSp>
          <p:nvGrpSpPr>
            <p:cNvPr id="68" name="Group 36">
              <a:extLst>
                <a:ext uri="{FF2B5EF4-FFF2-40B4-BE49-F238E27FC236}">
                  <a16:creationId xmlns:a16="http://schemas.microsoft.com/office/drawing/2014/main" id="{5A2DA06E-5DA6-8F4D-894D-49F5E977EC54}"/>
                </a:ext>
              </a:extLst>
            </p:cNvPr>
            <p:cNvGrpSpPr>
              <a:grpSpLocks/>
            </p:cNvGrpSpPr>
            <p:nvPr/>
          </p:nvGrpSpPr>
          <p:grpSpPr bwMode="auto">
            <a:xfrm>
              <a:off x="15796229" y="6904183"/>
              <a:ext cx="640773" cy="617682"/>
              <a:chOff x="105" y="0"/>
              <a:chExt cx="224" cy="216"/>
            </a:xfrm>
          </p:grpSpPr>
          <p:sp>
            <p:nvSpPr>
              <p:cNvPr id="84" name="Freeform 37">
                <a:extLst>
                  <a:ext uri="{FF2B5EF4-FFF2-40B4-BE49-F238E27FC236}">
                    <a16:creationId xmlns:a16="http://schemas.microsoft.com/office/drawing/2014/main" id="{B2DEDB75-A1A8-E34C-8E82-D8657A3ABF43}"/>
                  </a:ext>
                </a:extLst>
              </p:cNvPr>
              <p:cNvSpPr>
                <a:spLocks/>
              </p:cNvSpPr>
              <p:nvPr/>
            </p:nvSpPr>
            <p:spPr bwMode="auto">
              <a:xfrm>
                <a:off x="105"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5" name="AutoShape 38">
                <a:extLst>
                  <a:ext uri="{FF2B5EF4-FFF2-40B4-BE49-F238E27FC236}">
                    <a16:creationId xmlns:a16="http://schemas.microsoft.com/office/drawing/2014/main" id="{D763AB21-70AF-BD4E-BB92-DBEFD7EE6339}"/>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69" name="Group 39">
              <a:extLst>
                <a:ext uri="{FF2B5EF4-FFF2-40B4-BE49-F238E27FC236}">
                  <a16:creationId xmlns:a16="http://schemas.microsoft.com/office/drawing/2014/main" id="{6C5C5253-76EF-3343-A72B-4F8F57E7C8E0}"/>
                </a:ext>
              </a:extLst>
            </p:cNvPr>
            <p:cNvGrpSpPr>
              <a:grpSpLocks/>
            </p:cNvGrpSpPr>
            <p:nvPr/>
          </p:nvGrpSpPr>
          <p:grpSpPr bwMode="auto">
            <a:xfrm>
              <a:off x="14606868" y="6058479"/>
              <a:ext cx="637885" cy="617682"/>
              <a:chOff x="0" y="0"/>
              <a:chExt cx="224" cy="216"/>
            </a:xfrm>
          </p:grpSpPr>
          <p:sp>
            <p:nvSpPr>
              <p:cNvPr id="82" name="Freeform 40">
                <a:extLst>
                  <a:ext uri="{FF2B5EF4-FFF2-40B4-BE49-F238E27FC236}">
                    <a16:creationId xmlns:a16="http://schemas.microsoft.com/office/drawing/2014/main" id="{61105EED-A734-0A46-9E94-BBB570AFC3EB}"/>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3" name="AutoShape 41">
                <a:extLst>
                  <a:ext uri="{FF2B5EF4-FFF2-40B4-BE49-F238E27FC236}">
                    <a16:creationId xmlns:a16="http://schemas.microsoft.com/office/drawing/2014/main" id="{63F7E166-1D23-1B4F-A096-32FF3152A945}"/>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0" name="Group 42">
              <a:extLst>
                <a:ext uri="{FF2B5EF4-FFF2-40B4-BE49-F238E27FC236}">
                  <a16:creationId xmlns:a16="http://schemas.microsoft.com/office/drawing/2014/main" id="{941020A4-BCDB-5D4E-87E1-82DB1F832B16}"/>
                </a:ext>
              </a:extLst>
            </p:cNvPr>
            <p:cNvGrpSpPr>
              <a:grpSpLocks/>
            </p:cNvGrpSpPr>
            <p:nvPr/>
          </p:nvGrpSpPr>
          <p:grpSpPr bwMode="auto">
            <a:xfrm>
              <a:off x="16298277" y="6058479"/>
              <a:ext cx="637885" cy="617682"/>
              <a:chOff x="0" y="0"/>
              <a:chExt cx="224" cy="216"/>
            </a:xfrm>
          </p:grpSpPr>
          <p:sp>
            <p:nvSpPr>
              <p:cNvPr id="80" name="Freeform 43">
                <a:extLst>
                  <a:ext uri="{FF2B5EF4-FFF2-40B4-BE49-F238E27FC236}">
                    <a16:creationId xmlns:a16="http://schemas.microsoft.com/office/drawing/2014/main" id="{B1910652-39FE-504E-88A9-BFED2E54A8E2}"/>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81" name="AutoShape 44">
                <a:extLst>
                  <a:ext uri="{FF2B5EF4-FFF2-40B4-BE49-F238E27FC236}">
                    <a16:creationId xmlns:a16="http://schemas.microsoft.com/office/drawing/2014/main" id="{0DB1BD75-012E-E14F-8C5D-B4C75B89AFC6}"/>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1" name="Group 45">
              <a:extLst>
                <a:ext uri="{FF2B5EF4-FFF2-40B4-BE49-F238E27FC236}">
                  <a16:creationId xmlns:a16="http://schemas.microsoft.com/office/drawing/2014/main" id="{3E1CA751-CF27-A34A-8716-5B152E74C7F6}"/>
                </a:ext>
              </a:extLst>
            </p:cNvPr>
            <p:cNvGrpSpPr>
              <a:grpSpLocks/>
            </p:cNvGrpSpPr>
            <p:nvPr/>
          </p:nvGrpSpPr>
          <p:grpSpPr bwMode="auto">
            <a:xfrm>
              <a:off x="14650162" y="6904183"/>
              <a:ext cx="640773" cy="617682"/>
              <a:chOff x="0" y="0"/>
              <a:chExt cx="224" cy="216"/>
            </a:xfrm>
          </p:grpSpPr>
          <p:sp>
            <p:nvSpPr>
              <p:cNvPr id="78" name="Freeform 46">
                <a:extLst>
                  <a:ext uri="{FF2B5EF4-FFF2-40B4-BE49-F238E27FC236}">
                    <a16:creationId xmlns:a16="http://schemas.microsoft.com/office/drawing/2014/main" id="{BF163EDB-7D82-BC4B-8E19-E1BBDB755A27}"/>
                  </a:ext>
                </a:extLst>
              </p:cNvPr>
              <p:cNvSpPr>
                <a:spLocks/>
              </p:cNvSpPr>
              <p:nvPr/>
            </p:nvSpPr>
            <p:spPr bwMode="auto">
              <a:xfrm>
                <a:off x="0"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9" name="AutoShape 47">
                <a:extLst>
                  <a:ext uri="{FF2B5EF4-FFF2-40B4-BE49-F238E27FC236}">
                    <a16:creationId xmlns:a16="http://schemas.microsoft.com/office/drawing/2014/main" id="{7EB8C8F4-6BFE-1A49-B844-C4D1714E49E3}"/>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2" name="Group 48">
              <a:extLst>
                <a:ext uri="{FF2B5EF4-FFF2-40B4-BE49-F238E27FC236}">
                  <a16:creationId xmlns:a16="http://schemas.microsoft.com/office/drawing/2014/main" id="{25F8631C-A145-6A49-A127-64ABA0DBDD0D}"/>
                </a:ext>
              </a:extLst>
            </p:cNvPr>
            <p:cNvGrpSpPr>
              <a:grpSpLocks/>
            </p:cNvGrpSpPr>
            <p:nvPr/>
          </p:nvGrpSpPr>
          <p:grpSpPr bwMode="auto">
            <a:xfrm>
              <a:off x="14649458" y="7749888"/>
              <a:ext cx="2266770" cy="617682"/>
              <a:chOff x="-579" y="0"/>
              <a:chExt cx="796" cy="216"/>
            </a:xfrm>
          </p:grpSpPr>
          <p:sp>
            <p:nvSpPr>
              <p:cNvPr id="76" name="Freeform 49">
                <a:extLst>
                  <a:ext uri="{FF2B5EF4-FFF2-40B4-BE49-F238E27FC236}">
                    <a16:creationId xmlns:a16="http://schemas.microsoft.com/office/drawing/2014/main" id="{8614249B-AF36-F044-AEAB-3D85E23BB8B4}"/>
                  </a:ext>
                </a:extLst>
              </p:cNvPr>
              <p:cNvSpPr>
                <a:spLocks/>
              </p:cNvSpPr>
              <p:nvPr/>
            </p:nvSpPr>
            <p:spPr bwMode="auto">
              <a:xfrm>
                <a:off x="-579" y="0"/>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7" name="AutoShape 50">
                <a:extLst>
                  <a:ext uri="{FF2B5EF4-FFF2-40B4-BE49-F238E27FC236}">
                    <a16:creationId xmlns:a16="http://schemas.microsoft.com/office/drawing/2014/main" id="{DA1A45CB-AE7A-1641-A812-3E156E7D160D}"/>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nvGrpSpPr>
            <p:cNvPr id="73" name="Group 60">
              <a:extLst>
                <a:ext uri="{FF2B5EF4-FFF2-40B4-BE49-F238E27FC236}">
                  <a16:creationId xmlns:a16="http://schemas.microsoft.com/office/drawing/2014/main" id="{670274E3-FD3E-DD43-BA8E-4185071BB788}"/>
                </a:ext>
              </a:extLst>
            </p:cNvPr>
            <p:cNvGrpSpPr>
              <a:grpSpLocks/>
            </p:cNvGrpSpPr>
            <p:nvPr/>
          </p:nvGrpSpPr>
          <p:grpSpPr bwMode="auto">
            <a:xfrm>
              <a:off x="16298277" y="7762914"/>
              <a:ext cx="637885" cy="1522759"/>
              <a:chOff x="0" y="-325"/>
              <a:chExt cx="224" cy="535"/>
            </a:xfrm>
          </p:grpSpPr>
          <p:sp>
            <p:nvSpPr>
              <p:cNvPr id="74" name="Freeform 61">
                <a:extLst>
                  <a:ext uri="{FF2B5EF4-FFF2-40B4-BE49-F238E27FC236}">
                    <a16:creationId xmlns:a16="http://schemas.microsoft.com/office/drawing/2014/main" id="{D3534B74-9B25-9B42-97BD-A3F356D204B1}"/>
                  </a:ext>
                </a:extLst>
              </p:cNvPr>
              <p:cNvSpPr>
                <a:spLocks/>
              </p:cNvSpPr>
              <p:nvPr/>
            </p:nvSpPr>
            <p:spPr bwMode="auto">
              <a:xfrm>
                <a:off x="0" y="-325"/>
                <a:ext cx="224" cy="216"/>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6FF459"/>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a:p>
            </p:txBody>
          </p:sp>
          <p:sp>
            <p:nvSpPr>
              <p:cNvPr id="75" name="AutoShape 62">
                <a:extLst>
                  <a:ext uri="{FF2B5EF4-FFF2-40B4-BE49-F238E27FC236}">
                    <a16:creationId xmlns:a16="http://schemas.microsoft.com/office/drawing/2014/main" id="{2672FD9E-9464-6640-9DE4-61721ED4E559}"/>
                  </a:ext>
                </a:extLst>
              </p:cNvPr>
              <p:cNvSpPr>
                <a:spLocks/>
              </p:cNvSpPr>
              <p:nvPr/>
            </p:nvSpPr>
            <p:spPr bwMode="auto">
              <a:xfrm rot="-410565">
                <a:off x="148" y="182"/>
                <a:ext cx="69" cy="28"/>
              </a:xfrm>
              <a:custGeom>
                <a:avLst/>
                <a:gdLst>
                  <a:gd name="T0" fmla="*/ 0 w 18641"/>
                  <a:gd name="T1" fmla="*/ 0 h 17171"/>
                  <a:gd name="T2" fmla="*/ 0 w 18641"/>
                  <a:gd name="T3" fmla="*/ 0 h 17171"/>
                  <a:gd name="T4" fmla="*/ 0 w 18641"/>
                  <a:gd name="T5" fmla="*/ 0 h 17171"/>
                  <a:gd name="T6" fmla="*/ 0 w 18641"/>
                  <a:gd name="T7" fmla="*/ 0 h 17171"/>
                  <a:gd name="T8" fmla="*/ 0 w 18641"/>
                  <a:gd name="T9" fmla="*/ 0 h 17171"/>
                  <a:gd name="T10" fmla="*/ 0 60000 65536"/>
                  <a:gd name="T11" fmla="*/ 0 60000 65536"/>
                  <a:gd name="T12" fmla="*/ 0 60000 65536"/>
                  <a:gd name="T13" fmla="*/ 0 60000 65536"/>
                  <a:gd name="T14" fmla="*/ 0 60000 65536"/>
                  <a:gd name="T15" fmla="*/ 0 w 18641"/>
                  <a:gd name="T16" fmla="*/ 0 h 17171"/>
                  <a:gd name="T17" fmla="*/ 18641 w 18641"/>
                  <a:gd name="T18" fmla="*/ 17171 h 17171"/>
                </a:gdLst>
                <a:ahLst/>
                <a:cxnLst>
                  <a:cxn ang="T10">
                    <a:pos x="T0" y="T1"/>
                  </a:cxn>
                  <a:cxn ang="T11">
                    <a:pos x="T2" y="T3"/>
                  </a:cxn>
                  <a:cxn ang="T12">
                    <a:pos x="T4" y="T5"/>
                  </a:cxn>
                  <a:cxn ang="T13">
                    <a:pos x="T6" y="T7"/>
                  </a:cxn>
                  <a:cxn ang="T14">
                    <a:pos x="T8" y="T9"/>
                  </a:cxn>
                </a:cxnLst>
                <a:rect l="T15" t="T16" r="T17" b="T18"/>
                <a:pathLst>
                  <a:path w="18641" h="17171">
                    <a:moveTo>
                      <a:pt x="16814" y="13"/>
                    </a:moveTo>
                    <a:cubicBezTo>
                      <a:pt x="16814" y="13"/>
                      <a:pt x="17715" y="6105"/>
                      <a:pt x="18616" y="13859"/>
                    </a:cubicBezTo>
                    <a:cubicBezTo>
                      <a:pt x="19517" y="21613"/>
                      <a:pt x="-2083" y="13289"/>
                      <a:pt x="167" y="13845"/>
                    </a:cubicBezTo>
                    <a:cubicBezTo>
                      <a:pt x="2417" y="14400"/>
                      <a:pt x="16814" y="13"/>
                      <a:pt x="16814" y="13"/>
                    </a:cubicBezTo>
                    <a:close/>
                    <a:moveTo>
                      <a:pt x="16814" y="13"/>
                    </a:moveTo>
                  </a:path>
                </a:pathLst>
              </a:custGeom>
              <a:solidFill>
                <a:srgbClr val="000000">
                  <a:alpha val="18039"/>
                </a:srgbClr>
              </a:solidFill>
              <a:ln w="38100">
                <a:solidFill>
                  <a:schemeClr val="tx1">
                    <a:alpha val="0"/>
                  </a:schemeClr>
                </a:solidFill>
                <a:miter lim="800000"/>
                <a:headEnd/>
                <a:tailEnd/>
              </a:ln>
            </p:spPr>
            <p:txBody>
              <a:bodyPr lIns="0" tIns="0" rIns="0" bIns="0"/>
              <a:lstStyle/>
              <a:p>
                <a:endParaRPr lang="en-US" sz="10364"/>
              </a:p>
            </p:txBody>
          </p:sp>
        </p:grpSp>
      </p:grpSp>
      <p:sp>
        <p:nvSpPr>
          <p:cNvPr id="87" name="selected need">
            <a:extLst>
              <a:ext uri="{FF2B5EF4-FFF2-40B4-BE49-F238E27FC236}">
                <a16:creationId xmlns:a16="http://schemas.microsoft.com/office/drawing/2014/main" id="{E3B4F95D-3071-FE41-96BA-C85AE0FBB117}"/>
              </a:ext>
            </a:extLst>
          </p:cNvPr>
          <p:cNvSpPr>
            <a:spLocks/>
          </p:cNvSpPr>
          <p:nvPr/>
        </p:nvSpPr>
        <p:spPr bwMode="auto">
          <a:xfrm>
            <a:off x="14307496" y="3536418"/>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89" name="selected insight">
            <a:extLst>
              <a:ext uri="{FF2B5EF4-FFF2-40B4-BE49-F238E27FC236}">
                <a16:creationId xmlns:a16="http://schemas.microsoft.com/office/drawing/2014/main" id="{0D392001-6864-E245-B417-9754253A18B9}"/>
              </a:ext>
            </a:extLst>
          </p:cNvPr>
          <p:cNvSpPr>
            <a:spLocks/>
          </p:cNvSpPr>
          <p:nvPr/>
        </p:nvSpPr>
        <p:spPr bwMode="auto">
          <a:xfrm>
            <a:off x="22625639" y="6805525"/>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90" name="selected surprise">
            <a:extLst>
              <a:ext uri="{FF2B5EF4-FFF2-40B4-BE49-F238E27FC236}">
                <a16:creationId xmlns:a16="http://schemas.microsoft.com/office/drawing/2014/main" id="{5586487C-2424-BB4D-9233-9FF32AC30AE0}"/>
              </a:ext>
            </a:extLst>
          </p:cNvPr>
          <p:cNvSpPr>
            <a:spLocks/>
          </p:cNvSpPr>
          <p:nvPr/>
        </p:nvSpPr>
        <p:spPr bwMode="auto">
          <a:xfrm>
            <a:off x="9577373" y="5174101"/>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92" name="Rectangle 5">
            <a:extLst>
              <a:ext uri="{FF2B5EF4-FFF2-40B4-BE49-F238E27FC236}">
                <a16:creationId xmlns:a16="http://schemas.microsoft.com/office/drawing/2014/main" id="{EC78CF8F-B4D0-CB47-9C23-2F65693E0BAE}"/>
              </a:ext>
            </a:extLst>
          </p:cNvPr>
          <p:cNvSpPr>
            <a:spLocks/>
          </p:cNvSpPr>
          <p:nvPr/>
        </p:nvSpPr>
        <p:spPr bwMode="auto">
          <a:xfrm>
            <a:off x="3585142" y="600467"/>
            <a:ext cx="21060259" cy="135421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sz="8800" dirty="0">
                <a:solidFill>
                  <a:schemeClr val="tx1"/>
                </a:solidFill>
                <a:latin typeface="Helvetica Light"/>
                <a:sym typeface="Neutra Text TF-Bold" charset="0"/>
              </a:rPr>
              <a:t>Combine to create a point of view</a:t>
            </a:r>
            <a:endParaRPr lang="en-US" altLang="en-US" sz="8800" dirty="0">
              <a:solidFill>
                <a:srgbClr val="499F3B"/>
              </a:solidFill>
              <a:latin typeface="Helvetica Light"/>
              <a:sym typeface="Neutra Text TF-Bold" charset="0"/>
            </a:endParaRPr>
          </a:p>
        </p:txBody>
      </p:sp>
      <p:sp>
        <p:nvSpPr>
          <p:cNvPr id="86" name="selected user attrib">
            <a:extLst>
              <a:ext uri="{FF2B5EF4-FFF2-40B4-BE49-F238E27FC236}">
                <a16:creationId xmlns:a16="http://schemas.microsoft.com/office/drawing/2014/main" id="{7D403AA0-9EA6-704A-80F3-3D7BC90A1BE1}"/>
              </a:ext>
            </a:extLst>
          </p:cNvPr>
          <p:cNvSpPr>
            <a:spLocks/>
          </p:cNvSpPr>
          <p:nvPr/>
        </p:nvSpPr>
        <p:spPr bwMode="auto">
          <a:xfrm>
            <a:off x="2871198" y="5193072"/>
            <a:ext cx="1190303" cy="1147409"/>
          </a:xfrm>
          <a:custGeom>
            <a:avLst/>
            <a:gdLst>
              <a:gd name="T0" fmla="*/ 0 w 20547"/>
              <a:gd name="T1" fmla="*/ 0 h 21456"/>
              <a:gd name="T2" fmla="*/ 19961 w 20547"/>
              <a:gd name="T3" fmla="*/ 0 h 21456"/>
              <a:gd name="T4" fmla="*/ 20506 w 20547"/>
              <a:gd name="T5" fmla="*/ 20295 h 21456"/>
              <a:gd name="T6" fmla="*/ 273 w 20547"/>
              <a:gd name="T7" fmla="*/ 21455 h 21456"/>
              <a:gd name="T8" fmla="*/ 0 w 20547"/>
              <a:gd name="T9" fmla="*/ 0 h 21456"/>
              <a:gd name="T10" fmla="*/ 0 w 20547"/>
              <a:gd name="T11" fmla="*/ 0 h 214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47" h="21456">
                <a:moveTo>
                  <a:pt x="0" y="0"/>
                </a:moveTo>
                <a:lnTo>
                  <a:pt x="19961" y="0"/>
                </a:lnTo>
                <a:cubicBezTo>
                  <a:pt x="19961" y="0"/>
                  <a:pt x="19413" y="19425"/>
                  <a:pt x="20506" y="20295"/>
                </a:cubicBezTo>
                <a:cubicBezTo>
                  <a:pt x="21600" y="21165"/>
                  <a:pt x="410" y="21310"/>
                  <a:pt x="273" y="21455"/>
                </a:cubicBezTo>
                <a:cubicBezTo>
                  <a:pt x="137" y="21600"/>
                  <a:pt x="0" y="0"/>
                  <a:pt x="0" y="0"/>
                </a:cubicBezTo>
                <a:close/>
                <a:moveTo>
                  <a:pt x="0" y="0"/>
                </a:moveTo>
              </a:path>
            </a:pathLst>
          </a:custGeom>
          <a:solidFill>
            <a:srgbClr val="009243"/>
          </a:solidFill>
          <a:ln w="38100" cap="flat">
            <a:solidFill>
              <a:schemeClr val="tx1">
                <a:alpha val="0"/>
              </a:schemeClr>
            </a:solidFill>
            <a:prstDash val="solid"/>
            <a:miter lim="800000"/>
            <a:headEnd type="none" w="med" len="med"/>
            <a:tailEnd type="none" w="med" len="med"/>
          </a:ln>
          <a:effectLst>
            <a:outerShdw blurRad="25400" dist="38099" dir="2700000" algn="ctr" rotWithShape="0">
              <a:schemeClr val="bg2">
                <a:alpha val="32999"/>
              </a:schemeClr>
            </a:outerShdw>
          </a:effectLst>
        </p:spPr>
        <p:txBody>
          <a:bodyPr lIns="0" tIns="0" rIns="0" bIns="0"/>
          <a:lstStyle/>
          <a:p>
            <a:endParaRPr lang="en-US" sz="10364" dirty="0"/>
          </a:p>
        </p:txBody>
      </p:sp>
      <p:sp>
        <p:nvSpPr>
          <p:cNvPr id="93" name="Rectangle 78">
            <a:extLst>
              <a:ext uri="{FF2B5EF4-FFF2-40B4-BE49-F238E27FC236}">
                <a16:creationId xmlns:a16="http://schemas.microsoft.com/office/drawing/2014/main" id="{41A3E0E2-3656-3043-966D-3432359B2A7F}"/>
              </a:ext>
            </a:extLst>
          </p:cNvPr>
          <p:cNvSpPr>
            <a:spLocks/>
          </p:cNvSpPr>
          <p:nvPr/>
        </p:nvSpPr>
        <p:spPr bwMode="auto">
          <a:xfrm rot="-2305083">
            <a:off x="12290213" y="10776030"/>
            <a:ext cx="4889159" cy="4924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dirty="0">
                <a:solidFill>
                  <a:schemeClr val="tx1"/>
                </a:solidFill>
                <a:latin typeface="Century Gothic" panose="020B0502020202020204" pitchFamily="34" charset="0"/>
                <a:sym typeface="Neutra Display-Drafting" charset="0"/>
              </a:rPr>
              <a:t>…WONDER IF IT MEANS...</a:t>
            </a:r>
          </a:p>
        </p:txBody>
      </p:sp>
      <p:sp>
        <p:nvSpPr>
          <p:cNvPr id="95" name="Rectangle 79">
            <a:extLst>
              <a:ext uri="{FF2B5EF4-FFF2-40B4-BE49-F238E27FC236}">
                <a16:creationId xmlns:a16="http://schemas.microsoft.com/office/drawing/2014/main" id="{C663C6FA-ADF0-7447-9DC0-CE43254F0940}"/>
              </a:ext>
            </a:extLst>
          </p:cNvPr>
          <p:cNvSpPr>
            <a:spLocks/>
          </p:cNvSpPr>
          <p:nvPr/>
        </p:nvSpPr>
        <p:spPr bwMode="auto">
          <a:xfrm rot="-2305083">
            <a:off x="17147685" y="10682397"/>
            <a:ext cx="5190523" cy="4924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eaLnBrk="1" hangingPunct="1"/>
            <a:r>
              <a:rPr lang="en-US" altLang="en-US" dirty="0">
                <a:solidFill>
                  <a:schemeClr val="tx1"/>
                </a:solidFill>
                <a:latin typeface="Century Gothic" panose="020B0502020202020204" pitchFamily="34" charset="0"/>
                <a:sym typeface="Neutra Display-Drafting" charset="0"/>
              </a:rPr>
              <a:t>…GAME-CHANGING TO…</a:t>
            </a:r>
          </a:p>
        </p:txBody>
      </p:sp>
      <p:sp>
        <p:nvSpPr>
          <p:cNvPr id="96" name="Rectangle 78">
            <a:extLst>
              <a:ext uri="{FF2B5EF4-FFF2-40B4-BE49-F238E27FC236}">
                <a16:creationId xmlns:a16="http://schemas.microsoft.com/office/drawing/2014/main" id="{BDFEFCE5-E844-3D4F-9D42-149E32DD686D}"/>
              </a:ext>
            </a:extLst>
          </p:cNvPr>
          <p:cNvSpPr>
            <a:spLocks/>
          </p:cNvSpPr>
          <p:nvPr/>
        </p:nvSpPr>
        <p:spPr bwMode="auto">
          <a:xfrm rot="-2305083">
            <a:off x="2142426" y="11701903"/>
            <a:ext cx="1909177" cy="4924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algn="l" eaLnBrk="1" hangingPunct="1"/>
            <a:r>
              <a:rPr lang="en-US" altLang="en-US" dirty="0">
                <a:solidFill>
                  <a:schemeClr val="tx1"/>
                </a:solidFill>
                <a:latin typeface="Century Gothic" panose="020B0502020202020204" pitchFamily="34" charset="0"/>
                <a:sym typeface="Neutra Display-Drafting" charset="0"/>
              </a:rPr>
              <a:t>WE MET…</a:t>
            </a:r>
          </a:p>
        </p:txBody>
      </p:sp>
      <p:sp>
        <p:nvSpPr>
          <p:cNvPr id="98" name="Rectangle 79">
            <a:extLst>
              <a:ext uri="{FF2B5EF4-FFF2-40B4-BE49-F238E27FC236}">
                <a16:creationId xmlns:a16="http://schemas.microsoft.com/office/drawing/2014/main" id="{81A1AA22-6DFB-B744-A440-8D67D12CA918}"/>
              </a:ext>
            </a:extLst>
          </p:cNvPr>
          <p:cNvSpPr>
            <a:spLocks/>
          </p:cNvSpPr>
          <p:nvPr/>
        </p:nvSpPr>
        <p:spPr bwMode="auto">
          <a:xfrm rot="-2305083">
            <a:off x="5554801" y="10710288"/>
            <a:ext cx="5100755" cy="4924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0" tIns="0" rIns="0" bIns="0">
            <a:spAutoFit/>
          </a:bodyPr>
          <a:lstStyle>
            <a:lvl1pPr eaLnBrk="0" hangingPunct="0">
              <a:defRPr sz="3200">
                <a:solidFill>
                  <a:srgbClr val="000000"/>
                </a:solidFill>
                <a:latin typeface="Gill Sans" charset="0"/>
                <a:ea typeface="ヒラギノ角ゴ ProN W3" charset="-128"/>
                <a:sym typeface="Gill Sans" charset="0"/>
              </a:defRPr>
            </a:lvl1pPr>
            <a:lvl2pPr marL="742950" indent="-285750" eaLnBrk="0" hangingPunct="0">
              <a:defRPr sz="3200">
                <a:solidFill>
                  <a:srgbClr val="000000"/>
                </a:solidFill>
                <a:latin typeface="Gill Sans" charset="0"/>
                <a:ea typeface="ヒラギノ角ゴ ProN W3" charset="-128"/>
                <a:sym typeface="Gill Sans" charset="0"/>
              </a:defRPr>
            </a:lvl2pPr>
            <a:lvl3pPr marL="1143000" indent="-228600" eaLnBrk="0" hangingPunct="0">
              <a:defRPr sz="3200">
                <a:solidFill>
                  <a:srgbClr val="000000"/>
                </a:solidFill>
                <a:latin typeface="Gill Sans" charset="0"/>
                <a:ea typeface="ヒラギノ角ゴ ProN W3" charset="-128"/>
                <a:sym typeface="Gill Sans" charset="0"/>
              </a:defRPr>
            </a:lvl3pPr>
            <a:lvl4pPr marL="1600200" indent="-228600" eaLnBrk="0" hangingPunct="0">
              <a:defRPr sz="3200">
                <a:solidFill>
                  <a:srgbClr val="000000"/>
                </a:solidFill>
                <a:latin typeface="Gill Sans" charset="0"/>
                <a:ea typeface="ヒラギノ角ゴ ProN W3" charset="-128"/>
                <a:sym typeface="Gill Sans" charset="0"/>
              </a:defRPr>
            </a:lvl4pPr>
            <a:lvl5pPr marL="2057400" indent="-228600" eaLnBrk="0" hangingPunct="0">
              <a:defRPr sz="3200">
                <a:solidFill>
                  <a:srgbClr val="000000"/>
                </a:solidFill>
                <a:latin typeface="Gill Sans" charset="0"/>
                <a:ea typeface="ヒラギノ角ゴ ProN W3" charset="-128"/>
                <a:sym typeface="Gill Sans" charset="0"/>
              </a:defRPr>
            </a:lvl5pPr>
            <a:lvl6pPr marL="25146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6pPr>
            <a:lvl7pPr marL="29718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7pPr>
            <a:lvl8pPr marL="34290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8pPr>
            <a:lvl9pPr marL="3886200" indent="-228600" algn="ctr" eaLnBrk="0" fontAlgn="base" hangingPunct="0">
              <a:spcBef>
                <a:spcPct val="0"/>
              </a:spcBef>
              <a:spcAft>
                <a:spcPct val="0"/>
              </a:spcAft>
              <a:defRPr sz="3200">
                <a:solidFill>
                  <a:srgbClr val="000000"/>
                </a:solidFill>
                <a:latin typeface="Gill Sans" charset="0"/>
                <a:ea typeface="ヒラギノ角ゴ ProN W3" charset="-128"/>
                <a:sym typeface="Gill Sans" charset="0"/>
              </a:defRPr>
            </a:lvl9pPr>
          </a:lstStyle>
          <a:p>
            <a:pPr eaLnBrk="1" hangingPunct="1"/>
            <a:r>
              <a:rPr lang="en-US" altLang="en-US" dirty="0">
                <a:solidFill>
                  <a:schemeClr val="tx1"/>
                </a:solidFill>
                <a:latin typeface="Century Gothic" panose="020B0502020202020204" pitchFamily="34" charset="0"/>
                <a:sym typeface="Neutra Display-Drafting" charset="0"/>
              </a:rPr>
              <a:t>…SURPRISED TO NOTICE…</a:t>
            </a:r>
          </a:p>
        </p:txBody>
      </p:sp>
      <p:sp>
        <p:nvSpPr>
          <p:cNvPr id="10" name="Freeform 9">
            <a:extLst>
              <a:ext uri="{FF2B5EF4-FFF2-40B4-BE49-F238E27FC236}">
                <a16:creationId xmlns:a16="http://schemas.microsoft.com/office/drawing/2014/main" id="{2B4744AA-E8CB-16F7-B310-ECB46BA3BE7D}"/>
              </a:ext>
            </a:extLst>
          </p:cNvPr>
          <p:cNvSpPr/>
          <p:nvPr/>
        </p:nvSpPr>
        <p:spPr bwMode="auto">
          <a:xfrm>
            <a:off x="4258491" y="5852160"/>
            <a:ext cx="2508069" cy="5332866"/>
          </a:xfrm>
          <a:custGeom>
            <a:avLst/>
            <a:gdLst>
              <a:gd name="csX0" fmla="*/ 26126 w 2508069"/>
              <a:gd name="csY0" fmla="*/ 0 h 5332866"/>
              <a:gd name="csX1" fmla="*/ 287383 w 2508069"/>
              <a:gd name="csY1" fmla="*/ 26126 h 5332866"/>
              <a:gd name="csX2" fmla="*/ 1097280 w 2508069"/>
              <a:gd name="csY2" fmla="*/ 156754 h 5332866"/>
              <a:gd name="csX3" fmla="*/ 1332412 w 2508069"/>
              <a:gd name="csY3" fmla="*/ 209006 h 5332866"/>
              <a:gd name="csX4" fmla="*/ 1672046 w 2508069"/>
              <a:gd name="csY4" fmla="*/ 313509 h 5332866"/>
              <a:gd name="csX5" fmla="*/ 1854926 w 2508069"/>
              <a:gd name="csY5" fmla="*/ 496389 h 5332866"/>
              <a:gd name="csX6" fmla="*/ 2299063 w 2508069"/>
              <a:gd name="csY6" fmla="*/ 1410789 h 5332866"/>
              <a:gd name="csX7" fmla="*/ 2455818 w 2508069"/>
              <a:gd name="csY7" fmla="*/ 1881051 h 5332866"/>
              <a:gd name="csX8" fmla="*/ 2481943 w 2508069"/>
              <a:gd name="csY8" fmla="*/ 2037806 h 5332866"/>
              <a:gd name="csX9" fmla="*/ 2508069 w 2508069"/>
              <a:gd name="csY9" fmla="*/ 2168434 h 5332866"/>
              <a:gd name="csX10" fmla="*/ 2377440 w 2508069"/>
              <a:gd name="csY10" fmla="*/ 2403566 h 5332866"/>
              <a:gd name="csX11" fmla="*/ 2220686 w 2508069"/>
              <a:gd name="csY11" fmla="*/ 2481943 h 5332866"/>
              <a:gd name="csX12" fmla="*/ 1854926 w 2508069"/>
              <a:gd name="csY12" fmla="*/ 2743200 h 5332866"/>
              <a:gd name="csX13" fmla="*/ 1436915 w 2508069"/>
              <a:gd name="csY13" fmla="*/ 3239589 h 5332866"/>
              <a:gd name="csX14" fmla="*/ 1332412 w 2508069"/>
              <a:gd name="csY14" fmla="*/ 3370217 h 5332866"/>
              <a:gd name="csX15" fmla="*/ 1254035 w 2508069"/>
              <a:gd name="csY15" fmla="*/ 3500846 h 5332866"/>
              <a:gd name="csX16" fmla="*/ 1123406 w 2508069"/>
              <a:gd name="csY16" fmla="*/ 3631474 h 5332866"/>
              <a:gd name="csX17" fmla="*/ 914400 w 2508069"/>
              <a:gd name="csY17" fmla="*/ 3918857 h 5332866"/>
              <a:gd name="csX18" fmla="*/ 809898 w 2508069"/>
              <a:gd name="csY18" fmla="*/ 4075611 h 5332866"/>
              <a:gd name="csX19" fmla="*/ 731520 w 2508069"/>
              <a:gd name="csY19" fmla="*/ 4232366 h 5332866"/>
              <a:gd name="csX20" fmla="*/ 705395 w 2508069"/>
              <a:gd name="csY20" fmla="*/ 4310743 h 5332866"/>
              <a:gd name="csX21" fmla="*/ 653143 w 2508069"/>
              <a:gd name="csY21" fmla="*/ 4362994 h 5332866"/>
              <a:gd name="csX22" fmla="*/ 574766 w 2508069"/>
              <a:gd name="csY22" fmla="*/ 4493623 h 5332866"/>
              <a:gd name="csX23" fmla="*/ 548640 w 2508069"/>
              <a:gd name="csY23" fmla="*/ 4572000 h 5332866"/>
              <a:gd name="csX24" fmla="*/ 444138 w 2508069"/>
              <a:gd name="csY24" fmla="*/ 4702629 h 5332866"/>
              <a:gd name="csX25" fmla="*/ 313509 w 2508069"/>
              <a:gd name="csY25" fmla="*/ 4859383 h 5332866"/>
              <a:gd name="csX26" fmla="*/ 261258 w 2508069"/>
              <a:gd name="csY26" fmla="*/ 4963886 h 5332866"/>
              <a:gd name="csX27" fmla="*/ 209006 w 2508069"/>
              <a:gd name="csY27" fmla="*/ 5016137 h 5332866"/>
              <a:gd name="csX28" fmla="*/ 104503 w 2508069"/>
              <a:gd name="csY28" fmla="*/ 5172891 h 5332866"/>
              <a:gd name="csX29" fmla="*/ 52252 w 2508069"/>
              <a:gd name="csY29" fmla="*/ 5251269 h 5332866"/>
              <a:gd name="csX30" fmla="*/ 26126 w 2508069"/>
              <a:gd name="csY30" fmla="*/ 5329646 h 5332866"/>
              <a:gd name="csX31" fmla="*/ 0 w 2508069"/>
              <a:gd name="csY31" fmla="*/ 5329646 h 53328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508069" h="5332866">
                <a:moveTo>
                  <a:pt x="26126" y="0"/>
                </a:moveTo>
                <a:lnTo>
                  <a:pt x="287383" y="26126"/>
                </a:lnTo>
                <a:cubicBezTo>
                  <a:pt x="546179" y="54881"/>
                  <a:pt x="867186" y="105622"/>
                  <a:pt x="1097280" y="156754"/>
                </a:cubicBezTo>
                <a:cubicBezTo>
                  <a:pt x="1175657" y="174171"/>
                  <a:pt x="1254520" y="189533"/>
                  <a:pt x="1332412" y="209006"/>
                </a:cubicBezTo>
                <a:cubicBezTo>
                  <a:pt x="1467189" y="242700"/>
                  <a:pt x="1542943" y="270474"/>
                  <a:pt x="1672046" y="313509"/>
                </a:cubicBezTo>
                <a:cubicBezTo>
                  <a:pt x="1733006" y="374469"/>
                  <a:pt x="1801998" y="428339"/>
                  <a:pt x="1854926" y="496389"/>
                </a:cubicBezTo>
                <a:cubicBezTo>
                  <a:pt x="2063415" y="764446"/>
                  <a:pt x="2185474" y="1098420"/>
                  <a:pt x="2299063" y="1410789"/>
                </a:cubicBezTo>
                <a:cubicBezTo>
                  <a:pt x="2357318" y="1570991"/>
                  <a:pt x="2417805" y="1716325"/>
                  <a:pt x="2455818" y="1881051"/>
                </a:cubicBezTo>
                <a:cubicBezTo>
                  <a:pt x="2467729" y="1932667"/>
                  <a:pt x="2472467" y="1985688"/>
                  <a:pt x="2481943" y="2037806"/>
                </a:cubicBezTo>
                <a:cubicBezTo>
                  <a:pt x="2489886" y="2081495"/>
                  <a:pt x="2499360" y="2124891"/>
                  <a:pt x="2508069" y="2168434"/>
                </a:cubicBezTo>
                <a:cubicBezTo>
                  <a:pt x="2476652" y="2246977"/>
                  <a:pt x="2449598" y="2347444"/>
                  <a:pt x="2377440" y="2403566"/>
                </a:cubicBezTo>
                <a:cubicBezTo>
                  <a:pt x="2331327" y="2439432"/>
                  <a:pt x="2271147" y="2452507"/>
                  <a:pt x="2220686" y="2481943"/>
                </a:cubicBezTo>
                <a:cubicBezTo>
                  <a:pt x="2149483" y="2523478"/>
                  <a:pt x="1895049" y="2703077"/>
                  <a:pt x="1854926" y="2743200"/>
                </a:cubicBezTo>
                <a:cubicBezTo>
                  <a:pt x="1738321" y="2859805"/>
                  <a:pt x="1560752" y="3084793"/>
                  <a:pt x="1436915" y="3239589"/>
                </a:cubicBezTo>
                <a:cubicBezTo>
                  <a:pt x="1402081" y="3283132"/>
                  <a:pt x="1361101" y="3322401"/>
                  <a:pt x="1332412" y="3370217"/>
                </a:cubicBezTo>
                <a:cubicBezTo>
                  <a:pt x="1306286" y="3413760"/>
                  <a:pt x="1285757" y="3461194"/>
                  <a:pt x="1254035" y="3500846"/>
                </a:cubicBezTo>
                <a:cubicBezTo>
                  <a:pt x="1215567" y="3548931"/>
                  <a:pt x="1157564" y="3580237"/>
                  <a:pt x="1123406" y="3631474"/>
                </a:cubicBezTo>
                <a:cubicBezTo>
                  <a:pt x="826096" y="4077440"/>
                  <a:pt x="1201870" y="3523585"/>
                  <a:pt x="914400" y="3918857"/>
                </a:cubicBezTo>
                <a:cubicBezTo>
                  <a:pt x="877464" y="3969644"/>
                  <a:pt x="829757" y="4016035"/>
                  <a:pt x="809898" y="4075611"/>
                </a:cubicBezTo>
                <a:cubicBezTo>
                  <a:pt x="773843" y="4183777"/>
                  <a:pt x="799048" y="4131075"/>
                  <a:pt x="731520" y="4232366"/>
                </a:cubicBezTo>
                <a:cubicBezTo>
                  <a:pt x="722812" y="4258492"/>
                  <a:pt x="719564" y="4287129"/>
                  <a:pt x="705395" y="4310743"/>
                </a:cubicBezTo>
                <a:cubicBezTo>
                  <a:pt x="692722" y="4331864"/>
                  <a:pt x="667460" y="4342950"/>
                  <a:pt x="653143" y="4362994"/>
                </a:cubicBezTo>
                <a:cubicBezTo>
                  <a:pt x="623628" y="4404315"/>
                  <a:pt x="597475" y="4448205"/>
                  <a:pt x="574766" y="4493623"/>
                </a:cubicBezTo>
                <a:cubicBezTo>
                  <a:pt x="562450" y="4518255"/>
                  <a:pt x="560956" y="4547368"/>
                  <a:pt x="548640" y="4572000"/>
                </a:cubicBezTo>
                <a:cubicBezTo>
                  <a:pt x="495034" y="4679213"/>
                  <a:pt x="508936" y="4621631"/>
                  <a:pt x="444138" y="4702629"/>
                </a:cubicBezTo>
                <a:cubicBezTo>
                  <a:pt x="298651" y="4884488"/>
                  <a:pt x="499681" y="4673211"/>
                  <a:pt x="313509" y="4859383"/>
                </a:cubicBezTo>
                <a:cubicBezTo>
                  <a:pt x="296092" y="4894217"/>
                  <a:pt x="282861" y="4931481"/>
                  <a:pt x="261258" y="4963886"/>
                </a:cubicBezTo>
                <a:cubicBezTo>
                  <a:pt x="247595" y="4984381"/>
                  <a:pt x="223785" y="4996432"/>
                  <a:pt x="209006" y="5016137"/>
                </a:cubicBezTo>
                <a:cubicBezTo>
                  <a:pt x="171327" y="5066376"/>
                  <a:pt x="139337" y="5120640"/>
                  <a:pt x="104503" y="5172891"/>
                </a:cubicBezTo>
                <a:cubicBezTo>
                  <a:pt x="87086" y="5199017"/>
                  <a:pt x="62181" y="5221481"/>
                  <a:pt x="52252" y="5251269"/>
                </a:cubicBezTo>
                <a:cubicBezTo>
                  <a:pt x="43543" y="5277395"/>
                  <a:pt x="41402" y="5306732"/>
                  <a:pt x="26126" y="5329646"/>
                </a:cubicBezTo>
                <a:cubicBezTo>
                  <a:pt x="21295" y="5336892"/>
                  <a:pt x="8709" y="5329646"/>
                  <a:pt x="0" y="5329646"/>
                </a:cubicBezTo>
              </a:path>
            </a:pathLst>
          </a:custGeom>
          <a:noFill/>
          <a:ln w="76200" cap="flat" cmpd="sng" algn="ctr">
            <a:solidFill>
              <a:schemeClr val="tx1"/>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11" name="Freeform 10">
            <a:extLst>
              <a:ext uri="{FF2B5EF4-FFF2-40B4-BE49-F238E27FC236}">
                <a16:creationId xmlns:a16="http://schemas.microsoft.com/office/drawing/2014/main" id="{E31011D0-D46A-919B-CED6-0AEE129677E3}"/>
              </a:ext>
            </a:extLst>
          </p:cNvPr>
          <p:cNvSpPr/>
          <p:nvPr/>
        </p:nvSpPr>
        <p:spPr bwMode="auto">
          <a:xfrm>
            <a:off x="10946636" y="5904411"/>
            <a:ext cx="2325227" cy="3504254"/>
          </a:xfrm>
          <a:custGeom>
            <a:avLst/>
            <a:gdLst>
              <a:gd name="csX0" fmla="*/ 38 w 2325227"/>
              <a:gd name="csY0" fmla="*/ 0 h 3504254"/>
              <a:gd name="csX1" fmla="*/ 470301 w 2325227"/>
              <a:gd name="csY1" fmla="*/ 26126 h 3504254"/>
              <a:gd name="csX2" fmla="*/ 574804 w 2325227"/>
              <a:gd name="csY2" fmla="*/ 52252 h 3504254"/>
              <a:gd name="csX3" fmla="*/ 862187 w 2325227"/>
              <a:gd name="csY3" fmla="*/ 156755 h 3504254"/>
              <a:gd name="csX4" fmla="*/ 940564 w 2325227"/>
              <a:gd name="csY4" fmla="*/ 182880 h 3504254"/>
              <a:gd name="csX5" fmla="*/ 1071193 w 2325227"/>
              <a:gd name="csY5" fmla="*/ 235132 h 3504254"/>
              <a:gd name="csX6" fmla="*/ 1254073 w 2325227"/>
              <a:gd name="csY6" fmla="*/ 313509 h 3504254"/>
              <a:gd name="csX7" fmla="*/ 1515330 w 2325227"/>
              <a:gd name="csY7" fmla="*/ 496389 h 3504254"/>
              <a:gd name="csX8" fmla="*/ 1672084 w 2325227"/>
              <a:gd name="csY8" fmla="*/ 627018 h 3504254"/>
              <a:gd name="csX9" fmla="*/ 1933341 w 2325227"/>
              <a:gd name="csY9" fmla="*/ 836023 h 3504254"/>
              <a:gd name="csX10" fmla="*/ 2011718 w 2325227"/>
              <a:gd name="csY10" fmla="*/ 940526 h 3504254"/>
              <a:gd name="csX11" fmla="*/ 2220724 w 2325227"/>
              <a:gd name="csY11" fmla="*/ 1175658 h 3504254"/>
              <a:gd name="csX12" fmla="*/ 2272975 w 2325227"/>
              <a:gd name="csY12" fmla="*/ 1306286 h 3504254"/>
              <a:gd name="csX13" fmla="*/ 2325227 w 2325227"/>
              <a:gd name="csY13" fmla="*/ 1463040 h 3504254"/>
              <a:gd name="csX14" fmla="*/ 2299101 w 2325227"/>
              <a:gd name="csY14" fmla="*/ 1802675 h 3504254"/>
              <a:gd name="csX15" fmla="*/ 2246850 w 2325227"/>
              <a:gd name="csY15" fmla="*/ 1959429 h 3504254"/>
              <a:gd name="csX16" fmla="*/ 2220724 w 2325227"/>
              <a:gd name="csY16" fmla="*/ 2063932 h 3504254"/>
              <a:gd name="csX17" fmla="*/ 2142347 w 2325227"/>
              <a:gd name="csY17" fmla="*/ 2272938 h 3504254"/>
              <a:gd name="csX18" fmla="*/ 2063970 w 2325227"/>
              <a:gd name="csY18" fmla="*/ 2377440 h 3504254"/>
              <a:gd name="csX19" fmla="*/ 2011718 w 2325227"/>
              <a:gd name="csY19" fmla="*/ 2429692 h 3504254"/>
              <a:gd name="csX20" fmla="*/ 1776587 w 2325227"/>
              <a:gd name="csY20" fmla="*/ 2534195 h 3504254"/>
              <a:gd name="csX21" fmla="*/ 1306324 w 2325227"/>
              <a:gd name="csY21" fmla="*/ 2586446 h 3504254"/>
              <a:gd name="csX22" fmla="*/ 1201821 w 2325227"/>
              <a:gd name="csY22" fmla="*/ 2612572 h 3504254"/>
              <a:gd name="csX23" fmla="*/ 914438 w 2325227"/>
              <a:gd name="csY23" fmla="*/ 2769326 h 3504254"/>
              <a:gd name="csX24" fmla="*/ 862187 w 2325227"/>
              <a:gd name="csY24" fmla="*/ 2821578 h 3504254"/>
              <a:gd name="csX25" fmla="*/ 679307 w 2325227"/>
              <a:gd name="csY25" fmla="*/ 2952206 h 3504254"/>
              <a:gd name="csX26" fmla="*/ 627055 w 2325227"/>
              <a:gd name="csY26" fmla="*/ 3030583 h 3504254"/>
              <a:gd name="csX27" fmla="*/ 522553 w 2325227"/>
              <a:gd name="csY27" fmla="*/ 3161212 h 3504254"/>
              <a:gd name="csX28" fmla="*/ 391924 w 2325227"/>
              <a:gd name="csY28" fmla="*/ 3344092 h 3504254"/>
              <a:gd name="csX29" fmla="*/ 339673 w 2325227"/>
              <a:gd name="csY29" fmla="*/ 3422469 h 3504254"/>
              <a:gd name="csX30" fmla="*/ 235170 w 2325227"/>
              <a:gd name="csY30" fmla="*/ 3448595 h 3504254"/>
              <a:gd name="csX31" fmla="*/ 38 w 2325227"/>
              <a:gd name="csY31" fmla="*/ 3448595 h 35042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325227" h="3504254">
                <a:moveTo>
                  <a:pt x="38" y="0"/>
                </a:moveTo>
                <a:cubicBezTo>
                  <a:pt x="156792" y="8709"/>
                  <a:pt x="313950" y="11912"/>
                  <a:pt x="470301" y="26126"/>
                </a:cubicBezTo>
                <a:cubicBezTo>
                  <a:pt x="506060" y="29377"/>
                  <a:pt x="540412" y="41934"/>
                  <a:pt x="574804" y="52252"/>
                </a:cubicBezTo>
                <a:cubicBezTo>
                  <a:pt x="757781" y="107145"/>
                  <a:pt x="695974" y="94425"/>
                  <a:pt x="862187" y="156755"/>
                </a:cubicBezTo>
                <a:cubicBezTo>
                  <a:pt x="887972" y="166424"/>
                  <a:pt x="914779" y="173211"/>
                  <a:pt x="940564" y="182880"/>
                </a:cubicBezTo>
                <a:cubicBezTo>
                  <a:pt x="984475" y="199347"/>
                  <a:pt x="1027282" y="218665"/>
                  <a:pt x="1071193" y="235132"/>
                </a:cubicBezTo>
                <a:cubicBezTo>
                  <a:pt x="1167288" y="271168"/>
                  <a:pt x="1152132" y="252345"/>
                  <a:pt x="1254073" y="313509"/>
                </a:cubicBezTo>
                <a:cubicBezTo>
                  <a:pt x="1326930" y="357223"/>
                  <a:pt x="1443881" y="439230"/>
                  <a:pt x="1515330" y="496389"/>
                </a:cubicBezTo>
                <a:cubicBezTo>
                  <a:pt x="1568442" y="538878"/>
                  <a:pt x="1621756" y="581265"/>
                  <a:pt x="1672084" y="627018"/>
                </a:cubicBezTo>
                <a:cubicBezTo>
                  <a:pt x="1887597" y="822939"/>
                  <a:pt x="1709522" y="701731"/>
                  <a:pt x="1933341" y="836023"/>
                </a:cubicBezTo>
                <a:cubicBezTo>
                  <a:pt x="1959467" y="870857"/>
                  <a:pt x="1982790" y="907982"/>
                  <a:pt x="2011718" y="940526"/>
                </a:cubicBezTo>
                <a:cubicBezTo>
                  <a:pt x="2090273" y="1028901"/>
                  <a:pt x="2163993" y="1073541"/>
                  <a:pt x="2220724" y="1175658"/>
                </a:cubicBezTo>
                <a:cubicBezTo>
                  <a:pt x="2243499" y="1216653"/>
                  <a:pt x="2256948" y="1262213"/>
                  <a:pt x="2272975" y="1306286"/>
                </a:cubicBezTo>
                <a:cubicBezTo>
                  <a:pt x="2291798" y="1358048"/>
                  <a:pt x="2325227" y="1463040"/>
                  <a:pt x="2325227" y="1463040"/>
                </a:cubicBezTo>
                <a:cubicBezTo>
                  <a:pt x="2316518" y="1576252"/>
                  <a:pt x="2316810" y="1690518"/>
                  <a:pt x="2299101" y="1802675"/>
                </a:cubicBezTo>
                <a:cubicBezTo>
                  <a:pt x="2290511" y="1857079"/>
                  <a:pt x="2262676" y="1906674"/>
                  <a:pt x="2246850" y="1959429"/>
                </a:cubicBezTo>
                <a:cubicBezTo>
                  <a:pt x="2236532" y="1993821"/>
                  <a:pt x="2230588" y="2029407"/>
                  <a:pt x="2220724" y="2063932"/>
                </a:cubicBezTo>
                <a:cubicBezTo>
                  <a:pt x="2206922" y="2112239"/>
                  <a:pt x="2158583" y="2243712"/>
                  <a:pt x="2142347" y="2272938"/>
                </a:cubicBezTo>
                <a:cubicBezTo>
                  <a:pt x="2121201" y="2311001"/>
                  <a:pt x="2091845" y="2343990"/>
                  <a:pt x="2063970" y="2377440"/>
                </a:cubicBezTo>
                <a:cubicBezTo>
                  <a:pt x="2048201" y="2396363"/>
                  <a:pt x="2032213" y="2416029"/>
                  <a:pt x="2011718" y="2429692"/>
                </a:cubicBezTo>
                <a:cubicBezTo>
                  <a:pt x="1969616" y="2457760"/>
                  <a:pt x="1817725" y="2521854"/>
                  <a:pt x="1776587" y="2534195"/>
                </a:cubicBezTo>
                <a:cubicBezTo>
                  <a:pt x="1643093" y="2574243"/>
                  <a:pt x="1412855" y="2578251"/>
                  <a:pt x="1306324" y="2586446"/>
                </a:cubicBezTo>
                <a:cubicBezTo>
                  <a:pt x="1271490" y="2595155"/>
                  <a:pt x="1234965" y="2598762"/>
                  <a:pt x="1201821" y="2612572"/>
                </a:cubicBezTo>
                <a:cubicBezTo>
                  <a:pt x="1139828" y="2638403"/>
                  <a:pt x="987042" y="2711243"/>
                  <a:pt x="914438" y="2769326"/>
                </a:cubicBezTo>
                <a:cubicBezTo>
                  <a:pt x="895204" y="2784713"/>
                  <a:pt x="881109" y="2805809"/>
                  <a:pt x="862187" y="2821578"/>
                </a:cubicBezTo>
                <a:cubicBezTo>
                  <a:pt x="797378" y="2875586"/>
                  <a:pt x="747177" y="2906960"/>
                  <a:pt x="679307" y="2952206"/>
                </a:cubicBezTo>
                <a:cubicBezTo>
                  <a:pt x="661890" y="2978332"/>
                  <a:pt x="646670" y="3006064"/>
                  <a:pt x="627055" y="3030583"/>
                </a:cubicBezTo>
                <a:cubicBezTo>
                  <a:pt x="541230" y="3137864"/>
                  <a:pt x="602963" y="3020494"/>
                  <a:pt x="522553" y="3161212"/>
                </a:cubicBezTo>
                <a:cubicBezTo>
                  <a:pt x="381918" y="3407322"/>
                  <a:pt x="566011" y="3135187"/>
                  <a:pt x="391924" y="3344092"/>
                </a:cubicBezTo>
                <a:cubicBezTo>
                  <a:pt x="371823" y="3368213"/>
                  <a:pt x="365799" y="3405052"/>
                  <a:pt x="339673" y="3422469"/>
                </a:cubicBezTo>
                <a:cubicBezTo>
                  <a:pt x="309797" y="3442386"/>
                  <a:pt x="270659" y="3443135"/>
                  <a:pt x="235170" y="3448595"/>
                </a:cubicBezTo>
                <a:cubicBezTo>
                  <a:pt x="-8617" y="3486100"/>
                  <a:pt x="38" y="3552429"/>
                  <a:pt x="38" y="3448595"/>
                </a:cubicBezTo>
              </a:path>
            </a:pathLst>
          </a:custGeom>
          <a:noFill/>
          <a:ln w="76200" cap="flat" cmpd="sng" algn="ctr">
            <a:solidFill>
              <a:schemeClr val="tx1"/>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bodyPr>
          <a:lstStyle/>
          <a:p>
            <a:pPr algn="l" rtl="0" fontAlgn="base">
              <a:spcBef>
                <a:spcPct val="0"/>
              </a:spcBef>
              <a:spcAft>
                <a:spcPct val="0"/>
              </a:spcAft>
            </a:pPr>
            <a:endParaRPr lang="en-US" sz="2400">
              <a:solidFill>
                <a:schemeClr val="tx1"/>
              </a:solidFill>
              <a:latin typeface="Times New Roman" pitchFamily="18" charset="0"/>
            </a:endParaRPr>
          </a:p>
        </p:txBody>
      </p:sp>
      <p:sp>
        <p:nvSpPr>
          <p:cNvPr id="12" name="Freeform 11">
            <a:extLst>
              <a:ext uri="{FF2B5EF4-FFF2-40B4-BE49-F238E27FC236}">
                <a16:creationId xmlns:a16="http://schemas.microsoft.com/office/drawing/2014/main" id="{3DA640AE-AC97-337E-0EC3-3B53ED5019DA}"/>
              </a:ext>
            </a:extLst>
          </p:cNvPr>
          <p:cNvSpPr/>
          <p:nvPr/>
        </p:nvSpPr>
        <p:spPr bwMode="auto">
          <a:xfrm>
            <a:off x="15623177" y="4598126"/>
            <a:ext cx="1985554" cy="4624251"/>
          </a:xfrm>
          <a:custGeom>
            <a:avLst/>
            <a:gdLst>
              <a:gd name="csX0" fmla="*/ 0 w 1985554"/>
              <a:gd name="csY0" fmla="*/ 0 h 4624251"/>
              <a:gd name="csX1" fmla="*/ 52252 w 1985554"/>
              <a:gd name="csY1" fmla="*/ 339634 h 4624251"/>
              <a:gd name="csX2" fmla="*/ 104503 w 1985554"/>
              <a:gd name="csY2" fmla="*/ 444137 h 4624251"/>
              <a:gd name="csX3" fmla="*/ 156754 w 1985554"/>
              <a:gd name="csY3" fmla="*/ 600891 h 4624251"/>
              <a:gd name="csX4" fmla="*/ 209006 w 1985554"/>
              <a:gd name="csY4" fmla="*/ 705394 h 4624251"/>
              <a:gd name="csX5" fmla="*/ 261257 w 1985554"/>
              <a:gd name="csY5" fmla="*/ 888274 h 4624251"/>
              <a:gd name="csX6" fmla="*/ 313509 w 1985554"/>
              <a:gd name="csY6" fmla="*/ 992777 h 4624251"/>
              <a:gd name="csX7" fmla="*/ 365760 w 1985554"/>
              <a:gd name="csY7" fmla="*/ 1123405 h 4624251"/>
              <a:gd name="csX8" fmla="*/ 418012 w 1985554"/>
              <a:gd name="csY8" fmla="*/ 1201783 h 4624251"/>
              <a:gd name="csX9" fmla="*/ 496389 w 1985554"/>
              <a:gd name="csY9" fmla="*/ 1358537 h 4624251"/>
              <a:gd name="csX10" fmla="*/ 574766 w 1985554"/>
              <a:gd name="csY10" fmla="*/ 1489165 h 4624251"/>
              <a:gd name="csX11" fmla="*/ 705394 w 1985554"/>
              <a:gd name="csY11" fmla="*/ 1698171 h 4624251"/>
              <a:gd name="csX12" fmla="*/ 783772 w 1985554"/>
              <a:gd name="csY12" fmla="*/ 1828800 h 4624251"/>
              <a:gd name="csX13" fmla="*/ 862149 w 1985554"/>
              <a:gd name="csY13" fmla="*/ 1907177 h 4624251"/>
              <a:gd name="csX14" fmla="*/ 1018903 w 1985554"/>
              <a:gd name="csY14" fmla="*/ 2116183 h 4624251"/>
              <a:gd name="csX15" fmla="*/ 1071154 w 1985554"/>
              <a:gd name="csY15" fmla="*/ 2194560 h 4624251"/>
              <a:gd name="csX16" fmla="*/ 1175657 w 1985554"/>
              <a:gd name="csY16" fmla="*/ 2325188 h 4624251"/>
              <a:gd name="csX17" fmla="*/ 1201783 w 1985554"/>
              <a:gd name="csY17" fmla="*/ 2403565 h 4624251"/>
              <a:gd name="csX18" fmla="*/ 1332412 w 1985554"/>
              <a:gd name="csY18" fmla="*/ 2638697 h 4624251"/>
              <a:gd name="csX19" fmla="*/ 1436914 w 1985554"/>
              <a:gd name="csY19" fmla="*/ 2899954 h 4624251"/>
              <a:gd name="csX20" fmla="*/ 1515292 w 1985554"/>
              <a:gd name="csY20" fmla="*/ 3082834 h 4624251"/>
              <a:gd name="csX21" fmla="*/ 1593669 w 1985554"/>
              <a:gd name="csY21" fmla="*/ 3239588 h 4624251"/>
              <a:gd name="csX22" fmla="*/ 1619794 w 1985554"/>
              <a:gd name="csY22" fmla="*/ 3317965 h 4624251"/>
              <a:gd name="csX23" fmla="*/ 1672046 w 1985554"/>
              <a:gd name="csY23" fmla="*/ 3396343 h 4624251"/>
              <a:gd name="csX24" fmla="*/ 1724297 w 1985554"/>
              <a:gd name="csY24" fmla="*/ 3526971 h 4624251"/>
              <a:gd name="csX25" fmla="*/ 1854926 w 1985554"/>
              <a:gd name="csY25" fmla="*/ 3762103 h 4624251"/>
              <a:gd name="csX26" fmla="*/ 1881052 w 1985554"/>
              <a:gd name="csY26" fmla="*/ 3892731 h 4624251"/>
              <a:gd name="csX27" fmla="*/ 1907177 w 1985554"/>
              <a:gd name="csY27" fmla="*/ 3971108 h 4624251"/>
              <a:gd name="csX28" fmla="*/ 1933303 w 1985554"/>
              <a:gd name="csY28" fmla="*/ 4075611 h 4624251"/>
              <a:gd name="csX29" fmla="*/ 1985554 w 1985554"/>
              <a:gd name="csY29" fmla="*/ 4232365 h 4624251"/>
              <a:gd name="csX30" fmla="*/ 1907177 w 1985554"/>
              <a:gd name="csY30" fmla="*/ 4441371 h 4624251"/>
              <a:gd name="csX31" fmla="*/ 1828800 w 1985554"/>
              <a:gd name="csY31" fmla="*/ 4493623 h 4624251"/>
              <a:gd name="csX32" fmla="*/ 1776549 w 1985554"/>
              <a:gd name="csY32" fmla="*/ 4572000 h 4624251"/>
              <a:gd name="csX33" fmla="*/ 1698172 w 1985554"/>
              <a:gd name="csY33" fmla="*/ 4598125 h 4624251"/>
              <a:gd name="csX34" fmla="*/ 1672046 w 1985554"/>
              <a:gd name="csY34" fmla="*/ 4624251 h 46242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985554" h="4624251">
                <a:moveTo>
                  <a:pt x="0" y="0"/>
                </a:moveTo>
                <a:cubicBezTo>
                  <a:pt x="9168" y="82514"/>
                  <a:pt x="16526" y="244365"/>
                  <a:pt x="52252" y="339634"/>
                </a:cubicBezTo>
                <a:cubicBezTo>
                  <a:pt x="65927" y="376100"/>
                  <a:pt x="90039" y="407977"/>
                  <a:pt x="104503" y="444137"/>
                </a:cubicBezTo>
                <a:cubicBezTo>
                  <a:pt x="124958" y="495275"/>
                  <a:pt x="136299" y="549753"/>
                  <a:pt x="156754" y="600891"/>
                </a:cubicBezTo>
                <a:cubicBezTo>
                  <a:pt x="171218" y="637051"/>
                  <a:pt x="195331" y="668928"/>
                  <a:pt x="209006" y="705394"/>
                </a:cubicBezTo>
                <a:cubicBezTo>
                  <a:pt x="275288" y="882145"/>
                  <a:pt x="198102" y="740912"/>
                  <a:pt x="261257" y="888274"/>
                </a:cubicBezTo>
                <a:cubicBezTo>
                  <a:pt x="276599" y="924071"/>
                  <a:pt x="297691" y="957188"/>
                  <a:pt x="313509" y="992777"/>
                </a:cubicBezTo>
                <a:cubicBezTo>
                  <a:pt x="332556" y="1035632"/>
                  <a:pt x="344787" y="1081459"/>
                  <a:pt x="365760" y="1123405"/>
                </a:cubicBezTo>
                <a:cubicBezTo>
                  <a:pt x="379802" y="1151490"/>
                  <a:pt x="402763" y="1174335"/>
                  <a:pt x="418012" y="1201783"/>
                </a:cubicBezTo>
                <a:cubicBezTo>
                  <a:pt x="446383" y="1252850"/>
                  <a:pt x="468415" y="1307251"/>
                  <a:pt x="496389" y="1358537"/>
                </a:cubicBezTo>
                <a:cubicBezTo>
                  <a:pt x="520705" y="1403116"/>
                  <a:pt x="550106" y="1444776"/>
                  <a:pt x="574766" y="1489165"/>
                </a:cubicBezTo>
                <a:cubicBezTo>
                  <a:pt x="744862" y="1795338"/>
                  <a:pt x="493666" y="1380580"/>
                  <a:pt x="705394" y="1698171"/>
                </a:cubicBezTo>
                <a:cubicBezTo>
                  <a:pt x="733561" y="1740422"/>
                  <a:pt x="753304" y="1788176"/>
                  <a:pt x="783772" y="1828800"/>
                </a:cubicBezTo>
                <a:cubicBezTo>
                  <a:pt x="805940" y="1858358"/>
                  <a:pt x="838753" y="1878581"/>
                  <a:pt x="862149" y="1907177"/>
                </a:cubicBezTo>
                <a:cubicBezTo>
                  <a:pt x="917295" y="1974578"/>
                  <a:pt x="970597" y="2043723"/>
                  <a:pt x="1018903" y="2116183"/>
                </a:cubicBezTo>
                <a:cubicBezTo>
                  <a:pt x="1036320" y="2142309"/>
                  <a:pt x="1051539" y="2170041"/>
                  <a:pt x="1071154" y="2194560"/>
                </a:cubicBezTo>
                <a:cubicBezTo>
                  <a:pt x="1135957" y="2275564"/>
                  <a:pt x="1122046" y="2217966"/>
                  <a:pt x="1175657" y="2325188"/>
                </a:cubicBezTo>
                <a:cubicBezTo>
                  <a:pt x="1187973" y="2349820"/>
                  <a:pt x="1189467" y="2378933"/>
                  <a:pt x="1201783" y="2403565"/>
                </a:cubicBezTo>
                <a:cubicBezTo>
                  <a:pt x="1300865" y="2601729"/>
                  <a:pt x="1256939" y="2462592"/>
                  <a:pt x="1332412" y="2638697"/>
                </a:cubicBezTo>
                <a:cubicBezTo>
                  <a:pt x="1369359" y="2724907"/>
                  <a:pt x="1414165" y="2808960"/>
                  <a:pt x="1436914" y="2899954"/>
                </a:cubicBezTo>
                <a:cubicBezTo>
                  <a:pt x="1470656" y="3034919"/>
                  <a:pt x="1443123" y="2974581"/>
                  <a:pt x="1515292" y="3082834"/>
                </a:cubicBezTo>
                <a:cubicBezTo>
                  <a:pt x="1580958" y="3279836"/>
                  <a:pt x="1492378" y="3037007"/>
                  <a:pt x="1593669" y="3239588"/>
                </a:cubicBezTo>
                <a:cubicBezTo>
                  <a:pt x="1605985" y="3264219"/>
                  <a:pt x="1607478" y="3293334"/>
                  <a:pt x="1619794" y="3317965"/>
                </a:cubicBezTo>
                <a:cubicBezTo>
                  <a:pt x="1633836" y="3346050"/>
                  <a:pt x="1658004" y="3368258"/>
                  <a:pt x="1672046" y="3396343"/>
                </a:cubicBezTo>
                <a:cubicBezTo>
                  <a:pt x="1693019" y="3438289"/>
                  <a:pt x="1701840" y="3485800"/>
                  <a:pt x="1724297" y="3526971"/>
                </a:cubicBezTo>
                <a:cubicBezTo>
                  <a:pt x="1814108" y="3691625"/>
                  <a:pt x="1822083" y="3630733"/>
                  <a:pt x="1854926" y="3762103"/>
                </a:cubicBezTo>
                <a:cubicBezTo>
                  <a:pt x="1865696" y="3805182"/>
                  <a:pt x="1870282" y="3849652"/>
                  <a:pt x="1881052" y="3892731"/>
                </a:cubicBezTo>
                <a:cubicBezTo>
                  <a:pt x="1887731" y="3919448"/>
                  <a:pt x="1899612" y="3944629"/>
                  <a:pt x="1907177" y="3971108"/>
                </a:cubicBezTo>
                <a:cubicBezTo>
                  <a:pt x="1917041" y="4005633"/>
                  <a:pt x="1922985" y="4041219"/>
                  <a:pt x="1933303" y="4075611"/>
                </a:cubicBezTo>
                <a:cubicBezTo>
                  <a:pt x="1949129" y="4128366"/>
                  <a:pt x="1985554" y="4232365"/>
                  <a:pt x="1985554" y="4232365"/>
                </a:cubicBezTo>
                <a:cubicBezTo>
                  <a:pt x="1966862" y="4325830"/>
                  <a:pt x="1974451" y="4374097"/>
                  <a:pt x="1907177" y="4441371"/>
                </a:cubicBezTo>
                <a:cubicBezTo>
                  <a:pt x="1884974" y="4463574"/>
                  <a:pt x="1854926" y="4476206"/>
                  <a:pt x="1828800" y="4493623"/>
                </a:cubicBezTo>
                <a:cubicBezTo>
                  <a:pt x="1811383" y="4519749"/>
                  <a:pt x="1801068" y="4552385"/>
                  <a:pt x="1776549" y="4572000"/>
                </a:cubicBezTo>
                <a:cubicBezTo>
                  <a:pt x="1755045" y="4589203"/>
                  <a:pt x="1722803" y="4585809"/>
                  <a:pt x="1698172" y="4598125"/>
                </a:cubicBezTo>
                <a:cubicBezTo>
                  <a:pt x="1687156" y="4603633"/>
                  <a:pt x="1680755" y="4615542"/>
                  <a:pt x="1672046" y="4624251"/>
                </a:cubicBezTo>
              </a:path>
            </a:pathLst>
          </a:custGeom>
          <a:noFill/>
          <a:ln w="76200" cap="flat" cmpd="sng" algn="ctr">
            <a:solidFill>
              <a:schemeClr val="tx1"/>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bodyPr>
          <a:lstStyle/>
          <a:p>
            <a:pPr algn="l" rtl="0" fontAlgn="base">
              <a:spcBef>
                <a:spcPct val="0"/>
              </a:spcBef>
              <a:spcAft>
                <a:spcPct val="0"/>
              </a:spcAft>
            </a:pPr>
            <a:endParaRPr lang="en-US" sz="2400">
              <a:solidFill>
                <a:schemeClr val="tx1"/>
              </a:solidFill>
              <a:latin typeface="Times New Roman" pitchFamily="18" charset="0"/>
            </a:endParaRPr>
          </a:p>
        </p:txBody>
      </p:sp>
      <p:sp>
        <p:nvSpPr>
          <p:cNvPr id="13" name="Freeform 12">
            <a:extLst>
              <a:ext uri="{FF2B5EF4-FFF2-40B4-BE49-F238E27FC236}">
                <a16:creationId xmlns:a16="http://schemas.microsoft.com/office/drawing/2014/main" id="{0555C1B2-1E38-55C8-4D31-AFA83890E44F}"/>
              </a:ext>
            </a:extLst>
          </p:cNvPr>
          <p:cNvSpPr/>
          <p:nvPr/>
        </p:nvSpPr>
        <p:spPr bwMode="auto">
          <a:xfrm>
            <a:off x="21788846" y="7733211"/>
            <a:ext cx="705394" cy="1227909"/>
          </a:xfrm>
          <a:custGeom>
            <a:avLst/>
            <a:gdLst>
              <a:gd name="csX0" fmla="*/ 705394 w 705394"/>
              <a:gd name="csY0" fmla="*/ 0 h 1227909"/>
              <a:gd name="csX1" fmla="*/ 209005 w 705394"/>
              <a:gd name="csY1" fmla="*/ 78378 h 1227909"/>
              <a:gd name="csX2" fmla="*/ 130628 w 705394"/>
              <a:gd name="csY2" fmla="*/ 104503 h 1227909"/>
              <a:gd name="csX3" fmla="*/ 0 w 705394"/>
              <a:gd name="csY3" fmla="*/ 365760 h 1227909"/>
              <a:gd name="csX4" fmla="*/ 26125 w 705394"/>
              <a:gd name="csY4" fmla="*/ 731520 h 1227909"/>
              <a:gd name="csX5" fmla="*/ 52251 w 705394"/>
              <a:gd name="csY5" fmla="*/ 836023 h 1227909"/>
              <a:gd name="csX6" fmla="*/ 78377 w 705394"/>
              <a:gd name="csY6" fmla="*/ 1227909 h 122790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05394" h="1227909">
                <a:moveTo>
                  <a:pt x="705394" y="0"/>
                </a:moveTo>
                <a:cubicBezTo>
                  <a:pt x="607970" y="13918"/>
                  <a:pt x="255789" y="62784"/>
                  <a:pt x="209005" y="78378"/>
                </a:cubicBezTo>
                <a:lnTo>
                  <a:pt x="130628" y="104503"/>
                </a:lnTo>
                <a:cubicBezTo>
                  <a:pt x="-11332" y="246463"/>
                  <a:pt x="34224" y="160413"/>
                  <a:pt x="0" y="365760"/>
                </a:cubicBezTo>
                <a:cubicBezTo>
                  <a:pt x="8708" y="487680"/>
                  <a:pt x="12627" y="610037"/>
                  <a:pt x="26125" y="731520"/>
                </a:cubicBezTo>
                <a:cubicBezTo>
                  <a:pt x="30090" y="767207"/>
                  <a:pt x="47797" y="800394"/>
                  <a:pt x="52251" y="836023"/>
                </a:cubicBezTo>
                <a:cubicBezTo>
                  <a:pt x="80547" y="1062386"/>
                  <a:pt x="78377" y="1072864"/>
                  <a:pt x="78377" y="1227909"/>
                </a:cubicBezTo>
              </a:path>
            </a:pathLst>
          </a:custGeom>
          <a:noFill/>
          <a:ln w="76200" cap="flat" cmpd="sng" algn="ctr">
            <a:solidFill>
              <a:schemeClr val="tx1"/>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bodyPr>
          <a:lstStyle/>
          <a:p>
            <a:pPr algn="l" rtl="0" fontAlgn="base">
              <a:spcBef>
                <a:spcPct val="0"/>
              </a:spcBef>
              <a:spcAft>
                <a:spcPct val="0"/>
              </a:spcAft>
            </a:pPr>
            <a:endParaRPr lang="en-US" sz="2400">
              <a:solidFill>
                <a:schemeClr val="tx1"/>
              </a:solidFill>
              <a:latin typeface="Times New Roman" pitchFamily="18" charset="0"/>
            </a:endParaRPr>
          </a:p>
        </p:txBody>
      </p:sp>
    </p:spTree>
    <p:extLst>
      <p:ext uri="{BB962C8B-B14F-4D97-AF65-F5344CB8AC3E}">
        <p14:creationId xmlns:p14="http://schemas.microsoft.com/office/powerpoint/2010/main" val="32422236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up)">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up)">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1"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up)">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1"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5" name="Shape 1015"/>
          <p:cNvSpPr/>
          <p:nvPr/>
        </p:nvSpPr>
        <p:spPr>
          <a:xfrm>
            <a:off x="-5740399" y="7102395"/>
            <a:ext cx="34759901" cy="1117600"/>
          </a:xfrm>
          <a:prstGeom prst="rect">
            <a:avLst/>
          </a:prstGeom>
          <a:solidFill>
            <a:srgbClr val="CCCCCC"/>
          </a:solidFill>
          <a:ln w="12700">
            <a:miter lim="400000"/>
          </a:ln>
        </p:spPr>
        <p:txBody>
          <a:bodyPr lIns="0" tIns="0" rIns="0" bIns="0"/>
          <a:lstStyle/>
          <a:p>
            <a:pPr lvl="0"/>
            <a:endParaRPr/>
          </a:p>
        </p:txBody>
      </p:sp>
      <p:sp>
        <p:nvSpPr>
          <p:cNvPr id="1016" name="Shape 1016"/>
          <p:cNvSpPr/>
          <p:nvPr/>
        </p:nvSpPr>
        <p:spPr>
          <a:xfrm>
            <a:off x="1727201" y="1308100"/>
            <a:ext cx="21412200" cy="7067320"/>
          </a:xfrm>
          <a:prstGeom prst="rect">
            <a:avLst/>
          </a:prstGeom>
          <a:ln w="12700">
            <a:miter lim="400000"/>
          </a:ln>
          <a:extLst>
            <a:ext uri="{C572A759-6A51-4108-AA02-DFA0A04FC94B}">
              <ma14:wrappingTextBoxFlag xmlns="" xmlns:ma14="http://schemas.microsoft.com/office/mac/drawingml/2011/main" val="1"/>
            </a:ext>
          </a:extLst>
        </p:spPr>
        <p:txBody>
          <a:bodyPr lIns="0" tIns="0" rIns="0" bIns="0">
            <a:spAutoFit/>
          </a:bodyPr>
          <a:lstStyle/>
          <a:p>
            <a:pPr lvl="0" algn="l">
              <a:lnSpc>
                <a:spcPct val="130000"/>
              </a:lnSpc>
              <a:defRPr sz="1800"/>
            </a:pPr>
            <a:r>
              <a:rPr sz="14300" dirty="0">
                <a:latin typeface="Lucida Grande"/>
                <a:ea typeface="Lucida Grande"/>
                <a:cs typeface="Lucida Grande"/>
                <a:sym typeface="Lucida Grande"/>
              </a:rPr>
              <a:t> </a:t>
            </a:r>
          </a:p>
          <a:p>
            <a:pPr lvl="0" algn="l">
              <a:lnSpc>
                <a:spcPct val="130000"/>
              </a:lnSpc>
              <a:defRPr sz="1800"/>
            </a:pPr>
            <a:r>
              <a:rPr sz="7100" dirty="0">
                <a:solidFill>
                  <a:schemeClr val="tx1"/>
                </a:solidFill>
                <a:latin typeface="Lucida Grande"/>
                <a:ea typeface="Lucida Grande"/>
                <a:cs typeface="Lucida Grande"/>
                <a:sym typeface="Lucida Grande"/>
              </a:rPr>
              <a:t>UNPACK</a:t>
            </a:r>
          </a:p>
          <a:p>
            <a:pPr lvl="0" algn="l">
              <a:lnSpc>
                <a:spcPct val="130000"/>
              </a:lnSpc>
              <a:defRPr sz="1800"/>
            </a:pPr>
            <a:r>
              <a:rPr lang="en-US" sz="7100" dirty="0">
                <a:solidFill>
                  <a:schemeClr val="tx1"/>
                </a:solidFill>
                <a:latin typeface="Lucida Grande"/>
                <a:ea typeface="Lucida Grande"/>
                <a:cs typeface="Lucida Grande"/>
                <a:sym typeface="Lucida Grande"/>
              </a:rPr>
              <a:t>NEEDS &amp; </a:t>
            </a:r>
            <a:r>
              <a:rPr sz="7100" dirty="0">
                <a:solidFill>
                  <a:schemeClr val="tx1"/>
                </a:solidFill>
                <a:latin typeface="Lucida Grande"/>
                <a:ea typeface="Lucida Grande"/>
                <a:cs typeface="Lucida Grande"/>
                <a:sym typeface="Lucida Grande"/>
              </a:rPr>
              <a:t>INSIGHTS</a:t>
            </a:r>
          </a:p>
          <a:p>
            <a:pPr lvl="0" algn="l">
              <a:lnSpc>
                <a:spcPct val="130000"/>
              </a:lnSpc>
              <a:defRPr sz="1800"/>
            </a:pPr>
            <a:r>
              <a:rPr sz="7100" dirty="0">
                <a:latin typeface="Lucida Grande"/>
                <a:ea typeface="Lucida Grande"/>
                <a:cs typeface="Lucida Grande"/>
                <a:sym typeface="Lucida Grande"/>
              </a:rPr>
              <a:t>POINT OF VIEW</a:t>
            </a: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74</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Point of View</a:t>
            </a:r>
          </a:p>
        </p:txBody>
      </p:sp>
      <p:sp>
        <p:nvSpPr>
          <p:cNvPr id="6" name="Content Placeholder 5"/>
          <p:cNvSpPr>
            <a:spLocks noGrp="1"/>
          </p:cNvSpPr>
          <p:nvPr>
            <p:ph idx="1"/>
          </p:nvPr>
        </p:nvSpPr>
        <p:spPr>
          <a:xfrm>
            <a:off x="1278476" y="1899192"/>
            <a:ext cx="22470533" cy="11398250"/>
          </a:xfrm>
        </p:spPr>
        <p:txBody>
          <a:bodyPr>
            <a:normAutofit fontScale="92500" lnSpcReduction="10000"/>
          </a:bodyPr>
          <a:lstStyle/>
          <a:p>
            <a:pPr marL="0" indent="0">
              <a:buNone/>
              <a:defRPr sz="1800"/>
            </a:pPr>
            <a:r>
              <a:rPr lang="en-US" sz="6500" dirty="0">
                <a:solidFill>
                  <a:srgbClr val="FFFFFF"/>
                </a:solidFill>
                <a:ea typeface="Lucida Grande"/>
                <a:sym typeface="Lucida Grande"/>
              </a:rPr>
              <a:t>WE MET . . .</a:t>
            </a:r>
          </a:p>
          <a:p>
            <a:pPr marL="0" indent="0">
              <a:buNone/>
              <a:defRPr sz="1800"/>
            </a:pPr>
            <a:r>
              <a:rPr lang="en-US" sz="6200" dirty="0">
                <a:solidFill>
                  <a:srgbClr val="FFFFFF"/>
                </a:solidFill>
                <a:ea typeface="Lucida Grande"/>
                <a:sym typeface="Lucida Grande"/>
              </a:rPr>
              <a:t>(</a:t>
            </a:r>
            <a:r>
              <a:rPr lang="en-US" sz="6200" b="1" dirty="0">
                <a:solidFill>
                  <a:srgbClr val="FFFFFF"/>
                </a:solidFill>
                <a:ea typeface="Lucida Grande"/>
                <a:sym typeface="Lucida Grande"/>
              </a:rPr>
              <a:t>person</a:t>
            </a:r>
            <a:r>
              <a:rPr lang="en-US" sz="6200" dirty="0">
                <a:solidFill>
                  <a:srgbClr val="FFFFFF"/>
                </a:solidFill>
                <a:ea typeface="Lucida Grande"/>
                <a:sym typeface="Lucida Grande"/>
              </a:rPr>
              <a:t> you are inspired by &amp; key characteristics)</a:t>
            </a:r>
          </a:p>
          <a:p>
            <a:pPr marL="0" indent="0">
              <a:buNone/>
              <a:defRPr sz="1800"/>
            </a:pPr>
            <a:endParaRPr lang="en-US" sz="5800" dirty="0">
              <a:solidFill>
                <a:srgbClr val="FFFFFF"/>
              </a:solidFill>
              <a:ea typeface="Lucida Grande"/>
              <a:sym typeface="Lucida Grande"/>
            </a:endParaRPr>
          </a:p>
          <a:p>
            <a:pPr marL="0" indent="0">
              <a:buNone/>
              <a:defRPr sz="1800"/>
            </a:pPr>
            <a:r>
              <a:rPr lang="en-US" sz="6500" dirty="0">
                <a:solidFill>
                  <a:srgbClr val="FFFFFF"/>
                </a:solidFill>
                <a:ea typeface="Lucida Grande"/>
                <a:sym typeface="Lucida Grande"/>
              </a:rPr>
              <a:t>WE WERE SURPRISED TO NOTICE. . .</a:t>
            </a:r>
          </a:p>
          <a:p>
            <a:pPr marL="0" indent="0">
              <a:buNone/>
              <a:defRPr sz="1800"/>
            </a:pPr>
            <a:r>
              <a:rPr lang="en-US" sz="6200" dirty="0">
                <a:solidFill>
                  <a:srgbClr val="FFFFFF"/>
                </a:solidFill>
                <a:ea typeface="Lucida Grande"/>
                <a:sym typeface="Lucida Grande"/>
              </a:rPr>
              <a:t>(</a:t>
            </a:r>
            <a:r>
              <a:rPr lang="en-US" sz="6200" b="1" dirty="0">
                <a:solidFill>
                  <a:srgbClr val="FFFFFF"/>
                </a:solidFill>
                <a:ea typeface="Lucida Grande"/>
                <a:sym typeface="Lucida Grande"/>
              </a:rPr>
              <a:t>tension, contradiction, or surprise</a:t>
            </a:r>
            <a:r>
              <a:rPr lang="en-US" sz="6200" dirty="0">
                <a:solidFill>
                  <a:srgbClr val="FFFFFF"/>
                </a:solidFill>
                <a:ea typeface="Lucida Grande"/>
                <a:sym typeface="Lucida Grande"/>
              </a:rPr>
              <a:t>)</a:t>
            </a:r>
          </a:p>
          <a:p>
            <a:pPr marL="0" indent="0">
              <a:buNone/>
              <a:defRPr sz="1800"/>
            </a:pPr>
            <a:endParaRPr lang="en-US" sz="5800" dirty="0">
              <a:solidFill>
                <a:srgbClr val="FFFFFF"/>
              </a:solidFill>
              <a:ea typeface="Lucida Grande"/>
              <a:sym typeface="Lucida Grande"/>
            </a:endParaRPr>
          </a:p>
          <a:p>
            <a:pPr marL="0" indent="0">
              <a:buNone/>
              <a:defRPr sz="1800"/>
            </a:pPr>
            <a:r>
              <a:rPr lang="en-US" sz="6500" dirty="0">
                <a:solidFill>
                  <a:srgbClr val="FFFFFF"/>
                </a:solidFill>
                <a:ea typeface="Lucida Grande"/>
                <a:sym typeface="Lucida Grande"/>
              </a:rPr>
              <a:t>WE WONDER IF THIS MEANS. . .  </a:t>
            </a:r>
          </a:p>
          <a:p>
            <a:pPr marL="0" indent="0">
              <a:buNone/>
              <a:defRPr sz="1800"/>
            </a:pPr>
            <a:r>
              <a:rPr lang="en-US" sz="6200" dirty="0">
                <a:solidFill>
                  <a:srgbClr val="FFFFFF"/>
                </a:solidFill>
                <a:ea typeface="Lucida Grande"/>
                <a:sym typeface="Lucida Grande"/>
              </a:rPr>
              <a:t>(what did you infer? </a:t>
            </a:r>
            <a:r>
              <a:rPr lang="en-US" sz="6200" b="1" dirty="0">
                <a:solidFill>
                  <a:srgbClr val="FFFFFF"/>
                </a:solidFill>
                <a:ea typeface="Lucida Grande"/>
                <a:sym typeface="Lucida Grande"/>
              </a:rPr>
              <a:t>need</a:t>
            </a:r>
            <a:r>
              <a:rPr lang="en-US" sz="6200" dirty="0">
                <a:solidFill>
                  <a:srgbClr val="FFFFFF"/>
                </a:solidFill>
                <a:ea typeface="Lucida Grande"/>
                <a:sym typeface="Lucida Grande"/>
              </a:rPr>
              <a:t>—verb reflecting user needs)</a:t>
            </a:r>
          </a:p>
          <a:p>
            <a:pPr marL="0" indent="0">
              <a:buNone/>
              <a:defRPr sz="1800"/>
            </a:pPr>
            <a:endParaRPr lang="en-US" sz="5800" dirty="0">
              <a:solidFill>
                <a:srgbClr val="FFFFFF"/>
              </a:solidFill>
              <a:ea typeface="Lucida Grande"/>
              <a:sym typeface="Lucida Grande"/>
            </a:endParaRPr>
          </a:p>
          <a:p>
            <a:pPr marL="0" indent="0">
              <a:buNone/>
              <a:defRPr sz="1800"/>
            </a:pPr>
            <a:r>
              <a:rPr lang="en-US" sz="6500" dirty="0">
                <a:solidFill>
                  <a:srgbClr val="FFFFFF"/>
                </a:solidFill>
                <a:ea typeface="Lucida Grande"/>
                <a:sym typeface="Lucida Grande"/>
              </a:rPr>
              <a:t>IT WOULD BE GAME-CHANGING TO. . .</a:t>
            </a:r>
          </a:p>
          <a:p>
            <a:pPr marL="0" indent="0">
              <a:buNone/>
              <a:defRPr sz="1800"/>
            </a:pPr>
            <a:r>
              <a:rPr lang="en-US" sz="6200" dirty="0">
                <a:solidFill>
                  <a:srgbClr val="FFFFFF"/>
                </a:solidFill>
                <a:ea typeface="Lucida Grande"/>
                <a:sym typeface="Lucida Grande"/>
              </a:rPr>
              <a:t>(Frame up an </a:t>
            </a:r>
            <a:r>
              <a:rPr lang="en-US" sz="6200" b="1" dirty="0">
                <a:solidFill>
                  <a:srgbClr val="FFFFFF"/>
                </a:solidFill>
                <a:ea typeface="Lucida Grande"/>
                <a:sym typeface="Lucida Grande"/>
              </a:rPr>
              <a:t>inspired challenge </a:t>
            </a:r>
            <a:r>
              <a:rPr lang="en-US" sz="6200" dirty="0">
                <a:solidFill>
                  <a:srgbClr val="FFFFFF"/>
                </a:solidFill>
                <a:ea typeface="Lucida Grande"/>
                <a:sym typeface="Lucida Grande"/>
              </a:rPr>
              <a:t>for your team. An </a:t>
            </a:r>
            <a:r>
              <a:rPr lang="en-US" sz="6200" b="1" dirty="0">
                <a:solidFill>
                  <a:srgbClr val="FFFFFF"/>
                </a:solidFill>
                <a:ea typeface="Lucida Grande"/>
                <a:sym typeface="Lucida Grande"/>
              </a:rPr>
              <a:t>insight</a:t>
            </a:r>
            <a:r>
              <a:rPr lang="en-US" sz="6200" dirty="0">
                <a:solidFill>
                  <a:srgbClr val="FFFFFF"/>
                </a:solidFill>
                <a:ea typeface="Lucida Grande"/>
                <a:sym typeface="Lucida Grande"/>
              </a:rPr>
              <a:t>. </a:t>
            </a:r>
            <a:r>
              <a:rPr lang="en-US" sz="6200" b="1" dirty="0">
                <a:solidFill>
                  <a:srgbClr val="FFFFFF"/>
                </a:solidFill>
                <a:ea typeface="Lucida Grande"/>
                <a:sym typeface="Lucida Grande"/>
              </a:rPr>
              <a:t>NOT</a:t>
            </a:r>
            <a:r>
              <a:rPr lang="en-US" sz="6200" dirty="0">
                <a:solidFill>
                  <a:srgbClr val="FFFFFF"/>
                </a:solidFill>
                <a:ea typeface="Lucida Grande"/>
                <a:sym typeface="Lucida Grande"/>
              </a:rPr>
              <a:t> a reason for the need!  </a:t>
            </a:r>
            <a:r>
              <a:rPr lang="en-US" sz="6200" b="1" dirty="0">
                <a:solidFill>
                  <a:srgbClr val="FFFFFF"/>
                </a:solidFill>
                <a:ea typeface="Lucida Grande"/>
                <a:sym typeface="Lucida Grande"/>
              </a:rPr>
              <a:t>NOT</a:t>
            </a:r>
            <a:r>
              <a:rPr lang="en-US" sz="6200" dirty="0">
                <a:solidFill>
                  <a:srgbClr val="FFFFFF"/>
                </a:solidFill>
                <a:ea typeface="Lucida Grande"/>
                <a:sym typeface="Lucida Grande"/>
              </a:rPr>
              <a:t> a solution, but a </a:t>
            </a:r>
            <a:r>
              <a:rPr lang="en-US" sz="6200" b="1" dirty="0">
                <a:solidFill>
                  <a:srgbClr val="FFFFFF"/>
                </a:solidFill>
                <a:ea typeface="Lucida Grande"/>
                <a:sym typeface="Lucida Grande"/>
              </a:rPr>
              <a:t>more informed problem</a:t>
            </a:r>
            <a:r>
              <a:rPr lang="en-US" sz="6200" dirty="0">
                <a:solidFill>
                  <a:srgbClr val="FFFFFF"/>
                </a:solidFill>
                <a:ea typeface="Lucida Grande"/>
                <a:sym typeface="Lucida Grande"/>
              </a:rPr>
              <a:t>)</a:t>
            </a:r>
          </a:p>
          <a:p>
            <a:endParaRPr lang="en-US" sz="6000" dirty="0"/>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75</a:t>
            </a:fld>
            <a:endParaRPr lang="en-US" dirty="0"/>
          </a:p>
        </p:txBody>
      </p:sp>
    </p:spTree>
    <p:extLst>
      <p:ext uri="{BB962C8B-B14F-4D97-AF65-F5344CB8AC3E}">
        <p14:creationId xmlns:p14="http://schemas.microsoft.com/office/powerpoint/2010/main" val="39935722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Characteristics of A Good Point of View</a:t>
            </a:r>
            <a:endParaRPr lang="en-US" dirty="0"/>
          </a:p>
        </p:txBody>
      </p:sp>
      <p:sp>
        <p:nvSpPr>
          <p:cNvPr id="16" name="Content Placeholder 15"/>
          <p:cNvSpPr>
            <a:spLocks noGrp="1"/>
          </p:cNvSpPr>
          <p:nvPr>
            <p:ph idx="1"/>
          </p:nvPr>
        </p:nvSpPr>
        <p:spPr>
          <a:xfrm>
            <a:off x="1278467" y="2478024"/>
            <a:ext cx="22391430" cy="10723626"/>
          </a:xfrm>
        </p:spPr>
        <p:txBody>
          <a:bodyPr>
            <a:normAutofit lnSpcReduction="10000"/>
          </a:bodyPr>
          <a:lstStyle/>
          <a:p>
            <a:pPr lvl="0"/>
            <a:r>
              <a:rPr lang="en-US" dirty="0"/>
              <a:t>Provides </a:t>
            </a:r>
            <a:r>
              <a:rPr lang="en-US" b="1" dirty="0"/>
              <a:t>focus</a:t>
            </a:r>
            <a:r>
              <a:rPr lang="en-US" dirty="0"/>
              <a:t> &amp; </a:t>
            </a:r>
            <a:r>
              <a:rPr lang="en-US" b="1" dirty="0"/>
              <a:t>frames</a:t>
            </a:r>
            <a:r>
              <a:rPr lang="en-US" dirty="0"/>
              <a:t> the problem</a:t>
            </a:r>
          </a:p>
          <a:p>
            <a:pPr lvl="0"/>
            <a:r>
              <a:rPr lang="en-US" b="1" dirty="0"/>
              <a:t>Inspires</a:t>
            </a:r>
            <a:r>
              <a:rPr lang="en-US" dirty="0"/>
              <a:t> your team</a:t>
            </a:r>
          </a:p>
          <a:p>
            <a:pPr lvl="0"/>
            <a:r>
              <a:rPr lang="en-US" dirty="0"/>
              <a:t>Provides a </a:t>
            </a:r>
            <a:r>
              <a:rPr lang="en-US" b="1" dirty="0"/>
              <a:t>reference for evaluating </a:t>
            </a:r>
            <a:r>
              <a:rPr lang="en-US" dirty="0"/>
              <a:t>competing ideas</a:t>
            </a:r>
          </a:p>
          <a:p>
            <a:pPr lvl="0"/>
            <a:r>
              <a:rPr lang="en-US" b="1" dirty="0"/>
              <a:t>Fuels brainstorms </a:t>
            </a:r>
            <a:r>
              <a:rPr lang="en-US" dirty="0"/>
              <a:t>by suggesting “how might we” statements (next week on Ideate)</a:t>
            </a:r>
          </a:p>
          <a:p>
            <a:pPr lvl="0"/>
            <a:r>
              <a:rPr lang="en-US" sz="7200" b="1" dirty="0"/>
              <a:t>Captures the hearts and minds </a:t>
            </a:r>
            <a:r>
              <a:rPr lang="en-US" sz="7200" dirty="0"/>
              <a:t>of people you meet </a:t>
            </a:r>
            <a:endParaRPr lang="en-US" dirty="0"/>
          </a:p>
          <a:p>
            <a:pPr lvl="0"/>
            <a:r>
              <a:rPr lang="en-US" dirty="0"/>
              <a:t>Saves you from the impossible task of developing concepts that are </a:t>
            </a:r>
            <a:r>
              <a:rPr lang="en-US" b="1" dirty="0"/>
              <a:t>all things to all people</a:t>
            </a:r>
          </a:p>
          <a:p>
            <a:pPr lvl="0"/>
            <a:r>
              <a:rPr lang="en-US" dirty="0"/>
              <a:t>Is something you </a:t>
            </a:r>
            <a:r>
              <a:rPr lang="en-US" b="1" dirty="0"/>
              <a:t>revisit &amp; reformulate </a:t>
            </a:r>
            <a:r>
              <a:rPr lang="en-US" dirty="0"/>
              <a:t>as you learn</a:t>
            </a:r>
          </a:p>
        </p:txBody>
      </p:sp>
      <p:sp>
        <p:nvSpPr>
          <p:cNvPr id="10" name="Date Placeholder 9"/>
          <p:cNvSpPr>
            <a:spLocks noGrp="1"/>
          </p:cNvSpPr>
          <p:nvPr>
            <p:ph type="dt" sz="half" idx="10"/>
          </p:nvPr>
        </p:nvSpPr>
        <p:spPr/>
        <p:txBody>
          <a:bodyPr/>
          <a:lstStyle/>
          <a:p>
            <a:r>
              <a:rPr lang="en-US"/>
              <a:t>Autumn 2026</a:t>
            </a:r>
          </a:p>
        </p:txBody>
      </p:sp>
      <p:sp>
        <p:nvSpPr>
          <p:cNvPr id="11" name="Footer Placeholder 10"/>
          <p:cNvSpPr>
            <a:spLocks noGrp="1"/>
          </p:cNvSpPr>
          <p:nvPr>
            <p:ph type="ftr" sz="quarter" idx="11"/>
          </p:nvPr>
        </p:nvSpPr>
        <p:spPr/>
        <p:txBody>
          <a:bodyPr/>
          <a:lstStyle/>
          <a:p>
            <a:r>
              <a:rPr lang="en-US"/>
              <a:t>Design Thinking for User Experience Design, Prototyping &amp; Evaluation</a:t>
            </a:r>
          </a:p>
        </p:txBody>
      </p:sp>
      <p:sp>
        <p:nvSpPr>
          <p:cNvPr id="12" name="Slide Number Placeholder 11"/>
          <p:cNvSpPr>
            <a:spLocks noGrp="1"/>
          </p:cNvSpPr>
          <p:nvPr>
            <p:ph type="sldNum" sz="quarter" idx="12"/>
          </p:nvPr>
        </p:nvSpPr>
        <p:spPr/>
        <p:txBody>
          <a:bodyPr/>
          <a:lstStyle/>
          <a:p>
            <a:fld id="{B6F15528-21DE-4FAA-801E-634DDDAF4B2B}" type="slidenum">
              <a:rPr lang="en-US" smtClean="0"/>
              <a:pPr/>
              <a:t>76</a:t>
            </a:fld>
            <a:endParaRPr lang="en-US"/>
          </a:p>
        </p:txBody>
      </p:sp>
    </p:spTree>
    <p:extLst>
      <p:ext uri="{BB962C8B-B14F-4D97-AF65-F5344CB8AC3E}">
        <p14:creationId xmlns:p14="http://schemas.microsoft.com/office/powerpoint/2010/main" val="19836295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2" name="Shape 1022"/>
          <p:cNvSpPr/>
          <p:nvPr/>
        </p:nvSpPr>
        <p:spPr>
          <a:xfrm>
            <a:off x="1389888" y="166062"/>
            <a:ext cx="24492712" cy="8382936"/>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spAutoFit/>
          </a:bodyPr>
          <a:lstStyle/>
          <a:p>
            <a:pPr lvl="0" algn="l">
              <a:lnSpc>
                <a:spcPct val="130000"/>
              </a:lnSpc>
              <a:defRPr sz="1800"/>
            </a:pPr>
            <a:r>
              <a:rPr sz="14300" dirty="0">
                <a:solidFill>
                  <a:srgbClr val="FFFFFF"/>
                </a:solidFill>
                <a:latin typeface="Lucida Grande"/>
                <a:ea typeface="Lucida Grande"/>
                <a:cs typeface="Lucida Grande"/>
                <a:sym typeface="Lucida Grande"/>
              </a:rPr>
              <a:t>DO IT NOW:</a:t>
            </a:r>
          </a:p>
          <a:p>
            <a:pPr lvl="0" algn="l">
              <a:lnSpc>
                <a:spcPct val="130000"/>
              </a:lnSpc>
              <a:defRPr sz="1800"/>
            </a:pPr>
            <a:r>
              <a:rPr sz="7100" dirty="0">
                <a:solidFill>
                  <a:srgbClr val="FFFFFF"/>
                </a:solidFill>
                <a:latin typeface="Lucida Grande"/>
                <a:ea typeface="Lucida Grande"/>
                <a:cs typeface="Lucida Grande"/>
                <a:sym typeface="Lucida Grande"/>
              </a:rPr>
              <a:t>UNPACK: </a:t>
            </a:r>
            <a:r>
              <a:rPr lang="en-US" sz="7100" dirty="0">
                <a:solidFill>
                  <a:srgbClr val="FFFFFF"/>
                </a:solidFill>
                <a:latin typeface="Lucida Grande"/>
                <a:ea typeface="Lucida Grande"/>
                <a:cs typeface="Lucida Grande"/>
                <a:sym typeface="Lucida Grande"/>
              </a:rPr>
              <a:t>note the say, do, think, &amp; feel </a:t>
            </a:r>
          </a:p>
          <a:p>
            <a:pPr lvl="0" algn="l">
              <a:lnSpc>
                <a:spcPct val="130000"/>
              </a:lnSpc>
              <a:defRPr sz="1800"/>
            </a:pPr>
            <a:r>
              <a:rPr lang="en-US" sz="7100" dirty="0">
                <a:solidFill>
                  <a:srgbClr val="FFFFFF"/>
                </a:solidFill>
                <a:latin typeface="Lucida Grande"/>
                <a:ea typeface="Lucida Grande"/>
                <a:cs typeface="Lucida Grande"/>
                <a:sym typeface="Lucida Grande"/>
              </a:rPr>
              <a:t>NEEDS/</a:t>
            </a:r>
            <a:r>
              <a:rPr sz="7100" dirty="0">
                <a:solidFill>
                  <a:srgbClr val="FFFFFF"/>
                </a:solidFill>
                <a:latin typeface="Lucida Grande"/>
                <a:ea typeface="Lucida Grande"/>
                <a:cs typeface="Lucida Grande"/>
                <a:sym typeface="Lucida Grande"/>
              </a:rPr>
              <a:t>INSIGHTS: </a:t>
            </a:r>
            <a:r>
              <a:rPr lang="en-US" sz="7100" dirty="0">
                <a:solidFill>
                  <a:srgbClr val="FFFFFF"/>
                </a:solidFill>
                <a:latin typeface="Lucida Grande"/>
                <a:ea typeface="Lucida Grande"/>
                <a:cs typeface="Lucida Grande"/>
                <a:sym typeface="Lucida Grande"/>
              </a:rPr>
              <a:t>infer from observations </a:t>
            </a:r>
          </a:p>
          <a:p>
            <a:pPr lvl="0" algn="l">
              <a:lnSpc>
                <a:spcPct val="130000"/>
              </a:lnSpc>
              <a:defRPr sz="1800"/>
            </a:pPr>
            <a:r>
              <a:rPr sz="7100" dirty="0">
                <a:solidFill>
                  <a:srgbClr val="FFFFFF"/>
                </a:solidFill>
                <a:latin typeface="Lucida Grande"/>
                <a:ea typeface="Lucida Grande"/>
                <a:cs typeface="Lucida Grande"/>
                <a:sym typeface="Lucida Grande"/>
              </a:rPr>
              <a:t>POINT OF VIEW: </a:t>
            </a:r>
            <a:r>
              <a:rPr lang="en-US" sz="7100" dirty="0">
                <a:solidFill>
                  <a:srgbClr val="FFFFFF"/>
                </a:solidFill>
                <a:latin typeface="Lucida Grande"/>
                <a:ea typeface="Lucida Grande"/>
                <a:cs typeface="Lucida Grande"/>
                <a:sym typeface="Lucida Grande"/>
              </a:rPr>
              <a:t>1 written sentence</a:t>
            </a:r>
          </a:p>
          <a:p>
            <a:pPr lvl="0" algn="l">
              <a:lnSpc>
                <a:spcPct val="130000"/>
              </a:lnSpc>
              <a:defRPr sz="1800"/>
            </a:pPr>
            <a:endParaRPr lang="en-US" sz="7100" dirty="0">
              <a:solidFill>
                <a:srgbClr val="FFFFFF"/>
              </a:solidFill>
              <a:latin typeface="Lucida Grande"/>
              <a:ea typeface="Lucida Grande"/>
              <a:cs typeface="Lucida Grande"/>
              <a:sym typeface="Lucida Grande"/>
            </a:endParaRPr>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77</a:t>
            </a:fld>
            <a:endParaRPr lang="en-US" dirty="0"/>
          </a:p>
        </p:txBody>
      </p:sp>
    </p:spTree>
    <p:extLst>
      <p:ext uri="{BB962C8B-B14F-4D97-AF65-F5344CB8AC3E}">
        <p14:creationId xmlns:p14="http://schemas.microsoft.com/office/powerpoint/2010/main" val="3116848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r>
              <a:rPr lang="en-US"/>
              <a:t>Autumn 2026</a:t>
            </a:r>
            <a:endParaRPr lang="en-US" dirty="0"/>
          </a:p>
        </p:txBody>
      </p:sp>
      <p:sp>
        <p:nvSpPr>
          <p:cNvPr id="5" name="Footer Placeholder 4"/>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0E1F3F99-1E68-4047-B307-0AAED4DA5926}" type="slidenum">
              <a:rPr lang="en-US" smtClean="0"/>
              <a:pPr>
                <a:defRPr/>
              </a:pPr>
              <a:t>78</a:t>
            </a:fld>
            <a:endParaRPr lang="en-US" dirty="0"/>
          </a:p>
        </p:txBody>
      </p:sp>
      <p:sp>
        <p:nvSpPr>
          <p:cNvPr id="7" name="TextBox 6"/>
          <p:cNvSpPr txBox="1"/>
          <p:nvPr/>
        </p:nvSpPr>
        <p:spPr>
          <a:xfrm>
            <a:off x="3992719" y="6117021"/>
            <a:ext cx="16482666" cy="5401479"/>
          </a:xfrm>
          <a:prstGeom prst="rect">
            <a:avLst/>
          </a:prstGeom>
          <a:noFill/>
        </p:spPr>
        <p:txBody>
          <a:bodyPr wrap="none" rtlCol="0">
            <a:spAutoFit/>
          </a:bodyPr>
          <a:lstStyle/>
          <a:p>
            <a:r>
              <a:rPr lang="en-US" sz="11500" dirty="0">
                <a:solidFill>
                  <a:schemeClr val="tx1"/>
                </a:solidFill>
              </a:rPr>
              <a:t>Truck Owner’s POV</a:t>
            </a:r>
          </a:p>
          <a:p>
            <a:r>
              <a:rPr lang="en-US" sz="11500" dirty="0">
                <a:solidFill>
                  <a:schemeClr val="tx1"/>
                </a:solidFill>
                <a:hlinkClick r:id="rId5"/>
              </a:rPr>
              <a:t>https://vimeo.com/9212719</a:t>
            </a:r>
            <a:endParaRPr lang="en-US" sz="11500" dirty="0">
              <a:solidFill>
                <a:schemeClr val="tx1"/>
              </a:solidFill>
            </a:endParaRPr>
          </a:p>
          <a:p>
            <a:endParaRPr lang="en-US" sz="11500" dirty="0">
              <a:solidFill>
                <a:schemeClr val="tx1"/>
              </a:solidFill>
            </a:endParaRPr>
          </a:p>
        </p:txBody>
      </p:sp>
      <p:pic>
        <p:nvPicPr>
          <p:cNvPr id="2" name="Truck Owner POV (360p).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24384000" cy="13716000"/>
          </a:xfrm>
          <a:prstGeom prst="rect">
            <a:avLst/>
          </a:prstGeom>
        </p:spPr>
      </p:pic>
      <p:sp>
        <p:nvSpPr>
          <p:cNvPr id="3" name="TextBox 2">
            <a:extLst>
              <a:ext uri="{FF2B5EF4-FFF2-40B4-BE49-F238E27FC236}">
                <a16:creationId xmlns:a16="http://schemas.microsoft.com/office/drawing/2014/main" id="{4BC25636-00B1-6445-9D1E-A3BBDED94F97}"/>
              </a:ext>
            </a:extLst>
          </p:cNvPr>
          <p:cNvSpPr txBox="1"/>
          <p:nvPr/>
        </p:nvSpPr>
        <p:spPr>
          <a:xfrm>
            <a:off x="5713190" y="9564914"/>
            <a:ext cx="12652823" cy="1446550"/>
          </a:xfrm>
          <a:prstGeom prst="rect">
            <a:avLst/>
          </a:prstGeom>
          <a:noFill/>
        </p:spPr>
        <p:txBody>
          <a:bodyPr wrap="none" rtlCol="0">
            <a:spAutoFit/>
          </a:bodyPr>
          <a:lstStyle/>
          <a:p>
            <a:r>
              <a:rPr lang="en-US" sz="8800" dirty="0">
                <a:solidFill>
                  <a:srgbClr val="FFC000"/>
                </a:solidFill>
              </a:rPr>
              <a:t>https://</a:t>
            </a:r>
            <a:r>
              <a:rPr lang="en-US" sz="8800" dirty="0" err="1">
                <a:solidFill>
                  <a:srgbClr val="FFC000"/>
                </a:solidFill>
              </a:rPr>
              <a:t>vimeo.com</a:t>
            </a:r>
            <a:r>
              <a:rPr lang="en-US" sz="8800" dirty="0">
                <a:solidFill>
                  <a:srgbClr val="FFC000"/>
                </a:solidFill>
              </a:rPr>
              <a:t>/9212719</a:t>
            </a:r>
          </a:p>
        </p:txBody>
      </p:sp>
    </p:spTree>
    <p:extLst>
      <p:ext uri="{BB962C8B-B14F-4D97-AF65-F5344CB8AC3E}">
        <p14:creationId xmlns:p14="http://schemas.microsoft.com/office/powerpoint/2010/main" val="242918327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19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fullScrn="1">
              <p:cMediaNode vol="80000">
                <p:cTn id="12" fill="hold" display="0">
                  <p:stCondLst>
                    <p:cond delay="indefinite"/>
                  </p:stCondLst>
                </p:cTn>
                <p:tgtEl>
                  <p:spTgt spid="2"/>
                </p:tgtEl>
              </p:cMediaNode>
            </p:vide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17B628-ABF8-9C4E-98DF-9B2DE370109A}"/>
              </a:ext>
            </a:extLst>
          </p:cNvPr>
          <p:cNvSpPr>
            <a:spLocks noGrp="1"/>
          </p:cNvSpPr>
          <p:nvPr>
            <p:ph type="title"/>
          </p:nvPr>
        </p:nvSpPr>
        <p:spPr/>
        <p:txBody>
          <a:bodyPr/>
          <a:lstStyle/>
          <a:p>
            <a:r>
              <a:rPr lang="en-US" dirty="0"/>
              <a:t>Do It Now:</a:t>
            </a:r>
          </a:p>
        </p:txBody>
      </p:sp>
      <p:sp>
        <p:nvSpPr>
          <p:cNvPr id="6" name="Content Placeholder 5">
            <a:extLst>
              <a:ext uri="{FF2B5EF4-FFF2-40B4-BE49-F238E27FC236}">
                <a16:creationId xmlns:a16="http://schemas.microsoft.com/office/drawing/2014/main" id="{CC560EE0-26AA-5D48-B075-97AC5B9B0BE2}"/>
              </a:ext>
            </a:extLst>
          </p:cNvPr>
          <p:cNvSpPr>
            <a:spLocks noGrp="1"/>
          </p:cNvSpPr>
          <p:nvPr>
            <p:ph idx="1"/>
          </p:nvPr>
        </p:nvSpPr>
        <p:spPr>
          <a:xfrm>
            <a:off x="1278467" y="1866900"/>
            <a:ext cx="22391430" cy="11367178"/>
          </a:xfrm>
        </p:spPr>
        <p:txBody>
          <a:bodyPr>
            <a:normAutofit fontScale="77500" lnSpcReduction="20000"/>
          </a:bodyPr>
          <a:lstStyle/>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UNPACK: note the say, do, think, &amp; feel </a:t>
            </a: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SURPRISES: surprises, tensions, &amp; contradictions</a:t>
            </a: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NEEDS: infer from the observations above</a:t>
            </a: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INSIGHTS: take a leap as to what the real problem is</a:t>
            </a:r>
          </a:p>
          <a:p>
            <a:pPr marL="0" lvl="0" indent="0" algn="l">
              <a:lnSpc>
                <a:spcPct val="130000"/>
              </a:lnSpc>
              <a:buNone/>
              <a:defRPr sz="1800"/>
            </a:pPr>
            <a:endParaRPr lang="en-US" sz="7200" dirty="0">
              <a:solidFill>
                <a:srgbClr val="FFFFFF"/>
              </a:solidFill>
              <a:latin typeface="Lucida Grande"/>
              <a:ea typeface="Lucida Grande"/>
              <a:cs typeface="Lucida Grande"/>
              <a:sym typeface="Lucida Grande"/>
            </a:endParaRP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POINT OF VIEW: 1 written sentence</a:t>
            </a: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We met X</a:t>
            </a: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We were surprised to notice…</a:t>
            </a: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We wonder if this means…</a:t>
            </a:r>
          </a:p>
          <a:p>
            <a:pPr marL="0" lvl="0" indent="0" algn="l">
              <a:lnSpc>
                <a:spcPct val="130000"/>
              </a:lnSpc>
              <a:buNone/>
              <a:defRPr sz="1800"/>
            </a:pPr>
            <a:r>
              <a:rPr lang="en-US" sz="7200" dirty="0">
                <a:solidFill>
                  <a:srgbClr val="FFFFFF"/>
                </a:solidFill>
                <a:latin typeface="Lucida Grande"/>
                <a:ea typeface="Lucida Grande"/>
                <a:cs typeface="Lucida Grande"/>
                <a:sym typeface="Lucida Grande"/>
              </a:rPr>
              <a:t>It would be game-changing to…</a:t>
            </a:r>
            <a:endParaRPr lang="en-US" dirty="0"/>
          </a:p>
        </p:txBody>
      </p:sp>
      <p:sp>
        <p:nvSpPr>
          <p:cNvPr id="2" name="Date Placeholder 1"/>
          <p:cNvSpPr>
            <a:spLocks noGrp="1"/>
          </p:cNvSpPr>
          <p:nvPr>
            <p:ph type="dt" sz="half" idx="10"/>
          </p:nvPr>
        </p:nvSpPr>
        <p:spPr/>
        <p:txBody>
          <a:bodyPr/>
          <a:lstStyle/>
          <a:p>
            <a:pPr>
              <a:defRPr/>
            </a:pPr>
            <a:r>
              <a:rPr lang="en-US"/>
              <a:t>Autumn 2026</a:t>
            </a:r>
            <a:endParaRPr lang="en-US" dirty="0"/>
          </a:p>
        </p:txBody>
      </p:sp>
      <p:sp>
        <p:nvSpPr>
          <p:cNvPr id="3" name="Footer Placeholder 2"/>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79</a:t>
            </a:fld>
            <a:endParaRPr lang="en-US" dirty="0"/>
          </a:p>
        </p:txBody>
      </p:sp>
    </p:spTree>
    <p:extLst>
      <p:ext uri="{BB962C8B-B14F-4D97-AF65-F5344CB8AC3E}">
        <p14:creationId xmlns:p14="http://schemas.microsoft.com/office/powerpoint/2010/main" val="18516419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hlinkClick r:id="rId3"/>
          </p:cNvPr>
          <p:cNvSpPr/>
          <p:nvPr/>
        </p:nvSpPr>
        <p:spPr>
          <a:xfrm>
            <a:off x="9677401" y="9753599"/>
            <a:ext cx="5250734" cy="1251378"/>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400" dirty="0"/>
          </a:p>
        </p:txBody>
      </p:sp>
      <p:sp>
        <p:nvSpPr>
          <p:cNvPr id="5" name="Rectangle 4">
            <a:hlinkClick r:id="rId4" action="ppaction://hlinkfile"/>
          </p:cNvPr>
          <p:cNvSpPr/>
          <p:nvPr/>
        </p:nvSpPr>
        <p:spPr>
          <a:xfrm>
            <a:off x="6527800" y="1244601"/>
            <a:ext cx="11277600" cy="7823198"/>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400" dirty="0"/>
          </a:p>
        </p:txBody>
      </p:sp>
      <p:sp>
        <p:nvSpPr>
          <p:cNvPr id="2" name="Title 1">
            <a:extLst>
              <a:ext uri="{FF2B5EF4-FFF2-40B4-BE49-F238E27FC236}">
                <a16:creationId xmlns:a16="http://schemas.microsoft.com/office/drawing/2014/main" id="{7B0818A2-37E8-C840-BEC1-67CD2354DAE8}"/>
              </a:ext>
            </a:extLst>
          </p:cNvPr>
          <p:cNvSpPr>
            <a:spLocks noGrp="1"/>
          </p:cNvSpPr>
          <p:nvPr>
            <p:ph type="title"/>
          </p:nvPr>
        </p:nvSpPr>
        <p:spPr/>
        <p:txBody>
          <a:bodyPr/>
          <a:lstStyle/>
          <a:p>
            <a:r>
              <a:rPr lang="en-US" dirty="0"/>
              <a:t>POVs for the truck owner</a:t>
            </a:r>
          </a:p>
        </p:txBody>
      </p:sp>
      <p:sp>
        <p:nvSpPr>
          <p:cNvPr id="6" name="Content Placeholder 5">
            <a:extLst>
              <a:ext uri="{FF2B5EF4-FFF2-40B4-BE49-F238E27FC236}">
                <a16:creationId xmlns:a16="http://schemas.microsoft.com/office/drawing/2014/main" id="{303D378D-6BB9-2A40-9112-FD18C916103B}"/>
              </a:ext>
            </a:extLst>
          </p:cNvPr>
          <p:cNvSpPr>
            <a:spLocks noGrp="1"/>
          </p:cNvSpPr>
          <p:nvPr>
            <p:ph idx="1"/>
          </p:nvPr>
        </p:nvSpPr>
        <p:spPr/>
        <p:txBody>
          <a:bodyPr/>
          <a:lstStyle/>
          <a:p>
            <a:r>
              <a:rPr lang="en-US" dirty="0"/>
              <a:t>We met…</a:t>
            </a:r>
          </a:p>
          <a:p>
            <a:r>
              <a:rPr lang="en-US" dirty="0"/>
              <a:t>We were surprised to notice…</a:t>
            </a:r>
          </a:p>
          <a:p>
            <a:r>
              <a:rPr lang="en-US" dirty="0"/>
              <a:t>We wonder if this means…</a:t>
            </a:r>
          </a:p>
          <a:p>
            <a:r>
              <a:rPr lang="en-US" dirty="0"/>
              <a:t>It would be game changing to…</a:t>
            </a:r>
          </a:p>
        </p:txBody>
      </p:sp>
      <p:sp>
        <p:nvSpPr>
          <p:cNvPr id="4" name="Date Placeholder 3">
            <a:extLst>
              <a:ext uri="{FF2B5EF4-FFF2-40B4-BE49-F238E27FC236}">
                <a16:creationId xmlns:a16="http://schemas.microsoft.com/office/drawing/2014/main" id="{0FB30A28-D7CC-344C-B703-AD6E76ABB9BF}"/>
              </a:ext>
            </a:extLst>
          </p:cNvPr>
          <p:cNvSpPr>
            <a:spLocks noGrp="1"/>
          </p:cNvSpPr>
          <p:nvPr>
            <p:ph type="dt" sz="half" idx="10"/>
          </p:nvPr>
        </p:nvSpPr>
        <p:spPr/>
        <p:txBody>
          <a:bodyPr/>
          <a:lstStyle/>
          <a:p>
            <a:pPr>
              <a:defRPr/>
            </a:pPr>
            <a:r>
              <a:rPr lang="en-US"/>
              <a:t>Autumn 2026</a:t>
            </a:r>
            <a:endParaRPr lang="en-US" dirty="0"/>
          </a:p>
        </p:txBody>
      </p:sp>
      <p:sp>
        <p:nvSpPr>
          <p:cNvPr id="7" name="Footer Placeholder 6">
            <a:extLst>
              <a:ext uri="{FF2B5EF4-FFF2-40B4-BE49-F238E27FC236}">
                <a16:creationId xmlns:a16="http://schemas.microsoft.com/office/drawing/2014/main" id="{78B4FE46-EF3A-ED4F-A8FC-48F7E1A364BC}"/>
              </a:ext>
            </a:extLst>
          </p:cNvPr>
          <p:cNvSpPr>
            <a:spLocks noGrp="1"/>
          </p:cNvSpPr>
          <p:nvPr>
            <p:ph type="ftr" sz="quarter" idx="11"/>
          </p:nvPr>
        </p:nvSpPr>
        <p:spPr/>
        <p:txBody>
          <a:bodyPr/>
          <a:lstStyle/>
          <a:p>
            <a:pPr>
              <a:defRPr/>
            </a:pPr>
            <a:r>
              <a:rPr lang="en-US"/>
              <a:t>Design Thinking for User Experience Design, Prototyping &amp; Evaluation</a:t>
            </a:r>
            <a:endParaRPr lang="en-US" dirty="0"/>
          </a:p>
        </p:txBody>
      </p:sp>
      <p:sp>
        <p:nvSpPr>
          <p:cNvPr id="8" name="Slide Number Placeholder 7">
            <a:extLst>
              <a:ext uri="{FF2B5EF4-FFF2-40B4-BE49-F238E27FC236}">
                <a16:creationId xmlns:a16="http://schemas.microsoft.com/office/drawing/2014/main" id="{F645BC18-3828-8340-B207-90C494A08AA1}"/>
              </a:ext>
            </a:extLst>
          </p:cNvPr>
          <p:cNvSpPr>
            <a:spLocks noGrp="1"/>
          </p:cNvSpPr>
          <p:nvPr>
            <p:ph type="sldNum" sz="quarter" idx="12"/>
          </p:nvPr>
        </p:nvSpPr>
        <p:spPr/>
        <p:txBody>
          <a:bodyPr/>
          <a:lstStyle/>
          <a:p>
            <a:pPr>
              <a:defRPr/>
            </a:pPr>
            <a:fld id="{0E1F3F99-1E68-4047-B307-0AAED4DA5926}" type="slidenum">
              <a:rPr lang="en-US" smtClean="0"/>
              <a:pPr>
                <a:defRPr/>
              </a:pPr>
              <a:t>80</a:t>
            </a:fld>
            <a:endParaRPr lang="en-US" dirty="0"/>
          </a:p>
        </p:txBody>
      </p:sp>
    </p:spTree>
    <p:extLst>
      <p:ext uri="{BB962C8B-B14F-4D97-AF65-F5344CB8AC3E}">
        <p14:creationId xmlns:p14="http://schemas.microsoft.com/office/powerpoint/2010/main" val="375242923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Shape 59"/>
        <p:cNvGrpSpPr/>
        <p:nvPr/>
      </p:nvGrpSpPr>
      <p:grpSpPr>
        <a:xfrm>
          <a:off x="0" y="0"/>
          <a:ext cx="0" cy="0"/>
          <a:chOff x="0" y="0"/>
          <a:chExt cx="0" cy="0"/>
        </a:xfrm>
      </p:grpSpPr>
      <p:pic>
        <p:nvPicPr>
          <p:cNvPr id="60" name="Google Shape;60;p14"/>
          <p:cNvPicPr preferRelativeResize="0"/>
          <p:nvPr/>
        </p:nvPicPr>
        <p:blipFill>
          <a:blip r:embed="rId3">
            <a:alphaModFix/>
          </a:blip>
          <a:stretch>
            <a:fillRect/>
          </a:stretch>
        </p:blipFill>
        <p:spPr>
          <a:xfrm>
            <a:off x="801017" y="0"/>
            <a:ext cx="17029783" cy="13159404"/>
          </a:xfrm>
          <a:prstGeom prst="rect">
            <a:avLst/>
          </a:prstGeom>
          <a:noFill/>
          <a:ln>
            <a:noFill/>
          </a:ln>
        </p:spPr>
      </p:pic>
      <p:sp>
        <p:nvSpPr>
          <p:cNvPr id="2" name="Date Placeholder 1">
            <a:extLst>
              <a:ext uri="{FF2B5EF4-FFF2-40B4-BE49-F238E27FC236}">
                <a16:creationId xmlns:a16="http://schemas.microsoft.com/office/drawing/2014/main" id="{E8677782-36A6-D6E9-E708-572D40CAB747}"/>
              </a:ext>
            </a:extLst>
          </p:cNvPr>
          <p:cNvSpPr>
            <a:spLocks noGrp="1"/>
          </p:cNvSpPr>
          <p:nvPr>
            <p:ph type="dt" sz="half" idx="2"/>
          </p:nvPr>
        </p:nvSpPr>
        <p:spPr/>
        <p:txBody>
          <a:bodyPr/>
          <a:lstStyle/>
          <a:p>
            <a:pPr>
              <a:defRPr/>
            </a:pPr>
            <a:r>
              <a:rPr lang="en-US"/>
              <a:t>Autumn 2026</a:t>
            </a:r>
            <a:endParaRPr lang="en-US" dirty="0"/>
          </a:p>
        </p:txBody>
      </p:sp>
      <p:sp>
        <p:nvSpPr>
          <p:cNvPr id="3" name="Footer Placeholder 2">
            <a:extLst>
              <a:ext uri="{FF2B5EF4-FFF2-40B4-BE49-F238E27FC236}">
                <a16:creationId xmlns:a16="http://schemas.microsoft.com/office/drawing/2014/main" id="{43AE74CA-1FF4-E881-9203-FC7B1DFADCB7}"/>
              </a:ext>
            </a:extLst>
          </p:cNvPr>
          <p:cNvSpPr>
            <a:spLocks noGrp="1"/>
          </p:cNvSpPr>
          <p:nvPr>
            <p:ph type="ftr" sz="quarter" idx="3"/>
          </p:nvPr>
        </p:nvSpPr>
        <p:spPr/>
        <p:txBody>
          <a:bodyPr/>
          <a:lstStyle/>
          <a:p>
            <a:pPr>
              <a:defRPr/>
            </a:pPr>
            <a:r>
              <a:rPr lang="en-US">
                <a:latin typeface="Lucida Grande"/>
                <a:ea typeface="Lucida Grande"/>
                <a:cs typeface="Lucida Grande"/>
              </a:rPr>
              <a:t>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3F7ED9F3-A24C-B8EB-C497-6386DD2C3129}"/>
              </a:ext>
            </a:extLst>
          </p:cNvPr>
          <p:cNvSpPr>
            <a:spLocks noGrp="1"/>
          </p:cNvSpPr>
          <p:nvPr>
            <p:ph type="sldNum" sz="quarter" idx="4"/>
          </p:nvPr>
        </p:nvSpPr>
        <p:spPr/>
        <p:txBody>
          <a:bodyPr/>
          <a:lstStyle/>
          <a:p>
            <a:pPr>
              <a:defRPr/>
            </a:pPr>
            <a:fld id="{D71D7C31-5DB5-47AD-AB94-4B6B5EAB431F}" type="slidenum">
              <a:rPr lang="en-US" smtClean="0"/>
              <a:pPr>
                <a:defRPr/>
              </a:pPr>
              <a:t>81</a:t>
            </a:fld>
            <a:endParaRPr lang="en-US" dirty="0"/>
          </a:p>
        </p:txBody>
      </p:sp>
    </p:spTree>
  </p:cSld>
  <p:clrMapOvr>
    <a:masterClrMapping/>
  </p:clrMapOvr>
  <p:transition spd="med"/>
</p:sld>
</file>

<file path=ppt/slides/slide8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Shape 59"/>
        <p:cNvGrpSpPr/>
        <p:nvPr/>
      </p:nvGrpSpPr>
      <p:grpSpPr>
        <a:xfrm>
          <a:off x="0" y="0"/>
          <a:ext cx="0" cy="0"/>
          <a:chOff x="0" y="0"/>
          <a:chExt cx="0" cy="0"/>
        </a:xfrm>
      </p:grpSpPr>
      <p:sp>
        <p:nvSpPr>
          <p:cNvPr id="2" name="Date Placeholder 1">
            <a:extLst>
              <a:ext uri="{FF2B5EF4-FFF2-40B4-BE49-F238E27FC236}">
                <a16:creationId xmlns:a16="http://schemas.microsoft.com/office/drawing/2014/main" id="{274A6BE1-D202-290B-9E03-6564FBD17A8F}"/>
              </a:ext>
            </a:extLst>
          </p:cNvPr>
          <p:cNvSpPr>
            <a:spLocks noGrp="1"/>
          </p:cNvSpPr>
          <p:nvPr>
            <p:ph type="dt" sz="half" idx="2"/>
          </p:nvPr>
        </p:nvSpPr>
        <p:spPr/>
        <p:txBody>
          <a:bodyPr/>
          <a:lstStyle/>
          <a:p>
            <a:pPr>
              <a:defRPr/>
            </a:pPr>
            <a:r>
              <a:rPr lang="en-US"/>
              <a:t>Autumn 2026</a:t>
            </a:r>
            <a:endParaRPr lang="en-US" dirty="0"/>
          </a:p>
        </p:txBody>
      </p:sp>
      <p:pic>
        <p:nvPicPr>
          <p:cNvPr id="60" name="Google Shape;60;p14"/>
          <p:cNvPicPr preferRelativeResize="0"/>
          <p:nvPr/>
        </p:nvPicPr>
        <p:blipFill>
          <a:blip r:embed="rId3">
            <a:alphaModFix/>
          </a:blip>
          <a:stretch>
            <a:fillRect/>
          </a:stretch>
        </p:blipFill>
        <p:spPr>
          <a:xfrm>
            <a:off x="820067" y="1"/>
            <a:ext cx="11840459" cy="9149464"/>
          </a:xfrm>
          <a:prstGeom prst="rect">
            <a:avLst/>
          </a:prstGeom>
          <a:noFill/>
          <a:ln>
            <a:noFill/>
          </a:ln>
        </p:spPr>
      </p:pic>
      <p:sp>
        <p:nvSpPr>
          <p:cNvPr id="3" name="Footer Placeholder 2">
            <a:extLst>
              <a:ext uri="{FF2B5EF4-FFF2-40B4-BE49-F238E27FC236}">
                <a16:creationId xmlns:a16="http://schemas.microsoft.com/office/drawing/2014/main" id="{D00BA4E3-A113-7275-8A41-09D1ED88FD59}"/>
              </a:ext>
            </a:extLst>
          </p:cNvPr>
          <p:cNvSpPr>
            <a:spLocks noGrp="1"/>
          </p:cNvSpPr>
          <p:nvPr>
            <p:ph type="ftr" sz="quarter" idx="3"/>
          </p:nvPr>
        </p:nvSpPr>
        <p:spPr/>
        <p:txBody>
          <a:bodyPr/>
          <a:lstStyle/>
          <a:p>
            <a:pPr>
              <a:defRPr/>
            </a:pPr>
            <a:r>
              <a:rPr lang="en-US">
                <a:latin typeface="Lucida Grande"/>
                <a:ea typeface="Lucida Grande"/>
                <a:cs typeface="Lucida Grande"/>
              </a:rPr>
              <a:t>Design Thinking for User Experience Design, Prototyping &amp; Evaluation</a:t>
            </a:r>
            <a:endParaRPr lang="en-US" dirty="0"/>
          </a:p>
        </p:txBody>
      </p:sp>
      <p:sp>
        <p:nvSpPr>
          <p:cNvPr id="61" name="Google Shape;61;p14"/>
          <p:cNvSpPr/>
          <p:nvPr/>
        </p:nvSpPr>
        <p:spPr>
          <a:xfrm>
            <a:off x="8147667" y="2857667"/>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62" name="Google Shape;62;p14"/>
          <p:cNvSpPr/>
          <p:nvPr/>
        </p:nvSpPr>
        <p:spPr>
          <a:xfrm>
            <a:off x="8032400" y="6219133"/>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63" name="Google Shape;63;p14"/>
          <p:cNvSpPr/>
          <p:nvPr/>
        </p:nvSpPr>
        <p:spPr>
          <a:xfrm>
            <a:off x="4676667" y="6219133"/>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64" name="Google Shape;64;p14"/>
          <p:cNvSpPr/>
          <p:nvPr/>
        </p:nvSpPr>
        <p:spPr>
          <a:xfrm>
            <a:off x="4576333" y="2857667"/>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65" name="Google Shape;65;p14"/>
          <p:cNvSpPr txBox="1"/>
          <p:nvPr/>
        </p:nvSpPr>
        <p:spPr>
          <a:xfrm>
            <a:off x="820067" y="8576532"/>
            <a:ext cx="22196800" cy="5139468"/>
          </a:xfrm>
          <a:prstGeom prst="rect">
            <a:avLst/>
          </a:prstGeom>
          <a:noFill/>
          <a:ln>
            <a:noFill/>
          </a:ln>
        </p:spPr>
        <p:txBody>
          <a:bodyPr spcFirstLastPara="1" wrap="square" lIns="243800" tIns="243800" rIns="243800" bIns="243800" anchor="t" anchorCtr="0">
            <a:spAutoFit/>
          </a:bodyPr>
          <a:lstStyle/>
          <a:p>
            <a:pPr algn="l" rtl="0">
              <a:lnSpc>
                <a:spcPct val="115000"/>
              </a:lnSpc>
              <a:spcBef>
                <a:spcPts val="3200"/>
              </a:spcBef>
              <a:buClr>
                <a:schemeClr val="dk1"/>
              </a:buClr>
              <a:buSzPts val="1100"/>
            </a:pPr>
            <a:r>
              <a:rPr lang="en" sz="2933" b="1" dirty="0">
                <a:solidFill>
                  <a:schemeClr val="dk1"/>
                </a:solidFill>
              </a:rPr>
              <a:t>We met</a:t>
            </a:r>
            <a:r>
              <a:rPr lang="en" sz="2933" dirty="0">
                <a:solidFill>
                  <a:schemeClr val="dk1"/>
                </a:solidFill>
              </a:rPr>
              <a:t>… Chuck. ← </a:t>
            </a:r>
            <a:r>
              <a:rPr lang="en" sz="2933" i="1" dirty="0">
                <a:solidFill>
                  <a:schemeClr val="dk1"/>
                </a:solidFill>
              </a:rPr>
              <a:t>No background</a:t>
            </a:r>
            <a:endParaRPr sz="2933" i="1" dirty="0">
              <a:solidFill>
                <a:schemeClr val="dk1"/>
              </a:solidFill>
            </a:endParaRPr>
          </a:p>
          <a:p>
            <a:pPr algn="l" rtl="0">
              <a:lnSpc>
                <a:spcPct val="115000"/>
              </a:lnSpc>
              <a:spcBef>
                <a:spcPts val="3200"/>
              </a:spcBef>
              <a:buClr>
                <a:schemeClr val="dk1"/>
              </a:buClr>
              <a:buSzPts val="1100"/>
            </a:pPr>
            <a:r>
              <a:rPr lang="en" sz="2933" b="1" dirty="0">
                <a:solidFill>
                  <a:schemeClr val="dk1"/>
                </a:solidFill>
              </a:rPr>
              <a:t>We were surprised to notice</a:t>
            </a:r>
            <a:r>
              <a:rPr lang="en" sz="2933" dirty="0">
                <a:solidFill>
                  <a:schemeClr val="dk1"/>
                </a:solidFill>
              </a:rPr>
              <a:t>… he wears jeans often and they’re always dirty because he doesn’t clean them. ← </a:t>
            </a:r>
            <a:r>
              <a:rPr lang="en" sz="2933" i="1" dirty="0">
                <a:solidFill>
                  <a:schemeClr val="dk1"/>
                </a:solidFill>
              </a:rPr>
              <a:t>It’s a fact that jeans get dirty when you don’t clean them. Not surprising.</a:t>
            </a:r>
            <a:endParaRPr sz="2933" i="1" dirty="0">
              <a:solidFill>
                <a:schemeClr val="dk1"/>
              </a:solidFill>
            </a:endParaRPr>
          </a:p>
          <a:p>
            <a:pPr algn="l" rtl="0">
              <a:lnSpc>
                <a:spcPct val="115000"/>
              </a:lnSpc>
              <a:spcBef>
                <a:spcPts val="3200"/>
              </a:spcBef>
              <a:buClr>
                <a:schemeClr val="dk1"/>
              </a:buClr>
              <a:buSzPts val="1100"/>
            </a:pPr>
            <a:r>
              <a:rPr lang="en" sz="2933" b="1" dirty="0">
                <a:solidFill>
                  <a:schemeClr val="dk1"/>
                </a:solidFill>
              </a:rPr>
              <a:t>We wonder if this means… </a:t>
            </a:r>
            <a:r>
              <a:rPr lang="en" sz="2933" dirty="0">
                <a:solidFill>
                  <a:schemeClr val="dk1"/>
                </a:solidFill>
              </a:rPr>
              <a:t>Chuck is lazy. ← </a:t>
            </a:r>
            <a:r>
              <a:rPr lang="en" sz="2933" i="1" dirty="0">
                <a:solidFill>
                  <a:schemeClr val="dk1"/>
                </a:solidFill>
              </a:rPr>
              <a:t>Focus more on Chuck’s emotional experience. Don’t label your users.</a:t>
            </a:r>
            <a:endParaRPr sz="2933" i="1" dirty="0">
              <a:solidFill>
                <a:schemeClr val="dk1"/>
              </a:solidFill>
            </a:endParaRPr>
          </a:p>
          <a:p>
            <a:pPr algn="l" rtl="0">
              <a:lnSpc>
                <a:spcPct val="115000"/>
              </a:lnSpc>
              <a:spcBef>
                <a:spcPts val="3200"/>
              </a:spcBef>
              <a:spcAft>
                <a:spcPts val="3200"/>
              </a:spcAft>
            </a:pPr>
            <a:r>
              <a:rPr lang="en" sz="2933" b="1" dirty="0">
                <a:solidFill>
                  <a:schemeClr val="dk1"/>
                </a:solidFill>
              </a:rPr>
              <a:t>It would be game changing to</a:t>
            </a:r>
            <a:r>
              <a:rPr lang="en" sz="2933" dirty="0">
                <a:solidFill>
                  <a:schemeClr val="dk1"/>
                </a:solidFill>
              </a:rPr>
              <a:t>… help him be less lazy. ← </a:t>
            </a:r>
            <a:r>
              <a:rPr lang="en" sz="2933" i="1" dirty="0">
                <a:solidFill>
                  <a:schemeClr val="dk1"/>
                </a:solidFill>
              </a:rPr>
              <a:t>This is a big assumption about Chuck instead of his experience.</a:t>
            </a:r>
            <a:endParaRPr sz="2933" b="1" i="1" dirty="0">
              <a:solidFill>
                <a:schemeClr val="dk1"/>
              </a:solidFill>
            </a:endParaRPr>
          </a:p>
        </p:txBody>
      </p:sp>
      <p:sp>
        <p:nvSpPr>
          <p:cNvPr id="4" name="Slide Number Placeholder 3">
            <a:extLst>
              <a:ext uri="{FF2B5EF4-FFF2-40B4-BE49-F238E27FC236}">
                <a16:creationId xmlns:a16="http://schemas.microsoft.com/office/drawing/2014/main" id="{E6D478F6-F6F1-ECF6-E425-43C33909FE90}"/>
              </a:ext>
            </a:extLst>
          </p:cNvPr>
          <p:cNvSpPr>
            <a:spLocks noGrp="1"/>
          </p:cNvSpPr>
          <p:nvPr>
            <p:ph type="sldNum" sz="quarter" idx="4"/>
          </p:nvPr>
        </p:nvSpPr>
        <p:spPr/>
        <p:txBody>
          <a:bodyPr/>
          <a:lstStyle/>
          <a:p>
            <a:pPr>
              <a:defRPr/>
            </a:pPr>
            <a:fld id="{D71D7C31-5DB5-47AD-AB94-4B6B5EAB431F}" type="slidenum">
              <a:rPr lang="en-US" smtClean="0"/>
              <a:pPr>
                <a:defRPr/>
              </a:pPr>
              <a:t>82</a:t>
            </a:fld>
            <a:endParaRPr lang="en-US" dirty="0"/>
          </a:p>
        </p:txBody>
      </p:sp>
    </p:spTree>
    <p:extLst>
      <p:ext uri="{BB962C8B-B14F-4D97-AF65-F5344CB8AC3E}">
        <p14:creationId xmlns:p14="http://schemas.microsoft.com/office/powerpoint/2010/main" val="40739723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animBg="1"/>
      <p:bldP spid="62" grpId="0" animBg="1"/>
      <p:bldP spid="63" grpId="0" animBg="1"/>
      <p:bldP spid="64" grpId="0" animBg="1"/>
    </p:bldLst>
  </p:timing>
</p:sld>
</file>

<file path=ppt/slides/slide8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Shape 69"/>
        <p:cNvGrpSpPr/>
        <p:nvPr/>
      </p:nvGrpSpPr>
      <p:grpSpPr>
        <a:xfrm>
          <a:off x="0" y="0"/>
          <a:ext cx="0" cy="0"/>
          <a:chOff x="0" y="0"/>
          <a:chExt cx="0" cy="0"/>
        </a:xfrm>
      </p:grpSpPr>
      <p:pic>
        <p:nvPicPr>
          <p:cNvPr id="70" name="Google Shape;70;p15"/>
          <p:cNvPicPr preferRelativeResize="0"/>
          <p:nvPr/>
        </p:nvPicPr>
        <p:blipFill>
          <a:blip r:embed="rId3">
            <a:alphaModFix/>
          </a:blip>
          <a:stretch>
            <a:fillRect/>
          </a:stretch>
        </p:blipFill>
        <p:spPr>
          <a:xfrm>
            <a:off x="820067" y="1"/>
            <a:ext cx="11840459" cy="9149464"/>
          </a:xfrm>
          <a:prstGeom prst="rect">
            <a:avLst/>
          </a:prstGeom>
          <a:noFill/>
          <a:ln>
            <a:noFill/>
          </a:ln>
        </p:spPr>
      </p:pic>
      <p:sp>
        <p:nvSpPr>
          <p:cNvPr id="71" name="Google Shape;71;p15"/>
          <p:cNvSpPr/>
          <p:nvPr/>
        </p:nvSpPr>
        <p:spPr>
          <a:xfrm>
            <a:off x="7370333" y="3409333"/>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72" name="Google Shape;72;p15"/>
          <p:cNvSpPr/>
          <p:nvPr/>
        </p:nvSpPr>
        <p:spPr>
          <a:xfrm>
            <a:off x="7370333" y="556720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73" name="Google Shape;73;p15"/>
          <p:cNvSpPr/>
          <p:nvPr/>
        </p:nvSpPr>
        <p:spPr>
          <a:xfrm>
            <a:off x="4551267" y="609080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74" name="Google Shape;74;p15"/>
          <p:cNvSpPr/>
          <p:nvPr/>
        </p:nvSpPr>
        <p:spPr>
          <a:xfrm>
            <a:off x="4701800" y="2857733"/>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75" name="Google Shape;75;p15"/>
          <p:cNvSpPr txBox="1"/>
          <p:nvPr/>
        </p:nvSpPr>
        <p:spPr>
          <a:xfrm>
            <a:off x="820067" y="8558199"/>
            <a:ext cx="22196800" cy="5139468"/>
          </a:xfrm>
          <a:prstGeom prst="rect">
            <a:avLst/>
          </a:prstGeom>
          <a:noFill/>
          <a:ln>
            <a:noFill/>
          </a:ln>
        </p:spPr>
        <p:txBody>
          <a:bodyPr spcFirstLastPara="1" wrap="square" lIns="243800" tIns="243800" rIns="243800" bIns="243800" anchor="t" anchorCtr="0">
            <a:spAutoFit/>
          </a:bodyPr>
          <a:lstStyle/>
          <a:p>
            <a:pPr algn="l" rtl="0">
              <a:lnSpc>
                <a:spcPct val="115000"/>
              </a:lnSpc>
              <a:spcBef>
                <a:spcPts val="3200"/>
              </a:spcBef>
            </a:pPr>
            <a:r>
              <a:rPr lang="en" sz="2933" b="1" dirty="0">
                <a:solidFill>
                  <a:schemeClr val="dk1"/>
                </a:solidFill>
              </a:rPr>
              <a:t>We met</a:t>
            </a:r>
            <a:r>
              <a:rPr lang="en" sz="2933" dirty="0">
                <a:solidFill>
                  <a:schemeClr val="dk1"/>
                </a:solidFill>
              </a:rPr>
              <a:t>… Chuck, a guy who wears jeans all the time. ← </a:t>
            </a:r>
            <a:r>
              <a:rPr lang="en" sz="2933" i="1" dirty="0">
                <a:solidFill>
                  <a:schemeClr val="dk1"/>
                </a:solidFill>
              </a:rPr>
              <a:t>not enough about his identity</a:t>
            </a:r>
            <a:endParaRPr sz="2933" i="1" dirty="0">
              <a:solidFill>
                <a:schemeClr val="dk1"/>
              </a:solidFill>
            </a:endParaRPr>
          </a:p>
          <a:p>
            <a:pPr algn="l" rtl="0">
              <a:lnSpc>
                <a:spcPct val="115000"/>
              </a:lnSpc>
              <a:spcBef>
                <a:spcPts val="3200"/>
              </a:spcBef>
            </a:pPr>
            <a:r>
              <a:rPr lang="en" sz="2933" b="1" dirty="0">
                <a:solidFill>
                  <a:schemeClr val="dk1"/>
                </a:solidFill>
              </a:rPr>
              <a:t>We were surprised to notice</a:t>
            </a:r>
            <a:r>
              <a:rPr lang="en" sz="2933" dirty="0">
                <a:solidFill>
                  <a:schemeClr val="dk1"/>
                </a:solidFill>
              </a:rPr>
              <a:t>… he wears his jeans dirty and chooses not to clean them. ← </a:t>
            </a:r>
            <a:r>
              <a:rPr lang="en" sz="2933" i="1" dirty="0">
                <a:solidFill>
                  <a:schemeClr val="dk1"/>
                </a:solidFill>
              </a:rPr>
              <a:t>why is it surprising he chooses not to clean them?</a:t>
            </a:r>
            <a:endParaRPr sz="2933" i="1" dirty="0">
              <a:solidFill>
                <a:schemeClr val="dk1"/>
              </a:solidFill>
            </a:endParaRPr>
          </a:p>
          <a:p>
            <a:pPr algn="l" rtl="0">
              <a:lnSpc>
                <a:spcPct val="115000"/>
              </a:lnSpc>
              <a:spcBef>
                <a:spcPts val="3200"/>
              </a:spcBef>
            </a:pPr>
            <a:r>
              <a:rPr lang="en" sz="2933" b="1" dirty="0">
                <a:solidFill>
                  <a:schemeClr val="dk1"/>
                </a:solidFill>
              </a:rPr>
              <a:t>We wonder if this means… </a:t>
            </a:r>
            <a:r>
              <a:rPr lang="en" sz="2933" dirty="0">
                <a:solidFill>
                  <a:schemeClr val="dk1"/>
                </a:solidFill>
              </a:rPr>
              <a:t>Chuck doesn’t have time to clean his jeans. ← </a:t>
            </a:r>
            <a:r>
              <a:rPr lang="en" sz="2933" i="1" dirty="0">
                <a:solidFill>
                  <a:schemeClr val="dk1"/>
                </a:solidFill>
              </a:rPr>
              <a:t>maybe, but not super logical in explaining his choice.</a:t>
            </a:r>
            <a:endParaRPr sz="2933" i="1" dirty="0">
              <a:solidFill>
                <a:schemeClr val="dk1"/>
              </a:solidFill>
            </a:endParaRPr>
          </a:p>
          <a:p>
            <a:pPr algn="l" rtl="0">
              <a:lnSpc>
                <a:spcPct val="115000"/>
              </a:lnSpc>
              <a:spcBef>
                <a:spcPts val="3200"/>
              </a:spcBef>
              <a:spcAft>
                <a:spcPts val="3200"/>
              </a:spcAft>
            </a:pPr>
            <a:r>
              <a:rPr lang="en" sz="2933" b="1" dirty="0">
                <a:solidFill>
                  <a:schemeClr val="dk1"/>
                </a:solidFill>
              </a:rPr>
              <a:t>It would be game changing to</a:t>
            </a:r>
            <a:r>
              <a:rPr lang="en" sz="2933" dirty="0">
                <a:solidFill>
                  <a:schemeClr val="dk1"/>
                </a:solidFill>
              </a:rPr>
              <a:t>… provide Chuck with faster ways to clean his jeans. ← </a:t>
            </a:r>
            <a:r>
              <a:rPr lang="en" sz="2933" i="1" dirty="0">
                <a:solidFill>
                  <a:schemeClr val="dk1"/>
                </a:solidFill>
              </a:rPr>
              <a:t>limits the brainstorming</a:t>
            </a:r>
            <a:endParaRPr sz="2933" b="1" i="1" dirty="0">
              <a:solidFill>
                <a:schemeClr val="dk1"/>
              </a:solidFill>
            </a:endParaRPr>
          </a:p>
        </p:txBody>
      </p:sp>
      <p:sp>
        <p:nvSpPr>
          <p:cNvPr id="2" name="TextBox 1">
            <a:extLst>
              <a:ext uri="{FF2B5EF4-FFF2-40B4-BE49-F238E27FC236}">
                <a16:creationId xmlns:a16="http://schemas.microsoft.com/office/drawing/2014/main" id="{6D9CED5E-7E8F-C44D-B0B5-3D0717B10A50}"/>
              </a:ext>
            </a:extLst>
          </p:cNvPr>
          <p:cNvSpPr txBox="1"/>
          <p:nvPr/>
        </p:nvSpPr>
        <p:spPr>
          <a:xfrm>
            <a:off x="21491285" y="2457450"/>
            <a:ext cx="184731" cy="969496"/>
          </a:xfrm>
          <a:prstGeom prst="rect">
            <a:avLst/>
          </a:prstGeom>
          <a:noFill/>
        </p:spPr>
        <p:txBody>
          <a:bodyPr wrap="none" rtlCol="0">
            <a:spAutoFit/>
          </a:bodyPr>
          <a:lstStyle/>
          <a:p>
            <a:endParaRPr lang="en-US" dirty="0"/>
          </a:p>
        </p:txBody>
      </p:sp>
      <p:sp>
        <p:nvSpPr>
          <p:cNvPr id="3" name="Date Placeholder 2">
            <a:extLst>
              <a:ext uri="{FF2B5EF4-FFF2-40B4-BE49-F238E27FC236}">
                <a16:creationId xmlns:a16="http://schemas.microsoft.com/office/drawing/2014/main" id="{D73ACF42-E321-F5CC-0790-8EED5F055209}"/>
              </a:ext>
            </a:extLst>
          </p:cNvPr>
          <p:cNvSpPr>
            <a:spLocks noGrp="1"/>
          </p:cNvSpPr>
          <p:nvPr>
            <p:ph type="dt" sz="half" idx="2"/>
          </p:nvPr>
        </p:nvSpPr>
        <p:spPr/>
        <p:txBody>
          <a:bodyPr/>
          <a:lstStyle/>
          <a:p>
            <a:pPr>
              <a:defRPr/>
            </a:pPr>
            <a:r>
              <a:rPr lang="en-US"/>
              <a:t>Autumn 2026</a:t>
            </a:r>
            <a:endParaRPr lang="en-US" dirty="0"/>
          </a:p>
        </p:txBody>
      </p:sp>
      <p:sp>
        <p:nvSpPr>
          <p:cNvPr id="4" name="Footer Placeholder 3">
            <a:extLst>
              <a:ext uri="{FF2B5EF4-FFF2-40B4-BE49-F238E27FC236}">
                <a16:creationId xmlns:a16="http://schemas.microsoft.com/office/drawing/2014/main" id="{FDAF0636-F596-29F2-7751-3124E87DB9AF}"/>
              </a:ext>
            </a:extLst>
          </p:cNvPr>
          <p:cNvSpPr>
            <a:spLocks noGrp="1"/>
          </p:cNvSpPr>
          <p:nvPr>
            <p:ph type="ftr" sz="quarter" idx="3"/>
          </p:nvPr>
        </p:nvSpPr>
        <p:spPr/>
        <p:txBody>
          <a:bodyPr/>
          <a:lstStyle/>
          <a:p>
            <a:pPr>
              <a:defRPr/>
            </a:pPr>
            <a:r>
              <a:rPr lang="en-US">
                <a:latin typeface="Lucida Grande"/>
                <a:ea typeface="Lucida Grande"/>
                <a:cs typeface="Lucida Grande"/>
              </a:rPr>
              <a:t>Design Thinking for User Experience Design, Prototyping &amp; Evaluation</a:t>
            </a:r>
            <a:endParaRPr lang="en-US" dirty="0"/>
          </a:p>
        </p:txBody>
      </p:sp>
      <p:sp>
        <p:nvSpPr>
          <p:cNvPr id="5" name="Slide Number Placeholder 4">
            <a:extLst>
              <a:ext uri="{FF2B5EF4-FFF2-40B4-BE49-F238E27FC236}">
                <a16:creationId xmlns:a16="http://schemas.microsoft.com/office/drawing/2014/main" id="{D8BF1540-D24C-AFE4-1D69-B615FF413C35}"/>
              </a:ext>
            </a:extLst>
          </p:cNvPr>
          <p:cNvSpPr>
            <a:spLocks noGrp="1"/>
          </p:cNvSpPr>
          <p:nvPr>
            <p:ph type="sldNum" sz="quarter" idx="4"/>
          </p:nvPr>
        </p:nvSpPr>
        <p:spPr/>
        <p:txBody>
          <a:bodyPr/>
          <a:lstStyle/>
          <a:p>
            <a:pPr>
              <a:defRPr/>
            </a:pPr>
            <a:fld id="{D71D7C31-5DB5-47AD-AB94-4B6B5EAB431F}" type="slidenum">
              <a:rPr lang="en-US" smtClean="0"/>
              <a:pPr>
                <a:defRPr/>
              </a:pPr>
              <a:t>83</a:t>
            </a:fld>
            <a:endParaRPr lang="en-US"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4" grpId="0" animBg="1"/>
    </p:bldLst>
  </p:timing>
</p:sld>
</file>

<file path=ppt/slides/slide8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Shape 79"/>
        <p:cNvGrpSpPr/>
        <p:nvPr/>
      </p:nvGrpSpPr>
      <p:grpSpPr>
        <a:xfrm>
          <a:off x="0" y="0"/>
          <a:ext cx="0" cy="0"/>
          <a:chOff x="0" y="0"/>
          <a:chExt cx="0" cy="0"/>
        </a:xfrm>
      </p:grpSpPr>
      <p:pic>
        <p:nvPicPr>
          <p:cNvPr id="80" name="Google Shape;80;p16"/>
          <p:cNvPicPr preferRelativeResize="0"/>
          <p:nvPr/>
        </p:nvPicPr>
        <p:blipFill rotWithShape="1">
          <a:blip r:embed="rId3">
            <a:alphaModFix/>
          </a:blip>
          <a:srcRect l="10606" t="27288" r="9826" b="18254"/>
          <a:stretch/>
        </p:blipFill>
        <p:spPr>
          <a:xfrm>
            <a:off x="561934" y="629019"/>
            <a:ext cx="14359861" cy="7594469"/>
          </a:xfrm>
          <a:prstGeom prst="rect">
            <a:avLst/>
          </a:prstGeom>
          <a:noFill/>
          <a:ln>
            <a:noFill/>
          </a:ln>
        </p:spPr>
      </p:pic>
      <p:sp>
        <p:nvSpPr>
          <p:cNvPr id="81" name="Google Shape;81;p16"/>
          <p:cNvSpPr/>
          <p:nvPr/>
        </p:nvSpPr>
        <p:spPr>
          <a:xfrm>
            <a:off x="7796533" y="3584933"/>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82" name="Google Shape;82;p16"/>
          <p:cNvSpPr/>
          <p:nvPr/>
        </p:nvSpPr>
        <p:spPr>
          <a:xfrm>
            <a:off x="7796533" y="4539067"/>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83" name="Google Shape;83;p16"/>
          <p:cNvSpPr/>
          <p:nvPr/>
        </p:nvSpPr>
        <p:spPr>
          <a:xfrm>
            <a:off x="6808067" y="4539067"/>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84" name="Google Shape;84;p16"/>
          <p:cNvSpPr/>
          <p:nvPr/>
        </p:nvSpPr>
        <p:spPr>
          <a:xfrm>
            <a:off x="6808067" y="3584933"/>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85" name="Google Shape;85;p16"/>
          <p:cNvSpPr txBox="1"/>
          <p:nvPr/>
        </p:nvSpPr>
        <p:spPr>
          <a:xfrm>
            <a:off x="820067" y="9149467"/>
            <a:ext cx="23126400" cy="4620415"/>
          </a:xfrm>
          <a:prstGeom prst="rect">
            <a:avLst/>
          </a:prstGeom>
          <a:noFill/>
          <a:ln>
            <a:noFill/>
          </a:ln>
        </p:spPr>
        <p:txBody>
          <a:bodyPr spcFirstLastPara="1" wrap="square" lIns="243800" tIns="243800" rIns="243800" bIns="243800" anchor="t" anchorCtr="0">
            <a:spAutoFit/>
          </a:bodyPr>
          <a:lstStyle/>
          <a:p>
            <a:pPr algn="l" rtl="0">
              <a:lnSpc>
                <a:spcPct val="115000"/>
              </a:lnSpc>
              <a:spcBef>
                <a:spcPts val="3200"/>
              </a:spcBef>
            </a:pPr>
            <a:r>
              <a:rPr lang="en" sz="2933" b="1">
                <a:solidFill>
                  <a:schemeClr val="dk1"/>
                </a:solidFill>
              </a:rPr>
              <a:t>We met</a:t>
            </a:r>
            <a:r>
              <a:rPr lang="en" sz="2933">
                <a:solidFill>
                  <a:schemeClr val="dk1"/>
                </a:solidFill>
              </a:rPr>
              <a:t>… Chuck, a young millennial living in an apartment who loves to wear jeans. ← </a:t>
            </a:r>
            <a:r>
              <a:rPr lang="en" sz="2933" i="1">
                <a:solidFill>
                  <a:schemeClr val="dk1"/>
                </a:solidFill>
              </a:rPr>
              <a:t>lots of context!</a:t>
            </a:r>
            <a:endParaRPr sz="2933" i="1">
              <a:solidFill>
                <a:schemeClr val="dk1"/>
              </a:solidFill>
            </a:endParaRPr>
          </a:p>
          <a:p>
            <a:pPr algn="l" rtl="0">
              <a:lnSpc>
                <a:spcPct val="115000"/>
              </a:lnSpc>
              <a:spcBef>
                <a:spcPts val="3200"/>
              </a:spcBef>
            </a:pPr>
            <a:r>
              <a:rPr lang="en" sz="2933" b="1">
                <a:solidFill>
                  <a:schemeClr val="dk1"/>
                </a:solidFill>
              </a:rPr>
              <a:t>We were surprised to notice</a:t>
            </a:r>
            <a:r>
              <a:rPr lang="en" sz="2933">
                <a:solidFill>
                  <a:schemeClr val="dk1"/>
                </a:solidFill>
              </a:rPr>
              <a:t>… he cares about his jeans and wants to preserve them, but doesn’t like to wash them. ← </a:t>
            </a:r>
            <a:r>
              <a:rPr lang="en" sz="2933" i="1">
                <a:solidFill>
                  <a:schemeClr val="dk1"/>
                </a:solidFill>
              </a:rPr>
              <a:t>contradiction!</a:t>
            </a:r>
            <a:endParaRPr sz="2933" i="1">
              <a:solidFill>
                <a:schemeClr val="dk1"/>
              </a:solidFill>
            </a:endParaRPr>
          </a:p>
          <a:p>
            <a:pPr algn="l" rtl="0">
              <a:lnSpc>
                <a:spcPct val="115000"/>
              </a:lnSpc>
              <a:spcBef>
                <a:spcPts val="3200"/>
              </a:spcBef>
            </a:pPr>
            <a:r>
              <a:rPr lang="en" sz="2933" b="1">
                <a:solidFill>
                  <a:schemeClr val="dk1"/>
                </a:solidFill>
              </a:rPr>
              <a:t>We wonder if this means… </a:t>
            </a:r>
            <a:r>
              <a:rPr lang="en" sz="2933">
                <a:solidFill>
                  <a:schemeClr val="dk1"/>
                </a:solidFill>
              </a:rPr>
              <a:t>Chuck believes that the best way to take care of his jeans is to </a:t>
            </a:r>
            <a:r>
              <a:rPr lang="en" sz="2933" i="1">
                <a:solidFill>
                  <a:schemeClr val="dk1"/>
                </a:solidFill>
              </a:rPr>
              <a:t>not </a:t>
            </a:r>
            <a:r>
              <a:rPr lang="en" sz="2933">
                <a:solidFill>
                  <a:schemeClr val="dk1"/>
                </a:solidFill>
              </a:rPr>
              <a:t>wash them. ← </a:t>
            </a:r>
            <a:r>
              <a:rPr lang="en" sz="2933" i="1">
                <a:solidFill>
                  <a:schemeClr val="dk1"/>
                </a:solidFill>
              </a:rPr>
              <a:t>about Chuck’s beliefs!</a:t>
            </a:r>
            <a:endParaRPr sz="2933" i="1">
              <a:solidFill>
                <a:schemeClr val="dk1"/>
              </a:solidFill>
            </a:endParaRPr>
          </a:p>
          <a:p>
            <a:pPr algn="l" rtl="0">
              <a:lnSpc>
                <a:spcPct val="115000"/>
              </a:lnSpc>
              <a:spcBef>
                <a:spcPts val="3200"/>
              </a:spcBef>
              <a:spcAft>
                <a:spcPts val="3200"/>
              </a:spcAft>
            </a:pPr>
            <a:r>
              <a:rPr lang="en" sz="2933" b="1">
                <a:solidFill>
                  <a:schemeClr val="dk1"/>
                </a:solidFill>
              </a:rPr>
              <a:t>It would be game changing to</a:t>
            </a:r>
            <a:r>
              <a:rPr lang="en" sz="2933">
                <a:solidFill>
                  <a:schemeClr val="dk1"/>
                </a:solidFill>
              </a:rPr>
              <a:t>… help him care for and preserve his clothes while still keeping them clean. ← </a:t>
            </a:r>
            <a:r>
              <a:rPr lang="en" sz="2933" i="1">
                <a:solidFill>
                  <a:schemeClr val="dk1"/>
                </a:solidFill>
              </a:rPr>
              <a:t>sky’s the limit!</a:t>
            </a:r>
            <a:endParaRPr sz="2933" b="1" i="1">
              <a:solidFill>
                <a:schemeClr val="dk1"/>
              </a:solidFill>
            </a:endParaRPr>
          </a:p>
        </p:txBody>
      </p:sp>
      <p:sp>
        <p:nvSpPr>
          <p:cNvPr id="2" name="Date Placeholder 1">
            <a:extLst>
              <a:ext uri="{FF2B5EF4-FFF2-40B4-BE49-F238E27FC236}">
                <a16:creationId xmlns:a16="http://schemas.microsoft.com/office/drawing/2014/main" id="{56C0A9E2-7472-95B6-0184-0B0949F34B34}"/>
              </a:ext>
            </a:extLst>
          </p:cNvPr>
          <p:cNvSpPr>
            <a:spLocks noGrp="1"/>
          </p:cNvSpPr>
          <p:nvPr>
            <p:ph type="dt" sz="half" idx="2"/>
          </p:nvPr>
        </p:nvSpPr>
        <p:spPr/>
        <p:txBody>
          <a:bodyPr/>
          <a:lstStyle/>
          <a:p>
            <a:pPr>
              <a:defRPr/>
            </a:pPr>
            <a:r>
              <a:rPr lang="en-US"/>
              <a:t>Autumn 2026</a:t>
            </a:r>
            <a:endParaRPr lang="en-US" dirty="0"/>
          </a:p>
        </p:txBody>
      </p:sp>
      <p:sp>
        <p:nvSpPr>
          <p:cNvPr id="3" name="Footer Placeholder 2">
            <a:extLst>
              <a:ext uri="{FF2B5EF4-FFF2-40B4-BE49-F238E27FC236}">
                <a16:creationId xmlns:a16="http://schemas.microsoft.com/office/drawing/2014/main" id="{18FCE95D-7EFE-BCB9-DAA6-33D9A178BC11}"/>
              </a:ext>
            </a:extLst>
          </p:cNvPr>
          <p:cNvSpPr>
            <a:spLocks noGrp="1"/>
          </p:cNvSpPr>
          <p:nvPr>
            <p:ph type="ftr" sz="quarter" idx="3"/>
          </p:nvPr>
        </p:nvSpPr>
        <p:spPr/>
        <p:txBody>
          <a:bodyPr/>
          <a:lstStyle/>
          <a:p>
            <a:pPr>
              <a:defRPr/>
            </a:pPr>
            <a:r>
              <a:rPr lang="en-US">
                <a:latin typeface="Lucida Grande"/>
                <a:ea typeface="Lucida Grande"/>
                <a:cs typeface="Lucida Grande"/>
              </a:rPr>
              <a:t>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2B80DC21-C83E-79BD-8154-353149A61793}"/>
              </a:ext>
            </a:extLst>
          </p:cNvPr>
          <p:cNvSpPr>
            <a:spLocks noGrp="1"/>
          </p:cNvSpPr>
          <p:nvPr>
            <p:ph type="sldNum" sz="quarter" idx="4"/>
          </p:nvPr>
        </p:nvSpPr>
        <p:spPr/>
        <p:txBody>
          <a:bodyPr/>
          <a:lstStyle/>
          <a:p>
            <a:pPr>
              <a:defRPr/>
            </a:pPr>
            <a:fld id="{D71D7C31-5DB5-47AD-AB94-4B6B5EAB431F}" type="slidenum">
              <a:rPr lang="en-US" smtClean="0"/>
              <a:pPr>
                <a:defRPr/>
              </a:pPr>
              <a:t>84</a:t>
            </a:fld>
            <a:endParaRPr lang="en-US"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 grpId="0" animBg="1"/>
      <p:bldP spid="82" grpId="0" animBg="1"/>
      <p:bldP spid="83" grpId="0" animBg="1"/>
      <p:bldP spid="84"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38CE7-6D12-C944-94F0-7916EA21432A}"/>
              </a:ext>
            </a:extLst>
          </p:cNvPr>
          <p:cNvSpPr>
            <a:spLocks noGrp="1"/>
          </p:cNvSpPr>
          <p:nvPr>
            <p:ph type="title"/>
          </p:nvPr>
        </p:nvSpPr>
        <p:spPr>
          <a:xfrm>
            <a:off x="1278469" y="0"/>
            <a:ext cx="23105534" cy="2286000"/>
          </a:xfrm>
        </p:spPr>
        <p:txBody>
          <a:bodyPr/>
          <a:lstStyle/>
          <a:p>
            <a:r>
              <a:rPr lang="en-US" dirty="0"/>
              <a:t>Further Reading</a:t>
            </a:r>
          </a:p>
        </p:txBody>
      </p:sp>
      <p:sp>
        <p:nvSpPr>
          <p:cNvPr id="3" name="Content Placeholder 2">
            <a:extLst>
              <a:ext uri="{FF2B5EF4-FFF2-40B4-BE49-F238E27FC236}">
                <a16:creationId xmlns:a16="http://schemas.microsoft.com/office/drawing/2014/main" id="{4740C488-1BA3-0B4C-BE1C-A9E85D0A8A91}"/>
              </a:ext>
            </a:extLst>
          </p:cNvPr>
          <p:cNvSpPr>
            <a:spLocks noGrp="1"/>
          </p:cNvSpPr>
          <p:nvPr>
            <p:ph idx="1"/>
          </p:nvPr>
        </p:nvSpPr>
        <p:spPr>
          <a:xfrm>
            <a:off x="1278466" y="3200400"/>
            <a:ext cx="22629283" cy="9448800"/>
          </a:xfrm>
        </p:spPr>
        <p:txBody>
          <a:bodyPr>
            <a:normAutofit/>
          </a:bodyPr>
          <a:lstStyle/>
          <a:p>
            <a:pPr marL="0" indent="0">
              <a:buNone/>
            </a:pPr>
            <a:r>
              <a:rPr lang="en-US" dirty="0">
                <a:solidFill>
                  <a:srgbClr val="FFC000"/>
                </a:solidFill>
                <a:hlinkClick r:id="rId3">
                  <a:extLst>
                    <a:ext uri="{A12FA001-AC4F-418D-AE19-62706E023703}">
                      <ahyp:hlinkClr xmlns:ahyp="http://schemas.microsoft.com/office/drawing/2018/hyperlinkcolor" val="tx"/>
                    </a:ext>
                  </a:extLst>
                </a:hlinkClick>
              </a:rPr>
              <a:t>An Image of Society: Gender and Racial Representation and Impact in Image Search Results for Occupations</a:t>
            </a:r>
            <a:r>
              <a:rPr lang="en-US" dirty="0"/>
              <a:t>. Danaë Metaxa, Michelle A. Gan, </a:t>
            </a:r>
            <a:r>
              <a:rPr lang="en-US" dirty="0" err="1"/>
              <a:t>Su</a:t>
            </a:r>
            <a:r>
              <a:rPr lang="en-US" dirty="0"/>
              <a:t> Goh, Jeff Hancock, and James A. Landay. 2021. </a:t>
            </a:r>
            <a:r>
              <a:rPr lang="en-US" i="1" dirty="0"/>
              <a:t>Proceedings of the ACM on Human-Computer Interaction</a:t>
            </a:r>
            <a:r>
              <a:rPr lang="en-US" dirty="0"/>
              <a:t>, Volume 5, CSCW1, Article 26 (April 2021), </a:t>
            </a:r>
            <a:r>
              <a:rPr lang="en-US" dirty="0" err="1"/>
              <a:t>DOI:https</a:t>
            </a:r>
            <a:r>
              <a:rPr lang="en-US" dirty="0"/>
              <a:t>://</a:t>
            </a:r>
            <a:r>
              <a:rPr lang="en-US" dirty="0" err="1"/>
              <a:t>doi.org</a:t>
            </a:r>
            <a:r>
              <a:rPr lang="en-US" dirty="0"/>
              <a:t>/10.1145/3449100. CSCW 2021</a:t>
            </a:r>
          </a:p>
        </p:txBody>
      </p:sp>
      <p:sp>
        <p:nvSpPr>
          <p:cNvPr id="4" name="Date Placeholder 3">
            <a:extLst>
              <a:ext uri="{FF2B5EF4-FFF2-40B4-BE49-F238E27FC236}">
                <a16:creationId xmlns:a16="http://schemas.microsoft.com/office/drawing/2014/main" id="{CE518690-1371-A24A-ACF4-61D3F2E8E6B0}"/>
              </a:ext>
            </a:extLst>
          </p:cNvPr>
          <p:cNvSpPr>
            <a:spLocks noGrp="1"/>
          </p:cNvSpPr>
          <p:nvPr>
            <p:ph type="dt" sz="half" idx="10"/>
          </p:nvPr>
        </p:nvSpPr>
        <p:spPr>
          <a:xfrm>
            <a:off x="5860" y="13214472"/>
            <a:ext cx="5080000" cy="914400"/>
          </a:xfrm>
        </p:spPr>
        <p:txBody>
          <a:bodyPr/>
          <a:lstStyle/>
          <a:p>
            <a:r>
              <a:rPr lang="en-US"/>
              <a:t>Autumn 2026</a:t>
            </a:r>
            <a:endParaRPr lang="en-US" dirty="0"/>
          </a:p>
        </p:txBody>
      </p:sp>
      <p:sp>
        <p:nvSpPr>
          <p:cNvPr id="5" name="Footer Placeholder 4">
            <a:extLst>
              <a:ext uri="{FF2B5EF4-FFF2-40B4-BE49-F238E27FC236}">
                <a16:creationId xmlns:a16="http://schemas.microsoft.com/office/drawing/2014/main" id="{3426C915-ED3A-A342-A779-C4AADDC450F9}"/>
              </a:ext>
            </a:extLst>
          </p:cNvPr>
          <p:cNvSpPr>
            <a:spLocks noGrp="1"/>
          </p:cNvSpPr>
          <p:nvPr>
            <p:ph type="ftr" sz="quarter" idx="11"/>
          </p:nvPr>
        </p:nvSpPr>
        <p:spPr>
          <a:xfrm>
            <a:off x="5091719" y="13216570"/>
            <a:ext cx="16638966" cy="914400"/>
          </a:xfrm>
        </p:spPr>
        <p:txBody>
          <a:bodyPr/>
          <a:lstStyle/>
          <a:p>
            <a:r>
              <a:rPr lang="en-US"/>
              <a:t>Design Thinking for User Experience Design, Prototyping &amp; Evaluation</a:t>
            </a:r>
            <a:endParaRPr lang="en-US" dirty="0"/>
          </a:p>
        </p:txBody>
      </p:sp>
      <p:sp>
        <p:nvSpPr>
          <p:cNvPr id="6" name="Slide Number Placeholder 5">
            <a:extLst>
              <a:ext uri="{FF2B5EF4-FFF2-40B4-BE49-F238E27FC236}">
                <a16:creationId xmlns:a16="http://schemas.microsoft.com/office/drawing/2014/main" id="{3CABCC30-0017-B840-BA43-9CB5F5D6BEF0}"/>
              </a:ext>
            </a:extLst>
          </p:cNvPr>
          <p:cNvSpPr>
            <a:spLocks noGrp="1"/>
          </p:cNvSpPr>
          <p:nvPr>
            <p:ph type="sldNum" sz="quarter" idx="12"/>
          </p:nvPr>
        </p:nvSpPr>
        <p:spPr>
          <a:xfrm>
            <a:off x="21730684" y="13234078"/>
            <a:ext cx="2641600" cy="914400"/>
          </a:xfrm>
        </p:spPr>
        <p:txBody>
          <a:bodyPr/>
          <a:lstStyle/>
          <a:p>
            <a:fld id="{0E1F3F99-1E68-4047-B307-0AAED4DA5926}" type="slidenum">
              <a:rPr lang="en-US" smtClean="0"/>
              <a:pPr/>
              <a:t>85</a:t>
            </a:fld>
            <a:endParaRPr lang="en-US" dirty="0"/>
          </a:p>
        </p:txBody>
      </p:sp>
    </p:spTree>
    <p:extLst>
      <p:ext uri="{BB962C8B-B14F-4D97-AF65-F5344CB8AC3E}">
        <p14:creationId xmlns:p14="http://schemas.microsoft.com/office/powerpoint/2010/main" val="3649079156"/>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Rectangle 2"/>
          <p:cNvSpPr>
            <a:spLocks noGrp="1" noChangeArrowheads="1"/>
          </p:cNvSpPr>
          <p:nvPr>
            <p:ph type="title"/>
          </p:nvPr>
        </p:nvSpPr>
        <p:spPr/>
        <p:txBody>
          <a:bodyPr/>
          <a:lstStyle/>
          <a:p>
            <a:r>
              <a:rPr lang="en-US" dirty="0"/>
              <a:t>Exit Ticket</a:t>
            </a:r>
          </a:p>
        </p:txBody>
      </p:sp>
      <p:sp>
        <p:nvSpPr>
          <p:cNvPr id="419843" name="Rectangle 3"/>
          <p:cNvSpPr>
            <a:spLocks noGrp="1" noChangeArrowheads="1"/>
          </p:cNvSpPr>
          <p:nvPr>
            <p:ph idx="1"/>
          </p:nvPr>
        </p:nvSpPr>
        <p:spPr>
          <a:xfrm>
            <a:off x="1154483" y="10287000"/>
            <a:ext cx="23549818" cy="2944979"/>
          </a:xfrm>
        </p:spPr>
        <p:txBody>
          <a:bodyPr/>
          <a:lstStyle/>
          <a:p>
            <a:pPr marL="0" indent="0">
              <a:buNone/>
            </a:pPr>
            <a:r>
              <a:rPr lang="en-US" b="1" dirty="0">
                <a:solidFill>
                  <a:srgbClr val="FFC000"/>
                </a:solidFill>
              </a:rPr>
              <a:t>Exit Ticket #1a: </a:t>
            </a:r>
            <a:r>
              <a:rPr lang="en-US" u="sng" dirty="0">
                <a:solidFill>
                  <a:srgbClr val="FFC000"/>
                </a:solidFill>
              </a:rPr>
              <a:t>https://</a:t>
            </a:r>
            <a:r>
              <a:rPr lang="en-US" u="sng" dirty="0" err="1">
                <a:solidFill>
                  <a:srgbClr val="FFC000"/>
                </a:solidFill>
              </a:rPr>
              <a:t>tinyurl.com</a:t>
            </a:r>
            <a:r>
              <a:rPr lang="en-US" u="sng" dirty="0">
                <a:solidFill>
                  <a:srgbClr val="FFC000"/>
                </a:solidFill>
              </a:rPr>
              <a:t>/cs147-week2a-exit</a:t>
            </a:r>
            <a:br>
              <a:rPr lang="en-US" b="1" dirty="0">
                <a:solidFill>
                  <a:srgbClr val="FFC000"/>
                </a:solidFill>
              </a:rPr>
            </a:br>
            <a:r>
              <a:rPr lang="en-US" b="1" dirty="0"/>
              <a:t>due in 24 hours (by Tuesday, Sep 29</a:t>
            </a:r>
            <a:r>
              <a:rPr lang="en-US" b="1" baseline="30000" dirty="0"/>
              <a:t>th</a:t>
            </a:r>
            <a:r>
              <a:rPr lang="en-US" b="1" dirty="0"/>
              <a:t>, 3:30 PM PT)</a:t>
            </a:r>
            <a:endParaRPr lang="en-US" dirty="0"/>
          </a:p>
        </p:txBody>
      </p:sp>
      <p:sp>
        <p:nvSpPr>
          <p:cNvPr id="2" name="Date Placeholder 1"/>
          <p:cNvSpPr>
            <a:spLocks noGrp="1"/>
          </p:cNvSpPr>
          <p:nvPr>
            <p:ph type="dt" sz="half" idx="10"/>
          </p:nvPr>
        </p:nvSpPr>
        <p:spPr/>
        <p:txBody>
          <a:bodyPr/>
          <a:lstStyle/>
          <a:p>
            <a:r>
              <a:rPr lang="en-US"/>
              <a:t>Autumn 2026</a:t>
            </a:r>
            <a:endParaRPr lang="en-US" dirty="0"/>
          </a:p>
        </p:txBody>
      </p:sp>
      <p:sp>
        <p:nvSpPr>
          <p:cNvPr id="3" name="Footer Placeholder 2"/>
          <p:cNvSpPr>
            <a:spLocks noGrp="1"/>
          </p:cNvSpPr>
          <p:nvPr>
            <p:ph type="ftr" sz="quarter" idx="11"/>
          </p:nvPr>
        </p:nvSpPr>
        <p:spPr/>
        <p:txBody>
          <a:bodyPr/>
          <a:lstStyle/>
          <a:p>
            <a:r>
              <a:rPr lang="en-US"/>
              <a:t>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0E1F3F99-1E68-4047-B307-0AAED4DA5926}" type="slidenum">
              <a:rPr lang="en-US" smtClean="0"/>
              <a:pPr/>
              <a:t>86</a:t>
            </a:fld>
            <a:endParaRPr lang="en-US" dirty="0"/>
          </a:p>
        </p:txBody>
      </p:sp>
      <p:pic>
        <p:nvPicPr>
          <p:cNvPr id="5" name="Picture 4">
            <a:extLst>
              <a:ext uri="{FF2B5EF4-FFF2-40B4-BE49-F238E27FC236}">
                <a16:creationId xmlns:a16="http://schemas.microsoft.com/office/drawing/2014/main" id="{0AD64BF5-A01D-D925-A558-3173FD99345E}"/>
              </a:ext>
            </a:extLst>
          </p:cNvPr>
          <p:cNvPicPr>
            <a:picLocks noChangeAspect="1"/>
          </p:cNvPicPr>
          <p:nvPr/>
        </p:nvPicPr>
        <p:blipFill>
          <a:blip r:embed="rId3"/>
          <a:stretch>
            <a:fillRect/>
          </a:stretch>
        </p:blipFill>
        <p:spPr>
          <a:xfrm>
            <a:off x="9459976" y="771186"/>
            <a:ext cx="8828024" cy="8888767"/>
          </a:xfrm>
          <a:prstGeom prst="rect">
            <a:avLst/>
          </a:prstGeom>
        </p:spPr>
      </p:pic>
    </p:spTree>
    <p:extLst>
      <p:ext uri="{BB962C8B-B14F-4D97-AF65-F5344CB8AC3E}">
        <p14:creationId xmlns:p14="http://schemas.microsoft.com/office/powerpoint/2010/main" val="34557980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4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43" grpId="0" uiExpand="1" build="p"/>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2"/>
          <p:cNvSpPr>
            <a:spLocks noGrp="1" noChangeArrowheads="1"/>
          </p:cNvSpPr>
          <p:nvPr>
            <p:ph type="title"/>
          </p:nvPr>
        </p:nvSpPr>
        <p:spPr/>
        <p:txBody>
          <a:bodyPr/>
          <a:lstStyle/>
          <a:p>
            <a:pPr eaLnBrk="1" hangingPunct="1"/>
            <a:r>
              <a:rPr lang="en-US" dirty="0"/>
              <a:t>Next Time</a:t>
            </a:r>
          </a:p>
        </p:txBody>
      </p:sp>
      <p:sp>
        <p:nvSpPr>
          <p:cNvPr id="40965" name="Rectangle 3"/>
          <p:cNvSpPr>
            <a:spLocks noGrp="1" noChangeArrowheads="1"/>
          </p:cNvSpPr>
          <p:nvPr>
            <p:ph idx="1"/>
          </p:nvPr>
        </p:nvSpPr>
        <p:spPr>
          <a:xfrm>
            <a:off x="1278477" y="2286000"/>
            <a:ext cx="22788024" cy="11101780"/>
          </a:xfrm>
        </p:spPr>
        <p:txBody>
          <a:bodyPr>
            <a:normAutofit lnSpcReduction="10000"/>
          </a:bodyPr>
          <a:lstStyle/>
          <a:p>
            <a:r>
              <a:rPr lang="en-US" sz="5300" dirty="0"/>
              <a:t>Wed Lecture</a:t>
            </a:r>
          </a:p>
          <a:p>
            <a:pPr lvl="1"/>
            <a:r>
              <a:rPr lang="en-US" sz="4400" dirty="0"/>
              <a:t>Go do more field interviews or if done write up empathy maps for each interview</a:t>
            </a:r>
          </a:p>
          <a:p>
            <a:r>
              <a:rPr lang="en-US" sz="5300" dirty="0"/>
              <a:t>Studio</a:t>
            </a:r>
          </a:p>
          <a:p>
            <a:pPr lvl="1"/>
            <a:r>
              <a:rPr lang="en-US" sz="4400" dirty="0"/>
              <a:t>present your initial needfinding results &amp; work in studio on Point of Views</a:t>
            </a:r>
          </a:p>
          <a:p>
            <a:pPr lvl="1"/>
            <a:r>
              <a:rPr lang="en-US" sz="4400" dirty="0"/>
              <a:t>focus on </a:t>
            </a:r>
            <a:r>
              <a:rPr lang="en-US" sz="4400" b="1" dirty="0"/>
              <a:t>surprises/contradictions </a:t>
            </a:r>
            <a:r>
              <a:rPr lang="en-US" sz="4400" dirty="0"/>
              <a:t>you found</a:t>
            </a:r>
          </a:p>
          <a:p>
            <a:pPr lvl="1"/>
            <a:endParaRPr lang="en-US" sz="4500" dirty="0"/>
          </a:p>
          <a:p>
            <a:r>
              <a:rPr lang="en-US" sz="4800" dirty="0"/>
              <a:t>Read by Monday’s lecture</a:t>
            </a:r>
          </a:p>
          <a:p>
            <a:pPr lvl="1"/>
            <a:r>
              <a:rPr lang="en-US" sz="4000" dirty="0">
                <a:solidFill>
                  <a:srgbClr val="FFC000"/>
                </a:solidFill>
                <a:hlinkClick r:id="rId3">
                  <a:extLst>
                    <a:ext uri="{A12FA001-AC4F-418D-AE19-62706E023703}">
                      <ahyp:hlinkClr xmlns:ahyp="http://schemas.microsoft.com/office/drawing/2018/hyperlinkcolor" val="tx"/>
                    </a:ext>
                  </a:extLst>
                </a:hlinkClick>
              </a:rPr>
              <a:t>4 Steps to Successful Brainstorming</a:t>
            </a:r>
            <a:r>
              <a:rPr lang="en-US" sz="4000" dirty="0"/>
              <a:t> by Susan Adams</a:t>
            </a:r>
          </a:p>
          <a:p>
            <a:pPr lvl="1"/>
            <a:r>
              <a:rPr lang="en-US" sz="4000" dirty="0">
                <a:solidFill>
                  <a:srgbClr val="FFC000"/>
                </a:solidFill>
                <a:hlinkClick r:id="rId4">
                  <a:extLst>
                    <a:ext uri="{A12FA001-AC4F-418D-AE19-62706E023703}">
                      <ahyp:hlinkClr xmlns:ahyp="http://schemas.microsoft.com/office/drawing/2018/hyperlinkcolor" val="tx"/>
                    </a:ext>
                  </a:extLst>
                </a:hlinkClick>
              </a:rPr>
              <a:t>From tecnho-optimism to techno-realism: What it means to innovate responsibly</a:t>
            </a:r>
            <a:r>
              <a:rPr lang="en-US" sz="4000" dirty="0">
                <a:solidFill>
                  <a:srgbClr val="FFC000"/>
                </a:solidFill>
              </a:rPr>
              <a:t> </a:t>
            </a:r>
            <a:r>
              <a:rPr lang="en-US" sz="4000" dirty="0"/>
              <a:t>by Margaret Gould Stewart</a:t>
            </a:r>
          </a:p>
          <a:p>
            <a:pPr lvl="1"/>
            <a:r>
              <a:rPr lang="en-US" sz="4000" dirty="0">
                <a:solidFill>
                  <a:srgbClr val="FFC000"/>
                </a:solidFill>
                <a:hlinkClick r:id="rId5">
                  <a:extLst>
                    <a:ext uri="{A12FA001-AC4F-418D-AE19-62706E023703}">
                      <ahyp:hlinkClr xmlns:ahyp="http://schemas.microsoft.com/office/drawing/2018/hyperlinkcolor" val="tx"/>
                    </a:ext>
                  </a:extLst>
                </a:hlinkClick>
              </a:rPr>
              <a:t>Coping with Hitchhikers and Couch Potatoes on Teams</a:t>
            </a:r>
            <a:r>
              <a:rPr lang="en-US" sz="4000" dirty="0"/>
              <a:t>, Excerpt from Oakley, et al. </a:t>
            </a:r>
          </a:p>
          <a:p>
            <a:pPr lvl="1"/>
            <a:r>
              <a:rPr lang="en-US" sz="4000" dirty="0"/>
              <a:t>Optional: </a:t>
            </a:r>
            <a:r>
              <a:rPr lang="en-US" sz="4000" dirty="0">
                <a:solidFill>
                  <a:srgbClr val="FFC000"/>
                </a:solidFill>
                <a:hlinkClick r:id="rId6">
                  <a:extLst>
                    <a:ext uri="{A12FA001-AC4F-418D-AE19-62706E023703}">
                      <ahyp:hlinkClr xmlns:ahyp="http://schemas.microsoft.com/office/drawing/2018/hyperlinkcolor" val="tx"/>
                    </a:ext>
                  </a:extLst>
                </a:hlinkClick>
              </a:rPr>
              <a:t>Early Customer Research</a:t>
            </a:r>
            <a:r>
              <a:rPr lang="en-US" sz="4000" dirty="0">
                <a:solidFill>
                  <a:srgbClr val="FFC000"/>
                </a:solidFill>
              </a:rPr>
              <a:t> </a:t>
            </a:r>
            <a:r>
              <a:rPr lang="en-US" sz="4000" dirty="0"/>
              <a:t>(pp. 5-27) by Tom Eisenmann (slides)</a:t>
            </a:r>
          </a:p>
          <a:p>
            <a:pPr lvl="1"/>
            <a:endParaRPr lang="en-US" sz="3200" dirty="0"/>
          </a:p>
          <a:p>
            <a:r>
              <a:rPr lang="en-US" sz="4800" dirty="0"/>
              <a:t>Watch by Monday’s lecture</a:t>
            </a:r>
          </a:p>
          <a:p>
            <a:pPr lvl="1"/>
            <a:r>
              <a:rPr lang="en-US" sz="4000" dirty="0">
                <a:solidFill>
                  <a:srgbClr val="FFC000"/>
                </a:solidFill>
                <a:hlinkClick r:id="rId7">
                  <a:extLst>
                    <a:ext uri="{A12FA001-AC4F-418D-AE19-62706E023703}">
                      <ahyp:hlinkClr xmlns:ahyp="http://schemas.microsoft.com/office/drawing/2018/hyperlinkcolor" val="tx"/>
                    </a:ext>
                  </a:extLst>
                </a:hlinkClick>
              </a:rPr>
              <a:t>Working in Teams</a:t>
            </a:r>
            <a:r>
              <a:rPr lang="en-US" sz="4000" dirty="0">
                <a:solidFill>
                  <a:srgbClr val="FFC000"/>
                </a:solidFill>
              </a:rPr>
              <a:t> </a:t>
            </a:r>
            <a:r>
              <a:rPr lang="en-US" sz="4000" dirty="0"/>
              <a:t>(0:56), Tina Seelig, Stanford Technology Ventures Program</a:t>
            </a:r>
          </a:p>
        </p:txBody>
      </p:sp>
      <p:sp>
        <p:nvSpPr>
          <p:cNvPr id="7" name="Date Placeholder 3"/>
          <p:cNvSpPr>
            <a:spLocks noGrp="1"/>
          </p:cNvSpPr>
          <p:nvPr>
            <p:ph type="dt" sz="half" idx="10"/>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5700">
                <a:solidFill>
                  <a:schemeClr val="tx1"/>
                </a:solidFill>
                <a:latin typeface="Times New Roman" pitchFamily="18" charset="0"/>
              </a:defRPr>
            </a:lvl1pPr>
            <a:lvl2pPr marL="1768813" indent="-680314" eaLnBrk="0" hangingPunct="0">
              <a:defRPr sz="5700">
                <a:solidFill>
                  <a:schemeClr val="tx1"/>
                </a:solidFill>
                <a:latin typeface="Times New Roman" pitchFamily="18" charset="0"/>
              </a:defRPr>
            </a:lvl2pPr>
            <a:lvl3pPr marL="2721250" indent="-544250" eaLnBrk="0" hangingPunct="0">
              <a:defRPr sz="5700">
                <a:solidFill>
                  <a:schemeClr val="tx1"/>
                </a:solidFill>
                <a:latin typeface="Times New Roman" pitchFamily="18" charset="0"/>
              </a:defRPr>
            </a:lvl3pPr>
            <a:lvl4pPr marL="3809750" indent="-544250" eaLnBrk="0" hangingPunct="0">
              <a:defRPr sz="5700">
                <a:solidFill>
                  <a:schemeClr val="tx1"/>
                </a:solidFill>
                <a:latin typeface="Times New Roman" pitchFamily="18" charset="0"/>
              </a:defRPr>
            </a:lvl4pPr>
            <a:lvl5pPr marL="4898249" indent="-544250" eaLnBrk="0" hangingPunct="0">
              <a:defRPr sz="5700">
                <a:solidFill>
                  <a:schemeClr val="tx1"/>
                </a:solidFill>
                <a:latin typeface="Times New Roman" pitchFamily="18" charset="0"/>
              </a:defRPr>
            </a:lvl5pPr>
            <a:lvl6pPr marL="5986749" indent="-544250" eaLnBrk="0" fontAlgn="base" hangingPunct="0">
              <a:spcBef>
                <a:spcPct val="0"/>
              </a:spcBef>
              <a:spcAft>
                <a:spcPct val="0"/>
              </a:spcAft>
              <a:defRPr sz="5700">
                <a:solidFill>
                  <a:schemeClr val="tx1"/>
                </a:solidFill>
                <a:latin typeface="Times New Roman" pitchFamily="18" charset="0"/>
              </a:defRPr>
            </a:lvl6pPr>
            <a:lvl7pPr marL="7075249" indent="-544250" eaLnBrk="0" fontAlgn="base" hangingPunct="0">
              <a:spcBef>
                <a:spcPct val="0"/>
              </a:spcBef>
              <a:spcAft>
                <a:spcPct val="0"/>
              </a:spcAft>
              <a:defRPr sz="5700">
                <a:solidFill>
                  <a:schemeClr val="tx1"/>
                </a:solidFill>
                <a:latin typeface="Times New Roman" pitchFamily="18" charset="0"/>
              </a:defRPr>
            </a:lvl7pPr>
            <a:lvl8pPr marL="8163749" indent="-544250" eaLnBrk="0" fontAlgn="base" hangingPunct="0">
              <a:spcBef>
                <a:spcPct val="0"/>
              </a:spcBef>
              <a:spcAft>
                <a:spcPct val="0"/>
              </a:spcAft>
              <a:defRPr sz="5700">
                <a:solidFill>
                  <a:schemeClr val="tx1"/>
                </a:solidFill>
                <a:latin typeface="Times New Roman" pitchFamily="18" charset="0"/>
              </a:defRPr>
            </a:lvl8pPr>
            <a:lvl9pPr marL="9252246" indent="-544250" eaLnBrk="0" fontAlgn="base" hangingPunct="0">
              <a:spcBef>
                <a:spcPct val="0"/>
              </a:spcBef>
              <a:spcAft>
                <a:spcPct val="0"/>
              </a:spcAft>
              <a:defRPr sz="5700">
                <a:solidFill>
                  <a:schemeClr val="tx1"/>
                </a:solidFill>
                <a:latin typeface="Times New Roman" pitchFamily="18" charset="0"/>
              </a:defRPr>
            </a:lvl9pPr>
          </a:lstStyle>
          <a:p>
            <a:pPr eaLnBrk="1" hangingPunct="1"/>
            <a:r>
              <a:rPr lang="en-US" sz="2600">
                <a:solidFill>
                  <a:schemeClr val="tx1">
                    <a:lumMod val="50000"/>
                  </a:schemeClr>
                </a:solidFill>
                <a:latin typeface="Helvetica Light"/>
              </a:rPr>
              <a:t>Autumn 2026</a:t>
            </a:r>
            <a:endParaRPr lang="en-US" sz="2600" dirty="0">
              <a:solidFill>
                <a:schemeClr val="tx1">
                  <a:lumMod val="50000"/>
                </a:schemeClr>
              </a:solidFill>
              <a:latin typeface="Helvetica Light"/>
            </a:endParaRPr>
          </a:p>
        </p:txBody>
      </p:sp>
      <p:sp>
        <p:nvSpPr>
          <p:cNvPr id="6" name="Footer Placeholder 5"/>
          <p:cNvSpPr>
            <a:spLocks noGrp="1"/>
          </p:cNvSpPr>
          <p:nvPr>
            <p:ph type="ftr" sz="quarter" idx="11"/>
          </p:nvPr>
        </p:nvSpPr>
        <p:spPr/>
        <p:txBody>
          <a:bodyPr/>
          <a:lstStyle/>
          <a:p>
            <a:pPr>
              <a:defRPr/>
            </a:pPr>
            <a:r>
              <a:rPr lang="en-US"/>
              <a:t>Design Thinking for User Experience Design, Prototyping &amp; Evaluation</a:t>
            </a:r>
          </a:p>
        </p:txBody>
      </p:sp>
      <p:sp>
        <p:nvSpPr>
          <p:cNvPr id="8" name="Slide Number Placeholder 5"/>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5700">
                <a:solidFill>
                  <a:schemeClr val="tx1"/>
                </a:solidFill>
                <a:latin typeface="Times New Roman" pitchFamily="18" charset="0"/>
              </a:defRPr>
            </a:lvl1pPr>
            <a:lvl2pPr marL="1768813" indent="-680314" eaLnBrk="0" hangingPunct="0">
              <a:defRPr sz="5700">
                <a:solidFill>
                  <a:schemeClr val="tx1"/>
                </a:solidFill>
                <a:latin typeface="Times New Roman" pitchFamily="18" charset="0"/>
              </a:defRPr>
            </a:lvl2pPr>
            <a:lvl3pPr marL="2721250" indent="-544250" eaLnBrk="0" hangingPunct="0">
              <a:defRPr sz="5700">
                <a:solidFill>
                  <a:schemeClr val="tx1"/>
                </a:solidFill>
                <a:latin typeface="Times New Roman" pitchFamily="18" charset="0"/>
              </a:defRPr>
            </a:lvl3pPr>
            <a:lvl4pPr marL="3809750" indent="-544250" eaLnBrk="0" hangingPunct="0">
              <a:defRPr sz="5700">
                <a:solidFill>
                  <a:schemeClr val="tx1"/>
                </a:solidFill>
                <a:latin typeface="Times New Roman" pitchFamily="18" charset="0"/>
              </a:defRPr>
            </a:lvl4pPr>
            <a:lvl5pPr marL="4898249" indent="-544250" eaLnBrk="0" hangingPunct="0">
              <a:defRPr sz="5700">
                <a:solidFill>
                  <a:schemeClr val="tx1"/>
                </a:solidFill>
                <a:latin typeface="Times New Roman" pitchFamily="18" charset="0"/>
              </a:defRPr>
            </a:lvl5pPr>
            <a:lvl6pPr marL="5986749" indent="-544250" eaLnBrk="0" fontAlgn="base" hangingPunct="0">
              <a:spcBef>
                <a:spcPct val="0"/>
              </a:spcBef>
              <a:spcAft>
                <a:spcPct val="0"/>
              </a:spcAft>
              <a:defRPr sz="5700">
                <a:solidFill>
                  <a:schemeClr val="tx1"/>
                </a:solidFill>
                <a:latin typeface="Times New Roman" pitchFamily="18" charset="0"/>
              </a:defRPr>
            </a:lvl6pPr>
            <a:lvl7pPr marL="7075249" indent="-544250" eaLnBrk="0" fontAlgn="base" hangingPunct="0">
              <a:spcBef>
                <a:spcPct val="0"/>
              </a:spcBef>
              <a:spcAft>
                <a:spcPct val="0"/>
              </a:spcAft>
              <a:defRPr sz="5700">
                <a:solidFill>
                  <a:schemeClr val="tx1"/>
                </a:solidFill>
                <a:latin typeface="Times New Roman" pitchFamily="18" charset="0"/>
              </a:defRPr>
            </a:lvl7pPr>
            <a:lvl8pPr marL="8163749" indent="-544250" eaLnBrk="0" fontAlgn="base" hangingPunct="0">
              <a:spcBef>
                <a:spcPct val="0"/>
              </a:spcBef>
              <a:spcAft>
                <a:spcPct val="0"/>
              </a:spcAft>
              <a:defRPr sz="5700">
                <a:solidFill>
                  <a:schemeClr val="tx1"/>
                </a:solidFill>
                <a:latin typeface="Times New Roman" pitchFamily="18" charset="0"/>
              </a:defRPr>
            </a:lvl8pPr>
            <a:lvl9pPr marL="9252246" indent="-544250" eaLnBrk="0" fontAlgn="base" hangingPunct="0">
              <a:spcBef>
                <a:spcPct val="0"/>
              </a:spcBef>
              <a:spcAft>
                <a:spcPct val="0"/>
              </a:spcAft>
              <a:defRPr sz="5700">
                <a:solidFill>
                  <a:schemeClr val="tx1"/>
                </a:solidFill>
                <a:latin typeface="Times New Roman" pitchFamily="18" charset="0"/>
              </a:defRPr>
            </a:lvl9pPr>
          </a:lstStyle>
          <a:p>
            <a:pPr eaLnBrk="1" hangingPunct="1"/>
            <a:fld id="{561C6F80-1AE7-4892-8FD9-BFABD716406A}" type="slidenum">
              <a:rPr lang="en-US" sz="2600">
                <a:solidFill>
                  <a:schemeClr val="tx1">
                    <a:lumMod val="50000"/>
                  </a:schemeClr>
                </a:solidFill>
                <a:latin typeface="Helvetica Light"/>
              </a:rPr>
              <a:pPr eaLnBrk="1" hangingPunct="1"/>
              <a:t>87</a:t>
            </a:fld>
            <a:endParaRPr lang="en-US" sz="2600">
              <a:solidFill>
                <a:schemeClr val="tx1">
                  <a:lumMod val="50000"/>
                </a:schemeClr>
              </a:solidFill>
              <a:latin typeface="Helvetica Light"/>
            </a:endParaRPr>
          </a:p>
        </p:txBody>
      </p:sp>
    </p:spTree>
    <p:extLst>
      <p:ext uri="{BB962C8B-B14F-4D97-AF65-F5344CB8AC3E}">
        <p14:creationId xmlns:p14="http://schemas.microsoft.com/office/powerpoint/2010/main" val="35496711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2_Summer HCI">
  <a:themeElements>
    <a:clrScheme name="Custom 1">
      <a:dk1>
        <a:srgbClr val="808080"/>
      </a:dk1>
      <a:lt1>
        <a:srgbClr val="FFFFFF"/>
      </a:lt1>
      <a:dk2>
        <a:srgbClr val="A94E31"/>
      </a:dk2>
      <a:lt2>
        <a:srgbClr val="3E4E6C"/>
      </a:lt2>
      <a:accent1>
        <a:srgbClr val="00CC99"/>
      </a:accent1>
      <a:accent2>
        <a:srgbClr val="3333CC"/>
      </a:accent2>
      <a:accent3>
        <a:srgbClr val="D1B2AD"/>
      </a:accent3>
      <a:accent4>
        <a:srgbClr val="DADADA"/>
      </a:accent4>
      <a:accent5>
        <a:srgbClr val="AAE2CA"/>
      </a:accent5>
      <a:accent6>
        <a:srgbClr val="2D2DB9"/>
      </a:accent6>
      <a:hlink>
        <a:srgbClr val="5CADFF"/>
      </a:hlink>
      <a:folHlink>
        <a:srgbClr val="B2B2B2"/>
      </a:folHlink>
    </a:clrScheme>
    <a:fontScheme name="1_Summer HCI">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Summer HCI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Summer HCI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Summer HCI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Summer HCI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Summer HCI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Summer HCI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Summer HCI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1_Summer HCI 8">
        <a:dk1>
          <a:srgbClr val="808080"/>
        </a:dk1>
        <a:lt1>
          <a:srgbClr val="FFFFFF"/>
        </a:lt1>
        <a:dk2>
          <a:srgbClr val="A94E31"/>
        </a:dk2>
        <a:lt2>
          <a:srgbClr val="FFFFFF"/>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1_Summer HCI 9">
        <a:dk1>
          <a:srgbClr val="808080"/>
        </a:dk1>
        <a:lt1>
          <a:srgbClr val="FFFFFF"/>
        </a:lt1>
        <a:dk2>
          <a:srgbClr val="A94E31"/>
        </a:dk2>
        <a:lt2>
          <a:srgbClr val="3E6C6C"/>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1_Summer HCI 10">
        <a:dk1>
          <a:srgbClr val="808080"/>
        </a:dk1>
        <a:lt1>
          <a:srgbClr val="FFFFFF"/>
        </a:lt1>
        <a:dk2>
          <a:srgbClr val="A94E31"/>
        </a:dk2>
        <a:lt2>
          <a:srgbClr val="3E4E6C"/>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Summer HCI">
  <a:themeElements>
    <a:clrScheme name="1_Summer HCI 10">
      <a:dk1>
        <a:srgbClr val="808080"/>
      </a:dk1>
      <a:lt1>
        <a:srgbClr val="FFFFFF"/>
      </a:lt1>
      <a:dk2>
        <a:srgbClr val="A94E31"/>
      </a:dk2>
      <a:lt2>
        <a:srgbClr val="3E4E6C"/>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fontScheme name="1_Summer HCI">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Summer HCI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Summer HCI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Summer HCI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Summer HCI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Summer HCI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Summer HCI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Summer HCI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1_Summer HCI 8">
        <a:dk1>
          <a:srgbClr val="808080"/>
        </a:dk1>
        <a:lt1>
          <a:srgbClr val="FFFFFF"/>
        </a:lt1>
        <a:dk2>
          <a:srgbClr val="A94E31"/>
        </a:dk2>
        <a:lt2>
          <a:srgbClr val="FFFFFF"/>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1_Summer HCI 9">
        <a:dk1>
          <a:srgbClr val="808080"/>
        </a:dk1>
        <a:lt1>
          <a:srgbClr val="FFFFFF"/>
        </a:lt1>
        <a:dk2>
          <a:srgbClr val="A94E31"/>
        </a:dk2>
        <a:lt2>
          <a:srgbClr val="3E6C6C"/>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1_Summer HCI 10">
        <a:dk1>
          <a:srgbClr val="808080"/>
        </a:dk1>
        <a:lt1>
          <a:srgbClr val="FFFFFF"/>
        </a:lt1>
        <a:dk2>
          <a:srgbClr val="A94E31"/>
        </a:dk2>
        <a:lt2>
          <a:srgbClr val="3E4E6C"/>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Default">
  <a:themeElements>
    <a:clrScheme name="Default">
      <a:dk1>
        <a:srgbClr val="000000"/>
      </a:dk1>
      <a:lt1>
        <a:srgbClr val="FFFFFF"/>
      </a:lt1>
      <a:dk2>
        <a:srgbClr val="A7A7A7"/>
      </a:dk2>
      <a:lt2>
        <a:srgbClr val="535353"/>
      </a:lt2>
      <a:accent1>
        <a:srgbClr val="5385DE"/>
      </a:accent1>
      <a:accent2>
        <a:srgbClr val="333399"/>
      </a:accent2>
      <a:accent3>
        <a:srgbClr val="8F8F8F"/>
      </a:accent3>
      <a:accent4>
        <a:srgbClr val="707070"/>
      </a:accent4>
      <a:accent5>
        <a:srgbClr val="B3C2EC"/>
      </a:accent5>
      <a:accent6>
        <a:srgbClr val="2D2D8A"/>
      </a:accent6>
      <a:hlink>
        <a:srgbClr val="0000FF"/>
      </a:hlink>
      <a:folHlink>
        <a:srgbClr val="FF00FF"/>
      </a:folHlink>
    </a:clrScheme>
    <a:fontScheme name="Default">
      <a:majorFont>
        <a:latin typeface="Helvetica"/>
        <a:ea typeface="Helvetica"/>
        <a:cs typeface="Helvetica"/>
      </a:majorFont>
      <a:minorFont>
        <a:latin typeface="Helvetica Neue"/>
        <a:ea typeface="Helvetica Neue"/>
        <a:cs typeface="Helvetica Neue"/>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5385DE"/>
          </a:solidFill>
          <a:prstDash val="solid"/>
          <a:bevel/>
        </a:ln>
        <a:effectLst/>
      </a:spPr>
      <a:bodyPr rot="0" spcFirstLastPara="1" vertOverflow="overflow" horzOverflow="overflow" vert="horz" wrap="square" lIns="45719" tIns="45719" rIns="45719" bIns="45719" numCol="1" spcCol="38100" rtlCol="0" anchor="t">
        <a:spAutoFit/>
      </a:bodyPr>
      <a:lstStyle>
        <a:defPPr marL="0" marR="0" indent="0" algn="ctr" defTabSz="914400" rtl="0" fontAlgn="auto" latinLnBrk="1"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5385DE"/>
          </a:solidFill>
          <a:prstDash val="solid"/>
          <a:bevel/>
        </a:ln>
        <a:effectLst>
          <a:outerShdw blurRad="38100" dist="20000" dir="5400000" rotWithShape="0">
            <a:srgbClr val="000000">
              <a:alpha val="38000"/>
            </a:srgbClr>
          </a:outerShdw>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Pr>
      <a:bodyPr rot="0" spcFirstLastPara="1" vertOverflow="overflow" horzOverflow="overflow" vert="horz" wrap="square" lIns="45719" tIns="45719" rIns="45719" bIns="45719" numCol="1" spcCol="38100" rtlCol="0" anchor="t">
        <a:spAutoFit/>
      </a:bodyPr>
      <a:lstStyle>
        <a:defPPr marL="0" marR="0" indent="0" algn="ctr" defTabSz="914400" rtl="0" fontAlgn="auto" latinLnBrk="1"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75D44CD-F413-F34B-A698-BF0E74792582}">
  <we:reference id="f5f369e5-aa35-49d7-ad7b-638152ddb008" version="1.0.0.1" store="EXCatalog" storeType="EXCatalog"/>
  <we:alternateReferences>
    <we:reference id="WA200010001" version="1.0.0.1" store="en-US" storeType="OMEX"/>
  </we:alternateReferences>
  <we:properties>
    <we:property name="claude.fileId" value="&quot;a62e74da-022d-4e56-9a39-e7f775e6ed4b&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03-design-discovery-pt2.pptx</Template>
  <TotalTime>12968</TotalTime>
  <Words>9227</Words>
  <Application>Microsoft Macintosh PowerPoint</Application>
  <PresentationFormat>Custom</PresentationFormat>
  <Paragraphs>1113</Paragraphs>
  <Slides>87</Slides>
  <Notes>87</Notes>
  <HiddenSlides>6</HiddenSlides>
  <MMClips>6</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87</vt:i4>
      </vt:variant>
    </vt:vector>
  </HeadingPairs>
  <TitlesOfParts>
    <vt:vector size="102" baseType="lpstr">
      <vt:lpstr>ＭＳ Ｐゴシック</vt:lpstr>
      <vt:lpstr>Arial</vt:lpstr>
      <vt:lpstr>Arial Black</vt:lpstr>
      <vt:lpstr>Bradley Hand</vt:lpstr>
      <vt:lpstr>Century Gothic</vt:lpstr>
      <vt:lpstr>Gill Sans</vt:lpstr>
      <vt:lpstr>Helvetica</vt:lpstr>
      <vt:lpstr>Helvetica Light</vt:lpstr>
      <vt:lpstr>Helvetica Neue</vt:lpstr>
      <vt:lpstr>Helvetica Neue Light</vt:lpstr>
      <vt:lpstr>Lucida Grande</vt:lpstr>
      <vt:lpstr>MV Boli</vt:lpstr>
      <vt:lpstr>Times New Roman</vt:lpstr>
      <vt:lpstr>2_Summer HCI</vt:lpstr>
      <vt:lpstr>3_Summer HCI</vt:lpstr>
      <vt:lpstr>Define</vt:lpstr>
      <vt:lpstr>Interface Hall of Shame or Fame?</vt:lpstr>
      <vt:lpstr>Interface Hall of Fame!</vt:lpstr>
      <vt:lpstr>Hall of Fame or Shame?</vt:lpstr>
      <vt:lpstr>PowerPoint Presentation</vt:lpstr>
      <vt:lpstr>Hall of Fame!</vt:lpstr>
      <vt:lpstr>Hall of Shame or Fame?</vt:lpstr>
      <vt:lpstr>Hall of Shame or Fame?</vt:lpstr>
      <vt:lpstr>Hall of Fame!</vt:lpstr>
      <vt:lpstr>Define</vt:lpstr>
      <vt:lpstr>Outline</vt:lpstr>
      <vt:lpstr>Design Thinking</vt:lpstr>
      <vt:lpstr>Design Thinking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Focus by Writing a “Point of View”</vt:lpstr>
      <vt:lpstr>Focus by Writing a “Point of View”</vt:lpstr>
      <vt:lpstr>Focus by Writing a “Point of View”</vt:lpstr>
      <vt:lpstr>Focus by Writing a “Point of View”</vt:lpstr>
      <vt:lpstr>PowerPoint Presentation</vt:lpstr>
      <vt:lpstr>Making Art Accessible to Young Professionals</vt:lpstr>
      <vt:lpstr>PowerPoint Presentation</vt:lpstr>
      <vt:lpstr>PowerPoint Presentation</vt:lpstr>
      <vt:lpstr>Focus by Writing a “Point of 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POV Will Differ Depending On Who You Talk To </vt:lpstr>
      <vt:lpstr>Guidelines for Gender Equity and Inclusivity</vt:lpstr>
      <vt:lpstr>Discussion Guide Resources</vt:lpstr>
      <vt:lpstr>Administrivia</vt:lpstr>
      <vt:lpstr>What You Wanted to Learn in CS147</vt:lpstr>
      <vt:lpstr>Administrivia</vt:lpstr>
      <vt:lpstr>What Do You Want to Learn This Quarter</vt:lpstr>
      <vt:lpstr>Team Meeting Agenda</vt:lpstr>
      <vt:lpstr>PowerPoint Presentation</vt:lpstr>
      <vt:lpstr>Weekly team evaluations (CATME)</vt:lpstr>
      <vt:lpstr>PowerPoint Presentation</vt:lpstr>
      <vt:lpstr>Weekly team evaluations (CATME)</vt:lpstr>
      <vt:lpstr>Point of View: How?</vt:lpstr>
      <vt:lpstr>PowerPoint Presentation</vt:lpstr>
      <vt:lpstr>PowerPoint Presentation</vt:lpstr>
      <vt:lpstr>Using the Data Collected in the Field</vt:lpstr>
      <vt:lpstr>Get Them up on a Wall…</vt:lpstr>
      <vt:lpstr>Organize &amp; discuss</vt:lpstr>
      <vt:lpstr>Share your Field Stories</vt:lpstr>
      <vt:lpstr>Recall Our Interviews With Bruno...</vt:lpstr>
      <vt:lpstr>Unpacking Interview Results… Yes and...</vt:lpstr>
      <vt:lpstr>Unpacking Interview Results… Don’t do this!</vt:lpstr>
      <vt:lpstr>Empathy Map to Help Synthesize</vt:lpstr>
      <vt:lpstr>Unpacking Interview Results…</vt:lpstr>
      <vt:lpstr>Empathy Map to Help Synthesize</vt:lpstr>
      <vt:lpstr>Needs and Insights</vt:lpstr>
      <vt:lpstr>Identifying Needs</vt:lpstr>
      <vt:lpstr>PowerPoint Presentation</vt:lpstr>
      <vt:lpstr>PowerPoint Presentation</vt:lpstr>
      <vt:lpstr>PowerPoint Presentation</vt:lpstr>
      <vt:lpstr>PowerPoint Presentation</vt:lpstr>
      <vt:lpstr>PowerPoint Presentation</vt:lpstr>
      <vt:lpstr>PowerPoint Presentation</vt:lpstr>
      <vt:lpstr>Point of View</vt:lpstr>
      <vt:lpstr>Characteristics of A Good Point of View</vt:lpstr>
      <vt:lpstr>PowerPoint Presentation</vt:lpstr>
      <vt:lpstr>PowerPoint Presentation</vt:lpstr>
      <vt:lpstr>Do It Now:</vt:lpstr>
      <vt:lpstr>POVs for the truck owner</vt:lpstr>
      <vt:lpstr>PowerPoint Presentation</vt:lpstr>
      <vt:lpstr>PowerPoint Presentation</vt:lpstr>
      <vt:lpstr>PowerPoint Presentation</vt:lpstr>
      <vt:lpstr>PowerPoint Presentation</vt:lpstr>
      <vt:lpstr>Further Reading</vt:lpstr>
      <vt:lpstr>Exit Ticket</vt:lpstr>
      <vt:lpstr>Next Time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James Landay</dc:creator>
  <cp:keywords/>
  <dc:description/>
  <cp:lastModifiedBy>James A Landay</cp:lastModifiedBy>
  <cp:revision>518</cp:revision>
  <cp:lastPrinted>2022-01-10T23:36:08Z</cp:lastPrinted>
  <dcterms:modified xsi:type="dcterms:W3CDTF">2026-09-28T22:25:48Z</dcterms:modified>
  <cp:category/>
</cp:coreProperties>
</file>