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52" r:id="rId1"/>
    <p:sldMasterId id="2147483775" r:id="rId2"/>
  </p:sldMasterIdLst>
  <p:notesMasterIdLst>
    <p:notesMasterId r:id="rId19"/>
  </p:notesMasterIdLst>
  <p:handoutMasterIdLst>
    <p:handoutMasterId r:id="rId20"/>
  </p:handoutMasterIdLst>
  <p:sldIdLst>
    <p:sldId id="464" r:id="rId3"/>
    <p:sldId id="807" r:id="rId4"/>
    <p:sldId id="808" r:id="rId5"/>
    <p:sldId id="809" r:id="rId6"/>
    <p:sldId id="1023" r:id="rId7"/>
    <p:sldId id="810" r:id="rId8"/>
    <p:sldId id="811" r:id="rId9"/>
    <p:sldId id="1029" r:id="rId10"/>
    <p:sldId id="813" r:id="rId11"/>
    <p:sldId id="812" r:id="rId12"/>
    <p:sldId id="1043" r:id="rId13"/>
    <p:sldId id="401" r:id="rId14"/>
    <p:sldId id="1044" r:id="rId15"/>
    <p:sldId id="1034" r:id="rId16"/>
    <p:sldId id="1035" r:id="rId17"/>
    <p:sldId id="1036" r:id="rId18"/>
  </p:sldIdLst>
  <p:sldSz cx="12192000" cy="68580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45">
          <p15:clr>
            <a:srgbClr val="A4A3A4"/>
          </p15:clr>
        </p15:guide>
        <p15:guide id="2" pos="301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D6D6D6"/>
    <a:srgbClr val="D2D9E6"/>
    <a:srgbClr val="BDC5D3"/>
    <a:srgbClr val="788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1" autoAdjust="0"/>
    <p:restoredTop sz="80702" autoAdjust="0"/>
  </p:normalViewPr>
  <p:slideViewPr>
    <p:cSldViewPr snapToGrid="0" showGuides="1">
      <p:cViewPr varScale="1">
        <p:scale>
          <a:sx n="167" d="100"/>
          <a:sy n="167" d="100"/>
        </p:scale>
        <p:origin x="2120" y="16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811"/>
    </p:cViewPr>
  </p:sorterViewPr>
  <p:notesViewPr>
    <p:cSldViewPr snapToGrid="0" showGuides="1">
      <p:cViewPr>
        <p:scale>
          <a:sx n="140" d="100"/>
          <a:sy n="140" d="100"/>
        </p:scale>
        <p:origin x="2680" y="144"/>
      </p:cViewPr>
      <p:guideLst>
        <p:guide orient="horz" pos="2245"/>
        <p:guide pos="301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74638" y="280988"/>
            <a:ext cx="528796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27" tIns="0" rIns="19727" bIns="0" numCol="1" anchor="t" anchorCtr="0" compatLnSpc="1">
            <a:prstTxWarp prst="textNoShape">
              <a:avLst/>
            </a:prstTxWarp>
          </a:bodyPr>
          <a:lstStyle>
            <a:lvl1pPr algn="l" defTabSz="982663" eaLnBrk="0" hangingPunct="0">
              <a:defRPr sz="1000" i="1">
                <a:ea typeface="+mn-ea"/>
              </a:defRPr>
            </a:lvl1pPr>
          </a:lstStyle>
          <a:p>
            <a:pPr>
              <a:defRPr/>
            </a:pPr>
            <a:r>
              <a:rPr lang="en-US" i="0" dirty="0">
                <a:latin typeface="Helvetica Neue" charset="0"/>
                <a:ea typeface="Helvetica Neue" charset="0"/>
                <a:cs typeface="Helvetica Neue" charset="0"/>
              </a:rPr>
              <a:t>CS 147: </a:t>
            </a:r>
            <a:r>
              <a:rPr lang="en-US" i="0" dirty="0" err="1">
                <a:latin typeface="Helvetica Neue" charset="0"/>
                <a:ea typeface="Helvetica Neue" charset="0"/>
                <a:cs typeface="Helvetica Neue" charset="0"/>
              </a:rPr>
              <a:t>dt+UX</a:t>
            </a:r>
            <a:r>
              <a:rPr lang="en-US" i="0" dirty="0">
                <a:latin typeface="Helvetica Neue" charset="0"/>
                <a:ea typeface="Helvetica Neue" charset="0"/>
                <a:cs typeface="Helvetica Neue" charset="0"/>
              </a:rPr>
              <a:t> – Design Thinking for User Experience Design, Prototyping, &amp; Evaluation</a:t>
            </a:r>
            <a:br>
              <a:rPr lang="en-US" i="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i="0" dirty="0">
                <a:latin typeface="Helvetica Neue" charset="0"/>
                <a:ea typeface="Helvetica Neue" charset="0"/>
                <a:cs typeface="Helvetica Neue" charset="0"/>
              </a:rPr>
              <a:t>Autumn 2023</a:t>
            </a:r>
          </a:p>
          <a:p>
            <a:pPr>
              <a:defRPr/>
            </a:pPr>
            <a:r>
              <a:rPr lang="en-US" i="0" dirty="0">
                <a:latin typeface="Helvetica Neue" charset="0"/>
                <a:ea typeface="Helvetica Neue" charset="0"/>
                <a:cs typeface="Helvetica Neue" charset="0"/>
              </a:rPr>
              <a:t>Prof. James A. Landay</a:t>
            </a:r>
          </a:p>
          <a:p>
            <a:pPr>
              <a:defRPr/>
            </a:pPr>
            <a:r>
              <a:rPr lang="en-US" i="0" dirty="0">
                <a:latin typeface="Helvetica Neue" charset="0"/>
                <a:ea typeface="Helvetica Neue" charset="0"/>
                <a:cs typeface="Helvetica Neue" charset="0"/>
              </a:rPr>
              <a:t>Stanford University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FFB18-D12E-6445-813A-5DDF92750C9C}" type="slidenum"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‹#›</a:t>
            </a:fld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3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27" tIns="0" rIns="19727" bIns="0" numCol="1" anchor="t" anchorCtr="0" compatLnSpc="1">
            <a:prstTxWarp prst="textNoShape">
              <a:avLst/>
            </a:prstTxWarp>
          </a:bodyPr>
          <a:lstStyle>
            <a:lvl1pPr algn="l" defTabSz="982663" eaLnBrk="0" hangingPunct="0">
              <a:defRPr sz="1000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-1588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27" tIns="0" rIns="19727" bIns="0" numCol="1" anchor="t" anchorCtr="0" compatLnSpc="1">
            <a:prstTxWarp prst="textNoShape">
              <a:avLst/>
            </a:prstTxWarp>
          </a:bodyPr>
          <a:lstStyle>
            <a:lvl1pPr algn="r" defTabSz="982663" eaLnBrk="0" hangingPunct="0">
              <a:defRPr sz="1000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9900" y="725488"/>
            <a:ext cx="637698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7713"/>
            <a:ext cx="5362575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9" tIns="49318" rIns="96989" bIns="49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27" tIns="0" rIns="19727" bIns="0" numCol="1" anchor="b" anchorCtr="0" compatLnSpc="1">
            <a:prstTxWarp prst="textNoShape">
              <a:avLst/>
            </a:prstTxWarp>
          </a:bodyPr>
          <a:lstStyle>
            <a:lvl1pPr algn="l" defTabSz="982663" eaLnBrk="0" hangingPunct="0">
              <a:defRPr sz="1000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727" tIns="0" rIns="19727" bIns="0" numCol="1" anchor="b" anchorCtr="0" compatLnSpc="1">
            <a:prstTxWarp prst="textNoShape">
              <a:avLst/>
            </a:prstTxWarp>
          </a:bodyPr>
          <a:lstStyle>
            <a:lvl1pPr algn="r" defTabSz="982663" eaLnBrk="0" hangingPunct="0">
              <a:defRPr sz="1000" i="1"/>
            </a:lvl1pPr>
          </a:lstStyle>
          <a:p>
            <a:fld id="{2ED165DB-0391-2242-BAEE-4CF6E68389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944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266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26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6C37ED3-68A4-9845-B1EA-2B0181740A2A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15-20 min target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40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0B3D3-375F-278F-226A-03F15C005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54FFBA-38C3-8B3B-1E76-4AE1FAD44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8D7C8A-007C-C56F-191A-9E929DAC8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D89D6-1CB7-A2A6-010E-29A728BF0F2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15, 2016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D5710-DED5-BD52-8193-37C070F45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38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E374F-141C-791F-7241-A62F458D7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405CAC-530E-9DD3-5300-2E3EC1FFC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6EAAA0-0A4F-18A9-3367-620D43890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Here is this year’s best video from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Chatatouille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75653-0C45-1097-7CFA-417F802A0B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023B-A5DD-4615-B2B5-95B18B13BE2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807C8-8B32-E5BA-28C3-68A9164051F8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</p:spTree>
    <p:extLst>
      <p:ext uri="{BB962C8B-B14F-4D97-AF65-F5344CB8AC3E}">
        <p14:creationId xmlns:p14="http://schemas.microsoft.com/office/powerpoint/2010/main" val="3532029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A4A62-DD7A-8F5B-5342-8074BAE88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08A2F-4399-C514-446D-6B150B1E8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F9C75-DC55-2E96-2661-B444A073C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Gold Sponsors,  Unify Dynamics, Florence Venture Partners, </a:t>
            </a:r>
            <a:r>
              <a:rPr lang="en-US" dirty="0" err="1"/>
              <a:t>Computerlaw</a:t>
            </a:r>
            <a:r>
              <a:rPr lang="en-US" dirty="0"/>
              <a:t> Group, and Entrepreneur Law Group</a:t>
            </a:r>
          </a:p>
          <a:p>
            <a:endParaRPr lang="en-US" dirty="0"/>
          </a:p>
          <a:p>
            <a:r>
              <a:rPr lang="en-US" dirty="0"/>
              <a:t>Thanks!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3C051-1AB5-2A2B-EA89-1C29F765ADA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15, 2016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1E50A-1841-C00E-1687-5200BF0BA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29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423FB-D9A7-E0D7-7683-F1405996C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D9B544-B32C-B796-042F-8CC7C4BE1F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ACCEA7-BB7F-53DF-1AF4-91E4495E6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Silver Sponsor, Inflection AI</a:t>
            </a:r>
          </a:p>
          <a:p>
            <a:endParaRPr lang="en-US" dirty="0"/>
          </a:p>
          <a:p>
            <a:r>
              <a:rPr lang="en-US" dirty="0"/>
              <a:t>Thanks!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FC475-6B31-2F4A-EDA5-8B203EC7C9D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15, 2016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7E3C6-A248-5207-44A9-16D279C88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07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38739-9190-9526-DE85-3B0ED2831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65966E-88E2-36DE-922B-062501EEC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68D9FE-FEFB-A63F-4CC7-D1027EB3A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Platinum Sponsor, Foundation for Creativity in Dispute Resolution</a:t>
            </a:r>
          </a:p>
          <a:p>
            <a:r>
              <a:rPr lang="en-US" dirty="0"/>
              <a:t>Thanks!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55B3D-883C-BF1D-AD57-35365887052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15, 2016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3CE44-7C59-D2B8-D52A-9F45E2B9E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29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3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3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Wayn 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165DB-0391-2242-BAEE-4CF6E68389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3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DareDrop</a:t>
            </a:r>
            <a:r>
              <a:rPr lang="en-US" dirty="0"/>
              <a:t> as a backup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10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15,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6644B-06C0-A243-97D6-58C5EF5D6DB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74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977D6-643A-9EC6-4083-388639368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A0A78-4D88-D2D2-903A-8B9893C04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746D7F-0A0C-FBEB-FD9F-1459CEACC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BB7DC-25DA-56D0-9982-2CD3AB734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165DB-0391-2242-BAEE-4CF6E68389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5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165DB-0391-2242-BAEE-4CF6E68389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00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165DB-0391-2242-BAEE-4CF6E68389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5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12192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38576" tIns="19289" rIns="38576" bIns="1928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85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09387" y="3892718"/>
            <a:ext cx="802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09387" y="2102662"/>
            <a:ext cx="10769600" cy="1143000"/>
          </a:xfrm>
        </p:spPr>
        <p:txBody>
          <a:bodyPr/>
          <a:lstStyle>
            <a:lvl1pPr>
              <a:defRPr sz="4500">
                <a:solidFill>
                  <a:srgbClr val="5A5A5A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09387" y="4922798"/>
            <a:ext cx="79782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sz="2400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2025</a:t>
            </a:r>
          </a:p>
        </p:txBody>
      </p:sp>
      <p:sp>
        <p:nvSpPr>
          <p:cNvPr id="10" name="Shape 309"/>
          <p:cNvSpPr/>
          <p:nvPr/>
        </p:nvSpPr>
        <p:spPr>
          <a:xfrm>
            <a:off x="11933751" y="-76200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194"/>
          </a:p>
        </p:txBody>
      </p:sp>
      <p:sp>
        <p:nvSpPr>
          <p:cNvPr id="12" name="Shape 311"/>
          <p:cNvSpPr/>
          <p:nvPr/>
        </p:nvSpPr>
        <p:spPr>
          <a:xfrm rot="10800000">
            <a:off x="-82551" y="6668909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194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1090D15-A96B-DA4B-8DB4-DB4F942410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627" y="34740"/>
            <a:ext cx="11400519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baseline="0" dirty="0" err="1"/>
              <a:t>dt+UX</a:t>
            </a:r>
            <a:r>
              <a:rPr lang="en-US" sz="2000" baseline="0" dirty="0"/>
              <a:t>: DESIGN THINKING FOR USER EXPERIENCE DESIGN + PROTOTYPING + EVALUATION</a:t>
            </a:r>
            <a:endParaRPr lang="en-US" sz="2000" dirty="0"/>
          </a:p>
        </p:txBody>
      </p:sp>
      <p:pic>
        <p:nvPicPr>
          <p:cNvPr id="15" name="Picture 14" descr="dt+ux.ai">
            <a:extLst>
              <a:ext uri="{FF2B5EF4-FFF2-40B4-BE49-F238E27FC236}">
                <a16:creationId xmlns:a16="http://schemas.microsoft.com/office/drawing/2014/main" id="{18834582-D73E-9E4A-893F-27DF3970ED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55" y="-316007"/>
            <a:ext cx="1365505" cy="1024128"/>
          </a:xfrm>
          <a:prstGeom prst="rect">
            <a:avLst/>
          </a:prstGeom>
        </p:spPr>
      </p:pic>
      <p:sp>
        <p:nvSpPr>
          <p:cNvPr id="11" name="Shape 310"/>
          <p:cNvSpPr/>
          <p:nvPr/>
        </p:nvSpPr>
        <p:spPr>
          <a:xfrm rot="16200000">
            <a:off x="-93917" y="-64833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194"/>
          </a:p>
        </p:txBody>
      </p:sp>
      <p:sp>
        <p:nvSpPr>
          <p:cNvPr id="17" name="Shape 311">
            <a:extLst>
              <a:ext uri="{FF2B5EF4-FFF2-40B4-BE49-F238E27FC236}">
                <a16:creationId xmlns:a16="http://schemas.microsoft.com/office/drawing/2014/main" id="{2467F343-3C4A-A04D-8C34-192503A33BC4}"/>
              </a:ext>
            </a:extLst>
          </p:cNvPr>
          <p:cNvSpPr/>
          <p:nvPr userDrawn="1"/>
        </p:nvSpPr>
        <p:spPr>
          <a:xfrm rot="10800000" flipH="1">
            <a:off x="11913000" y="6668909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194" dirty="0"/>
          </a:p>
        </p:txBody>
      </p:sp>
    </p:spTree>
    <p:extLst>
      <p:ext uri="{BB962C8B-B14F-4D97-AF65-F5344CB8AC3E}">
        <p14:creationId xmlns:p14="http://schemas.microsoft.com/office/powerpoint/2010/main" val="3273097355"/>
      </p:ext>
    </p:extLst>
  </p:cSld>
  <p:clrMapOvr>
    <a:masterClrMapping/>
  </p:clrMapOvr>
  <p:transition>
    <p:dissolv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4868" y="352432"/>
            <a:ext cx="2887133" cy="5972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9238" y="352432"/>
            <a:ext cx="8462433" cy="59721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0D547-AD23-1049-B715-E30636EE86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66641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8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39237" y="1600200"/>
            <a:ext cx="5355163" cy="47244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1" y="1600200"/>
            <a:ext cx="5521767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AAD2D-0A78-5443-AB84-74C25CBD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54523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8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7" y="1600200"/>
            <a:ext cx="5854160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713316" y="1600200"/>
            <a:ext cx="5355163" cy="47244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AAD2D-0A78-5443-AB84-74C25CBD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44339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8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7" y="1600200"/>
            <a:ext cx="5784712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1996" y="1600200"/>
            <a:ext cx="5355163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AAD2D-0A78-5443-AB84-74C25CBD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82560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8" y="352425"/>
            <a:ext cx="11552767" cy="1143000"/>
          </a:xfrm>
        </p:spPr>
        <p:txBody>
          <a:bodyPr/>
          <a:lstStyle>
            <a:lvl1pPr>
              <a:defRPr sz="3300"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9237" y="1600200"/>
            <a:ext cx="5703691" cy="4724400"/>
          </a:xfrm>
        </p:spPr>
        <p:txBody>
          <a:bodyPr/>
          <a:lstStyle>
            <a:lvl1pPr>
              <a:defRPr sz="2025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85995" y="1600200"/>
            <a:ext cx="5440101" cy="228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75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85995" y="4038600"/>
            <a:ext cx="5440101" cy="228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575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AAD2D-0A78-5443-AB84-74C25CBD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38232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39238" y="352425"/>
            <a:ext cx="11552767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9237" y="1600200"/>
            <a:ext cx="5355163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764835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9237" y="4038600"/>
            <a:ext cx="5355163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764835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AAD2D-0A78-5443-AB84-74C25CBD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04121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514356" y="2281244"/>
            <a:ext cx="11180233" cy="1116013"/>
          </a:xfrm>
          <a:prstGeom prst="rect">
            <a:avLst/>
          </a:prstGeom>
        </p:spPr>
        <p:txBody>
          <a:bodyPr/>
          <a:lstStyle>
            <a:lvl1pPr algn="ctr">
              <a:defRPr sz="39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71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3713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E985AF-0CDD-494D-BF08-30840F1C9C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22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38BF4-29DF-244C-845E-9992471C9B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422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E133F2-6AA5-FE49-9AA2-A1DD2A9792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422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6CDAAD2D-0A78-5443-AB84-74C25CBD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9764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1688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1688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23752" indent="-38943">
              <a:spcBef>
                <a:spcPts val="205"/>
              </a:spcBef>
              <a:defRPr sz="971"/>
            </a:lvl2pPr>
            <a:lvl3pPr marL="192983" indent="-30289">
              <a:spcBef>
                <a:spcPts val="170"/>
              </a:spcBef>
              <a:defRPr sz="886"/>
            </a:lvl3pPr>
            <a:lvl4pPr marL="270869" indent="-30289">
              <a:spcBef>
                <a:spcPts val="137"/>
              </a:spcBef>
              <a:defRPr sz="717"/>
            </a:lvl4pPr>
            <a:lvl5pPr marL="348754" indent="-30289">
              <a:spcBef>
                <a:spcPts val="137"/>
              </a:spcBef>
              <a:defRPr sz="717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113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113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113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113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113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717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B94D95-A2AB-8944-9100-36502BBCF4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22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105658-4B3F-D54B-AFC8-B6123918E2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422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1711E96-21B6-CA46-B1E7-634E9DC0A3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422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6CDAAD2D-0A78-5443-AB84-74C25CBD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4466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+ sub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8736" y="1425584"/>
            <a:ext cx="11277101" cy="4881563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767676"/>
                </a:solidFill>
                <a:latin typeface="+mn-lt"/>
              </a:defRPr>
            </a:lvl1pPr>
            <a:lvl2pPr>
              <a:defRPr lang="en-US" dirty="0" smtClean="0">
                <a:solidFill>
                  <a:srgbClr val="767676"/>
                </a:solidFill>
                <a:latin typeface="+mn-lt"/>
              </a:defRPr>
            </a:lvl2pPr>
            <a:lvl3pPr>
              <a:defRPr lang="en-US" dirty="0" smtClean="0">
                <a:solidFill>
                  <a:srgbClr val="767676"/>
                </a:solidFill>
                <a:latin typeface="+mn-lt"/>
              </a:defRPr>
            </a:lvl3pPr>
            <a:lvl4pPr>
              <a:defRPr lang="en-US" dirty="0" smtClean="0">
                <a:solidFill>
                  <a:srgbClr val="767676"/>
                </a:solidFill>
                <a:latin typeface="+mn-lt"/>
              </a:defRPr>
            </a:lvl4pPr>
            <a:lvl5pPr>
              <a:defRPr lang="en-US" dirty="0"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3180499" y="186136"/>
            <a:ext cx="8813800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35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-27296"/>
            <a:ext cx="1127532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772" b="0" baseline="0">
                <a:solidFill>
                  <a:srgbClr val="767676"/>
                </a:solidFill>
                <a:latin typeface="+mn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866947-3717-D941-B175-1B7B7ED1B8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22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A4BA3F-BC2B-3D47-BE0A-78ED8EBFE1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422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68502BF-64C9-E34D-92E9-03DE930329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422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6CDAAD2D-0A78-5443-AB84-74C25CBD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0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21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2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9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5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82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7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75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71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AAD2D-0A78-5443-AB84-74C25CBD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8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4625" indent="-174625">
              <a:buSzPct val="60000"/>
              <a:tabLst/>
              <a:defRPr sz="3600"/>
            </a:lvl1pPr>
            <a:lvl2pPr>
              <a:buSzPct val="60000"/>
              <a:defRPr sz="3200"/>
            </a:lvl2pPr>
            <a:lvl3pPr>
              <a:buSzPct val="60000"/>
              <a:defRPr sz="2800"/>
            </a:lvl3pPr>
            <a:lvl4pPr>
              <a:buSzPct val="60000"/>
              <a:defRPr sz="26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D5605-A621-BB48-A3A3-D0E7F43A8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47186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517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7" y="352425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6" y="1600200"/>
            <a:ext cx="5355165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080000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080000" cy="228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AAD2D-0A78-5443-AB84-74C25CBD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6149"/>
      </p:ext>
    </p:extLst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4" y="1600200"/>
            <a:ext cx="5820349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84285" y="1600200"/>
            <a:ext cx="5355167" cy="4724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AAD2D-0A78-5443-AB84-74C25CBD9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40884"/>
      </p:ext>
    </p:extLst>
  </p:cSld>
  <p:clrMapOvr>
    <a:masterClrMapping/>
  </p:clrMapOvr>
  <p:transition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t+ux.ai">
            <a:extLst>
              <a:ext uri="{FF2B5EF4-FFF2-40B4-BE49-F238E27FC236}">
                <a16:creationId xmlns:a16="http://schemas.microsoft.com/office/drawing/2014/main" id="{FF387901-1EC2-4C4C-9D4D-5DBC156D2C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21" name="Picture 20" descr="dt+ux.ai">
            <a:extLst>
              <a:ext uri="{FF2B5EF4-FFF2-40B4-BE49-F238E27FC236}">
                <a16:creationId xmlns:a16="http://schemas.microsoft.com/office/drawing/2014/main" id="{C1519D34-8A97-4D9C-AC38-3C5212220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19" name="Picture 18" descr="dt+ux.ai">
            <a:extLst>
              <a:ext uri="{FF2B5EF4-FFF2-40B4-BE49-F238E27FC236}">
                <a16:creationId xmlns:a16="http://schemas.microsoft.com/office/drawing/2014/main" id="{C5C62A17-EBC1-48FD-819A-93F5BBAD47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18" name="Picture 17" descr="dt+ux.ai">
            <a:extLst>
              <a:ext uri="{FF2B5EF4-FFF2-40B4-BE49-F238E27FC236}">
                <a16:creationId xmlns:a16="http://schemas.microsoft.com/office/drawing/2014/main" id="{655A4C6C-79F7-CD40-9059-2FF393ADD4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58" y="-346560"/>
            <a:ext cx="1574645" cy="1180830"/>
          </a:xfrm>
          <a:prstGeom prst="rect">
            <a:avLst/>
          </a:prstGeom>
        </p:spPr>
      </p:pic>
      <p:pic>
        <p:nvPicPr>
          <p:cNvPr id="20" name="Picture 19" descr="dt+ux.ai">
            <a:extLst>
              <a:ext uri="{FF2B5EF4-FFF2-40B4-BE49-F238E27FC236}">
                <a16:creationId xmlns:a16="http://schemas.microsoft.com/office/drawing/2014/main" id="{F77E0BC6-7E5E-5C45-8DCC-5D37E5EE8F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 rot="10800000">
            <a:off x="0" y="0"/>
            <a:ext cx="12192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8754" y="3892718"/>
            <a:ext cx="802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78754" y="2115019"/>
            <a:ext cx="10769600" cy="1143000"/>
          </a:xfrm>
        </p:spPr>
        <p:txBody>
          <a:bodyPr/>
          <a:lstStyle>
            <a:lvl1pPr>
              <a:defRPr sz="5999">
                <a:solidFill>
                  <a:srgbClr val="5A5A5A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78754" y="4922793"/>
            <a:ext cx="79782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sz="2400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2025</a:t>
            </a:r>
          </a:p>
        </p:txBody>
      </p:sp>
      <p:pic>
        <p:nvPicPr>
          <p:cNvPr id="14" name="Picture 13" descr="dt+ux.ai">
            <a:extLst>
              <a:ext uri="{FF2B5EF4-FFF2-40B4-BE49-F238E27FC236}">
                <a16:creationId xmlns:a16="http://schemas.microsoft.com/office/drawing/2014/main" id="{6E3129C8-C474-9D4A-B318-DF1A0850C0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5" cy="1164042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D589D282-6F1F-1C46-AD61-1358842AE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3" tIns="54417" rIns="108833" bIns="544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baseline="0" dirty="0"/>
              <a:t>DESIGN THINKING FOR USER EXPERIENCE </a:t>
            </a:r>
            <a:r>
              <a:rPr lang="en-US" sz="2000" dirty="0"/>
              <a:t>DESIGN +</a:t>
            </a:r>
            <a:r>
              <a:rPr lang="en-US" sz="2000" baseline="0" dirty="0"/>
              <a:t> PROTOTYPING + EVALUATION</a:t>
            </a:r>
            <a:endParaRPr lang="en-US" sz="2000" dirty="0"/>
          </a:p>
        </p:txBody>
      </p:sp>
      <p:pic>
        <p:nvPicPr>
          <p:cNvPr id="16" name="Picture 15" descr="dt+ux.ai">
            <a:extLst>
              <a:ext uri="{FF2B5EF4-FFF2-40B4-BE49-F238E27FC236}">
                <a16:creationId xmlns:a16="http://schemas.microsoft.com/office/drawing/2014/main" id="{8D50C5D1-5438-0645-98B4-DA199F0A36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5" cy="1164042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4C7E9560-F096-A64B-AAD2-B8586BC4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3" tIns="54417" rIns="108833" bIns="544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baseline="0" dirty="0"/>
              <a:t>DESIGN THINKING FOR USER EXPERIENCE </a:t>
            </a:r>
            <a:r>
              <a:rPr lang="en-US" sz="2000" dirty="0"/>
              <a:t>DESIGN +</a:t>
            </a:r>
            <a:r>
              <a:rPr lang="en-US" sz="2000" baseline="0" dirty="0"/>
              <a:t> PROTOTYPING + EVALUATION</a:t>
            </a:r>
            <a:endParaRPr lang="en-US" sz="2000" dirty="0"/>
          </a:p>
        </p:txBody>
      </p:sp>
      <p:sp>
        <p:nvSpPr>
          <p:cNvPr id="10" name="Shape 309"/>
          <p:cNvSpPr/>
          <p:nvPr/>
        </p:nvSpPr>
        <p:spPr>
          <a:xfrm>
            <a:off x="11933751" y="-6286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1" name="Shape 310"/>
          <p:cNvSpPr/>
          <p:nvPr/>
        </p:nvSpPr>
        <p:spPr>
          <a:xfrm rot="16200000">
            <a:off x="-93917" y="-51499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2" name="Shape 311"/>
          <p:cNvSpPr/>
          <p:nvPr/>
        </p:nvSpPr>
        <p:spPr>
          <a:xfrm rot="10800000">
            <a:off x="-82551" y="666940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3" name="Shape 312"/>
          <p:cNvSpPr/>
          <p:nvPr/>
        </p:nvSpPr>
        <p:spPr>
          <a:xfrm rot="5400000">
            <a:off x="11977620" y="667568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B2368B-CA14-4DBC-BD64-AC6F6763C755}"/>
              </a:ext>
            </a:extLst>
          </p:cNvPr>
          <p:cNvSpPr/>
          <p:nvPr/>
        </p:nvSpPr>
        <p:spPr>
          <a:xfrm>
            <a:off x="660850" y="3476760"/>
            <a:ext cx="1825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/>
                </a:solidFill>
              </a:rPr>
              <a:t>刘哲明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4F1E92-FCE0-4CF5-994D-9C83888D774D}"/>
              </a:ext>
            </a:extLst>
          </p:cNvPr>
          <p:cNvSpPr/>
          <p:nvPr userDrawn="1"/>
        </p:nvSpPr>
        <p:spPr bwMode="auto">
          <a:xfrm rot="10800000">
            <a:off x="0" y="0"/>
            <a:ext cx="12192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212371"/>
      </p:ext>
    </p:extLst>
  </p:cSld>
  <p:clrMapOvr>
    <a:masterClrMapping/>
  </p:clrMapOvr>
  <p:transition>
    <p:dissolv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15B0BD7-5E03-8942-BBDB-4073FFF1CC4C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defRPr/>
            </a:lvl1pPr>
            <a:lvl2pPr>
              <a:buSzPct val="75000"/>
              <a:defRPr/>
            </a:lvl2pPr>
            <a:lvl3pPr>
              <a:buSzPct val="75000"/>
              <a:defRPr/>
            </a:lvl3pPr>
            <a:lvl4pPr>
              <a:buSzPct val="75000"/>
              <a:defRPr/>
            </a:lvl4pPr>
            <a:lvl5pPr>
              <a:buSzPct val="75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E877C-33E4-8D47-9FF8-A9983EC5D9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1A097-EBD1-D347-B1B2-6C819656855A}"/>
              </a:ext>
            </a:extLst>
          </p:cNvPr>
          <p:cNvSpPr/>
          <p:nvPr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88CD2-9A1D-4746-B42F-105F495FB78A}"/>
              </a:ext>
            </a:extLst>
          </p:cNvPr>
          <p:cNvSpPr/>
          <p:nvPr userDrawn="1"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171226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10B673-518D-3342-8DCB-82147DBF19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F3DB10-67B8-6A41-863B-C6242E14021D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62FE6D-5C76-2248-94D4-B037F26541DA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CBEDAB-9B03-4827-B660-634BA387C78F}"/>
              </a:ext>
            </a:extLst>
          </p:cNvPr>
          <p:cNvSpPr/>
          <p:nvPr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206281-F551-4B4E-ADE1-9A6E85EF8F35}"/>
              </a:ext>
            </a:extLst>
          </p:cNvPr>
          <p:cNvSpPr/>
          <p:nvPr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636510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EE2156-C857-2048-8AE2-99EA715E4D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F42EBF-CE98-CD4B-993C-2A03CB423CBB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5B76A-CF53-E143-A3F1-37625C93DBFE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27133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7435F-1268-B14E-9921-CB2E2F250D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33609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71836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DFC32-B491-CD4C-84CF-314108DC3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18DE2A-99CD-DD4B-B42A-F75FB6F8F819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F8EC3-D71B-F742-9954-E246C53B2D02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36592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9238" y="1600200"/>
            <a:ext cx="5680540" cy="47244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50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0208" y="1600200"/>
            <a:ext cx="5434315" cy="47244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50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3CC89E-482A-7243-9449-D2F6FD999D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59410"/>
      </p:ext>
    </p:extLst>
  </p:cSld>
  <p:clrMapOvr>
    <a:masterClrMapping/>
  </p:clrMapOvr>
  <p:transition>
    <p:dissolv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35100-7FB8-3346-94EF-A9F855F7A3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59B09-0BDE-BE46-8148-E04158285CC3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CA103C-F65A-C442-B916-436A5D533F9D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904676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3A151-F0D2-1F48-9B08-3E0A4ABB9E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1305B5-4179-A944-A52D-68750D1DD4C2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68F8E-7129-1D47-8352-063FD7E5A557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42643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4867" y="352427"/>
            <a:ext cx="2887133" cy="5972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9234" y="352427"/>
            <a:ext cx="8462433" cy="5972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9FD364-21D9-FD4C-9E39-FE84307BC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DD6FB-8AF9-2C42-B83D-0FC003497CE6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CF5D1E-C699-BF46-974B-5714AA4B3505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95000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9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3999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93277" indent="-92291">
              <a:spcBef>
                <a:spcPts val="485"/>
              </a:spcBef>
              <a:defRPr sz="2300"/>
            </a:lvl2pPr>
            <a:lvl3pPr marL="457349" indent="-71782">
              <a:spcBef>
                <a:spcPts val="404"/>
              </a:spcBef>
              <a:defRPr sz="2100"/>
            </a:lvl3pPr>
            <a:lvl4pPr marL="641930" indent="-71782">
              <a:spcBef>
                <a:spcPts val="323"/>
              </a:spcBef>
              <a:defRPr sz="1700"/>
            </a:lvl4pPr>
            <a:lvl5pPr marL="826510" indent="-71782">
              <a:spcBef>
                <a:spcPts val="323"/>
              </a:spcBef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17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B94D95-A2AB-8944-9100-36502BBCF4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105658-4B3F-D54B-AFC8-B6123918E2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1711E96-21B6-CA46-B1E7-634E9DC0A3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0BEAE38B-A34D-F042-8AF9-DD6BB05230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7832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+ sub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8735" y="1425579"/>
            <a:ext cx="11277101" cy="4881563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767676"/>
                </a:solidFill>
                <a:latin typeface="+mn-lt"/>
              </a:defRPr>
            </a:lvl1pPr>
            <a:lvl2pPr>
              <a:defRPr lang="en-US" dirty="0" smtClean="0">
                <a:solidFill>
                  <a:srgbClr val="767676"/>
                </a:solidFill>
                <a:latin typeface="+mn-lt"/>
              </a:defRPr>
            </a:lvl2pPr>
            <a:lvl3pPr>
              <a:defRPr lang="en-US" dirty="0" smtClean="0">
                <a:solidFill>
                  <a:srgbClr val="767676"/>
                </a:solidFill>
                <a:latin typeface="+mn-lt"/>
              </a:defRPr>
            </a:lvl3pPr>
            <a:lvl4pPr>
              <a:defRPr lang="en-US" dirty="0" smtClean="0">
                <a:solidFill>
                  <a:srgbClr val="767676"/>
                </a:solidFill>
                <a:latin typeface="+mn-lt"/>
              </a:defRPr>
            </a:lvl4pPr>
            <a:lvl5pPr>
              <a:defRPr lang="en-US" dirty="0"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3180499" y="186136"/>
            <a:ext cx="8813800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199" baseline="0">
                <a:solidFill>
                  <a:srgbClr val="FFC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1" y="-27296"/>
            <a:ext cx="1127532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199" b="0" baseline="0">
                <a:solidFill>
                  <a:srgbClr val="767676"/>
                </a:solidFill>
                <a:latin typeface="+mn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866947-3717-D941-B175-1B7B7ED1B8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A4BA3F-BC2B-3D47-BE0A-78ED8EBFE1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68502BF-64C9-E34D-92E9-03DE930329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0BEAE38B-A34D-F042-8AF9-DD6BB05230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6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0FE3D-C6CA-0E44-AD74-327626FD3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7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4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D1C74-D48A-F647-88A9-F190CAB18F5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68CFC-C475-3C49-A59B-F104C47DBE7E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2204B-6F0E-224A-B684-DFCC423A4EBB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90539"/>
      </p:ext>
    </p:extLst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9909" y="0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9179933"/>
      </p:ext>
    </p:extLst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 sz="44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080000" cy="22860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080000" cy="22860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71438-5D6D-B146-B50F-08AEAE693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63916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A3876-95E2-AD44-84F4-AB431DD283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2814"/>
      </p:ext>
    </p:extLst>
  </p:cSld>
  <p:clrMapOvr>
    <a:masterClrMapping/>
  </p:clrMapOvr>
  <p:transition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4" y="352425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3" y="1600200"/>
            <a:ext cx="5820349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84284" y="1600200"/>
            <a:ext cx="5355166" cy="4724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AE38B-A34D-F042-8AF9-DD6BB05230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79032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9778B-06E7-6E4B-B497-9386DED933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68428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932" y="6607236"/>
            <a:ext cx="1927469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930403" y="6608285"/>
            <a:ext cx="8310879" cy="457200"/>
          </a:xfr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241283" y="6617039"/>
            <a:ext cx="1944863" cy="457200"/>
          </a:xfrm>
          <a:ln/>
        </p:spPr>
        <p:txBody>
          <a:bodyPr/>
          <a:lstStyle>
            <a:lvl1pPr>
              <a:defRPr/>
            </a:lvl1pPr>
          </a:lstStyle>
          <a:p>
            <a:fld id="{88C5DCA4-72D8-1847-88AD-275DB8B668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11035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03B64-1C0B-F140-94CB-79067E323B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63263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0070A-7A1F-A54A-8179-5488E435F9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27569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223D7-1A4B-D743-9E34-692DD8888E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67686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7EFA975-2AAB-424F-9936-573FBC30CC9C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0053BA-8A81-294E-B8BB-4F448E392A49}"/>
              </a:ext>
            </a:extLst>
          </p:cNvPr>
          <p:cNvSpPr/>
          <p:nvPr/>
        </p:nvSpPr>
        <p:spPr bwMode="auto">
          <a:xfrm>
            <a:off x="0" y="6527206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1434" tIns="25717" rIns="51434" bIns="2571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39238" y="0"/>
            <a:ext cx="1155276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31" y="6607236"/>
            <a:ext cx="15955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8508" y="6608285"/>
            <a:ext cx="8996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90567" y="6617039"/>
            <a:ext cx="15955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6CDAAD2D-0A78-5443-AB84-74C25CBD9F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hape 310"/>
          <p:cNvSpPr/>
          <p:nvPr/>
        </p:nvSpPr>
        <p:spPr>
          <a:xfrm rot="16200000">
            <a:off x="-74867" y="-5507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194" dirty="0"/>
          </a:p>
        </p:txBody>
      </p:sp>
      <p:sp>
        <p:nvSpPr>
          <p:cNvPr id="13" name="Shape 310">
            <a:extLst>
              <a:ext uri="{FF2B5EF4-FFF2-40B4-BE49-F238E27FC236}">
                <a16:creationId xmlns:a16="http://schemas.microsoft.com/office/drawing/2014/main" id="{DFB8A9B7-C06F-9749-B636-278A0C134EE9}"/>
              </a:ext>
            </a:extLst>
          </p:cNvPr>
          <p:cNvSpPr/>
          <p:nvPr/>
        </p:nvSpPr>
        <p:spPr>
          <a:xfrm rot="5400000" flipH="1">
            <a:off x="11961199" y="-5507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194" dirty="0"/>
          </a:p>
        </p:txBody>
      </p:sp>
      <p:sp>
        <p:nvSpPr>
          <p:cNvPr id="14" name="Shape 310">
            <a:extLst>
              <a:ext uri="{FF2B5EF4-FFF2-40B4-BE49-F238E27FC236}">
                <a16:creationId xmlns:a16="http://schemas.microsoft.com/office/drawing/2014/main" id="{CA7C88AC-0253-954C-B071-3CB64A57472F}"/>
              </a:ext>
            </a:extLst>
          </p:cNvPr>
          <p:cNvSpPr/>
          <p:nvPr/>
        </p:nvSpPr>
        <p:spPr>
          <a:xfrm rot="5400000" flipV="1">
            <a:off x="-74867" y="6623148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194" dirty="0"/>
          </a:p>
        </p:txBody>
      </p:sp>
      <p:sp>
        <p:nvSpPr>
          <p:cNvPr id="16" name="Shape 311">
            <a:extLst>
              <a:ext uri="{FF2B5EF4-FFF2-40B4-BE49-F238E27FC236}">
                <a16:creationId xmlns:a16="http://schemas.microsoft.com/office/drawing/2014/main" id="{57CB98F4-D0A0-4E4D-BF3B-8A535F51349D}"/>
              </a:ext>
            </a:extLst>
          </p:cNvPr>
          <p:cNvSpPr/>
          <p:nvPr userDrawn="1"/>
        </p:nvSpPr>
        <p:spPr>
          <a:xfrm rot="10800000" flipH="1">
            <a:off x="11913000" y="6668909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2194" dirty="0"/>
          </a:p>
        </p:txBody>
      </p:sp>
    </p:spTree>
    <p:extLst>
      <p:ext uri="{BB962C8B-B14F-4D97-AF65-F5344CB8AC3E}">
        <p14:creationId xmlns:p14="http://schemas.microsoft.com/office/powerpoint/2010/main" val="37245057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</p:sldLayoutIdLst>
  <p:transition>
    <p:dissolve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61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61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61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61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192881" algn="l" rtl="0" eaLnBrk="1" fontAlgn="base" hangingPunct="1">
        <a:spcBef>
          <a:spcPct val="0"/>
        </a:spcBef>
        <a:spcAft>
          <a:spcPct val="0"/>
        </a:spcAft>
        <a:defRPr sz="1561">
          <a:solidFill>
            <a:srgbClr val="3E4E6C"/>
          </a:solidFill>
          <a:latin typeface="Arial Black" pitchFamily="34" charset="0"/>
        </a:defRPr>
      </a:lvl6pPr>
      <a:lvl7pPr marL="385763" algn="l" rtl="0" eaLnBrk="1" fontAlgn="base" hangingPunct="1">
        <a:spcBef>
          <a:spcPct val="0"/>
        </a:spcBef>
        <a:spcAft>
          <a:spcPct val="0"/>
        </a:spcAft>
        <a:defRPr sz="1561">
          <a:solidFill>
            <a:srgbClr val="3E4E6C"/>
          </a:solidFill>
          <a:latin typeface="Arial Black" pitchFamily="34" charset="0"/>
        </a:defRPr>
      </a:lvl7pPr>
      <a:lvl8pPr marL="578644" algn="l" rtl="0" eaLnBrk="1" fontAlgn="base" hangingPunct="1">
        <a:spcBef>
          <a:spcPct val="0"/>
        </a:spcBef>
        <a:spcAft>
          <a:spcPct val="0"/>
        </a:spcAft>
        <a:defRPr sz="1561">
          <a:solidFill>
            <a:srgbClr val="3E4E6C"/>
          </a:solidFill>
          <a:latin typeface="Arial Black" pitchFamily="34" charset="0"/>
        </a:defRPr>
      </a:lvl8pPr>
      <a:lvl9pPr marL="771525" algn="l" rtl="0" eaLnBrk="1" fontAlgn="base" hangingPunct="1">
        <a:spcBef>
          <a:spcPct val="0"/>
        </a:spcBef>
        <a:spcAft>
          <a:spcPct val="0"/>
        </a:spcAft>
        <a:defRPr sz="1561">
          <a:solidFill>
            <a:srgbClr val="3E4E6C"/>
          </a:solidFill>
          <a:latin typeface="Arial Black" pitchFamily="34" charset="0"/>
        </a:defRPr>
      </a:lvl9pPr>
    </p:titleStyle>
    <p:bodyStyle>
      <a:lvl1pPr marL="174625" indent="-174625" algn="l" rtl="0" eaLnBrk="1" fontAlgn="base" hangingPunct="1">
        <a:spcBef>
          <a:spcPct val="20000"/>
        </a:spcBef>
        <a:spcAft>
          <a:spcPct val="0"/>
        </a:spcAft>
        <a:buSzPct val="60000"/>
        <a:buChar char="•"/>
        <a:tabLst/>
        <a:defRPr sz="36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349250" indent="-155575" algn="l" rtl="0" eaLnBrk="1" fontAlgn="base" hangingPunct="1">
        <a:spcBef>
          <a:spcPct val="20000"/>
        </a:spcBef>
        <a:spcAft>
          <a:spcPct val="0"/>
        </a:spcAft>
        <a:buSzPct val="60000"/>
        <a:buChar char="–"/>
        <a:tabLst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515938" indent="-130175" algn="l" rtl="0" eaLnBrk="1" fontAlgn="base" hangingPunct="1">
        <a:spcBef>
          <a:spcPct val="20000"/>
        </a:spcBef>
        <a:spcAft>
          <a:spcPct val="0"/>
        </a:spcAft>
        <a:buSzPct val="60000"/>
        <a:buChar char="•"/>
        <a:tabLst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744538" indent="-165100" algn="l" rtl="0" eaLnBrk="1" fontAlgn="base" hangingPunct="1">
        <a:spcBef>
          <a:spcPct val="20000"/>
        </a:spcBef>
        <a:spcAft>
          <a:spcPct val="0"/>
        </a:spcAft>
        <a:buSzPct val="60000"/>
        <a:buChar char="–"/>
        <a:tabLst/>
        <a:defRPr sz="26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919163" indent="-147638" algn="l" rtl="0" eaLnBrk="1" fontAlgn="base" hangingPunct="1">
        <a:spcBef>
          <a:spcPct val="20000"/>
        </a:spcBef>
        <a:spcAft>
          <a:spcPct val="0"/>
        </a:spcAft>
        <a:buSzPct val="60000"/>
        <a:buChar char="»"/>
        <a:tabLst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1060847" indent="-96441" algn="l" rtl="0" eaLnBrk="1" fontAlgn="base" hangingPunct="1">
        <a:spcBef>
          <a:spcPct val="20000"/>
        </a:spcBef>
        <a:spcAft>
          <a:spcPct val="0"/>
        </a:spcAft>
        <a:buChar char="»"/>
        <a:defRPr sz="844" b="1">
          <a:solidFill>
            <a:schemeClr val="tx1"/>
          </a:solidFill>
          <a:latin typeface="+mn-lt"/>
        </a:defRPr>
      </a:lvl6pPr>
      <a:lvl7pPr marL="1253729" indent="-96441" algn="l" rtl="0" eaLnBrk="1" fontAlgn="base" hangingPunct="1">
        <a:spcBef>
          <a:spcPct val="20000"/>
        </a:spcBef>
        <a:spcAft>
          <a:spcPct val="0"/>
        </a:spcAft>
        <a:buChar char="»"/>
        <a:defRPr sz="844" b="1">
          <a:solidFill>
            <a:schemeClr val="tx1"/>
          </a:solidFill>
          <a:latin typeface="+mn-lt"/>
        </a:defRPr>
      </a:lvl7pPr>
      <a:lvl8pPr marL="1446610" indent="-96441" algn="l" rtl="0" eaLnBrk="1" fontAlgn="base" hangingPunct="1">
        <a:spcBef>
          <a:spcPct val="20000"/>
        </a:spcBef>
        <a:spcAft>
          <a:spcPct val="0"/>
        </a:spcAft>
        <a:buChar char="»"/>
        <a:defRPr sz="844" b="1">
          <a:solidFill>
            <a:schemeClr val="tx1"/>
          </a:solidFill>
          <a:latin typeface="+mn-lt"/>
        </a:defRPr>
      </a:lvl8pPr>
      <a:lvl9pPr marL="1639491" indent="-96441" algn="l" rtl="0" eaLnBrk="1" fontAlgn="base" hangingPunct="1">
        <a:spcBef>
          <a:spcPct val="20000"/>
        </a:spcBef>
        <a:spcAft>
          <a:spcPct val="0"/>
        </a:spcAft>
        <a:buChar char="»"/>
        <a:defRPr sz="844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30" y="6607236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2025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608285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65342" y="6617039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0BEAE38B-A34D-F042-8AF9-DD6BB05230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38636B-43FB-CB41-8A17-68B9BF7122B1}"/>
              </a:ext>
            </a:extLst>
          </p:cNvPr>
          <p:cNvSpPr/>
          <p:nvPr/>
        </p:nvSpPr>
        <p:spPr bwMode="auto">
          <a:xfrm>
            <a:off x="0" y="6527204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108833" tIns="54417" rIns="108833" bIns="5441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882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49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Shape 310">
            <a:extLst>
              <a:ext uri="{FF2B5EF4-FFF2-40B4-BE49-F238E27FC236}">
                <a16:creationId xmlns:a16="http://schemas.microsoft.com/office/drawing/2014/main" id="{CA7C88AC-0253-954C-B071-3CB64A57472F}"/>
              </a:ext>
            </a:extLst>
          </p:cNvPr>
          <p:cNvSpPr/>
          <p:nvPr/>
        </p:nvSpPr>
        <p:spPr>
          <a:xfrm rot="5400000" flipV="1">
            <a:off x="-74867" y="6623146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15" name="Shape 310">
            <a:extLst>
              <a:ext uri="{FF2B5EF4-FFF2-40B4-BE49-F238E27FC236}">
                <a16:creationId xmlns:a16="http://schemas.microsoft.com/office/drawing/2014/main" id="{A3A7A954-BA50-EE4E-AA3E-4161329C8E24}"/>
              </a:ext>
            </a:extLst>
          </p:cNvPr>
          <p:cNvSpPr/>
          <p:nvPr/>
        </p:nvSpPr>
        <p:spPr>
          <a:xfrm rot="16200000" flipH="1" flipV="1">
            <a:off x="11961198" y="6625990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13" name="Shape 310">
            <a:extLst>
              <a:ext uri="{FF2B5EF4-FFF2-40B4-BE49-F238E27FC236}">
                <a16:creationId xmlns:a16="http://schemas.microsoft.com/office/drawing/2014/main" id="{DFB8A9B7-C06F-9749-B636-278A0C134EE9}"/>
              </a:ext>
            </a:extLst>
          </p:cNvPr>
          <p:cNvSpPr/>
          <p:nvPr/>
        </p:nvSpPr>
        <p:spPr>
          <a:xfrm rot="5400000" flipH="1">
            <a:off x="11961198" y="-52227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8" name="Shape 310"/>
          <p:cNvSpPr/>
          <p:nvPr/>
        </p:nvSpPr>
        <p:spPr>
          <a:xfrm rot="16200000">
            <a:off x="-74867" y="-5507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</p:spTree>
    <p:extLst>
      <p:ext uri="{BB962C8B-B14F-4D97-AF65-F5344CB8AC3E}">
        <p14:creationId xmlns:p14="http://schemas.microsoft.com/office/powerpoint/2010/main" val="20860525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p:transition>
    <p:dissolve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399" b="0" i="0">
          <a:solidFill>
            <a:srgbClr val="FFC00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109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6pPr>
      <a:lvl7pPr marL="914217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7pPr>
      <a:lvl8pPr marL="1371326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8pPr>
      <a:lvl9pPr marL="1828434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9pPr>
    </p:titleStyle>
    <p:bodyStyle>
      <a:lvl1pPr marL="342831" indent="-342831" algn="l" rtl="0" eaLnBrk="1" fontAlgn="base" hangingPunct="1">
        <a:spcBef>
          <a:spcPct val="20000"/>
        </a:spcBef>
        <a:spcAft>
          <a:spcPct val="0"/>
        </a:spcAft>
        <a:buChar char="•"/>
        <a:defRPr sz="35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801" indent="-285693" algn="l" rtl="0" eaLnBrk="1" fontAlgn="base" hangingPunct="1">
        <a:spcBef>
          <a:spcPct val="20000"/>
        </a:spcBef>
        <a:spcAft>
          <a:spcPct val="0"/>
        </a:spcAft>
        <a:buChar char="–"/>
        <a:defRPr sz="31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2771" indent="-228554" algn="l" rtl="0" eaLnBrk="1" fontAlgn="base" hangingPunct="1">
        <a:spcBef>
          <a:spcPct val="20000"/>
        </a:spcBef>
        <a:spcAft>
          <a:spcPct val="0"/>
        </a:spcAft>
        <a:buChar char="•"/>
        <a:defRPr sz="27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599880" indent="-228554" algn="l" rtl="0" eaLnBrk="1" fontAlgn="base" hangingPunct="1">
        <a:spcBef>
          <a:spcPct val="20000"/>
        </a:spcBef>
        <a:spcAft>
          <a:spcPct val="0"/>
        </a:spcAft>
        <a:buChar char="–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6989" indent="-228554" algn="l" rtl="0" eaLnBrk="1" fontAlgn="base" hangingPunct="1">
        <a:spcBef>
          <a:spcPct val="20000"/>
        </a:spcBef>
        <a:spcAft>
          <a:spcPct val="0"/>
        </a:spcAft>
        <a:buChar char="»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097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206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8314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5423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 147 Project Expo Awards</a:t>
            </a:r>
            <a:br>
              <a:rPr lang="en-US" dirty="0"/>
            </a:br>
            <a:r>
              <a:rPr lang="en-US" sz="2500" i="1" dirty="0"/>
              <a:t>Design Thinking for User Experience Design, Prototyping &amp; Evaluation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09387" y="5812685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dirty="0">
                <a:solidFill>
                  <a:srgbClr val="878787"/>
                </a:solidFill>
                <a:latin typeface="Helvetica"/>
                <a:cs typeface="Helvetica"/>
              </a:rPr>
              <a:t>December 5,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20353" y="35858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A3D04A-7A1C-CC4D-A781-5418508807A4}"/>
              </a:ext>
            </a:extLst>
          </p:cNvPr>
          <p:cNvSpPr txBox="1"/>
          <p:nvPr/>
        </p:nvSpPr>
        <p:spPr>
          <a:xfrm>
            <a:off x="-1707805" y="51816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Visual Design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0"/>
            <a:ext cx="8996037" cy="4724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Theo</a:t>
            </a:r>
          </a:p>
          <a:p>
            <a:pPr marL="0" indent="0">
              <a:buNone/>
            </a:pP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</a:t>
            </a:r>
            <a:r>
              <a:rPr lang="en-US" sz="5400" dirty="0" err="1">
                <a:solidFill>
                  <a:srgbClr val="E87A40"/>
                </a:solidFill>
              </a:rPr>
              <a:t>ShopCrawl</a:t>
            </a: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</a:t>
            </a:r>
            <a:r>
              <a:rPr lang="en-US" sz="5400" dirty="0" err="1">
                <a:solidFill>
                  <a:srgbClr val="E87A40"/>
                </a:solidFill>
              </a:rPr>
              <a:t>Chatatouille</a:t>
            </a: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7B22B-DF04-67B8-7A0D-9FD6156CA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CA8F-8526-AF9D-1CA6-869D05DD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Bingo Raffle Winners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AECD1-C5CB-8150-978E-B6FBE3393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304143"/>
            <a:ext cx="8210395" cy="5295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Marcus Lintott</a:t>
            </a:r>
          </a:p>
          <a:p>
            <a:pPr marL="0" indent="0">
              <a:buNone/>
            </a:pPr>
            <a:endParaRPr lang="en-US" sz="40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</a:t>
            </a:r>
            <a:r>
              <a:rPr lang="en-US" sz="6600" dirty="0">
                <a:solidFill>
                  <a:srgbClr val="E87A40"/>
                </a:solidFill>
              </a:rPr>
              <a:t>Gil Silva</a:t>
            </a:r>
          </a:p>
          <a:p>
            <a:pPr marL="0" indent="0">
              <a:buNone/>
            </a:pPr>
            <a:endParaRPr lang="en-US" sz="32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</a:t>
            </a:r>
            <a:r>
              <a:rPr lang="en-US" sz="8000" dirty="0">
                <a:solidFill>
                  <a:srgbClr val="E87A40"/>
                </a:solidFill>
              </a:rPr>
              <a:t>Derek Bao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0AB49-0E81-4984-B8D7-16336E56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4BBDE-2B63-BC61-E236-C4C03418A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294E0-1042-282F-224A-501381EC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Overall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555" y="295470"/>
            <a:ext cx="10287886" cy="224800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6000" b="1" dirty="0">
                <a:solidFill>
                  <a:srgbClr val="FF0000"/>
                </a:solidFill>
              </a:rPr>
              <a:t>Medi-Pal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47E0AE-443B-FC4B-AFDA-9991A6D866EF}"/>
              </a:ext>
            </a:extLst>
          </p:cNvPr>
          <p:cNvSpPr txBox="1">
            <a:spLocks/>
          </p:cNvSpPr>
          <p:nvPr/>
        </p:nvSpPr>
        <p:spPr bwMode="auto">
          <a:xfrm>
            <a:off x="1393555" y="2561708"/>
            <a:ext cx="10287886" cy="123079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81" indent="-192881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6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417910" indent="-160735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–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90011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141446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b="1">
                <a:solidFill>
                  <a:schemeClr val="tx1"/>
                </a:solidFill>
                <a:latin typeface="+mn-lt"/>
              </a:defRPr>
            </a:lvl6pPr>
            <a:lvl7pPr marL="16716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b="1">
                <a:solidFill>
                  <a:schemeClr val="tx1"/>
                </a:solidFill>
                <a:latin typeface="+mn-lt"/>
              </a:defRPr>
            </a:lvl7pPr>
            <a:lvl8pPr marL="192881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b="1">
                <a:solidFill>
                  <a:schemeClr val="tx1"/>
                </a:solidFill>
                <a:latin typeface="+mn-lt"/>
              </a:defRPr>
            </a:lvl8pPr>
            <a:lvl9pPr marL="21859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9600" b="1" kern="0" dirty="0">
                <a:solidFill>
                  <a:srgbClr val="FF0000"/>
                </a:solidFill>
              </a:rPr>
              <a:t>Mathy</a:t>
            </a:r>
            <a:br>
              <a:rPr lang="en-US" sz="8000" b="1" kern="0" dirty="0">
                <a:solidFill>
                  <a:srgbClr val="FF0000"/>
                </a:solidFill>
              </a:rPr>
            </a:br>
            <a:endParaRPr lang="en-US" sz="8000" b="1" kern="0" dirty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US" kern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8388B4-BA11-7642-88A1-4D1470986920}"/>
              </a:ext>
            </a:extLst>
          </p:cNvPr>
          <p:cNvSpPr txBox="1">
            <a:spLocks/>
          </p:cNvSpPr>
          <p:nvPr/>
        </p:nvSpPr>
        <p:spPr bwMode="auto">
          <a:xfrm>
            <a:off x="1393555" y="4343858"/>
            <a:ext cx="10792587" cy="20743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81" indent="-192881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36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417910" indent="-160735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–"/>
              <a:defRPr sz="32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6429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•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90011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Char char="–"/>
              <a:defRPr sz="28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11572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0" i="0">
                <a:solidFill>
                  <a:schemeClr val="tx1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 marL="141446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b="1">
                <a:solidFill>
                  <a:schemeClr val="tx1"/>
                </a:solidFill>
                <a:latin typeface="+mn-lt"/>
              </a:defRPr>
            </a:lvl6pPr>
            <a:lvl7pPr marL="16716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b="1">
                <a:solidFill>
                  <a:schemeClr val="tx1"/>
                </a:solidFill>
                <a:latin typeface="+mn-lt"/>
              </a:defRPr>
            </a:lvl7pPr>
            <a:lvl8pPr marL="192881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b="1">
                <a:solidFill>
                  <a:schemeClr val="tx1"/>
                </a:solidFill>
                <a:latin typeface="+mn-lt"/>
              </a:defRPr>
            </a:lvl8pPr>
            <a:lvl9pPr marL="21859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2000" b="1" kern="0" dirty="0" err="1">
                <a:solidFill>
                  <a:srgbClr val="FF0000"/>
                </a:solidFill>
              </a:rPr>
              <a:t>Chatatouille</a:t>
            </a:r>
            <a:endParaRPr lang="en-US" sz="12000" b="1" kern="0" dirty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521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B7EC7-4B9E-6980-4AA4-64C9C0DFE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atatouille-conceptvideo-cs147-2025au.mp4">
            <a:hlinkClick r:id="" action="ppaction://media"/>
            <a:extLst>
              <a:ext uri="{FF2B5EF4-FFF2-40B4-BE49-F238E27FC236}">
                <a16:creationId xmlns:a16="http://schemas.microsoft.com/office/drawing/2014/main" id="{06F21A47-802F-C0C2-B707-36E04D810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C1954-18AB-B360-47ED-CA7C1821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4826D-DA3C-3BD7-F07C-C9B7903EB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23C68-CD00-402E-2715-E86E3153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2CC2C-F604-434C-9EA2-4696114F007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D7AC8A-DF31-F43F-FB70-B2AD20DD1A05}"/>
              </a:ext>
            </a:extLst>
          </p:cNvPr>
          <p:cNvSpPr txBox="1"/>
          <p:nvPr/>
        </p:nvSpPr>
        <p:spPr>
          <a:xfrm>
            <a:off x="523485" y="6004839"/>
            <a:ext cx="1813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" pitchFamily="2" charset="0"/>
              </a:rPr>
              <a:t>Chatatouille</a:t>
            </a:r>
            <a:br>
              <a:rPr lang="en-US" dirty="0">
                <a:latin typeface="Helvetica" pitchFamily="2" charset="0"/>
              </a:rPr>
            </a:br>
            <a:endParaRPr lang="en-US" dirty="0">
              <a:latin typeface="Helvetica" pitchFamily="2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AE70DD1-0F18-F404-8D78-73435223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" y="0"/>
            <a:ext cx="12184067" cy="1143000"/>
          </a:xfrm>
          <a:solidFill>
            <a:srgbClr val="D6D6D6">
              <a:alpha val="52157"/>
            </a:srgbClr>
          </a:solidFill>
        </p:spPr>
        <p:txBody>
          <a:bodyPr/>
          <a:lstStyle/>
          <a:p>
            <a:r>
              <a:rPr lang="en-US" dirty="0"/>
              <a:t>     Concept Videos</a:t>
            </a:r>
          </a:p>
        </p:txBody>
      </p:sp>
    </p:spTree>
    <p:extLst>
      <p:ext uri="{BB962C8B-B14F-4D97-AF65-F5344CB8AC3E}">
        <p14:creationId xmlns:p14="http://schemas.microsoft.com/office/powerpoint/2010/main" val="30686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0558C-1EC6-4682-BAF1-054EA8F91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D6F484-98DF-28D1-5DB5-E1C31ADE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F19E4-2B49-0535-F29F-B76F62A9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29A3C9-DDC1-B05D-B1FC-8F3702DB823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44DBC-12BD-B368-77FA-9EB90D83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7DB04-1250-90FA-B500-50BB44722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176" y="868349"/>
            <a:ext cx="2189647" cy="2189647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2E224D0B-3E37-8C86-1314-5C12557504D0}"/>
              </a:ext>
            </a:extLst>
          </p:cNvPr>
          <p:cNvSpPr txBox="1">
            <a:spLocks/>
          </p:cNvSpPr>
          <p:nvPr/>
        </p:nvSpPr>
        <p:spPr bwMode="auto">
          <a:xfrm>
            <a:off x="1925992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>
                <a:solidFill>
                  <a:srgbClr val="E87A40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192881"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</a:defRPr>
            </a:lvl6pPr>
            <a:lvl7pPr marL="385763"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</a:defRPr>
            </a:lvl7pPr>
            <a:lvl8pPr marL="578644"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</a:defRPr>
            </a:lvl8pPr>
            <a:lvl9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kern="0"/>
              <a:t>THANK YOU!</a:t>
            </a:r>
            <a:endParaRPr lang="en-US" kern="0" dirty="0"/>
          </a:p>
        </p:txBody>
      </p:sp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1843007F-9D95-85BD-D13F-AE01C857F0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6" b="28487"/>
          <a:stretch/>
        </p:blipFill>
        <p:spPr>
          <a:xfrm>
            <a:off x="3159579" y="3210489"/>
            <a:ext cx="6044708" cy="1308630"/>
          </a:xfrm>
          <a:prstGeom prst="rect">
            <a:avLst/>
          </a:prstGeom>
        </p:spPr>
      </p:pic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9B00A534-5A6C-F14A-C3E8-D75F6E00C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57" y="4282799"/>
            <a:ext cx="4418514" cy="18580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B83C22-9FB5-FE93-65DC-A74DFE1F66A7}"/>
              </a:ext>
            </a:extLst>
          </p:cNvPr>
          <p:cNvSpPr txBox="1"/>
          <p:nvPr/>
        </p:nvSpPr>
        <p:spPr>
          <a:xfrm>
            <a:off x="2630211" y="5859339"/>
            <a:ext cx="7501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ambay Devanagari" pitchFamily="2" charset="77"/>
                <a:cs typeface="Cambay Devanagari" pitchFamily="2" charset="77"/>
              </a:rPr>
              <a:t>Entrepreneur Law Group PLLC</a:t>
            </a:r>
          </a:p>
        </p:txBody>
      </p:sp>
    </p:spTree>
    <p:extLst>
      <p:ext uri="{BB962C8B-B14F-4D97-AF65-F5344CB8AC3E}">
        <p14:creationId xmlns:p14="http://schemas.microsoft.com/office/powerpoint/2010/main" val="408179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CB6B1-05D8-7B73-E34A-9119C64CE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62DB9-D629-60E8-FC50-2A058CB1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72A9AC-ACE8-E0AA-324D-9B28E952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14D88-9D21-8CC2-C067-5F45CD4E5F7B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07700-667E-1944-5C56-08666769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FC96908-57E3-F20D-01BE-C1C1C1382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92" y="0"/>
            <a:ext cx="8664575" cy="1143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B31BC-B54D-5D90-BB1B-EE16BE1B7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033" y="2632941"/>
            <a:ext cx="6637414" cy="179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AA66F-F734-5335-3344-8A56307E3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50C814-EB3D-DEB9-5A62-E89A8D01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F463B-476E-E417-15A0-80E14D072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1B043F-A8B7-D59A-1F01-53BC79FBC0E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B532D-2BFE-CF80-D1BF-6AB1B245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AE5C9-7E37-435A-A556-FA1FCC8AD8D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DDC98E59-1367-A540-BC3B-6E76B6A40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8" y="1928418"/>
            <a:ext cx="8394583" cy="3289306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7ABEE5A4-5E84-77AA-BEE7-D05A12838A93}"/>
              </a:ext>
            </a:extLst>
          </p:cNvPr>
          <p:cNvSpPr txBox="1">
            <a:spLocks/>
          </p:cNvSpPr>
          <p:nvPr/>
        </p:nvSpPr>
        <p:spPr bwMode="auto">
          <a:xfrm>
            <a:off x="1925992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0" i="0">
                <a:solidFill>
                  <a:srgbClr val="E87A40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192881"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</a:defRPr>
            </a:lvl6pPr>
            <a:lvl7pPr marL="385763"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</a:defRPr>
            </a:lvl7pPr>
            <a:lvl8pPr marL="578644"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</a:defRPr>
            </a:lvl8pPr>
            <a:lvl9pPr marL="771525" algn="l" rtl="0" eaLnBrk="1" fontAlgn="base" hangingPunct="1">
              <a:spcBef>
                <a:spcPct val="0"/>
              </a:spcBef>
              <a:spcAft>
                <a:spcPct val="0"/>
              </a:spcAft>
              <a:defRPr sz="1561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kern="0"/>
              <a:t>THANK YOU!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97030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Students’ Choice / Best Pitch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0"/>
            <a:ext cx="9976343" cy="4724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Traverse</a:t>
            </a:r>
          </a:p>
          <a:p>
            <a:pPr marL="0" indent="0">
              <a:buNone/>
            </a:pPr>
            <a:endParaRPr lang="en-US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6600" dirty="0">
                <a:solidFill>
                  <a:srgbClr val="E87A40"/>
                </a:solidFill>
              </a:rPr>
              <a:t>	</a:t>
            </a:r>
            <a:r>
              <a:rPr lang="en-US" sz="6600" dirty="0" err="1">
                <a:solidFill>
                  <a:srgbClr val="E87A40"/>
                </a:solidFill>
              </a:rPr>
              <a:t>DareDrop</a:t>
            </a:r>
            <a:endParaRPr lang="en-US" sz="66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rgbClr val="E87A40"/>
              </a:solidFill>
            </a:endParaRPr>
          </a:p>
          <a:p>
            <a:pPr marL="174625" lvl="1" indent="0">
              <a:buNone/>
            </a:pPr>
            <a:r>
              <a:rPr lang="en-US" sz="8000" dirty="0">
                <a:solidFill>
                  <a:srgbClr val="E87A40"/>
                </a:solidFill>
              </a:rPr>
              <a:t>	</a:t>
            </a:r>
            <a:r>
              <a:rPr lang="en-US" sz="8000" dirty="0" err="1">
                <a:solidFill>
                  <a:srgbClr val="E87A40"/>
                </a:solidFill>
              </a:rPr>
              <a:t>Chatatouille</a:t>
            </a:r>
            <a:endParaRPr lang="en-US" sz="80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dt+UX</a:t>
            </a:r>
            <a:r>
              <a:rPr lang="en-US" dirty="0"/>
              <a:t>: Design Thinking for User Experience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Poster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</a:t>
            </a:r>
            <a:r>
              <a:rPr lang="en-US" sz="5400" dirty="0" err="1">
                <a:solidFill>
                  <a:srgbClr val="E87A40"/>
                </a:solidFill>
              </a:rPr>
              <a:t>MotiMates</a:t>
            </a:r>
            <a:r>
              <a:rPr lang="en-US" sz="5400" dirty="0">
                <a:solidFill>
                  <a:srgbClr val="E87A40"/>
                </a:solidFill>
              </a:rPr>
              <a:t> &amp; Pill Pal</a:t>
            </a:r>
          </a:p>
          <a:p>
            <a:pPr marL="0" indent="0">
              <a:buNone/>
            </a:pPr>
            <a:endParaRPr lang="en-US" sz="40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6200" dirty="0">
                <a:solidFill>
                  <a:srgbClr val="E87A40"/>
                </a:solidFill>
              </a:rPr>
              <a:t>	</a:t>
            </a:r>
            <a:r>
              <a:rPr lang="en-US" sz="6600" dirty="0">
                <a:solidFill>
                  <a:srgbClr val="E87A40"/>
                </a:solidFill>
              </a:rPr>
              <a:t>Nomi</a:t>
            </a:r>
          </a:p>
          <a:p>
            <a:pPr marL="0" indent="0">
              <a:buNone/>
            </a:pPr>
            <a:endParaRPr lang="en-US" sz="32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</a:t>
            </a:r>
            <a:r>
              <a:rPr lang="en-US" sz="8000" dirty="0">
                <a:solidFill>
                  <a:srgbClr val="E87A40"/>
                </a:solidFill>
              </a:rPr>
              <a:t>Stitch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Greatest Societal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BlooMe</a:t>
            </a:r>
          </a:p>
          <a:p>
            <a:pPr marL="0" indent="0">
              <a:buNone/>
            </a:pPr>
            <a:endParaRPr lang="en-US" sz="28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</a:t>
            </a:r>
            <a:r>
              <a:rPr lang="en-US" sz="6600" dirty="0">
                <a:solidFill>
                  <a:srgbClr val="E87A40"/>
                </a:solidFill>
              </a:rPr>
              <a:t>roots</a:t>
            </a:r>
            <a:endParaRPr lang="en-US" sz="62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8000" dirty="0">
                <a:solidFill>
                  <a:srgbClr val="E87A40"/>
                </a:solidFill>
              </a:rPr>
              <a:t>	Medi-Pal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Greatest Personal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Pill Pal</a:t>
            </a:r>
          </a:p>
          <a:p>
            <a:pPr marL="0" indent="0">
              <a:buNone/>
            </a:pPr>
            <a:endParaRPr lang="en-US" sz="28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</a:t>
            </a:r>
            <a:r>
              <a:rPr lang="en-US" sz="6600" dirty="0">
                <a:solidFill>
                  <a:srgbClr val="E87A40"/>
                </a:solidFill>
              </a:rPr>
              <a:t>tether</a:t>
            </a:r>
            <a:endParaRPr lang="en-US" sz="6200" dirty="0">
              <a:solidFill>
                <a:srgbClr val="E87A40"/>
              </a:solidFill>
            </a:endParaRPr>
          </a:p>
          <a:p>
            <a:pPr marL="0" indent="0">
              <a:buNone/>
            </a:pPr>
            <a:endParaRPr lang="en-US" sz="105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8000" dirty="0">
                <a:solidFill>
                  <a:srgbClr val="E87A40"/>
                </a:solidFill>
              </a:rPr>
              <a:t>	roots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Novel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399310"/>
            <a:ext cx="8210395" cy="492529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Traverse</a:t>
            </a:r>
            <a:br>
              <a:rPr lang="en-US" sz="6200" dirty="0">
                <a:solidFill>
                  <a:srgbClr val="E87A40"/>
                </a:solidFill>
              </a:rPr>
            </a:br>
            <a:endParaRPr lang="en-US" sz="28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6200" dirty="0">
                <a:solidFill>
                  <a:srgbClr val="E87A40"/>
                </a:solidFill>
              </a:rPr>
              <a:t>	</a:t>
            </a:r>
            <a:r>
              <a:rPr lang="en-US" sz="6600" dirty="0">
                <a:solidFill>
                  <a:srgbClr val="E87A40"/>
                </a:solidFill>
              </a:rPr>
              <a:t>Wayn</a:t>
            </a:r>
          </a:p>
          <a:p>
            <a:pPr marL="0" indent="0">
              <a:buNone/>
            </a:pPr>
            <a:endParaRPr lang="en-US" sz="28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</a:t>
            </a:r>
            <a:r>
              <a:rPr lang="en-US" sz="8000" dirty="0">
                <a:solidFill>
                  <a:srgbClr val="E87A40"/>
                </a:solidFill>
              </a:rPr>
              <a:t>Kyro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304143"/>
            <a:ext cx="8210395" cy="5295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roots</a:t>
            </a:r>
          </a:p>
          <a:p>
            <a:pPr marL="0" indent="0">
              <a:buNone/>
            </a:pPr>
            <a:endParaRPr lang="en-US" sz="40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</a:t>
            </a:r>
            <a:r>
              <a:rPr lang="en-US" sz="6600" dirty="0">
                <a:solidFill>
                  <a:srgbClr val="E87A40"/>
                </a:solidFill>
              </a:rPr>
              <a:t>Wayn</a:t>
            </a:r>
          </a:p>
          <a:p>
            <a:pPr marL="0" indent="0">
              <a:buNone/>
            </a:pPr>
            <a:endParaRPr lang="en-US" sz="32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</a:t>
            </a:r>
            <a:r>
              <a:rPr lang="en-US" sz="8000" dirty="0">
                <a:solidFill>
                  <a:srgbClr val="E87A40"/>
                </a:solidFill>
              </a:rPr>
              <a:t>Clarus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0D35-4732-8326-A707-C171AC68D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DF10-7DE4-6439-1EAA-7BE6A2377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Concept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0A29D-F19D-5137-11F9-902E7DE18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Flippin</a:t>
            </a:r>
          </a:p>
          <a:p>
            <a:pPr marL="0" indent="0">
              <a:buNone/>
            </a:pP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Kyro</a:t>
            </a:r>
          </a:p>
          <a:p>
            <a:pPr marL="0" indent="0">
              <a:buNone/>
            </a:pP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Medi-Pal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FAC5-0A04-2A75-C189-93C30A74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1B51F-0DAC-059E-00A4-D7F9DC956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F4BB9-8D87-6966-C5F2-2E4BDD5D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Demo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0"/>
            <a:ext cx="8210395" cy="4724400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AI-Cappella</a:t>
            </a:r>
          </a:p>
          <a:p>
            <a:pPr marL="0" indent="0">
              <a:buNone/>
            </a:pP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Mathy</a:t>
            </a:r>
          </a:p>
          <a:p>
            <a:pPr marL="0" indent="0">
              <a:buNone/>
            </a:pPr>
            <a:endParaRPr lang="en-US" sz="5400" dirty="0">
              <a:solidFill>
                <a:srgbClr val="E87A4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E87A40"/>
                </a:solidFill>
              </a:rPr>
              <a:t>	Let Em Cook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December 5,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EFDE8-C646-4166-9C5E-15F777ABAE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Summer HCI">
  <a:themeElements>
    <a:clrScheme name="Custom 6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42A0F3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Summer HCI">
  <a:themeElements>
    <a:clrScheme name="Custom 1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5CAD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4768</TotalTime>
  <Words>549</Words>
  <Application>Microsoft Macintosh PowerPoint</Application>
  <PresentationFormat>Widescreen</PresentationFormat>
  <Paragraphs>156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ＭＳ Ｐゴシック</vt:lpstr>
      <vt:lpstr>Arial</vt:lpstr>
      <vt:lpstr>Arial Black</vt:lpstr>
      <vt:lpstr>Cambay Devanagari</vt:lpstr>
      <vt:lpstr>Gill Sans Light</vt:lpstr>
      <vt:lpstr>Helvetica</vt:lpstr>
      <vt:lpstr>Helvetica Light</vt:lpstr>
      <vt:lpstr>Helvetica Neue</vt:lpstr>
      <vt:lpstr>Times New Roman</vt:lpstr>
      <vt:lpstr>4_Summer HCI</vt:lpstr>
      <vt:lpstr>5_Summer HCI</vt:lpstr>
      <vt:lpstr>CS 147 Project Expo Awards Design Thinking for User Experience Design, Prototyping &amp; Evaluation</vt:lpstr>
      <vt:lpstr>Students’ Choice / Best Pitch</vt:lpstr>
      <vt:lpstr>Best Poster</vt:lpstr>
      <vt:lpstr>Greatest Societal Impact</vt:lpstr>
      <vt:lpstr>Greatest Personal Impact</vt:lpstr>
      <vt:lpstr>Most Novel Product</vt:lpstr>
      <vt:lpstr>Best Website</vt:lpstr>
      <vt:lpstr>Best Concept (3)</vt:lpstr>
      <vt:lpstr>Best Demo (3)</vt:lpstr>
      <vt:lpstr>Best Visual Design (3)</vt:lpstr>
      <vt:lpstr>Bingo Raffle Winners</vt:lpstr>
      <vt:lpstr>Best Overall Project</vt:lpstr>
      <vt:lpstr>     Concept Videos</vt:lpstr>
      <vt:lpstr>PowerPoint Presentation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147 Introduction &amp; Course Overview Design Thinking for User Experience Design, Prototyping &amp; Evaluation</dc:title>
  <dc:creator>James A Landay</dc:creator>
  <cp:lastModifiedBy>James A Landay</cp:lastModifiedBy>
  <cp:revision>298</cp:revision>
  <cp:lastPrinted>2026-05-21T18:09:17Z</cp:lastPrinted>
  <dcterms:created xsi:type="dcterms:W3CDTF">2021-01-13T09:28:05Z</dcterms:created>
  <dcterms:modified xsi:type="dcterms:W3CDTF">2026-05-21T18:11:14Z</dcterms:modified>
</cp:coreProperties>
</file>