
<file path=[Content_Types].xml><?xml version="1.0" encoding="utf-8"?>
<Types xmlns="http://schemas.openxmlformats.org/package/2006/content-types">
  <Default Extension="bin" ContentType="application/vnd.openxmlformats-officedocument.oleObject"/>
  <Default Extension="emf" ContentType="image/x-emf"/>
  <Default Extension="jpeg" ContentType="image/jpeg"/>
  <Default Extension="mov" ContentType="video/quicktime"/>
  <Default Extension="mp4" ContentType="video/mp4"/>
  <Default Extension="png" ContentType="image/png"/>
  <Default Extension="rels" ContentType="application/vnd.openxmlformats-package.relationships+xml"/>
  <Default Extension="tiff" ContentType="image/tiff"/>
  <Default Extension="wmf" ContentType="image/x-wm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notesSlides/notesSlide38.xml" ContentType="application/vnd.openxmlformats-officedocument.presentationml.notesSlide+xml"/>
  <Override PartName="/ppt/notesSlides/notesSlide39.xml" ContentType="application/vnd.openxmlformats-officedocument.presentationml.notesSlide+xml"/>
  <Override PartName="/ppt/notesSlides/notesSlide40.xml" ContentType="application/vnd.openxmlformats-officedocument.presentationml.notesSlide+xml"/>
  <Override PartName="/ppt/notesSlides/notesSlide41.xml" ContentType="application/vnd.openxmlformats-officedocument.presentationml.notesSlide+xml"/>
  <Override PartName="/ppt/notesSlides/notesSlide42.xml" ContentType="application/vnd.openxmlformats-officedocument.presentationml.notesSlide+xml"/>
  <Override PartName="/ppt/notesSlides/notesSlide43.xml" ContentType="application/vnd.openxmlformats-officedocument.presentationml.notesSlide+xml"/>
  <Override PartName="/ppt/notesSlides/notesSlide44.xml" ContentType="application/vnd.openxmlformats-officedocument.presentationml.notesSlide+xml"/>
  <Override PartName="/ppt/notesSlides/notesSlide45.xml" ContentType="application/vnd.openxmlformats-officedocument.presentationml.notesSlide+xml"/>
  <Override PartName="/ppt/notesSlides/notesSlide46.xml" ContentType="application/vnd.openxmlformats-officedocument.presentationml.notesSlide+xml"/>
  <Override PartName="/ppt/notesSlides/notesSlide47.xml" ContentType="application/vnd.openxmlformats-officedocument.presentationml.notesSlide+xml"/>
  <Override PartName="/ppt/notesSlides/notesSlide48.xml" ContentType="application/vnd.openxmlformats-officedocument.presentationml.notesSlide+xml"/>
  <Override PartName="/ppt/notesSlides/notesSlide49.xml" ContentType="application/vnd.openxmlformats-officedocument.presentationml.notesSlide+xml"/>
  <Override PartName="/ppt/notesSlides/notesSlide50.xml" ContentType="application/vnd.openxmlformats-officedocument.presentationml.notesSlide+xml"/>
  <Override PartName="/ppt/notesSlides/notesSlide51.xml" ContentType="application/vnd.openxmlformats-officedocument.presentationml.notesSlide+xml"/>
  <Override PartName="/ppt/notesSlides/notesSlide52.xml" ContentType="application/vnd.openxmlformats-officedocument.presentationml.notesSlide+xml"/>
  <Override PartName="/ppt/notesSlides/notesSlide5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trictFirstAndLastChars="0" saveSubsetFonts="1">
  <p:sldMasterIdLst>
    <p:sldMasterId id="2147483752" r:id="rId1"/>
    <p:sldMasterId id="2147483775" r:id="rId2"/>
  </p:sldMasterIdLst>
  <p:notesMasterIdLst>
    <p:notesMasterId r:id="rId59"/>
  </p:notesMasterIdLst>
  <p:handoutMasterIdLst>
    <p:handoutMasterId r:id="rId60"/>
  </p:handoutMasterIdLst>
  <p:sldIdLst>
    <p:sldId id="464" r:id="rId3"/>
    <p:sldId id="1002" r:id="rId4"/>
    <p:sldId id="826" r:id="rId5"/>
    <p:sldId id="1037" r:id="rId6"/>
    <p:sldId id="1003" r:id="rId7"/>
    <p:sldId id="343" r:id="rId8"/>
    <p:sldId id="365" r:id="rId9"/>
    <p:sldId id="386" r:id="rId10"/>
    <p:sldId id="795" r:id="rId11"/>
    <p:sldId id="1012" r:id="rId12"/>
    <p:sldId id="389" r:id="rId13"/>
    <p:sldId id="424" r:id="rId14"/>
    <p:sldId id="1009" r:id="rId15"/>
    <p:sldId id="348" r:id="rId16"/>
    <p:sldId id="354" r:id="rId17"/>
    <p:sldId id="982" r:id="rId18"/>
    <p:sldId id="983" r:id="rId19"/>
    <p:sldId id="1039" r:id="rId20"/>
    <p:sldId id="1038" r:id="rId21"/>
    <p:sldId id="349" r:id="rId22"/>
    <p:sldId id="1021" r:id="rId23"/>
    <p:sldId id="352" r:id="rId24"/>
    <p:sldId id="1040" r:id="rId25"/>
    <p:sldId id="800" r:id="rId26"/>
    <p:sldId id="1041" r:id="rId27"/>
    <p:sldId id="985" r:id="rId28"/>
    <p:sldId id="1042" r:id="rId29"/>
    <p:sldId id="367" r:id="rId30"/>
    <p:sldId id="1020" r:id="rId31"/>
    <p:sldId id="350" r:id="rId32"/>
    <p:sldId id="368" r:id="rId33"/>
    <p:sldId id="1019" r:id="rId34"/>
    <p:sldId id="1005" r:id="rId35"/>
    <p:sldId id="1033" r:id="rId36"/>
    <p:sldId id="1016" r:id="rId37"/>
    <p:sldId id="390" r:id="rId38"/>
    <p:sldId id="371" r:id="rId39"/>
    <p:sldId id="1032" r:id="rId40"/>
    <p:sldId id="1034" r:id="rId41"/>
    <p:sldId id="1035" r:id="rId42"/>
    <p:sldId id="1036" r:id="rId43"/>
    <p:sldId id="409" r:id="rId44"/>
    <p:sldId id="807" r:id="rId45"/>
    <p:sldId id="808" r:id="rId46"/>
    <p:sldId id="809" r:id="rId47"/>
    <p:sldId id="1023" r:id="rId48"/>
    <p:sldId id="810" r:id="rId49"/>
    <p:sldId id="811" r:id="rId50"/>
    <p:sldId id="1029" r:id="rId51"/>
    <p:sldId id="813" r:id="rId52"/>
    <p:sldId id="812" r:id="rId53"/>
    <p:sldId id="1043" r:id="rId54"/>
    <p:sldId id="401" r:id="rId55"/>
    <p:sldId id="1044" r:id="rId56"/>
    <p:sldId id="1030" r:id="rId57"/>
    <p:sldId id="1031" r:id="rId58"/>
  </p:sldIdLst>
  <p:sldSz cx="12192000" cy="6858000"/>
  <p:notesSz cx="7315200" cy="9601200"/>
  <p:defaultTextStyle>
    <a:defPPr>
      <a:defRPr lang="en-US"/>
    </a:defPPr>
    <a:lvl1pPr algn="ctr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charset="0"/>
        <a:ea typeface="ＭＳ Ｐゴシック" charset="0"/>
        <a:cs typeface="+mn-cs"/>
      </a:defRPr>
    </a:lvl1pPr>
    <a:lvl2pPr marL="457200" algn="ctr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charset="0"/>
        <a:ea typeface="ＭＳ Ｐゴシック" charset="0"/>
        <a:cs typeface="+mn-cs"/>
      </a:defRPr>
    </a:lvl2pPr>
    <a:lvl3pPr marL="914400" algn="ctr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charset="0"/>
        <a:ea typeface="ＭＳ Ｐゴシック" charset="0"/>
        <a:cs typeface="+mn-cs"/>
      </a:defRPr>
    </a:lvl3pPr>
    <a:lvl4pPr marL="1371600" algn="ctr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charset="0"/>
        <a:ea typeface="ＭＳ Ｐゴシック" charset="0"/>
        <a:cs typeface="+mn-cs"/>
      </a:defRPr>
    </a:lvl4pPr>
    <a:lvl5pPr marL="1828800" algn="ctr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charset="0"/>
        <a:ea typeface="ＭＳ Ｐゴシック" charset="0"/>
        <a:cs typeface="+mn-cs"/>
      </a:defRPr>
    </a:lvl5pPr>
    <a:lvl6pPr marL="2286000" algn="l" defTabSz="457200" rtl="0" eaLnBrk="1" latinLnBrk="0" hangingPunct="1">
      <a:defRPr sz="2400" kern="1200">
        <a:solidFill>
          <a:schemeClr val="tx1"/>
        </a:solidFill>
        <a:latin typeface="Times New Roman" charset="0"/>
        <a:ea typeface="ＭＳ Ｐゴシック" charset="0"/>
        <a:cs typeface="+mn-cs"/>
      </a:defRPr>
    </a:lvl6pPr>
    <a:lvl7pPr marL="2743200" algn="l" defTabSz="457200" rtl="0" eaLnBrk="1" latinLnBrk="0" hangingPunct="1">
      <a:defRPr sz="2400" kern="1200">
        <a:solidFill>
          <a:schemeClr val="tx1"/>
        </a:solidFill>
        <a:latin typeface="Times New Roman" charset="0"/>
        <a:ea typeface="ＭＳ Ｐゴシック" charset="0"/>
        <a:cs typeface="+mn-cs"/>
      </a:defRPr>
    </a:lvl7pPr>
    <a:lvl8pPr marL="3200400" algn="l" defTabSz="457200" rtl="0" eaLnBrk="1" latinLnBrk="0" hangingPunct="1">
      <a:defRPr sz="2400" kern="1200">
        <a:solidFill>
          <a:schemeClr val="tx1"/>
        </a:solidFill>
        <a:latin typeface="Times New Roman" charset="0"/>
        <a:ea typeface="ＭＳ Ｐゴシック" charset="0"/>
        <a:cs typeface="+mn-cs"/>
      </a:defRPr>
    </a:lvl8pPr>
    <a:lvl9pPr marL="3657600" algn="l" defTabSz="457200" rtl="0" eaLnBrk="1" latinLnBrk="0" hangingPunct="1">
      <a:defRPr sz="2400" kern="1200">
        <a:solidFill>
          <a:schemeClr val="tx1"/>
        </a:solidFill>
        <a:latin typeface="Times New Roman" charset="0"/>
        <a:ea typeface="ＭＳ Ｐゴシック" charset="0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84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245">
          <p15:clr>
            <a:srgbClr val="A4A3A4"/>
          </p15:clr>
        </p15:guide>
        <p15:guide id="2" pos="3019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prnPr prnWhat="handouts6" frameSlides="1"/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clrMru>
    <a:srgbClr val="000000"/>
    <a:srgbClr val="D6D6D6"/>
    <a:srgbClr val="D2D9E6"/>
    <a:srgbClr val="BDC5D3"/>
    <a:srgbClr val="7888A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0512" autoAdjust="0"/>
    <p:restoredTop sz="80699" autoAdjust="0"/>
  </p:normalViewPr>
  <p:slideViewPr>
    <p:cSldViewPr snapToGrid="0" showGuides="1">
      <p:cViewPr varScale="1">
        <p:scale>
          <a:sx n="95" d="100"/>
          <a:sy n="95" d="100"/>
        </p:scale>
        <p:origin x="1520" y="176"/>
      </p:cViewPr>
      <p:guideLst>
        <p:guide orient="horz" pos="2184"/>
        <p:guide pos="384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3" d="2"/>
        <a:sy n="3" d="2"/>
      </p:scale>
      <p:origin x="0" y="0"/>
    </p:cViewPr>
  </p:notesTextViewPr>
  <p:sorterViewPr>
    <p:cViewPr varScale="1">
      <p:scale>
        <a:sx n="1" d="1"/>
        <a:sy n="1" d="1"/>
      </p:scale>
      <p:origin x="0" y="-9811"/>
    </p:cViewPr>
  </p:sorterViewPr>
  <p:notesViewPr>
    <p:cSldViewPr snapToGrid="0" showGuides="1">
      <p:cViewPr>
        <p:scale>
          <a:sx n="140" d="100"/>
          <a:sy n="140" d="100"/>
        </p:scale>
        <p:origin x="2680" y="144"/>
      </p:cViewPr>
      <p:guideLst>
        <p:guide orient="horz" pos="2245"/>
        <p:guide pos="3019"/>
      </p:guideLst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9" Type="http://schemas.openxmlformats.org/officeDocument/2006/relationships/slide" Target="slides/slide37.xml"/><Relationship Id="rId21" Type="http://schemas.openxmlformats.org/officeDocument/2006/relationships/slide" Target="slides/slide19.xml"/><Relationship Id="rId34" Type="http://schemas.openxmlformats.org/officeDocument/2006/relationships/slide" Target="slides/slide32.xml"/><Relationship Id="rId42" Type="http://schemas.openxmlformats.org/officeDocument/2006/relationships/slide" Target="slides/slide40.xml"/><Relationship Id="rId47" Type="http://schemas.openxmlformats.org/officeDocument/2006/relationships/slide" Target="slides/slide45.xml"/><Relationship Id="rId50" Type="http://schemas.openxmlformats.org/officeDocument/2006/relationships/slide" Target="slides/slide48.xml"/><Relationship Id="rId55" Type="http://schemas.openxmlformats.org/officeDocument/2006/relationships/slide" Target="slides/slide53.xml"/><Relationship Id="rId63" Type="http://schemas.openxmlformats.org/officeDocument/2006/relationships/theme" Target="theme/theme1.xml"/><Relationship Id="rId7" Type="http://schemas.openxmlformats.org/officeDocument/2006/relationships/slide" Target="slides/slide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9" Type="http://schemas.openxmlformats.org/officeDocument/2006/relationships/slide" Target="slides/slide27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slide" Target="slides/slide30.xml"/><Relationship Id="rId37" Type="http://schemas.openxmlformats.org/officeDocument/2006/relationships/slide" Target="slides/slide35.xml"/><Relationship Id="rId40" Type="http://schemas.openxmlformats.org/officeDocument/2006/relationships/slide" Target="slides/slide38.xml"/><Relationship Id="rId45" Type="http://schemas.openxmlformats.org/officeDocument/2006/relationships/slide" Target="slides/slide43.xml"/><Relationship Id="rId53" Type="http://schemas.openxmlformats.org/officeDocument/2006/relationships/slide" Target="slides/slide51.xml"/><Relationship Id="rId58" Type="http://schemas.openxmlformats.org/officeDocument/2006/relationships/slide" Target="slides/slide56.xml"/><Relationship Id="rId5" Type="http://schemas.openxmlformats.org/officeDocument/2006/relationships/slide" Target="slides/slide3.xml"/><Relationship Id="rId61" Type="http://schemas.openxmlformats.org/officeDocument/2006/relationships/presProps" Target="presProps.xml"/><Relationship Id="rId19" Type="http://schemas.openxmlformats.org/officeDocument/2006/relationships/slide" Target="slides/slide1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slide" Target="slides/slide33.xml"/><Relationship Id="rId43" Type="http://schemas.openxmlformats.org/officeDocument/2006/relationships/slide" Target="slides/slide41.xml"/><Relationship Id="rId48" Type="http://schemas.openxmlformats.org/officeDocument/2006/relationships/slide" Target="slides/slide46.xml"/><Relationship Id="rId56" Type="http://schemas.openxmlformats.org/officeDocument/2006/relationships/slide" Target="slides/slide54.xml"/><Relationship Id="rId64" Type="http://schemas.openxmlformats.org/officeDocument/2006/relationships/tableStyles" Target="tableStyles.xml"/><Relationship Id="rId8" Type="http://schemas.openxmlformats.org/officeDocument/2006/relationships/slide" Target="slides/slide6.xml"/><Relationship Id="rId51" Type="http://schemas.openxmlformats.org/officeDocument/2006/relationships/slide" Target="slides/slide49.xml"/><Relationship Id="rId3" Type="http://schemas.openxmlformats.org/officeDocument/2006/relationships/slide" Target="slides/slide1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slide" Target="slides/slide31.xml"/><Relationship Id="rId38" Type="http://schemas.openxmlformats.org/officeDocument/2006/relationships/slide" Target="slides/slide36.xml"/><Relationship Id="rId46" Type="http://schemas.openxmlformats.org/officeDocument/2006/relationships/slide" Target="slides/slide44.xml"/><Relationship Id="rId59" Type="http://schemas.openxmlformats.org/officeDocument/2006/relationships/notesMaster" Target="notesMasters/notesMaster1.xml"/><Relationship Id="rId20" Type="http://schemas.openxmlformats.org/officeDocument/2006/relationships/slide" Target="slides/slide18.xml"/><Relationship Id="rId41" Type="http://schemas.openxmlformats.org/officeDocument/2006/relationships/slide" Target="slides/slide39.xml"/><Relationship Id="rId54" Type="http://schemas.openxmlformats.org/officeDocument/2006/relationships/slide" Target="slides/slide52.xml"/><Relationship Id="rId62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openxmlformats.org/officeDocument/2006/relationships/slide" Target="slides/slide34.xml"/><Relationship Id="rId49" Type="http://schemas.openxmlformats.org/officeDocument/2006/relationships/slide" Target="slides/slide47.xml"/><Relationship Id="rId57" Type="http://schemas.openxmlformats.org/officeDocument/2006/relationships/slide" Target="slides/slide55.xml"/><Relationship Id="rId10" Type="http://schemas.openxmlformats.org/officeDocument/2006/relationships/slide" Target="slides/slide8.xml"/><Relationship Id="rId31" Type="http://schemas.openxmlformats.org/officeDocument/2006/relationships/slide" Target="slides/slide29.xml"/><Relationship Id="rId44" Type="http://schemas.openxmlformats.org/officeDocument/2006/relationships/slide" Target="slides/slide42.xml"/><Relationship Id="rId52" Type="http://schemas.openxmlformats.org/officeDocument/2006/relationships/slide" Target="slides/slide50.xml"/><Relationship Id="rId60" Type="http://schemas.openxmlformats.org/officeDocument/2006/relationships/handoutMaster" Target="handoutMasters/handoutMaster1.xml"/><Relationship Id="rId4" Type="http://schemas.openxmlformats.org/officeDocument/2006/relationships/slide" Target="slides/slide2.xml"/><Relationship Id="rId9" Type="http://schemas.openxmlformats.org/officeDocument/2006/relationships/slide" Target="slides/slide7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74638" y="280988"/>
            <a:ext cx="5287962" cy="4810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19727" tIns="0" rIns="19727" bIns="0" numCol="1" anchor="t" anchorCtr="0" compatLnSpc="1">
            <a:prstTxWarp prst="textNoShape">
              <a:avLst/>
            </a:prstTxWarp>
          </a:bodyPr>
          <a:lstStyle>
            <a:lvl1pPr algn="l" defTabSz="982663" eaLnBrk="0" hangingPunct="0">
              <a:defRPr sz="1000" i="1">
                <a:ea typeface="+mn-ea"/>
              </a:defRPr>
            </a:lvl1pPr>
          </a:lstStyle>
          <a:p>
            <a:pPr>
              <a:defRPr/>
            </a:pPr>
            <a:r>
              <a:rPr lang="en-US" i="0" dirty="0">
                <a:latin typeface="Helvetica Neue" charset="0"/>
                <a:ea typeface="Helvetica Neue" charset="0"/>
                <a:cs typeface="Helvetica Neue" charset="0"/>
              </a:rPr>
              <a:t>CS 147: </a:t>
            </a:r>
            <a:r>
              <a:rPr lang="en-US" i="0" dirty="0" err="1">
                <a:latin typeface="Helvetica Neue" charset="0"/>
                <a:ea typeface="Helvetica Neue" charset="0"/>
                <a:cs typeface="Helvetica Neue" charset="0"/>
              </a:rPr>
              <a:t>dt+UX</a:t>
            </a:r>
            <a:r>
              <a:rPr lang="en-US" i="0" dirty="0">
                <a:latin typeface="Helvetica Neue" charset="0"/>
                <a:ea typeface="Helvetica Neue" charset="0"/>
                <a:cs typeface="Helvetica Neue" charset="0"/>
              </a:rPr>
              <a:t> – Design Thinking for User Experience Design, Prototyping, &amp; Evaluation</a:t>
            </a:r>
            <a:br>
              <a:rPr lang="en-US" i="0" dirty="0">
                <a:latin typeface="Helvetica Neue" charset="0"/>
                <a:ea typeface="Helvetica Neue" charset="0"/>
                <a:cs typeface="Helvetica Neue" charset="0"/>
              </a:rPr>
            </a:br>
            <a:r>
              <a:rPr lang="en-US" i="0" dirty="0">
                <a:latin typeface="Helvetica Neue" charset="0"/>
                <a:ea typeface="Helvetica Neue" charset="0"/>
                <a:cs typeface="Helvetica Neue" charset="0"/>
              </a:rPr>
              <a:t>Autumn 2023</a:t>
            </a:r>
          </a:p>
          <a:p>
            <a:pPr>
              <a:defRPr/>
            </a:pPr>
            <a:r>
              <a:rPr lang="en-US" i="0" dirty="0">
                <a:latin typeface="Helvetica Neue" charset="0"/>
                <a:ea typeface="Helvetica Neue" charset="0"/>
                <a:cs typeface="Helvetica Neue" charset="0"/>
              </a:rPr>
              <a:t>Prof. James A. Landay</a:t>
            </a:r>
          </a:p>
          <a:p>
            <a:pPr>
              <a:defRPr/>
            </a:pPr>
            <a:r>
              <a:rPr lang="en-US" i="0" dirty="0">
                <a:latin typeface="Helvetica Neue" charset="0"/>
                <a:ea typeface="Helvetica Neue" charset="0"/>
                <a:cs typeface="Helvetica Neue" charset="0"/>
              </a:rPr>
              <a:t>Stanford University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3"/>
          </p:nvPr>
        </p:nvSpPr>
        <p:spPr>
          <a:xfrm>
            <a:off x="4143375" y="9120188"/>
            <a:ext cx="3170238" cy="48101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92FFB18-D12E-6445-813A-5DDF92750C9C}" type="slidenum">
              <a:rPr lang="en-US" smtClean="0">
                <a:latin typeface="Helvetica Neue" charset="0"/>
                <a:ea typeface="Helvetica Neue" charset="0"/>
                <a:cs typeface="Helvetica Neue" charset="0"/>
              </a:rPr>
              <a:t>‹#›</a:t>
            </a:fld>
            <a:endParaRPr lang="en-US" dirty="0">
              <a:latin typeface="Helvetica Neue" charset="0"/>
              <a:ea typeface="Helvetica Neue" charset="0"/>
              <a:cs typeface="Helvetica Neue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7663023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extLst>
    <p:ext uri="{56416CCD-93CA-4268-BC5B-53C4BB910035}">
      <p15:sldGuideLst xmlns:p15="http://schemas.microsoft.com/office/powerpoint/2012/main">
        <p15:guide id="1" orient="horz" pos="3024" userDrawn="1">
          <p15:clr>
            <a:srgbClr val="F26B43"/>
          </p15:clr>
        </p15:guide>
        <p15:guide id="2" pos="2304" userDrawn="1">
          <p15:clr>
            <a:srgbClr val="F26B43"/>
          </p15:clr>
        </p15:guide>
      </p15:sldGuideLst>
    </p:ext>
  </p:extLst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-1588"/>
            <a:ext cx="3168650" cy="4810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19727" tIns="0" rIns="19727" bIns="0" numCol="1" anchor="t" anchorCtr="0" compatLnSpc="1">
            <a:prstTxWarp prst="textNoShape">
              <a:avLst/>
            </a:prstTxWarp>
          </a:bodyPr>
          <a:lstStyle>
            <a:lvl1pPr algn="l" defTabSz="982663" eaLnBrk="0" hangingPunct="0">
              <a:defRPr sz="1000" i="1">
                <a:ea typeface="+mn-ea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146550" y="-1588"/>
            <a:ext cx="3168650" cy="4810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19727" tIns="0" rIns="19727" bIns="0" numCol="1" anchor="t" anchorCtr="0" compatLnSpc="1">
            <a:prstTxWarp prst="textNoShape">
              <a:avLst/>
            </a:prstTxWarp>
          </a:bodyPr>
          <a:lstStyle>
            <a:lvl1pPr algn="r" defTabSz="982663" eaLnBrk="0" hangingPunct="0">
              <a:defRPr sz="1000" i="1">
                <a:ea typeface="+mn-ea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0724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469900" y="725488"/>
            <a:ext cx="6376988" cy="3587750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  <a:extLst>
            <a:ext uri="{FAA26D3D-D897-4be2-8F04-BA451C77F1D7}">
              <ma14:placeholderFlag xmlns="" xmlns:ma14="http://schemas.microsoft.com/office/mac/drawingml/2011/main" val="1"/>
            </a:ex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053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76313" y="4557713"/>
            <a:ext cx="5362575" cy="43227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6989" tIns="49318" rIns="96989" bIns="49318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2054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120188"/>
            <a:ext cx="3168650" cy="4810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19727" tIns="0" rIns="19727" bIns="0" numCol="1" anchor="b" anchorCtr="0" compatLnSpc="1">
            <a:prstTxWarp prst="textNoShape">
              <a:avLst/>
            </a:prstTxWarp>
          </a:bodyPr>
          <a:lstStyle>
            <a:lvl1pPr algn="l" defTabSz="982663" eaLnBrk="0" hangingPunct="0">
              <a:defRPr sz="1000" i="1">
                <a:ea typeface="+mn-ea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2055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146550" y="9120188"/>
            <a:ext cx="3168650" cy="4810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19727" tIns="0" rIns="19727" bIns="0" numCol="1" anchor="b" anchorCtr="0" compatLnSpc="1">
            <a:prstTxWarp prst="textNoShape">
              <a:avLst/>
            </a:prstTxWarp>
          </a:bodyPr>
          <a:lstStyle>
            <a:lvl1pPr algn="r" defTabSz="982663" eaLnBrk="0" hangingPunct="0">
              <a:defRPr sz="1000" i="1"/>
            </a:lvl1pPr>
          </a:lstStyle>
          <a:p>
            <a:fld id="{2ED165DB-0391-2242-BAEE-4CF6E68389F1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59094460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algn="l" defTabSz="949325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ＭＳ Ｐゴシック" charset="0"/>
        <a:cs typeface="+mn-cs"/>
      </a:defRPr>
    </a:lvl1pPr>
    <a:lvl2pPr marL="466725" algn="l" defTabSz="949325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ＭＳ Ｐゴシック" charset="0"/>
        <a:cs typeface="+mn-cs"/>
      </a:defRPr>
    </a:lvl2pPr>
    <a:lvl3pPr marL="931863" algn="l" defTabSz="949325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ＭＳ Ｐゴシック" charset="0"/>
        <a:cs typeface="+mn-cs"/>
      </a:defRPr>
    </a:lvl3pPr>
    <a:lvl4pPr marL="1398588" algn="l" defTabSz="949325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ＭＳ Ｐゴシック" charset="0"/>
        <a:cs typeface="+mn-cs"/>
      </a:defRPr>
    </a:lvl4pPr>
    <a:lvl5pPr marL="1863725" algn="l" defTabSz="949325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ＭＳ Ｐゴシック" charset="0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  <p:extLst>
    <p:ext uri="{620B2872-D7B9-4A21-9093-7833F8D536E1}">
      <p15:sldGuideLst xmlns:p15="http://schemas.microsoft.com/office/powerpoint/2012/main">
        <p15:guide id="1" orient="horz" pos="3024" userDrawn="1">
          <p15:clr>
            <a:srgbClr val="F26B43"/>
          </p15:clr>
        </p15:guide>
        <p15:guide id="2" pos="2304" userDrawn="1">
          <p15:clr>
            <a:srgbClr val="F26B43"/>
          </p15:clr>
        </p15:guide>
      </p15:sldGuideLst>
    </p:ext>
  </p:extLst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4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4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4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_rels/notesSlide4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6.xml"/><Relationship Id="rId1" Type="http://schemas.openxmlformats.org/officeDocument/2006/relationships/notesMaster" Target="../notesMasters/notesMaster1.xml"/></Relationships>
</file>

<file path=ppt/notesSlides/_rels/notesSlide4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7.xml"/><Relationship Id="rId1" Type="http://schemas.openxmlformats.org/officeDocument/2006/relationships/notesMaster" Target="../notesMasters/notesMaster1.xml"/></Relationships>
</file>

<file path=ppt/notesSlides/_rels/notesSlide4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8.xml"/><Relationship Id="rId1" Type="http://schemas.openxmlformats.org/officeDocument/2006/relationships/notesMaster" Target="../notesMasters/notesMaster1.xml"/></Relationships>
</file>

<file path=ppt/notesSlides/_rels/notesSlide4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9.xml"/><Relationship Id="rId1" Type="http://schemas.openxmlformats.org/officeDocument/2006/relationships/notesMaster" Target="../notesMasters/notesMaster1.xml"/></Relationships>
</file>

<file path=ppt/notesSlides/_rels/notesSlide4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0.xml"/><Relationship Id="rId1" Type="http://schemas.openxmlformats.org/officeDocument/2006/relationships/notesMaster" Target="../notesMasters/notesMaster1.xml"/></Relationships>
</file>

<file path=ppt/notesSlides/_rels/notesSlide4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1.xml"/><Relationship Id="rId1" Type="http://schemas.openxmlformats.org/officeDocument/2006/relationships/notesMaster" Target="../notesMasters/notesMaster1.xml"/></Relationships>
</file>

<file path=ppt/notesSlides/_rels/notesSlide4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2.xml"/><Relationship Id="rId1" Type="http://schemas.openxmlformats.org/officeDocument/2006/relationships/notesMaster" Target="../notesMasters/notesMaster1.xml"/></Relationships>
</file>

<file path=ppt/notesSlides/_rels/notesSlide5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3.xml"/><Relationship Id="rId1" Type="http://schemas.openxmlformats.org/officeDocument/2006/relationships/notesMaster" Target="../notesMasters/notesMaster1.xml"/></Relationships>
</file>

<file path=ppt/notesSlides/_rels/notesSlide5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4.xml"/><Relationship Id="rId1" Type="http://schemas.openxmlformats.org/officeDocument/2006/relationships/notesMaster" Target="../notesMasters/notesMaster1.xml"/></Relationships>
</file>

<file path=ppt/notesSlides/_rels/notesSlide5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5.xml"/><Relationship Id="rId1" Type="http://schemas.openxmlformats.org/officeDocument/2006/relationships/notesMaster" Target="../notesMasters/notesMaster1.xml"/></Relationships>
</file>

<file path=ppt/notesSlides/_rels/notesSlide5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82663"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1pPr>
            <a:lvl2pPr marL="742950" indent="-285750" defTabSz="982663"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2pPr>
            <a:lvl3pPr marL="1143000" indent="-228600" defTabSz="982663"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3pPr>
            <a:lvl4pPr marL="1600200" indent="-228600" defTabSz="982663"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4pPr>
            <a:lvl5pPr marL="2057400" indent="-228600" defTabSz="982663"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5pPr>
            <a:lvl6pPr marL="2514600" indent="-228600" defTabSz="982663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6pPr>
            <a:lvl7pPr marL="2971800" indent="-228600" defTabSz="982663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7pPr>
            <a:lvl8pPr marL="3429000" indent="-228600" defTabSz="982663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8pPr>
            <a:lvl9pPr marL="3886200" indent="-228600" defTabSz="982663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9pPr>
          </a:lstStyle>
          <a:p>
            <a:fld id="{46C37ED3-68A4-9845-B1EA-2B0181740A2A}" type="slidenum">
              <a:rPr lang="en-US" sz="1000"/>
              <a:pPr/>
              <a:t>1</a:t>
            </a:fld>
            <a:endParaRPr lang="en-US" sz="1000"/>
          </a:p>
        </p:txBody>
      </p:sp>
      <p:sp>
        <p:nvSpPr>
          <p:cNvPr id="7782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 cap="flat"/>
        </p:spPr>
      </p:sp>
      <p:sp>
        <p:nvSpPr>
          <p:cNvPr id="7782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US" dirty="0"/>
              <a:t>15-20 min target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0904013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94038" eaLnBrk="0" hangingPunct="0">
              <a:defRPr sz="25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1pPr>
            <a:lvl2pPr marL="777943" indent="-299209" defTabSz="994038" eaLnBrk="0" hangingPunct="0">
              <a:defRPr sz="25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2pPr>
            <a:lvl3pPr marL="1196835" indent="-239367" defTabSz="994038" eaLnBrk="0" hangingPunct="0">
              <a:defRPr sz="25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3pPr>
            <a:lvl4pPr marL="1675569" indent="-239367" defTabSz="994038" eaLnBrk="0" hangingPunct="0">
              <a:defRPr sz="25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4pPr>
            <a:lvl5pPr marL="2154304" indent="-239367" defTabSz="994038" eaLnBrk="0" hangingPunct="0">
              <a:defRPr sz="25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5pPr>
            <a:lvl6pPr marL="2633038" indent="-239367" defTabSz="994038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6pPr>
            <a:lvl7pPr marL="3111772" indent="-239367" defTabSz="994038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7pPr>
            <a:lvl8pPr marL="3590506" indent="-239367" defTabSz="994038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8pPr>
            <a:lvl9pPr marL="4069240" indent="-239367" defTabSz="994038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9pPr>
          </a:lstStyle>
          <a:p>
            <a:fld id="{74427C71-9D51-4A75-930F-F8BCE3E6E1F4}" type="slidenum">
              <a:rPr lang="en-US" sz="1000"/>
              <a:pPr/>
              <a:t>2</a:t>
            </a:fld>
            <a:endParaRPr lang="en-US" sz="1000"/>
          </a:p>
        </p:txBody>
      </p:sp>
      <p:sp>
        <p:nvSpPr>
          <p:cNvPr id="2765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 cap="flat"/>
        </p:spPr>
      </p:sp>
      <p:sp>
        <p:nvSpPr>
          <p:cNvPr id="2765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367086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433388" y="720725"/>
            <a:ext cx="2513012" cy="1414463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b="0" dirty="0"/>
              <a:t>Our course philosophy</a:t>
            </a:r>
          </a:p>
          <a:p>
            <a:r>
              <a:rPr lang="en-US" b="0" dirty="0"/>
              <a:t>You need to find a </a:t>
            </a:r>
            <a:r>
              <a:rPr lang="en-US" b="0" baseline="0" dirty="0"/>
              <a:t>balance between:</a:t>
            </a:r>
          </a:p>
          <a:p>
            <a:r>
              <a:rPr lang="en-US" b="0" baseline="0" dirty="0"/>
              <a:t>   design &amp; technology, human-centered approaches &amp; CS approaches </a:t>
            </a:r>
          </a:p>
          <a:p>
            <a:endParaRPr lang="en-US" b="0" baseline="0" dirty="0"/>
          </a:p>
          <a:p>
            <a:r>
              <a:rPr lang="en-US" b="0" baseline="0" dirty="0"/>
              <a:t>Especially now HCI needs to find a balance between careful controlled experiments of existing technologies or minor tweaks on technology and building major new systems that can solve important world problems.</a:t>
            </a:r>
          </a:p>
          <a:p>
            <a:endParaRPr lang="en-US" baseline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B774227-0107-4F44-AE45-A2676C9FD366}" type="slidenum">
              <a:rPr lang="en-US" smtClean="0"/>
              <a:t>3</a:t>
            </a:fld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idx="11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November 10, 2015</a:t>
            </a:r>
          </a:p>
        </p:txBody>
      </p:sp>
    </p:spTree>
    <p:extLst>
      <p:ext uri="{BB962C8B-B14F-4D97-AF65-F5344CB8AC3E}">
        <p14:creationId xmlns:p14="http://schemas.microsoft.com/office/powerpoint/2010/main" val="248965632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469900" y="725488"/>
            <a:ext cx="6376988" cy="358775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We organize our</a:t>
            </a:r>
            <a:r>
              <a:rPr lang="en-US" baseline="0" dirty="0"/>
              <a:t> work in CS147 with the Design Thinking Process popularized by </a:t>
            </a:r>
            <a:r>
              <a:rPr lang="en-US" baseline="0" dirty="0" err="1"/>
              <a:t>ideo</a:t>
            </a:r>
            <a:r>
              <a:rPr lang="en-US" baseline="0" dirty="0"/>
              <a:t> and the Stanford </a:t>
            </a:r>
            <a:r>
              <a:rPr lang="en-US" baseline="0" dirty="0" err="1"/>
              <a:t>d.school</a:t>
            </a:r>
            <a:endParaRPr lang="en-US" baseline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EB6644B-06C0-A243-97D6-58C5EF5D6DB2}" type="slidenum">
              <a:rPr lang="en-US" smtClean="0"/>
              <a:pPr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6921874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94038" eaLnBrk="0" hangingPunct="0">
              <a:defRPr sz="25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1pPr>
            <a:lvl2pPr marL="777943" indent="-299209" defTabSz="994038" eaLnBrk="0" hangingPunct="0">
              <a:defRPr sz="25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2pPr>
            <a:lvl3pPr marL="1196835" indent="-239367" defTabSz="994038" eaLnBrk="0" hangingPunct="0">
              <a:defRPr sz="25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3pPr>
            <a:lvl4pPr marL="1675569" indent="-239367" defTabSz="994038" eaLnBrk="0" hangingPunct="0">
              <a:defRPr sz="25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4pPr>
            <a:lvl5pPr marL="2154304" indent="-239367" defTabSz="994038" eaLnBrk="0" hangingPunct="0">
              <a:defRPr sz="25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5pPr>
            <a:lvl6pPr marL="2633038" indent="-239367" defTabSz="994038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6pPr>
            <a:lvl7pPr marL="3111772" indent="-239367" defTabSz="994038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7pPr>
            <a:lvl8pPr marL="3590506" indent="-239367" defTabSz="994038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8pPr>
            <a:lvl9pPr marL="4069240" indent="-239367" defTabSz="994038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9pPr>
          </a:lstStyle>
          <a:p>
            <a:fld id="{C14B538A-6041-40C9-A55C-6D8D95A2B950}" type="slidenum">
              <a:rPr lang="en-US" sz="1000"/>
              <a:pPr/>
              <a:t>5</a:t>
            </a:fld>
            <a:endParaRPr lang="en-US" sz="1000"/>
          </a:p>
        </p:txBody>
      </p:sp>
      <p:sp>
        <p:nvSpPr>
          <p:cNvPr id="3072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072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marL="0" marR="0" lvl="0" indent="0" algn="l" defTabSz="949325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sz="1200" dirty="0">
                <a:latin typeface="Arial" charset="0"/>
              </a:rPr>
              <a:t>Understand where technology is </a:t>
            </a:r>
            <a:r>
              <a:rPr lang="en-US" sz="1200" b="1" i="1" dirty="0">
                <a:latin typeface="Arial" charset="0"/>
              </a:rPr>
              <a:t>going</a:t>
            </a:r>
            <a:r>
              <a:rPr lang="en-US" sz="1200" dirty="0">
                <a:latin typeface="Arial" charset="0"/>
              </a:rPr>
              <a:t> &amp; </a:t>
            </a:r>
            <a:br>
              <a:rPr lang="en-US" sz="1200" dirty="0">
                <a:latin typeface="Arial" charset="0"/>
              </a:rPr>
            </a:br>
            <a:r>
              <a:rPr lang="en-US" sz="1200" dirty="0">
                <a:latin typeface="Arial" charset="0"/>
              </a:rPr>
              <a:t>what UIs of </a:t>
            </a:r>
            <a:r>
              <a:rPr lang="en-US" sz="1200" b="1" i="1" dirty="0">
                <a:latin typeface="Arial" charset="0"/>
              </a:rPr>
              <a:t>the future </a:t>
            </a:r>
            <a:r>
              <a:rPr lang="en-US" sz="1200" dirty="0">
                <a:latin typeface="Arial" charset="0"/>
              </a:rPr>
              <a:t>might be like</a:t>
            </a:r>
          </a:p>
          <a:p>
            <a:r>
              <a:rPr lang="en-US" b="1" dirty="0"/>
              <a:t>I WANT YOU TO PUSH THE LIMITS!  Don’t just design what you KNOW can be</a:t>
            </a:r>
            <a:r>
              <a:rPr lang="en-US" b="1" baseline="0" dirty="0"/>
              <a:t> easily created today.</a:t>
            </a:r>
          </a:p>
          <a:p>
            <a:r>
              <a:rPr lang="en-US" baseline="0" dirty="0"/>
              <a:t>Students in the past have LED many years ahead of industry</a:t>
            </a:r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5000142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94038" eaLnBrk="0" hangingPunct="0">
              <a:defRPr sz="25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1pPr>
            <a:lvl2pPr marL="777943" indent="-299209" defTabSz="994038" eaLnBrk="0" hangingPunct="0">
              <a:defRPr sz="25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2pPr>
            <a:lvl3pPr marL="1196835" indent="-239367" defTabSz="994038" eaLnBrk="0" hangingPunct="0">
              <a:defRPr sz="25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3pPr>
            <a:lvl4pPr marL="1675569" indent="-239367" defTabSz="994038" eaLnBrk="0" hangingPunct="0">
              <a:defRPr sz="25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4pPr>
            <a:lvl5pPr marL="2154304" indent="-239367" defTabSz="994038" eaLnBrk="0" hangingPunct="0">
              <a:defRPr sz="25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5pPr>
            <a:lvl6pPr marL="2633038" indent="-239367" defTabSz="994038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6pPr>
            <a:lvl7pPr marL="3111772" indent="-239367" defTabSz="994038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7pPr>
            <a:lvl8pPr marL="3590506" indent="-239367" defTabSz="994038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8pPr>
            <a:lvl9pPr marL="4069240" indent="-239367" defTabSz="994038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9pPr>
          </a:lstStyle>
          <a:p>
            <a:fld id="{953F21C2-5930-4548-B9B7-B8844E7E7FD9}" type="slidenum">
              <a:rPr lang="en-US" sz="1000"/>
              <a:pPr/>
              <a:t>6</a:t>
            </a:fld>
            <a:endParaRPr lang="en-US" sz="1000"/>
          </a:p>
        </p:txBody>
      </p:sp>
      <p:sp>
        <p:nvSpPr>
          <p:cNvPr id="3277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277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US" dirty="0"/>
              <a:t>85 students – still a big class for design</a:t>
            </a:r>
          </a:p>
          <a:p>
            <a:r>
              <a:rPr lang="en-US" dirty="0"/>
              <a:t>[ADVANCE]</a:t>
            </a:r>
          </a:p>
          <a:p>
            <a:r>
              <a:rPr lang="en-US" dirty="0"/>
              <a:t>23 teams – that are smaller</a:t>
            </a:r>
          </a:p>
          <a:p>
            <a:r>
              <a:rPr lang="en-US" dirty="0"/>
              <a:t>10 major group assignments</a:t>
            </a:r>
          </a:p>
          <a:p>
            <a:r>
              <a:rPr lang="en-US" dirty="0"/>
              <a:t>[ADVANCE]</a:t>
            </a:r>
          </a:p>
          <a:p>
            <a:r>
              <a:rPr lang="en-US" dirty="0"/>
              <a:t>Do a lot of work to help people find teams</a:t>
            </a:r>
          </a:p>
        </p:txBody>
      </p:sp>
    </p:spTree>
    <p:extLst>
      <p:ext uri="{BB962C8B-B14F-4D97-AF65-F5344CB8AC3E}">
        <p14:creationId xmlns:p14="http://schemas.microsoft.com/office/powerpoint/2010/main" val="380184021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94038" eaLnBrk="0" hangingPunct="0">
              <a:defRPr sz="25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1pPr>
            <a:lvl2pPr marL="777943" indent="-299209" defTabSz="994038" eaLnBrk="0" hangingPunct="0">
              <a:defRPr sz="25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2pPr>
            <a:lvl3pPr marL="1196835" indent="-239367" defTabSz="994038" eaLnBrk="0" hangingPunct="0">
              <a:defRPr sz="25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3pPr>
            <a:lvl4pPr marL="1675569" indent="-239367" defTabSz="994038" eaLnBrk="0" hangingPunct="0">
              <a:defRPr sz="25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4pPr>
            <a:lvl5pPr marL="2154304" indent="-239367" defTabSz="994038" eaLnBrk="0" hangingPunct="0">
              <a:defRPr sz="25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5pPr>
            <a:lvl6pPr marL="2633038" indent="-239367" defTabSz="994038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6pPr>
            <a:lvl7pPr marL="3111772" indent="-239367" defTabSz="994038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7pPr>
            <a:lvl8pPr marL="3590506" indent="-239367" defTabSz="994038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8pPr>
            <a:lvl9pPr marL="4069240" indent="-239367" defTabSz="994038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9pPr>
          </a:lstStyle>
          <a:p>
            <a:fld id="{780CBD24-4610-8B4A-8724-FC1EA4003C64}" type="slidenum">
              <a:rPr lang="en-US" sz="1000"/>
              <a:pPr/>
              <a:t>7</a:t>
            </a:fld>
            <a:endParaRPr lang="en-US" sz="1000"/>
          </a:p>
        </p:txBody>
      </p:sp>
      <p:sp>
        <p:nvSpPr>
          <p:cNvPr id="3789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789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FAA26D3D-D897-4be2-8F04-BA451C77F1D7}">
              <ma14:placeholderFlag xmlns:ma14="http://schemas.microsoft.com/office/mac/drawingml/2011/main" xmlns="" val="1"/>
            </a:ex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US" dirty="0">
                <a:latin typeface="Times New Roman" charset="0"/>
              </a:rPr>
              <a:t>Every Thursday/Friday</a:t>
            </a:r>
          </a:p>
        </p:txBody>
      </p:sp>
    </p:spTree>
    <p:extLst>
      <p:ext uri="{BB962C8B-B14F-4D97-AF65-F5344CB8AC3E}">
        <p14:creationId xmlns:p14="http://schemas.microsoft.com/office/powerpoint/2010/main" val="169484660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93874" eaLnBrk="0" hangingPunct="0">
              <a:defRPr sz="25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1pPr>
            <a:lvl2pPr marL="777814" indent="-299159" defTabSz="993874" eaLnBrk="0" hangingPunct="0">
              <a:defRPr sz="25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2pPr>
            <a:lvl3pPr marL="1196638" indent="-239327" defTabSz="993874" eaLnBrk="0" hangingPunct="0">
              <a:defRPr sz="25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3pPr>
            <a:lvl4pPr marL="1675293" indent="-239327" defTabSz="993874" eaLnBrk="0" hangingPunct="0">
              <a:defRPr sz="25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4pPr>
            <a:lvl5pPr marL="2153950" indent="-239327" defTabSz="993874" eaLnBrk="0" hangingPunct="0">
              <a:defRPr sz="25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5pPr>
            <a:lvl6pPr marL="2632604" indent="-239327" defTabSz="993874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6pPr>
            <a:lvl7pPr marL="3111260" indent="-239327" defTabSz="993874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7pPr>
            <a:lvl8pPr marL="3589915" indent="-239327" defTabSz="993874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8pPr>
            <a:lvl9pPr marL="4068570" indent="-239327" defTabSz="993874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9pPr>
          </a:lstStyle>
          <a:p>
            <a:fld id="{53088C5A-3060-4CD7-844A-35BA8E2BD4DF}" type="slidenum">
              <a:rPr lang="en-US" sz="1200"/>
              <a:pPr/>
              <a:t>8</a:t>
            </a:fld>
            <a:endParaRPr lang="en-US" sz="1200"/>
          </a:p>
        </p:txBody>
      </p:sp>
      <p:sp>
        <p:nvSpPr>
          <p:cNvPr id="3379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379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marL="0" marR="0" lvl="0" indent="0" algn="l" defTabSz="949325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dirty="0"/>
              <a:t>Fast cadence of one major assignment every week and then 3 weeks to do the final High-fi Prototype</a:t>
            </a:r>
          </a:p>
          <a:p>
            <a:pPr marL="0" marR="0" lvl="0" indent="0" algn="l" defTabSz="949325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dirty="0"/>
              <a:t>Midterm near the end</a:t>
            </a:r>
          </a:p>
          <a:p>
            <a:pPr marL="0" marR="0" lvl="0" indent="0" algn="l" defTabSz="949325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strike="sngStrike" dirty="0"/>
              <a:t>Project Fair: Poster (~cost $60) &amp; Presentation is YOUR FINAL Exam. YOU MUST ATTEND.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3958812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94038" eaLnBrk="0" hangingPunct="0">
              <a:defRPr sz="25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1pPr>
            <a:lvl2pPr marL="777943" indent="-299209" defTabSz="994038" eaLnBrk="0" hangingPunct="0">
              <a:defRPr sz="25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2pPr>
            <a:lvl3pPr marL="1196835" indent="-239367" defTabSz="994038" eaLnBrk="0" hangingPunct="0">
              <a:defRPr sz="25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3pPr>
            <a:lvl4pPr marL="1675569" indent="-239367" defTabSz="994038" eaLnBrk="0" hangingPunct="0">
              <a:defRPr sz="25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4pPr>
            <a:lvl5pPr marL="2154304" indent="-239367" defTabSz="994038" eaLnBrk="0" hangingPunct="0">
              <a:defRPr sz="25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5pPr>
            <a:lvl6pPr marL="2633038" indent="-239367" defTabSz="994038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6pPr>
            <a:lvl7pPr marL="3111772" indent="-239367" defTabSz="994038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7pPr>
            <a:lvl8pPr marL="3590506" indent="-239367" defTabSz="994038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8pPr>
            <a:lvl9pPr marL="4069240" indent="-239367" defTabSz="994038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9pPr>
          </a:lstStyle>
          <a:p>
            <a:fld id="{F2DA6BED-9E73-4857-8F79-450A39CC553A}" type="slidenum">
              <a:rPr lang="en-US" sz="1000"/>
              <a:pPr/>
              <a:t>9</a:t>
            </a:fld>
            <a:endParaRPr lang="en-US" sz="1000"/>
          </a:p>
        </p:txBody>
      </p:sp>
      <p:sp>
        <p:nvSpPr>
          <p:cNvPr id="358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469900" y="725488"/>
            <a:ext cx="6376988" cy="3587750"/>
          </a:xfrm>
          <a:ln cap="flat"/>
        </p:spPr>
      </p:sp>
      <p:sp>
        <p:nvSpPr>
          <p:cNvPr id="3584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US" dirty="0"/>
              <a:t>The </a:t>
            </a:r>
            <a:r>
              <a:rPr lang="en-US" dirty="0" err="1"/>
              <a:t>Simmr</a:t>
            </a:r>
            <a:r>
              <a:rPr lang="en-US" dirty="0"/>
              <a:t> team this year went out and interviewed people who cook from someone his apartment to a professional. Both off and on campus. They were looking out making cooking playful, social, and emotionally rich through story-driven voice AI guidance.</a:t>
            </a:r>
          </a:p>
        </p:txBody>
      </p:sp>
    </p:spTree>
    <p:extLst>
      <p:ext uri="{BB962C8B-B14F-4D97-AF65-F5344CB8AC3E}">
        <p14:creationId xmlns:p14="http://schemas.microsoft.com/office/powerpoint/2010/main" val="197072596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94038" eaLnBrk="0" hangingPunct="0">
              <a:defRPr sz="25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1pPr>
            <a:lvl2pPr marL="777943" indent="-299209" defTabSz="994038" eaLnBrk="0" hangingPunct="0">
              <a:defRPr sz="25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2pPr>
            <a:lvl3pPr marL="1196835" indent="-239367" defTabSz="994038" eaLnBrk="0" hangingPunct="0">
              <a:defRPr sz="25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3pPr>
            <a:lvl4pPr marL="1675569" indent="-239367" defTabSz="994038" eaLnBrk="0" hangingPunct="0">
              <a:defRPr sz="25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4pPr>
            <a:lvl5pPr marL="2154304" indent="-239367" defTabSz="994038" eaLnBrk="0" hangingPunct="0">
              <a:defRPr sz="25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5pPr>
            <a:lvl6pPr marL="2633038" indent="-239367" defTabSz="994038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6pPr>
            <a:lvl7pPr marL="3111772" indent="-239367" defTabSz="994038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7pPr>
            <a:lvl8pPr marL="3590506" indent="-239367" defTabSz="994038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8pPr>
            <a:lvl9pPr marL="4069240" indent="-239367" defTabSz="994038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9pPr>
          </a:lstStyle>
          <a:p>
            <a:fld id="{F2DA6BED-9E73-4857-8F79-450A39CC553A}" type="slidenum">
              <a:rPr lang="en-US" sz="1000"/>
              <a:pPr/>
              <a:t>10</a:t>
            </a:fld>
            <a:endParaRPr lang="en-US" sz="1000"/>
          </a:p>
        </p:txBody>
      </p:sp>
      <p:sp>
        <p:nvSpPr>
          <p:cNvPr id="358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 cap="flat"/>
        </p:spPr>
      </p:sp>
      <p:sp>
        <p:nvSpPr>
          <p:cNvPr id="3584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US" dirty="0"/>
              <a:t>Here is Stich with empathy maps that explored small businesses connecting with each other and their local communities through co-hosted events</a:t>
            </a:r>
          </a:p>
        </p:txBody>
      </p:sp>
    </p:spTree>
    <p:extLst>
      <p:ext uri="{BB962C8B-B14F-4D97-AF65-F5344CB8AC3E}">
        <p14:creationId xmlns:p14="http://schemas.microsoft.com/office/powerpoint/2010/main" val="537457005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94038" eaLnBrk="0" hangingPunct="0">
              <a:defRPr sz="25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1pPr>
            <a:lvl2pPr marL="777943" indent="-299209" defTabSz="994038" eaLnBrk="0" hangingPunct="0">
              <a:defRPr sz="25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2pPr>
            <a:lvl3pPr marL="1196835" indent="-239367" defTabSz="994038" eaLnBrk="0" hangingPunct="0">
              <a:defRPr sz="25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3pPr>
            <a:lvl4pPr marL="1675569" indent="-239367" defTabSz="994038" eaLnBrk="0" hangingPunct="0">
              <a:defRPr sz="25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4pPr>
            <a:lvl5pPr marL="2154304" indent="-239367" defTabSz="994038" eaLnBrk="0" hangingPunct="0">
              <a:defRPr sz="25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5pPr>
            <a:lvl6pPr marL="2633038" indent="-239367" defTabSz="994038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6pPr>
            <a:lvl7pPr marL="3111772" indent="-239367" defTabSz="994038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7pPr>
            <a:lvl8pPr marL="3590506" indent="-239367" defTabSz="994038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8pPr>
            <a:lvl9pPr marL="4069240" indent="-239367" defTabSz="994038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9pPr>
          </a:lstStyle>
          <a:p>
            <a:fld id="{F2DA6BED-9E73-4857-8F79-450A39CC553A}" type="slidenum">
              <a:rPr lang="en-US" sz="1000"/>
              <a:pPr/>
              <a:t>11</a:t>
            </a:fld>
            <a:endParaRPr lang="en-US" sz="1000"/>
          </a:p>
        </p:txBody>
      </p:sp>
      <p:sp>
        <p:nvSpPr>
          <p:cNvPr id="358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 cap="flat"/>
        </p:spPr>
      </p:sp>
      <p:sp>
        <p:nvSpPr>
          <p:cNvPr id="3584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US" dirty="0"/>
              <a:t>Here the budder team trying to find interesting themes in the data.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36159904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They use the </a:t>
            </a:r>
            <a:r>
              <a:rPr lang="en-US" dirty="0" err="1"/>
              <a:t>needfinding</a:t>
            </a:r>
            <a:r>
              <a:rPr lang="en-US" dirty="0"/>
              <a:t> results to find a Point of View. An important Person + Insight + Challenge</a:t>
            </a:r>
          </a:p>
          <a:p>
            <a:r>
              <a:rPr lang="en-US" dirty="0"/>
              <a:t>This is the basis for brainstorming of ideas for solutions.</a:t>
            </a:r>
          </a:p>
        </p:txBody>
      </p:sp>
    </p:spTree>
    <p:extLst>
      <p:ext uri="{BB962C8B-B14F-4D97-AF65-F5344CB8AC3E}">
        <p14:creationId xmlns:p14="http://schemas.microsoft.com/office/powerpoint/2010/main" val="1596460615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94038" eaLnBrk="0" hangingPunct="0">
              <a:defRPr sz="25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1pPr>
            <a:lvl2pPr marL="777943" indent="-299209" defTabSz="994038" eaLnBrk="0" hangingPunct="0">
              <a:defRPr sz="25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2pPr>
            <a:lvl3pPr marL="1196835" indent="-239367" defTabSz="994038" eaLnBrk="0" hangingPunct="0">
              <a:defRPr sz="25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3pPr>
            <a:lvl4pPr marL="1675569" indent="-239367" defTabSz="994038" eaLnBrk="0" hangingPunct="0">
              <a:defRPr sz="25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4pPr>
            <a:lvl5pPr marL="2154304" indent="-239367" defTabSz="994038" eaLnBrk="0" hangingPunct="0">
              <a:defRPr sz="25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5pPr>
            <a:lvl6pPr marL="2633038" indent="-239367" defTabSz="994038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6pPr>
            <a:lvl7pPr marL="3111772" indent="-239367" defTabSz="994038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7pPr>
            <a:lvl8pPr marL="3590506" indent="-239367" defTabSz="994038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8pPr>
            <a:lvl9pPr marL="4069240" indent="-239367" defTabSz="994038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9pPr>
          </a:lstStyle>
          <a:p>
            <a:fld id="{E9027B5F-63C5-407A-BFE0-63FA625FEC64}" type="slidenum">
              <a:rPr lang="en-US" sz="1000"/>
              <a:pPr/>
              <a:t>13</a:t>
            </a:fld>
            <a:endParaRPr lang="en-US" sz="1000"/>
          </a:p>
        </p:txBody>
      </p:sp>
      <p:sp>
        <p:nvSpPr>
          <p:cNvPr id="3686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458788" y="719138"/>
            <a:ext cx="6399212" cy="3600450"/>
          </a:xfrm>
          <a:ln/>
        </p:spPr>
      </p:sp>
      <p:sp>
        <p:nvSpPr>
          <p:cNvPr id="36868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75814" y="4560245"/>
            <a:ext cx="5363574" cy="4321515"/>
          </a:xfrm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marL="0" indent="0">
              <a:buNone/>
            </a:pPr>
            <a:r>
              <a:rPr lang="en-US" dirty="0"/>
              <a:t>The teams then made experience prototypes to test key assumptions in their ideas. Here, the Wayn team trying to test the assumptions behind their s</a:t>
            </a:r>
            <a:r>
              <a:rPr lang="en-US" sz="1200" b="0" i="0" kern="1200" dirty="0">
                <a:solidFill>
                  <a:schemeClr val="tx1"/>
                </a:solidFill>
                <a:effectLst/>
                <a:latin typeface="Arial" charset="0"/>
                <a:ea typeface="ＭＳ Ｐゴシック" charset="0"/>
                <a:cs typeface="+mn-cs"/>
              </a:rPr>
              <a:t>olution idea of digital pranks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4299733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94038" eaLnBrk="0" hangingPunct="0">
              <a:defRPr sz="25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1pPr>
            <a:lvl2pPr marL="777943" indent="-299209" defTabSz="994038" eaLnBrk="0" hangingPunct="0">
              <a:defRPr sz="25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2pPr>
            <a:lvl3pPr marL="1196835" indent="-239367" defTabSz="994038" eaLnBrk="0" hangingPunct="0">
              <a:defRPr sz="25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3pPr>
            <a:lvl4pPr marL="1675569" indent="-239367" defTabSz="994038" eaLnBrk="0" hangingPunct="0">
              <a:defRPr sz="25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4pPr>
            <a:lvl5pPr marL="2154304" indent="-239367" defTabSz="994038" eaLnBrk="0" hangingPunct="0">
              <a:defRPr sz="25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5pPr>
            <a:lvl6pPr marL="2633038" indent="-239367" defTabSz="994038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6pPr>
            <a:lvl7pPr marL="3111772" indent="-239367" defTabSz="994038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7pPr>
            <a:lvl8pPr marL="3590506" indent="-239367" defTabSz="994038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8pPr>
            <a:lvl9pPr marL="4069240" indent="-239367" defTabSz="994038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9pPr>
          </a:lstStyle>
          <a:p>
            <a:fld id="{E9027B5F-63C5-407A-BFE0-63FA625FEC64}" type="slidenum">
              <a:rPr lang="en-US" sz="1000"/>
              <a:pPr/>
              <a:t>14</a:t>
            </a:fld>
            <a:endParaRPr lang="en-US" sz="1000"/>
          </a:p>
        </p:txBody>
      </p:sp>
      <p:sp>
        <p:nvSpPr>
          <p:cNvPr id="3686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458788" y="719138"/>
            <a:ext cx="6399212" cy="3600450"/>
          </a:xfrm>
          <a:ln/>
        </p:spPr>
      </p:sp>
      <p:sp>
        <p:nvSpPr>
          <p:cNvPr id="36868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75814" y="4560245"/>
            <a:ext cx="5363574" cy="4321515"/>
          </a:xfrm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marL="0" indent="0">
              <a:buNone/>
            </a:pPr>
            <a:r>
              <a:rPr lang="en-US" dirty="0"/>
              <a:t>Students were asked to quickly sketch out different ideas in different interaction modalities. Although most will end up with </a:t>
            </a:r>
            <a:r>
              <a:rPr lang="en-US" dirty="0" err="1"/>
              <a:t>iphone</a:t>
            </a:r>
            <a:r>
              <a:rPr lang="en-US" dirty="0"/>
              <a:t> apps, we want them to explore what’s possible.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/>
              <a:t>Medi-Pal </a:t>
            </a:r>
            <a:r>
              <a:rPr lang="en-US" sz="1200" b="0" i="0" kern="1200" dirty="0">
                <a:solidFill>
                  <a:schemeClr val="tx1"/>
                </a:solidFill>
                <a:effectLst/>
                <a:latin typeface="Arial" charset="0"/>
                <a:ea typeface="ＭＳ Ｐゴシック" charset="0"/>
                <a:cs typeface="+mn-cs"/>
              </a:rPr>
              <a:t>helps low-to-no-income individuals under Medi-Cal understand, navigate, and access the healthcare resources through natural voice, visuals, and personalized guidance</a:t>
            </a: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/>
              <a:t>Here you can see their idea for AR+VR interfaces.</a:t>
            </a:r>
          </a:p>
        </p:txBody>
      </p:sp>
    </p:spTree>
    <p:extLst>
      <p:ext uri="{BB962C8B-B14F-4D97-AF65-F5344CB8AC3E}">
        <p14:creationId xmlns:p14="http://schemas.microsoft.com/office/powerpoint/2010/main" val="1114532337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94038" eaLnBrk="0" hangingPunct="0">
              <a:defRPr sz="25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1pPr>
            <a:lvl2pPr marL="777943" indent="-299209" defTabSz="994038" eaLnBrk="0" hangingPunct="0">
              <a:defRPr sz="25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2pPr>
            <a:lvl3pPr marL="1196835" indent="-239367" defTabSz="994038" eaLnBrk="0" hangingPunct="0">
              <a:defRPr sz="25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3pPr>
            <a:lvl4pPr marL="1675569" indent="-239367" defTabSz="994038" eaLnBrk="0" hangingPunct="0">
              <a:defRPr sz="25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4pPr>
            <a:lvl5pPr marL="2154304" indent="-239367" defTabSz="994038" eaLnBrk="0" hangingPunct="0">
              <a:defRPr sz="25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5pPr>
            <a:lvl6pPr marL="2633038" indent="-239367" defTabSz="994038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6pPr>
            <a:lvl7pPr marL="3111772" indent="-239367" defTabSz="994038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7pPr>
            <a:lvl8pPr marL="3590506" indent="-239367" defTabSz="994038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8pPr>
            <a:lvl9pPr marL="4069240" indent="-239367" defTabSz="994038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9pPr>
          </a:lstStyle>
          <a:p>
            <a:fld id="{F73F6323-1D5E-4769-8A91-CB52E74FF372}" type="slidenum">
              <a:rPr lang="en-US" sz="1000"/>
              <a:pPr/>
              <a:t>15</a:t>
            </a:fld>
            <a:endParaRPr lang="en-US" sz="1000"/>
          </a:p>
        </p:txBody>
      </p:sp>
      <p:sp>
        <p:nvSpPr>
          <p:cNvPr id="3891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458788" y="719138"/>
            <a:ext cx="6399212" cy="3600450"/>
          </a:xfrm>
          <a:ln/>
        </p:spPr>
      </p:sp>
      <p:sp>
        <p:nvSpPr>
          <p:cNvPr id="38916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75814" y="4560245"/>
            <a:ext cx="5363574" cy="4321515"/>
          </a:xfrm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US" dirty="0"/>
              <a:t>Next was to create a video that illustrated the context of their concept with little emphasis on what exactly the UI would look like</a:t>
            </a:r>
          </a:p>
          <a:p>
            <a:r>
              <a:rPr lang="en-US" dirty="0"/>
              <a:t>They start out again by sketching, in this case a planning storyboard for the concept video</a:t>
            </a:r>
          </a:p>
          <a:p>
            <a:r>
              <a:rPr lang="en-US" dirty="0"/>
              <a:t>Here is the Theo team’s video planning storyboards for their project that </a:t>
            </a:r>
            <a:r>
              <a:rPr lang="en-US" sz="1200" b="0" i="0" kern="1200" dirty="0">
                <a:solidFill>
                  <a:schemeClr val="tx1"/>
                </a:solidFill>
                <a:effectLst/>
                <a:latin typeface="Arial" charset="0"/>
                <a:ea typeface="ＭＳ Ｐゴシック" charset="0"/>
                <a:cs typeface="+mn-cs"/>
              </a:rPr>
              <a:t>is a study companion app designed for ADHD learners that uses AI to provide structured work sessions and opportunities for reflection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73574310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ea typeface="ＭＳ Ｐゴシック" charset="0"/>
                <a:cs typeface="ＭＳ Ｐゴシック" charset="0"/>
              </a:rPr>
              <a:t>Here is this year’s best video from </a:t>
            </a:r>
            <a:r>
              <a:rPr lang="en-US" dirty="0" err="1">
                <a:ea typeface="ＭＳ Ｐゴシック" charset="0"/>
                <a:cs typeface="ＭＳ Ｐゴシック" charset="0"/>
              </a:rPr>
              <a:t>Chatatouille</a:t>
            </a:r>
            <a:endParaRPr lang="en-US" dirty="0">
              <a:ea typeface="ＭＳ Ｐゴシック" charset="0"/>
              <a:cs typeface="ＭＳ Ｐゴシック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15B023B-A5DD-4615-B2B5-95B18B13BE21}" type="slidenum">
              <a:rPr lang="en-US" smtClean="0"/>
              <a:pPr/>
              <a:t>16</a:t>
            </a:fld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idx="11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October 22, 2015</a:t>
            </a:r>
          </a:p>
        </p:txBody>
      </p:sp>
    </p:spTree>
    <p:extLst>
      <p:ext uri="{BB962C8B-B14F-4D97-AF65-F5344CB8AC3E}">
        <p14:creationId xmlns:p14="http://schemas.microsoft.com/office/powerpoint/2010/main" val="1657848489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94038" eaLnBrk="0" hangingPunct="0">
              <a:defRPr sz="25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1pPr>
            <a:lvl2pPr marL="777943" indent="-299209" defTabSz="994038" eaLnBrk="0" hangingPunct="0">
              <a:defRPr sz="25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2pPr>
            <a:lvl3pPr marL="1196835" indent="-239367" defTabSz="994038" eaLnBrk="0" hangingPunct="0">
              <a:defRPr sz="25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3pPr>
            <a:lvl4pPr marL="1675569" indent="-239367" defTabSz="994038" eaLnBrk="0" hangingPunct="0">
              <a:defRPr sz="25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4pPr>
            <a:lvl5pPr marL="2154304" indent="-239367" defTabSz="994038" eaLnBrk="0" hangingPunct="0">
              <a:defRPr sz="25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5pPr>
            <a:lvl6pPr marL="2633038" indent="-239367" defTabSz="994038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6pPr>
            <a:lvl7pPr marL="3111772" indent="-239367" defTabSz="994038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7pPr>
            <a:lvl8pPr marL="3590506" indent="-239367" defTabSz="994038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8pPr>
            <a:lvl9pPr marL="4069240" indent="-239367" defTabSz="994038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9pPr>
          </a:lstStyle>
          <a:p>
            <a:fld id="{EAFF9021-5BB0-41CE-89BF-046FC9B769B0}" type="slidenum">
              <a:rPr lang="en-US" sz="1000"/>
              <a:pPr/>
              <a:t>17</a:t>
            </a:fld>
            <a:endParaRPr lang="en-US" sz="1000"/>
          </a:p>
        </p:txBody>
      </p:sp>
      <p:sp>
        <p:nvSpPr>
          <p:cNvPr id="4198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198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marL="0" marR="0" lvl="0" indent="0" algn="l" defTabSz="949325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dirty="0"/>
              <a:t>We start out with paper sketches that we can test with a user. Here are some tasks in the Clarus paper prototype. </a:t>
            </a:r>
            <a:r>
              <a:rPr lang="en-US" sz="1200" b="1" i="0" kern="1200" dirty="0">
                <a:solidFill>
                  <a:schemeClr val="tx1"/>
                </a:solidFill>
                <a:effectLst/>
                <a:latin typeface="Arial" charset="0"/>
                <a:ea typeface="ＭＳ Ｐゴシック" charset="0"/>
                <a:cs typeface="+mn-cs"/>
              </a:rPr>
              <a:t>Clarus</a:t>
            </a:r>
            <a:r>
              <a:rPr lang="en-US" sz="1200" b="0" i="0" kern="1200" dirty="0">
                <a:solidFill>
                  <a:schemeClr val="tx1"/>
                </a:solidFill>
                <a:effectLst/>
                <a:latin typeface="Arial" charset="0"/>
                <a:ea typeface="ＭＳ Ｐゴシック" charset="0"/>
                <a:cs typeface="+mn-cs"/>
              </a:rPr>
              <a:t> is a multimodal collaborative design tool that facilitates easier stakeholder communication in design projects</a:t>
            </a:r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27345723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8F1AF8E-2B81-827E-1EB7-ADAF032E934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Rectangle 7">
            <a:extLst>
              <a:ext uri="{FF2B5EF4-FFF2-40B4-BE49-F238E27FC236}">
                <a16:creationId xmlns:a16="http://schemas.microsoft.com/office/drawing/2014/main" id="{E98C4826-0109-379E-3BE7-8B4ED236603C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94038" eaLnBrk="0" hangingPunct="0">
              <a:defRPr sz="25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1pPr>
            <a:lvl2pPr marL="777943" indent="-299209" defTabSz="994038" eaLnBrk="0" hangingPunct="0">
              <a:defRPr sz="25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2pPr>
            <a:lvl3pPr marL="1196835" indent="-239367" defTabSz="994038" eaLnBrk="0" hangingPunct="0">
              <a:defRPr sz="25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3pPr>
            <a:lvl4pPr marL="1675569" indent="-239367" defTabSz="994038" eaLnBrk="0" hangingPunct="0">
              <a:defRPr sz="25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4pPr>
            <a:lvl5pPr marL="2154304" indent="-239367" defTabSz="994038" eaLnBrk="0" hangingPunct="0">
              <a:defRPr sz="25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5pPr>
            <a:lvl6pPr marL="2633038" indent="-239367" defTabSz="994038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6pPr>
            <a:lvl7pPr marL="3111772" indent="-239367" defTabSz="994038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7pPr>
            <a:lvl8pPr marL="3590506" indent="-239367" defTabSz="994038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8pPr>
            <a:lvl9pPr marL="4069240" indent="-239367" defTabSz="994038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9pPr>
          </a:lstStyle>
          <a:p>
            <a:fld id="{EAFF9021-5BB0-41CE-89BF-046FC9B769B0}" type="slidenum">
              <a:rPr lang="en-US" sz="1000"/>
              <a:pPr/>
              <a:t>18</a:t>
            </a:fld>
            <a:endParaRPr lang="en-US" sz="1000"/>
          </a:p>
        </p:txBody>
      </p:sp>
      <p:sp>
        <p:nvSpPr>
          <p:cNvPr id="41987" name="Rectangle 2">
            <a:extLst>
              <a:ext uri="{FF2B5EF4-FFF2-40B4-BE49-F238E27FC236}">
                <a16:creationId xmlns:a16="http://schemas.microsoft.com/office/drawing/2014/main" id="{69BE71D0-E8B9-23E5-8641-7DD225BF9748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1988" name="Rectangle 3">
            <a:extLst>
              <a:ext uri="{FF2B5EF4-FFF2-40B4-BE49-F238E27FC236}">
                <a16:creationId xmlns:a16="http://schemas.microsoft.com/office/drawing/2014/main" id="{BB569B73-C129-859A-732C-3B8ECC1D264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marL="0" marR="0" lvl="0" indent="0" algn="l" defTabSz="949325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dirty="0"/>
              <a:t>The testing of the Clarus prototype was clever with sliding paper for scrolling content.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1903673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07AE132-3E3F-95F8-5E3A-C72FEDFB263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Rectangle 7">
            <a:extLst>
              <a:ext uri="{FF2B5EF4-FFF2-40B4-BE49-F238E27FC236}">
                <a16:creationId xmlns:a16="http://schemas.microsoft.com/office/drawing/2014/main" id="{2C592891-D253-EF5D-541C-28B0F3CA4A11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94038" eaLnBrk="0" hangingPunct="0">
              <a:defRPr sz="25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1pPr>
            <a:lvl2pPr marL="777943" indent="-299209" defTabSz="994038" eaLnBrk="0" hangingPunct="0">
              <a:defRPr sz="25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2pPr>
            <a:lvl3pPr marL="1196835" indent="-239367" defTabSz="994038" eaLnBrk="0" hangingPunct="0">
              <a:defRPr sz="25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3pPr>
            <a:lvl4pPr marL="1675569" indent="-239367" defTabSz="994038" eaLnBrk="0" hangingPunct="0">
              <a:defRPr sz="25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4pPr>
            <a:lvl5pPr marL="2154304" indent="-239367" defTabSz="994038" eaLnBrk="0" hangingPunct="0">
              <a:defRPr sz="25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5pPr>
            <a:lvl6pPr marL="2633038" indent="-239367" defTabSz="994038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6pPr>
            <a:lvl7pPr marL="3111772" indent="-239367" defTabSz="994038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7pPr>
            <a:lvl8pPr marL="3590506" indent="-239367" defTabSz="994038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8pPr>
            <a:lvl9pPr marL="4069240" indent="-239367" defTabSz="994038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9pPr>
          </a:lstStyle>
          <a:p>
            <a:fld id="{EAFF9021-5BB0-41CE-89BF-046FC9B769B0}" type="slidenum">
              <a:rPr lang="en-US" sz="1000"/>
              <a:pPr/>
              <a:t>19</a:t>
            </a:fld>
            <a:endParaRPr lang="en-US" sz="1000"/>
          </a:p>
        </p:txBody>
      </p:sp>
      <p:sp>
        <p:nvSpPr>
          <p:cNvPr id="41987" name="Rectangle 2">
            <a:extLst>
              <a:ext uri="{FF2B5EF4-FFF2-40B4-BE49-F238E27FC236}">
                <a16:creationId xmlns:a16="http://schemas.microsoft.com/office/drawing/2014/main" id="{BA61191B-5E67-90DB-1CF3-4097DC0E351C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1988" name="Rectangle 3">
            <a:extLst>
              <a:ext uri="{FF2B5EF4-FFF2-40B4-BE49-F238E27FC236}">
                <a16:creationId xmlns:a16="http://schemas.microsoft.com/office/drawing/2014/main" id="{00CAB69F-35D6-AE35-7EE7-08D269FAEE6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marL="0" marR="0" lvl="0" indent="0" algn="l" defTabSz="949325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dirty="0"/>
              <a:t>Here is the simple task for the Stich paper prototype.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29631912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94038" eaLnBrk="0" hangingPunct="0">
              <a:defRPr sz="25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1pPr>
            <a:lvl2pPr marL="777943" indent="-299209" defTabSz="994038" eaLnBrk="0" hangingPunct="0">
              <a:defRPr sz="25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2pPr>
            <a:lvl3pPr marL="1196835" indent="-239367" defTabSz="994038" eaLnBrk="0" hangingPunct="0">
              <a:defRPr sz="25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3pPr>
            <a:lvl4pPr marL="1675569" indent="-239367" defTabSz="994038" eaLnBrk="0" hangingPunct="0">
              <a:defRPr sz="25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4pPr>
            <a:lvl5pPr marL="2154304" indent="-239367" defTabSz="994038" eaLnBrk="0" hangingPunct="0">
              <a:defRPr sz="25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5pPr>
            <a:lvl6pPr marL="2633038" indent="-239367" defTabSz="994038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6pPr>
            <a:lvl7pPr marL="3111772" indent="-239367" defTabSz="994038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7pPr>
            <a:lvl8pPr marL="3590506" indent="-239367" defTabSz="994038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8pPr>
            <a:lvl9pPr marL="4069240" indent="-239367" defTabSz="994038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9pPr>
          </a:lstStyle>
          <a:p>
            <a:fld id="{EAFF9021-5BB0-41CE-89BF-046FC9B769B0}" type="slidenum">
              <a:rPr lang="en-US" sz="1000"/>
              <a:pPr/>
              <a:t>20</a:t>
            </a:fld>
            <a:endParaRPr lang="en-US" sz="1000"/>
          </a:p>
        </p:txBody>
      </p:sp>
      <p:sp>
        <p:nvSpPr>
          <p:cNvPr id="4198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198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US" dirty="0"/>
              <a:t>On left is Traverse’ low-fi paper prototype as they tested with users. Their app invites creatives to explore on reflect on how artworks connect.</a:t>
            </a:r>
          </a:p>
          <a:p>
            <a:endParaRPr lang="en-US" dirty="0"/>
          </a:p>
          <a:p>
            <a:r>
              <a:rPr lang="en-US" dirty="0" err="1"/>
              <a:t>DareDrop</a:t>
            </a:r>
            <a:r>
              <a:rPr lang="en-US" dirty="0"/>
              <a:t> here on the right testing with people. Their app </a:t>
            </a:r>
            <a:r>
              <a:rPr lang="en-US" b="0" i="0" dirty="0">
                <a:solidFill>
                  <a:srgbClr val="111111"/>
                </a:solidFill>
                <a:effectLst/>
                <a:latin typeface="Farro"/>
              </a:rPr>
              <a:t>challenges you with daily lightweight creative dares to keep your creative juices flowing.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52063565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94038" eaLnBrk="0" hangingPunct="0">
              <a:defRPr sz="25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1pPr>
            <a:lvl2pPr marL="777943" indent="-299209" defTabSz="994038" eaLnBrk="0" hangingPunct="0">
              <a:defRPr sz="25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2pPr>
            <a:lvl3pPr marL="1196835" indent="-239367" defTabSz="994038" eaLnBrk="0" hangingPunct="0">
              <a:defRPr sz="25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3pPr>
            <a:lvl4pPr marL="1675569" indent="-239367" defTabSz="994038" eaLnBrk="0" hangingPunct="0">
              <a:defRPr sz="25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4pPr>
            <a:lvl5pPr marL="2154304" indent="-239367" defTabSz="994038" eaLnBrk="0" hangingPunct="0">
              <a:defRPr sz="25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5pPr>
            <a:lvl6pPr marL="2633038" indent="-239367" defTabSz="994038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6pPr>
            <a:lvl7pPr marL="3111772" indent="-239367" defTabSz="994038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7pPr>
            <a:lvl8pPr marL="3590506" indent="-239367" defTabSz="994038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8pPr>
            <a:lvl9pPr marL="4069240" indent="-239367" defTabSz="994038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9pPr>
          </a:lstStyle>
          <a:p>
            <a:fld id="{A57077D5-2372-4126-866F-7586999FB839}" type="slidenum">
              <a:rPr lang="en-US" sz="1000"/>
              <a:pPr/>
              <a:t>21</a:t>
            </a:fld>
            <a:endParaRPr lang="en-US" sz="1000"/>
          </a:p>
        </p:txBody>
      </p:sp>
      <p:sp>
        <p:nvSpPr>
          <p:cNvPr id="4301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301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marL="0" marR="0" lvl="0" indent="0" algn="l" defTabSz="949325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dirty="0"/>
              <a:t>Next, we prototype at a medium-fidelity. Things get more real, but it is still just a design (often in Figma) and not implemented.</a:t>
            </a:r>
          </a:p>
          <a:p>
            <a:pPr marL="0" marR="0" lvl="0" indent="0" algn="l" defTabSz="949325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dirty="0"/>
              <a:t>Nomi </a:t>
            </a:r>
            <a:r>
              <a:rPr lang="en-US" sz="1200" b="0" i="0" kern="1200" dirty="0">
                <a:solidFill>
                  <a:schemeClr val="tx1"/>
                </a:solidFill>
                <a:effectLst/>
                <a:latin typeface="Arial" charset="0"/>
                <a:ea typeface="ＭＳ Ｐゴシック" charset="0"/>
                <a:cs typeface="+mn-cs"/>
              </a:rPr>
              <a:t>helps young adults break out of repetitive social circles by forming friendships rooted in shared curiosity rather than convenience.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32469800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94038" eaLnBrk="0" hangingPunct="0">
              <a:defRPr sz="25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1pPr>
            <a:lvl2pPr marL="777943" indent="-299209" defTabSz="994038" eaLnBrk="0" hangingPunct="0">
              <a:defRPr sz="25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2pPr>
            <a:lvl3pPr marL="1196835" indent="-239367" defTabSz="994038" eaLnBrk="0" hangingPunct="0">
              <a:defRPr sz="25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3pPr>
            <a:lvl4pPr marL="1675569" indent="-239367" defTabSz="994038" eaLnBrk="0" hangingPunct="0">
              <a:defRPr sz="25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4pPr>
            <a:lvl5pPr marL="2154304" indent="-239367" defTabSz="994038" eaLnBrk="0" hangingPunct="0">
              <a:defRPr sz="25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5pPr>
            <a:lvl6pPr marL="2633038" indent="-239367" defTabSz="994038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6pPr>
            <a:lvl7pPr marL="3111772" indent="-239367" defTabSz="994038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7pPr>
            <a:lvl8pPr marL="3590506" indent="-239367" defTabSz="994038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8pPr>
            <a:lvl9pPr marL="4069240" indent="-239367" defTabSz="994038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9pPr>
          </a:lstStyle>
          <a:p>
            <a:fld id="{A57077D5-2372-4126-866F-7586999FB839}" type="slidenum">
              <a:rPr lang="en-US" sz="1000"/>
              <a:pPr/>
              <a:t>22</a:t>
            </a:fld>
            <a:endParaRPr lang="en-US" sz="1000"/>
          </a:p>
        </p:txBody>
      </p:sp>
      <p:sp>
        <p:nvSpPr>
          <p:cNvPr id="4301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301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marL="0" marR="0" lvl="0" indent="0" algn="l" defTabSz="949325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dirty="0" err="1"/>
              <a:t>Simmr</a:t>
            </a:r>
            <a:r>
              <a:rPr lang="en-US" dirty="0"/>
              <a:t> as mentioned before </a:t>
            </a:r>
            <a:r>
              <a:rPr lang="en-US" sz="1200" b="0" i="0" kern="1200" dirty="0">
                <a:solidFill>
                  <a:schemeClr val="tx1"/>
                </a:solidFill>
                <a:effectLst/>
                <a:latin typeface="Arial" charset="0"/>
                <a:ea typeface="ＭＳ Ｐゴシック" charset="0"/>
                <a:cs typeface="+mn-cs"/>
              </a:rPr>
              <a:t>is a story-driven cooking app that transforms everyday meal prep into an engaging, guided experience. 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90291609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4F2BDD6-A584-900A-912E-00486BE5F1C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Rectangle 7">
            <a:extLst>
              <a:ext uri="{FF2B5EF4-FFF2-40B4-BE49-F238E27FC236}">
                <a16:creationId xmlns:a16="http://schemas.microsoft.com/office/drawing/2014/main" id="{D2D085A5-984A-AA34-ECE8-FFC442C43674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94038" eaLnBrk="0" hangingPunct="0">
              <a:defRPr sz="25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1pPr>
            <a:lvl2pPr marL="777943" indent="-299209" defTabSz="994038" eaLnBrk="0" hangingPunct="0">
              <a:defRPr sz="25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2pPr>
            <a:lvl3pPr marL="1196835" indent="-239367" defTabSz="994038" eaLnBrk="0" hangingPunct="0">
              <a:defRPr sz="25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3pPr>
            <a:lvl4pPr marL="1675569" indent="-239367" defTabSz="994038" eaLnBrk="0" hangingPunct="0">
              <a:defRPr sz="25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4pPr>
            <a:lvl5pPr marL="2154304" indent="-239367" defTabSz="994038" eaLnBrk="0" hangingPunct="0">
              <a:defRPr sz="25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5pPr>
            <a:lvl6pPr marL="2633038" indent="-239367" defTabSz="994038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6pPr>
            <a:lvl7pPr marL="3111772" indent="-239367" defTabSz="994038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7pPr>
            <a:lvl8pPr marL="3590506" indent="-239367" defTabSz="994038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8pPr>
            <a:lvl9pPr marL="4069240" indent="-239367" defTabSz="994038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9pPr>
          </a:lstStyle>
          <a:p>
            <a:fld id="{A57077D5-2372-4126-866F-7586999FB839}" type="slidenum">
              <a:rPr lang="en-US" sz="1000"/>
              <a:pPr/>
              <a:t>23</a:t>
            </a:fld>
            <a:endParaRPr lang="en-US" sz="1000"/>
          </a:p>
        </p:txBody>
      </p:sp>
      <p:sp>
        <p:nvSpPr>
          <p:cNvPr id="43011" name="Rectangle 2">
            <a:extLst>
              <a:ext uri="{FF2B5EF4-FFF2-40B4-BE49-F238E27FC236}">
                <a16:creationId xmlns:a16="http://schemas.microsoft.com/office/drawing/2014/main" id="{EA91247F-A1A1-AAA1-AB8A-ADBCDBBBDAA9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3012" name="Rectangle 3">
            <a:extLst>
              <a:ext uri="{FF2B5EF4-FFF2-40B4-BE49-F238E27FC236}">
                <a16:creationId xmlns:a16="http://schemas.microsoft.com/office/drawing/2014/main" id="{E55B295D-4216-214A-A18B-17C60F174122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marL="0" marR="0" lvl="0" indent="0" algn="l" defTabSz="949325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dirty="0"/>
              <a:t>Stitch did a great job redesigning based on low-fi feedback and creating this medium-fi prototype.</a:t>
            </a:r>
          </a:p>
        </p:txBody>
      </p:sp>
    </p:spTree>
    <p:extLst>
      <p:ext uri="{BB962C8B-B14F-4D97-AF65-F5344CB8AC3E}">
        <p14:creationId xmlns:p14="http://schemas.microsoft.com/office/powerpoint/2010/main" val="1951816732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0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82663"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1pPr>
            <a:lvl2pPr marL="742950" indent="-285750" defTabSz="982663"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2pPr>
            <a:lvl3pPr marL="1143000" indent="-228600" defTabSz="982663"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3pPr>
            <a:lvl4pPr marL="1600200" indent="-228600" defTabSz="982663"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4pPr>
            <a:lvl5pPr marL="2057400" indent="-228600" defTabSz="982663"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5pPr>
            <a:lvl6pPr marL="2514600" indent="-228600" defTabSz="982663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6pPr>
            <a:lvl7pPr marL="2971800" indent="-228600" defTabSz="982663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7pPr>
            <a:lvl8pPr marL="3429000" indent="-228600" defTabSz="982663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8pPr>
            <a:lvl9pPr marL="3886200" indent="-228600" defTabSz="982663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9pPr>
          </a:lstStyle>
          <a:p>
            <a:fld id="{4BB13FFA-E2B0-2947-953E-AD0A8DC31365}" type="slidenum">
              <a:rPr lang="en-US" sz="1000"/>
              <a:pPr/>
              <a:t>24</a:t>
            </a:fld>
            <a:endParaRPr lang="en-US" sz="1000"/>
          </a:p>
        </p:txBody>
      </p:sp>
      <p:sp>
        <p:nvSpPr>
          <p:cNvPr id="10240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469900" y="725488"/>
            <a:ext cx="6376988" cy="3587750"/>
          </a:xfrm>
          <a:ln cap="flat"/>
        </p:spPr>
      </p:sp>
      <p:sp>
        <p:nvSpPr>
          <p:cNvPr id="10240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FAA26D3D-D897-4be2-8F04-BA451C77F1D7}">
              <ma14:placeholderFlag xmlns:ma14="http://schemas.microsoft.com/office/mac/drawingml/2011/main" xmlns="" val="1"/>
            </a:ex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US" dirty="0"/>
              <a:t>All about trying to measure</a:t>
            </a:r>
            <a:r>
              <a:rPr lang="en-US" baseline="0" dirty="0"/>
              <a:t> what works and what does not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14121860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A7E9858-76BD-F2B6-1D2C-351F73C2171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02" name="Rectangle 7">
            <a:extLst>
              <a:ext uri="{FF2B5EF4-FFF2-40B4-BE49-F238E27FC236}">
                <a16:creationId xmlns:a16="http://schemas.microsoft.com/office/drawing/2014/main" id="{B864A04E-DCE1-6FB8-65A6-CD240BFBEFC7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82663"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1pPr>
            <a:lvl2pPr marL="742950" indent="-285750" defTabSz="982663"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2pPr>
            <a:lvl3pPr marL="1143000" indent="-228600" defTabSz="982663"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3pPr>
            <a:lvl4pPr marL="1600200" indent="-228600" defTabSz="982663"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4pPr>
            <a:lvl5pPr marL="2057400" indent="-228600" defTabSz="982663"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5pPr>
            <a:lvl6pPr marL="2514600" indent="-228600" defTabSz="982663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6pPr>
            <a:lvl7pPr marL="2971800" indent="-228600" defTabSz="982663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7pPr>
            <a:lvl8pPr marL="3429000" indent="-228600" defTabSz="982663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8pPr>
            <a:lvl9pPr marL="3886200" indent="-228600" defTabSz="982663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9pPr>
          </a:lstStyle>
          <a:p>
            <a:fld id="{4BB13FFA-E2B0-2947-953E-AD0A8DC31365}" type="slidenum">
              <a:rPr lang="en-US" sz="1000"/>
              <a:pPr/>
              <a:t>25</a:t>
            </a:fld>
            <a:endParaRPr lang="en-US" sz="1000"/>
          </a:p>
        </p:txBody>
      </p:sp>
      <p:sp>
        <p:nvSpPr>
          <p:cNvPr id="102403" name="Rectangle 2">
            <a:extLst>
              <a:ext uri="{FF2B5EF4-FFF2-40B4-BE49-F238E27FC236}">
                <a16:creationId xmlns:a16="http://schemas.microsoft.com/office/drawing/2014/main" id="{A9C7B029-1EE2-6886-22FE-BD773F5BE6A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469900" y="725488"/>
            <a:ext cx="6376988" cy="3587750"/>
          </a:xfrm>
          <a:ln cap="flat"/>
        </p:spPr>
      </p:sp>
      <p:sp>
        <p:nvSpPr>
          <p:cNvPr id="102404" name="Rectangle 3">
            <a:extLst>
              <a:ext uri="{FF2B5EF4-FFF2-40B4-BE49-F238E27FC236}">
                <a16:creationId xmlns:a16="http://schemas.microsoft.com/office/drawing/2014/main" id="{B87A5B06-6A26-65F0-4849-2E268AC2E51B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FAA26D3D-D897-4be2-8F04-BA451C77F1D7}">
              <ma14:placeholderFlag xmlns="" xmlns:ma14="http://schemas.microsoft.com/office/mac/drawingml/2011/main" val="1"/>
            </a:ex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US" dirty="0"/>
              <a:t>Heuristic Evaluation is a great technique where the students all evaluate a DIFFERENT team’s medium-fi prototype and create a merged report of their individual evaluations. Here is a portion of Ananya’s detailed HE of the Flippin prototype.</a:t>
            </a:r>
          </a:p>
        </p:txBody>
      </p:sp>
    </p:spTree>
    <p:extLst>
      <p:ext uri="{BB962C8B-B14F-4D97-AF65-F5344CB8AC3E}">
        <p14:creationId xmlns:p14="http://schemas.microsoft.com/office/powerpoint/2010/main" val="548527550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94038" eaLnBrk="0" hangingPunct="0">
              <a:defRPr sz="25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1pPr>
            <a:lvl2pPr marL="777943" indent="-299209" defTabSz="994038" eaLnBrk="0" hangingPunct="0">
              <a:defRPr sz="25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2pPr>
            <a:lvl3pPr marL="1196835" indent="-239367" defTabSz="994038" eaLnBrk="0" hangingPunct="0">
              <a:defRPr sz="25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3pPr>
            <a:lvl4pPr marL="1675569" indent="-239367" defTabSz="994038" eaLnBrk="0" hangingPunct="0">
              <a:defRPr sz="25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4pPr>
            <a:lvl5pPr marL="2154304" indent="-239367" defTabSz="994038" eaLnBrk="0" hangingPunct="0">
              <a:defRPr sz="25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5pPr>
            <a:lvl6pPr marL="2633038" indent="-239367" defTabSz="994038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6pPr>
            <a:lvl7pPr marL="3111772" indent="-239367" defTabSz="994038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7pPr>
            <a:lvl8pPr marL="3590506" indent="-239367" defTabSz="994038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8pPr>
            <a:lvl9pPr marL="4069240" indent="-239367" defTabSz="994038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9pPr>
          </a:lstStyle>
          <a:p>
            <a:fld id="{A57077D5-2372-4126-866F-7586999FB839}" type="slidenum">
              <a:rPr lang="en-US" sz="1000"/>
              <a:pPr/>
              <a:t>26</a:t>
            </a:fld>
            <a:endParaRPr lang="en-US" sz="1000"/>
          </a:p>
        </p:txBody>
      </p:sp>
      <p:sp>
        <p:nvSpPr>
          <p:cNvPr id="4301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301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US" dirty="0"/>
              <a:t>High fidelity is where we get to at the end!</a:t>
            </a:r>
          </a:p>
          <a:p>
            <a:r>
              <a:rPr lang="en-US" dirty="0"/>
              <a:t>The apps run on a target platform. In these cases, on mobile phones.</a:t>
            </a:r>
          </a:p>
          <a:p>
            <a:r>
              <a:rPr lang="en-US" sz="1200" b="0" i="0" kern="1200" dirty="0">
                <a:solidFill>
                  <a:schemeClr val="tx1"/>
                </a:solidFill>
                <a:effectLst/>
                <a:latin typeface="Arial" charset="0"/>
                <a:ea typeface="ＭＳ Ｐゴシック" charset="0"/>
                <a:cs typeface="+mn-cs"/>
              </a:rPr>
              <a:t>AI-Capella is an AI vocal coach that builds confident a-cappella singers through live voice AI technology. </a:t>
            </a:r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54791274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E9B2AF9-A8F3-0966-93E7-432A5361917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Rectangle 7">
            <a:extLst>
              <a:ext uri="{FF2B5EF4-FFF2-40B4-BE49-F238E27FC236}">
                <a16:creationId xmlns:a16="http://schemas.microsoft.com/office/drawing/2014/main" id="{D2508A69-58C2-7BD8-85B1-762C5C0D584A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94038" eaLnBrk="0" hangingPunct="0">
              <a:defRPr sz="25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1pPr>
            <a:lvl2pPr marL="777943" indent="-299209" defTabSz="994038" eaLnBrk="0" hangingPunct="0">
              <a:defRPr sz="25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2pPr>
            <a:lvl3pPr marL="1196835" indent="-239367" defTabSz="994038" eaLnBrk="0" hangingPunct="0">
              <a:defRPr sz="25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3pPr>
            <a:lvl4pPr marL="1675569" indent="-239367" defTabSz="994038" eaLnBrk="0" hangingPunct="0">
              <a:defRPr sz="25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4pPr>
            <a:lvl5pPr marL="2154304" indent="-239367" defTabSz="994038" eaLnBrk="0" hangingPunct="0">
              <a:defRPr sz="25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5pPr>
            <a:lvl6pPr marL="2633038" indent="-239367" defTabSz="994038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6pPr>
            <a:lvl7pPr marL="3111772" indent="-239367" defTabSz="994038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7pPr>
            <a:lvl8pPr marL="3590506" indent="-239367" defTabSz="994038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8pPr>
            <a:lvl9pPr marL="4069240" indent="-239367" defTabSz="994038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9pPr>
          </a:lstStyle>
          <a:p>
            <a:fld id="{A57077D5-2372-4126-866F-7586999FB839}" type="slidenum">
              <a:rPr lang="en-US" sz="1000"/>
              <a:pPr/>
              <a:t>27</a:t>
            </a:fld>
            <a:endParaRPr lang="en-US" sz="1000"/>
          </a:p>
        </p:txBody>
      </p:sp>
      <p:sp>
        <p:nvSpPr>
          <p:cNvPr id="43011" name="Rectangle 2">
            <a:extLst>
              <a:ext uri="{FF2B5EF4-FFF2-40B4-BE49-F238E27FC236}">
                <a16:creationId xmlns:a16="http://schemas.microsoft.com/office/drawing/2014/main" id="{08E32C0C-BD10-A685-5AC8-C8AF3B451526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3012" name="Rectangle 3">
            <a:extLst>
              <a:ext uri="{FF2B5EF4-FFF2-40B4-BE49-F238E27FC236}">
                <a16:creationId xmlns:a16="http://schemas.microsoft.com/office/drawing/2014/main" id="{BD9A4D5E-2D5A-6FC5-E056-4D1D8ED24A3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US" sz="1200" b="0" i="0" kern="1200" dirty="0" err="1">
                <a:solidFill>
                  <a:schemeClr val="tx1"/>
                </a:solidFill>
                <a:effectLst/>
                <a:latin typeface="Arial" charset="0"/>
                <a:ea typeface="ＭＳ Ｐゴシック" charset="0"/>
                <a:cs typeface="+mn-cs"/>
              </a:rPr>
              <a:t>Motimates</a:t>
            </a:r>
            <a:r>
              <a:rPr lang="en-US" sz="1200" b="0" i="0" kern="1200" dirty="0">
                <a:solidFill>
                  <a:schemeClr val="tx1"/>
                </a:solidFill>
                <a:effectLst/>
                <a:latin typeface="Arial" charset="0"/>
                <a:ea typeface="ＭＳ Ｐゴシック" charset="0"/>
                <a:cs typeface="+mn-cs"/>
              </a:rPr>
              <a:t> is a social focus app that makes staying on task feel easier and more human.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62199915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Each team has all their reports and artifacts for each of the 10 assignments on their web site. Here you see Dare Drop - </a:t>
            </a:r>
            <a:r>
              <a:rPr lang="en-US" sz="1200" b="0" i="0" kern="1200" dirty="0">
                <a:solidFill>
                  <a:schemeClr val="tx1"/>
                </a:solidFill>
                <a:effectLst/>
                <a:latin typeface="Arial" charset="0"/>
                <a:ea typeface="ＭＳ Ｐゴシック" charset="0"/>
                <a:cs typeface="+mn-cs"/>
              </a:rPr>
              <a:t>an app that challenges you with daily lightweight creative dares to keep your creative juices flowing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ED165DB-0391-2242-BAEE-4CF6E68389F1}" type="slidenum">
              <a:rPr lang="en-US" smtClean="0"/>
              <a:pPr/>
              <a:t>28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25110451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94038" eaLnBrk="0" hangingPunct="0">
              <a:defRPr sz="25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1pPr>
            <a:lvl2pPr marL="777943" indent="-299209" defTabSz="994038" eaLnBrk="0" hangingPunct="0">
              <a:defRPr sz="25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2pPr>
            <a:lvl3pPr marL="1196835" indent="-239367" defTabSz="994038" eaLnBrk="0" hangingPunct="0">
              <a:defRPr sz="25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3pPr>
            <a:lvl4pPr marL="1675569" indent="-239367" defTabSz="994038" eaLnBrk="0" hangingPunct="0">
              <a:defRPr sz="25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4pPr>
            <a:lvl5pPr marL="2154304" indent="-239367" defTabSz="994038" eaLnBrk="0" hangingPunct="0">
              <a:defRPr sz="25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5pPr>
            <a:lvl6pPr marL="2633038" indent="-239367" defTabSz="994038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6pPr>
            <a:lvl7pPr marL="3111772" indent="-239367" defTabSz="994038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7pPr>
            <a:lvl8pPr marL="3590506" indent="-239367" defTabSz="994038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8pPr>
            <a:lvl9pPr marL="4069240" indent="-239367" defTabSz="994038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9pPr>
          </a:lstStyle>
          <a:p>
            <a:fld id="{C28D4DFB-7E39-4E80-9646-7C0C69537CA5}" type="slidenum">
              <a:rPr lang="en-US" sz="1000"/>
              <a:pPr/>
              <a:t>30</a:t>
            </a:fld>
            <a:endParaRPr lang="en-US" sz="1000"/>
          </a:p>
        </p:txBody>
      </p:sp>
      <p:sp>
        <p:nvSpPr>
          <p:cNvPr id="4813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813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20640319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ED165DB-0391-2242-BAEE-4CF6E68389F1}" type="slidenum">
              <a:rPr lang="en-US" smtClean="0"/>
              <a:pPr/>
              <a:t>31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69212261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94038" eaLnBrk="0" hangingPunct="0">
              <a:defRPr sz="25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1pPr>
            <a:lvl2pPr marL="777943" indent="-299209" defTabSz="994038" eaLnBrk="0" hangingPunct="0">
              <a:defRPr sz="25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2pPr>
            <a:lvl3pPr marL="1196835" indent="-239367" defTabSz="994038" eaLnBrk="0" hangingPunct="0">
              <a:defRPr sz="25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3pPr>
            <a:lvl4pPr marL="1675569" indent="-239367" defTabSz="994038" eaLnBrk="0" hangingPunct="0">
              <a:defRPr sz="25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4pPr>
            <a:lvl5pPr marL="2154304" indent="-239367" defTabSz="994038" eaLnBrk="0" hangingPunct="0">
              <a:defRPr sz="25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5pPr>
            <a:lvl6pPr marL="2633038" indent="-239367" defTabSz="994038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6pPr>
            <a:lvl7pPr marL="3111772" indent="-239367" defTabSz="994038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7pPr>
            <a:lvl8pPr marL="3590506" indent="-239367" defTabSz="994038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8pPr>
            <a:lvl9pPr marL="4069240" indent="-239367" defTabSz="994038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9pPr>
          </a:lstStyle>
          <a:p>
            <a:fld id="{C28D4DFB-7E39-4E80-9646-7C0C69537CA5}" type="slidenum">
              <a:rPr lang="en-US" sz="1000"/>
              <a:pPr/>
              <a:t>32</a:t>
            </a:fld>
            <a:endParaRPr lang="en-US" sz="1000"/>
          </a:p>
        </p:txBody>
      </p:sp>
      <p:sp>
        <p:nvSpPr>
          <p:cNvPr id="4813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813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US" dirty="0"/>
              <a:t>17 volunteer judges from across design, HCI, product, and the venture community</a:t>
            </a:r>
          </a:p>
        </p:txBody>
      </p:sp>
    </p:spTree>
    <p:extLst>
      <p:ext uri="{BB962C8B-B14F-4D97-AF65-F5344CB8AC3E}">
        <p14:creationId xmlns:p14="http://schemas.microsoft.com/office/powerpoint/2010/main" val="179548772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Gold Sponsors,  Unify Dynamics, Florence Venture Partners, </a:t>
            </a:r>
            <a:r>
              <a:rPr lang="en-US" dirty="0" err="1"/>
              <a:t>Computerlaw</a:t>
            </a:r>
            <a:r>
              <a:rPr lang="en-US" dirty="0"/>
              <a:t> Group, and Entrepreneur Law Group</a:t>
            </a:r>
          </a:p>
          <a:p>
            <a:endParaRPr lang="en-US" dirty="0"/>
          </a:p>
          <a:p>
            <a:r>
              <a:rPr lang="en-US" dirty="0"/>
              <a:t>Thanks!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November 15, 2016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EB6644B-06C0-A243-97D6-58C5EF5D6DB2}" type="slidenum">
              <a:rPr lang="en-US" smtClean="0"/>
              <a:pPr/>
              <a:t>33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21490820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79FD18B-CA10-A455-D48B-2E0D10F64E7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6A07B16-07F0-B19C-3FDB-2AF69BB3115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65737DD-C995-9976-500D-274D2AB2D45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Silver Sponsor, Inflection AI</a:t>
            </a:r>
          </a:p>
          <a:p>
            <a:endParaRPr lang="en-US" dirty="0"/>
          </a:p>
          <a:p>
            <a:r>
              <a:rPr lang="en-US" dirty="0"/>
              <a:t>Thanks!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DAB0F4A-9D21-AF1B-61C4-82E8F4771BF6}"/>
              </a:ext>
            </a:extLst>
          </p:cNvPr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November 15, 2016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1ACBAB8-E6DB-BCE2-BFAC-30775B6599E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EB6644B-06C0-A243-97D6-58C5EF5D6DB2}" type="slidenum">
              <a:rPr lang="en-US" smtClean="0"/>
              <a:pPr/>
              <a:t>34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2152018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Platinum Sponsor, Foundation for Creativity in Dispute Resolution</a:t>
            </a:r>
          </a:p>
          <a:p>
            <a:r>
              <a:rPr lang="en-US" dirty="0"/>
              <a:t>Thanks!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November 15, 2016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EB6644B-06C0-A243-97D6-58C5EF5D6DB2}" type="slidenum">
              <a:rPr lang="en-US" smtClean="0"/>
              <a:pPr/>
              <a:t>35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45361167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94038" eaLnBrk="0" hangingPunct="0">
              <a:defRPr sz="25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1pPr>
            <a:lvl2pPr marL="777943" indent="-299209" defTabSz="994038" eaLnBrk="0" hangingPunct="0">
              <a:defRPr sz="25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2pPr>
            <a:lvl3pPr marL="1196835" indent="-239367" defTabSz="994038" eaLnBrk="0" hangingPunct="0">
              <a:defRPr sz="25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3pPr>
            <a:lvl4pPr marL="1675569" indent="-239367" defTabSz="994038" eaLnBrk="0" hangingPunct="0">
              <a:defRPr sz="25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4pPr>
            <a:lvl5pPr marL="2154304" indent="-239367" defTabSz="994038" eaLnBrk="0" hangingPunct="0">
              <a:defRPr sz="25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5pPr>
            <a:lvl6pPr marL="2633038" indent="-239367" defTabSz="994038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6pPr>
            <a:lvl7pPr marL="3111772" indent="-239367" defTabSz="994038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7pPr>
            <a:lvl8pPr marL="3590506" indent="-239367" defTabSz="994038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8pPr>
            <a:lvl9pPr marL="4069240" indent="-239367" defTabSz="994038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9pPr>
          </a:lstStyle>
          <a:p>
            <a:fld id="{C28D4DFB-7E39-4E80-9646-7C0C69537CA5}" type="slidenum">
              <a:rPr lang="en-US" sz="1000"/>
              <a:pPr/>
              <a:t>36</a:t>
            </a:fld>
            <a:endParaRPr lang="en-US" sz="1000"/>
          </a:p>
        </p:txBody>
      </p:sp>
      <p:sp>
        <p:nvSpPr>
          <p:cNvPr id="4813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813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85500295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2AEA09B-5508-42F2-68A4-2D96AAF6248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Rectangle 7">
            <a:extLst>
              <a:ext uri="{FF2B5EF4-FFF2-40B4-BE49-F238E27FC236}">
                <a16:creationId xmlns:a16="http://schemas.microsoft.com/office/drawing/2014/main" id="{AE09FB20-5BE9-6336-BB1A-FD7B1AF07BE5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94038" eaLnBrk="0" hangingPunct="0">
              <a:defRPr sz="25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1pPr>
            <a:lvl2pPr marL="777943" indent="-299209" defTabSz="994038" eaLnBrk="0" hangingPunct="0">
              <a:defRPr sz="25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2pPr>
            <a:lvl3pPr marL="1196835" indent="-239367" defTabSz="994038" eaLnBrk="0" hangingPunct="0">
              <a:defRPr sz="25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3pPr>
            <a:lvl4pPr marL="1675569" indent="-239367" defTabSz="994038" eaLnBrk="0" hangingPunct="0">
              <a:defRPr sz="25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4pPr>
            <a:lvl5pPr marL="2154304" indent="-239367" defTabSz="994038" eaLnBrk="0" hangingPunct="0">
              <a:defRPr sz="25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5pPr>
            <a:lvl6pPr marL="2633038" indent="-239367" defTabSz="994038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6pPr>
            <a:lvl7pPr marL="3111772" indent="-239367" defTabSz="994038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7pPr>
            <a:lvl8pPr marL="3590506" indent="-239367" defTabSz="994038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8pPr>
            <a:lvl9pPr marL="4069240" indent="-239367" defTabSz="994038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9pPr>
          </a:lstStyle>
          <a:p>
            <a:fld id="{C28D4DFB-7E39-4E80-9646-7C0C69537CA5}" type="slidenum">
              <a:rPr lang="en-US" sz="1000"/>
              <a:pPr/>
              <a:t>38</a:t>
            </a:fld>
            <a:endParaRPr lang="en-US" sz="1000"/>
          </a:p>
        </p:txBody>
      </p:sp>
      <p:sp>
        <p:nvSpPr>
          <p:cNvPr id="48131" name="Rectangle 2">
            <a:extLst>
              <a:ext uri="{FF2B5EF4-FFF2-40B4-BE49-F238E27FC236}">
                <a16:creationId xmlns:a16="http://schemas.microsoft.com/office/drawing/2014/main" id="{15EC07B3-90E1-D1E3-527E-3E1A29707312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8132" name="Rectangle 3">
            <a:extLst>
              <a:ext uri="{FF2B5EF4-FFF2-40B4-BE49-F238E27FC236}">
                <a16:creationId xmlns:a16="http://schemas.microsoft.com/office/drawing/2014/main" id="{C9839B24-EE5A-CCE5-A879-791873788C7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US" dirty="0"/>
              <a:t>17 volunteer judges from across design, HCI, product, and the venture community</a:t>
            </a:r>
          </a:p>
        </p:txBody>
      </p:sp>
    </p:spTree>
    <p:extLst>
      <p:ext uri="{BB962C8B-B14F-4D97-AF65-F5344CB8AC3E}">
        <p14:creationId xmlns:p14="http://schemas.microsoft.com/office/powerpoint/2010/main" val="224202580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9FA4A62-DD7A-8F5B-5342-8074BAE88B9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B108A2F-4399-C514-446D-6B150B1E841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C7F9C75-DC55-2E96-2661-B444A073CA2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Gold Sponsors,  Unify Dynamics, Florence Venture Partners, </a:t>
            </a:r>
            <a:r>
              <a:rPr lang="en-US" dirty="0" err="1"/>
              <a:t>Computerlaw</a:t>
            </a:r>
            <a:r>
              <a:rPr lang="en-US" dirty="0"/>
              <a:t> Group, and Entrepreneur Law Group</a:t>
            </a:r>
          </a:p>
          <a:p>
            <a:endParaRPr lang="en-US" dirty="0"/>
          </a:p>
          <a:p>
            <a:r>
              <a:rPr lang="en-US" dirty="0"/>
              <a:t>Thanks!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983C051-1AB5-2A2B-EA89-1C29F765ADA5}"/>
              </a:ext>
            </a:extLst>
          </p:cNvPr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November 15, 2016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491E50A-1841-C00E-1687-5200BF0BAFA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EB6644B-06C0-A243-97D6-58C5EF5D6DB2}" type="slidenum">
              <a:rPr lang="en-US" smtClean="0"/>
              <a:pPr/>
              <a:t>39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44729150"/>
      </p:ext>
    </p:extLst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7E423FB-D9A7-E0D7-7683-F1405996CAF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4D9B544-B32C-B796-042F-8CC7C4BE1F9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6ACCEA7-BB7F-53DF-1AF4-91E4495E609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Silver Sponsor, Inflection AI</a:t>
            </a:r>
          </a:p>
          <a:p>
            <a:endParaRPr lang="en-US" dirty="0"/>
          </a:p>
          <a:p>
            <a:r>
              <a:rPr lang="en-US" dirty="0"/>
              <a:t>Thanks!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9BFC475-6B31-2F4A-EDA5-8B203EC7C9D6}"/>
              </a:ext>
            </a:extLst>
          </p:cNvPr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November 15, 2016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567E3C6-A248-5207-44A9-16D279C8831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EB6644B-06C0-A243-97D6-58C5EF5D6DB2}" type="slidenum">
              <a:rPr lang="en-US" smtClean="0"/>
              <a:pPr/>
              <a:t>40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45307507"/>
      </p:ext>
    </p:extLst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8838739-9190-9526-DE85-3B0ED283135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765966E-88E2-36DE-922B-062501EECE2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F68D9FE-FEFB-A63F-4CC7-D1027EB3AAE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Platinum Sponsor, Foundation for Creativity in Dispute Resolution</a:t>
            </a:r>
          </a:p>
          <a:p>
            <a:r>
              <a:rPr lang="en-US" dirty="0"/>
              <a:t>Thanks!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FF55B3D-883C-BF1D-AD57-353658870527}"/>
              </a:ext>
            </a:extLst>
          </p:cNvPr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November 15, 2016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ED3CE44-7C59-D2B8-D52A-9F45E2B9EF9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EB6644B-06C0-A243-97D6-58C5EF5D6DB2}" type="slidenum">
              <a:rPr lang="en-US" smtClean="0"/>
              <a:pPr/>
              <a:t>41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22829420"/>
      </p:ext>
    </p:extLst>
  </p:cSld>
  <p:clrMapOvr>
    <a:masterClrMapping/>
  </p:clrMapOvr>
</p:notes>
</file>

<file path=ppt/notesSlides/notesSlide4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32B0BFAD-6F97-4411-9946-6EBD43A2E0D5}" type="slidenum">
              <a:rPr lang="en-US" smtClean="0"/>
              <a:pPr>
                <a:defRPr/>
              </a:pPr>
              <a:t>42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34312417"/>
      </p:ext>
    </p:extLst>
  </p:cSld>
  <p:clrMapOvr>
    <a:masterClrMapping/>
  </p:clrMapOvr>
</p:notes>
</file>

<file path=ppt/notesSlides/notesSlide4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November 15, 2016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EB6644B-06C0-A243-97D6-58C5EF5D6DB2}" type="slidenum">
              <a:rPr lang="en-US" smtClean="0"/>
              <a:pPr/>
              <a:t>43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4331535"/>
      </p:ext>
    </p:extLst>
  </p:cSld>
  <p:clrMapOvr>
    <a:masterClrMapping/>
  </p:clrMapOvr>
</p:notes>
</file>

<file path=ppt/notesSlides/notesSlide4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November 15, 2016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EB6644B-06C0-A243-97D6-58C5EF5D6DB2}" type="slidenum">
              <a:rPr lang="en-US" smtClean="0"/>
              <a:pPr/>
              <a:t>44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9973109"/>
      </p:ext>
    </p:extLst>
  </p:cSld>
  <p:clrMapOvr>
    <a:masterClrMapping/>
  </p:clrMapOvr>
</p:notes>
</file>

<file path=ppt/notesSlides/notesSlide4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Wayn backup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ED165DB-0391-2242-BAEE-4CF6E68389F1}" type="slidenum">
              <a:rPr lang="en-US" smtClean="0"/>
              <a:pPr/>
              <a:t>46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6535317"/>
      </p:ext>
    </p:extLst>
  </p:cSld>
  <p:clrMapOvr>
    <a:masterClrMapping/>
  </p:clrMapOvr>
</p:notes>
</file>

<file path=ppt/notesSlides/notesSlide4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err="1"/>
              <a:t>DareDrop</a:t>
            </a:r>
            <a:r>
              <a:rPr lang="en-US" dirty="0"/>
              <a:t> as a backup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November 15, 2016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EB6644B-06C0-A243-97D6-58C5EF5D6DB2}" type="slidenum">
              <a:rPr lang="en-US" smtClean="0"/>
              <a:pPr/>
              <a:t>47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3710477"/>
      </p:ext>
    </p:extLst>
  </p:cSld>
  <p:clrMapOvr>
    <a:masterClrMapping/>
  </p:clrMapOvr>
</p:notes>
</file>

<file path=ppt/notesSlides/notesSlide4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November 15, 2016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EB6644B-06C0-A243-97D6-58C5EF5D6DB2}" type="slidenum">
              <a:rPr lang="en-US" smtClean="0"/>
              <a:pPr/>
              <a:t>48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6174279"/>
      </p:ext>
    </p:extLst>
  </p:cSld>
  <p:clrMapOvr>
    <a:masterClrMapping/>
  </p:clrMapOvr>
</p:notes>
</file>

<file path=ppt/notesSlides/notesSlide4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81977D6-643A-9EC6-4083-388639368AA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97A0A78-4D88-D2D2-903A-8B9893C04A6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D746D7F-0A0C-FBEB-FD9F-1459CEACCF1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C6BB7DC-25DA-56D0-9982-2CD3AB7348F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ED165DB-0391-2242-BAEE-4CF6E68389F1}" type="slidenum">
              <a:rPr lang="en-US" smtClean="0"/>
              <a:pPr/>
              <a:t>49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5185206"/>
      </p:ext>
    </p:extLst>
  </p:cSld>
  <p:clrMapOvr>
    <a:masterClrMapping/>
  </p:clrMapOvr>
</p:notes>
</file>

<file path=ppt/notesSlides/notesSlide4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ED165DB-0391-2242-BAEE-4CF6E68389F1}" type="slidenum">
              <a:rPr lang="en-US" smtClean="0"/>
              <a:pPr/>
              <a:t>50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54500134"/>
      </p:ext>
    </p:extLst>
  </p:cSld>
  <p:clrMapOvr>
    <a:masterClrMapping/>
  </p:clrMapOvr>
</p:notes>
</file>

<file path=ppt/notesSlides/notesSlide4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ED165DB-0391-2242-BAEE-4CF6E68389F1}" type="slidenum">
              <a:rPr lang="en-US" smtClean="0"/>
              <a:pPr/>
              <a:t>51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39052441"/>
      </p:ext>
    </p:extLst>
  </p:cSld>
  <p:clrMapOvr>
    <a:masterClrMapping/>
  </p:clrMapOvr>
</p:notes>
</file>

<file path=ppt/notesSlides/notesSlide4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A50B3D3-375F-278F-226A-03F15C005A8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E54FFBA-38C3-8B3B-1E76-4AE1FAD44B8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98D7C8A-007C-C56F-191A-9E929DAC8BC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6ED89D6-1CB7-A2A6-010E-29A728BF0F20}"/>
              </a:ext>
            </a:extLst>
          </p:cNvPr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November 15, 2016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B1D5710-DED5-BD52-8193-37C070F45A9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EB6644B-06C0-A243-97D6-58C5EF5D6DB2}" type="slidenum">
              <a:rPr lang="en-US" smtClean="0"/>
              <a:pPr/>
              <a:t>52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42992"/>
      </p:ext>
    </p:extLst>
  </p:cSld>
  <p:clrMapOvr>
    <a:masterClrMapping/>
  </p:clrMapOvr>
</p:notes>
</file>

<file path=ppt/notesSlides/notesSlide5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November 15, 2016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EB6644B-06C0-A243-97D6-58C5EF5D6DB2}" type="slidenum">
              <a:rPr lang="en-US" smtClean="0"/>
              <a:pPr/>
              <a:t>53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36838154"/>
      </p:ext>
    </p:extLst>
  </p:cSld>
  <p:clrMapOvr>
    <a:masterClrMapping/>
  </p:clrMapOvr>
</p:notes>
</file>

<file path=ppt/notesSlides/notesSlide5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3DE374F-141C-791F-7241-A62F458D7B2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4405CAC-530E-9DD3-5300-2E3EC1FFC30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36EAAA0-0A4F-18A9-3367-620D43890FD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ea typeface="ＭＳ Ｐゴシック" charset="0"/>
                <a:cs typeface="ＭＳ Ｐゴシック" charset="0"/>
              </a:rPr>
              <a:t>Here is this year’s best video from </a:t>
            </a:r>
            <a:r>
              <a:rPr lang="en-US" dirty="0" err="1">
                <a:ea typeface="ＭＳ Ｐゴシック" charset="0"/>
                <a:cs typeface="ＭＳ Ｐゴシック" charset="0"/>
              </a:rPr>
              <a:t>Chatatouille</a:t>
            </a:r>
            <a:endParaRPr lang="en-US" dirty="0">
              <a:ea typeface="ＭＳ Ｐゴシック" charset="0"/>
              <a:cs typeface="ＭＳ Ｐゴシック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5D75653-0C45-1097-7CFA-417F802A0B37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15B023B-A5DD-4615-B2B5-95B18B13BE21}" type="slidenum">
              <a:rPr lang="en-US" smtClean="0"/>
              <a:pPr/>
              <a:t>54</a:t>
            </a:fld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5E807C8-8B32-E5BA-28C3-68A9164051F8}"/>
              </a:ext>
            </a:extLst>
          </p:cNvPr>
          <p:cNvSpPr>
            <a:spLocks noGrp="1"/>
          </p:cNvSpPr>
          <p:nvPr>
            <p:ph type="dt" idx="11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October 22, 2015</a:t>
            </a:r>
          </a:p>
        </p:txBody>
      </p:sp>
    </p:spTree>
    <p:extLst>
      <p:ext uri="{BB962C8B-B14F-4D97-AF65-F5344CB8AC3E}">
        <p14:creationId xmlns:p14="http://schemas.microsoft.com/office/powerpoint/2010/main" val="3532029709"/>
      </p:ext>
    </p:extLst>
  </p:cSld>
  <p:clrMapOvr>
    <a:masterClrMapping/>
  </p:clrMapOvr>
</p:notes>
</file>

<file path=ppt/notesSlides/notesSlide5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837FEF8-DA2C-BDEA-DC83-740AB5E6690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4992B4D-3463-AE71-0C91-C7AB0C8C2D2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00ED77A-7A42-6758-FA50-7304EECD9BC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5E0DFE-5376-BA79-90E6-2F6CE57EFA72}"/>
              </a:ext>
            </a:extLst>
          </p:cNvPr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November 15, 2016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595FE05-E507-46D9-73DF-06C01298DD7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EB6644B-06C0-A243-97D6-58C5EF5D6DB2}" type="slidenum">
              <a:rPr lang="en-US" smtClean="0"/>
              <a:pPr/>
              <a:t>55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80431545"/>
      </p:ext>
    </p:extLst>
  </p:cSld>
  <p:clrMapOvr>
    <a:masterClrMapping/>
  </p:clrMapOvr>
</p:notes>
</file>

<file path=ppt/notesSlides/notesSlide5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E808123-C336-24EB-D067-3E97EC89434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502F1C0-F198-8210-A2A0-DCCBD09FA99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ED659B2-E141-BFE2-92FA-36AA1905A16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ED594BB-92FA-B12D-BD65-B6AC57353C61}"/>
              </a:ext>
            </a:extLst>
          </p:cNvPr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November 15, 2016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BE8AA3E-1CB1-6141-BBFD-9570FD0755E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EB6644B-06C0-A243-97D6-58C5EF5D6DB2}" type="slidenum">
              <a:rPr lang="en-US" smtClean="0"/>
              <a:pPr/>
              <a:t>56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6738541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blipFill rotWithShape="1"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auto">
          <a:xfrm rot="10800000">
            <a:off x="0" y="0"/>
            <a:ext cx="12192000" cy="464008"/>
          </a:xfrm>
          <a:prstGeom prst="rect">
            <a:avLst/>
          </a:prstGeom>
          <a:gradFill flip="none" rotWithShape="1">
            <a:gsLst>
              <a:gs pos="100000">
                <a:srgbClr val="000000">
                  <a:alpha val="8000"/>
                </a:srgbClr>
              </a:gs>
              <a:gs pos="82000">
                <a:srgbClr val="000000">
                  <a:alpha val="0"/>
                </a:srgbClr>
              </a:gs>
            </a:gsLst>
            <a:lin ang="16200000" scaled="0"/>
            <a:tileRect/>
          </a:gradFill>
          <a:ln w="12700" cap="flat" cmpd="sng" algn="ctr">
            <a:noFill/>
            <a:prstDash val="solid"/>
            <a:round/>
            <a:headEnd type="none" w="sm" len="sm"/>
            <a:tailEnd type="none" w="sm" len="sm"/>
          </a:ln>
          <a:effectLst/>
        </p:spPr>
        <p:txBody>
          <a:bodyPr vert="horz" wrap="square" lIns="38576" tIns="19289" rIns="38576" bIns="19289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385763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1013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</a:endParaRPr>
          </a:p>
        </p:txBody>
      </p:sp>
      <p:sp>
        <p:nvSpPr>
          <p:cNvPr id="3" name="Text Box 3"/>
          <p:cNvSpPr txBox="1">
            <a:spLocks noChangeArrowheads="1"/>
          </p:cNvSpPr>
          <p:nvPr/>
        </p:nvSpPr>
        <p:spPr bwMode="auto">
          <a:xfrm>
            <a:off x="809387" y="3892718"/>
            <a:ext cx="8026400" cy="12003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algn="l">
              <a:defRPr/>
            </a:pPr>
            <a:r>
              <a:rPr lang="en-US" sz="2400" dirty="0">
                <a:solidFill>
                  <a:srgbClr val="6D6D6D"/>
                </a:solidFill>
                <a:latin typeface="Helvetica"/>
                <a:ea typeface="+mn-ea"/>
                <a:cs typeface="Helvetica"/>
              </a:rPr>
              <a:t>Prof. James A. Landay</a:t>
            </a:r>
          </a:p>
          <a:p>
            <a:pPr algn="l">
              <a:defRPr/>
            </a:pPr>
            <a:r>
              <a:rPr lang="en-US" sz="2400" dirty="0">
                <a:solidFill>
                  <a:srgbClr val="6D6D6D"/>
                </a:solidFill>
                <a:latin typeface="Helvetica"/>
                <a:ea typeface="+mn-ea"/>
                <a:cs typeface="Helvetica"/>
              </a:rPr>
              <a:t>Computer Science Department</a:t>
            </a:r>
          </a:p>
          <a:p>
            <a:pPr algn="l">
              <a:defRPr/>
            </a:pPr>
            <a:r>
              <a:rPr lang="en-US" sz="2400" dirty="0">
                <a:solidFill>
                  <a:srgbClr val="6D6D6D"/>
                </a:solidFill>
                <a:latin typeface="Helvetica"/>
                <a:ea typeface="+mn-ea"/>
                <a:cs typeface="Helvetica"/>
              </a:rPr>
              <a:t>Stanford University</a:t>
            </a:r>
          </a:p>
        </p:txBody>
      </p:sp>
      <p:sp>
        <p:nvSpPr>
          <p:cNvPr id="297986" name="Rectangle 2"/>
          <p:cNvSpPr>
            <a:spLocks noGrp="1" noChangeArrowheads="1"/>
          </p:cNvSpPr>
          <p:nvPr>
            <p:ph type="ctrTitle" hasCustomPrompt="1"/>
          </p:nvPr>
        </p:nvSpPr>
        <p:spPr>
          <a:xfrm>
            <a:off x="809387" y="2102662"/>
            <a:ext cx="10769600" cy="1143000"/>
          </a:xfrm>
        </p:spPr>
        <p:txBody>
          <a:bodyPr/>
          <a:lstStyle>
            <a:lvl1pPr>
              <a:defRPr sz="4500">
                <a:solidFill>
                  <a:srgbClr val="5A5A5A"/>
                </a:solidFill>
              </a:defRPr>
            </a:lvl1pPr>
          </a:lstStyle>
          <a:p>
            <a:r>
              <a:rPr lang="en-US" dirty="0"/>
              <a:t>TITLE</a:t>
            </a:r>
          </a:p>
        </p:txBody>
      </p:sp>
      <p:sp>
        <p:nvSpPr>
          <p:cNvPr id="6" name="Text Box 3"/>
          <p:cNvSpPr txBox="1">
            <a:spLocks noChangeArrowheads="1"/>
          </p:cNvSpPr>
          <p:nvPr/>
        </p:nvSpPr>
        <p:spPr bwMode="auto">
          <a:xfrm>
            <a:off x="809387" y="4922798"/>
            <a:ext cx="7978204" cy="83099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algn="r">
              <a:defRPr/>
            </a:pPr>
            <a:endParaRPr lang="en-US" sz="2400" dirty="0">
              <a:solidFill>
                <a:srgbClr val="6D6D6D"/>
              </a:solidFill>
              <a:latin typeface="Helvetica"/>
              <a:ea typeface="+mn-ea"/>
              <a:cs typeface="Helvetica"/>
            </a:endParaRPr>
          </a:p>
          <a:p>
            <a:pPr algn="l">
              <a:defRPr/>
            </a:pPr>
            <a:r>
              <a:rPr lang="en-US" sz="2400" dirty="0">
                <a:solidFill>
                  <a:srgbClr val="6D6D6D"/>
                </a:solidFill>
                <a:latin typeface="Helvetica"/>
                <a:ea typeface="+mn-ea"/>
                <a:cs typeface="Helvetica"/>
              </a:rPr>
              <a:t>Autumn 2025</a:t>
            </a:r>
          </a:p>
        </p:txBody>
      </p:sp>
      <p:sp>
        <p:nvSpPr>
          <p:cNvPr id="10" name="Shape 309"/>
          <p:cNvSpPr/>
          <p:nvPr/>
        </p:nvSpPr>
        <p:spPr>
          <a:xfrm>
            <a:off x="11933751" y="-76200"/>
            <a:ext cx="340800" cy="25558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0" y="0"/>
                </a:moveTo>
                <a:cubicBezTo>
                  <a:pt x="11929" y="0"/>
                  <a:pt x="21600" y="9670"/>
                  <a:pt x="21600" y="21600"/>
                </a:cubicBezTo>
              </a:path>
            </a:pathLst>
          </a:custGeom>
          <a:ln w="127000">
            <a:solidFill/>
            <a:round/>
          </a:ln>
        </p:spPr>
        <p:txBody>
          <a:bodyPr lIns="0" tIns="0" rIns="0" bIns="0" anchor="ctr"/>
          <a:lstStyle/>
          <a:p>
            <a:pPr lvl="0">
              <a:defRPr sz="5200" b="0">
                <a:latin typeface="Gill Sans Light"/>
                <a:ea typeface="Gill Sans Light"/>
                <a:cs typeface="Gill Sans Light"/>
                <a:sym typeface="Gill Sans Light"/>
              </a:defRPr>
            </a:pPr>
            <a:endParaRPr sz="2194"/>
          </a:p>
        </p:txBody>
      </p:sp>
      <p:sp>
        <p:nvSpPr>
          <p:cNvPr id="12" name="Shape 311"/>
          <p:cNvSpPr/>
          <p:nvPr/>
        </p:nvSpPr>
        <p:spPr>
          <a:xfrm rot="10800000">
            <a:off x="-82551" y="6668909"/>
            <a:ext cx="340800" cy="25558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0" y="0"/>
                </a:moveTo>
                <a:cubicBezTo>
                  <a:pt x="11929" y="0"/>
                  <a:pt x="21600" y="9670"/>
                  <a:pt x="21600" y="21600"/>
                </a:cubicBezTo>
              </a:path>
            </a:pathLst>
          </a:custGeom>
          <a:ln w="127000">
            <a:solidFill/>
            <a:round/>
          </a:ln>
        </p:spPr>
        <p:txBody>
          <a:bodyPr lIns="0" tIns="0" rIns="0" bIns="0" anchor="ctr"/>
          <a:lstStyle/>
          <a:p>
            <a:pPr lvl="0">
              <a:defRPr sz="5200" b="0">
                <a:latin typeface="Gill Sans Light"/>
                <a:ea typeface="Gill Sans Light"/>
                <a:cs typeface="Gill Sans Light"/>
                <a:sym typeface="Gill Sans Light"/>
              </a:defRPr>
            </a:pPr>
            <a:endParaRPr sz="2194"/>
          </a:p>
        </p:txBody>
      </p:sp>
      <p:sp>
        <p:nvSpPr>
          <p:cNvPr id="14" name="Rectangle 2">
            <a:extLst>
              <a:ext uri="{FF2B5EF4-FFF2-40B4-BE49-F238E27FC236}">
                <a16:creationId xmlns:a16="http://schemas.microsoft.com/office/drawing/2014/main" id="{51090D15-A96B-DA4B-8DB4-DB4F942410AC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168627" y="34740"/>
            <a:ext cx="11400519" cy="409102"/>
          </a:xfrm>
          <a:prstGeom prst="rect">
            <a:avLst/>
          </a:prstGeom>
          <a:noFill/>
          <a:ln>
            <a:noFill/>
          </a:ln>
          <a:extLst>
            <a:ext uri="{FAA26D3D-D897-4be2-8F04-BA451C77F1D7}">
              <ma14:placeholderFlag xmlns:ma14="http://schemas.microsoft.com/office/mac/drawingml/2011/main" xmlns="" val="1"/>
            </a:ex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700" b="0" i="0">
                <a:solidFill>
                  <a:srgbClr val="6D6D6D"/>
                </a:solidFill>
                <a:latin typeface="Helvetica Light"/>
                <a:ea typeface="ＭＳ Ｐゴシック" charset="0"/>
                <a:cs typeface="Helvetica Light"/>
              </a:defRPr>
            </a:lvl1pPr>
            <a:lvl2pPr algn="l" rtl="0" eaLnBrk="0" fontAlgn="base" hangingPunct="0">
              <a:spcBef>
                <a:spcPct val="0"/>
              </a:spcBef>
              <a:spcAft>
                <a:spcPct val="0"/>
              </a:spcAft>
              <a:defRPr sz="3700">
                <a:solidFill>
                  <a:srgbClr val="3E4E6C"/>
                </a:solidFill>
                <a:latin typeface="Arial Black" pitchFamily="34" charset="0"/>
                <a:ea typeface="ＭＳ Ｐゴシック" charset="0"/>
              </a:defRPr>
            </a:lvl2pPr>
            <a:lvl3pPr algn="l" rtl="0" eaLnBrk="0" fontAlgn="base" hangingPunct="0">
              <a:spcBef>
                <a:spcPct val="0"/>
              </a:spcBef>
              <a:spcAft>
                <a:spcPct val="0"/>
              </a:spcAft>
              <a:defRPr sz="3700">
                <a:solidFill>
                  <a:srgbClr val="3E4E6C"/>
                </a:solidFill>
                <a:latin typeface="Arial Black" pitchFamily="34" charset="0"/>
                <a:ea typeface="ＭＳ Ｐゴシック" charset="0"/>
              </a:defRPr>
            </a:lvl3pPr>
            <a:lvl4pPr algn="l" rtl="0" eaLnBrk="0" fontAlgn="base" hangingPunct="0">
              <a:spcBef>
                <a:spcPct val="0"/>
              </a:spcBef>
              <a:spcAft>
                <a:spcPct val="0"/>
              </a:spcAft>
              <a:defRPr sz="3700">
                <a:solidFill>
                  <a:srgbClr val="3E4E6C"/>
                </a:solidFill>
                <a:latin typeface="Arial Black" pitchFamily="34" charset="0"/>
                <a:ea typeface="ＭＳ Ｐゴシック" charset="0"/>
              </a:defRPr>
            </a:lvl4pPr>
            <a:lvl5pPr algn="l" rtl="0" eaLnBrk="0" fontAlgn="base" hangingPunct="0">
              <a:spcBef>
                <a:spcPct val="0"/>
              </a:spcBef>
              <a:spcAft>
                <a:spcPct val="0"/>
              </a:spcAft>
              <a:defRPr sz="3700">
                <a:solidFill>
                  <a:srgbClr val="3E4E6C"/>
                </a:solidFill>
                <a:latin typeface="Arial Black" pitchFamily="34" charset="0"/>
                <a:ea typeface="ＭＳ Ｐゴシック" charset="0"/>
              </a:defRPr>
            </a:lvl5pPr>
            <a:lvl6pPr marL="457200" algn="l" rtl="0" fontAlgn="base">
              <a:spcBef>
                <a:spcPct val="0"/>
              </a:spcBef>
              <a:spcAft>
                <a:spcPct val="0"/>
              </a:spcAft>
              <a:defRPr sz="3700">
                <a:solidFill>
                  <a:srgbClr val="3E4E6C"/>
                </a:solidFill>
                <a:latin typeface="Arial Black" pitchFamily="34" charset="0"/>
              </a:defRPr>
            </a:lvl6pPr>
            <a:lvl7pPr marL="914400" algn="l" rtl="0" fontAlgn="base">
              <a:spcBef>
                <a:spcPct val="0"/>
              </a:spcBef>
              <a:spcAft>
                <a:spcPct val="0"/>
              </a:spcAft>
              <a:defRPr sz="3700">
                <a:solidFill>
                  <a:srgbClr val="3E4E6C"/>
                </a:solidFill>
                <a:latin typeface="Arial Black" pitchFamily="34" charset="0"/>
              </a:defRPr>
            </a:lvl7pPr>
            <a:lvl8pPr marL="1371600" algn="l" rtl="0" fontAlgn="base">
              <a:spcBef>
                <a:spcPct val="0"/>
              </a:spcBef>
              <a:spcAft>
                <a:spcPct val="0"/>
              </a:spcAft>
              <a:defRPr sz="3700">
                <a:solidFill>
                  <a:srgbClr val="3E4E6C"/>
                </a:solidFill>
                <a:latin typeface="Arial Black" pitchFamily="34" charset="0"/>
              </a:defRPr>
            </a:lvl8pPr>
            <a:lvl9pPr marL="1828800" algn="l" rtl="0" fontAlgn="base">
              <a:spcBef>
                <a:spcPct val="0"/>
              </a:spcBef>
              <a:spcAft>
                <a:spcPct val="0"/>
              </a:spcAft>
              <a:defRPr sz="3700">
                <a:solidFill>
                  <a:srgbClr val="3E4E6C"/>
                </a:solidFill>
                <a:latin typeface="Arial Black" pitchFamily="34" charset="0"/>
              </a:defRPr>
            </a:lvl9pPr>
          </a:lstStyle>
          <a:p>
            <a:r>
              <a:rPr lang="en-US" sz="2000" baseline="0" dirty="0" err="1"/>
              <a:t>dt+UX</a:t>
            </a:r>
            <a:r>
              <a:rPr lang="en-US" sz="2000" baseline="0" dirty="0"/>
              <a:t>: DESIGN THINKING FOR USER EXPERIENCE DESIGN + PROTOTYPING + EVALUATION</a:t>
            </a:r>
            <a:endParaRPr lang="en-US" sz="2000" dirty="0"/>
          </a:p>
        </p:txBody>
      </p:sp>
      <p:pic>
        <p:nvPicPr>
          <p:cNvPr id="15" name="Picture 14" descr="dt+ux.ai">
            <a:extLst>
              <a:ext uri="{FF2B5EF4-FFF2-40B4-BE49-F238E27FC236}">
                <a16:creationId xmlns:a16="http://schemas.microsoft.com/office/drawing/2014/main" id="{18834582-D73E-9E4A-893F-27DF3970ED17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955" y="-316007"/>
            <a:ext cx="1365505" cy="1024128"/>
          </a:xfrm>
          <a:prstGeom prst="rect">
            <a:avLst/>
          </a:prstGeom>
        </p:spPr>
      </p:pic>
      <p:sp>
        <p:nvSpPr>
          <p:cNvPr id="11" name="Shape 310"/>
          <p:cNvSpPr/>
          <p:nvPr/>
        </p:nvSpPr>
        <p:spPr>
          <a:xfrm rot="16200000">
            <a:off x="-93917" y="-64833"/>
            <a:ext cx="306720" cy="283987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0" y="0"/>
                </a:moveTo>
                <a:cubicBezTo>
                  <a:pt x="11929" y="0"/>
                  <a:pt x="21600" y="9670"/>
                  <a:pt x="21600" y="21600"/>
                </a:cubicBezTo>
              </a:path>
            </a:pathLst>
          </a:custGeom>
          <a:ln w="127000">
            <a:solidFill/>
            <a:round/>
          </a:ln>
        </p:spPr>
        <p:txBody>
          <a:bodyPr lIns="0" tIns="0" rIns="0" bIns="0" anchor="ctr"/>
          <a:lstStyle/>
          <a:p>
            <a:pPr lvl="0">
              <a:defRPr sz="5200" b="0">
                <a:latin typeface="Gill Sans Light"/>
                <a:ea typeface="Gill Sans Light"/>
                <a:cs typeface="Gill Sans Light"/>
                <a:sym typeface="Gill Sans Light"/>
              </a:defRPr>
            </a:pPr>
            <a:endParaRPr sz="2194"/>
          </a:p>
        </p:txBody>
      </p:sp>
      <p:sp>
        <p:nvSpPr>
          <p:cNvPr id="17" name="Shape 311">
            <a:extLst>
              <a:ext uri="{FF2B5EF4-FFF2-40B4-BE49-F238E27FC236}">
                <a16:creationId xmlns:a16="http://schemas.microsoft.com/office/drawing/2014/main" id="{2467F343-3C4A-A04D-8C34-192503A33BC4}"/>
              </a:ext>
            </a:extLst>
          </p:cNvPr>
          <p:cNvSpPr/>
          <p:nvPr userDrawn="1"/>
        </p:nvSpPr>
        <p:spPr>
          <a:xfrm rot="10800000" flipH="1">
            <a:off x="11913000" y="6668909"/>
            <a:ext cx="340800" cy="25558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0" y="0"/>
                </a:moveTo>
                <a:cubicBezTo>
                  <a:pt x="11929" y="0"/>
                  <a:pt x="21600" y="9670"/>
                  <a:pt x="21600" y="21600"/>
                </a:cubicBezTo>
              </a:path>
            </a:pathLst>
          </a:custGeom>
          <a:ln w="127000">
            <a:solidFill/>
            <a:round/>
          </a:ln>
        </p:spPr>
        <p:txBody>
          <a:bodyPr lIns="0" tIns="0" rIns="0" bIns="0" anchor="ctr"/>
          <a:lstStyle/>
          <a:p>
            <a:pPr lvl="0">
              <a:defRPr sz="5200" b="0">
                <a:latin typeface="Gill Sans Light"/>
                <a:ea typeface="Gill Sans Light"/>
                <a:cs typeface="Gill Sans Light"/>
                <a:sym typeface="Gill Sans Light"/>
              </a:defRPr>
            </a:pPr>
            <a:endParaRPr sz="2194" dirty="0"/>
          </a:p>
        </p:txBody>
      </p:sp>
    </p:spTree>
    <p:extLst>
      <p:ext uri="{BB962C8B-B14F-4D97-AF65-F5344CB8AC3E}">
        <p14:creationId xmlns:p14="http://schemas.microsoft.com/office/powerpoint/2010/main" val="3273097355"/>
      </p:ext>
    </p:extLst>
  </p:cSld>
  <p:clrMapOvr>
    <a:masterClrMapping/>
  </p:clrMapOvr>
  <p:transition>
    <p:dissolve/>
  </p:transition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1pPr marL="174625" indent="-174625">
              <a:buSzPct val="60000"/>
              <a:tabLst/>
              <a:defRPr sz="3600"/>
            </a:lvl1pPr>
            <a:lvl2pPr>
              <a:buSzPct val="60000"/>
              <a:defRPr sz="3200"/>
            </a:lvl2pPr>
            <a:lvl3pPr>
              <a:buSzPct val="60000"/>
              <a:defRPr sz="2800"/>
            </a:lvl3pPr>
            <a:lvl4pPr>
              <a:buSzPct val="60000"/>
              <a:defRPr sz="2600"/>
            </a:lvl4pPr>
            <a:lvl5pPr>
              <a:defRPr sz="2400"/>
            </a:lvl5pPr>
          </a:lstStyle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Rectangle 5"/>
          <p:cNvSpPr>
            <a:spLocks noGrp="1" noChangeArrowheads="1"/>
          </p:cNvSpPr>
          <p:nvPr>
            <p:ph type="dt" sz="half" idx="10"/>
          </p:nvPr>
        </p:nvSpPr>
        <p:spPr>
          <a:ln>
            <a:noFill/>
          </a:ln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December 5, 2025</a:t>
            </a:r>
            <a:endParaRPr lang="en-US" dirty="0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dt+UX: Design Thinking for User Experience Design, Prototyping &amp; Evaluation</a:t>
            </a:r>
          </a:p>
        </p:txBody>
      </p:sp>
      <p:sp>
        <p:nvSpPr>
          <p:cNvPr id="6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4EBD5605-A621-BB48-A3A3-D0E7F43A8E8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99547186"/>
      </p:ext>
    </p:extLst>
  </p:cSld>
  <p:clrMapOvr>
    <a:masterClrMapping/>
  </p:clrMapOvr>
  <p:transition>
    <p:dissolv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 i="0">
                <a:latin typeface="Helvetica Light" panose="020B0403020202020204" pitchFamily="34" charset="0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39238" y="1600200"/>
            <a:ext cx="5680540" cy="4724400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800"/>
            </a:lvl4pPr>
            <a:lvl5pPr>
              <a:defRPr sz="1500"/>
            </a:lvl5pPr>
            <a:lvl6pPr>
              <a:defRPr sz="760"/>
            </a:lvl6pPr>
            <a:lvl7pPr>
              <a:defRPr sz="760"/>
            </a:lvl7pPr>
            <a:lvl8pPr>
              <a:defRPr sz="760"/>
            </a:lvl8pPr>
            <a:lvl9pPr>
              <a:defRPr sz="760"/>
            </a:lvl9pPr>
          </a:lstStyle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80208" y="1600200"/>
            <a:ext cx="5434315" cy="4724400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800"/>
            </a:lvl4pPr>
            <a:lvl5pPr>
              <a:defRPr sz="1500"/>
            </a:lvl5pPr>
            <a:lvl6pPr>
              <a:defRPr sz="760"/>
            </a:lvl6pPr>
            <a:lvl7pPr>
              <a:defRPr sz="760"/>
            </a:lvl7pPr>
            <a:lvl8pPr>
              <a:defRPr sz="760"/>
            </a:lvl8pPr>
            <a:lvl9pPr>
              <a:defRPr sz="76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December 5, 2025</a:t>
            </a:r>
            <a:endParaRPr lang="en-US" dirty="0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dt+UX: Design Thinking for User Experience Design, Prototyping &amp; Evaluation</a:t>
            </a:r>
            <a:endParaRPr lang="en-US" dirty="0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D13CC89E-482A-7243-9449-D2F6FD999DC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21559410"/>
      </p:ext>
    </p:extLst>
  </p:cSld>
  <p:clrMapOvr>
    <a:masterClrMapping/>
  </p:clrMapOvr>
  <p:transition>
    <p:dissolve/>
  </p:transition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192881" indent="0">
              <a:buNone/>
              <a:defRPr sz="844" b="1"/>
            </a:lvl2pPr>
            <a:lvl3pPr marL="385763" indent="0">
              <a:buNone/>
              <a:defRPr sz="760" b="1"/>
            </a:lvl3pPr>
            <a:lvl4pPr marL="578644" indent="0">
              <a:buNone/>
              <a:defRPr sz="675" b="1"/>
            </a:lvl4pPr>
            <a:lvl5pPr marL="771525" indent="0">
              <a:buNone/>
              <a:defRPr sz="675" b="1"/>
            </a:lvl5pPr>
            <a:lvl6pPr marL="964406" indent="0">
              <a:buNone/>
              <a:defRPr sz="675" b="1"/>
            </a:lvl6pPr>
            <a:lvl7pPr marL="1157288" indent="0">
              <a:buNone/>
              <a:defRPr sz="675" b="1"/>
            </a:lvl7pPr>
            <a:lvl8pPr marL="1350169" indent="0">
              <a:buNone/>
              <a:defRPr sz="675" b="1"/>
            </a:lvl8pPr>
            <a:lvl9pPr marL="1543050" indent="0">
              <a:buNone/>
              <a:defRPr sz="675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5"/>
            <a:ext cx="5386917" cy="3951288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500"/>
            </a:lvl4pPr>
            <a:lvl5pPr>
              <a:defRPr sz="1200"/>
            </a:lvl5pPr>
            <a:lvl6pPr>
              <a:defRPr sz="675"/>
            </a:lvl6pPr>
            <a:lvl7pPr>
              <a:defRPr sz="675"/>
            </a:lvl7pPr>
            <a:lvl8pPr>
              <a:defRPr sz="675"/>
            </a:lvl8pPr>
            <a:lvl9pPr>
              <a:defRPr sz="675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72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192881" indent="0">
              <a:buNone/>
              <a:defRPr sz="844" b="1"/>
            </a:lvl2pPr>
            <a:lvl3pPr marL="385763" indent="0">
              <a:buNone/>
              <a:defRPr sz="760" b="1"/>
            </a:lvl3pPr>
            <a:lvl4pPr marL="578644" indent="0">
              <a:buNone/>
              <a:defRPr sz="675" b="1"/>
            </a:lvl4pPr>
            <a:lvl5pPr marL="771525" indent="0">
              <a:buNone/>
              <a:defRPr sz="675" b="1"/>
            </a:lvl5pPr>
            <a:lvl6pPr marL="964406" indent="0">
              <a:buNone/>
              <a:defRPr sz="675" b="1"/>
            </a:lvl6pPr>
            <a:lvl7pPr marL="1157288" indent="0">
              <a:buNone/>
              <a:defRPr sz="675" b="1"/>
            </a:lvl7pPr>
            <a:lvl8pPr marL="1350169" indent="0">
              <a:buNone/>
              <a:defRPr sz="675" b="1"/>
            </a:lvl8pPr>
            <a:lvl9pPr marL="1543050" indent="0">
              <a:buNone/>
              <a:defRPr sz="675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72" y="2174875"/>
            <a:ext cx="5389033" cy="3951288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500"/>
            </a:lvl4pPr>
            <a:lvl5pPr>
              <a:defRPr sz="1200"/>
            </a:lvl5pPr>
            <a:lvl6pPr>
              <a:defRPr sz="675"/>
            </a:lvl6pPr>
            <a:lvl7pPr>
              <a:defRPr sz="675"/>
            </a:lvl7pPr>
            <a:lvl8pPr>
              <a:defRPr sz="675"/>
            </a:lvl8pPr>
            <a:lvl9pPr>
              <a:defRPr sz="675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December 5, 2025</a:t>
            </a:r>
            <a:endParaRPr lang="en-US" dirty="0"/>
          </a:p>
        </p:txBody>
      </p:sp>
      <p:sp>
        <p:nvSpPr>
          <p:cNvPr id="8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dt+UX: Design Thinking for User Experience Design, Prototyping &amp; Evaluation</a:t>
            </a:r>
            <a:endParaRPr lang="en-US" dirty="0"/>
          </a:p>
        </p:txBody>
      </p:sp>
      <p:sp>
        <p:nvSpPr>
          <p:cNvPr id="9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854A3876-95E2-AD44-84F4-AB431DD283B1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38682814"/>
      </p:ext>
    </p:extLst>
  </p:cSld>
  <p:clrMapOvr>
    <a:masterClrMapping/>
  </p:clrMapOvr>
  <p:transition>
    <p:dissolv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December 5, 2025</a:t>
            </a:r>
            <a:endParaRPr lang="en-US" dirty="0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dt+UX: Design Thinking for User Experience Design, Prototyping &amp; Evaluation</a:t>
            </a:r>
            <a:endParaRPr lang="en-US" dirty="0"/>
          </a:p>
        </p:txBody>
      </p:sp>
      <p:sp>
        <p:nvSpPr>
          <p:cNvPr id="5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6019778B-06E7-6E4B-B497-9386DED9331A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6368428"/>
      </p:ext>
    </p:extLst>
  </p:cSld>
  <p:clrMapOvr>
    <a:masterClrMapping/>
  </p:clrMapOvr>
  <p:transition>
    <p:dissolv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5"/>
          <p:cNvSpPr>
            <a:spLocks noGrp="1" noChangeArrowheads="1"/>
          </p:cNvSpPr>
          <p:nvPr>
            <p:ph type="dt" sz="half" idx="10"/>
          </p:nvPr>
        </p:nvSpPr>
        <p:spPr>
          <a:xfrm>
            <a:off x="2932" y="6607236"/>
            <a:ext cx="1927469" cy="457200"/>
          </a:xfr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December 5, 2025</a:t>
            </a:r>
            <a:endParaRPr lang="en-US" dirty="0"/>
          </a:p>
        </p:txBody>
      </p:sp>
      <p:sp>
        <p:nvSpPr>
          <p:cNvPr id="3" name="Rectangle 6"/>
          <p:cNvSpPr>
            <a:spLocks noGrp="1" noChangeArrowheads="1"/>
          </p:cNvSpPr>
          <p:nvPr>
            <p:ph type="ftr" sz="quarter" idx="11"/>
          </p:nvPr>
        </p:nvSpPr>
        <p:spPr>
          <a:xfrm>
            <a:off x="1930403" y="6608285"/>
            <a:ext cx="8310879" cy="457200"/>
          </a:xfrm>
          <a:ln/>
        </p:spPr>
        <p:txBody>
          <a:bodyPr/>
          <a:lstStyle>
            <a:lvl1pPr algn="ctr">
              <a:defRPr/>
            </a:lvl1pPr>
          </a:lstStyle>
          <a:p>
            <a:pPr>
              <a:defRPr/>
            </a:pPr>
            <a:r>
              <a:rPr lang="en-US"/>
              <a:t>dt+UX: Design Thinking for User Experience Design, Prototyping &amp; Evaluation</a:t>
            </a:r>
            <a:endParaRPr lang="en-US" dirty="0"/>
          </a:p>
        </p:txBody>
      </p:sp>
      <p:sp>
        <p:nvSpPr>
          <p:cNvPr id="4" name="Rectangle 7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10241283" y="6617039"/>
            <a:ext cx="1944863" cy="457200"/>
          </a:xfrm>
          <a:ln/>
        </p:spPr>
        <p:txBody>
          <a:bodyPr/>
          <a:lstStyle>
            <a:lvl1pPr>
              <a:defRPr/>
            </a:lvl1pPr>
          </a:lstStyle>
          <a:p>
            <a:fld id="{88C5DCA4-72D8-1847-88AD-275DB8B668D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31211035"/>
      </p:ext>
    </p:extLst>
  </p:cSld>
  <p:clrMapOvr>
    <a:masterClrMapping/>
  </p:clrMapOvr>
  <p:transition>
    <p:dissolv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3" y="273050"/>
            <a:ext cx="4011084" cy="1162050"/>
          </a:xfrm>
        </p:spPr>
        <p:txBody>
          <a:bodyPr anchor="b"/>
          <a:lstStyle>
            <a:lvl1pPr algn="l">
              <a:defRPr sz="844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7"/>
            <a:ext cx="6815667" cy="5853113"/>
          </a:xfrm>
        </p:spPr>
        <p:txBody>
          <a:bodyPr/>
          <a:lstStyle>
            <a:lvl1pPr>
              <a:defRPr sz="1350"/>
            </a:lvl1pPr>
            <a:lvl2pPr>
              <a:defRPr sz="1181"/>
            </a:lvl2pPr>
            <a:lvl3pPr>
              <a:defRPr sz="1013"/>
            </a:lvl3pPr>
            <a:lvl4pPr>
              <a:defRPr sz="844"/>
            </a:lvl4pPr>
            <a:lvl5pPr>
              <a:defRPr sz="844"/>
            </a:lvl5pPr>
            <a:lvl6pPr>
              <a:defRPr sz="844"/>
            </a:lvl6pPr>
            <a:lvl7pPr>
              <a:defRPr sz="844"/>
            </a:lvl7pPr>
            <a:lvl8pPr>
              <a:defRPr sz="844"/>
            </a:lvl8pPr>
            <a:lvl9pPr>
              <a:defRPr sz="844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3" y="1435103"/>
            <a:ext cx="4011084" cy="4691063"/>
          </a:xfrm>
        </p:spPr>
        <p:txBody>
          <a:bodyPr/>
          <a:lstStyle>
            <a:lvl1pPr marL="0" indent="0">
              <a:buNone/>
              <a:defRPr sz="591"/>
            </a:lvl1pPr>
            <a:lvl2pPr marL="192881" indent="0">
              <a:buNone/>
              <a:defRPr sz="506"/>
            </a:lvl2pPr>
            <a:lvl3pPr marL="385763" indent="0">
              <a:buNone/>
              <a:defRPr sz="422"/>
            </a:lvl3pPr>
            <a:lvl4pPr marL="578644" indent="0">
              <a:buNone/>
              <a:defRPr sz="380"/>
            </a:lvl4pPr>
            <a:lvl5pPr marL="771525" indent="0">
              <a:buNone/>
              <a:defRPr sz="380"/>
            </a:lvl5pPr>
            <a:lvl6pPr marL="964406" indent="0">
              <a:buNone/>
              <a:defRPr sz="380"/>
            </a:lvl6pPr>
            <a:lvl7pPr marL="1157288" indent="0">
              <a:buNone/>
              <a:defRPr sz="380"/>
            </a:lvl7pPr>
            <a:lvl8pPr marL="1350169" indent="0">
              <a:buNone/>
              <a:defRPr sz="380"/>
            </a:lvl8pPr>
            <a:lvl9pPr marL="1543050" indent="0">
              <a:buNone/>
              <a:defRPr sz="38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December 5, 2025</a:t>
            </a:r>
            <a:endParaRPr lang="en-US" dirty="0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dt+UX: Design Thinking for User Experience Design, Prototyping &amp; Evaluation</a:t>
            </a:r>
            <a:endParaRPr lang="en-US" dirty="0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23003B64-1C0B-F140-94CB-79067E323B31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97263263"/>
      </p:ext>
    </p:extLst>
  </p:cSld>
  <p:clrMapOvr>
    <a:masterClrMapping/>
  </p:clrMapOvr>
  <p:transition>
    <p:dissolv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800600"/>
            <a:ext cx="7315200" cy="566738"/>
          </a:xfrm>
        </p:spPr>
        <p:txBody>
          <a:bodyPr anchor="b"/>
          <a:lstStyle>
            <a:lvl1pPr algn="l">
              <a:defRPr sz="844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5"/>
            <a:ext cx="7315200" cy="4114800"/>
          </a:xfrm>
        </p:spPr>
        <p:txBody>
          <a:bodyPr/>
          <a:lstStyle>
            <a:lvl1pPr marL="0" indent="0">
              <a:buNone/>
              <a:defRPr sz="1350"/>
            </a:lvl1pPr>
            <a:lvl2pPr marL="192881" indent="0">
              <a:buNone/>
              <a:defRPr sz="1181"/>
            </a:lvl2pPr>
            <a:lvl3pPr marL="385763" indent="0">
              <a:buNone/>
              <a:defRPr sz="1013"/>
            </a:lvl3pPr>
            <a:lvl4pPr marL="578644" indent="0">
              <a:buNone/>
              <a:defRPr sz="844"/>
            </a:lvl4pPr>
            <a:lvl5pPr marL="771525" indent="0">
              <a:buNone/>
              <a:defRPr sz="844"/>
            </a:lvl5pPr>
            <a:lvl6pPr marL="964406" indent="0">
              <a:buNone/>
              <a:defRPr sz="844"/>
            </a:lvl6pPr>
            <a:lvl7pPr marL="1157288" indent="0">
              <a:buNone/>
              <a:defRPr sz="844"/>
            </a:lvl7pPr>
            <a:lvl8pPr marL="1350169" indent="0">
              <a:buNone/>
              <a:defRPr sz="844"/>
            </a:lvl8pPr>
            <a:lvl9pPr marL="1543050" indent="0">
              <a:buNone/>
              <a:defRPr sz="844"/>
            </a:lvl9pPr>
          </a:lstStyle>
          <a:p>
            <a:pPr lvl="0"/>
            <a:r>
              <a:rPr lang="en-US" noProof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367338"/>
            <a:ext cx="7315200" cy="804862"/>
          </a:xfrm>
        </p:spPr>
        <p:txBody>
          <a:bodyPr/>
          <a:lstStyle>
            <a:lvl1pPr marL="0" indent="0">
              <a:buNone/>
              <a:defRPr sz="591"/>
            </a:lvl1pPr>
            <a:lvl2pPr marL="192881" indent="0">
              <a:buNone/>
              <a:defRPr sz="506"/>
            </a:lvl2pPr>
            <a:lvl3pPr marL="385763" indent="0">
              <a:buNone/>
              <a:defRPr sz="422"/>
            </a:lvl3pPr>
            <a:lvl4pPr marL="578644" indent="0">
              <a:buNone/>
              <a:defRPr sz="380"/>
            </a:lvl4pPr>
            <a:lvl5pPr marL="771525" indent="0">
              <a:buNone/>
              <a:defRPr sz="380"/>
            </a:lvl5pPr>
            <a:lvl6pPr marL="964406" indent="0">
              <a:buNone/>
              <a:defRPr sz="380"/>
            </a:lvl6pPr>
            <a:lvl7pPr marL="1157288" indent="0">
              <a:buNone/>
              <a:defRPr sz="380"/>
            </a:lvl7pPr>
            <a:lvl8pPr marL="1350169" indent="0">
              <a:buNone/>
              <a:defRPr sz="380"/>
            </a:lvl8pPr>
            <a:lvl9pPr marL="1543050" indent="0">
              <a:buNone/>
              <a:defRPr sz="38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December 5, 2025</a:t>
            </a:r>
            <a:endParaRPr lang="en-US" dirty="0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dt+UX: Design Thinking for User Experience Design, Prototyping &amp; Evaluation</a:t>
            </a:r>
            <a:endParaRPr lang="en-US" dirty="0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2960070A-7A1F-A54A-8179-5488E435F90E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4127569"/>
      </p:ext>
    </p:extLst>
  </p:cSld>
  <p:clrMapOvr>
    <a:masterClrMapping/>
  </p:clrMapOvr>
  <p:transition>
    <p:dissolv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December 5, 2025</a:t>
            </a:r>
            <a:endParaRPr lang="en-US" dirty="0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dt+UX: Design Thinking for User Experience Design, Prototyping &amp; Evaluation</a:t>
            </a:r>
            <a:endParaRPr lang="en-US" dirty="0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8A0223D7-1A4B-D743-9E34-692DD8888E40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84167686"/>
      </p:ext>
    </p:extLst>
  </p:cSld>
  <p:clrMapOvr>
    <a:masterClrMapping/>
  </p:clrMapOvr>
  <p:transition>
    <p:dissolv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304868" y="352432"/>
            <a:ext cx="2887133" cy="597217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39238" y="352432"/>
            <a:ext cx="8462433" cy="5972175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December 5, 2025</a:t>
            </a:r>
            <a:endParaRPr lang="en-US" dirty="0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dt+UX: Design Thinking for User Experience Design, Prototyping &amp; Evaluation</a:t>
            </a:r>
            <a:endParaRPr lang="en-US" dirty="0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8760D547-AD23-1049-B715-E30636EE86A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29766641"/>
      </p:ext>
    </p:extLst>
  </p:cSld>
  <p:clrMapOvr>
    <a:masterClrMapping/>
  </p:clrMapOvr>
  <p:transition>
    <p:dissolv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chartAndTx" preserve="1">
  <p:cSld name="Title, Chart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9238" y="352425"/>
            <a:ext cx="11552767" cy="1143000"/>
          </a:xfrm>
        </p:spPr>
        <p:txBody>
          <a:bodyPr/>
          <a:lstStyle>
            <a:lvl1pPr>
              <a:defRPr>
                <a:solidFill>
                  <a:srgbClr val="E87A40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hart Placeholder 2"/>
          <p:cNvSpPr>
            <a:spLocks noGrp="1"/>
          </p:cNvSpPr>
          <p:nvPr>
            <p:ph type="chart" sz="half" idx="1"/>
          </p:nvPr>
        </p:nvSpPr>
        <p:spPr>
          <a:xfrm>
            <a:off x="639237" y="1600200"/>
            <a:ext cx="5355163" cy="4724400"/>
          </a:xfrm>
        </p:spPr>
        <p:txBody>
          <a:bodyPr/>
          <a:lstStyle/>
          <a:p>
            <a:pPr lvl="0"/>
            <a:r>
              <a:rPr lang="en-US" noProof="0"/>
              <a:t>Click icon to add chart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197601" y="1600200"/>
            <a:ext cx="5521767" cy="472440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December 5, 2025</a:t>
            </a:r>
            <a:endParaRPr lang="en-US" dirty="0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dt+UX: Design Thinking for User Experience Design, Prototyping &amp; Evaluation</a:t>
            </a:r>
          </a:p>
        </p:txBody>
      </p:sp>
      <p:sp>
        <p:nvSpPr>
          <p:cNvPr id="7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6CDAAD2D-0A78-5443-AB84-74C25CBD9F1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4454523"/>
      </p:ext>
    </p:extLst>
  </p:cSld>
  <p:clrMapOvr>
    <a:masterClrMapping/>
  </p:clrMapOvr>
  <p:transition>
    <p:dissolve/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Chart" preserve="1">
  <p:cSld name="Title, Text and Ch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9238" y="352425"/>
            <a:ext cx="11552767" cy="1143000"/>
          </a:xfrm>
        </p:spPr>
        <p:txBody>
          <a:bodyPr/>
          <a:lstStyle>
            <a:lvl1pPr>
              <a:defRPr>
                <a:solidFill>
                  <a:srgbClr val="E87A40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639237" y="1600200"/>
            <a:ext cx="5854160" cy="472440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hart Placeholder 3"/>
          <p:cNvSpPr>
            <a:spLocks noGrp="1"/>
          </p:cNvSpPr>
          <p:nvPr>
            <p:ph type="chart" sz="half" idx="2"/>
          </p:nvPr>
        </p:nvSpPr>
        <p:spPr>
          <a:xfrm>
            <a:off x="6713316" y="1600200"/>
            <a:ext cx="5355163" cy="4724400"/>
          </a:xfrm>
        </p:spPr>
        <p:txBody>
          <a:bodyPr/>
          <a:lstStyle/>
          <a:p>
            <a:pPr lvl="0"/>
            <a:r>
              <a:rPr lang="en-US" noProof="0"/>
              <a:t>Click icon to add chart</a:t>
            </a:r>
          </a:p>
        </p:txBody>
      </p:sp>
      <p:sp>
        <p:nvSpPr>
          <p:cNvPr id="5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December 5, 2025</a:t>
            </a:r>
            <a:endParaRPr lang="en-US" dirty="0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dt+UX: Design Thinking for User Experience Design, Prototyping &amp; Evaluation</a:t>
            </a:r>
          </a:p>
        </p:txBody>
      </p:sp>
      <p:sp>
        <p:nvSpPr>
          <p:cNvPr id="7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6CDAAD2D-0A78-5443-AB84-74C25CBD9F1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36544339"/>
      </p:ext>
    </p:extLst>
  </p:cSld>
  <p:clrMapOvr>
    <a:masterClrMapping/>
  </p:clrMapOvr>
  <p:transition>
    <p:dissolve/>
  </p:transition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9238" y="352425"/>
            <a:ext cx="11552767" cy="1143000"/>
          </a:xfrm>
        </p:spPr>
        <p:txBody>
          <a:bodyPr/>
          <a:lstStyle>
            <a:lvl1pPr>
              <a:defRPr>
                <a:solidFill>
                  <a:srgbClr val="E87A40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639237" y="1600200"/>
            <a:ext cx="5784712" cy="472440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41996" y="1600200"/>
            <a:ext cx="5355163" cy="472440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December 5, 2025</a:t>
            </a:r>
            <a:endParaRPr lang="en-US" dirty="0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dt+UX: Design Thinking for User Experience Design, Prototyping &amp; Evaluation</a:t>
            </a:r>
          </a:p>
        </p:txBody>
      </p:sp>
      <p:sp>
        <p:nvSpPr>
          <p:cNvPr id="7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6CDAAD2D-0A78-5443-AB84-74C25CBD9F1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13282560"/>
      </p:ext>
    </p:extLst>
  </p:cSld>
  <p:clrMapOvr>
    <a:masterClrMapping/>
  </p:clrMapOvr>
  <p:transition>
    <p:dissolve/>
  </p:transition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woObj" preserve="1">
  <p:cSld name="Title, Content,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9238" y="352425"/>
            <a:ext cx="11552767" cy="1143000"/>
          </a:xfrm>
        </p:spPr>
        <p:txBody>
          <a:bodyPr/>
          <a:lstStyle>
            <a:lvl1pPr>
              <a:defRPr sz="3300">
                <a:solidFill>
                  <a:srgbClr val="E87A40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39237" y="1600200"/>
            <a:ext cx="5703691" cy="4724400"/>
          </a:xfrm>
        </p:spPr>
        <p:txBody>
          <a:bodyPr/>
          <a:lstStyle>
            <a:lvl1pPr>
              <a:defRPr sz="2025"/>
            </a:lvl1pPr>
            <a:lvl2pPr>
              <a:defRPr sz="2025"/>
            </a:lvl2pPr>
            <a:lvl3pPr>
              <a:defRPr sz="1800"/>
            </a:lvl3pPr>
            <a:lvl4pPr>
              <a:defRPr sz="1575"/>
            </a:lvl4pPr>
            <a:lvl5pPr>
              <a:defRPr sz="1575"/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6585995" y="1600200"/>
            <a:ext cx="5440101" cy="2286000"/>
          </a:xfrm>
        </p:spPr>
        <p:txBody>
          <a:bodyPr/>
          <a:lstStyle>
            <a:lvl1pPr>
              <a:defRPr sz="1800"/>
            </a:lvl1pPr>
            <a:lvl2pPr>
              <a:defRPr sz="1800"/>
            </a:lvl2pPr>
            <a:lvl3pPr>
              <a:defRPr sz="1575"/>
            </a:lvl3pPr>
            <a:lvl4pPr>
              <a:defRPr sz="1350"/>
            </a:lvl4pPr>
            <a:lvl5pPr>
              <a:defRPr sz="1350"/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6585995" y="4038600"/>
            <a:ext cx="5440101" cy="2286000"/>
          </a:xfrm>
        </p:spPr>
        <p:txBody>
          <a:bodyPr/>
          <a:lstStyle>
            <a:lvl1pPr>
              <a:defRPr sz="1800"/>
            </a:lvl1pPr>
            <a:lvl2pPr>
              <a:defRPr sz="1800"/>
            </a:lvl2pPr>
            <a:lvl3pPr>
              <a:defRPr sz="1575"/>
            </a:lvl3pPr>
            <a:lvl4pPr>
              <a:defRPr sz="1350"/>
            </a:lvl4pPr>
            <a:lvl5pPr>
              <a:defRPr sz="1350"/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December 5, 2025</a:t>
            </a:r>
            <a:endParaRPr lang="en-US" dirty="0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dt+UX: Design Thinking for User Experience Design, Prototyping &amp; Evaluation</a:t>
            </a:r>
          </a:p>
        </p:txBody>
      </p:sp>
      <p:sp>
        <p:nvSpPr>
          <p:cNvPr id="8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6CDAAD2D-0A78-5443-AB84-74C25CBD9F1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24938232"/>
      </p:ext>
    </p:extLst>
  </p:cSld>
  <p:clrMapOvr>
    <a:masterClrMapping/>
  </p:clrMapOvr>
  <p:transition>
    <p:dissolve/>
  </p:transition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 preserve="1">
  <p:cSld name="Title and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sz="quarter"/>
          </p:nvPr>
        </p:nvSpPr>
        <p:spPr>
          <a:xfrm>
            <a:off x="639238" y="352425"/>
            <a:ext cx="11552767" cy="1143000"/>
          </a:xfrm>
        </p:spPr>
        <p:txBody>
          <a:bodyPr/>
          <a:lstStyle>
            <a:lvl1pPr>
              <a:defRPr>
                <a:solidFill>
                  <a:srgbClr val="E87A40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39237" y="1600200"/>
            <a:ext cx="5355163" cy="228600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6197600" y="1600200"/>
            <a:ext cx="5764835" cy="228600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639237" y="4038600"/>
            <a:ext cx="5355163" cy="228600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7600" y="4038600"/>
            <a:ext cx="5764835" cy="228600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December 5, 2025</a:t>
            </a:r>
            <a:endParaRPr lang="en-US" dirty="0"/>
          </a:p>
        </p:txBody>
      </p:sp>
      <p:sp>
        <p:nvSpPr>
          <p:cNvPr id="8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dt+UX: Design Thinking for User Experience Design, Prototyping &amp; Evaluation</a:t>
            </a:r>
          </a:p>
        </p:txBody>
      </p:sp>
      <p:sp>
        <p:nvSpPr>
          <p:cNvPr id="9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6CDAAD2D-0A78-5443-AB84-74C25CBD9F1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12404121"/>
      </p:ext>
    </p:extLst>
  </p:cSld>
  <p:clrMapOvr>
    <a:masterClrMapping/>
  </p:clrMapOvr>
  <p:transition>
    <p:dissolve/>
  </p:transition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x" preserve="1">
  <p:cSld name="Wo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hape 9"/>
          <p:cNvSpPr>
            <a:spLocks noGrp="1"/>
          </p:cNvSpPr>
          <p:nvPr>
            <p:ph type="title"/>
          </p:nvPr>
        </p:nvSpPr>
        <p:spPr>
          <a:xfrm>
            <a:off x="514356" y="2281244"/>
            <a:ext cx="11180233" cy="1116013"/>
          </a:xfrm>
          <a:prstGeom prst="rect">
            <a:avLst/>
          </a:prstGeom>
        </p:spPr>
        <p:txBody>
          <a:bodyPr/>
          <a:lstStyle>
            <a:lvl1pPr algn="ctr">
              <a:defRPr sz="3900"/>
            </a:lvl1pPr>
          </a:lstStyle>
          <a:p>
            <a:pPr lvl="0">
              <a:defRPr sz="1800">
                <a:solidFill>
                  <a:srgbClr val="000000"/>
                </a:solidFill>
                <a:uFillTx/>
              </a:defRPr>
            </a:pPr>
            <a:r>
              <a:rPr lang="en-US" sz="3713">
                <a:solidFill>
                  <a:srgbClr val="FFFFFF"/>
                </a:solidFill>
                <a:uFill>
                  <a:solidFill>
                    <a:srgbClr val="FFFFFF"/>
                  </a:solidFill>
                </a:uFill>
              </a:rPr>
              <a:t>Click to edit Master title style</a:t>
            </a:r>
            <a:endParaRPr sz="3713" dirty="0">
              <a:solidFill>
                <a:srgbClr val="FFFFFF"/>
              </a:solidFill>
              <a:uFill>
                <a:solidFill>
                  <a:srgbClr val="FFFFFF"/>
                </a:solidFill>
              </a:uFill>
            </a:endParaRPr>
          </a:p>
        </p:txBody>
      </p:sp>
      <p:sp>
        <p:nvSpPr>
          <p:cNvPr id="4" name="Rectangle 5">
            <a:extLst>
              <a:ext uri="{FF2B5EF4-FFF2-40B4-BE49-F238E27FC236}">
                <a16:creationId xmlns:a16="http://schemas.microsoft.com/office/drawing/2014/main" id="{D6E985AF-0CDD-494D-BF08-30840F1C9CFE}"/>
              </a:ext>
            </a:extLst>
          </p:cNvPr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0" y="6553200"/>
            <a:ext cx="2540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422" b="0" i="0" smtClean="0">
                <a:solidFill>
                  <a:srgbClr val="6D6D6D"/>
                </a:solidFill>
                <a:latin typeface="Helvetica Light"/>
                <a:ea typeface="+mn-ea"/>
                <a:cs typeface="Helvetica Light"/>
              </a:defRPr>
            </a:lvl1pPr>
          </a:lstStyle>
          <a:p>
            <a:pPr>
              <a:defRPr/>
            </a:pPr>
            <a:r>
              <a:rPr lang="en-US"/>
              <a:t>December 5, 2025</a:t>
            </a:r>
            <a:endParaRPr lang="en-US" dirty="0"/>
          </a:p>
        </p:txBody>
      </p:sp>
      <p:sp>
        <p:nvSpPr>
          <p:cNvPr id="5" name="Rectangle 6">
            <a:extLst>
              <a:ext uri="{FF2B5EF4-FFF2-40B4-BE49-F238E27FC236}">
                <a16:creationId xmlns:a16="http://schemas.microsoft.com/office/drawing/2014/main" id="{ECA38BF4-29DF-244C-845E-9992471C9B42}"/>
              </a:ext>
            </a:extLst>
          </p:cNvPr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2545860" y="6553200"/>
            <a:ext cx="8319483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422" b="0" i="0" smtClean="0">
                <a:solidFill>
                  <a:srgbClr val="6D6D6D"/>
                </a:solidFill>
                <a:latin typeface="Helvetica Light"/>
                <a:ea typeface="+mn-ea"/>
                <a:cs typeface="Helvetica Light"/>
              </a:defRPr>
            </a:lvl1pPr>
          </a:lstStyle>
          <a:p>
            <a:pPr>
              <a:defRPr/>
            </a:pPr>
            <a:r>
              <a:rPr lang="en-US"/>
              <a:t>dt+UX: Design Thinking for User Experience Design, Prototyping &amp; Evaluation</a:t>
            </a:r>
            <a:endParaRPr lang="en-US" dirty="0"/>
          </a:p>
        </p:txBody>
      </p:sp>
      <p:sp>
        <p:nvSpPr>
          <p:cNvPr id="6" name="Rectangle 7">
            <a:extLst>
              <a:ext uri="{FF2B5EF4-FFF2-40B4-BE49-F238E27FC236}">
                <a16:creationId xmlns:a16="http://schemas.microsoft.com/office/drawing/2014/main" id="{0FE133F2-6AA5-FE49-9AA2-A1DD2A979212}"/>
              </a:ext>
            </a:extLst>
          </p:cNvPr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10871200" y="6553201"/>
            <a:ext cx="1320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422" b="0" i="0">
                <a:solidFill>
                  <a:srgbClr val="6D6D6D"/>
                </a:solidFill>
                <a:latin typeface="Helvetica Light"/>
                <a:cs typeface="Helvetica Light"/>
              </a:defRPr>
            </a:lvl1pPr>
          </a:lstStyle>
          <a:p>
            <a:fld id="{6CDAAD2D-0A78-5443-AB84-74C25CBD9F1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16797649"/>
      </p:ext>
    </p:extLst>
  </p:cSld>
  <p:clrMapOvr>
    <a:masterClrMapping/>
  </p:clrMapOvr>
  <p:transition spd="med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x" preserve="1">
  <p:cSld name="Mai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Shape 19"/>
          <p:cNvSpPr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>
            <a:lvl1pPr>
              <a:defRPr sz="3300"/>
            </a:lvl1pPr>
          </a:lstStyle>
          <a:p>
            <a:pPr lvl="0">
              <a:defRPr sz="1800">
                <a:solidFill>
                  <a:srgbClr val="000000"/>
                </a:solidFill>
                <a:uFillTx/>
              </a:defRPr>
            </a:pPr>
            <a:r>
              <a:rPr lang="en-US" sz="1688">
                <a:solidFill>
                  <a:srgbClr val="FFFFFF"/>
                </a:solidFill>
                <a:uFill>
                  <a:solidFill>
                    <a:srgbClr val="FFFFFF"/>
                  </a:solidFill>
                </a:uFill>
              </a:rPr>
              <a:t>Click to edit Master title style</a:t>
            </a:r>
            <a:endParaRPr sz="1688" dirty="0">
              <a:solidFill>
                <a:srgbClr val="FFFFFF"/>
              </a:solidFill>
              <a:uFill>
                <a:solidFill>
                  <a:srgbClr val="FFFFFF"/>
                </a:solidFill>
              </a:uFill>
            </a:endParaRPr>
          </a:p>
        </p:txBody>
      </p:sp>
      <p:sp>
        <p:nvSpPr>
          <p:cNvPr id="20" name="Shape 20"/>
          <p:cNvSpPr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>
            <a:lvl2pPr marL="123752" indent="-38943">
              <a:spcBef>
                <a:spcPts val="205"/>
              </a:spcBef>
              <a:defRPr sz="971"/>
            </a:lvl2pPr>
            <a:lvl3pPr marL="192983" indent="-30289">
              <a:spcBef>
                <a:spcPts val="170"/>
              </a:spcBef>
              <a:defRPr sz="886"/>
            </a:lvl3pPr>
            <a:lvl4pPr marL="270869" indent="-30289">
              <a:spcBef>
                <a:spcPts val="137"/>
              </a:spcBef>
              <a:defRPr sz="717"/>
            </a:lvl4pPr>
            <a:lvl5pPr marL="348754" indent="-30289">
              <a:spcBef>
                <a:spcPts val="137"/>
              </a:spcBef>
              <a:defRPr sz="717"/>
            </a:lvl5pPr>
          </a:lstStyle>
          <a:p>
            <a:pPr lvl="0">
              <a:defRPr sz="1800">
                <a:solidFill>
                  <a:srgbClr val="000000"/>
                </a:solidFill>
                <a:uFillTx/>
              </a:defRPr>
            </a:pPr>
            <a:r>
              <a:rPr lang="en-US" sz="1139">
                <a:solidFill>
                  <a:srgbClr val="FFFFFF"/>
                </a:solidFill>
                <a:uFill>
                  <a:solidFill>
                    <a:srgbClr val="FFFFFF"/>
                  </a:solidFill>
                </a:uFill>
              </a:rPr>
              <a:t>Edit Master text styles</a:t>
            </a:r>
          </a:p>
          <a:p>
            <a:pPr lvl="1">
              <a:defRPr sz="1800">
                <a:solidFill>
                  <a:srgbClr val="000000"/>
                </a:solidFill>
                <a:uFillTx/>
              </a:defRPr>
            </a:pPr>
            <a:r>
              <a:rPr lang="en-US" sz="1139">
                <a:solidFill>
                  <a:srgbClr val="FFFFFF"/>
                </a:solidFill>
                <a:uFill>
                  <a:solidFill>
                    <a:srgbClr val="FFFFFF"/>
                  </a:solidFill>
                </a:uFill>
              </a:rPr>
              <a:t>Second level</a:t>
            </a:r>
          </a:p>
          <a:p>
            <a:pPr lvl="2">
              <a:defRPr sz="1800">
                <a:solidFill>
                  <a:srgbClr val="000000"/>
                </a:solidFill>
                <a:uFillTx/>
              </a:defRPr>
            </a:pPr>
            <a:r>
              <a:rPr lang="en-US" sz="1139">
                <a:solidFill>
                  <a:srgbClr val="FFFFFF"/>
                </a:solidFill>
                <a:uFill>
                  <a:solidFill>
                    <a:srgbClr val="FFFFFF"/>
                  </a:solidFill>
                </a:uFill>
              </a:rPr>
              <a:t>Third level</a:t>
            </a:r>
          </a:p>
          <a:p>
            <a:pPr lvl="3">
              <a:defRPr sz="1800">
                <a:solidFill>
                  <a:srgbClr val="000000"/>
                </a:solidFill>
                <a:uFillTx/>
              </a:defRPr>
            </a:pPr>
            <a:r>
              <a:rPr lang="en-US" sz="1139">
                <a:solidFill>
                  <a:srgbClr val="FFFFFF"/>
                </a:solidFill>
                <a:uFill>
                  <a:solidFill>
                    <a:srgbClr val="FFFFFF"/>
                  </a:solidFill>
                </a:uFill>
              </a:rPr>
              <a:t>Fourth level</a:t>
            </a:r>
          </a:p>
          <a:p>
            <a:pPr lvl="4">
              <a:defRPr sz="1800">
                <a:solidFill>
                  <a:srgbClr val="000000"/>
                </a:solidFill>
                <a:uFillTx/>
              </a:defRPr>
            </a:pPr>
            <a:r>
              <a:rPr lang="en-US" sz="1139">
                <a:solidFill>
                  <a:srgbClr val="FFFFFF"/>
                </a:solidFill>
                <a:uFill>
                  <a:solidFill>
                    <a:srgbClr val="FFFFFF"/>
                  </a:solidFill>
                </a:uFill>
              </a:rPr>
              <a:t>Fifth level</a:t>
            </a:r>
            <a:endParaRPr sz="717">
              <a:solidFill>
                <a:srgbClr val="FFFFFF"/>
              </a:solidFill>
              <a:uFill>
                <a:solidFill>
                  <a:srgbClr val="FFFFFF"/>
                </a:solidFill>
              </a:uFill>
            </a:endParaRPr>
          </a:p>
        </p:txBody>
      </p:sp>
      <p:sp>
        <p:nvSpPr>
          <p:cNvPr id="4" name="Rectangle 5">
            <a:extLst>
              <a:ext uri="{FF2B5EF4-FFF2-40B4-BE49-F238E27FC236}">
                <a16:creationId xmlns:a16="http://schemas.microsoft.com/office/drawing/2014/main" id="{04B94D95-A2AB-8944-9100-36502BBCF46C}"/>
              </a:ext>
            </a:extLst>
          </p:cNvPr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0" y="6553200"/>
            <a:ext cx="2540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422" b="0" i="0" smtClean="0">
                <a:solidFill>
                  <a:srgbClr val="6D6D6D"/>
                </a:solidFill>
                <a:latin typeface="Helvetica Light"/>
                <a:ea typeface="+mn-ea"/>
                <a:cs typeface="Helvetica Light"/>
              </a:defRPr>
            </a:lvl1pPr>
          </a:lstStyle>
          <a:p>
            <a:pPr>
              <a:defRPr/>
            </a:pPr>
            <a:r>
              <a:rPr lang="en-US"/>
              <a:t>December 5, 2025</a:t>
            </a:r>
            <a:endParaRPr lang="en-US" dirty="0"/>
          </a:p>
        </p:txBody>
      </p:sp>
      <p:sp>
        <p:nvSpPr>
          <p:cNvPr id="5" name="Rectangle 6">
            <a:extLst>
              <a:ext uri="{FF2B5EF4-FFF2-40B4-BE49-F238E27FC236}">
                <a16:creationId xmlns:a16="http://schemas.microsoft.com/office/drawing/2014/main" id="{8F105658-4B3F-D54B-AFC8-B6123918E270}"/>
              </a:ext>
            </a:extLst>
          </p:cNvPr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2545860" y="6553200"/>
            <a:ext cx="8319483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422" b="0" i="0" smtClean="0">
                <a:solidFill>
                  <a:srgbClr val="6D6D6D"/>
                </a:solidFill>
                <a:latin typeface="Helvetica Light"/>
                <a:ea typeface="+mn-ea"/>
                <a:cs typeface="Helvetica Light"/>
              </a:defRPr>
            </a:lvl1pPr>
          </a:lstStyle>
          <a:p>
            <a:pPr>
              <a:defRPr/>
            </a:pPr>
            <a:r>
              <a:rPr lang="en-US"/>
              <a:t>dt+UX: Design Thinking for User Experience Design, Prototyping &amp; Evaluation</a:t>
            </a:r>
            <a:endParaRPr lang="en-US" dirty="0"/>
          </a:p>
        </p:txBody>
      </p:sp>
      <p:sp>
        <p:nvSpPr>
          <p:cNvPr id="6" name="Rectangle 7">
            <a:extLst>
              <a:ext uri="{FF2B5EF4-FFF2-40B4-BE49-F238E27FC236}">
                <a16:creationId xmlns:a16="http://schemas.microsoft.com/office/drawing/2014/main" id="{01711E96-21B6-CA46-B1E7-634E9DC0A3A7}"/>
              </a:ext>
            </a:extLst>
          </p:cNvPr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10871200" y="6553201"/>
            <a:ext cx="1320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422" b="0" i="0">
                <a:solidFill>
                  <a:srgbClr val="6D6D6D"/>
                </a:solidFill>
                <a:latin typeface="Helvetica Light"/>
                <a:cs typeface="Helvetica Light"/>
              </a:defRPr>
            </a:lvl1pPr>
          </a:lstStyle>
          <a:p>
            <a:fld id="{6CDAAD2D-0A78-5443-AB84-74C25CBD9F1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12144666"/>
      </p:ext>
    </p:extLst>
  </p:cSld>
  <p:clrMapOvr>
    <a:masterClrMapping/>
  </p:clrMapOvr>
  <p:transition spd="med"/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_Title + subtitle + bulle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sz="quarter" idx="10"/>
          </p:nvPr>
        </p:nvSpPr>
        <p:spPr>
          <a:xfrm>
            <a:off x="448736" y="1425584"/>
            <a:ext cx="11277101" cy="4881563"/>
          </a:xfrm>
          <a:prstGeom prst="rect">
            <a:avLst/>
          </a:prstGeom>
        </p:spPr>
        <p:txBody>
          <a:bodyPr/>
          <a:lstStyle>
            <a:lvl1pPr>
              <a:defRPr lang="en-US" dirty="0" smtClean="0">
                <a:solidFill>
                  <a:srgbClr val="767676"/>
                </a:solidFill>
                <a:latin typeface="+mn-lt"/>
              </a:defRPr>
            </a:lvl1pPr>
            <a:lvl2pPr>
              <a:defRPr lang="en-US" dirty="0" smtClean="0">
                <a:solidFill>
                  <a:srgbClr val="767676"/>
                </a:solidFill>
                <a:latin typeface="+mn-lt"/>
              </a:defRPr>
            </a:lvl2pPr>
            <a:lvl3pPr>
              <a:defRPr lang="en-US" dirty="0" smtClean="0">
                <a:solidFill>
                  <a:srgbClr val="767676"/>
                </a:solidFill>
                <a:latin typeface="+mn-lt"/>
              </a:defRPr>
            </a:lvl3pPr>
            <a:lvl4pPr>
              <a:defRPr lang="en-US" dirty="0" smtClean="0">
                <a:solidFill>
                  <a:srgbClr val="767676"/>
                </a:solidFill>
                <a:latin typeface="+mn-lt"/>
              </a:defRPr>
            </a:lvl4pPr>
            <a:lvl5pPr>
              <a:defRPr lang="en-US" dirty="0">
                <a:solidFill>
                  <a:srgbClr val="767676"/>
                </a:solidFill>
                <a:latin typeface="+mn-lt"/>
              </a:defRPr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Text Placeholder 14"/>
          <p:cNvSpPr>
            <a:spLocks noGrp="1"/>
          </p:cNvSpPr>
          <p:nvPr>
            <p:ph type="body" sz="quarter" idx="15" hasCustomPrompt="1"/>
          </p:nvPr>
        </p:nvSpPr>
        <p:spPr>
          <a:xfrm>
            <a:off x="3180499" y="186136"/>
            <a:ext cx="8813800" cy="609600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r">
              <a:buNone/>
              <a:defRPr sz="1350" baseline="0">
                <a:solidFill>
                  <a:schemeClr val="bg1">
                    <a:lumMod val="65000"/>
                  </a:schemeClr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secondary title</a:t>
            </a:r>
          </a:p>
        </p:txBody>
      </p:sp>
      <p:sp>
        <p:nvSpPr>
          <p:cNvPr id="8" name="Title 1"/>
          <p:cNvSpPr>
            <a:spLocks noGrp="1"/>
          </p:cNvSpPr>
          <p:nvPr>
            <p:ph type="title" hasCustomPrompt="1"/>
          </p:nvPr>
        </p:nvSpPr>
        <p:spPr>
          <a:xfrm>
            <a:off x="152400" y="-27296"/>
            <a:ext cx="11275325" cy="1143000"/>
          </a:xfrm>
          <a:prstGeom prst="rect">
            <a:avLst/>
          </a:prstGeom>
        </p:spPr>
        <p:txBody>
          <a:bodyPr>
            <a:noAutofit/>
          </a:bodyPr>
          <a:lstStyle>
            <a:lvl1pPr algn="l">
              <a:defRPr sz="1772" b="0" baseline="0">
                <a:solidFill>
                  <a:srgbClr val="767676"/>
                </a:solidFill>
                <a:latin typeface="+mn-lt"/>
              </a:defRPr>
            </a:lvl1pPr>
          </a:lstStyle>
          <a:p>
            <a:r>
              <a:rPr lang="en-US" dirty="0"/>
              <a:t>title goes here</a:t>
            </a:r>
          </a:p>
        </p:txBody>
      </p:sp>
      <p:sp>
        <p:nvSpPr>
          <p:cNvPr id="5" name="Rectangle 5">
            <a:extLst>
              <a:ext uri="{FF2B5EF4-FFF2-40B4-BE49-F238E27FC236}">
                <a16:creationId xmlns:a16="http://schemas.microsoft.com/office/drawing/2014/main" id="{88866947-3717-D941-B175-1B7B7ED1B84A}"/>
              </a:ext>
            </a:extLst>
          </p:cNvPr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0" y="6553200"/>
            <a:ext cx="2540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422" b="0" i="0" smtClean="0">
                <a:solidFill>
                  <a:srgbClr val="6D6D6D"/>
                </a:solidFill>
                <a:latin typeface="Helvetica Light"/>
                <a:ea typeface="+mn-ea"/>
                <a:cs typeface="Helvetica Light"/>
              </a:defRPr>
            </a:lvl1pPr>
          </a:lstStyle>
          <a:p>
            <a:pPr>
              <a:defRPr/>
            </a:pPr>
            <a:r>
              <a:rPr lang="en-US"/>
              <a:t>December 5, 2025</a:t>
            </a:r>
            <a:endParaRPr lang="en-US" dirty="0"/>
          </a:p>
        </p:txBody>
      </p:sp>
      <p:sp>
        <p:nvSpPr>
          <p:cNvPr id="6" name="Rectangle 6">
            <a:extLst>
              <a:ext uri="{FF2B5EF4-FFF2-40B4-BE49-F238E27FC236}">
                <a16:creationId xmlns:a16="http://schemas.microsoft.com/office/drawing/2014/main" id="{0EA4BA3F-BC2B-3D47-BE0A-78ED8EBFE108}"/>
              </a:ext>
            </a:extLst>
          </p:cNvPr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2545860" y="6553200"/>
            <a:ext cx="8319483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422" b="0" i="0" smtClean="0">
                <a:solidFill>
                  <a:srgbClr val="6D6D6D"/>
                </a:solidFill>
                <a:latin typeface="Helvetica Light"/>
                <a:ea typeface="+mn-ea"/>
                <a:cs typeface="Helvetica Light"/>
              </a:defRPr>
            </a:lvl1pPr>
          </a:lstStyle>
          <a:p>
            <a:pPr>
              <a:defRPr/>
            </a:pPr>
            <a:r>
              <a:rPr lang="en-US"/>
              <a:t>dt+UX: Design Thinking for User Experience Design, Prototyping &amp; Evaluation</a:t>
            </a:r>
            <a:endParaRPr lang="en-US" dirty="0"/>
          </a:p>
        </p:txBody>
      </p:sp>
      <p:sp>
        <p:nvSpPr>
          <p:cNvPr id="9" name="Rectangle 7">
            <a:extLst>
              <a:ext uri="{FF2B5EF4-FFF2-40B4-BE49-F238E27FC236}">
                <a16:creationId xmlns:a16="http://schemas.microsoft.com/office/drawing/2014/main" id="{968502BF-64C9-E34D-92E9-03DE93032926}"/>
              </a:ext>
            </a:extLst>
          </p:cNvPr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10871200" y="6553201"/>
            <a:ext cx="1320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422" b="0" i="0">
                <a:solidFill>
                  <a:srgbClr val="6D6D6D"/>
                </a:solidFill>
                <a:latin typeface="Helvetica Light"/>
                <a:cs typeface="Helvetica Light"/>
              </a:defRPr>
            </a:lvl1pPr>
          </a:lstStyle>
          <a:p>
            <a:fld id="{6CDAAD2D-0A78-5443-AB84-74C25CBD9F1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25060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42900" y="1065221"/>
            <a:ext cx="3886200" cy="73501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943100"/>
            <a:ext cx="3200400" cy="8763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96434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192869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28930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38573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482172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57860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67504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771474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December 5, 2025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dt+UX: Design Thinking for User Experience Design, Prototyping &amp; Evaluation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DAAD2D-0A78-5443-AB84-74C25CBD9F1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08781042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2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64251728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txAndTwoObj" preserve="1">
  <p:cSld name="Title, Text,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9237" y="352425"/>
            <a:ext cx="11552767" cy="11430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639236" y="1600200"/>
            <a:ext cx="5355165" cy="472440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6197600" y="1600200"/>
            <a:ext cx="5080000" cy="228600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6197600" y="4038600"/>
            <a:ext cx="5080000" cy="228600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December 5, 2025</a:t>
            </a:r>
            <a:endParaRPr lang="en-US" dirty="0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dt+UX: Design Thinking for User Experience Design, Prototyping &amp; Evaluation</a:t>
            </a:r>
            <a:endParaRPr lang="en-US" dirty="0"/>
          </a:p>
        </p:txBody>
      </p:sp>
      <p:sp>
        <p:nvSpPr>
          <p:cNvPr id="8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6CDAAD2D-0A78-5443-AB84-74C25CBD9F1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106149"/>
      </p:ext>
    </p:extLst>
  </p:cSld>
  <p:clrMapOvr>
    <a:masterClrMapping/>
  </p:clrMapOvr>
  <p:transition>
    <p:dissolve/>
  </p:transition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ClipArt">
  <p:cSld name="Title, Text and Clip 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9235" y="352425"/>
            <a:ext cx="11552767" cy="11430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639234" y="1600200"/>
            <a:ext cx="5820349" cy="472440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lipArt Placeholder 3"/>
          <p:cNvSpPr>
            <a:spLocks noGrp="1"/>
          </p:cNvSpPr>
          <p:nvPr>
            <p:ph type="clipArt" sz="half" idx="2"/>
          </p:nvPr>
        </p:nvSpPr>
        <p:spPr>
          <a:xfrm>
            <a:off x="6584285" y="1600200"/>
            <a:ext cx="5355167" cy="4724400"/>
          </a:xfrm>
        </p:spPr>
        <p:txBody>
          <a:bodyPr/>
          <a:lstStyle/>
          <a:p>
            <a:pPr lvl="0"/>
            <a:r>
              <a:rPr lang="en-US" noProof="0"/>
              <a:t>Click icon to add online image</a:t>
            </a:r>
          </a:p>
        </p:txBody>
      </p:sp>
      <p:sp>
        <p:nvSpPr>
          <p:cNvPr id="5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December 5, 2025</a:t>
            </a:r>
            <a:endParaRPr lang="en-US" dirty="0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dt+UX: Design Thinking for User Experience Design, Prototyping &amp; Evaluation</a:t>
            </a:r>
          </a:p>
        </p:txBody>
      </p:sp>
      <p:sp>
        <p:nvSpPr>
          <p:cNvPr id="7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6CDAAD2D-0A78-5443-AB84-74C25CBD9F1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62540884"/>
      </p:ext>
    </p:extLst>
  </p:cSld>
  <p:clrMapOvr>
    <a:masterClrMapping/>
  </p:clrMapOvr>
  <p:transition>
    <p:dissolve/>
  </p:transition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blipFill rotWithShape="1"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Picture 21" descr="dt+ux.ai">
            <a:extLst>
              <a:ext uri="{FF2B5EF4-FFF2-40B4-BE49-F238E27FC236}">
                <a16:creationId xmlns:a16="http://schemas.microsoft.com/office/drawing/2014/main" id="{FF387901-1EC2-4C4C-9D4D-5DBC156D2C18}"/>
              </a:ext>
            </a:extLst>
          </p:cNvPr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31469" y="-348341"/>
            <a:ext cx="1552056" cy="1164042"/>
          </a:xfrm>
          <a:prstGeom prst="rect">
            <a:avLst/>
          </a:prstGeom>
        </p:spPr>
      </p:pic>
      <p:pic>
        <p:nvPicPr>
          <p:cNvPr id="21" name="Picture 20" descr="dt+ux.ai">
            <a:extLst>
              <a:ext uri="{FF2B5EF4-FFF2-40B4-BE49-F238E27FC236}">
                <a16:creationId xmlns:a16="http://schemas.microsoft.com/office/drawing/2014/main" id="{C1519D34-8A97-4D9C-AC38-3C521222044F}"/>
              </a:ext>
            </a:extLst>
          </p:cNvPr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31469" y="-348341"/>
            <a:ext cx="1552056" cy="1164042"/>
          </a:xfrm>
          <a:prstGeom prst="rect">
            <a:avLst/>
          </a:prstGeom>
        </p:spPr>
      </p:pic>
      <p:pic>
        <p:nvPicPr>
          <p:cNvPr id="19" name="Picture 18" descr="dt+ux.ai">
            <a:extLst>
              <a:ext uri="{FF2B5EF4-FFF2-40B4-BE49-F238E27FC236}">
                <a16:creationId xmlns:a16="http://schemas.microsoft.com/office/drawing/2014/main" id="{C5C62A17-EBC1-48FD-819A-93F5BBAD4788}"/>
              </a:ext>
            </a:extLst>
          </p:cNvPr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31469" y="-348341"/>
            <a:ext cx="1552056" cy="1164042"/>
          </a:xfrm>
          <a:prstGeom prst="rect">
            <a:avLst/>
          </a:prstGeom>
        </p:spPr>
      </p:pic>
      <p:pic>
        <p:nvPicPr>
          <p:cNvPr id="18" name="Picture 17" descr="dt+ux.ai">
            <a:extLst>
              <a:ext uri="{FF2B5EF4-FFF2-40B4-BE49-F238E27FC236}">
                <a16:creationId xmlns:a16="http://schemas.microsoft.com/office/drawing/2014/main" id="{655A4C6C-79F7-CD40-9059-2FF393ADD424}"/>
              </a:ext>
            </a:extLst>
          </p:cNvPr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5258" y="-346560"/>
            <a:ext cx="1574645" cy="1180830"/>
          </a:xfrm>
          <a:prstGeom prst="rect">
            <a:avLst/>
          </a:prstGeom>
        </p:spPr>
      </p:pic>
      <p:pic>
        <p:nvPicPr>
          <p:cNvPr id="20" name="Picture 19" descr="dt+ux.ai">
            <a:extLst>
              <a:ext uri="{FF2B5EF4-FFF2-40B4-BE49-F238E27FC236}">
                <a16:creationId xmlns:a16="http://schemas.microsoft.com/office/drawing/2014/main" id="{F77E0BC6-7E5E-5C45-8DCC-5D37E5EE8F57}"/>
              </a:ext>
            </a:extLst>
          </p:cNvPr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31469" y="-348341"/>
            <a:ext cx="1552056" cy="1164042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 bwMode="auto">
          <a:xfrm rot="10800000">
            <a:off x="0" y="0"/>
            <a:ext cx="12192000" cy="464008"/>
          </a:xfrm>
          <a:prstGeom prst="rect">
            <a:avLst/>
          </a:prstGeom>
          <a:gradFill flip="none" rotWithShape="1">
            <a:gsLst>
              <a:gs pos="100000">
                <a:srgbClr val="000000">
                  <a:alpha val="8000"/>
                </a:srgbClr>
              </a:gs>
              <a:gs pos="82000">
                <a:srgbClr val="000000">
                  <a:alpha val="0"/>
                </a:srgbClr>
              </a:gs>
            </a:gsLst>
            <a:lin ang="16200000" scaled="0"/>
            <a:tileRect/>
          </a:gradFill>
          <a:ln w="12700" cap="flat" cmpd="sng" algn="ctr">
            <a:noFill/>
            <a:prstDash val="solid"/>
            <a:round/>
            <a:headEnd type="none" w="sm" len="sm"/>
            <a:tailEnd type="none" w="sm" len="sm"/>
          </a:ln>
          <a:effectLst/>
        </p:spPr>
        <p:txBody>
          <a:bodyPr vert="horz" wrap="square" lIns="91428" tIns="45714" rIns="91428" bIns="45714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217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2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</a:endParaRPr>
          </a:p>
        </p:txBody>
      </p:sp>
      <p:sp>
        <p:nvSpPr>
          <p:cNvPr id="3" name="Text Box 3"/>
          <p:cNvSpPr txBox="1">
            <a:spLocks noChangeArrowheads="1"/>
          </p:cNvSpPr>
          <p:nvPr/>
        </p:nvSpPr>
        <p:spPr bwMode="auto">
          <a:xfrm>
            <a:off x="678754" y="3892718"/>
            <a:ext cx="8026400" cy="12003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algn="l">
              <a:defRPr/>
            </a:pPr>
            <a:r>
              <a:rPr lang="en-US" sz="2400" dirty="0">
                <a:solidFill>
                  <a:srgbClr val="6D6D6D"/>
                </a:solidFill>
                <a:latin typeface="Helvetica"/>
                <a:ea typeface="+mn-ea"/>
                <a:cs typeface="Helvetica"/>
              </a:rPr>
              <a:t>Prof. James A. Landay</a:t>
            </a:r>
          </a:p>
          <a:p>
            <a:pPr algn="l">
              <a:defRPr/>
            </a:pPr>
            <a:r>
              <a:rPr lang="en-US" sz="2400" dirty="0">
                <a:solidFill>
                  <a:srgbClr val="6D6D6D"/>
                </a:solidFill>
                <a:latin typeface="Helvetica"/>
                <a:ea typeface="+mn-ea"/>
                <a:cs typeface="Helvetica"/>
              </a:rPr>
              <a:t>Computer Science Department</a:t>
            </a:r>
          </a:p>
          <a:p>
            <a:pPr algn="l">
              <a:defRPr/>
            </a:pPr>
            <a:r>
              <a:rPr lang="en-US" sz="2400" dirty="0">
                <a:solidFill>
                  <a:srgbClr val="6D6D6D"/>
                </a:solidFill>
                <a:latin typeface="Helvetica"/>
                <a:ea typeface="+mn-ea"/>
                <a:cs typeface="Helvetica"/>
              </a:rPr>
              <a:t>Stanford University</a:t>
            </a:r>
          </a:p>
        </p:txBody>
      </p:sp>
      <p:sp>
        <p:nvSpPr>
          <p:cNvPr id="297986" name="Rectangle 2"/>
          <p:cNvSpPr>
            <a:spLocks noGrp="1" noChangeArrowheads="1"/>
          </p:cNvSpPr>
          <p:nvPr>
            <p:ph type="ctrTitle" hasCustomPrompt="1"/>
          </p:nvPr>
        </p:nvSpPr>
        <p:spPr>
          <a:xfrm>
            <a:off x="678754" y="2115019"/>
            <a:ext cx="10769600" cy="1143000"/>
          </a:xfrm>
        </p:spPr>
        <p:txBody>
          <a:bodyPr/>
          <a:lstStyle>
            <a:lvl1pPr>
              <a:defRPr sz="5999">
                <a:solidFill>
                  <a:srgbClr val="5A5A5A"/>
                </a:solidFill>
              </a:defRPr>
            </a:lvl1pPr>
          </a:lstStyle>
          <a:p>
            <a:r>
              <a:rPr lang="en-US" dirty="0"/>
              <a:t>TITLE</a:t>
            </a:r>
          </a:p>
        </p:txBody>
      </p:sp>
      <p:sp>
        <p:nvSpPr>
          <p:cNvPr id="6" name="Text Box 3"/>
          <p:cNvSpPr txBox="1">
            <a:spLocks noChangeArrowheads="1"/>
          </p:cNvSpPr>
          <p:nvPr/>
        </p:nvSpPr>
        <p:spPr bwMode="auto">
          <a:xfrm>
            <a:off x="678754" y="4922793"/>
            <a:ext cx="7978204" cy="83099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algn="r">
              <a:defRPr/>
            </a:pPr>
            <a:endParaRPr lang="en-US" sz="2400" dirty="0">
              <a:solidFill>
                <a:srgbClr val="6D6D6D"/>
              </a:solidFill>
              <a:latin typeface="Helvetica"/>
              <a:ea typeface="+mn-ea"/>
              <a:cs typeface="Helvetica"/>
            </a:endParaRPr>
          </a:p>
          <a:p>
            <a:pPr algn="l">
              <a:defRPr/>
            </a:pPr>
            <a:r>
              <a:rPr lang="en-US" sz="2400" dirty="0">
                <a:solidFill>
                  <a:srgbClr val="6D6D6D"/>
                </a:solidFill>
                <a:latin typeface="Helvetica"/>
                <a:ea typeface="+mn-ea"/>
                <a:cs typeface="Helvetica"/>
              </a:rPr>
              <a:t>Autumn 2025</a:t>
            </a:r>
          </a:p>
        </p:txBody>
      </p:sp>
      <p:pic>
        <p:nvPicPr>
          <p:cNvPr id="14" name="Picture 13" descr="dt+ux.ai">
            <a:extLst>
              <a:ext uri="{FF2B5EF4-FFF2-40B4-BE49-F238E27FC236}">
                <a16:creationId xmlns:a16="http://schemas.microsoft.com/office/drawing/2014/main" id="{6E3129C8-C474-9D4A-B318-DF1A0850C000}"/>
              </a:ext>
            </a:extLst>
          </p:cNvPr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31469" y="-348341"/>
            <a:ext cx="1552055" cy="1164042"/>
          </a:xfrm>
          <a:prstGeom prst="rect">
            <a:avLst/>
          </a:prstGeom>
        </p:spPr>
      </p:pic>
      <p:sp>
        <p:nvSpPr>
          <p:cNvPr id="15" name="Rectangle 2">
            <a:extLst>
              <a:ext uri="{FF2B5EF4-FFF2-40B4-BE49-F238E27FC236}">
                <a16:creationId xmlns:a16="http://schemas.microsoft.com/office/drawing/2014/main" id="{D589D282-6F1F-1C46-AD61-1358842AE4F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224643" y="43544"/>
            <a:ext cx="10967357" cy="409102"/>
          </a:xfrm>
          <a:prstGeom prst="rect">
            <a:avLst/>
          </a:prstGeom>
          <a:noFill/>
          <a:ln>
            <a:noFill/>
          </a:ln>
          <a:extLst>
            <a:ext uri="{FAA26D3D-D897-4be2-8F04-BA451C77F1D7}">
              <ma14:placeholderFlag xmlns:ma14="http://schemas.microsoft.com/office/mac/drawingml/2011/main" xmlns="" val="1"/>
            </a:ex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108833" tIns="54417" rIns="108833" bIns="54417" numCol="1" anchor="ctr" anchorCtr="0" compatLnSpc="1">
            <a:prstTxWarp prst="textNoShape">
              <a:avLst/>
            </a:prstTxWarp>
          </a:bodyPr>
          <a:lstStyle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700" b="0" i="0">
                <a:solidFill>
                  <a:srgbClr val="6D6D6D"/>
                </a:solidFill>
                <a:latin typeface="Helvetica Light"/>
                <a:ea typeface="ＭＳ Ｐゴシック" charset="0"/>
                <a:cs typeface="Helvetica Light"/>
              </a:defRPr>
            </a:lvl1pPr>
            <a:lvl2pPr algn="l" rtl="0" eaLnBrk="0" fontAlgn="base" hangingPunct="0">
              <a:spcBef>
                <a:spcPct val="0"/>
              </a:spcBef>
              <a:spcAft>
                <a:spcPct val="0"/>
              </a:spcAft>
              <a:defRPr sz="3700">
                <a:solidFill>
                  <a:srgbClr val="3E4E6C"/>
                </a:solidFill>
                <a:latin typeface="Arial Black" pitchFamily="34" charset="0"/>
                <a:ea typeface="ＭＳ Ｐゴシック" charset="0"/>
              </a:defRPr>
            </a:lvl2pPr>
            <a:lvl3pPr algn="l" rtl="0" eaLnBrk="0" fontAlgn="base" hangingPunct="0">
              <a:spcBef>
                <a:spcPct val="0"/>
              </a:spcBef>
              <a:spcAft>
                <a:spcPct val="0"/>
              </a:spcAft>
              <a:defRPr sz="3700">
                <a:solidFill>
                  <a:srgbClr val="3E4E6C"/>
                </a:solidFill>
                <a:latin typeface="Arial Black" pitchFamily="34" charset="0"/>
                <a:ea typeface="ＭＳ Ｐゴシック" charset="0"/>
              </a:defRPr>
            </a:lvl3pPr>
            <a:lvl4pPr algn="l" rtl="0" eaLnBrk="0" fontAlgn="base" hangingPunct="0">
              <a:spcBef>
                <a:spcPct val="0"/>
              </a:spcBef>
              <a:spcAft>
                <a:spcPct val="0"/>
              </a:spcAft>
              <a:defRPr sz="3700">
                <a:solidFill>
                  <a:srgbClr val="3E4E6C"/>
                </a:solidFill>
                <a:latin typeface="Arial Black" pitchFamily="34" charset="0"/>
                <a:ea typeface="ＭＳ Ｐゴシック" charset="0"/>
              </a:defRPr>
            </a:lvl4pPr>
            <a:lvl5pPr algn="l" rtl="0" eaLnBrk="0" fontAlgn="base" hangingPunct="0">
              <a:spcBef>
                <a:spcPct val="0"/>
              </a:spcBef>
              <a:spcAft>
                <a:spcPct val="0"/>
              </a:spcAft>
              <a:defRPr sz="3700">
                <a:solidFill>
                  <a:srgbClr val="3E4E6C"/>
                </a:solidFill>
                <a:latin typeface="Arial Black" pitchFamily="34" charset="0"/>
                <a:ea typeface="ＭＳ Ｐゴシック" charset="0"/>
              </a:defRPr>
            </a:lvl5pPr>
            <a:lvl6pPr marL="457200" algn="l" rtl="0" fontAlgn="base">
              <a:spcBef>
                <a:spcPct val="0"/>
              </a:spcBef>
              <a:spcAft>
                <a:spcPct val="0"/>
              </a:spcAft>
              <a:defRPr sz="3700">
                <a:solidFill>
                  <a:srgbClr val="3E4E6C"/>
                </a:solidFill>
                <a:latin typeface="Arial Black" pitchFamily="34" charset="0"/>
              </a:defRPr>
            </a:lvl6pPr>
            <a:lvl7pPr marL="914400" algn="l" rtl="0" fontAlgn="base">
              <a:spcBef>
                <a:spcPct val="0"/>
              </a:spcBef>
              <a:spcAft>
                <a:spcPct val="0"/>
              </a:spcAft>
              <a:defRPr sz="3700">
                <a:solidFill>
                  <a:srgbClr val="3E4E6C"/>
                </a:solidFill>
                <a:latin typeface="Arial Black" pitchFamily="34" charset="0"/>
              </a:defRPr>
            </a:lvl7pPr>
            <a:lvl8pPr marL="1371600" algn="l" rtl="0" fontAlgn="base">
              <a:spcBef>
                <a:spcPct val="0"/>
              </a:spcBef>
              <a:spcAft>
                <a:spcPct val="0"/>
              </a:spcAft>
              <a:defRPr sz="3700">
                <a:solidFill>
                  <a:srgbClr val="3E4E6C"/>
                </a:solidFill>
                <a:latin typeface="Arial Black" pitchFamily="34" charset="0"/>
              </a:defRPr>
            </a:lvl8pPr>
            <a:lvl9pPr marL="1828800" algn="l" rtl="0" fontAlgn="base">
              <a:spcBef>
                <a:spcPct val="0"/>
              </a:spcBef>
              <a:spcAft>
                <a:spcPct val="0"/>
              </a:spcAft>
              <a:defRPr sz="3700">
                <a:solidFill>
                  <a:srgbClr val="3E4E6C"/>
                </a:solidFill>
                <a:latin typeface="Arial Black" pitchFamily="34" charset="0"/>
              </a:defRPr>
            </a:lvl9pPr>
          </a:lstStyle>
          <a:p>
            <a:r>
              <a:rPr lang="en-US" sz="2000" baseline="0" dirty="0"/>
              <a:t>DESIGN THINKING FOR USER EXPERIENCE </a:t>
            </a:r>
            <a:r>
              <a:rPr lang="en-US" sz="2000" dirty="0"/>
              <a:t>DESIGN +</a:t>
            </a:r>
            <a:r>
              <a:rPr lang="en-US" sz="2000" baseline="0" dirty="0"/>
              <a:t> PROTOTYPING + EVALUATION</a:t>
            </a:r>
            <a:endParaRPr lang="en-US" sz="2000" dirty="0"/>
          </a:p>
        </p:txBody>
      </p:sp>
      <p:pic>
        <p:nvPicPr>
          <p:cNvPr id="16" name="Picture 15" descr="dt+ux.ai">
            <a:extLst>
              <a:ext uri="{FF2B5EF4-FFF2-40B4-BE49-F238E27FC236}">
                <a16:creationId xmlns:a16="http://schemas.microsoft.com/office/drawing/2014/main" id="{8D50C5D1-5438-0645-98B4-DA199F0A3668}"/>
              </a:ext>
            </a:extLst>
          </p:cNvPr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31469" y="-348341"/>
            <a:ext cx="1552055" cy="1164042"/>
          </a:xfrm>
          <a:prstGeom prst="rect">
            <a:avLst/>
          </a:prstGeom>
        </p:spPr>
      </p:pic>
      <p:sp>
        <p:nvSpPr>
          <p:cNvPr id="17" name="Rectangle 2">
            <a:extLst>
              <a:ext uri="{FF2B5EF4-FFF2-40B4-BE49-F238E27FC236}">
                <a16:creationId xmlns:a16="http://schemas.microsoft.com/office/drawing/2014/main" id="{4C7E9560-F096-A64B-AAD2-B8586BC447F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224643" y="43544"/>
            <a:ext cx="10967357" cy="409102"/>
          </a:xfrm>
          <a:prstGeom prst="rect">
            <a:avLst/>
          </a:prstGeom>
          <a:noFill/>
          <a:ln>
            <a:noFill/>
          </a:ln>
          <a:extLst>
            <a:ext uri="{FAA26D3D-D897-4be2-8F04-BA451C77F1D7}">
              <ma14:placeholderFlag xmlns="" xmlns:ma14="http://schemas.microsoft.com/office/mac/drawingml/2011/main" val="1"/>
            </a:ex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108833" tIns="54417" rIns="108833" bIns="54417" numCol="1" anchor="ctr" anchorCtr="0" compatLnSpc="1">
            <a:prstTxWarp prst="textNoShape">
              <a:avLst/>
            </a:prstTxWarp>
          </a:bodyPr>
          <a:lstStyle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700" b="0" i="0">
                <a:solidFill>
                  <a:srgbClr val="6D6D6D"/>
                </a:solidFill>
                <a:latin typeface="Helvetica Light"/>
                <a:ea typeface="ＭＳ Ｐゴシック" charset="0"/>
                <a:cs typeface="Helvetica Light"/>
              </a:defRPr>
            </a:lvl1pPr>
            <a:lvl2pPr algn="l" rtl="0" eaLnBrk="0" fontAlgn="base" hangingPunct="0">
              <a:spcBef>
                <a:spcPct val="0"/>
              </a:spcBef>
              <a:spcAft>
                <a:spcPct val="0"/>
              </a:spcAft>
              <a:defRPr sz="3700">
                <a:solidFill>
                  <a:srgbClr val="3E4E6C"/>
                </a:solidFill>
                <a:latin typeface="Arial Black" pitchFamily="34" charset="0"/>
                <a:ea typeface="ＭＳ Ｐゴシック" charset="0"/>
              </a:defRPr>
            </a:lvl2pPr>
            <a:lvl3pPr algn="l" rtl="0" eaLnBrk="0" fontAlgn="base" hangingPunct="0">
              <a:spcBef>
                <a:spcPct val="0"/>
              </a:spcBef>
              <a:spcAft>
                <a:spcPct val="0"/>
              </a:spcAft>
              <a:defRPr sz="3700">
                <a:solidFill>
                  <a:srgbClr val="3E4E6C"/>
                </a:solidFill>
                <a:latin typeface="Arial Black" pitchFamily="34" charset="0"/>
                <a:ea typeface="ＭＳ Ｐゴシック" charset="0"/>
              </a:defRPr>
            </a:lvl3pPr>
            <a:lvl4pPr algn="l" rtl="0" eaLnBrk="0" fontAlgn="base" hangingPunct="0">
              <a:spcBef>
                <a:spcPct val="0"/>
              </a:spcBef>
              <a:spcAft>
                <a:spcPct val="0"/>
              </a:spcAft>
              <a:defRPr sz="3700">
                <a:solidFill>
                  <a:srgbClr val="3E4E6C"/>
                </a:solidFill>
                <a:latin typeface="Arial Black" pitchFamily="34" charset="0"/>
                <a:ea typeface="ＭＳ Ｐゴシック" charset="0"/>
              </a:defRPr>
            </a:lvl4pPr>
            <a:lvl5pPr algn="l" rtl="0" eaLnBrk="0" fontAlgn="base" hangingPunct="0">
              <a:spcBef>
                <a:spcPct val="0"/>
              </a:spcBef>
              <a:spcAft>
                <a:spcPct val="0"/>
              </a:spcAft>
              <a:defRPr sz="3700">
                <a:solidFill>
                  <a:srgbClr val="3E4E6C"/>
                </a:solidFill>
                <a:latin typeface="Arial Black" pitchFamily="34" charset="0"/>
                <a:ea typeface="ＭＳ Ｐゴシック" charset="0"/>
              </a:defRPr>
            </a:lvl5pPr>
            <a:lvl6pPr marL="457200" algn="l" rtl="0" fontAlgn="base">
              <a:spcBef>
                <a:spcPct val="0"/>
              </a:spcBef>
              <a:spcAft>
                <a:spcPct val="0"/>
              </a:spcAft>
              <a:defRPr sz="3700">
                <a:solidFill>
                  <a:srgbClr val="3E4E6C"/>
                </a:solidFill>
                <a:latin typeface="Arial Black" pitchFamily="34" charset="0"/>
              </a:defRPr>
            </a:lvl6pPr>
            <a:lvl7pPr marL="914400" algn="l" rtl="0" fontAlgn="base">
              <a:spcBef>
                <a:spcPct val="0"/>
              </a:spcBef>
              <a:spcAft>
                <a:spcPct val="0"/>
              </a:spcAft>
              <a:defRPr sz="3700">
                <a:solidFill>
                  <a:srgbClr val="3E4E6C"/>
                </a:solidFill>
                <a:latin typeface="Arial Black" pitchFamily="34" charset="0"/>
              </a:defRPr>
            </a:lvl7pPr>
            <a:lvl8pPr marL="1371600" algn="l" rtl="0" fontAlgn="base">
              <a:spcBef>
                <a:spcPct val="0"/>
              </a:spcBef>
              <a:spcAft>
                <a:spcPct val="0"/>
              </a:spcAft>
              <a:defRPr sz="3700">
                <a:solidFill>
                  <a:srgbClr val="3E4E6C"/>
                </a:solidFill>
                <a:latin typeface="Arial Black" pitchFamily="34" charset="0"/>
              </a:defRPr>
            </a:lvl8pPr>
            <a:lvl9pPr marL="1828800" algn="l" rtl="0" fontAlgn="base">
              <a:spcBef>
                <a:spcPct val="0"/>
              </a:spcBef>
              <a:spcAft>
                <a:spcPct val="0"/>
              </a:spcAft>
              <a:defRPr sz="3700">
                <a:solidFill>
                  <a:srgbClr val="3E4E6C"/>
                </a:solidFill>
                <a:latin typeface="Arial Black" pitchFamily="34" charset="0"/>
              </a:defRPr>
            </a:lvl9pPr>
          </a:lstStyle>
          <a:p>
            <a:r>
              <a:rPr lang="en-US" sz="2000" baseline="0" dirty="0"/>
              <a:t>DESIGN THINKING FOR USER EXPERIENCE </a:t>
            </a:r>
            <a:r>
              <a:rPr lang="en-US" sz="2000" dirty="0"/>
              <a:t>DESIGN +</a:t>
            </a:r>
            <a:r>
              <a:rPr lang="en-US" sz="2000" baseline="0" dirty="0"/>
              <a:t> PROTOTYPING + EVALUATION</a:t>
            </a:r>
            <a:endParaRPr lang="en-US" sz="2000" dirty="0"/>
          </a:p>
        </p:txBody>
      </p:sp>
      <p:sp>
        <p:nvSpPr>
          <p:cNvPr id="10" name="Shape 309"/>
          <p:cNvSpPr/>
          <p:nvPr/>
        </p:nvSpPr>
        <p:spPr>
          <a:xfrm>
            <a:off x="11933751" y="-62865"/>
            <a:ext cx="340800" cy="25558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0" y="0"/>
                </a:moveTo>
                <a:cubicBezTo>
                  <a:pt x="11929" y="0"/>
                  <a:pt x="21600" y="9670"/>
                  <a:pt x="21600" y="21600"/>
                </a:cubicBezTo>
              </a:path>
            </a:pathLst>
          </a:custGeom>
          <a:ln w="127000">
            <a:solidFill/>
            <a:round/>
          </a:ln>
        </p:spPr>
        <p:txBody>
          <a:bodyPr lIns="0" tIns="0" rIns="0" bIns="0" anchor="ctr"/>
          <a:lstStyle/>
          <a:p>
            <a:pPr lvl="0">
              <a:defRPr sz="5200" b="0">
                <a:latin typeface="Gill Sans Light"/>
                <a:ea typeface="Gill Sans Light"/>
                <a:cs typeface="Gill Sans Light"/>
                <a:sym typeface="Gill Sans Light"/>
              </a:defRPr>
            </a:pPr>
            <a:endParaRPr sz="5199"/>
          </a:p>
        </p:txBody>
      </p:sp>
      <p:sp>
        <p:nvSpPr>
          <p:cNvPr id="11" name="Shape 310"/>
          <p:cNvSpPr/>
          <p:nvPr/>
        </p:nvSpPr>
        <p:spPr>
          <a:xfrm rot="16200000">
            <a:off x="-93917" y="-51499"/>
            <a:ext cx="306720" cy="283987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0" y="0"/>
                </a:moveTo>
                <a:cubicBezTo>
                  <a:pt x="11929" y="0"/>
                  <a:pt x="21600" y="9670"/>
                  <a:pt x="21600" y="21600"/>
                </a:cubicBezTo>
              </a:path>
            </a:pathLst>
          </a:custGeom>
          <a:ln w="127000">
            <a:solidFill/>
            <a:round/>
          </a:ln>
        </p:spPr>
        <p:txBody>
          <a:bodyPr lIns="0" tIns="0" rIns="0" bIns="0" anchor="ctr"/>
          <a:lstStyle/>
          <a:p>
            <a:pPr lvl="0">
              <a:defRPr sz="5200" b="0">
                <a:latin typeface="Gill Sans Light"/>
                <a:ea typeface="Gill Sans Light"/>
                <a:cs typeface="Gill Sans Light"/>
                <a:sym typeface="Gill Sans Light"/>
              </a:defRPr>
            </a:pPr>
            <a:endParaRPr sz="5199"/>
          </a:p>
        </p:txBody>
      </p:sp>
      <p:sp>
        <p:nvSpPr>
          <p:cNvPr id="12" name="Shape 311"/>
          <p:cNvSpPr/>
          <p:nvPr/>
        </p:nvSpPr>
        <p:spPr>
          <a:xfrm rot="10800000">
            <a:off x="-82551" y="6669405"/>
            <a:ext cx="340800" cy="25558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0" y="0"/>
                </a:moveTo>
                <a:cubicBezTo>
                  <a:pt x="11929" y="0"/>
                  <a:pt x="21600" y="9670"/>
                  <a:pt x="21600" y="21600"/>
                </a:cubicBezTo>
              </a:path>
            </a:pathLst>
          </a:custGeom>
          <a:ln w="127000">
            <a:solidFill/>
            <a:round/>
          </a:ln>
        </p:spPr>
        <p:txBody>
          <a:bodyPr lIns="0" tIns="0" rIns="0" bIns="0" anchor="ctr"/>
          <a:lstStyle/>
          <a:p>
            <a:pPr lvl="0">
              <a:defRPr sz="5200" b="0">
                <a:latin typeface="Gill Sans Light"/>
                <a:ea typeface="Gill Sans Light"/>
                <a:cs typeface="Gill Sans Light"/>
                <a:sym typeface="Gill Sans Light"/>
              </a:defRPr>
            </a:pPr>
            <a:endParaRPr sz="5199"/>
          </a:p>
        </p:txBody>
      </p:sp>
      <p:sp>
        <p:nvSpPr>
          <p:cNvPr id="13" name="Shape 312"/>
          <p:cNvSpPr/>
          <p:nvPr/>
        </p:nvSpPr>
        <p:spPr>
          <a:xfrm rot="5400000">
            <a:off x="11977620" y="6675681"/>
            <a:ext cx="306720" cy="283987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0" y="0"/>
                </a:moveTo>
                <a:cubicBezTo>
                  <a:pt x="11929" y="0"/>
                  <a:pt x="21600" y="9670"/>
                  <a:pt x="21600" y="21600"/>
                </a:cubicBezTo>
              </a:path>
            </a:pathLst>
          </a:custGeom>
          <a:ln w="127000">
            <a:solidFill/>
            <a:round/>
          </a:ln>
        </p:spPr>
        <p:txBody>
          <a:bodyPr lIns="0" tIns="0" rIns="0" bIns="0" anchor="ctr"/>
          <a:lstStyle/>
          <a:p>
            <a:pPr lvl="0">
              <a:defRPr sz="5200" b="0">
                <a:latin typeface="Gill Sans Light"/>
                <a:ea typeface="Gill Sans Light"/>
                <a:cs typeface="Gill Sans Light"/>
                <a:sym typeface="Gill Sans Light"/>
              </a:defRPr>
            </a:pPr>
            <a:endParaRPr sz="5199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C0B2368B-CA14-4DBC-BD64-AC6F6763C755}"/>
              </a:ext>
            </a:extLst>
          </p:cNvPr>
          <p:cNvSpPr/>
          <p:nvPr/>
        </p:nvSpPr>
        <p:spPr>
          <a:xfrm>
            <a:off x="660850" y="3476760"/>
            <a:ext cx="1825897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zh-CN" altLang="en-US" sz="2400" b="1" dirty="0">
                <a:solidFill>
                  <a:schemeClr val="bg2"/>
                </a:solidFill>
              </a:rPr>
              <a:t>刘哲明</a:t>
            </a:r>
            <a:endParaRPr lang="en-US" sz="2400" b="1" dirty="0">
              <a:solidFill>
                <a:schemeClr val="bg2"/>
              </a:solidFill>
            </a:endParaRPr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3A4F1E92-FCE0-4CF5-994D-9C83888D774D}"/>
              </a:ext>
            </a:extLst>
          </p:cNvPr>
          <p:cNvSpPr/>
          <p:nvPr userDrawn="1"/>
        </p:nvSpPr>
        <p:spPr bwMode="auto">
          <a:xfrm rot="10800000">
            <a:off x="0" y="0"/>
            <a:ext cx="12192000" cy="464008"/>
          </a:xfrm>
          <a:prstGeom prst="rect">
            <a:avLst/>
          </a:prstGeom>
          <a:gradFill flip="none" rotWithShape="1">
            <a:gsLst>
              <a:gs pos="100000">
                <a:srgbClr val="000000">
                  <a:alpha val="8000"/>
                </a:srgbClr>
              </a:gs>
              <a:gs pos="82000">
                <a:srgbClr val="000000">
                  <a:alpha val="0"/>
                </a:srgbClr>
              </a:gs>
            </a:gsLst>
            <a:lin ang="16200000" scaled="0"/>
            <a:tileRect/>
          </a:gradFill>
          <a:ln w="12700" cap="flat" cmpd="sng" algn="ctr">
            <a:noFill/>
            <a:prstDash val="solid"/>
            <a:round/>
            <a:headEnd type="none" w="sm" len="sm"/>
            <a:tailEnd type="none" w="sm" len="sm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2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97212371"/>
      </p:ext>
    </p:extLst>
  </p:cSld>
  <p:clrMapOvr>
    <a:masterClrMapping/>
  </p:clrMapOvr>
  <p:transition>
    <p:dissolve/>
  </p:transition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Rectangle 6" hidden="1">
            <a:extLst>
              <a:ext uri="{FF2B5EF4-FFF2-40B4-BE49-F238E27FC236}">
                <a16:creationId xmlns:a16="http://schemas.microsoft.com/office/drawing/2014/main" id="{915B0BD7-5E03-8942-BBDB-4073FFF1CC4C}"/>
              </a:ext>
            </a:extLst>
          </p:cNvPr>
          <p:cNvSpPr/>
          <p:nvPr/>
        </p:nvSpPr>
        <p:spPr bwMode="auto">
          <a:xfrm>
            <a:off x="0" y="6527202"/>
            <a:ext cx="12192000" cy="321919"/>
          </a:xfrm>
          <a:prstGeom prst="rect">
            <a:avLst/>
          </a:prstGeom>
          <a:gradFill flip="none" rotWithShape="1">
            <a:gsLst>
              <a:gs pos="100000">
                <a:srgbClr val="000000">
                  <a:alpha val="28000"/>
                </a:srgbClr>
              </a:gs>
              <a:gs pos="74000">
                <a:srgbClr val="000000">
                  <a:alpha val="0"/>
                </a:srgbClr>
              </a:gs>
            </a:gsLst>
            <a:lin ang="16200000" scaled="0"/>
            <a:tileRect/>
          </a:gradFill>
          <a:ln w="12700" cap="flat" cmpd="sng" algn="ctr">
            <a:noFill/>
            <a:prstDash val="solid"/>
            <a:round/>
            <a:headEnd type="none" w="sm" len="sm"/>
            <a:tailEnd type="none" w="sm" len="sm"/>
          </a:ln>
          <a:effectLst/>
        </p:spPr>
        <p:txBody>
          <a:bodyPr vert="horz" wrap="square" lIns="91428" tIns="45714" rIns="91428" bIns="45714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217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2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buSzPct val="75000"/>
              <a:defRPr/>
            </a:lvl1pPr>
            <a:lvl2pPr>
              <a:buSzPct val="75000"/>
              <a:defRPr/>
            </a:lvl2pPr>
            <a:lvl3pPr>
              <a:buSzPct val="75000"/>
              <a:defRPr/>
            </a:lvl3pPr>
            <a:lvl4pPr>
              <a:buSzPct val="75000"/>
              <a:defRPr/>
            </a:lvl4pPr>
            <a:lvl5pPr>
              <a:buSzPct val="75000"/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dt" sz="half" idx="10"/>
          </p:nvPr>
        </p:nvSpPr>
        <p:spPr>
          <a:ln>
            <a:noFill/>
          </a:ln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Autumn 2025</a:t>
            </a:r>
            <a:endParaRPr lang="en-US" dirty="0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dt+UX: Design Thinking for User Experience Design, Prototyping &amp; Evaluation</a:t>
            </a:r>
            <a:endParaRPr lang="en-US" dirty="0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378E877C-33E4-8D47-9FF8-A9983EC5D9E6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1B11A097-EBD1-D347-B1B2-6C819656855A}"/>
              </a:ext>
            </a:extLst>
          </p:cNvPr>
          <p:cNvSpPr/>
          <p:nvPr/>
        </p:nvSpPr>
        <p:spPr bwMode="auto">
          <a:xfrm>
            <a:off x="0" y="6527201"/>
            <a:ext cx="12192000" cy="321919"/>
          </a:xfrm>
          <a:prstGeom prst="rect">
            <a:avLst/>
          </a:prstGeom>
          <a:gradFill flip="none" rotWithShape="1">
            <a:gsLst>
              <a:gs pos="100000">
                <a:srgbClr val="000000">
                  <a:alpha val="28000"/>
                </a:srgbClr>
              </a:gs>
              <a:gs pos="74000">
                <a:srgbClr val="000000">
                  <a:alpha val="0"/>
                </a:srgbClr>
              </a:gs>
            </a:gsLst>
            <a:lin ang="16200000" scaled="0"/>
            <a:tileRect/>
          </a:gradFill>
          <a:ln w="12700" cap="flat" cmpd="sng" algn="ctr">
            <a:noFill/>
            <a:prstDash val="solid"/>
            <a:round/>
            <a:headEnd type="none" w="sm" len="sm"/>
            <a:tailEnd type="none" w="sm" len="sm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24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0B88CD2-9A1D-4746-B42F-105F495FB78A}"/>
              </a:ext>
            </a:extLst>
          </p:cNvPr>
          <p:cNvSpPr/>
          <p:nvPr userDrawn="1"/>
        </p:nvSpPr>
        <p:spPr bwMode="auto">
          <a:xfrm>
            <a:off x="0" y="6527201"/>
            <a:ext cx="12192000" cy="321919"/>
          </a:xfrm>
          <a:prstGeom prst="rect">
            <a:avLst/>
          </a:prstGeom>
          <a:gradFill flip="none" rotWithShape="1">
            <a:gsLst>
              <a:gs pos="100000">
                <a:srgbClr val="000000">
                  <a:alpha val="28000"/>
                </a:srgbClr>
              </a:gs>
              <a:gs pos="74000">
                <a:srgbClr val="000000">
                  <a:alpha val="0"/>
                </a:srgbClr>
              </a:gs>
            </a:gsLst>
            <a:lin ang="16200000" scaled="0"/>
            <a:tileRect/>
          </a:gradFill>
          <a:ln w="12700" cap="flat" cmpd="sng" algn="ctr">
            <a:noFill/>
            <a:prstDash val="solid"/>
            <a:round/>
            <a:headEnd type="none" w="sm" len="sm"/>
            <a:tailEnd type="none" w="sm" len="sm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24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58171226"/>
      </p:ext>
    </p:extLst>
  </p:cSld>
  <p:clrMapOvr>
    <a:masterClrMapping/>
  </p:clrMapOvr>
  <p:transition>
    <p:dissolve/>
  </p:transition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 i="0">
                <a:latin typeface="Helvetica Light" panose="020B0403020202020204" pitchFamily="34" charset="0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14400" y="1600200"/>
            <a:ext cx="5080000" cy="4724400"/>
          </a:xfrm>
        </p:spPr>
        <p:txBody>
          <a:bodyPr/>
          <a:lstStyle>
            <a:lvl1pPr>
              <a:defRPr sz="2799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0"/>
            <a:ext cx="5080000" cy="4724400"/>
          </a:xfrm>
        </p:spPr>
        <p:txBody>
          <a:bodyPr/>
          <a:lstStyle>
            <a:lvl1pPr>
              <a:defRPr sz="2799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Autumn 2025</a:t>
            </a:r>
            <a:endParaRPr lang="en-US" dirty="0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dt+UX: Design Thinking for User Experience Design, Prototyping &amp; Evaluation</a:t>
            </a:r>
            <a:endParaRPr lang="en-US" dirty="0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0510B673-518D-3342-8DCB-82147DBF1982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DEF3DB10-67B8-6A41-863B-C6242E14021D}"/>
              </a:ext>
            </a:extLst>
          </p:cNvPr>
          <p:cNvSpPr/>
          <p:nvPr/>
        </p:nvSpPr>
        <p:spPr bwMode="auto">
          <a:xfrm>
            <a:off x="0" y="6527202"/>
            <a:ext cx="12192000" cy="321919"/>
          </a:xfrm>
          <a:prstGeom prst="rect">
            <a:avLst/>
          </a:prstGeom>
          <a:gradFill flip="none" rotWithShape="1">
            <a:gsLst>
              <a:gs pos="100000">
                <a:srgbClr val="000000">
                  <a:alpha val="28000"/>
                </a:srgbClr>
              </a:gs>
              <a:gs pos="74000">
                <a:srgbClr val="000000">
                  <a:alpha val="0"/>
                </a:srgbClr>
              </a:gs>
            </a:gsLst>
            <a:lin ang="16200000" scaled="0"/>
            <a:tileRect/>
          </a:gradFill>
          <a:ln w="12700" cap="flat" cmpd="sng" algn="ctr">
            <a:noFill/>
            <a:prstDash val="solid"/>
            <a:round/>
            <a:headEnd type="none" w="sm" len="sm"/>
            <a:tailEnd type="none" w="sm" len="sm"/>
          </a:ln>
          <a:effectLst/>
        </p:spPr>
        <p:txBody>
          <a:bodyPr vert="horz" wrap="square" lIns="91428" tIns="45714" rIns="91428" bIns="45714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217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24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962FE6D-5C76-2248-94D4-B037F26541DA}"/>
              </a:ext>
            </a:extLst>
          </p:cNvPr>
          <p:cNvSpPr/>
          <p:nvPr/>
        </p:nvSpPr>
        <p:spPr bwMode="auto">
          <a:xfrm>
            <a:off x="0" y="6527203"/>
            <a:ext cx="12192000" cy="321919"/>
          </a:xfrm>
          <a:prstGeom prst="rect">
            <a:avLst/>
          </a:prstGeom>
          <a:gradFill flip="none" rotWithShape="1">
            <a:gsLst>
              <a:gs pos="100000">
                <a:srgbClr val="000000">
                  <a:alpha val="28000"/>
                </a:srgbClr>
              </a:gs>
              <a:gs pos="74000">
                <a:srgbClr val="000000">
                  <a:alpha val="0"/>
                </a:srgbClr>
              </a:gs>
            </a:gsLst>
            <a:lin ang="16200000" scaled="0"/>
            <a:tileRect/>
          </a:gradFill>
          <a:ln w="12700" cap="flat" cmpd="sng" algn="ctr">
            <a:noFill/>
            <a:prstDash val="solid"/>
            <a:round/>
            <a:headEnd type="none" w="sm" len="sm"/>
            <a:tailEnd type="none" w="sm" len="sm"/>
          </a:ln>
          <a:effectLst/>
        </p:spPr>
        <p:txBody>
          <a:bodyPr vert="horz" wrap="square" lIns="91438" tIns="45719" rIns="91438" bIns="45719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38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24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5CBEDAB-9B03-4827-B660-634BA387C78F}"/>
              </a:ext>
            </a:extLst>
          </p:cNvPr>
          <p:cNvSpPr/>
          <p:nvPr/>
        </p:nvSpPr>
        <p:spPr bwMode="auto">
          <a:xfrm>
            <a:off x="0" y="6527201"/>
            <a:ext cx="12192000" cy="321919"/>
          </a:xfrm>
          <a:prstGeom prst="rect">
            <a:avLst/>
          </a:prstGeom>
          <a:gradFill flip="none" rotWithShape="1">
            <a:gsLst>
              <a:gs pos="100000">
                <a:srgbClr val="000000">
                  <a:alpha val="28000"/>
                </a:srgbClr>
              </a:gs>
              <a:gs pos="74000">
                <a:srgbClr val="000000">
                  <a:alpha val="0"/>
                </a:srgbClr>
              </a:gs>
            </a:gsLst>
            <a:lin ang="16200000" scaled="0"/>
            <a:tileRect/>
          </a:gradFill>
          <a:ln w="12700" cap="flat" cmpd="sng" algn="ctr">
            <a:noFill/>
            <a:prstDash val="solid"/>
            <a:round/>
            <a:headEnd type="none" w="sm" len="sm"/>
            <a:tailEnd type="none" w="sm" len="sm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2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09206281-F551-4B4E-ADE1-9A6E85EF8F35}"/>
              </a:ext>
            </a:extLst>
          </p:cNvPr>
          <p:cNvSpPr/>
          <p:nvPr/>
        </p:nvSpPr>
        <p:spPr bwMode="auto">
          <a:xfrm>
            <a:off x="0" y="6527201"/>
            <a:ext cx="12192000" cy="321919"/>
          </a:xfrm>
          <a:prstGeom prst="rect">
            <a:avLst/>
          </a:prstGeom>
          <a:gradFill flip="none" rotWithShape="1">
            <a:gsLst>
              <a:gs pos="100000">
                <a:srgbClr val="000000">
                  <a:alpha val="28000"/>
                </a:srgbClr>
              </a:gs>
              <a:gs pos="74000">
                <a:srgbClr val="000000">
                  <a:alpha val="0"/>
                </a:srgbClr>
              </a:gs>
            </a:gsLst>
            <a:lin ang="16200000" scaled="0"/>
            <a:tileRect/>
          </a:gradFill>
          <a:ln w="12700" cap="flat" cmpd="sng" algn="ctr">
            <a:noFill/>
            <a:prstDash val="solid"/>
            <a:round/>
            <a:headEnd type="none" w="sm" len="sm"/>
            <a:tailEnd type="none" w="sm" len="sm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24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51636510"/>
      </p:ext>
    </p:extLst>
  </p:cSld>
  <p:clrMapOvr>
    <a:masterClrMapping/>
  </p:clrMapOvr>
  <p:transition>
    <p:dissolve/>
  </p:transition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1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109" indent="0">
              <a:buNone/>
              <a:defRPr sz="2000" b="1"/>
            </a:lvl2pPr>
            <a:lvl3pPr marL="914217" indent="0">
              <a:buNone/>
              <a:defRPr sz="1800" b="1"/>
            </a:lvl3pPr>
            <a:lvl4pPr marL="1371326" indent="0">
              <a:buNone/>
              <a:defRPr sz="1600" b="1"/>
            </a:lvl4pPr>
            <a:lvl5pPr marL="1828434" indent="0">
              <a:buNone/>
              <a:defRPr sz="1600" b="1"/>
            </a:lvl5pPr>
            <a:lvl6pPr marL="2285543" indent="0">
              <a:buNone/>
              <a:defRPr sz="1600" b="1"/>
            </a:lvl6pPr>
            <a:lvl7pPr marL="2742651" indent="0">
              <a:buNone/>
              <a:defRPr sz="1600" b="1"/>
            </a:lvl7pPr>
            <a:lvl8pPr marL="3199760" indent="0">
              <a:buNone/>
              <a:defRPr sz="1600" b="1"/>
            </a:lvl8pPr>
            <a:lvl9pPr marL="3656868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1" y="2174875"/>
            <a:ext cx="5386917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9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109" indent="0">
              <a:buNone/>
              <a:defRPr sz="2000" b="1"/>
            </a:lvl2pPr>
            <a:lvl3pPr marL="914217" indent="0">
              <a:buNone/>
              <a:defRPr sz="1800" b="1"/>
            </a:lvl3pPr>
            <a:lvl4pPr marL="1371326" indent="0">
              <a:buNone/>
              <a:defRPr sz="1600" b="1"/>
            </a:lvl4pPr>
            <a:lvl5pPr marL="1828434" indent="0">
              <a:buNone/>
              <a:defRPr sz="1600" b="1"/>
            </a:lvl5pPr>
            <a:lvl6pPr marL="2285543" indent="0">
              <a:buNone/>
              <a:defRPr sz="1600" b="1"/>
            </a:lvl6pPr>
            <a:lvl7pPr marL="2742651" indent="0">
              <a:buNone/>
              <a:defRPr sz="1600" b="1"/>
            </a:lvl7pPr>
            <a:lvl8pPr marL="3199760" indent="0">
              <a:buNone/>
              <a:defRPr sz="1600" b="1"/>
            </a:lvl8pPr>
            <a:lvl9pPr marL="3656868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9" y="2174875"/>
            <a:ext cx="5389033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Autumn 2025</a:t>
            </a:r>
            <a:endParaRPr lang="en-US" dirty="0"/>
          </a:p>
        </p:txBody>
      </p:sp>
      <p:sp>
        <p:nvSpPr>
          <p:cNvPr id="8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dt+UX: Design Thinking for User Experience Design, Prototyping &amp; Evaluation</a:t>
            </a:r>
          </a:p>
        </p:txBody>
      </p:sp>
      <p:sp>
        <p:nvSpPr>
          <p:cNvPr id="9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3EE2156-C857-2048-8AE2-99EA715E4D4A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4F42EBF-CE98-CD4B-993C-2A03CB423CBB}"/>
              </a:ext>
            </a:extLst>
          </p:cNvPr>
          <p:cNvSpPr/>
          <p:nvPr/>
        </p:nvSpPr>
        <p:spPr bwMode="auto">
          <a:xfrm>
            <a:off x="0" y="6527202"/>
            <a:ext cx="12192000" cy="321919"/>
          </a:xfrm>
          <a:prstGeom prst="rect">
            <a:avLst/>
          </a:prstGeom>
          <a:gradFill flip="none" rotWithShape="1">
            <a:gsLst>
              <a:gs pos="100000">
                <a:srgbClr val="000000">
                  <a:alpha val="28000"/>
                </a:srgbClr>
              </a:gs>
              <a:gs pos="74000">
                <a:srgbClr val="000000">
                  <a:alpha val="0"/>
                </a:srgbClr>
              </a:gs>
            </a:gsLst>
            <a:lin ang="16200000" scaled="0"/>
            <a:tileRect/>
          </a:gradFill>
          <a:ln w="12700" cap="flat" cmpd="sng" algn="ctr">
            <a:noFill/>
            <a:prstDash val="solid"/>
            <a:round/>
            <a:headEnd type="none" w="sm" len="sm"/>
            <a:tailEnd type="none" w="sm" len="sm"/>
          </a:ln>
          <a:effectLst/>
        </p:spPr>
        <p:txBody>
          <a:bodyPr vert="horz" wrap="square" lIns="91428" tIns="45714" rIns="91428" bIns="45714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217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24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7EA5B76A-CF53-E143-A3F1-37625C93DBFE}"/>
              </a:ext>
            </a:extLst>
          </p:cNvPr>
          <p:cNvSpPr/>
          <p:nvPr/>
        </p:nvSpPr>
        <p:spPr bwMode="auto">
          <a:xfrm>
            <a:off x="0" y="6527203"/>
            <a:ext cx="12192000" cy="321919"/>
          </a:xfrm>
          <a:prstGeom prst="rect">
            <a:avLst/>
          </a:prstGeom>
          <a:gradFill flip="none" rotWithShape="1">
            <a:gsLst>
              <a:gs pos="100000">
                <a:srgbClr val="000000">
                  <a:alpha val="28000"/>
                </a:srgbClr>
              </a:gs>
              <a:gs pos="74000">
                <a:srgbClr val="000000">
                  <a:alpha val="0"/>
                </a:srgbClr>
              </a:gs>
            </a:gsLst>
            <a:lin ang="16200000" scaled="0"/>
            <a:tileRect/>
          </a:gradFill>
          <a:ln w="12700" cap="flat" cmpd="sng" algn="ctr">
            <a:noFill/>
            <a:prstDash val="solid"/>
            <a:round/>
            <a:headEnd type="none" w="sm" len="sm"/>
            <a:tailEnd type="none" w="sm" len="sm"/>
          </a:ln>
          <a:effectLst/>
        </p:spPr>
        <p:txBody>
          <a:bodyPr vert="horz" wrap="square" lIns="91438" tIns="45719" rIns="91438" bIns="45719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38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24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35027133"/>
      </p:ext>
    </p:extLst>
  </p:cSld>
  <p:clrMapOvr>
    <a:masterClrMapping/>
  </p:clrMapOvr>
  <p:transition>
    <p:dissolve/>
  </p:transition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Autumn 2025</a:t>
            </a:r>
            <a:endParaRPr lang="en-US" dirty="0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dt+UX: Design Thinking for User Experience Design, Prototyping &amp; Evaluation</a:t>
            </a:r>
            <a:endParaRPr lang="en-US" dirty="0"/>
          </a:p>
        </p:txBody>
      </p:sp>
      <p:sp>
        <p:nvSpPr>
          <p:cNvPr id="5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A1A7435F-1268-B14E-9921-CB2E2F250DE7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09033609"/>
      </p:ext>
    </p:extLst>
  </p:cSld>
  <p:clrMapOvr>
    <a:masterClrMapping/>
  </p:clrMapOvr>
  <p:transition>
    <p:dissolve/>
  </p:transition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Autumn 2025</a:t>
            </a:r>
            <a:endParaRPr lang="en-US" dirty="0"/>
          </a:p>
        </p:txBody>
      </p:sp>
      <p:sp>
        <p:nvSpPr>
          <p:cNvPr id="3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dt+UX: Design Thinking for User Experience Design, Prototyping &amp; Evaluation</a:t>
            </a:r>
            <a:endParaRPr lang="en-US" dirty="0"/>
          </a:p>
        </p:txBody>
      </p:sp>
      <p:sp>
        <p:nvSpPr>
          <p:cNvPr id="4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F2949DCA-4B18-234C-AD4E-11144FC2035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65571836"/>
      </p:ext>
    </p:extLst>
  </p:cSld>
  <p:clrMapOvr>
    <a:masterClrMapping/>
  </p:clrMapOvr>
  <p:transition>
    <p:dissolve/>
  </p:transition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4" y="273052"/>
            <a:ext cx="6815667" cy="5853113"/>
          </a:xfrm>
        </p:spPr>
        <p:txBody>
          <a:bodyPr/>
          <a:lstStyle>
            <a:lvl1pPr>
              <a:defRPr sz="3199"/>
            </a:lvl1pPr>
            <a:lvl2pPr>
              <a:defRPr sz="2799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2"/>
            <a:ext cx="4011084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109" indent="0">
              <a:buNone/>
              <a:defRPr sz="1200"/>
            </a:lvl2pPr>
            <a:lvl3pPr marL="914217" indent="0">
              <a:buNone/>
              <a:defRPr sz="1000"/>
            </a:lvl3pPr>
            <a:lvl4pPr marL="1371326" indent="0">
              <a:buNone/>
              <a:defRPr sz="900"/>
            </a:lvl4pPr>
            <a:lvl5pPr marL="1828434" indent="0">
              <a:buNone/>
              <a:defRPr sz="900"/>
            </a:lvl5pPr>
            <a:lvl6pPr marL="2285543" indent="0">
              <a:buNone/>
              <a:defRPr sz="900"/>
            </a:lvl6pPr>
            <a:lvl7pPr marL="2742651" indent="0">
              <a:buNone/>
              <a:defRPr sz="900"/>
            </a:lvl7pPr>
            <a:lvl8pPr marL="3199760" indent="0">
              <a:buNone/>
              <a:defRPr sz="900"/>
            </a:lvl8pPr>
            <a:lvl9pPr marL="3656868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Autumn 2025</a:t>
            </a:r>
            <a:endParaRPr lang="en-US" dirty="0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dt+UX: Design Thinking for User Experience Design, Prototyping &amp; Evaluation</a:t>
            </a:r>
            <a:endParaRPr lang="en-US" dirty="0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25DDFC32-B491-CD4C-84CF-314108DC37FF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E818DE2A-99CD-DD4B-B42A-F75FB6F8F819}"/>
              </a:ext>
            </a:extLst>
          </p:cNvPr>
          <p:cNvSpPr/>
          <p:nvPr/>
        </p:nvSpPr>
        <p:spPr bwMode="auto">
          <a:xfrm>
            <a:off x="0" y="6527202"/>
            <a:ext cx="12192000" cy="321919"/>
          </a:xfrm>
          <a:prstGeom prst="rect">
            <a:avLst/>
          </a:prstGeom>
          <a:gradFill flip="none" rotWithShape="1">
            <a:gsLst>
              <a:gs pos="100000">
                <a:srgbClr val="000000">
                  <a:alpha val="28000"/>
                </a:srgbClr>
              </a:gs>
              <a:gs pos="74000">
                <a:srgbClr val="000000">
                  <a:alpha val="0"/>
                </a:srgbClr>
              </a:gs>
            </a:gsLst>
            <a:lin ang="16200000" scaled="0"/>
            <a:tileRect/>
          </a:gradFill>
          <a:ln w="12700" cap="flat" cmpd="sng" algn="ctr">
            <a:noFill/>
            <a:prstDash val="solid"/>
            <a:round/>
            <a:headEnd type="none" w="sm" len="sm"/>
            <a:tailEnd type="none" w="sm" len="sm"/>
          </a:ln>
          <a:effectLst/>
        </p:spPr>
        <p:txBody>
          <a:bodyPr vert="horz" wrap="square" lIns="91428" tIns="45714" rIns="91428" bIns="45714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217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24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CE8F8EC3-D71B-F742-9954-E246C53B2D02}"/>
              </a:ext>
            </a:extLst>
          </p:cNvPr>
          <p:cNvSpPr/>
          <p:nvPr/>
        </p:nvSpPr>
        <p:spPr bwMode="auto">
          <a:xfrm>
            <a:off x="0" y="6527203"/>
            <a:ext cx="12192000" cy="321919"/>
          </a:xfrm>
          <a:prstGeom prst="rect">
            <a:avLst/>
          </a:prstGeom>
          <a:gradFill flip="none" rotWithShape="1">
            <a:gsLst>
              <a:gs pos="100000">
                <a:srgbClr val="000000">
                  <a:alpha val="28000"/>
                </a:srgbClr>
              </a:gs>
              <a:gs pos="74000">
                <a:srgbClr val="000000">
                  <a:alpha val="0"/>
                </a:srgbClr>
              </a:gs>
            </a:gsLst>
            <a:lin ang="16200000" scaled="0"/>
            <a:tileRect/>
          </a:gradFill>
          <a:ln w="12700" cap="flat" cmpd="sng" algn="ctr">
            <a:noFill/>
            <a:prstDash val="solid"/>
            <a:round/>
            <a:headEnd type="none" w="sm" len="sm"/>
            <a:tailEnd type="none" w="sm" len="sm"/>
          </a:ln>
          <a:effectLst/>
        </p:spPr>
        <p:txBody>
          <a:bodyPr vert="horz" wrap="square" lIns="91438" tIns="45719" rIns="91438" bIns="45719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38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24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33336592"/>
      </p:ext>
    </p:extLst>
  </p:cSld>
  <p:clrMapOvr>
    <a:masterClrMapping/>
  </p:clrMapOvr>
  <p:transition>
    <p:dissolve/>
  </p:transition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80060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5"/>
            <a:ext cx="7315200" cy="4114800"/>
          </a:xfrm>
        </p:spPr>
        <p:txBody>
          <a:bodyPr/>
          <a:lstStyle>
            <a:lvl1pPr marL="0" indent="0">
              <a:buNone/>
              <a:defRPr sz="3199"/>
            </a:lvl1pPr>
            <a:lvl2pPr marL="457109" indent="0">
              <a:buNone/>
              <a:defRPr sz="2799"/>
            </a:lvl2pPr>
            <a:lvl3pPr marL="914217" indent="0">
              <a:buNone/>
              <a:defRPr sz="2400"/>
            </a:lvl3pPr>
            <a:lvl4pPr marL="1371326" indent="0">
              <a:buNone/>
              <a:defRPr sz="2000"/>
            </a:lvl4pPr>
            <a:lvl5pPr marL="1828434" indent="0">
              <a:buNone/>
              <a:defRPr sz="2000"/>
            </a:lvl5pPr>
            <a:lvl6pPr marL="2285543" indent="0">
              <a:buNone/>
              <a:defRPr sz="2000"/>
            </a:lvl6pPr>
            <a:lvl7pPr marL="2742651" indent="0">
              <a:buNone/>
              <a:defRPr sz="2000"/>
            </a:lvl7pPr>
            <a:lvl8pPr marL="3199760" indent="0">
              <a:buNone/>
              <a:defRPr sz="2000"/>
            </a:lvl8pPr>
            <a:lvl9pPr marL="3656868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367338"/>
            <a:ext cx="73152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109" indent="0">
              <a:buNone/>
              <a:defRPr sz="1200"/>
            </a:lvl2pPr>
            <a:lvl3pPr marL="914217" indent="0">
              <a:buNone/>
              <a:defRPr sz="1000"/>
            </a:lvl3pPr>
            <a:lvl4pPr marL="1371326" indent="0">
              <a:buNone/>
              <a:defRPr sz="900"/>
            </a:lvl4pPr>
            <a:lvl5pPr marL="1828434" indent="0">
              <a:buNone/>
              <a:defRPr sz="900"/>
            </a:lvl5pPr>
            <a:lvl6pPr marL="2285543" indent="0">
              <a:buNone/>
              <a:defRPr sz="900"/>
            </a:lvl6pPr>
            <a:lvl7pPr marL="2742651" indent="0">
              <a:buNone/>
              <a:defRPr sz="900"/>
            </a:lvl7pPr>
            <a:lvl8pPr marL="3199760" indent="0">
              <a:buNone/>
              <a:defRPr sz="900"/>
            </a:lvl8pPr>
            <a:lvl9pPr marL="3656868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Autumn 2025</a:t>
            </a:r>
            <a:endParaRPr lang="en-US" dirty="0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dt+UX: Design Thinking for User Experience Design, Prototyping &amp; Evaluation</a:t>
            </a:r>
          </a:p>
        </p:txBody>
      </p:sp>
      <p:sp>
        <p:nvSpPr>
          <p:cNvPr id="7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9335100-7FB8-3346-94EF-A9F855F7A39E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FCE59B09-0BDE-BE46-8148-E04158285CC3}"/>
              </a:ext>
            </a:extLst>
          </p:cNvPr>
          <p:cNvSpPr/>
          <p:nvPr/>
        </p:nvSpPr>
        <p:spPr bwMode="auto">
          <a:xfrm>
            <a:off x="0" y="6527202"/>
            <a:ext cx="12192000" cy="321919"/>
          </a:xfrm>
          <a:prstGeom prst="rect">
            <a:avLst/>
          </a:prstGeom>
          <a:gradFill flip="none" rotWithShape="1">
            <a:gsLst>
              <a:gs pos="100000">
                <a:srgbClr val="000000">
                  <a:alpha val="28000"/>
                </a:srgbClr>
              </a:gs>
              <a:gs pos="74000">
                <a:srgbClr val="000000">
                  <a:alpha val="0"/>
                </a:srgbClr>
              </a:gs>
            </a:gsLst>
            <a:lin ang="16200000" scaled="0"/>
            <a:tileRect/>
          </a:gradFill>
          <a:ln w="12700" cap="flat" cmpd="sng" algn="ctr">
            <a:noFill/>
            <a:prstDash val="solid"/>
            <a:round/>
            <a:headEnd type="none" w="sm" len="sm"/>
            <a:tailEnd type="none" w="sm" len="sm"/>
          </a:ln>
          <a:effectLst/>
        </p:spPr>
        <p:txBody>
          <a:bodyPr vert="horz" wrap="square" lIns="91428" tIns="45714" rIns="91428" bIns="45714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217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24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87CA103C-F65A-C442-B916-436A5D533F9D}"/>
              </a:ext>
            </a:extLst>
          </p:cNvPr>
          <p:cNvSpPr/>
          <p:nvPr/>
        </p:nvSpPr>
        <p:spPr bwMode="auto">
          <a:xfrm>
            <a:off x="0" y="6527203"/>
            <a:ext cx="12192000" cy="321919"/>
          </a:xfrm>
          <a:prstGeom prst="rect">
            <a:avLst/>
          </a:prstGeom>
          <a:gradFill flip="none" rotWithShape="1">
            <a:gsLst>
              <a:gs pos="100000">
                <a:srgbClr val="000000">
                  <a:alpha val="28000"/>
                </a:srgbClr>
              </a:gs>
              <a:gs pos="74000">
                <a:srgbClr val="000000">
                  <a:alpha val="0"/>
                </a:srgbClr>
              </a:gs>
            </a:gsLst>
            <a:lin ang="16200000" scaled="0"/>
            <a:tileRect/>
          </a:gradFill>
          <a:ln w="12700" cap="flat" cmpd="sng" algn="ctr">
            <a:noFill/>
            <a:prstDash val="solid"/>
            <a:round/>
            <a:headEnd type="none" w="sm" len="sm"/>
            <a:tailEnd type="none" w="sm" len="sm"/>
          </a:ln>
          <a:effectLst/>
        </p:spPr>
        <p:txBody>
          <a:bodyPr vert="horz" wrap="square" lIns="91438" tIns="45719" rIns="91438" bIns="45719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38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24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14904676"/>
      </p:ext>
    </p:extLst>
  </p:cSld>
  <p:clrMapOvr>
    <a:masterClrMapping/>
  </p:clrMapOvr>
  <p:transition>
    <p:dissolve/>
  </p:transition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Autumn 2025</a:t>
            </a:r>
            <a:endParaRPr lang="en-US" dirty="0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dt+UX: Design Thinking for User Experience Design, Prototyping &amp; Evaluation</a:t>
            </a:r>
            <a:endParaRPr lang="en-US" dirty="0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7233A151-F0D2-1F48-9B08-3E0A4ABB9EC3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2C1305B5-4179-A944-A52D-68750D1DD4C2}"/>
              </a:ext>
            </a:extLst>
          </p:cNvPr>
          <p:cNvSpPr/>
          <p:nvPr/>
        </p:nvSpPr>
        <p:spPr bwMode="auto">
          <a:xfrm>
            <a:off x="0" y="6527202"/>
            <a:ext cx="12192000" cy="321919"/>
          </a:xfrm>
          <a:prstGeom prst="rect">
            <a:avLst/>
          </a:prstGeom>
          <a:gradFill flip="none" rotWithShape="1">
            <a:gsLst>
              <a:gs pos="100000">
                <a:srgbClr val="000000">
                  <a:alpha val="28000"/>
                </a:srgbClr>
              </a:gs>
              <a:gs pos="74000">
                <a:srgbClr val="000000">
                  <a:alpha val="0"/>
                </a:srgbClr>
              </a:gs>
            </a:gsLst>
            <a:lin ang="16200000" scaled="0"/>
            <a:tileRect/>
          </a:gradFill>
          <a:ln w="12700" cap="flat" cmpd="sng" algn="ctr">
            <a:noFill/>
            <a:prstDash val="solid"/>
            <a:round/>
            <a:headEnd type="none" w="sm" len="sm"/>
            <a:tailEnd type="none" w="sm" len="sm"/>
          </a:ln>
          <a:effectLst/>
        </p:spPr>
        <p:txBody>
          <a:bodyPr vert="horz" wrap="square" lIns="91428" tIns="45714" rIns="91428" bIns="45714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217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24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</a:endParaRP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35168F8E-7129-1D47-8352-063FD7E5A557}"/>
              </a:ext>
            </a:extLst>
          </p:cNvPr>
          <p:cNvSpPr/>
          <p:nvPr/>
        </p:nvSpPr>
        <p:spPr bwMode="auto">
          <a:xfrm>
            <a:off x="0" y="6527203"/>
            <a:ext cx="12192000" cy="321919"/>
          </a:xfrm>
          <a:prstGeom prst="rect">
            <a:avLst/>
          </a:prstGeom>
          <a:gradFill flip="none" rotWithShape="1">
            <a:gsLst>
              <a:gs pos="100000">
                <a:srgbClr val="000000">
                  <a:alpha val="28000"/>
                </a:srgbClr>
              </a:gs>
              <a:gs pos="74000">
                <a:srgbClr val="000000">
                  <a:alpha val="0"/>
                </a:srgbClr>
              </a:gs>
            </a:gsLst>
            <a:lin ang="16200000" scaled="0"/>
            <a:tileRect/>
          </a:gradFill>
          <a:ln w="12700" cap="flat" cmpd="sng" algn="ctr">
            <a:noFill/>
            <a:prstDash val="solid"/>
            <a:round/>
            <a:headEnd type="none" w="sm" len="sm"/>
            <a:tailEnd type="none" w="sm" len="sm"/>
          </a:ln>
          <a:effectLst/>
        </p:spPr>
        <p:txBody>
          <a:bodyPr vert="horz" wrap="square" lIns="91438" tIns="45719" rIns="91438" bIns="45719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38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24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75642643"/>
      </p:ext>
    </p:extLst>
  </p:cSld>
  <p:clrMapOvr>
    <a:masterClrMapping/>
  </p:clrMapOvr>
  <p:transition>
    <p:dissolve/>
  </p:transition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304867" y="352427"/>
            <a:ext cx="2887133" cy="597217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39234" y="352427"/>
            <a:ext cx="8462433" cy="597217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Autumn 2025</a:t>
            </a:r>
            <a:endParaRPr lang="en-US" dirty="0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dt+UX: Design Thinking for User Experience Design, Prototyping &amp; Evaluation</a:t>
            </a:r>
            <a:endParaRPr lang="en-US" dirty="0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0E9FD364-21D9-FD4C-9E39-FE84307BCC32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53DDD6FB-8AF9-2C42-B83D-0FC003497CE6}"/>
              </a:ext>
            </a:extLst>
          </p:cNvPr>
          <p:cNvSpPr/>
          <p:nvPr/>
        </p:nvSpPr>
        <p:spPr bwMode="auto">
          <a:xfrm>
            <a:off x="0" y="6527202"/>
            <a:ext cx="12192000" cy="321919"/>
          </a:xfrm>
          <a:prstGeom prst="rect">
            <a:avLst/>
          </a:prstGeom>
          <a:gradFill flip="none" rotWithShape="1">
            <a:gsLst>
              <a:gs pos="100000">
                <a:srgbClr val="000000">
                  <a:alpha val="28000"/>
                </a:srgbClr>
              </a:gs>
              <a:gs pos="74000">
                <a:srgbClr val="000000">
                  <a:alpha val="0"/>
                </a:srgbClr>
              </a:gs>
            </a:gsLst>
            <a:lin ang="16200000" scaled="0"/>
            <a:tileRect/>
          </a:gradFill>
          <a:ln w="12700" cap="flat" cmpd="sng" algn="ctr">
            <a:noFill/>
            <a:prstDash val="solid"/>
            <a:round/>
            <a:headEnd type="none" w="sm" len="sm"/>
            <a:tailEnd type="none" w="sm" len="sm"/>
          </a:ln>
          <a:effectLst/>
        </p:spPr>
        <p:txBody>
          <a:bodyPr vert="horz" wrap="square" lIns="91428" tIns="45714" rIns="91428" bIns="45714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217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24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</a:endParaRP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85CF5D1E-C699-BF46-974B-5714AA4B3505}"/>
              </a:ext>
            </a:extLst>
          </p:cNvPr>
          <p:cNvSpPr/>
          <p:nvPr/>
        </p:nvSpPr>
        <p:spPr bwMode="auto">
          <a:xfrm>
            <a:off x="0" y="6527203"/>
            <a:ext cx="12192000" cy="321919"/>
          </a:xfrm>
          <a:prstGeom prst="rect">
            <a:avLst/>
          </a:prstGeom>
          <a:gradFill flip="none" rotWithShape="1">
            <a:gsLst>
              <a:gs pos="100000">
                <a:srgbClr val="000000">
                  <a:alpha val="28000"/>
                </a:srgbClr>
              </a:gs>
              <a:gs pos="74000">
                <a:srgbClr val="000000">
                  <a:alpha val="0"/>
                </a:srgbClr>
              </a:gs>
            </a:gsLst>
            <a:lin ang="16200000" scaled="0"/>
            <a:tileRect/>
          </a:gradFill>
          <a:ln w="12700" cap="flat" cmpd="sng" algn="ctr">
            <a:noFill/>
            <a:prstDash val="solid"/>
            <a:round/>
            <a:headEnd type="none" w="sm" len="sm"/>
            <a:tailEnd type="none" w="sm" len="sm"/>
          </a:ln>
          <a:effectLst/>
        </p:spPr>
        <p:txBody>
          <a:bodyPr vert="horz" wrap="square" lIns="91438" tIns="45719" rIns="91438" bIns="45719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38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24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64795000"/>
      </p:ext>
    </p:extLst>
  </p:cSld>
  <p:clrMapOvr>
    <a:masterClrMapping/>
  </p:clrMapOvr>
  <p:transition>
    <p:dissolve/>
  </p:transition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Mai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Shape 19"/>
          <p:cNvSpPr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 lvl="0">
              <a:defRPr sz="1800">
                <a:solidFill>
                  <a:srgbClr val="000000"/>
                </a:solidFill>
                <a:uFillTx/>
              </a:defRPr>
            </a:pPr>
            <a:r>
              <a:rPr lang="en-US" sz="3999">
                <a:solidFill>
                  <a:srgbClr val="FFFFFF"/>
                </a:solidFill>
                <a:uFill>
                  <a:solidFill>
                    <a:srgbClr val="FFFFFF"/>
                  </a:solidFill>
                </a:uFill>
              </a:rPr>
              <a:t>Click to edit Master title style</a:t>
            </a:r>
            <a:endParaRPr sz="3999">
              <a:solidFill>
                <a:srgbClr val="FFFFFF"/>
              </a:solidFill>
              <a:uFill>
                <a:solidFill>
                  <a:srgbClr val="FFFFFF"/>
                </a:solidFill>
              </a:uFill>
            </a:endParaRPr>
          </a:p>
        </p:txBody>
      </p:sp>
      <p:sp>
        <p:nvSpPr>
          <p:cNvPr id="20" name="Shape 20"/>
          <p:cNvSpPr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>
            <a:lvl2pPr marL="293277" indent="-92291">
              <a:spcBef>
                <a:spcPts val="485"/>
              </a:spcBef>
              <a:defRPr sz="2300"/>
            </a:lvl2pPr>
            <a:lvl3pPr marL="457349" indent="-71782">
              <a:spcBef>
                <a:spcPts val="404"/>
              </a:spcBef>
              <a:defRPr sz="2100"/>
            </a:lvl3pPr>
            <a:lvl4pPr marL="641930" indent="-71782">
              <a:spcBef>
                <a:spcPts val="323"/>
              </a:spcBef>
              <a:defRPr sz="1700"/>
            </a:lvl4pPr>
            <a:lvl5pPr marL="826510" indent="-71782">
              <a:spcBef>
                <a:spcPts val="323"/>
              </a:spcBef>
              <a:defRPr sz="1700"/>
            </a:lvl5pPr>
          </a:lstStyle>
          <a:p>
            <a:pPr lvl="0">
              <a:defRPr sz="1800">
                <a:solidFill>
                  <a:srgbClr val="000000"/>
                </a:solidFill>
                <a:uFillTx/>
              </a:defRPr>
            </a:pPr>
            <a:r>
              <a:rPr lang="en-US" sz="2699">
                <a:solidFill>
                  <a:srgbClr val="FFFFFF"/>
                </a:solidFill>
                <a:uFill>
                  <a:solidFill>
                    <a:srgbClr val="FFFFFF"/>
                  </a:solidFill>
                </a:uFill>
              </a:rPr>
              <a:t>Click to edit Master text styles</a:t>
            </a:r>
          </a:p>
          <a:p>
            <a:pPr lvl="1">
              <a:defRPr sz="1800">
                <a:solidFill>
                  <a:srgbClr val="000000"/>
                </a:solidFill>
                <a:uFillTx/>
              </a:defRPr>
            </a:pPr>
            <a:r>
              <a:rPr lang="en-US" sz="2699">
                <a:solidFill>
                  <a:srgbClr val="FFFFFF"/>
                </a:solidFill>
                <a:uFill>
                  <a:solidFill>
                    <a:srgbClr val="FFFFFF"/>
                  </a:solidFill>
                </a:uFill>
              </a:rPr>
              <a:t>Second level</a:t>
            </a:r>
          </a:p>
          <a:p>
            <a:pPr lvl="2">
              <a:defRPr sz="1800">
                <a:solidFill>
                  <a:srgbClr val="000000"/>
                </a:solidFill>
                <a:uFillTx/>
              </a:defRPr>
            </a:pPr>
            <a:r>
              <a:rPr lang="en-US" sz="2699">
                <a:solidFill>
                  <a:srgbClr val="FFFFFF"/>
                </a:solidFill>
                <a:uFill>
                  <a:solidFill>
                    <a:srgbClr val="FFFFFF"/>
                  </a:solidFill>
                </a:uFill>
              </a:rPr>
              <a:t>Third level</a:t>
            </a:r>
          </a:p>
          <a:p>
            <a:pPr lvl="3">
              <a:defRPr sz="1800">
                <a:solidFill>
                  <a:srgbClr val="000000"/>
                </a:solidFill>
                <a:uFillTx/>
              </a:defRPr>
            </a:pPr>
            <a:r>
              <a:rPr lang="en-US" sz="2699">
                <a:solidFill>
                  <a:srgbClr val="FFFFFF"/>
                </a:solidFill>
                <a:uFill>
                  <a:solidFill>
                    <a:srgbClr val="FFFFFF"/>
                  </a:solidFill>
                </a:uFill>
              </a:rPr>
              <a:t>Fourth level</a:t>
            </a:r>
          </a:p>
          <a:p>
            <a:pPr lvl="4">
              <a:defRPr sz="1800">
                <a:solidFill>
                  <a:srgbClr val="000000"/>
                </a:solidFill>
                <a:uFillTx/>
              </a:defRPr>
            </a:pPr>
            <a:r>
              <a:rPr lang="en-US" sz="2699">
                <a:solidFill>
                  <a:srgbClr val="FFFFFF"/>
                </a:solidFill>
                <a:uFill>
                  <a:solidFill>
                    <a:srgbClr val="FFFFFF"/>
                  </a:solidFill>
                </a:uFill>
              </a:rPr>
              <a:t>Fifth level</a:t>
            </a:r>
            <a:endParaRPr sz="1700">
              <a:solidFill>
                <a:srgbClr val="FFFFFF"/>
              </a:solidFill>
              <a:uFill>
                <a:solidFill>
                  <a:srgbClr val="FFFFFF"/>
                </a:solidFill>
              </a:uFill>
            </a:endParaRPr>
          </a:p>
        </p:txBody>
      </p:sp>
      <p:sp>
        <p:nvSpPr>
          <p:cNvPr id="4" name="Rectangle 5">
            <a:extLst>
              <a:ext uri="{FF2B5EF4-FFF2-40B4-BE49-F238E27FC236}">
                <a16:creationId xmlns:a16="http://schemas.microsoft.com/office/drawing/2014/main" id="{04B94D95-A2AB-8944-9100-36502BBCF46C}"/>
              </a:ext>
            </a:extLst>
          </p:cNvPr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0" y="6553200"/>
            <a:ext cx="2540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000" b="0" i="0" smtClean="0">
                <a:solidFill>
                  <a:srgbClr val="6D6D6D"/>
                </a:solidFill>
                <a:latin typeface="Helvetica Light"/>
                <a:ea typeface="+mn-ea"/>
                <a:cs typeface="Helvetica Light"/>
              </a:defRPr>
            </a:lvl1pPr>
          </a:lstStyle>
          <a:p>
            <a:pPr>
              <a:defRPr/>
            </a:pPr>
            <a:r>
              <a:rPr lang="en-US"/>
              <a:t>Autumn 2025</a:t>
            </a:r>
            <a:endParaRPr lang="en-US" dirty="0"/>
          </a:p>
        </p:txBody>
      </p:sp>
      <p:sp>
        <p:nvSpPr>
          <p:cNvPr id="5" name="Rectangle 6">
            <a:extLst>
              <a:ext uri="{FF2B5EF4-FFF2-40B4-BE49-F238E27FC236}">
                <a16:creationId xmlns:a16="http://schemas.microsoft.com/office/drawing/2014/main" id="{8F105658-4B3F-D54B-AFC8-B6123918E270}"/>
              </a:ext>
            </a:extLst>
          </p:cNvPr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2545860" y="6553200"/>
            <a:ext cx="8319483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000" b="0" i="0" smtClean="0">
                <a:solidFill>
                  <a:srgbClr val="6D6D6D"/>
                </a:solidFill>
                <a:latin typeface="Helvetica Light"/>
                <a:ea typeface="+mn-ea"/>
                <a:cs typeface="Helvetica Light"/>
              </a:defRPr>
            </a:lvl1pPr>
          </a:lstStyle>
          <a:p>
            <a:pPr>
              <a:defRPr/>
            </a:pPr>
            <a:r>
              <a:rPr lang="en-US"/>
              <a:t>dt+UX: Design Thinking for User Experience Design, Prototyping &amp; Evaluation</a:t>
            </a:r>
            <a:endParaRPr lang="en-US" dirty="0"/>
          </a:p>
        </p:txBody>
      </p:sp>
      <p:sp>
        <p:nvSpPr>
          <p:cNvPr id="6" name="Rectangle 7">
            <a:extLst>
              <a:ext uri="{FF2B5EF4-FFF2-40B4-BE49-F238E27FC236}">
                <a16:creationId xmlns:a16="http://schemas.microsoft.com/office/drawing/2014/main" id="{01711E96-21B6-CA46-B1E7-634E9DC0A3A7}"/>
              </a:ext>
            </a:extLst>
          </p:cNvPr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10871200" y="6553201"/>
            <a:ext cx="1320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000" b="0" i="0">
                <a:solidFill>
                  <a:srgbClr val="6D6D6D"/>
                </a:solidFill>
                <a:latin typeface="Helvetica Light"/>
                <a:cs typeface="Helvetica Light"/>
              </a:defRPr>
            </a:lvl1pPr>
          </a:lstStyle>
          <a:p>
            <a:fld id="{0BEAE38B-A34D-F042-8AF9-DD6BB052304A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00778322"/>
      </p:ext>
    </p:extLst>
  </p:cSld>
  <p:clrMapOvr>
    <a:masterClrMapping/>
  </p:clrMapOvr>
  <p:transition spd="med"/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3_Title + subtitle + bulle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sz="quarter" idx="10"/>
          </p:nvPr>
        </p:nvSpPr>
        <p:spPr>
          <a:xfrm>
            <a:off x="448735" y="1425579"/>
            <a:ext cx="11277101" cy="4881563"/>
          </a:xfrm>
          <a:prstGeom prst="rect">
            <a:avLst/>
          </a:prstGeom>
        </p:spPr>
        <p:txBody>
          <a:bodyPr/>
          <a:lstStyle>
            <a:lvl1pPr>
              <a:defRPr lang="en-US" dirty="0" smtClean="0">
                <a:solidFill>
                  <a:srgbClr val="767676"/>
                </a:solidFill>
                <a:latin typeface="+mn-lt"/>
              </a:defRPr>
            </a:lvl1pPr>
            <a:lvl2pPr>
              <a:defRPr lang="en-US" dirty="0" smtClean="0">
                <a:solidFill>
                  <a:srgbClr val="767676"/>
                </a:solidFill>
                <a:latin typeface="+mn-lt"/>
              </a:defRPr>
            </a:lvl2pPr>
            <a:lvl3pPr>
              <a:defRPr lang="en-US" dirty="0" smtClean="0">
                <a:solidFill>
                  <a:srgbClr val="767676"/>
                </a:solidFill>
                <a:latin typeface="+mn-lt"/>
              </a:defRPr>
            </a:lvl3pPr>
            <a:lvl4pPr>
              <a:defRPr lang="en-US" dirty="0" smtClean="0">
                <a:solidFill>
                  <a:srgbClr val="767676"/>
                </a:solidFill>
                <a:latin typeface="+mn-lt"/>
              </a:defRPr>
            </a:lvl4pPr>
            <a:lvl5pPr>
              <a:defRPr lang="en-US" dirty="0">
                <a:solidFill>
                  <a:srgbClr val="767676"/>
                </a:solidFill>
                <a:latin typeface="+mn-l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Text Placeholder 14"/>
          <p:cNvSpPr>
            <a:spLocks noGrp="1"/>
          </p:cNvSpPr>
          <p:nvPr>
            <p:ph type="body" sz="quarter" idx="15" hasCustomPrompt="1"/>
          </p:nvPr>
        </p:nvSpPr>
        <p:spPr>
          <a:xfrm>
            <a:off x="3180499" y="186136"/>
            <a:ext cx="8813800" cy="609600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r">
              <a:buNone/>
              <a:defRPr sz="3199" baseline="0">
                <a:solidFill>
                  <a:srgbClr val="FFC000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secondary title</a:t>
            </a:r>
          </a:p>
        </p:txBody>
      </p:sp>
      <p:sp>
        <p:nvSpPr>
          <p:cNvPr id="8" name="Title 1"/>
          <p:cNvSpPr>
            <a:spLocks noGrp="1"/>
          </p:cNvSpPr>
          <p:nvPr>
            <p:ph type="title" hasCustomPrompt="1"/>
          </p:nvPr>
        </p:nvSpPr>
        <p:spPr>
          <a:xfrm>
            <a:off x="152401" y="-27296"/>
            <a:ext cx="11275325" cy="1143000"/>
          </a:xfrm>
          <a:prstGeom prst="rect">
            <a:avLst/>
          </a:prstGeom>
        </p:spPr>
        <p:txBody>
          <a:bodyPr>
            <a:noAutofit/>
          </a:bodyPr>
          <a:lstStyle>
            <a:lvl1pPr algn="l">
              <a:defRPr sz="4199" b="0" baseline="0">
                <a:solidFill>
                  <a:srgbClr val="767676"/>
                </a:solidFill>
                <a:latin typeface="+mn-lt"/>
              </a:defRPr>
            </a:lvl1pPr>
          </a:lstStyle>
          <a:p>
            <a:r>
              <a:rPr lang="en-US" dirty="0"/>
              <a:t>title goes here</a:t>
            </a:r>
          </a:p>
        </p:txBody>
      </p:sp>
      <p:sp>
        <p:nvSpPr>
          <p:cNvPr id="5" name="Rectangle 5">
            <a:extLst>
              <a:ext uri="{FF2B5EF4-FFF2-40B4-BE49-F238E27FC236}">
                <a16:creationId xmlns:a16="http://schemas.microsoft.com/office/drawing/2014/main" id="{88866947-3717-D941-B175-1B7B7ED1B84A}"/>
              </a:ext>
            </a:extLst>
          </p:cNvPr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0" y="6553200"/>
            <a:ext cx="2540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000" b="0" i="0" smtClean="0">
                <a:solidFill>
                  <a:srgbClr val="6D6D6D"/>
                </a:solidFill>
                <a:latin typeface="Helvetica Light"/>
                <a:ea typeface="+mn-ea"/>
                <a:cs typeface="Helvetica Light"/>
              </a:defRPr>
            </a:lvl1pPr>
          </a:lstStyle>
          <a:p>
            <a:pPr>
              <a:defRPr/>
            </a:pPr>
            <a:r>
              <a:rPr lang="en-US"/>
              <a:t>Autumn 2025</a:t>
            </a:r>
            <a:endParaRPr lang="en-US" dirty="0"/>
          </a:p>
        </p:txBody>
      </p:sp>
      <p:sp>
        <p:nvSpPr>
          <p:cNvPr id="6" name="Rectangle 6">
            <a:extLst>
              <a:ext uri="{FF2B5EF4-FFF2-40B4-BE49-F238E27FC236}">
                <a16:creationId xmlns:a16="http://schemas.microsoft.com/office/drawing/2014/main" id="{0EA4BA3F-BC2B-3D47-BE0A-78ED8EBFE108}"/>
              </a:ext>
            </a:extLst>
          </p:cNvPr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2545860" y="6553200"/>
            <a:ext cx="8319483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000" b="0" i="0" smtClean="0">
                <a:solidFill>
                  <a:srgbClr val="6D6D6D"/>
                </a:solidFill>
                <a:latin typeface="Helvetica Light"/>
                <a:ea typeface="+mn-ea"/>
                <a:cs typeface="Helvetica Light"/>
              </a:defRPr>
            </a:lvl1pPr>
          </a:lstStyle>
          <a:p>
            <a:pPr>
              <a:defRPr/>
            </a:pPr>
            <a:r>
              <a:rPr lang="en-US"/>
              <a:t>dt+UX: Design Thinking for User Experience Design, Prototyping &amp; Evaluation</a:t>
            </a:r>
            <a:endParaRPr lang="en-US" dirty="0"/>
          </a:p>
        </p:txBody>
      </p:sp>
      <p:sp>
        <p:nvSpPr>
          <p:cNvPr id="9" name="Rectangle 7">
            <a:extLst>
              <a:ext uri="{FF2B5EF4-FFF2-40B4-BE49-F238E27FC236}">
                <a16:creationId xmlns:a16="http://schemas.microsoft.com/office/drawing/2014/main" id="{968502BF-64C9-E34D-92E9-03DE93032926}"/>
              </a:ext>
            </a:extLst>
          </p:cNvPr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10871200" y="6553201"/>
            <a:ext cx="1320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000" b="0" i="0">
                <a:solidFill>
                  <a:srgbClr val="6D6D6D"/>
                </a:solidFill>
                <a:latin typeface="Helvetica Light"/>
                <a:cs typeface="Helvetica Light"/>
              </a:defRPr>
            </a:lvl1pPr>
          </a:lstStyle>
          <a:p>
            <a:fld id="{0BEAE38B-A34D-F042-8AF9-DD6BB052304A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347012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42900" y="1065216"/>
            <a:ext cx="3886200" cy="73501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943100"/>
            <a:ext cx="3200400" cy="8763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22854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45708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68561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91415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14269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137123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159977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182831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Autumn 2025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dt+UX: Design Thinking for User Experience Design, Prototyping &amp; Evaluation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E0FE3D-C6CA-0E44-AD74-327626FD327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48479892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2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5684075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9235" y="352425"/>
            <a:ext cx="11552767" cy="1143000"/>
          </a:xfrm>
        </p:spPr>
        <p:txBody>
          <a:bodyPr/>
          <a:lstStyle>
            <a:lvl1pPr>
              <a:defRPr>
                <a:solidFill>
                  <a:srgbClr val="FFC000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914400" y="1600200"/>
            <a:ext cx="5080000" cy="47244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0"/>
            <a:ext cx="5080000" cy="47244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Autumn 2025</a:t>
            </a:r>
            <a:endParaRPr lang="en-US" dirty="0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dt+UX: Design Thinking for User Experience Design, Prototyping &amp; Evaluation</a:t>
            </a:r>
            <a:endParaRPr lang="en-US" dirty="0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C6DD1C74-D48A-F647-88A9-F190CAB18F50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49168CFC-C475-3C49-A59B-F104C47DBE7E}"/>
              </a:ext>
            </a:extLst>
          </p:cNvPr>
          <p:cNvSpPr/>
          <p:nvPr/>
        </p:nvSpPr>
        <p:spPr bwMode="auto">
          <a:xfrm>
            <a:off x="0" y="6527202"/>
            <a:ext cx="12192000" cy="321919"/>
          </a:xfrm>
          <a:prstGeom prst="rect">
            <a:avLst/>
          </a:prstGeom>
          <a:gradFill flip="none" rotWithShape="1">
            <a:gsLst>
              <a:gs pos="100000">
                <a:srgbClr val="000000">
                  <a:alpha val="28000"/>
                </a:srgbClr>
              </a:gs>
              <a:gs pos="74000">
                <a:srgbClr val="000000">
                  <a:alpha val="0"/>
                </a:srgbClr>
              </a:gs>
            </a:gsLst>
            <a:lin ang="16200000" scaled="0"/>
            <a:tileRect/>
          </a:gradFill>
          <a:ln w="12700" cap="flat" cmpd="sng" algn="ctr">
            <a:noFill/>
            <a:prstDash val="solid"/>
            <a:round/>
            <a:headEnd type="none" w="sm" len="sm"/>
            <a:tailEnd type="none" w="sm" len="sm"/>
          </a:ln>
          <a:effectLst/>
        </p:spPr>
        <p:txBody>
          <a:bodyPr vert="horz" wrap="square" lIns="91428" tIns="45714" rIns="91428" bIns="45714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217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24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F9B2204B-6F0E-224A-B684-DFCC423A4EBB}"/>
              </a:ext>
            </a:extLst>
          </p:cNvPr>
          <p:cNvSpPr/>
          <p:nvPr/>
        </p:nvSpPr>
        <p:spPr bwMode="auto">
          <a:xfrm>
            <a:off x="0" y="6527203"/>
            <a:ext cx="12192000" cy="321919"/>
          </a:xfrm>
          <a:prstGeom prst="rect">
            <a:avLst/>
          </a:prstGeom>
          <a:gradFill flip="none" rotWithShape="1">
            <a:gsLst>
              <a:gs pos="100000">
                <a:srgbClr val="000000">
                  <a:alpha val="28000"/>
                </a:srgbClr>
              </a:gs>
              <a:gs pos="74000">
                <a:srgbClr val="000000">
                  <a:alpha val="0"/>
                </a:srgbClr>
              </a:gs>
            </a:gsLst>
            <a:lin ang="16200000" scaled="0"/>
            <a:tileRect/>
          </a:gradFill>
          <a:ln w="12700" cap="flat" cmpd="sng" algn="ctr">
            <a:noFill/>
            <a:prstDash val="solid"/>
            <a:round/>
            <a:headEnd type="none" w="sm" len="sm"/>
            <a:tailEnd type="none" w="sm" len="sm"/>
          </a:ln>
          <a:effectLst/>
        </p:spPr>
        <p:txBody>
          <a:bodyPr vert="horz" wrap="square" lIns="91438" tIns="45719" rIns="91438" bIns="45719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38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24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16790539"/>
      </p:ext>
    </p:extLst>
  </p:cSld>
  <p:clrMapOvr>
    <a:masterClrMapping/>
  </p:clrMapOvr>
  <p:transition>
    <p:dissolve/>
  </p:transition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1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/>
          <p:cNvSpPr>
            <a:spLocks noGrp="1"/>
          </p:cNvSpPr>
          <p:nvPr>
            <p:ph type="title"/>
          </p:nvPr>
        </p:nvSpPr>
        <p:spPr>
          <a:xfrm>
            <a:off x="469909" y="0"/>
            <a:ext cx="11552767" cy="11430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969179933"/>
      </p:ext>
    </p:extLst>
  </p:cSld>
  <p:clrMapOvr>
    <a:masterClrMapping/>
  </p:clrMapOvr>
  <p:transition>
    <p:dissolve/>
  </p:transition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woObj">
  <p:cSld name="Title, Content,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9235" y="352425"/>
            <a:ext cx="11552767" cy="1143000"/>
          </a:xfrm>
        </p:spPr>
        <p:txBody>
          <a:bodyPr/>
          <a:lstStyle>
            <a:lvl1pPr>
              <a:defRPr sz="4400">
                <a:solidFill>
                  <a:srgbClr val="FFC000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14400" y="1600200"/>
            <a:ext cx="5080000" cy="4724400"/>
          </a:xfrm>
        </p:spPr>
        <p:txBody>
          <a:bodyPr/>
          <a:lstStyle>
            <a:lvl1pPr>
              <a:defRPr sz="3600"/>
            </a:lvl1pPr>
            <a:lvl2pPr>
              <a:defRPr sz="3600"/>
            </a:lvl2pPr>
            <a:lvl3pPr>
              <a:defRPr sz="3200"/>
            </a:lvl3pPr>
            <a:lvl4pPr>
              <a:defRPr sz="2800"/>
            </a:lvl4pPr>
            <a:lvl5pPr>
              <a:defRPr sz="28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6197600" y="1600200"/>
            <a:ext cx="5080000" cy="2286000"/>
          </a:xfrm>
        </p:spPr>
        <p:txBody>
          <a:bodyPr/>
          <a:lstStyle>
            <a:lvl1pPr>
              <a:defRPr sz="3200"/>
            </a:lvl1pPr>
            <a:lvl2pPr>
              <a:defRPr sz="3200"/>
            </a:lvl2pPr>
            <a:lvl3pPr>
              <a:defRPr sz="2800"/>
            </a:lvl3pPr>
            <a:lvl4pPr>
              <a:defRPr sz="2400"/>
            </a:lvl4pPr>
            <a:lvl5pPr>
              <a:defRPr sz="2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6197600" y="4038600"/>
            <a:ext cx="5080000" cy="2286000"/>
          </a:xfrm>
        </p:spPr>
        <p:txBody>
          <a:bodyPr/>
          <a:lstStyle>
            <a:lvl1pPr>
              <a:defRPr sz="3200"/>
            </a:lvl1pPr>
            <a:lvl2pPr>
              <a:defRPr sz="3200"/>
            </a:lvl2pPr>
            <a:lvl3pPr>
              <a:defRPr sz="2800"/>
            </a:lvl3pPr>
            <a:lvl4pPr>
              <a:defRPr sz="2400"/>
            </a:lvl4pPr>
            <a:lvl5pPr>
              <a:defRPr sz="2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Autumn 2025</a:t>
            </a:r>
            <a:endParaRPr lang="en-US" dirty="0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dt+UX: Design Thinking for User Experience Design, Prototyping &amp; Evaluation</a:t>
            </a:r>
            <a:endParaRPr lang="en-US" dirty="0"/>
          </a:p>
        </p:txBody>
      </p:sp>
      <p:sp>
        <p:nvSpPr>
          <p:cNvPr id="8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12E71438-5D6D-B146-B50F-08AEAE69356E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31663916"/>
      </p:ext>
    </p:extLst>
  </p:cSld>
  <p:clrMapOvr>
    <a:masterClrMapping/>
  </p:clrMapOvr>
  <p:transition>
    <p:dissolve/>
  </p:transition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txAndClipArt">
  <p:cSld name="Title, Text and Clip 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9234" y="352425"/>
            <a:ext cx="11552767" cy="11430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639233" y="1600200"/>
            <a:ext cx="5820349" cy="47244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lipArt Placeholder 3"/>
          <p:cNvSpPr>
            <a:spLocks noGrp="1"/>
          </p:cNvSpPr>
          <p:nvPr>
            <p:ph type="clipArt" sz="half" idx="2"/>
          </p:nvPr>
        </p:nvSpPr>
        <p:spPr>
          <a:xfrm>
            <a:off x="6584284" y="1600200"/>
            <a:ext cx="5355166" cy="4724400"/>
          </a:xfrm>
        </p:spPr>
        <p:txBody>
          <a:bodyPr/>
          <a:lstStyle/>
          <a:p>
            <a:pPr lvl="0"/>
            <a:r>
              <a:rPr lang="en-US" noProof="0"/>
              <a:t>Click icon to add online image</a:t>
            </a:r>
          </a:p>
        </p:txBody>
      </p:sp>
      <p:sp>
        <p:nvSpPr>
          <p:cNvPr id="5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Autumn 2025</a:t>
            </a:r>
            <a:endParaRPr lang="en-US" dirty="0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dt+UX: Design Thinking for User Experience Design, Prototyping &amp; Evaluation</a:t>
            </a:r>
            <a:endParaRPr lang="en-US" dirty="0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0BEAE38B-A34D-F042-8AF9-DD6BB052304A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44179032"/>
      </p:ext>
    </p:extLst>
  </p:cSld>
  <p:clrMapOvr>
    <a:masterClrMapping/>
  </p:clrMapOvr>
  <p:transition>
    <p:dissolv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image" Target="../media/image1.png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13" Type="http://schemas.openxmlformats.org/officeDocument/2006/relationships/slideLayout" Target="../slideLayouts/slideLayout35.xml"/><Relationship Id="rId18" Type="http://schemas.openxmlformats.org/officeDocument/2006/relationships/slideLayout" Target="../slideLayouts/slideLayout4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slideLayout" Target="../slideLayouts/slideLayout34.xml"/><Relationship Id="rId17" Type="http://schemas.openxmlformats.org/officeDocument/2006/relationships/slideLayout" Target="../slideLayouts/slideLayout39.xml"/><Relationship Id="rId2" Type="http://schemas.openxmlformats.org/officeDocument/2006/relationships/slideLayout" Target="../slideLayouts/slideLayout24.xml"/><Relationship Id="rId16" Type="http://schemas.openxmlformats.org/officeDocument/2006/relationships/slideLayout" Target="../slideLayouts/slideLayout38.xml"/><Relationship Id="rId20" Type="http://schemas.openxmlformats.org/officeDocument/2006/relationships/image" Target="../media/image1.png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5" Type="http://schemas.openxmlformats.org/officeDocument/2006/relationships/slideLayout" Target="../slideLayouts/slideLayout37.xml"/><Relationship Id="rId10" Type="http://schemas.openxmlformats.org/officeDocument/2006/relationships/slideLayout" Target="../slideLayouts/slideLayout32.xml"/><Relationship Id="rId19" Type="http://schemas.openxmlformats.org/officeDocument/2006/relationships/theme" Target="../theme/theme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Relationship Id="rId14" Type="http://schemas.openxmlformats.org/officeDocument/2006/relationships/slideLayout" Target="../slideLayouts/slideLayout36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rotWithShape="1">
          <a:blip r:embed="rId24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97EFA975-2AAB-424F-9936-573FBC30CC9C}"/>
              </a:ext>
            </a:extLst>
          </p:cNvPr>
          <p:cNvSpPr/>
          <p:nvPr/>
        </p:nvSpPr>
        <p:spPr bwMode="auto">
          <a:xfrm>
            <a:off x="0" y="6527203"/>
            <a:ext cx="12192000" cy="321919"/>
          </a:xfrm>
          <a:prstGeom prst="rect">
            <a:avLst/>
          </a:prstGeom>
          <a:gradFill flip="none" rotWithShape="1">
            <a:gsLst>
              <a:gs pos="100000">
                <a:srgbClr val="000000">
                  <a:alpha val="28000"/>
                </a:srgbClr>
              </a:gs>
              <a:gs pos="74000">
                <a:srgbClr val="000000">
                  <a:alpha val="0"/>
                </a:srgbClr>
              </a:gs>
            </a:gsLst>
            <a:lin ang="16200000" scaled="0"/>
            <a:tileRect/>
          </a:gradFill>
          <a:ln w="12700" cap="flat" cmpd="sng" algn="ctr">
            <a:noFill/>
            <a:prstDash val="solid"/>
            <a:round/>
            <a:headEnd type="none" w="sm" len="sm"/>
            <a:tailEnd type="none" w="sm" len="sm"/>
          </a:ln>
          <a:effectLst/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</a:endParaRP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F30053BA-8A81-294E-B8BB-4F448E392A49}"/>
              </a:ext>
            </a:extLst>
          </p:cNvPr>
          <p:cNvSpPr/>
          <p:nvPr/>
        </p:nvSpPr>
        <p:spPr bwMode="auto">
          <a:xfrm>
            <a:off x="0" y="6527206"/>
            <a:ext cx="12192000" cy="321919"/>
          </a:xfrm>
          <a:prstGeom prst="rect">
            <a:avLst/>
          </a:prstGeom>
          <a:gradFill flip="none" rotWithShape="1">
            <a:gsLst>
              <a:gs pos="100000">
                <a:srgbClr val="000000">
                  <a:alpha val="28000"/>
                </a:srgbClr>
              </a:gs>
              <a:gs pos="74000">
                <a:srgbClr val="000000">
                  <a:alpha val="0"/>
                </a:srgbClr>
              </a:gs>
            </a:gsLst>
            <a:lin ang="16200000" scaled="0"/>
            <a:tileRect/>
          </a:gradFill>
          <a:ln w="12700" cap="flat" cmpd="sng" algn="ctr">
            <a:noFill/>
            <a:prstDash val="solid"/>
            <a:round/>
            <a:headEnd type="none" w="sm" len="sm"/>
            <a:tailEnd type="none" w="sm" len="sm"/>
          </a:ln>
          <a:effectLst/>
        </p:spPr>
        <p:txBody>
          <a:bodyPr vert="horz" wrap="square" lIns="51434" tIns="25717" rIns="51434" bIns="25717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514339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135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</a:endParaRPr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title"/>
          </p:nvPr>
        </p:nvSpPr>
        <p:spPr bwMode="auto">
          <a:xfrm>
            <a:off x="639238" y="0"/>
            <a:ext cx="11552767" cy="1143000"/>
          </a:xfrm>
          <a:prstGeom prst="rect">
            <a:avLst/>
          </a:prstGeom>
          <a:noFill/>
          <a:ln>
            <a:noFill/>
          </a:ln>
          <a:extLst>
            <a:ext uri="{FAA26D3D-D897-4be2-8F04-BA451C77F1D7}">
              <ma14:placeholderFlag xmlns:ma14="http://schemas.microsoft.com/office/mac/drawingml/2011/main" xmlns="" val="1"/>
            </a:ex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dirty="0"/>
              <a:t>Click to edit Master title style</a:t>
            </a:r>
          </a:p>
        </p:txBody>
      </p:sp>
      <p:sp>
        <p:nvSpPr>
          <p:cNvPr id="7172" name="Rectangle 4"/>
          <p:cNvSpPr>
            <a:spLocks noGrp="1" noChangeArrowheads="1"/>
          </p:cNvSpPr>
          <p:nvPr>
            <p:ph type="body" idx="1"/>
          </p:nvPr>
        </p:nvSpPr>
        <p:spPr bwMode="auto">
          <a:xfrm>
            <a:off x="639233" y="1600200"/>
            <a:ext cx="11195715" cy="4724400"/>
          </a:xfrm>
          <a:prstGeom prst="rect">
            <a:avLst/>
          </a:prstGeom>
          <a:noFill/>
          <a:ln>
            <a:noFill/>
          </a:ln>
          <a:extLst>
            <a:ext uri="{FAA26D3D-D897-4be2-8F04-BA451C77F1D7}">
              <ma14:placeholderFlag xmlns:ma14="http://schemas.microsoft.com/office/mac/drawingml/2011/main" xmlns="" val="1"/>
            </a:ex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296965" name="Rectangle 5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2931" y="6607236"/>
            <a:ext cx="1595576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000" b="0" i="0" smtClean="0">
                <a:solidFill>
                  <a:srgbClr val="6D6D6D"/>
                </a:solidFill>
                <a:latin typeface="Helvetica Light"/>
                <a:ea typeface="+mn-ea"/>
                <a:cs typeface="Helvetica Light"/>
              </a:defRPr>
            </a:lvl1pPr>
          </a:lstStyle>
          <a:p>
            <a:pPr>
              <a:defRPr/>
            </a:pPr>
            <a:r>
              <a:rPr lang="en-US"/>
              <a:t>December 5, 2025</a:t>
            </a:r>
            <a:endParaRPr lang="en-US" dirty="0"/>
          </a:p>
        </p:txBody>
      </p:sp>
      <p:sp>
        <p:nvSpPr>
          <p:cNvPr id="296966" name="Rectangle 6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1598508" y="6608285"/>
            <a:ext cx="8996037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000" b="0" i="0" smtClean="0">
                <a:solidFill>
                  <a:srgbClr val="6D6D6D"/>
                </a:solidFill>
                <a:latin typeface="Helvetica Light"/>
                <a:ea typeface="+mn-ea"/>
                <a:cs typeface="Helvetica Light"/>
              </a:defRPr>
            </a:lvl1pPr>
          </a:lstStyle>
          <a:p>
            <a:pPr>
              <a:defRPr/>
            </a:pPr>
            <a:r>
              <a:rPr lang="en-US"/>
              <a:t>dt+UX: Design Thinking for User Experience Design, Prototyping &amp; Evaluation</a:t>
            </a:r>
            <a:endParaRPr lang="en-US" dirty="0"/>
          </a:p>
        </p:txBody>
      </p:sp>
      <p:sp>
        <p:nvSpPr>
          <p:cNvPr id="296967" name="Rectangle 7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10590567" y="6617039"/>
            <a:ext cx="1595576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000" b="0" i="0">
                <a:solidFill>
                  <a:srgbClr val="6D6D6D"/>
                </a:solidFill>
                <a:latin typeface="Helvetica Light"/>
                <a:cs typeface="Helvetica Light"/>
              </a:defRPr>
            </a:lvl1pPr>
          </a:lstStyle>
          <a:p>
            <a:fld id="{6CDAAD2D-0A78-5443-AB84-74C25CBD9F16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8" name="Shape 310"/>
          <p:cNvSpPr/>
          <p:nvPr/>
        </p:nvSpPr>
        <p:spPr>
          <a:xfrm rot="16200000">
            <a:off x="-74867" y="-55071"/>
            <a:ext cx="306720" cy="283987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0" y="0"/>
                </a:moveTo>
                <a:cubicBezTo>
                  <a:pt x="11929" y="0"/>
                  <a:pt x="21600" y="9670"/>
                  <a:pt x="21600" y="21600"/>
                </a:cubicBezTo>
              </a:path>
            </a:pathLst>
          </a:custGeom>
          <a:ln w="127000">
            <a:solidFill/>
            <a:round/>
          </a:ln>
        </p:spPr>
        <p:txBody>
          <a:bodyPr lIns="0" tIns="0" rIns="0" bIns="0" anchor="ctr"/>
          <a:lstStyle/>
          <a:p>
            <a:pPr lvl="0">
              <a:defRPr sz="5200" b="0">
                <a:latin typeface="Gill Sans Light"/>
                <a:ea typeface="Gill Sans Light"/>
                <a:cs typeface="Gill Sans Light"/>
                <a:sym typeface="Gill Sans Light"/>
              </a:defRPr>
            </a:pPr>
            <a:endParaRPr sz="2194" dirty="0"/>
          </a:p>
        </p:txBody>
      </p:sp>
      <p:sp>
        <p:nvSpPr>
          <p:cNvPr id="13" name="Shape 310">
            <a:extLst>
              <a:ext uri="{FF2B5EF4-FFF2-40B4-BE49-F238E27FC236}">
                <a16:creationId xmlns:a16="http://schemas.microsoft.com/office/drawing/2014/main" id="{DFB8A9B7-C06F-9749-B636-278A0C134EE9}"/>
              </a:ext>
            </a:extLst>
          </p:cNvPr>
          <p:cNvSpPr/>
          <p:nvPr/>
        </p:nvSpPr>
        <p:spPr>
          <a:xfrm rot="5400000" flipH="1">
            <a:off x="11961199" y="-55071"/>
            <a:ext cx="306720" cy="283987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0" y="0"/>
                </a:moveTo>
                <a:cubicBezTo>
                  <a:pt x="11929" y="0"/>
                  <a:pt x="21600" y="9670"/>
                  <a:pt x="21600" y="21600"/>
                </a:cubicBezTo>
              </a:path>
            </a:pathLst>
          </a:custGeom>
          <a:ln w="127000">
            <a:solidFill/>
            <a:round/>
          </a:ln>
        </p:spPr>
        <p:txBody>
          <a:bodyPr lIns="0" tIns="0" rIns="0" bIns="0" anchor="ctr"/>
          <a:lstStyle/>
          <a:p>
            <a:pPr lvl="0">
              <a:defRPr sz="5200" b="0">
                <a:latin typeface="Gill Sans Light"/>
                <a:ea typeface="Gill Sans Light"/>
                <a:cs typeface="Gill Sans Light"/>
                <a:sym typeface="Gill Sans Light"/>
              </a:defRPr>
            </a:pPr>
            <a:endParaRPr sz="2194" dirty="0"/>
          </a:p>
        </p:txBody>
      </p:sp>
      <p:sp>
        <p:nvSpPr>
          <p:cNvPr id="14" name="Shape 310">
            <a:extLst>
              <a:ext uri="{FF2B5EF4-FFF2-40B4-BE49-F238E27FC236}">
                <a16:creationId xmlns:a16="http://schemas.microsoft.com/office/drawing/2014/main" id="{CA7C88AC-0253-954C-B071-3CB64A57472F}"/>
              </a:ext>
            </a:extLst>
          </p:cNvPr>
          <p:cNvSpPr/>
          <p:nvPr/>
        </p:nvSpPr>
        <p:spPr>
          <a:xfrm rot="5400000" flipV="1">
            <a:off x="-74867" y="6623148"/>
            <a:ext cx="306720" cy="283987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0" y="0"/>
                </a:moveTo>
                <a:cubicBezTo>
                  <a:pt x="11929" y="0"/>
                  <a:pt x="21600" y="9670"/>
                  <a:pt x="21600" y="21600"/>
                </a:cubicBezTo>
              </a:path>
            </a:pathLst>
          </a:custGeom>
          <a:ln w="127000">
            <a:solidFill/>
            <a:round/>
          </a:ln>
        </p:spPr>
        <p:txBody>
          <a:bodyPr lIns="0" tIns="0" rIns="0" bIns="0" anchor="ctr"/>
          <a:lstStyle/>
          <a:p>
            <a:pPr lvl="0">
              <a:defRPr sz="5200" b="0">
                <a:latin typeface="Gill Sans Light"/>
                <a:ea typeface="Gill Sans Light"/>
                <a:cs typeface="Gill Sans Light"/>
                <a:sym typeface="Gill Sans Light"/>
              </a:defRPr>
            </a:pPr>
            <a:endParaRPr sz="2194" dirty="0"/>
          </a:p>
        </p:txBody>
      </p:sp>
      <p:sp>
        <p:nvSpPr>
          <p:cNvPr id="16" name="Shape 311">
            <a:extLst>
              <a:ext uri="{FF2B5EF4-FFF2-40B4-BE49-F238E27FC236}">
                <a16:creationId xmlns:a16="http://schemas.microsoft.com/office/drawing/2014/main" id="{57CB98F4-D0A0-4E4D-BF3B-8A535F51349D}"/>
              </a:ext>
            </a:extLst>
          </p:cNvPr>
          <p:cNvSpPr/>
          <p:nvPr userDrawn="1"/>
        </p:nvSpPr>
        <p:spPr>
          <a:xfrm rot="10800000" flipH="1">
            <a:off x="11913000" y="6668909"/>
            <a:ext cx="340800" cy="25558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0" y="0"/>
                </a:moveTo>
                <a:cubicBezTo>
                  <a:pt x="11929" y="0"/>
                  <a:pt x="21600" y="9670"/>
                  <a:pt x="21600" y="21600"/>
                </a:cubicBezTo>
              </a:path>
            </a:pathLst>
          </a:custGeom>
          <a:ln w="127000">
            <a:solidFill/>
            <a:round/>
          </a:ln>
        </p:spPr>
        <p:txBody>
          <a:bodyPr lIns="0" tIns="0" rIns="0" bIns="0" anchor="ctr"/>
          <a:lstStyle/>
          <a:p>
            <a:pPr lvl="0">
              <a:defRPr sz="5200" b="0">
                <a:latin typeface="Gill Sans Light"/>
                <a:ea typeface="Gill Sans Light"/>
                <a:cs typeface="Gill Sans Light"/>
                <a:sym typeface="Gill Sans Light"/>
              </a:defRPr>
            </a:pPr>
            <a:endParaRPr sz="2194" dirty="0"/>
          </a:p>
        </p:txBody>
      </p:sp>
    </p:spTree>
    <p:extLst>
      <p:ext uri="{BB962C8B-B14F-4D97-AF65-F5344CB8AC3E}">
        <p14:creationId xmlns:p14="http://schemas.microsoft.com/office/powerpoint/2010/main" val="3724505711"/>
      </p:ext>
    </p:extLst>
  </p:cSld>
  <p:clrMap bg1="dk2" tx1="lt1" bg2="dk1" tx2="lt2" accent1="accent1" accent2="accent2" accent3="accent3" accent4="accent4" accent5="accent5" accent6="accent6" hlink="hlink" folHlink="folHlink"/>
  <p:sldLayoutIdLst>
    <p:sldLayoutId id="2147483753" r:id="rId1"/>
    <p:sldLayoutId id="2147483754" r:id="rId2"/>
    <p:sldLayoutId id="2147483755" r:id="rId3"/>
    <p:sldLayoutId id="2147483756" r:id="rId4"/>
    <p:sldLayoutId id="2147483757" r:id="rId5"/>
    <p:sldLayoutId id="2147483758" r:id="rId6"/>
    <p:sldLayoutId id="2147483759" r:id="rId7"/>
    <p:sldLayoutId id="2147483760" r:id="rId8"/>
    <p:sldLayoutId id="2147483761" r:id="rId9"/>
    <p:sldLayoutId id="2147483762" r:id="rId10"/>
    <p:sldLayoutId id="2147483763" r:id="rId11"/>
    <p:sldLayoutId id="2147483764" r:id="rId12"/>
    <p:sldLayoutId id="2147483765" r:id="rId13"/>
    <p:sldLayoutId id="2147483766" r:id="rId14"/>
    <p:sldLayoutId id="2147483767" r:id="rId15"/>
    <p:sldLayoutId id="2147483768" r:id="rId16"/>
    <p:sldLayoutId id="2147483769" r:id="rId17"/>
    <p:sldLayoutId id="2147483770" r:id="rId18"/>
    <p:sldLayoutId id="2147483771" r:id="rId19"/>
    <p:sldLayoutId id="2147483772" r:id="rId20"/>
    <p:sldLayoutId id="2147483773" r:id="rId21"/>
    <p:sldLayoutId id="2147483774" r:id="rId22"/>
  </p:sldLayoutIdLst>
  <p:transition>
    <p:dissolve/>
  </p:transition>
  <p:hf hdr="0"/>
  <p:txStyles>
    <p:titleStyle>
      <a:lvl1pPr algn="l" rtl="0" eaLnBrk="1" fontAlgn="base" hangingPunct="1">
        <a:spcBef>
          <a:spcPct val="0"/>
        </a:spcBef>
        <a:spcAft>
          <a:spcPct val="0"/>
        </a:spcAft>
        <a:defRPr sz="4400" b="0" i="0">
          <a:solidFill>
            <a:srgbClr val="E87A40"/>
          </a:solidFill>
          <a:latin typeface="Helvetica Light"/>
          <a:ea typeface="ＭＳ Ｐゴシック" charset="0"/>
          <a:cs typeface="Helvetica Light"/>
        </a:defRPr>
      </a:lvl1pPr>
      <a:lvl2pPr algn="l" rtl="0" eaLnBrk="1" fontAlgn="base" hangingPunct="1">
        <a:spcBef>
          <a:spcPct val="0"/>
        </a:spcBef>
        <a:spcAft>
          <a:spcPct val="0"/>
        </a:spcAft>
        <a:defRPr sz="1561">
          <a:solidFill>
            <a:srgbClr val="3E4E6C"/>
          </a:solidFill>
          <a:latin typeface="Arial Black" pitchFamily="34" charset="0"/>
          <a:ea typeface="ＭＳ Ｐゴシック" charset="0"/>
        </a:defRPr>
      </a:lvl2pPr>
      <a:lvl3pPr algn="l" rtl="0" eaLnBrk="1" fontAlgn="base" hangingPunct="1">
        <a:spcBef>
          <a:spcPct val="0"/>
        </a:spcBef>
        <a:spcAft>
          <a:spcPct val="0"/>
        </a:spcAft>
        <a:defRPr sz="1561">
          <a:solidFill>
            <a:srgbClr val="3E4E6C"/>
          </a:solidFill>
          <a:latin typeface="Arial Black" pitchFamily="34" charset="0"/>
          <a:ea typeface="ＭＳ Ｐゴシック" charset="0"/>
        </a:defRPr>
      </a:lvl3pPr>
      <a:lvl4pPr algn="l" rtl="0" eaLnBrk="1" fontAlgn="base" hangingPunct="1">
        <a:spcBef>
          <a:spcPct val="0"/>
        </a:spcBef>
        <a:spcAft>
          <a:spcPct val="0"/>
        </a:spcAft>
        <a:defRPr sz="1561">
          <a:solidFill>
            <a:srgbClr val="3E4E6C"/>
          </a:solidFill>
          <a:latin typeface="Arial Black" pitchFamily="34" charset="0"/>
          <a:ea typeface="ＭＳ Ｐゴシック" charset="0"/>
        </a:defRPr>
      </a:lvl4pPr>
      <a:lvl5pPr algn="l" rtl="0" eaLnBrk="1" fontAlgn="base" hangingPunct="1">
        <a:spcBef>
          <a:spcPct val="0"/>
        </a:spcBef>
        <a:spcAft>
          <a:spcPct val="0"/>
        </a:spcAft>
        <a:defRPr sz="1561">
          <a:solidFill>
            <a:srgbClr val="3E4E6C"/>
          </a:solidFill>
          <a:latin typeface="Arial Black" pitchFamily="34" charset="0"/>
          <a:ea typeface="ＭＳ Ｐゴシック" charset="0"/>
        </a:defRPr>
      </a:lvl5pPr>
      <a:lvl6pPr marL="192881" algn="l" rtl="0" eaLnBrk="1" fontAlgn="base" hangingPunct="1">
        <a:spcBef>
          <a:spcPct val="0"/>
        </a:spcBef>
        <a:spcAft>
          <a:spcPct val="0"/>
        </a:spcAft>
        <a:defRPr sz="1561">
          <a:solidFill>
            <a:srgbClr val="3E4E6C"/>
          </a:solidFill>
          <a:latin typeface="Arial Black" pitchFamily="34" charset="0"/>
        </a:defRPr>
      </a:lvl6pPr>
      <a:lvl7pPr marL="385763" algn="l" rtl="0" eaLnBrk="1" fontAlgn="base" hangingPunct="1">
        <a:spcBef>
          <a:spcPct val="0"/>
        </a:spcBef>
        <a:spcAft>
          <a:spcPct val="0"/>
        </a:spcAft>
        <a:defRPr sz="1561">
          <a:solidFill>
            <a:srgbClr val="3E4E6C"/>
          </a:solidFill>
          <a:latin typeface="Arial Black" pitchFamily="34" charset="0"/>
        </a:defRPr>
      </a:lvl7pPr>
      <a:lvl8pPr marL="578644" algn="l" rtl="0" eaLnBrk="1" fontAlgn="base" hangingPunct="1">
        <a:spcBef>
          <a:spcPct val="0"/>
        </a:spcBef>
        <a:spcAft>
          <a:spcPct val="0"/>
        </a:spcAft>
        <a:defRPr sz="1561">
          <a:solidFill>
            <a:srgbClr val="3E4E6C"/>
          </a:solidFill>
          <a:latin typeface="Arial Black" pitchFamily="34" charset="0"/>
        </a:defRPr>
      </a:lvl8pPr>
      <a:lvl9pPr marL="771525" algn="l" rtl="0" eaLnBrk="1" fontAlgn="base" hangingPunct="1">
        <a:spcBef>
          <a:spcPct val="0"/>
        </a:spcBef>
        <a:spcAft>
          <a:spcPct val="0"/>
        </a:spcAft>
        <a:defRPr sz="1561">
          <a:solidFill>
            <a:srgbClr val="3E4E6C"/>
          </a:solidFill>
          <a:latin typeface="Arial Black" pitchFamily="34" charset="0"/>
        </a:defRPr>
      </a:lvl9pPr>
    </p:titleStyle>
    <p:bodyStyle>
      <a:lvl1pPr marL="174625" indent="-174625" algn="l" rtl="0" eaLnBrk="1" fontAlgn="base" hangingPunct="1">
        <a:spcBef>
          <a:spcPct val="20000"/>
        </a:spcBef>
        <a:spcAft>
          <a:spcPct val="0"/>
        </a:spcAft>
        <a:buSzPct val="60000"/>
        <a:buChar char="•"/>
        <a:tabLst/>
        <a:defRPr sz="3600" b="0" i="0">
          <a:solidFill>
            <a:schemeClr val="tx1"/>
          </a:solidFill>
          <a:latin typeface="Helvetica Light"/>
          <a:ea typeface="ＭＳ Ｐゴシック" charset="0"/>
          <a:cs typeface="Helvetica Light"/>
        </a:defRPr>
      </a:lvl1pPr>
      <a:lvl2pPr marL="349250" indent="-155575" algn="l" rtl="0" eaLnBrk="1" fontAlgn="base" hangingPunct="1">
        <a:spcBef>
          <a:spcPct val="20000"/>
        </a:spcBef>
        <a:spcAft>
          <a:spcPct val="0"/>
        </a:spcAft>
        <a:buSzPct val="60000"/>
        <a:buChar char="–"/>
        <a:tabLst/>
        <a:defRPr sz="3200" b="0" i="0">
          <a:solidFill>
            <a:schemeClr val="tx1"/>
          </a:solidFill>
          <a:latin typeface="Helvetica Light"/>
          <a:ea typeface="ＭＳ Ｐゴシック" charset="0"/>
          <a:cs typeface="Helvetica Light"/>
        </a:defRPr>
      </a:lvl2pPr>
      <a:lvl3pPr marL="515938" indent="-130175" algn="l" rtl="0" eaLnBrk="1" fontAlgn="base" hangingPunct="1">
        <a:spcBef>
          <a:spcPct val="20000"/>
        </a:spcBef>
        <a:spcAft>
          <a:spcPct val="0"/>
        </a:spcAft>
        <a:buSzPct val="60000"/>
        <a:buChar char="•"/>
        <a:tabLst/>
        <a:defRPr sz="2800" b="0" i="0">
          <a:solidFill>
            <a:schemeClr val="tx1"/>
          </a:solidFill>
          <a:latin typeface="Helvetica Light"/>
          <a:ea typeface="ＭＳ Ｐゴシック" charset="0"/>
          <a:cs typeface="Helvetica Light"/>
        </a:defRPr>
      </a:lvl3pPr>
      <a:lvl4pPr marL="744538" indent="-165100" algn="l" rtl="0" eaLnBrk="1" fontAlgn="base" hangingPunct="1">
        <a:spcBef>
          <a:spcPct val="20000"/>
        </a:spcBef>
        <a:spcAft>
          <a:spcPct val="0"/>
        </a:spcAft>
        <a:buSzPct val="60000"/>
        <a:buChar char="–"/>
        <a:tabLst/>
        <a:defRPr sz="2600" b="0" i="0">
          <a:solidFill>
            <a:schemeClr val="tx1"/>
          </a:solidFill>
          <a:latin typeface="Helvetica Light"/>
          <a:ea typeface="ＭＳ Ｐゴシック" charset="0"/>
          <a:cs typeface="Helvetica Light"/>
        </a:defRPr>
      </a:lvl4pPr>
      <a:lvl5pPr marL="919163" indent="-147638" algn="l" rtl="0" eaLnBrk="1" fontAlgn="base" hangingPunct="1">
        <a:spcBef>
          <a:spcPct val="20000"/>
        </a:spcBef>
        <a:spcAft>
          <a:spcPct val="0"/>
        </a:spcAft>
        <a:buSzPct val="60000"/>
        <a:buChar char="»"/>
        <a:tabLst/>
        <a:defRPr sz="2400" b="0" i="0">
          <a:solidFill>
            <a:schemeClr val="tx1"/>
          </a:solidFill>
          <a:latin typeface="Helvetica Light"/>
          <a:ea typeface="ＭＳ Ｐゴシック" charset="0"/>
          <a:cs typeface="Helvetica Light"/>
        </a:defRPr>
      </a:lvl5pPr>
      <a:lvl6pPr marL="1060847" indent="-96441" algn="l" rtl="0" eaLnBrk="1" fontAlgn="base" hangingPunct="1">
        <a:spcBef>
          <a:spcPct val="20000"/>
        </a:spcBef>
        <a:spcAft>
          <a:spcPct val="0"/>
        </a:spcAft>
        <a:buChar char="»"/>
        <a:defRPr sz="844" b="1">
          <a:solidFill>
            <a:schemeClr val="tx1"/>
          </a:solidFill>
          <a:latin typeface="+mn-lt"/>
        </a:defRPr>
      </a:lvl6pPr>
      <a:lvl7pPr marL="1253729" indent="-96441" algn="l" rtl="0" eaLnBrk="1" fontAlgn="base" hangingPunct="1">
        <a:spcBef>
          <a:spcPct val="20000"/>
        </a:spcBef>
        <a:spcAft>
          <a:spcPct val="0"/>
        </a:spcAft>
        <a:buChar char="»"/>
        <a:defRPr sz="844" b="1">
          <a:solidFill>
            <a:schemeClr val="tx1"/>
          </a:solidFill>
          <a:latin typeface="+mn-lt"/>
        </a:defRPr>
      </a:lvl7pPr>
      <a:lvl8pPr marL="1446610" indent="-96441" algn="l" rtl="0" eaLnBrk="1" fontAlgn="base" hangingPunct="1">
        <a:spcBef>
          <a:spcPct val="20000"/>
        </a:spcBef>
        <a:spcAft>
          <a:spcPct val="0"/>
        </a:spcAft>
        <a:buChar char="»"/>
        <a:defRPr sz="844" b="1">
          <a:solidFill>
            <a:schemeClr val="tx1"/>
          </a:solidFill>
          <a:latin typeface="+mn-lt"/>
        </a:defRPr>
      </a:lvl8pPr>
      <a:lvl9pPr marL="1639491" indent="-96441" algn="l" rtl="0" eaLnBrk="1" fontAlgn="base" hangingPunct="1">
        <a:spcBef>
          <a:spcPct val="20000"/>
        </a:spcBef>
        <a:spcAft>
          <a:spcPct val="0"/>
        </a:spcAft>
        <a:buChar char="»"/>
        <a:defRPr sz="844" b="1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1pPr>
      <a:lvl2pPr marL="192881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2pPr>
      <a:lvl3pPr marL="385763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3pPr>
      <a:lvl4pPr marL="578644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4pPr>
      <a:lvl5pPr marL="771525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5pPr>
      <a:lvl6pPr marL="964406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6pPr>
      <a:lvl7pPr marL="1157288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7pPr>
      <a:lvl8pPr marL="1350169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8pPr>
      <a:lvl9pPr marL="1543050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rotWithShape="1">
          <a:blip r:embed="rId20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Rectangle 3"/>
          <p:cNvSpPr>
            <a:spLocks noGrp="1" noChangeArrowheads="1"/>
          </p:cNvSpPr>
          <p:nvPr>
            <p:ph type="title"/>
          </p:nvPr>
        </p:nvSpPr>
        <p:spPr bwMode="auto">
          <a:xfrm>
            <a:off x="639235" y="0"/>
            <a:ext cx="11552767" cy="1143000"/>
          </a:xfrm>
          <a:prstGeom prst="rect">
            <a:avLst/>
          </a:prstGeom>
          <a:noFill/>
          <a:ln>
            <a:noFill/>
          </a:ln>
          <a:extLst>
            <a:ext uri="{FAA26D3D-D897-4be2-8F04-BA451C77F1D7}">
              <ma14:placeholderFlag xmlns="" xmlns:ma14="http://schemas.microsoft.com/office/mac/drawingml/2011/main" val="1"/>
            </a:ex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172" name="Rectangle 4"/>
          <p:cNvSpPr>
            <a:spLocks noGrp="1" noChangeArrowheads="1"/>
          </p:cNvSpPr>
          <p:nvPr>
            <p:ph type="body" idx="1"/>
          </p:nvPr>
        </p:nvSpPr>
        <p:spPr bwMode="auto">
          <a:xfrm>
            <a:off x="639233" y="1600200"/>
            <a:ext cx="11195715" cy="4724400"/>
          </a:xfrm>
          <a:prstGeom prst="rect">
            <a:avLst/>
          </a:prstGeom>
          <a:noFill/>
          <a:ln>
            <a:noFill/>
          </a:ln>
          <a:extLst>
            <a:ext uri="{FAA26D3D-D897-4be2-8F04-BA451C77F1D7}">
              <ma14:placeholderFlag xmlns="" xmlns:ma14="http://schemas.microsoft.com/office/mac/drawingml/2011/main" val="1"/>
            </a:ex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96965" name="Rectangle 5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2930" y="6607236"/>
            <a:ext cx="2540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000" b="0" i="0" smtClean="0">
                <a:solidFill>
                  <a:srgbClr val="6D6D6D"/>
                </a:solidFill>
                <a:latin typeface="Helvetica Light"/>
                <a:ea typeface="+mn-ea"/>
                <a:cs typeface="Helvetica Light"/>
              </a:defRPr>
            </a:lvl1pPr>
          </a:lstStyle>
          <a:p>
            <a:pPr>
              <a:defRPr/>
            </a:pPr>
            <a:r>
              <a:rPr lang="en-US"/>
              <a:t>Autumn 2025</a:t>
            </a:r>
            <a:endParaRPr lang="en-US" dirty="0"/>
          </a:p>
        </p:txBody>
      </p:sp>
      <p:sp>
        <p:nvSpPr>
          <p:cNvPr id="296966" name="Rectangle 6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2545860" y="6608285"/>
            <a:ext cx="8319483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000" b="0" i="0" smtClean="0">
                <a:solidFill>
                  <a:srgbClr val="6D6D6D"/>
                </a:solidFill>
                <a:latin typeface="Helvetica Light"/>
                <a:ea typeface="+mn-ea"/>
                <a:cs typeface="Helvetica Light"/>
              </a:defRPr>
            </a:lvl1pPr>
          </a:lstStyle>
          <a:p>
            <a:pPr>
              <a:defRPr/>
            </a:pPr>
            <a:r>
              <a:rPr lang="en-US"/>
              <a:t>dt+UX: Design Thinking for User Experience Design, Prototyping &amp; Evaluation</a:t>
            </a:r>
            <a:endParaRPr lang="en-US" dirty="0"/>
          </a:p>
        </p:txBody>
      </p:sp>
      <p:sp>
        <p:nvSpPr>
          <p:cNvPr id="296967" name="Rectangle 7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10865342" y="6617039"/>
            <a:ext cx="1320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000" b="0" i="0">
                <a:solidFill>
                  <a:srgbClr val="6D6D6D"/>
                </a:solidFill>
                <a:latin typeface="Helvetica Light"/>
                <a:cs typeface="Helvetica Light"/>
              </a:defRPr>
            </a:lvl1pPr>
          </a:lstStyle>
          <a:p>
            <a:fld id="{0BEAE38B-A34D-F042-8AF9-DD6BB052304A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0338636B-43FB-CB41-8A17-68B9BF7122B1}"/>
              </a:ext>
            </a:extLst>
          </p:cNvPr>
          <p:cNvSpPr/>
          <p:nvPr/>
        </p:nvSpPr>
        <p:spPr bwMode="auto">
          <a:xfrm>
            <a:off x="0" y="6527204"/>
            <a:ext cx="12192000" cy="321919"/>
          </a:xfrm>
          <a:prstGeom prst="rect">
            <a:avLst/>
          </a:prstGeom>
          <a:gradFill flip="none" rotWithShape="1">
            <a:gsLst>
              <a:gs pos="100000">
                <a:srgbClr val="000000">
                  <a:alpha val="28000"/>
                </a:srgbClr>
              </a:gs>
              <a:gs pos="74000">
                <a:srgbClr val="000000">
                  <a:alpha val="0"/>
                </a:srgbClr>
              </a:gs>
            </a:gsLst>
            <a:lin ang="16200000" scaled="0"/>
            <a:tileRect/>
          </a:gradFill>
          <a:ln w="12700" cap="flat" cmpd="sng" algn="ctr">
            <a:noFill/>
            <a:prstDash val="solid"/>
            <a:round/>
            <a:headEnd type="none" w="sm" len="sm"/>
            <a:tailEnd type="none" w="sm" len="sm"/>
          </a:ln>
          <a:effectLst/>
        </p:spPr>
        <p:txBody>
          <a:bodyPr vert="horz" wrap="square" lIns="108833" tIns="54417" rIns="108833" bIns="54417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1088258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2849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</a:endParaRPr>
          </a:p>
        </p:txBody>
      </p:sp>
      <p:sp>
        <p:nvSpPr>
          <p:cNvPr id="14" name="Shape 310">
            <a:extLst>
              <a:ext uri="{FF2B5EF4-FFF2-40B4-BE49-F238E27FC236}">
                <a16:creationId xmlns:a16="http://schemas.microsoft.com/office/drawing/2014/main" id="{CA7C88AC-0253-954C-B071-3CB64A57472F}"/>
              </a:ext>
            </a:extLst>
          </p:cNvPr>
          <p:cNvSpPr/>
          <p:nvPr/>
        </p:nvSpPr>
        <p:spPr>
          <a:xfrm rot="5400000" flipV="1">
            <a:off x="-74867" y="6623146"/>
            <a:ext cx="306720" cy="283987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0" y="0"/>
                </a:moveTo>
                <a:cubicBezTo>
                  <a:pt x="11929" y="0"/>
                  <a:pt x="21600" y="9670"/>
                  <a:pt x="21600" y="21600"/>
                </a:cubicBezTo>
              </a:path>
            </a:pathLst>
          </a:custGeom>
          <a:ln w="127000">
            <a:solidFill/>
            <a:round/>
          </a:ln>
        </p:spPr>
        <p:txBody>
          <a:bodyPr lIns="0" tIns="0" rIns="0" bIns="0" anchor="ctr"/>
          <a:lstStyle/>
          <a:p>
            <a:pPr lvl="0">
              <a:defRPr sz="5200" b="0">
                <a:latin typeface="Gill Sans Light"/>
                <a:ea typeface="Gill Sans Light"/>
                <a:cs typeface="Gill Sans Light"/>
                <a:sym typeface="Gill Sans Light"/>
              </a:defRPr>
            </a:pPr>
            <a:endParaRPr sz="5199" dirty="0"/>
          </a:p>
        </p:txBody>
      </p:sp>
      <p:sp>
        <p:nvSpPr>
          <p:cNvPr id="15" name="Shape 310">
            <a:extLst>
              <a:ext uri="{FF2B5EF4-FFF2-40B4-BE49-F238E27FC236}">
                <a16:creationId xmlns:a16="http://schemas.microsoft.com/office/drawing/2014/main" id="{A3A7A954-BA50-EE4E-AA3E-4161329C8E24}"/>
              </a:ext>
            </a:extLst>
          </p:cNvPr>
          <p:cNvSpPr/>
          <p:nvPr/>
        </p:nvSpPr>
        <p:spPr>
          <a:xfrm rot="16200000" flipH="1" flipV="1">
            <a:off x="11961198" y="6625990"/>
            <a:ext cx="306720" cy="283987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0" y="0"/>
                </a:moveTo>
                <a:cubicBezTo>
                  <a:pt x="11929" y="0"/>
                  <a:pt x="21600" y="9670"/>
                  <a:pt x="21600" y="21600"/>
                </a:cubicBezTo>
              </a:path>
            </a:pathLst>
          </a:custGeom>
          <a:ln w="127000">
            <a:solidFill/>
            <a:round/>
          </a:ln>
        </p:spPr>
        <p:txBody>
          <a:bodyPr lIns="0" tIns="0" rIns="0" bIns="0" anchor="ctr"/>
          <a:lstStyle/>
          <a:p>
            <a:pPr lvl="0">
              <a:defRPr sz="5200" b="0">
                <a:latin typeface="Gill Sans Light"/>
                <a:ea typeface="Gill Sans Light"/>
                <a:cs typeface="Gill Sans Light"/>
                <a:sym typeface="Gill Sans Light"/>
              </a:defRPr>
            </a:pPr>
            <a:endParaRPr sz="5199" dirty="0"/>
          </a:p>
        </p:txBody>
      </p:sp>
      <p:sp>
        <p:nvSpPr>
          <p:cNvPr id="13" name="Shape 310">
            <a:extLst>
              <a:ext uri="{FF2B5EF4-FFF2-40B4-BE49-F238E27FC236}">
                <a16:creationId xmlns:a16="http://schemas.microsoft.com/office/drawing/2014/main" id="{DFB8A9B7-C06F-9749-B636-278A0C134EE9}"/>
              </a:ext>
            </a:extLst>
          </p:cNvPr>
          <p:cNvSpPr/>
          <p:nvPr/>
        </p:nvSpPr>
        <p:spPr>
          <a:xfrm rot="5400000" flipH="1">
            <a:off x="11961198" y="-52227"/>
            <a:ext cx="306720" cy="283987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0" y="0"/>
                </a:moveTo>
                <a:cubicBezTo>
                  <a:pt x="11929" y="0"/>
                  <a:pt x="21600" y="9670"/>
                  <a:pt x="21600" y="21600"/>
                </a:cubicBezTo>
              </a:path>
            </a:pathLst>
          </a:custGeom>
          <a:ln w="127000">
            <a:solidFill/>
            <a:round/>
          </a:ln>
        </p:spPr>
        <p:txBody>
          <a:bodyPr lIns="0" tIns="0" rIns="0" bIns="0" anchor="ctr"/>
          <a:lstStyle/>
          <a:p>
            <a:pPr lvl="0">
              <a:defRPr sz="5200" b="0">
                <a:latin typeface="Gill Sans Light"/>
                <a:ea typeface="Gill Sans Light"/>
                <a:cs typeface="Gill Sans Light"/>
                <a:sym typeface="Gill Sans Light"/>
              </a:defRPr>
            </a:pPr>
            <a:endParaRPr sz="5199" dirty="0"/>
          </a:p>
        </p:txBody>
      </p:sp>
      <p:sp>
        <p:nvSpPr>
          <p:cNvPr id="8" name="Shape 310"/>
          <p:cNvSpPr/>
          <p:nvPr/>
        </p:nvSpPr>
        <p:spPr>
          <a:xfrm rot="16200000">
            <a:off x="-74867" y="-55071"/>
            <a:ext cx="306720" cy="283987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0" y="0"/>
                </a:moveTo>
                <a:cubicBezTo>
                  <a:pt x="11929" y="0"/>
                  <a:pt x="21600" y="9670"/>
                  <a:pt x="21600" y="21600"/>
                </a:cubicBezTo>
              </a:path>
            </a:pathLst>
          </a:custGeom>
          <a:ln w="127000">
            <a:solidFill/>
            <a:round/>
          </a:ln>
        </p:spPr>
        <p:txBody>
          <a:bodyPr lIns="0" tIns="0" rIns="0" bIns="0" anchor="ctr"/>
          <a:lstStyle/>
          <a:p>
            <a:pPr lvl="0">
              <a:defRPr sz="5200" b="0">
                <a:latin typeface="Gill Sans Light"/>
                <a:ea typeface="Gill Sans Light"/>
                <a:cs typeface="Gill Sans Light"/>
                <a:sym typeface="Gill Sans Light"/>
              </a:defRPr>
            </a:pPr>
            <a:endParaRPr sz="5199" dirty="0"/>
          </a:p>
        </p:txBody>
      </p:sp>
    </p:spTree>
    <p:extLst>
      <p:ext uri="{BB962C8B-B14F-4D97-AF65-F5344CB8AC3E}">
        <p14:creationId xmlns:p14="http://schemas.microsoft.com/office/powerpoint/2010/main" val="2086052598"/>
      </p:ext>
    </p:extLst>
  </p:cSld>
  <p:clrMap bg1="dk2" tx1="lt1" bg2="dk1" tx2="lt2" accent1="accent1" accent2="accent2" accent3="accent3" accent4="accent4" accent5="accent5" accent6="accent6" hlink="hlink" folHlink="folHlink"/>
  <p:sldLayoutIdLst>
    <p:sldLayoutId id="2147483776" r:id="rId1"/>
    <p:sldLayoutId id="2147483777" r:id="rId2"/>
    <p:sldLayoutId id="2147483778" r:id="rId3"/>
    <p:sldLayoutId id="2147483779" r:id="rId4"/>
    <p:sldLayoutId id="2147483780" r:id="rId5"/>
    <p:sldLayoutId id="2147483781" r:id="rId6"/>
    <p:sldLayoutId id="2147483782" r:id="rId7"/>
    <p:sldLayoutId id="2147483783" r:id="rId8"/>
    <p:sldLayoutId id="2147483784" r:id="rId9"/>
    <p:sldLayoutId id="2147483785" r:id="rId10"/>
    <p:sldLayoutId id="2147483786" r:id="rId11"/>
    <p:sldLayoutId id="2147483787" r:id="rId12"/>
    <p:sldLayoutId id="2147483788" r:id="rId13"/>
    <p:sldLayoutId id="2147483789" r:id="rId14"/>
    <p:sldLayoutId id="2147483790" r:id="rId15"/>
    <p:sldLayoutId id="2147483791" r:id="rId16"/>
    <p:sldLayoutId id="2147483792" r:id="rId17"/>
    <p:sldLayoutId id="2147483793" r:id="rId18"/>
  </p:sldLayoutIdLst>
  <p:transition>
    <p:dissolve/>
  </p:transition>
  <p:hf hdr="0"/>
  <p:txStyles>
    <p:titleStyle>
      <a:lvl1pPr algn="l" rtl="0" eaLnBrk="1" fontAlgn="base" hangingPunct="1">
        <a:spcBef>
          <a:spcPct val="0"/>
        </a:spcBef>
        <a:spcAft>
          <a:spcPct val="0"/>
        </a:spcAft>
        <a:defRPr sz="4399" b="0" i="0">
          <a:solidFill>
            <a:srgbClr val="FFC000"/>
          </a:solidFill>
          <a:latin typeface="Helvetica Light"/>
          <a:ea typeface="ＭＳ Ｐゴシック" charset="0"/>
          <a:cs typeface="Helvetica Light"/>
        </a:defRPr>
      </a:lvl1pPr>
      <a:lvl2pPr algn="l" rtl="0" eaLnBrk="1" fontAlgn="base" hangingPunct="1">
        <a:spcBef>
          <a:spcPct val="0"/>
        </a:spcBef>
        <a:spcAft>
          <a:spcPct val="0"/>
        </a:spcAft>
        <a:defRPr sz="3699">
          <a:solidFill>
            <a:srgbClr val="3E4E6C"/>
          </a:solidFill>
          <a:latin typeface="Arial Black" pitchFamily="34" charset="0"/>
          <a:ea typeface="ＭＳ Ｐゴシック" charset="0"/>
        </a:defRPr>
      </a:lvl2pPr>
      <a:lvl3pPr algn="l" rtl="0" eaLnBrk="1" fontAlgn="base" hangingPunct="1">
        <a:spcBef>
          <a:spcPct val="0"/>
        </a:spcBef>
        <a:spcAft>
          <a:spcPct val="0"/>
        </a:spcAft>
        <a:defRPr sz="3699">
          <a:solidFill>
            <a:srgbClr val="3E4E6C"/>
          </a:solidFill>
          <a:latin typeface="Arial Black" pitchFamily="34" charset="0"/>
          <a:ea typeface="ＭＳ Ｐゴシック" charset="0"/>
        </a:defRPr>
      </a:lvl3pPr>
      <a:lvl4pPr algn="l" rtl="0" eaLnBrk="1" fontAlgn="base" hangingPunct="1">
        <a:spcBef>
          <a:spcPct val="0"/>
        </a:spcBef>
        <a:spcAft>
          <a:spcPct val="0"/>
        </a:spcAft>
        <a:defRPr sz="3699">
          <a:solidFill>
            <a:srgbClr val="3E4E6C"/>
          </a:solidFill>
          <a:latin typeface="Arial Black" pitchFamily="34" charset="0"/>
          <a:ea typeface="ＭＳ Ｐゴシック" charset="0"/>
        </a:defRPr>
      </a:lvl4pPr>
      <a:lvl5pPr algn="l" rtl="0" eaLnBrk="1" fontAlgn="base" hangingPunct="1">
        <a:spcBef>
          <a:spcPct val="0"/>
        </a:spcBef>
        <a:spcAft>
          <a:spcPct val="0"/>
        </a:spcAft>
        <a:defRPr sz="3699">
          <a:solidFill>
            <a:srgbClr val="3E4E6C"/>
          </a:solidFill>
          <a:latin typeface="Arial Black" pitchFamily="34" charset="0"/>
          <a:ea typeface="ＭＳ Ｐゴシック" charset="0"/>
        </a:defRPr>
      </a:lvl5pPr>
      <a:lvl6pPr marL="457109" algn="l" rtl="0" eaLnBrk="1" fontAlgn="base" hangingPunct="1">
        <a:spcBef>
          <a:spcPct val="0"/>
        </a:spcBef>
        <a:spcAft>
          <a:spcPct val="0"/>
        </a:spcAft>
        <a:defRPr sz="3699">
          <a:solidFill>
            <a:srgbClr val="3E4E6C"/>
          </a:solidFill>
          <a:latin typeface="Arial Black" pitchFamily="34" charset="0"/>
        </a:defRPr>
      </a:lvl6pPr>
      <a:lvl7pPr marL="914217" algn="l" rtl="0" eaLnBrk="1" fontAlgn="base" hangingPunct="1">
        <a:spcBef>
          <a:spcPct val="0"/>
        </a:spcBef>
        <a:spcAft>
          <a:spcPct val="0"/>
        </a:spcAft>
        <a:defRPr sz="3699">
          <a:solidFill>
            <a:srgbClr val="3E4E6C"/>
          </a:solidFill>
          <a:latin typeface="Arial Black" pitchFamily="34" charset="0"/>
        </a:defRPr>
      </a:lvl7pPr>
      <a:lvl8pPr marL="1371326" algn="l" rtl="0" eaLnBrk="1" fontAlgn="base" hangingPunct="1">
        <a:spcBef>
          <a:spcPct val="0"/>
        </a:spcBef>
        <a:spcAft>
          <a:spcPct val="0"/>
        </a:spcAft>
        <a:defRPr sz="3699">
          <a:solidFill>
            <a:srgbClr val="3E4E6C"/>
          </a:solidFill>
          <a:latin typeface="Arial Black" pitchFamily="34" charset="0"/>
        </a:defRPr>
      </a:lvl8pPr>
      <a:lvl9pPr marL="1828434" algn="l" rtl="0" eaLnBrk="1" fontAlgn="base" hangingPunct="1">
        <a:spcBef>
          <a:spcPct val="0"/>
        </a:spcBef>
        <a:spcAft>
          <a:spcPct val="0"/>
        </a:spcAft>
        <a:defRPr sz="3699">
          <a:solidFill>
            <a:srgbClr val="3E4E6C"/>
          </a:solidFill>
          <a:latin typeface="Arial Black" pitchFamily="34" charset="0"/>
        </a:defRPr>
      </a:lvl9pPr>
    </p:titleStyle>
    <p:bodyStyle>
      <a:lvl1pPr marL="342831" indent="-342831" algn="l" rtl="0" eaLnBrk="1" fontAlgn="base" hangingPunct="1">
        <a:spcBef>
          <a:spcPct val="20000"/>
        </a:spcBef>
        <a:spcAft>
          <a:spcPct val="0"/>
        </a:spcAft>
        <a:buChar char="•"/>
        <a:defRPr sz="3599" b="0" i="0">
          <a:solidFill>
            <a:schemeClr val="tx1"/>
          </a:solidFill>
          <a:latin typeface="Helvetica Light"/>
          <a:ea typeface="ＭＳ Ｐゴシック" charset="0"/>
          <a:cs typeface="Helvetica Light"/>
        </a:defRPr>
      </a:lvl1pPr>
      <a:lvl2pPr marL="742801" indent="-285693" algn="l" rtl="0" eaLnBrk="1" fontAlgn="base" hangingPunct="1">
        <a:spcBef>
          <a:spcPct val="20000"/>
        </a:spcBef>
        <a:spcAft>
          <a:spcPct val="0"/>
        </a:spcAft>
        <a:buChar char="–"/>
        <a:defRPr sz="3199" b="0" i="0">
          <a:solidFill>
            <a:schemeClr val="tx1"/>
          </a:solidFill>
          <a:latin typeface="Helvetica Light"/>
          <a:ea typeface="ＭＳ Ｐゴシック" charset="0"/>
          <a:cs typeface="Helvetica Light"/>
        </a:defRPr>
      </a:lvl2pPr>
      <a:lvl3pPr marL="1142771" indent="-228554" algn="l" rtl="0" eaLnBrk="1" fontAlgn="base" hangingPunct="1">
        <a:spcBef>
          <a:spcPct val="20000"/>
        </a:spcBef>
        <a:spcAft>
          <a:spcPct val="0"/>
        </a:spcAft>
        <a:buChar char="•"/>
        <a:defRPr sz="2799" b="0" i="0">
          <a:solidFill>
            <a:schemeClr val="tx1"/>
          </a:solidFill>
          <a:latin typeface="Helvetica Light"/>
          <a:ea typeface="ＭＳ Ｐゴシック" charset="0"/>
          <a:cs typeface="Helvetica Light"/>
        </a:defRPr>
      </a:lvl3pPr>
      <a:lvl4pPr marL="1599880" indent="-228554" algn="l" rtl="0" eaLnBrk="1" fontAlgn="base" hangingPunct="1">
        <a:spcBef>
          <a:spcPct val="20000"/>
        </a:spcBef>
        <a:spcAft>
          <a:spcPct val="0"/>
        </a:spcAft>
        <a:buChar char="–"/>
        <a:defRPr sz="2400" b="0" i="0">
          <a:solidFill>
            <a:schemeClr val="tx1"/>
          </a:solidFill>
          <a:latin typeface="Helvetica Light"/>
          <a:ea typeface="ＭＳ Ｐゴシック" charset="0"/>
          <a:cs typeface="Helvetica Light"/>
        </a:defRPr>
      </a:lvl4pPr>
      <a:lvl5pPr marL="2056989" indent="-228554" algn="l" rtl="0" eaLnBrk="1" fontAlgn="base" hangingPunct="1">
        <a:spcBef>
          <a:spcPct val="20000"/>
        </a:spcBef>
        <a:spcAft>
          <a:spcPct val="0"/>
        </a:spcAft>
        <a:buChar char="»"/>
        <a:defRPr sz="2400" b="0" i="0">
          <a:solidFill>
            <a:schemeClr val="tx1"/>
          </a:solidFill>
          <a:latin typeface="Helvetica Light"/>
          <a:ea typeface="ＭＳ Ｐゴシック" charset="0"/>
          <a:cs typeface="Helvetica Light"/>
        </a:defRPr>
      </a:lvl5pPr>
      <a:lvl6pPr marL="2514097" indent="-228554" algn="l" rtl="0" eaLnBrk="1" fontAlgn="base" hangingPunct="1">
        <a:spcBef>
          <a:spcPct val="20000"/>
        </a:spcBef>
        <a:spcAft>
          <a:spcPct val="0"/>
        </a:spcAft>
        <a:buChar char="»"/>
        <a:defRPr sz="2000" b="1">
          <a:solidFill>
            <a:schemeClr val="tx1"/>
          </a:solidFill>
          <a:latin typeface="+mn-lt"/>
        </a:defRPr>
      </a:lvl6pPr>
      <a:lvl7pPr marL="2971206" indent="-228554" algn="l" rtl="0" eaLnBrk="1" fontAlgn="base" hangingPunct="1">
        <a:spcBef>
          <a:spcPct val="20000"/>
        </a:spcBef>
        <a:spcAft>
          <a:spcPct val="0"/>
        </a:spcAft>
        <a:buChar char="»"/>
        <a:defRPr sz="2000" b="1">
          <a:solidFill>
            <a:schemeClr val="tx1"/>
          </a:solidFill>
          <a:latin typeface="+mn-lt"/>
        </a:defRPr>
      </a:lvl7pPr>
      <a:lvl8pPr marL="3428314" indent="-228554" algn="l" rtl="0" eaLnBrk="1" fontAlgn="base" hangingPunct="1">
        <a:spcBef>
          <a:spcPct val="20000"/>
        </a:spcBef>
        <a:spcAft>
          <a:spcPct val="0"/>
        </a:spcAft>
        <a:buChar char="»"/>
        <a:defRPr sz="2000" b="1">
          <a:solidFill>
            <a:schemeClr val="tx1"/>
          </a:solidFill>
          <a:latin typeface="+mn-lt"/>
        </a:defRPr>
      </a:lvl8pPr>
      <a:lvl9pPr marL="3885423" indent="-228554" algn="l" rtl="0" eaLnBrk="1" fontAlgn="base" hangingPunct="1">
        <a:spcBef>
          <a:spcPct val="20000"/>
        </a:spcBef>
        <a:spcAft>
          <a:spcPct val="0"/>
        </a:spcAft>
        <a:buChar char="»"/>
        <a:defRPr sz="2000" b="1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21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109" algn="l" defTabSz="91421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217" algn="l" defTabSz="91421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326" algn="l" defTabSz="91421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434" algn="l" defTabSz="91421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5543" algn="l" defTabSz="91421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2651" algn="l" defTabSz="91421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199760" algn="l" defTabSz="91421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6868" algn="l" defTabSz="91421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jpeg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tiff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.jpeg"/><Relationship Id="rId4" Type="http://schemas.openxmlformats.org/officeDocument/2006/relationships/image" Target="../media/image11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video" Target="../media/media1.mov"/><Relationship Id="rId1" Type="http://schemas.microsoft.com/office/2007/relationships/media" Target="../media/media1.mov"/><Relationship Id="rId5" Type="http://schemas.openxmlformats.org/officeDocument/2006/relationships/image" Target="../media/image16.png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20.png"/><Relationship Id="rId4" Type="http://schemas.openxmlformats.org/officeDocument/2006/relationships/image" Target="../media/image19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21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23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5" Type="http://schemas.openxmlformats.org/officeDocument/2006/relationships/image" Target="../media/image24.png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5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5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5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29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5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5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5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5.png"/><Relationship Id="rId5" Type="http://schemas.openxmlformats.org/officeDocument/2006/relationships/image" Target="../media/image34.tiff"/><Relationship Id="rId4" Type="http://schemas.openxmlformats.org/officeDocument/2006/relationships/image" Target="../media/image33.wmf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5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5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41.png"/><Relationship Id="rId5" Type="http://schemas.openxmlformats.org/officeDocument/2006/relationships/image" Target="../media/image40.png"/><Relationship Id="rId4" Type="http://schemas.openxmlformats.org/officeDocument/2006/relationships/image" Target="../media/image39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hyperlink" Target="https://tinyurl.com/cs147-au25-best-pitch" TargetMode="External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3.png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3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png"/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46.png"/><Relationship Id="rId4" Type="http://schemas.openxmlformats.org/officeDocument/2006/relationships/image" Target="../media/image45.png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png"/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5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png"/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5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hyperlink" Target="https://tinyurl.com/cs147-au25-best-pitch" TargetMode="External"/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3.png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3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png"/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46.png"/><Relationship Id="rId4" Type="http://schemas.openxmlformats.org/officeDocument/2006/relationships/image" Target="../media/image45.png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png"/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5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png"/><Relationship Id="rId2" Type="http://schemas.openxmlformats.org/officeDocument/2006/relationships/notesSlide" Target="../notesSlides/notesSlide39.xml"/><Relationship Id="rId1" Type="http://schemas.openxmlformats.org/officeDocument/2006/relationships/slideLayout" Target="../slideLayouts/slideLayout5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0.xml"/><Relationship Id="rId1" Type="http://schemas.openxmlformats.org/officeDocument/2006/relationships/slideLayout" Target="../slideLayouts/slideLayout6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1.xml"/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2.xml"/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3.xml"/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4.xml"/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5.xml"/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6.xml"/><Relationship Id="rId1" Type="http://schemas.openxmlformats.org/officeDocument/2006/relationships/slideLayout" Target="../slideLayouts/slideLayout2.xml"/></Relationships>
</file>

<file path=ppt/slides/_rels/slide5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7.xml"/><Relationship Id="rId1" Type="http://schemas.openxmlformats.org/officeDocument/2006/relationships/slideLayout" Target="../slideLayouts/slideLayout2.xml"/></Relationships>
</file>

<file path=ppt/slides/_rels/slide5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8.xml"/><Relationship Id="rId1" Type="http://schemas.openxmlformats.org/officeDocument/2006/relationships/slideLayout" Target="../slideLayouts/slideLayout2.xml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9.xml"/><Relationship Id="rId1" Type="http://schemas.openxmlformats.org/officeDocument/2006/relationships/slideLayout" Target="../slideLayouts/slideLayout2.xml"/></Relationships>
</file>

<file path=ppt/slides/_rels/slide5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0.xml"/><Relationship Id="rId1" Type="http://schemas.openxmlformats.org/officeDocument/2006/relationships/slideLayout" Target="../slideLayouts/slideLayout2.xml"/></Relationships>
</file>

<file path=ppt/slides/_rels/slide5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5" Type="http://schemas.openxmlformats.org/officeDocument/2006/relationships/image" Target="../media/image24.png"/><Relationship Id="rId4" Type="http://schemas.openxmlformats.org/officeDocument/2006/relationships/notesSlide" Target="../notesSlides/notesSlide51.xml"/></Relationships>
</file>

<file path=ppt/slides/_rels/slide5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jpeg"/><Relationship Id="rId2" Type="http://schemas.openxmlformats.org/officeDocument/2006/relationships/notesSlide" Target="../notesSlides/notesSlide52.xml"/><Relationship Id="rId1" Type="http://schemas.openxmlformats.org/officeDocument/2006/relationships/slideLayout" Target="../slideLayouts/slideLayout2.xml"/></Relationships>
</file>

<file path=ppt/slides/_rels/slide5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3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4610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CS 147 Project Expo</a:t>
            </a:r>
            <a:br>
              <a:rPr lang="en-US" dirty="0"/>
            </a:br>
            <a:r>
              <a:rPr lang="en-US" sz="2500" i="1" dirty="0"/>
              <a:t>Design Thinking for User Experience Design, Prototyping &amp; Evaluation</a:t>
            </a:r>
          </a:p>
        </p:txBody>
      </p:sp>
      <p:sp>
        <p:nvSpPr>
          <p:cNvPr id="9219" name="Text Box 3"/>
          <p:cNvSpPr txBox="1">
            <a:spLocks noChangeArrowheads="1"/>
          </p:cNvSpPr>
          <p:nvPr/>
        </p:nvSpPr>
        <p:spPr bwMode="auto">
          <a:xfrm>
            <a:off x="809387" y="5812685"/>
            <a:ext cx="6400800" cy="4001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9pPr>
          </a:lstStyle>
          <a:p>
            <a:pPr algn="l" eaLnBrk="1" hangingPunct="1"/>
            <a:r>
              <a:rPr lang="en-US" sz="2000" dirty="0">
                <a:solidFill>
                  <a:srgbClr val="878787"/>
                </a:solidFill>
                <a:latin typeface="Helvetica"/>
                <a:cs typeface="Helvetica"/>
              </a:rPr>
              <a:t>December 5, 2025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3720353" y="358589"/>
            <a:ext cx="18466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DA3D04A-7A1C-CC4D-A781-5418508807A4}"/>
              </a:ext>
            </a:extLst>
          </p:cNvPr>
          <p:cNvSpPr txBox="1"/>
          <p:nvPr/>
        </p:nvSpPr>
        <p:spPr>
          <a:xfrm>
            <a:off x="-1707805" y="518160"/>
            <a:ext cx="18473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 xmlns:p14="http://schemas.microsoft.com/office/powerpoint/2010/main"/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01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/>
              <a:t>Outline</a:t>
            </a: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December 5, 2025</a:t>
            </a: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dirty="0" err="1"/>
              <a:t>dt+UX</a:t>
            </a:r>
            <a:r>
              <a:rPr lang="en-US" dirty="0"/>
              <a:t>: Design Thinking for User Experience Design, Prototyping &amp; Evaluation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85EFDE8-C646-4166-9C5E-15F777ABAEEF}" type="slidenum">
              <a:rPr lang="en-US" smtClean="0"/>
              <a:pPr>
                <a:defRPr/>
              </a:pPr>
              <a:t>2</a:t>
            </a:fld>
            <a:endParaRPr lang="en-US"/>
          </a:p>
        </p:txBody>
      </p:sp>
      <p:sp>
        <p:nvSpPr>
          <p:cNvPr id="4102" name="Rectangle 5"/>
          <p:cNvSpPr>
            <a:spLocks noGrp="1" noChangeArrowheads="1"/>
          </p:cNvSpPr>
          <p:nvPr>
            <p:ph idx="1"/>
          </p:nvPr>
        </p:nvSpPr>
        <p:spPr>
          <a:xfrm>
            <a:off x="1" y="1590962"/>
            <a:ext cx="7036780" cy="2891605"/>
          </a:xfrm>
          <a:solidFill>
            <a:srgbClr val="000000">
              <a:alpha val="53000"/>
            </a:srgbClr>
          </a:solidFill>
        </p:spPr>
        <p:txBody>
          <a:bodyPr/>
          <a:lstStyle/>
          <a:p>
            <a:pPr marL="749300" indent="-452438">
              <a:lnSpc>
                <a:spcPct val="120000"/>
              </a:lnSpc>
              <a:buNone/>
              <a:tabLst>
                <a:tab pos="282575" algn="l"/>
                <a:tab pos="4849813" algn="l"/>
              </a:tabLst>
            </a:pPr>
            <a:r>
              <a:rPr lang="en-US" sz="3200" dirty="0"/>
              <a:t>Course overview	6:00-6:30</a:t>
            </a:r>
          </a:p>
          <a:p>
            <a:pPr marL="749300" indent="-452438">
              <a:lnSpc>
                <a:spcPct val="120000"/>
              </a:lnSpc>
              <a:buNone/>
              <a:tabLst>
                <a:tab pos="282575" algn="l"/>
                <a:tab pos="4849813" algn="l"/>
              </a:tabLst>
            </a:pPr>
            <a:r>
              <a:rPr lang="en-US" sz="3200" dirty="0"/>
              <a:t>Team pitches 	6:30-7:00</a:t>
            </a:r>
          </a:p>
          <a:p>
            <a:pPr marL="749300" indent="-452438">
              <a:lnSpc>
                <a:spcPct val="120000"/>
              </a:lnSpc>
              <a:buNone/>
              <a:tabLst>
                <a:tab pos="282575" algn="l"/>
                <a:tab pos="4849813" algn="l"/>
              </a:tabLst>
            </a:pPr>
            <a:r>
              <a:rPr lang="en-US" sz="3200" dirty="0"/>
              <a:t>Posters/demos/judging	7:00-8:45</a:t>
            </a:r>
          </a:p>
          <a:p>
            <a:pPr marL="749300" indent="-452438">
              <a:lnSpc>
                <a:spcPct val="120000"/>
              </a:lnSpc>
              <a:buNone/>
              <a:tabLst>
                <a:tab pos="282575" algn="l"/>
                <a:tab pos="4849813" algn="l"/>
              </a:tabLst>
            </a:pPr>
            <a:r>
              <a:rPr lang="en-US" sz="3200" dirty="0"/>
              <a:t>Awards	8:45-9:00</a:t>
            </a:r>
          </a:p>
        </p:txBody>
      </p:sp>
      <p:pic>
        <p:nvPicPr>
          <p:cNvPr id="7" name="Picture 6" descr="A collage of people&#10;&#10;Description automatically generated with medium confidence">
            <a:extLst>
              <a:ext uri="{FF2B5EF4-FFF2-40B4-BE49-F238E27FC236}">
                <a16:creationId xmlns:a16="http://schemas.microsoft.com/office/drawing/2014/main" id="{FE6CDBF7-BD4A-8028-6FC6-4BD688682B92}"/>
              </a:ext>
            </a:extLst>
          </p:cNvPr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06110" y="-1"/>
            <a:ext cx="4674169" cy="6858001"/>
          </a:xfrm>
          <a:prstGeom prst="rect">
            <a:avLst/>
          </a:prstGeom>
        </p:spPr>
      </p:pic>
      <p:pic>
        <p:nvPicPr>
          <p:cNvPr id="8" name="Picture 7" descr="A group of people standing in a room&#10;&#10;Description automatically generated">
            <a:extLst>
              <a:ext uri="{FF2B5EF4-FFF2-40B4-BE49-F238E27FC236}">
                <a16:creationId xmlns:a16="http://schemas.microsoft.com/office/drawing/2014/main" id="{21FB9C0F-CE52-0C29-1D6C-131510C646A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1597" b="18840"/>
          <a:stretch/>
        </p:blipFill>
        <p:spPr>
          <a:xfrm>
            <a:off x="7494383" y="4529712"/>
            <a:ext cx="5211987" cy="2328287"/>
          </a:xfrm>
          <a:prstGeom prst="rect">
            <a:avLst/>
          </a:prstGeom>
        </p:spPr>
      </p:pic>
      <p:pic>
        <p:nvPicPr>
          <p:cNvPr id="10" name="Picture 9" descr="A person standing in front of a screen&#10;&#10;Description automatically generated">
            <a:extLst>
              <a:ext uri="{FF2B5EF4-FFF2-40B4-BE49-F238E27FC236}">
                <a16:creationId xmlns:a16="http://schemas.microsoft.com/office/drawing/2014/main" id="{685959E6-EED4-4816-CD80-67114B226DC3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2711" b="1068"/>
          <a:stretch/>
        </p:blipFill>
        <p:spPr>
          <a:xfrm>
            <a:off x="7483211" y="0"/>
            <a:ext cx="4672584" cy="3021495"/>
          </a:xfrm>
          <a:prstGeom prst="rect">
            <a:avLst/>
          </a:prstGeom>
        </p:spPr>
      </p:pic>
      <p:pic>
        <p:nvPicPr>
          <p:cNvPr id="6" name="Picture 5" descr="A group of people in a room&#10;&#10;Description automatically generated">
            <a:extLst>
              <a:ext uri="{FF2B5EF4-FFF2-40B4-BE49-F238E27FC236}">
                <a16:creationId xmlns:a16="http://schemas.microsoft.com/office/drawing/2014/main" id="{C4A31815-381D-DF47-6DBC-8AE59B168798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3943" b="8423"/>
          <a:stretch/>
        </p:blipFill>
        <p:spPr>
          <a:xfrm>
            <a:off x="7483211" y="4529711"/>
            <a:ext cx="4672584" cy="23701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29766676"/>
      </p:ext>
    </p:extLst>
  </p:cSld>
  <p:clrMapOvr>
    <a:masterClrMapping/>
  </p:clrMapOvr>
  <p:transition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December 5, 2025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dt+UX: Design Thinking for User Experience Design, Prototyping &amp; Evaluation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949DCA-4B18-234C-AD4E-11144FC20355}" type="slidenum">
              <a:rPr lang="en-US" smtClean="0"/>
              <a:pPr/>
              <a:t>3</a:t>
            </a:fld>
            <a:endParaRPr lang="en-US" dirty="0"/>
          </a:p>
        </p:txBody>
      </p:sp>
      <p:sp>
        <p:nvSpPr>
          <p:cNvPr id="2" name="TextBox 1"/>
          <p:cNvSpPr txBox="1"/>
          <p:nvPr/>
        </p:nvSpPr>
        <p:spPr>
          <a:xfrm>
            <a:off x="1519658" y="1851153"/>
            <a:ext cx="3776233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cap="small" spc="300" dirty="0">
                <a:latin typeface="Helvetica"/>
                <a:cs typeface="Helvetica"/>
              </a:rPr>
              <a:t>design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5393362" y="1865849"/>
            <a:ext cx="6648163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cap="small" spc="300" dirty="0">
                <a:latin typeface="Helvetica"/>
                <a:cs typeface="Helvetica"/>
              </a:rPr>
              <a:t>technology</a:t>
            </a:r>
          </a:p>
        </p:txBody>
      </p:sp>
      <p:pic>
        <p:nvPicPr>
          <p:cNvPr id="11" name="Picture 10" descr="DTinfinity.png"/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96187" y="2575362"/>
            <a:ext cx="8209151" cy="3175082"/>
          </a:xfrm>
          <a:prstGeom prst="rect">
            <a:avLst/>
          </a:prstGeom>
        </p:spPr>
      </p:pic>
      <p:sp>
        <p:nvSpPr>
          <p:cNvPr id="14" name="Title 13">
            <a:extLst>
              <a:ext uri="{FF2B5EF4-FFF2-40B4-BE49-F238E27FC236}">
                <a16:creationId xmlns:a16="http://schemas.microsoft.com/office/drawing/2014/main" id="{B851429A-9BF9-4BC0-BE3C-E7961B12E2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Balance</a:t>
            </a:r>
          </a:p>
        </p:txBody>
      </p:sp>
    </p:spTree>
    <p:extLst>
      <p:ext uri="{BB962C8B-B14F-4D97-AF65-F5344CB8AC3E}">
        <p14:creationId xmlns:p14="http://schemas.microsoft.com/office/powerpoint/2010/main" val="41234275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 xmlns:p14="http://schemas.microsoft.com/office/powerpoint/2010/main"/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Design Thinking Process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9F3DE37-A357-974C-8D75-6C483AF1CE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r>
              <a:rPr lang="en-US" dirty="0"/>
              <a:t>December 5, 2025</a:t>
            </a:r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206953D5-27A2-1C40-8E62-5C91903A1C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dt+UX: Design Thinking for User Experience Design, Prototyping &amp; Evaluation</a:t>
            </a:r>
            <a:endParaRPr lang="en-US" dirty="0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2734C254-43ED-8E4D-BB90-D61A6DE341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A7435F-1268-B14E-9921-CB2E2F250DE7}" type="slidenum">
              <a:rPr lang="en-US" smtClean="0"/>
              <a:pPr/>
              <a:t>4</a:t>
            </a:fld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4B57902-E027-0138-A14B-F2A8A08E0D0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1000" y="1237938"/>
            <a:ext cx="11430000" cy="47074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025686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3" name="Rectangle 2"/>
          <p:cNvSpPr>
            <a:spLocks noGrp="1" noChangeArrowheads="1"/>
          </p:cNvSpPr>
          <p:nvPr>
            <p:ph type="title"/>
          </p:nvPr>
        </p:nvSpPr>
        <p:spPr>
          <a:xfrm>
            <a:off x="639237" y="223484"/>
            <a:ext cx="11552767" cy="1143000"/>
          </a:xfrm>
        </p:spPr>
        <p:txBody>
          <a:bodyPr/>
          <a:lstStyle/>
          <a:p>
            <a:r>
              <a:rPr lang="en-US" dirty="0"/>
              <a:t>Goal of CS 147</a:t>
            </a:r>
            <a:br>
              <a:rPr lang="en-US" dirty="0"/>
            </a:br>
            <a:r>
              <a:rPr lang="en-US" i="1" dirty="0"/>
              <a:t>Learn to design, prototype, &amp; </a:t>
            </a:r>
            <a:r>
              <a:rPr lang="en-US" b="1" i="1" dirty="0">
                <a:solidFill>
                  <a:srgbClr val="00B0F0"/>
                </a:solidFill>
              </a:rPr>
              <a:t>evaluate</a:t>
            </a:r>
            <a:r>
              <a:rPr lang="en-US" i="1" dirty="0"/>
              <a:t> UIs</a:t>
            </a:r>
          </a:p>
        </p:txBody>
      </p:sp>
      <p:sp>
        <p:nvSpPr>
          <p:cNvPr id="7174" name="Rectangle 3"/>
          <p:cNvSpPr>
            <a:spLocks noGrp="1" noChangeArrowheads="1"/>
          </p:cNvSpPr>
          <p:nvPr>
            <p:ph idx="1"/>
          </p:nvPr>
        </p:nvSpPr>
        <p:spPr>
          <a:xfrm>
            <a:off x="639233" y="1705969"/>
            <a:ext cx="11195715" cy="4911069"/>
          </a:xfrm>
        </p:spPr>
        <p:txBody>
          <a:bodyPr>
            <a:normAutofit fontScale="92500" lnSpcReduction="10000"/>
          </a:bodyPr>
          <a:lstStyle/>
          <a:p>
            <a:r>
              <a:rPr lang="en-US" dirty="0"/>
              <a:t>Tasks, activities &amp; practices of prospective users</a:t>
            </a:r>
          </a:p>
          <a:p>
            <a:r>
              <a:rPr lang="en-US" dirty="0"/>
              <a:t>Cognitive/perceptual constraints affecting design</a:t>
            </a:r>
          </a:p>
          <a:p>
            <a:r>
              <a:rPr lang="en-US" dirty="0"/>
              <a:t>Techniques for brainstorming, ideation &amp; prototyping</a:t>
            </a:r>
          </a:p>
          <a:p>
            <a:r>
              <a:rPr lang="en-US" dirty="0"/>
              <a:t>Methods for evaluating UI designs</a:t>
            </a:r>
          </a:p>
          <a:p>
            <a:r>
              <a:rPr lang="en-US" dirty="0"/>
              <a:t>Importance of iterative design for usability</a:t>
            </a:r>
          </a:p>
          <a:p>
            <a:r>
              <a:rPr lang="en-US" dirty="0"/>
              <a:t>Technology used to prototype UIs</a:t>
            </a:r>
          </a:p>
          <a:p>
            <a:endParaRPr lang="en-US" sz="2600" dirty="0"/>
          </a:p>
          <a:p>
            <a:r>
              <a:rPr lang="en-US" i="1" dirty="0"/>
              <a:t>How to work together as a team</a:t>
            </a:r>
          </a:p>
          <a:p>
            <a:r>
              <a:rPr lang="en-US" i="1" dirty="0"/>
              <a:t>Communicating results to a group</a:t>
            </a: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December 5, 2025</a:t>
            </a: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dt+UX: Design Thinking for User Experience Design, Prototyping &amp; Evaluation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5EFDE8-C646-4166-9C5E-15F777ABAEEF}" type="slidenum">
              <a:rPr lang="en-US" smtClean="0"/>
              <a:pPr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09490528"/>
      </p:ext>
    </p:extLst>
  </p:cSld>
  <p:clrMapOvr>
    <a:masterClrMapping/>
  </p:clrMapOvr>
  <p:transition/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ED084902-B6D3-1749-B54E-E12DA136899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10690" y="1091757"/>
            <a:ext cx="5008728" cy="3756546"/>
          </a:xfrm>
          <a:prstGeom prst="rect">
            <a:avLst/>
          </a:prstGeom>
        </p:spPr>
      </p:pic>
      <p:sp>
        <p:nvSpPr>
          <p:cNvPr id="9221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Project Based Course</a:t>
            </a:r>
          </a:p>
        </p:txBody>
      </p:sp>
      <p:sp>
        <p:nvSpPr>
          <p:cNvPr id="9222" name="Rectangle 3"/>
          <p:cNvSpPr>
            <a:spLocks noGrp="1" noChangeArrowheads="1"/>
          </p:cNvSpPr>
          <p:nvPr>
            <p:ph idx="1"/>
          </p:nvPr>
        </p:nvSpPr>
        <p:spPr>
          <a:xfrm>
            <a:off x="639233" y="1143000"/>
            <a:ext cx="7017161" cy="5353334"/>
          </a:xfrm>
        </p:spPr>
        <p:txBody>
          <a:bodyPr>
            <a:normAutofit fontScale="85000" lnSpcReduction="20000"/>
          </a:bodyPr>
          <a:lstStyle/>
          <a:p>
            <a:pPr>
              <a:spcBef>
                <a:spcPts val="900"/>
              </a:spcBef>
            </a:pPr>
            <a:r>
              <a:rPr lang="en-US" dirty="0"/>
              <a:t>Iterative design of a real UI</a:t>
            </a:r>
          </a:p>
          <a:p>
            <a:pPr>
              <a:spcBef>
                <a:spcPts val="900"/>
              </a:spcBef>
            </a:pPr>
            <a:r>
              <a:rPr lang="en-US" dirty="0"/>
              <a:t>Theme: mobile</a:t>
            </a:r>
          </a:p>
          <a:p>
            <a:pPr>
              <a:spcBef>
                <a:spcPts val="900"/>
              </a:spcBef>
            </a:pPr>
            <a:r>
              <a:rPr lang="en-US" dirty="0"/>
              <a:t>Quarter long projects</a:t>
            </a:r>
          </a:p>
          <a:p>
            <a:pPr>
              <a:spcBef>
                <a:spcPts val="900"/>
              </a:spcBef>
            </a:pPr>
            <a:r>
              <a:rPr lang="en-US" dirty="0"/>
              <a:t>Students</a:t>
            </a:r>
          </a:p>
          <a:p>
            <a:pPr lvl="1">
              <a:spcBef>
                <a:spcPts val="900"/>
              </a:spcBef>
            </a:pPr>
            <a:r>
              <a:rPr lang="en-US" dirty="0"/>
              <a:t>~85 across CS, Symbolic Systems …</a:t>
            </a:r>
          </a:p>
          <a:p>
            <a:pPr>
              <a:spcBef>
                <a:spcPts val="900"/>
              </a:spcBef>
            </a:pPr>
            <a:r>
              <a:rPr lang="en-US" dirty="0"/>
              <a:t>23 Teams</a:t>
            </a:r>
          </a:p>
          <a:p>
            <a:pPr lvl="1">
              <a:spcBef>
                <a:spcPts val="900"/>
              </a:spcBef>
            </a:pPr>
            <a:r>
              <a:rPr lang="en-US" dirty="0"/>
              <a:t>3-4 members</a:t>
            </a:r>
          </a:p>
          <a:p>
            <a:pPr>
              <a:spcBef>
                <a:spcPts val="900"/>
              </a:spcBef>
            </a:pPr>
            <a:r>
              <a:rPr lang="en-US" dirty="0"/>
              <a:t>10 major group assignments</a:t>
            </a:r>
          </a:p>
          <a:p>
            <a:pPr lvl="1">
              <a:spcBef>
                <a:spcPts val="900"/>
              </a:spcBef>
            </a:pPr>
            <a:r>
              <a:rPr lang="en-US" dirty="0"/>
              <a:t>group work is ~60% of course grade</a:t>
            </a:r>
          </a:p>
          <a:p>
            <a:pPr>
              <a:spcBef>
                <a:spcPts val="900"/>
              </a:spcBef>
            </a:pPr>
            <a:r>
              <a:rPr lang="en-US" dirty="0"/>
              <a:t>Four presentations</a:t>
            </a:r>
          </a:p>
          <a:p>
            <a:pPr lvl="1">
              <a:spcBef>
                <a:spcPts val="900"/>
              </a:spcBef>
            </a:pPr>
            <a:r>
              <a:rPr lang="en-US" dirty="0"/>
              <a:t>every team member presents</a:t>
            </a: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December 5, 2025</a:t>
            </a: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dt+UX: Design Thinking for User Experience Design, Prototyping &amp; Evaluation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5EFDE8-C646-4166-9C5E-15F777ABAEEF}" type="slidenum">
              <a:rPr lang="en-US" smtClean="0"/>
              <a:pPr/>
              <a:t>6</a:t>
            </a:fld>
            <a:endParaRPr lang="en-US"/>
          </a:p>
        </p:txBody>
      </p:sp>
      <p:pic>
        <p:nvPicPr>
          <p:cNvPr id="5" name="Picture 4" descr="IMG_8267.JPG"/>
          <p:cNvPicPr>
            <a:picLocks noChangeAspect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10690" y="1091757"/>
            <a:ext cx="4966476" cy="3724857"/>
          </a:xfrm>
          <a:prstGeom prst="rect">
            <a:avLst/>
          </a:prstGeom>
        </p:spPr>
      </p:pic>
      <p:pic>
        <p:nvPicPr>
          <p:cNvPr id="12" name="Picture 11" descr="A group of people sitting at tables outside a building&#10;&#10;AI-generated content may be incorrect.">
            <a:extLst>
              <a:ext uri="{FF2B5EF4-FFF2-40B4-BE49-F238E27FC236}">
                <a16:creationId xmlns:a16="http://schemas.microsoft.com/office/drawing/2014/main" id="{069D005F-E7FE-8986-96D1-AF359EF1D52B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329" t="31640" b="15078"/>
          <a:stretch>
            <a:fillRect/>
          </a:stretch>
        </p:blipFill>
        <p:spPr>
          <a:xfrm>
            <a:off x="6996306" y="1679149"/>
            <a:ext cx="5232088" cy="27269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5825919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969058"/>
            <a:ext cx="12186143" cy="8123266"/>
          </a:xfrm>
          <a:prstGeom prst="rect">
            <a:avLst/>
          </a:prstGeom>
        </p:spPr>
      </p:pic>
      <p:sp>
        <p:nvSpPr>
          <p:cNvPr id="14341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Design Studios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C5211EA-556E-814F-9622-CE4DBAAB007E}"/>
              </a:ext>
            </a:extLst>
          </p:cNvPr>
          <p:cNvSpPr/>
          <p:nvPr/>
        </p:nvSpPr>
        <p:spPr bwMode="auto">
          <a:xfrm>
            <a:off x="-5864" y="969058"/>
            <a:ext cx="12197863" cy="1364709"/>
          </a:xfrm>
          <a:prstGeom prst="rect">
            <a:avLst/>
          </a:prstGeom>
          <a:solidFill>
            <a:srgbClr val="B3B3B3">
              <a:alpha val="50196"/>
            </a:srgbClr>
          </a:solidFill>
          <a:ln w="12700" cap="flat" cmpd="sng" algn="ctr">
            <a:noFill/>
            <a:prstDash val="solid"/>
            <a:round/>
            <a:headEnd type="none" w="sm" len="sm"/>
            <a:tailEnd type="none" w="sm" len="sm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2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</a:endParaRPr>
          </a:p>
        </p:txBody>
      </p:sp>
      <p:sp>
        <p:nvSpPr>
          <p:cNvPr id="14342" name="Rectangle 3"/>
          <p:cNvSpPr>
            <a:spLocks noGrp="1" noChangeArrowheads="1"/>
          </p:cNvSpPr>
          <p:nvPr>
            <p:ph idx="1"/>
          </p:nvPr>
        </p:nvSpPr>
        <p:spPr>
          <a:xfrm>
            <a:off x="639233" y="1037230"/>
            <a:ext cx="11195715" cy="5287370"/>
          </a:xfrm>
        </p:spPr>
        <p:txBody>
          <a:bodyPr/>
          <a:lstStyle/>
          <a:p>
            <a:pPr marL="0" indent="0">
              <a:buNone/>
            </a:pPr>
            <a:r>
              <a:rPr lang="en-US" dirty="0"/>
              <a:t>Teams attend small weekly studio (8-16 students)</a:t>
            </a:r>
          </a:p>
          <a:p>
            <a:pPr lvl="1"/>
            <a:r>
              <a:rPr lang="en-US" dirty="0"/>
              <a:t>critique/feedback in more intimate environment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December 5, 2025</a:t>
            </a: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dt+UX: Design Thinking for User Experience Design, Prototyping &amp; Evaluation</a:t>
            </a:r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5EFDE8-C646-4166-9C5E-15F777ABAEEF}" type="slidenum">
              <a:rPr lang="en-US" smtClean="0"/>
              <a:pPr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22750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 xmlns:p14="http://schemas.microsoft.com/office/powerpoint/2010/main"/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dirty="0"/>
              <a:t>Project Process Timeline</a:t>
            </a: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December 5, 2025</a:t>
            </a: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dt+UX: Design Thinking for User Experience Design, Prototyping &amp; Evaluation</a:t>
            </a:r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A008F18-8DDE-4A5D-A25F-2DAA7E170AE5}" type="slidenum">
              <a:rPr lang="en-US" smtClean="0"/>
              <a:pPr>
                <a:defRPr/>
              </a:pPr>
              <a:t>8</a:t>
            </a:fld>
            <a:endParaRPr lang="en-US"/>
          </a:p>
        </p:txBody>
      </p:sp>
      <p:sp>
        <p:nvSpPr>
          <p:cNvPr id="10247" name="Text Box 4"/>
          <p:cNvSpPr txBox="1">
            <a:spLocks noChangeArrowheads="1"/>
          </p:cNvSpPr>
          <p:nvPr/>
        </p:nvSpPr>
        <p:spPr bwMode="auto">
          <a:xfrm rot="-2700000">
            <a:off x="568570" y="5379624"/>
            <a:ext cx="962764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9pPr>
          </a:lstStyle>
          <a:p>
            <a:pPr eaLnBrk="1" hangingPunct="1"/>
            <a:r>
              <a:rPr lang="en-US" sz="1800" dirty="0">
                <a:latin typeface="Arial" charset="0"/>
              </a:rPr>
              <a:t>Week 2</a:t>
            </a:r>
          </a:p>
        </p:txBody>
      </p:sp>
      <p:sp>
        <p:nvSpPr>
          <p:cNvPr id="10250" name="Text Box 9"/>
          <p:cNvSpPr txBox="1">
            <a:spLocks noChangeArrowheads="1"/>
          </p:cNvSpPr>
          <p:nvPr/>
        </p:nvSpPr>
        <p:spPr bwMode="auto">
          <a:xfrm>
            <a:off x="182735" y="1666794"/>
            <a:ext cx="1415772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9pPr>
          </a:lstStyle>
          <a:p>
            <a:pPr eaLnBrk="1" hangingPunct="1"/>
            <a:br>
              <a:rPr lang="en-US" sz="1800" dirty="0">
                <a:latin typeface="Arial" charset="0"/>
              </a:rPr>
            </a:br>
            <a:r>
              <a:rPr lang="en-US" sz="1800" dirty="0" err="1">
                <a:latin typeface="Arial" charset="0"/>
              </a:rPr>
              <a:t>Needfinding</a:t>
            </a:r>
            <a:endParaRPr lang="en-US" sz="1800" dirty="0">
              <a:latin typeface="Arial" charset="0"/>
            </a:endParaRPr>
          </a:p>
        </p:txBody>
      </p:sp>
      <p:sp>
        <p:nvSpPr>
          <p:cNvPr id="10252" name="Text Box 11"/>
          <p:cNvSpPr txBox="1">
            <a:spLocks noChangeArrowheads="1"/>
          </p:cNvSpPr>
          <p:nvPr/>
        </p:nvSpPr>
        <p:spPr bwMode="auto">
          <a:xfrm rot="-2700000">
            <a:off x="1996672" y="5383244"/>
            <a:ext cx="958850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9pPr>
          </a:lstStyle>
          <a:p>
            <a:pPr eaLnBrk="1" hangingPunct="1"/>
            <a:r>
              <a:rPr lang="en-US" sz="1800" dirty="0">
                <a:latin typeface="Arial" charset="0"/>
              </a:rPr>
              <a:t>Week 3</a:t>
            </a:r>
          </a:p>
        </p:txBody>
      </p:sp>
      <p:sp>
        <p:nvSpPr>
          <p:cNvPr id="10253" name="Text Box 12"/>
          <p:cNvSpPr txBox="1">
            <a:spLocks noChangeArrowheads="1"/>
          </p:cNvSpPr>
          <p:nvPr/>
        </p:nvSpPr>
        <p:spPr bwMode="auto">
          <a:xfrm rot="-2700000">
            <a:off x="3420860" y="5379623"/>
            <a:ext cx="962764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9pPr>
          </a:lstStyle>
          <a:p>
            <a:pPr eaLnBrk="1" hangingPunct="1"/>
            <a:r>
              <a:rPr lang="en-US" sz="1800" dirty="0">
                <a:latin typeface="Arial" charset="0"/>
              </a:rPr>
              <a:t>Week 4</a:t>
            </a:r>
          </a:p>
        </p:txBody>
      </p:sp>
      <p:sp>
        <p:nvSpPr>
          <p:cNvPr id="10256" name="Text Box 15"/>
          <p:cNvSpPr txBox="1">
            <a:spLocks noChangeArrowheads="1"/>
          </p:cNvSpPr>
          <p:nvPr/>
        </p:nvSpPr>
        <p:spPr bwMode="auto">
          <a:xfrm rot="-2700000">
            <a:off x="7705166" y="5379623"/>
            <a:ext cx="962764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9pPr>
          </a:lstStyle>
          <a:p>
            <a:pPr eaLnBrk="1" hangingPunct="1"/>
            <a:r>
              <a:rPr lang="en-US" sz="1800" dirty="0">
                <a:latin typeface="Arial" charset="0"/>
              </a:rPr>
              <a:t>Week 7</a:t>
            </a:r>
          </a:p>
        </p:txBody>
      </p:sp>
      <p:cxnSp>
        <p:nvCxnSpPr>
          <p:cNvPr id="10257" name="AutoShape 18"/>
          <p:cNvCxnSpPr>
            <a:cxnSpLocks noChangeShapeType="1"/>
          </p:cNvCxnSpPr>
          <p:nvPr/>
        </p:nvCxnSpPr>
        <p:spPr bwMode="auto">
          <a:xfrm>
            <a:off x="898506" y="2313124"/>
            <a:ext cx="353059" cy="2557700"/>
          </a:xfrm>
          <a:prstGeom prst="straightConnector1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</a:extLst>
        </p:spPr>
      </p:cxnSp>
      <p:sp>
        <p:nvSpPr>
          <p:cNvPr id="10262" name="Text Box 24"/>
          <p:cNvSpPr txBox="1">
            <a:spLocks noChangeArrowheads="1"/>
          </p:cNvSpPr>
          <p:nvPr/>
        </p:nvSpPr>
        <p:spPr bwMode="auto">
          <a:xfrm>
            <a:off x="1760233" y="2895012"/>
            <a:ext cx="1505540" cy="9233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b" anchorCtr="0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9pPr>
          </a:lstStyle>
          <a:p>
            <a:pPr eaLnBrk="1" hangingPunct="1"/>
            <a:r>
              <a:rPr lang="en-US" sz="1800" dirty="0">
                <a:latin typeface="Arial" charset="0"/>
              </a:rPr>
              <a:t>Experience</a:t>
            </a:r>
            <a:br>
              <a:rPr lang="en-US" sz="1800" dirty="0">
                <a:latin typeface="Arial" charset="0"/>
              </a:rPr>
            </a:br>
            <a:r>
              <a:rPr lang="en-US" sz="1800" dirty="0">
                <a:latin typeface="Arial" charset="0"/>
              </a:rPr>
              <a:t>Prototypes &amp;</a:t>
            </a:r>
            <a:br>
              <a:rPr lang="en-US" sz="1800" dirty="0">
                <a:latin typeface="Arial" charset="0"/>
              </a:rPr>
            </a:br>
            <a:r>
              <a:rPr lang="en-US" sz="1800" dirty="0">
                <a:latin typeface="Arial" charset="0"/>
              </a:rPr>
              <a:t>Testing</a:t>
            </a:r>
          </a:p>
        </p:txBody>
      </p:sp>
      <p:cxnSp>
        <p:nvCxnSpPr>
          <p:cNvPr id="10263" name="AutoShape 25"/>
          <p:cNvCxnSpPr>
            <a:cxnSpLocks noChangeShapeType="1"/>
          </p:cNvCxnSpPr>
          <p:nvPr/>
        </p:nvCxnSpPr>
        <p:spPr bwMode="auto">
          <a:xfrm>
            <a:off x="2450657" y="3762459"/>
            <a:ext cx="100859" cy="1078483"/>
          </a:xfrm>
          <a:prstGeom prst="straightConnector1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</a:extLst>
        </p:spPr>
      </p:cxnSp>
      <p:sp>
        <p:nvSpPr>
          <p:cNvPr id="35" name="Text Box 6"/>
          <p:cNvSpPr txBox="1">
            <a:spLocks noChangeArrowheads="1"/>
          </p:cNvSpPr>
          <p:nvPr/>
        </p:nvSpPr>
        <p:spPr bwMode="auto">
          <a:xfrm>
            <a:off x="10688372" y="3449010"/>
            <a:ext cx="1454244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b" anchorCtr="0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9pPr>
          </a:lstStyle>
          <a:p>
            <a:pPr eaLnBrk="1" hangingPunct="1"/>
            <a:r>
              <a:rPr lang="en-US" sz="1800" b="1" dirty="0">
                <a:latin typeface="Arial" charset="0"/>
              </a:rPr>
              <a:t>Project Fair</a:t>
            </a:r>
          </a:p>
        </p:txBody>
      </p:sp>
      <p:sp>
        <p:nvSpPr>
          <p:cNvPr id="38" name="Text Box 26"/>
          <p:cNvSpPr txBox="1">
            <a:spLocks noChangeArrowheads="1"/>
          </p:cNvSpPr>
          <p:nvPr/>
        </p:nvSpPr>
        <p:spPr bwMode="auto">
          <a:xfrm>
            <a:off x="4713409" y="3172012"/>
            <a:ext cx="1172116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b" anchorCtr="0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9pPr>
          </a:lstStyle>
          <a:p>
            <a:pPr eaLnBrk="1" hangingPunct="1"/>
            <a:r>
              <a:rPr lang="en-US" sz="1800" dirty="0">
                <a:latin typeface="Arial" charset="0"/>
              </a:rPr>
              <a:t>Low-fi</a:t>
            </a:r>
            <a:br>
              <a:rPr lang="en-US" sz="1800" dirty="0">
                <a:latin typeface="Arial" charset="0"/>
              </a:rPr>
            </a:br>
            <a:r>
              <a:rPr lang="en-US" sz="1800" dirty="0">
                <a:latin typeface="Arial" charset="0"/>
              </a:rPr>
              <a:t>Prototype</a:t>
            </a:r>
          </a:p>
        </p:txBody>
      </p:sp>
      <p:cxnSp>
        <p:nvCxnSpPr>
          <p:cNvPr id="39" name="AutoShape 14"/>
          <p:cNvCxnSpPr>
            <a:cxnSpLocks noChangeShapeType="1"/>
            <a:stCxn id="38" idx="2"/>
          </p:cNvCxnSpPr>
          <p:nvPr/>
        </p:nvCxnSpPr>
        <p:spPr bwMode="auto">
          <a:xfrm>
            <a:off x="5299467" y="3818342"/>
            <a:ext cx="49186" cy="1100528"/>
          </a:xfrm>
          <a:prstGeom prst="straightConnector1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</a:extLst>
        </p:spPr>
      </p:cxnSp>
      <p:cxnSp>
        <p:nvCxnSpPr>
          <p:cNvPr id="78" name="AutoShape 14"/>
          <p:cNvCxnSpPr>
            <a:cxnSpLocks noChangeShapeType="1"/>
            <a:stCxn id="35" idx="2"/>
          </p:cNvCxnSpPr>
          <p:nvPr/>
        </p:nvCxnSpPr>
        <p:spPr bwMode="auto">
          <a:xfrm flipH="1">
            <a:off x="11171494" y="3818342"/>
            <a:ext cx="244000" cy="1007658"/>
          </a:xfrm>
          <a:prstGeom prst="straightConnector1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</a:extLst>
        </p:spPr>
      </p:cxnSp>
      <p:sp>
        <p:nvSpPr>
          <p:cNvPr id="10246" name="Line 3"/>
          <p:cNvSpPr>
            <a:spLocks noChangeShapeType="1"/>
          </p:cNvSpPr>
          <p:nvPr/>
        </p:nvSpPr>
        <p:spPr bwMode="auto">
          <a:xfrm flipV="1">
            <a:off x="628184" y="4833868"/>
            <a:ext cx="10956080" cy="49707"/>
          </a:xfrm>
          <a:prstGeom prst="line">
            <a:avLst/>
          </a:prstGeom>
          <a:noFill/>
          <a:ln w="44450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</a:extLst>
        </p:spPr>
        <p:txBody>
          <a:bodyPr wrap="none"/>
          <a:lstStyle/>
          <a:p>
            <a:endParaRPr lang="en-US"/>
          </a:p>
        </p:txBody>
      </p:sp>
      <p:sp>
        <p:nvSpPr>
          <p:cNvPr id="40" name="Text Box 7"/>
          <p:cNvSpPr txBox="1">
            <a:spLocks noChangeArrowheads="1"/>
          </p:cNvSpPr>
          <p:nvPr/>
        </p:nvSpPr>
        <p:spPr bwMode="auto">
          <a:xfrm>
            <a:off x="5937391" y="1666794"/>
            <a:ext cx="1197939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9pPr>
          </a:lstStyle>
          <a:p>
            <a:pPr eaLnBrk="1" hangingPunct="1"/>
            <a:r>
              <a:rPr lang="en-US" sz="1800" dirty="0">
                <a:latin typeface="Arial" charset="0"/>
              </a:rPr>
              <a:t>Medium-fi</a:t>
            </a:r>
            <a:br>
              <a:rPr lang="en-US" sz="1800" dirty="0">
                <a:latin typeface="Arial" charset="0"/>
              </a:rPr>
            </a:br>
            <a:r>
              <a:rPr lang="en-US" sz="1800" dirty="0">
                <a:latin typeface="Arial" charset="0"/>
              </a:rPr>
              <a:t>Prototype</a:t>
            </a:r>
          </a:p>
        </p:txBody>
      </p:sp>
      <p:cxnSp>
        <p:nvCxnSpPr>
          <p:cNvPr id="41" name="AutoShape 19"/>
          <p:cNvCxnSpPr>
            <a:cxnSpLocks noChangeShapeType="1"/>
          </p:cNvCxnSpPr>
          <p:nvPr/>
        </p:nvCxnSpPr>
        <p:spPr bwMode="auto">
          <a:xfrm flipH="1">
            <a:off x="6599419" y="2374634"/>
            <a:ext cx="20203" cy="2496190"/>
          </a:xfrm>
          <a:prstGeom prst="straightConnector1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</a:extLst>
        </p:spPr>
      </p:cxnSp>
      <p:sp>
        <p:nvSpPr>
          <p:cNvPr id="44" name="Text Box 26"/>
          <p:cNvSpPr txBox="1">
            <a:spLocks noChangeArrowheads="1"/>
          </p:cNvSpPr>
          <p:nvPr/>
        </p:nvSpPr>
        <p:spPr bwMode="auto">
          <a:xfrm>
            <a:off x="7449961" y="3172012"/>
            <a:ext cx="1262635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b" anchorCtr="0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9pPr>
          </a:lstStyle>
          <a:p>
            <a:pPr eaLnBrk="1" hangingPunct="1"/>
            <a:r>
              <a:rPr lang="en-US" sz="1800" dirty="0">
                <a:latin typeface="Arial" charset="0"/>
              </a:rPr>
              <a:t>Heuristic</a:t>
            </a:r>
            <a:br>
              <a:rPr lang="en-US" sz="1800" dirty="0">
                <a:latin typeface="Arial" charset="0"/>
              </a:rPr>
            </a:br>
            <a:r>
              <a:rPr lang="en-US" sz="1800" dirty="0">
                <a:latin typeface="Arial" charset="0"/>
              </a:rPr>
              <a:t>Evaluation</a:t>
            </a:r>
          </a:p>
        </p:txBody>
      </p:sp>
      <p:cxnSp>
        <p:nvCxnSpPr>
          <p:cNvPr id="45" name="AutoShape 14"/>
          <p:cNvCxnSpPr>
            <a:cxnSpLocks noChangeShapeType="1"/>
            <a:stCxn id="44" idx="2"/>
          </p:cNvCxnSpPr>
          <p:nvPr/>
        </p:nvCxnSpPr>
        <p:spPr bwMode="auto">
          <a:xfrm flipH="1">
            <a:off x="8050333" y="3818343"/>
            <a:ext cx="30946" cy="1033058"/>
          </a:xfrm>
          <a:prstGeom prst="straightConnector1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</a:extLst>
        </p:spPr>
      </p:cxnSp>
      <p:sp>
        <p:nvSpPr>
          <p:cNvPr id="23" name="Text Box 26"/>
          <p:cNvSpPr txBox="1">
            <a:spLocks noChangeArrowheads="1"/>
          </p:cNvSpPr>
          <p:nvPr/>
        </p:nvSpPr>
        <p:spPr bwMode="auto">
          <a:xfrm>
            <a:off x="3295964" y="1666794"/>
            <a:ext cx="1043876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9pPr>
          </a:lstStyle>
          <a:p>
            <a:pPr eaLnBrk="1" hangingPunct="1"/>
            <a:r>
              <a:rPr lang="en-US" sz="1800" dirty="0">
                <a:latin typeface="Arial" charset="0"/>
              </a:rPr>
              <a:t>Concept</a:t>
            </a:r>
            <a:br>
              <a:rPr lang="en-US" sz="1800" dirty="0">
                <a:latin typeface="Arial" charset="0"/>
              </a:rPr>
            </a:br>
            <a:r>
              <a:rPr lang="en-US" sz="1800" dirty="0">
                <a:latin typeface="Arial" charset="0"/>
              </a:rPr>
              <a:t>Video</a:t>
            </a:r>
          </a:p>
        </p:txBody>
      </p:sp>
      <p:cxnSp>
        <p:nvCxnSpPr>
          <p:cNvPr id="24" name="AutoShape 14"/>
          <p:cNvCxnSpPr>
            <a:cxnSpLocks noChangeShapeType="1"/>
          </p:cNvCxnSpPr>
          <p:nvPr/>
        </p:nvCxnSpPr>
        <p:spPr bwMode="auto">
          <a:xfrm>
            <a:off x="3738065" y="2335222"/>
            <a:ext cx="159674" cy="2520660"/>
          </a:xfrm>
          <a:prstGeom prst="straightConnector1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</a:extLst>
        </p:spPr>
      </p:cxnSp>
      <p:sp>
        <p:nvSpPr>
          <p:cNvPr id="28" name="Text Box 12"/>
          <p:cNvSpPr txBox="1">
            <a:spLocks noChangeArrowheads="1"/>
          </p:cNvSpPr>
          <p:nvPr/>
        </p:nvSpPr>
        <p:spPr bwMode="auto">
          <a:xfrm rot="-2700000">
            <a:off x="4848962" y="5379623"/>
            <a:ext cx="962764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9pPr>
          </a:lstStyle>
          <a:p>
            <a:pPr eaLnBrk="1" hangingPunct="1"/>
            <a:r>
              <a:rPr lang="en-US" sz="1800" dirty="0">
                <a:latin typeface="Arial" charset="0"/>
              </a:rPr>
              <a:t>Week 5</a:t>
            </a:r>
          </a:p>
        </p:txBody>
      </p:sp>
      <p:sp>
        <p:nvSpPr>
          <p:cNvPr id="36" name="Text Box 15"/>
          <p:cNvSpPr txBox="1">
            <a:spLocks noChangeArrowheads="1"/>
          </p:cNvSpPr>
          <p:nvPr/>
        </p:nvSpPr>
        <p:spPr bwMode="auto">
          <a:xfrm rot="-2700000">
            <a:off x="6277064" y="5379623"/>
            <a:ext cx="962764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9pPr>
          </a:lstStyle>
          <a:p>
            <a:pPr eaLnBrk="1" hangingPunct="1"/>
            <a:r>
              <a:rPr lang="en-US" sz="1800" dirty="0">
                <a:latin typeface="Arial" charset="0"/>
              </a:rPr>
              <a:t>Week 6</a:t>
            </a:r>
          </a:p>
        </p:txBody>
      </p:sp>
      <p:sp>
        <p:nvSpPr>
          <p:cNvPr id="42" name="Text Box 7"/>
          <p:cNvSpPr txBox="1">
            <a:spLocks noChangeArrowheads="1"/>
          </p:cNvSpPr>
          <p:nvPr/>
        </p:nvSpPr>
        <p:spPr bwMode="auto">
          <a:xfrm>
            <a:off x="10200577" y="1702354"/>
            <a:ext cx="1197939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9pPr>
          </a:lstStyle>
          <a:p>
            <a:pPr eaLnBrk="1" hangingPunct="1"/>
            <a:r>
              <a:rPr lang="en-US" sz="1800" dirty="0">
                <a:latin typeface="Arial" charset="0"/>
              </a:rPr>
              <a:t>High-fi</a:t>
            </a:r>
            <a:br>
              <a:rPr lang="en-US" sz="1800" dirty="0">
                <a:latin typeface="Arial" charset="0"/>
              </a:rPr>
            </a:br>
            <a:r>
              <a:rPr lang="en-US" sz="1800" dirty="0">
                <a:latin typeface="Arial" charset="0"/>
              </a:rPr>
              <a:t>Prototype</a:t>
            </a:r>
          </a:p>
        </p:txBody>
      </p:sp>
      <p:cxnSp>
        <p:nvCxnSpPr>
          <p:cNvPr id="43" name="AutoShape 14"/>
          <p:cNvCxnSpPr>
            <a:cxnSpLocks noChangeShapeType="1"/>
          </p:cNvCxnSpPr>
          <p:nvPr/>
        </p:nvCxnSpPr>
        <p:spPr bwMode="auto">
          <a:xfrm flipH="1">
            <a:off x="10360610" y="2385255"/>
            <a:ext cx="410273" cy="2481249"/>
          </a:xfrm>
          <a:prstGeom prst="straightConnector1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</a:extLst>
        </p:spPr>
      </p:cxnSp>
      <p:sp>
        <p:nvSpPr>
          <p:cNvPr id="46" name="Text Box 15"/>
          <p:cNvSpPr txBox="1">
            <a:spLocks noChangeArrowheads="1"/>
          </p:cNvSpPr>
          <p:nvPr/>
        </p:nvSpPr>
        <p:spPr bwMode="auto">
          <a:xfrm rot="-2700000">
            <a:off x="9133268" y="5379623"/>
            <a:ext cx="962764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9pPr>
          </a:lstStyle>
          <a:p>
            <a:pPr eaLnBrk="1" hangingPunct="1"/>
            <a:r>
              <a:rPr lang="en-US" sz="1800" dirty="0">
                <a:latin typeface="Arial" charset="0"/>
              </a:rPr>
              <a:t>Week 8</a:t>
            </a:r>
          </a:p>
        </p:txBody>
      </p:sp>
      <p:sp>
        <p:nvSpPr>
          <p:cNvPr id="47" name="Text Box 15"/>
          <p:cNvSpPr txBox="1">
            <a:spLocks noChangeArrowheads="1"/>
          </p:cNvSpPr>
          <p:nvPr/>
        </p:nvSpPr>
        <p:spPr bwMode="auto">
          <a:xfrm rot="-2700000">
            <a:off x="10561372" y="5334285"/>
            <a:ext cx="1091004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9pPr>
          </a:lstStyle>
          <a:p>
            <a:pPr eaLnBrk="1" hangingPunct="1"/>
            <a:r>
              <a:rPr lang="en-US" sz="1800" dirty="0">
                <a:latin typeface="Arial" charset="0"/>
              </a:rPr>
              <a:t>Week 10</a:t>
            </a:r>
          </a:p>
        </p:txBody>
      </p:sp>
      <p:sp>
        <p:nvSpPr>
          <p:cNvPr id="21" name="TextBox 20"/>
          <p:cNvSpPr txBox="1"/>
          <p:nvPr/>
        </p:nvSpPr>
        <p:spPr>
          <a:xfrm>
            <a:off x="10085618" y="5288118"/>
            <a:ext cx="49244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…</a:t>
            </a:r>
          </a:p>
        </p:txBody>
      </p:sp>
      <p:sp>
        <p:nvSpPr>
          <p:cNvPr id="32" name="Text Box 7">
            <a:extLst>
              <a:ext uri="{FF2B5EF4-FFF2-40B4-BE49-F238E27FC236}">
                <a16:creationId xmlns:a16="http://schemas.microsoft.com/office/drawing/2014/main" id="{C9D5F2B3-AC68-4C20-97E5-55EEFC493C0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860604" y="984089"/>
            <a:ext cx="1018227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9pPr>
          </a:lstStyle>
          <a:p>
            <a:pPr eaLnBrk="1" hangingPunct="1"/>
            <a:r>
              <a:rPr lang="en-US" sz="1800" i="1" dirty="0">
                <a:latin typeface="Arial" charset="0"/>
              </a:rPr>
              <a:t>Midterm</a:t>
            </a:r>
          </a:p>
        </p:txBody>
      </p:sp>
      <p:cxnSp>
        <p:nvCxnSpPr>
          <p:cNvPr id="33" name="AutoShape 19">
            <a:extLst>
              <a:ext uri="{FF2B5EF4-FFF2-40B4-BE49-F238E27FC236}">
                <a16:creationId xmlns:a16="http://schemas.microsoft.com/office/drawing/2014/main" id="{1E65D7F7-7A85-4501-B22C-CE2AA5E8BA90}"/>
              </a:ext>
            </a:extLst>
          </p:cNvPr>
          <p:cNvCxnSpPr>
            <a:cxnSpLocks noChangeShapeType="1"/>
          </p:cNvCxnSpPr>
          <p:nvPr/>
        </p:nvCxnSpPr>
        <p:spPr bwMode="auto">
          <a:xfrm flipH="1">
            <a:off x="9265796" y="1361289"/>
            <a:ext cx="186264" cy="3490112"/>
          </a:xfrm>
          <a:prstGeom prst="straightConnector1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="" xmlns:a14="http://schemas.microsoft.com/office/drawing/2010/main">
                <a:noFill/>
              </a14:hiddenFill>
            </a:ext>
          </a:extLst>
        </p:spPr>
      </p:cxnSp>
    </p:spTree>
    <p:extLst>
      <p:ext uri="{BB962C8B-B14F-4D97-AF65-F5344CB8AC3E}">
        <p14:creationId xmlns:p14="http://schemas.microsoft.com/office/powerpoint/2010/main" val="4005079015"/>
      </p:ext>
    </p:extLst>
  </p:cSld>
  <p:clrMapOvr>
    <a:masterClrMapping/>
  </p:clrMapOvr>
  <p:transition/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3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User-centered Design: </a:t>
            </a:r>
            <a:r>
              <a:rPr lang="en-US" dirty="0" err="1"/>
              <a:t>Needfinding</a:t>
            </a:r>
            <a:endParaRPr lang="en-US" sz="2800" i="1" dirty="0"/>
          </a:p>
        </p:txBody>
      </p:sp>
      <p:sp>
        <p:nvSpPr>
          <p:cNvPr id="12294" name="Rectangle 3"/>
          <p:cNvSpPr>
            <a:spLocks noGrp="1" noChangeArrowheads="1"/>
          </p:cNvSpPr>
          <p:nvPr>
            <p:ph idx="1"/>
          </p:nvPr>
        </p:nvSpPr>
        <p:spPr>
          <a:xfrm>
            <a:off x="639234" y="1306948"/>
            <a:ext cx="7249708" cy="4797875"/>
          </a:xfrm>
        </p:spPr>
        <p:txBody>
          <a:bodyPr>
            <a:normAutofit/>
          </a:bodyPr>
          <a:lstStyle/>
          <a:p>
            <a:r>
              <a:rPr lang="en-US" dirty="0"/>
              <a:t>Observe existing practices for inspiration</a:t>
            </a:r>
          </a:p>
          <a:p>
            <a:r>
              <a:rPr lang="en-US" dirty="0"/>
              <a:t>Make sure key questions answered</a:t>
            </a:r>
          </a:p>
          <a:p>
            <a:r>
              <a:rPr lang="en-US" dirty="0"/>
              <a:t>Ethical questions in design w/ underserved communities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5F9B6A3-8F89-4053-9D3F-7F2066EBFC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December 5, 2025</a:t>
            </a:r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36135F7-349E-46C9-8190-78C6D56A56B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dt+UX: Design Thinking for User Experience Design, Prototyping &amp; Evaluation</a:t>
            </a:r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EB9A9BA-A8A7-4584-8B7D-5AC979E609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8E877C-33E4-8D47-9FF8-A9983EC5D9E6}" type="slidenum">
              <a:rPr lang="en-US" smtClean="0"/>
              <a:pPr/>
              <a:t>9</a:t>
            </a:fld>
            <a:endParaRPr lang="en-US"/>
          </a:p>
        </p:txBody>
      </p:sp>
      <p:sp>
        <p:nvSpPr>
          <p:cNvPr id="14" name="Text Box 11">
            <a:extLst>
              <a:ext uri="{FF2B5EF4-FFF2-40B4-BE49-F238E27FC236}">
                <a16:creationId xmlns:a16="http://schemas.microsoft.com/office/drawing/2014/main" id="{AE160825-76BD-9F4B-A2AC-197976E8BA7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500851" y="5287630"/>
            <a:ext cx="3199994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9pPr>
          </a:lstStyle>
          <a:p>
            <a:pPr>
              <a:spcBef>
                <a:spcPct val="50000"/>
              </a:spcBef>
            </a:pPr>
            <a:r>
              <a:rPr lang="en-US" dirty="0" err="1">
                <a:latin typeface="Helvetica" pitchFamily="34" charset="0"/>
              </a:rPr>
              <a:t>Simmr</a:t>
            </a:r>
            <a:endParaRPr lang="en-US" dirty="0">
              <a:latin typeface="Helvetica" pitchFamily="34" charset="0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BAF5F553-3F4E-544B-FA9C-DCD439686D2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29923" y="1831822"/>
            <a:ext cx="5141843" cy="29046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93549864"/>
      </p:ext>
    </p:extLst>
  </p:cSld>
  <p:clrMapOvr>
    <a:masterClrMapping/>
  </p:clrMapOvr>
  <p:transition/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3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Unpacking the </a:t>
            </a:r>
            <a:r>
              <a:rPr lang="en-US" dirty="0" err="1"/>
              <a:t>Needfinding</a:t>
            </a:r>
            <a:endParaRPr lang="en-US"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December 5, 2025</a:t>
            </a: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 err="1"/>
              <a:t>dt+UX</a:t>
            </a:r>
            <a:r>
              <a:rPr lang="en-US" dirty="0"/>
              <a:t>: Design Thinking for User Experience Design, Prototyping &amp; Evaluation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5EFDE8-C646-4166-9C5E-15F777ABAEEF}" type="slidenum">
              <a:rPr lang="en-US" smtClean="0"/>
              <a:pPr/>
              <a:t>10</a:t>
            </a:fld>
            <a:endParaRPr lang="en-US"/>
          </a:p>
        </p:txBody>
      </p:sp>
      <p:sp>
        <p:nvSpPr>
          <p:cNvPr id="12296" name="Text Box 11"/>
          <p:cNvSpPr txBox="1">
            <a:spLocks noChangeArrowheads="1"/>
          </p:cNvSpPr>
          <p:nvPr/>
        </p:nvSpPr>
        <p:spPr bwMode="auto">
          <a:xfrm>
            <a:off x="318975" y="6278902"/>
            <a:ext cx="1536329" cy="3381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9pPr>
          </a:lstStyle>
          <a:p>
            <a:pPr>
              <a:spcBef>
                <a:spcPct val="50000"/>
              </a:spcBef>
            </a:pPr>
            <a:r>
              <a:rPr lang="en-US" sz="1600" dirty="0">
                <a:latin typeface="Helvetica" pitchFamily="34" charset="0"/>
              </a:rPr>
              <a:t>Stitch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6A8F8940-0F7F-08EF-0B07-3F71E78C579A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0229" t="2752" r="9146" b="4044"/>
          <a:stretch>
            <a:fillRect/>
          </a:stretch>
        </p:blipFill>
        <p:spPr>
          <a:xfrm>
            <a:off x="1802296" y="887397"/>
            <a:ext cx="8534400" cy="55409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53697333"/>
      </p:ext>
    </p:extLst>
  </p:cSld>
  <p:clrMapOvr>
    <a:masterClrMapping/>
  </p:clrMapOvr>
  <p:transition/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3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Unpacking the </a:t>
            </a:r>
            <a:r>
              <a:rPr lang="en-US" dirty="0" err="1"/>
              <a:t>Needfinding</a:t>
            </a:r>
            <a:endParaRPr lang="en-US"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December 5, 2025</a:t>
            </a: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 err="1"/>
              <a:t>dt+UX</a:t>
            </a:r>
            <a:r>
              <a:rPr lang="en-US" dirty="0"/>
              <a:t>: Design Thinking for User Experience Design, Prototyping &amp; Evaluation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5EFDE8-C646-4166-9C5E-15F777ABAEEF}" type="slidenum">
              <a:rPr lang="en-US" smtClean="0"/>
              <a:pPr/>
              <a:t>11</a:t>
            </a:fld>
            <a:endParaRPr lang="en-US"/>
          </a:p>
        </p:txBody>
      </p:sp>
      <p:sp>
        <p:nvSpPr>
          <p:cNvPr id="12296" name="Text Box 11"/>
          <p:cNvSpPr txBox="1">
            <a:spLocks noChangeArrowheads="1"/>
          </p:cNvSpPr>
          <p:nvPr/>
        </p:nvSpPr>
        <p:spPr bwMode="auto">
          <a:xfrm>
            <a:off x="1482768" y="6100555"/>
            <a:ext cx="3411538" cy="3381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9pPr>
          </a:lstStyle>
          <a:p>
            <a:pPr>
              <a:spcBef>
                <a:spcPct val="50000"/>
              </a:spcBef>
            </a:pPr>
            <a:r>
              <a:rPr lang="en-US" sz="1600" dirty="0">
                <a:latin typeface="Helvetica" pitchFamily="34" charset="0"/>
              </a:rPr>
              <a:t>Potluck</a:t>
            </a:r>
          </a:p>
        </p:txBody>
      </p:sp>
      <p:pic>
        <p:nvPicPr>
          <p:cNvPr id="7" name="IMG_0392.mov">
            <a:hlinkClick r:id="" action="ppaction://media"/>
            <a:extLst>
              <a:ext uri="{FF2B5EF4-FFF2-40B4-BE49-F238E27FC236}">
                <a16:creationId xmlns:a16="http://schemas.microsoft.com/office/drawing/2014/main" id="{8E90964B-3DAE-5ECD-0AAA-08A9555FD1FD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Box 11">
            <a:extLst>
              <a:ext uri="{FF2B5EF4-FFF2-40B4-BE49-F238E27FC236}">
                <a16:creationId xmlns:a16="http://schemas.microsoft.com/office/drawing/2014/main" id="{109ADC5B-5FA0-CED4-D4F1-21B8C481BD4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4318" y="6310208"/>
            <a:ext cx="3199994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9pPr>
          </a:lstStyle>
          <a:p>
            <a:pPr>
              <a:spcBef>
                <a:spcPct val="50000"/>
              </a:spcBef>
            </a:pPr>
            <a:r>
              <a:rPr lang="en-US" dirty="0">
                <a:latin typeface="Helvetica" pitchFamily="34" charset="0"/>
              </a:rPr>
              <a:t>budder</a:t>
            </a:r>
          </a:p>
        </p:txBody>
      </p:sp>
    </p:spTree>
    <p:extLst>
      <p:ext uri="{BB962C8B-B14F-4D97-AF65-F5344CB8AC3E}">
        <p14:creationId xmlns:p14="http://schemas.microsoft.com/office/powerpoint/2010/main" val="2206905910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7366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 fullScrn="1"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dtbc-howmightwe-201504.jp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" y="0"/>
            <a:ext cx="12149718" cy="8103862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377B517F-53BA-EF48-BBA5-41EB4B46D295}"/>
              </a:ext>
            </a:extLst>
          </p:cNvPr>
          <p:cNvSpPr/>
          <p:nvPr/>
        </p:nvSpPr>
        <p:spPr bwMode="auto">
          <a:xfrm>
            <a:off x="0" y="-1"/>
            <a:ext cx="12192002" cy="2083981"/>
          </a:xfrm>
          <a:prstGeom prst="rect">
            <a:avLst/>
          </a:prstGeom>
          <a:solidFill>
            <a:srgbClr val="6D6D6D">
              <a:alpha val="57000"/>
            </a:srgbClr>
          </a:solidFill>
          <a:ln w="12700" cap="flat" cmpd="sng" algn="ctr">
            <a:noFill/>
            <a:prstDash val="solid"/>
            <a:round/>
            <a:headEnd type="none" w="sm" len="sm"/>
            <a:tailEnd type="none" w="sm" len="sm"/>
          </a:ln>
          <a:effectLst/>
        </p:spPr>
        <p:txBody>
          <a:bodyPr vert="horz" wrap="square" lIns="45720" tIns="22860" rIns="45720" bIns="22860" numCol="1" rtlCol="0" anchor="t" anchorCtr="0" compatLnSpc="1">
            <a:prstTxWarp prst="textNoShape">
              <a:avLst/>
            </a:prstTxWarp>
          </a:bodyPr>
          <a:lstStyle/>
          <a:p>
            <a:pPr defTabSz="457200"/>
            <a:endParaRPr lang="en-US" sz="1200">
              <a:latin typeface="Times New Roman" pitchFamily="18" charset="0"/>
            </a:endParaRPr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>
          <a:xfrm>
            <a:off x="639237" y="489098"/>
            <a:ext cx="11552767" cy="1190846"/>
          </a:xfrm>
        </p:spPr>
        <p:txBody>
          <a:bodyPr/>
          <a:lstStyle/>
          <a:p>
            <a:r>
              <a:rPr lang="en-US" dirty="0">
                <a:solidFill>
                  <a:schemeClr val="tx1"/>
                </a:solidFill>
              </a:rPr>
              <a:t>Develop Point of Views</a:t>
            </a:r>
            <a:br>
              <a:rPr lang="en-US" dirty="0">
                <a:solidFill>
                  <a:schemeClr val="tx1"/>
                </a:solidFill>
              </a:rPr>
            </a:br>
            <a:r>
              <a:rPr lang="en-US" dirty="0">
                <a:solidFill>
                  <a:schemeClr val="tx1"/>
                </a:solidFill>
              </a:rPr>
              <a:t>(Person + Insight + Challenge)</a:t>
            </a:r>
            <a:br>
              <a:rPr lang="en-US" dirty="0">
                <a:solidFill>
                  <a:schemeClr val="tx1"/>
                </a:solidFill>
              </a:rPr>
            </a:br>
            <a:r>
              <a:rPr lang="en-US" dirty="0">
                <a:solidFill>
                  <a:schemeClr val="tx1"/>
                </a:solidFill>
              </a:rPr>
              <a:t>Brainstorm on How Might We Solve</a:t>
            </a: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December 5, 2025</a:t>
            </a:r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dt+UX: Design Thinking for User Experience Design, Prototyping &amp; Evaluation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949DCA-4B18-234C-AD4E-11144FC20355}" type="slidenum">
              <a:rPr lang="en-US" smtClean="0"/>
              <a:pPr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91259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 xmlns:p14="http://schemas.microsoft.com/office/powerpoint/2010/main"/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7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dirty="0"/>
              <a:t>Experience Prototype to Test Assumptions</a:t>
            </a: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December 5, 2025</a:t>
            </a: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dt+UX: Design Thinking for User Experience Design, Prototyping &amp; Evaluation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A008F18-8DDE-4A5D-A25F-2DAA7E170AE5}" type="slidenum">
              <a:rPr lang="en-US" smtClean="0"/>
              <a:pPr>
                <a:defRPr/>
              </a:pPr>
              <a:t>13</a:t>
            </a:fld>
            <a:endParaRPr lang="en-US"/>
          </a:p>
        </p:txBody>
      </p:sp>
      <p:pic>
        <p:nvPicPr>
          <p:cNvPr id="10" name="Picture 9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17900" y="0"/>
            <a:ext cx="5143500" cy="6858000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17900" y="0"/>
            <a:ext cx="5143500" cy="6858000"/>
          </a:xfrm>
          <a:prstGeom prst="rect">
            <a:avLst/>
          </a:prstGeom>
        </p:spPr>
      </p:pic>
      <p:sp>
        <p:nvSpPr>
          <p:cNvPr id="17" name="Text Box 5"/>
          <p:cNvSpPr txBox="1">
            <a:spLocks noChangeArrowheads="1"/>
          </p:cNvSpPr>
          <p:nvPr/>
        </p:nvSpPr>
        <p:spPr bwMode="auto">
          <a:xfrm>
            <a:off x="748274" y="6100636"/>
            <a:ext cx="960456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9pPr>
          </a:lstStyle>
          <a:p>
            <a:pPr eaLnBrk="1" hangingPunct="1"/>
            <a:r>
              <a:rPr lang="en-US" dirty="0">
                <a:latin typeface="Helvetica" pitchFamily="34" charset="0"/>
              </a:rPr>
              <a:t>Wayn</a:t>
            </a:r>
          </a:p>
        </p:txBody>
      </p:sp>
      <p:sp>
        <p:nvSpPr>
          <p:cNvPr id="18" name="Text Box 5"/>
          <p:cNvSpPr txBox="1">
            <a:spLocks noChangeArrowheads="1"/>
          </p:cNvSpPr>
          <p:nvPr/>
        </p:nvSpPr>
        <p:spPr bwMode="auto">
          <a:xfrm>
            <a:off x="-3337026" y="5716783"/>
            <a:ext cx="766255" cy="33855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9pPr>
          </a:lstStyle>
          <a:p>
            <a:pPr eaLnBrk="1" hangingPunct="1"/>
            <a:r>
              <a:rPr lang="en-US" sz="1600" dirty="0">
                <a:latin typeface="Helvetica" pitchFamily="34" charset="0"/>
              </a:rPr>
              <a:t>Parcel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EF71DC2-3C65-B98B-7BDB-C4E73DA6A30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00719" y="987436"/>
            <a:ext cx="9432609" cy="49593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24966273"/>
      </p:ext>
    </p:extLst>
  </p:cSld>
  <p:clrMapOvr>
    <a:masterClrMapping/>
  </p:clrMapOvr>
  <p:transition/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7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/>
              <a:t>Sketching &amp; Storyboarding</a:t>
            </a: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December 5, 2025</a:t>
            </a: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dt+UX: Design Thinking for User Experience Design, Prototyping &amp; Evaluation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A008F18-8DDE-4A5D-A25F-2DAA7E170AE5}" type="slidenum">
              <a:rPr lang="en-US" smtClean="0"/>
              <a:pPr>
                <a:defRPr/>
              </a:pPr>
              <a:t>14</a:t>
            </a:fld>
            <a:endParaRPr lang="en-US"/>
          </a:p>
        </p:txBody>
      </p:sp>
      <p:pic>
        <p:nvPicPr>
          <p:cNvPr id="10" name="Picture 9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17900" y="0"/>
            <a:ext cx="5143500" cy="6858000"/>
          </a:xfrm>
          <a:prstGeom prst="rect">
            <a:avLst/>
          </a:prstGeom>
        </p:spPr>
      </p:pic>
      <p:sp>
        <p:nvSpPr>
          <p:cNvPr id="17" name="Text Box 5"/>
          <p:cNvSpPr txBox="1">
            <a:spLocks noChangeArrowheads="1"/>
          </p:cNvSpPr>
          <p:nvPr/>
        </p:nvSpPr>
        <p:spPr bwMode="auto">
          <a:xfrm>
            <a:off x="745351" y="5983525"/>
            <a:ext cx="1401346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9pPr>
          </a:lstStyle>
          <a:p>
            <a:pPr eaLnBrk="1" hangingPunct="1"/>
            <a:r>
              <a:rPr lang="en-US" dirty="0">
                <a:latin typeface="Helvetica" pitchFamily="34" charset="0"/>
              </a:rPr>
              <a:t>Medi-Pal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1B9D2CF-EA42-7C03-155B-F368E13E60E4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11836"/>
          <a:stretch>
            <a:fillRect/>
          </a:stretch>
        </p:blipFill>
        <p:spPr>
          <a:xfrm>
            <a:off x="872126" y="1367821"/>
            <a:ext cx="10599904" cy="46069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86209747"/>
      </p:ext>
    </p:extLst>
  </p:cSld>
  <p:clrMapOvr>
    <a:masterClrMapping/>
  </p:clrMapOvr>
  <p:transition/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482" name="Picture 2">
            <a:extLst>
              <a:ext uri="{FF2B5EF4-FFF2-40B4-BE49-F238E27FC236}">
                <a16:creationId xmlns:a16="http://schemas.microsoft.com/office/drawing/2014/main" id="{2A114007-3FE9-1A44-899C-1A5D956D404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5056690" y="981105"/>
            <a:ext cx="5941462" cy="55490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36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dirty="0"/>
              <a:t>Concept Videos: Planning Storyboards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December 5, 2025</a:t>
            </a:r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dt+UX: Design Thinking for User Experience Design, Prototyping &amp; Evaluation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A008F18-8DDE-4A5D-A25F-2DAA7E170AE5}" type="slidenum">
              <a:rPr lang="en-US" smtClean="0"/>
              <a:pPr>
                <a:defRPr/>
              </a:pPr>
              <a:t>15</a:t>
            </a:fld>
            <a:endParaRPr lang="en-US"/>
          </a:p>
        </p:txBody>
      </p:sp>
      <p:sp>
        <p:nvSpPr>
          <p:cNvPr id="15365" name="Text Box 5"/>
          <p:cNvSpPr txBox="1">
            <a:spLocks noChangeArrowheads="1"/>
          </p:cNvSpPr>
          <p:nvPr/>
        </p:nvSpPr>
        <p:spPr bwMode="auto">
          <a:xfrm>
            <a:off x="78752" y="6144522"/>
            <a:ext cx="886781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9pPr>
          </a:lstStyle>
          <a:p>
            <a:pPr eaLnBrk="1" hangingPunct="1"/>
            <a:r>
              <a:rPr lang="en-US" dirty="0">
                <a:latin typeface="Helvetica" pitchFamily="34" charset="0"/>
              </a:rPr>
              <a:t>Theo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9E865A1E-6849-BC95-D3EC-8013EE28D85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57600" y="981105"/>
            <a:ext cx="5087930" cy="58774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70745789"/>
      </p:ext>
    </p:extLst>
  </p:cSld>
  <p:clrMapOvr>
    <a:masterClrMapping/>
  </p:clrMapOvr>
  <p:transition/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hatatouille-conceptvideo-cs147-2025au.mp4">
            <a:hlinkClick r:id="" action="ppaction://media"/>
            <a:extLst>
              <a:ext uri="{FF2B5EF4-FFF2-40B4-BE49-F238E27FC236}">
                <a16:creationId xmlns:a16="http://schemas.microsoft.com/office/drawing/2014/main" id="{B4B026E2-F520-A87E-BA04-537C3234067E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dt+UX: Design Thinking for User Experience Design, Prototyping &amp; Evaluation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December 5, 2025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82CC2C-F604-434C-9EA2-4696114F0077}" type="slidenum">
              <a:rPr lang="en-US" smtClean="0"/>
              <a:pPr/>
              <a:t>16</a:t>
            </a:fld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19FB75F-EC96-2CCB-3A16-F4CDF3574A02}"/>
              </a:ext>
            </a:extLst>
          </p:cNvPr>
          <p:cNvSpPr txBox="1"/>
          <p:nvPr/>
        </p:nvSpPr>
        <p:spPr>
          <a:xfrm>
            <a:off x="523485" y="6004839"/>
            <a:ext cx="181331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err="1">
                <a:latin typeface="Helvetica" pitchFamily="2" charset="0"/>
              </a:rPr>
              <a:t>Chatatouille</a:t>
            </a:r>
            <a:br>
              <a:rPr lang="en-US" dirty="0">
                <a:latin typeface="Helvetica" pitchFamily="2" charset="0"/>
              </a:rPr>
            </a:br>
            <a:endParaRPr lang="en-US" dirty="0">
              <a:latin typeface="Helvetica" pitchFamily="2" charset="0"/>
            </a:endParaRPr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7938" y="0"/>
            <a:ext cx="12184067" cy="1143000"/>
          </a:xfrm>
          <a:solidFill>
            <a:srgbClr val="D6D6D6">
              <a:alpha val="52157"/>
            </a:srgbClr>
          </a:solidFill>
        </p:spPr>
        <p:txBody>
          <a:bodyPr/>
          <a:lstStyle/>
          <a:p>
            <a:r>
              <a:rPr lang="en-US" dirty="0"/>
              <a:t>     Concept Videos</a:t>
            </a:r>
          </a:p>
        </p:txBody>
      </p:sp>
    </p:spTree>
    <p:extLst>
      <p:ext uri="{BB962C8B-B14F-4D97-AF65-F5344CB8AC3E}">
        <p14:creationId xmlns:p14="http://schemas.microsoft.com/office/powerpoint/2010/main" val="36373865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11018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 fullScrn="1"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/>
              <a:t>Low-fi Prototyping &amp; Testing</a:t>
            </a: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December 5, 2025</a:t>
            </a: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dt+UX: Design Thinking for User Experience Design, Prototyping &amp; Evaluation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A008F18-8DDE-4A5D-A25F-2DAA7E170AE5}" type="slidenum">
              <a:rPr lang="en-US" smtClean="0"/>
              <a:pPr>
                <a:defRPr/>
              </a:pPr>
              <a:t>17</a:t>
            </a:fld>
            <a:endParaRPr lang="en-US"/>
          </a:p>
        </p:txBody>
      </p:sp>
      <p:sp>
        <p:nvSpPr>
          <p:cNvPr id="16" name="Text Box 5"/>
          <p:cNvSpPr txBox="1">
            <a:spLocks noChangeArrowheads="1"/>
          </p:cNvSpPr>
          <p:nvPr/>
        </p:nvSpPr>
        <p:spPr bwMode="auto">
          <a:xfrm>
            <a:off x="776295" y="6155374"/>
            <a:ext cx="1075937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9pPr>
          </a:lstStyle>
          <a:p>
            <a:pPr eaLnBrk="1" hangingPunct="1"/>
            <a:r>
              <a:rPr lang="en-US" dirty="0">
                <a:latin typeface="Helvetica" pitchFamily="34" charset="0"/>
              </a:rPr>
              <a:t>Clarus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1698F50-A2D1-934C-882E-8F7EBE19EDB6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857" t="3527" r="29029" b="4862"/>
          <a:stretch>
            <a:fillRect/>
          </a:stretch>
        </p:blipFill>
        <p:spPr>
          <a:xfrm>
            <a:off x="2811213" y="914924"/>
            <a:ext cx="5637541" cy="55849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0655954"/>
      </p:ext>
    </p:extLst>
  </p:cSld>
  <p:clrMapOvr>
    <a:masterClrMapping/>
  </p:clrMapOvr>
  <p:transition/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21EF479-0EC2-490D-73DB-A1C80F42C67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5" name="Rectangle 2">
            <a:extLst>
              <a:ext uri="{FF2B5EF4-FFF2-40B4-BE49-F238E27FC236}">
                <a16:creationId xmlns:a16="http://schemas.microsoft.com/office/drawing/2014/main" id="{F3A87277-01EE-8662-A6A6-AA06432D236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/>
              <a:t>Low-fi Prototyping &amp; Testing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19A1E2E-E920-E949-B747-D58F1BA7ACA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December 5, 2025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B311992-7705-D3D0-C0F8-7F7D9CF1E6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dt+UX: Design Thinking for User Experience Design, Prototyping &amp; Evaluation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8F2A5BA-58B1-26EF-22CD-28842D64EE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A008F18-8DDE-4A5D-A25F-2DAA7E170AE5}" type="slidenum">
              <a:rPr lang="en-US" smtClean="0"/>
              <a:pPr>
                <a:defRPr/>
              </a:pPr>
              <a:t>18</a:t>
            </a:fld>
            <a:endParaRPr lang="en-US"/>
          </a:p>
        </p:txBody>
      </p:sp>
      <p:sp>
        <p:nvSpPr>
          <p:cNvPr id="16" name="Text Box 5">
            <a:extLst>
              <a:ext uri="{FF2B5EF4-FFF2-40B4-BE49-F238E27FC236}">
                <a16:creationId xmlns:a16="http://schemas.microsoft.com/office/drawing/2014/main" id="{EEADA8BC-2A58-FC51-8AAF-F0F49B04EFC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76295" y="6155374"/>
            <a:ext cx="1075937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9pPr>
          </a:lstStyle>
          <a:p>
            <a:pPr eaLnBrk="1" hangingPunct="1"/>
            <a:r>
              <a:rPr lang="en-US" dirty="0">
                <a:latin typeface="Helvetica" pitchFamily="34" charset="0"/>
              </a:rPr>
              <a:t>Clarus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5E31BE01-5B13-E724-3049-B3A3E22A08F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1223" y="994164"/>
            <a:ext cx="9133484" cy="51524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99271268"/>
      </p:ext>
    </p:extLst>
  </p:cSld>
  <p:clrMapOvr>
    <a:masterClrMapping/>
  </p:clrMapOvr>
  <p:transition/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B1844AD-435A-A078-5257-EB191DB3D74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5" name="Rectangle 2">
            <a:extLst>
              <a:ext uri="{FF2B5EF4-FFF2-40B4-BE49-F238E27FC236}">
                <a16:creationId xmlns:a16="http://schemas.microsoft.com/office/drawing/2014/main" id="{481F39DF-FAEA-F9D5-DE79-651260C880E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/>
              <a:t>Low-fi Prototyping &amp; Testing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A3C8453-1510-7946-D1CE-CD7FCF4324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December 5, 2025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2C75F4E-1251-D4DE-3438-6E55579F4BB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dt+UX: Design Thinking for User Experience Design, Prototyping &amp; Evaluation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43D3CE1-1A3C-7A3A-EAC7-A2DEB4161A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A008F18-8DDE-4A5D-A25F-2DAA7E170AE5}" type="slidenum">
              <a:rPr lang="en-US" smtClean="0"/>
              <a:pPr>
                <a:defRPr/>
              </a:pPr>
              <a:t>19</a:t>
            </a:fld>
            <a:endParaRPr lang="en-US"/>
          </a:p>
        </p:txBody>
      </p:sp>
      <p:sp>
        <p:nvSpPr>
          <p:cNvPr id="16" name="Text Box 5">
            <a:extLst>
              <a:ext uri="{FF2B5EF4-FFF2-40B4-BE49-F238E27FC236}">
                <a16:creationId xmlns:a16="http://schemas.microsoft.com/office/drawing/2014/main" id="{C2841698-7D38-183C-C746-95754873410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37211" y="6155374"/>
            <a:ext cx="954108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9pPr>
          </a:lstStyle>
          <a:p>
            <a:pPr eaLnBrk="1" hangingPunct="1"/>
            <a:r>
              <a:rPr lang="en-US" dirty="0">
                <a:latin typeface="Helvetica" pitchFamily="34" charset="0"/>
              </a:rPr>
              <a:t>Stitch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AD5D4FB3-EC78-D84E-A368-6A2CC6F56537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14291" b="6482"/>
          <a:stretch>
            <a:fillRect/>
          </a:stretch>
        </p:blipFill>
        <p:spPr>
          <a:xfrm>
            <a:off x="330430" y="1053546"/>
            <a:ext cx="11409848" cy="50476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45170500"/>
      </p:ext>
    </p:extLst>
  </p:cSld>
  <p:clrMapOvr>
    <a:masterClrMapping/>
  </p:clrMapOvr>
  <p:transition/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5" name="Rectangle 2"/>
          <p:cNvSpPr>
            <a:spLocks noGrp="1" noChangeArrowheads="1"/>
          </p:cNvSpPr>
          <p:nvPr>
            <p:ph type="title"/>
          </p:nvPr>
        </p:nvSpPr>
        <p:spPr>
          <a:xfrm>
            <a:off x="639238" y="248706"/>
            <a:ext cx="11552767" cy="1143000"/>
          </a:xfrm>
        </p:spPr>
        <p:txBody>
          <a:bodyPr/>
          <a:lstStyle/>
          <a:p>
            <a:pPr eaLnBrk="1" hangingPunct="1"/>
            <a:r>
              <a:rPr lang="en-US" dirty="0"/>
              <a:t>Low-fi Prototyping &amp; Testing</a:t>
            </a:r>
            <a:br>
              <a:rPr lang="en-US" dirty="0"/>
            </a:br>
            <a:r>
              <a:rPr lang="en-US" sz="3200" b="1" dirty="0">
                <a:sym typeface="Wingdings" pitchFamily="2" charset="2"/>
              </a:rPr>
              <a:t> </a:t>
            </a:r>
            <a:endParaRPr lang="en-US"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December 5, 2025</a:t>
            </a: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dt+UX: Design Thinking for User Experience Design, Prototyping &amp; Evaluation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A008F18-8DDE-4A5D-A25F-2DAA7E170AE5}" type="slidenum">
              <a:rPr lang="en-US" smtClean="0"/>
              <a:pPr>
                <a:defRPr/>
              </a:pPr>
              <a:t>20</a:t>
            </a:fld>
            <a:endParaRPr lang="en-US"/>
          </a:p>
        </p:txBody>
      </p:sp>
      <p:sp>
        <p:nvSpPr>
          <p:cNvPr id="16" name="Text Box 5"/>
          <p:cNvSpPr txBox="1">
            <a:spLocks noChangeArrowheads="1"/>
          </p:cNvSpPr>
          <p:nvPr/>
        </p:nvSpPr>
        <p:spPr bwMode="auto">
          <a:xfrm>
            <a:off x="2631374" y="5955279"/>
            <a:ext cx="1383712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9pPr>
          </a:lstStyle>
          <a:p>
            <a:pPr eaLnBrk="1" hangingPunct="1"/>
            <a:r>
              <a:rPr lang="en-US" dirty="0">
                <a:latin typeface="Helvetica Light" panose="020B0403020202020204"/>
              </a:rPr>
              <a:t>Traverse</a:t>
            </a:r>
          </a:p>
        </p:txBody>
      </p:sp>
      <p:sp>
        <p:nvSpPr>
          <p:cNvPr id="8" name="Text Box 5">
            <a:extLst>
              <a:ext uri="{FF2B5EF4-FFF2-40B4-BE49-F238E27FC236}">
                <a16:creationId xmlns:a16="http://schemas.microsoft.com/office/drawing/2014/main" id="{B8EB9208-512A-6381-ECA9-D8FB0EE62FF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549322" y="5955279"/>
            <a:ext cx="1537600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9pPr>
          </a:lstStyle>
          <a:p>
            <a:pPr eaLnBrk="1" hangingPunct="1"/>
            <a:r>
              <a:rPr lang="en-US" dirty="0" err="1">
                <a:latin typeface="Helvetica Light" panose="020B0403020202020204"/>
              </a:rPr>
              <a:t>DareDrop</a:t>
            </a:r>
            <a:endParaRPr lang="en-US" dirty="0">
              <a:latin typeface="Helvetica Light" panose="020B0403020202020204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2504EF71-FAF0-CECE-0764-3E4A5440277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988" t="4411" r="2896" b="5872"/>
          <a:stretch>
            <a:fillRect/>
          </a:stretch>
        </p:blipFill>
        <p:spPr>
          <a:xfrm>
            <a:off x="113355" y="1400989"/>
            <a:ext cx="7568391" cy="402671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3EE1D8F2-15E2-F3EF-F575-BDFEEA51CC0A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55477" t="4133" r="3298" b="3453"/>
          <a:stretch>
            <a:fillRect/>
          </a:stretch>
        </p:blipFill>
        <p:spPr>
          <a:xfrm>
            <a:off x="8550804" y="1406626"/>
            <a:ext cx="3185425" cy="40210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69379445"/>
      </p:ext>
    </p:extLst>
  </p:cSld>
  <p:clrMapOvr>
    <a:masterClrMapping/>
  </p:clrMapOvr>
  <p:transition/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61" name="Rectangle 2"/>
          <p:cNvSpPr>
            <a:spLocks noGrp="1" noChangeArrowheads="1"/>
          </p:cNvSpPr>
          <p:nvPr>
            <p:ph type="title"/>
          </p:nvPr>
        </p:nvSpPr>
        <p:spPr>
          <a:xfrm>
            <a:off x="639237" y="191068"/>
            <a:ext cx="11552767" cy="951931"/>
          </a:xfrm>
        </p:spPr>
        <p:txBody>
          <a:bodyPr/>
          <a:lstStyle/>
          <a:p>
            <a:r>
              <a:rPr lang="en-US" dirty="0"/>
              <a:t>Interactive Prototypes</a:t>
            </a:r>
            <a:br>
              <a:rPr lang="en-US" dirty="0"/>
            </a:br>
            <a:r>
              <a:rPr lang="en-US" sz="3200" i="1" dirty="0"/>
              <a:t>Medium Fidelity</a:t>
            </a:r>
            <a:endParaRPr lang="en-US" i="1"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December 5, 2025</a:t>
            </a: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dt+UX: Design Thinking for User Experience Design, Prototyping &amp; Evaluation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008F18-8DDE-4A5D-A25F-2DAA7E170AE5}" type="slidenum">
              <a:rPr lang="en-US" smtClean="0"/>
              <a:pPr/>
              <a:t>21</a:t>
            </a:fld>
            <a:endParaRPr lang="en-US"/>
          </a:p>
        </p:txBody>
      </p:sp>
      <p:sp>
        <p:nvSpPr>
          <p:cNvPr id="19462" name="Text Box 3"/>
          <p:cNvSpPr txBox="1">
            <a:spLocks noChangeArrowheads="1"/>
          </p:cNvSpPr>
          <p:nvPr/>
        </p:nvSpPr>
        <p:spPr bwMode="auto">
          <a:xfrm>
            <a:off x="1146299" y="6136817"/>
            <a:ext cx="904415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9pPr>
          </a:lstStyle>
          <a:p>
            <a:pPr eaLnBrk="1" hangingPunct="1"/>
            <a:r>
              <a:rPr lang="en-US" dirty="0">
                <a:latin typeface="Helvetica" pitchFamily="34" charset="0"/>
              </a:rPr>
              <a:t>Nomi</a:t>
            </a:r>
          </a:p>
        </p:txBody>
      </p:sp>
      <p:graphicFrame>
        <p:nvGraphicFramePr>
          <p:cNvPr id="11" name="Table 10"/>
          <p:cNvGraphicFramePr>
            <a:graphicFrameLocks noGrp="1"/>
          </p:cNvGraphicFramePr>
          <p:nvPr/>
        </p:nvGraphicFramePr>
        <p:xfrm>
          <a:off x="4670711" y="3344864"/>
          <a:ext cx="3041650" cy="168275"/>
        </p:xfrm>
        <a:graphic>
          <a:graphicData uri="http://schemas.openxmlformats.org/drawingml/2006/table">
            <a:tbl>
              <a:tblPr/>
              <a:tblGrid>
                <a:gridCol w="152082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52082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168275">
                <a:tc>
                  <a:txBody>
                    <a:bodyPr/>
                    <a:lstStyle/>
                    <a:p>
                      <a:pPr marL="0" marR="0" algn="jus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US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609" marR="68609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jus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US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609" marR="68609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</a:tbl>
          </a:graphicData>
        </a:graphic>
      </p:graphicFrame>
      <p:pic>
        <p:nvPicPr>
          <p:cNvPr id="5" name="Picture 4">
            <a:extLst>
              <a:ext uri="{FF2B5EF4-FFF2-40B4-BE49-F238E27FC236}">
                <a16:creationId xmlns:a16="http://schemas.microsoft.com/office/drawing/2014/main" id="{B7D6823B-737A-AEF2-4194-FF9CDCD4FA3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34943" y="1251668"/>
            <a:ext cx="8785671" cy="48662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87640799"/>
      </p:ext>
    </p:extLst>
  </p:cSld>
  <p:clrMapOvr>
    <a:masterClrMapping/>
  </p:clrMapOvr>
  <p:transition/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61" name="Rectangle 2"/>
          <p:cNvSpPr>
            <a:spLocks noGrp="1" noChangeArrowheads="1"/>
          </p:cNvSpPr>
          <p:nvPr>
            <p:ph type="title"/>
          </p:nvPr>
        </p:nvSpPr>
        <p:spPr>
          <a:xfrm>
            <a:off x="639237" y="191068"/>
            <a:ext cx="11552767" cy="951931"/>
          </a:xfrm>
        </p:spPr>
        <p:txBody>
          <a:bodyPr/>
          <a:lstStyle/>
          <a:p>
            <a:r>
              <a:rPr lang="en-US" dirty="0"/>
              <a:t>Interactive Prototypes</a:t>
            </a:r>
            <a:br>
              <a:rPr lang="en-US" dirty="0"/>
            </a:br>
            <a:r>
              <a:rPr lang="en-US" sz="3200" i="1" dirty="0"/>
              <a:t>Medium Fidelity</a:t>
            </a:r>
            <a:endParaRPr lang="en-US" i="1"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December 5, 2025</a:t>
            </a: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dt+UX: Design Thinking for User Experience Design, Prototyping &amp; Evaluation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008F18-8DDE-4A5D-A25F-2DAA7E170AE5}" type="slidenum">
              <a:rPr lang="en-US" smtClean="0"/>
              <a:pPr/>
              <a:t>22</a:t>
            </a:fld>
            <a:endParaRPr lang="en-US"/>
          </a:p>
        </p:txBody>
      </p:sp>
      <p:sp>
        <p:nvSpPr>
          <p:cNvPr id="19462" name="Text Box 3"/>
          <p:cNvSpPr txBox="1">
            <a:spLocks noChangeArrowheads="1"/>
          </p:cNvSpPr>
          <p:nvPr/>
        </p:nvSpPr>
        <p:spPr bwMode="auto">
          <a:xfrm>
            <a:off x="1402027" y="6136817"/>
            <a:ext cx="1023037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9pPr>
          </a:lstStyle>
          <a:p>
            <a:pPr eaLnBrk="1" hangingPunct="1"/>
            <a:r>
              <a:rPr lang="en-US" dirty="0" err="1">
                <a:latin typeface="Helvetica" pitchFamily="34" charset="0"/>
              </a:rPr>
              <a:t>simmr</a:t>
            </a:r>
            <a:endParaRPr lang="en-US" dirty="0">
              <a:latin typeface="Helvetica" pitchFamily="34" charset="0"/>
            </a:endParaRPr>
          </a:p>
        </p:txBody>
      </p:sp>
      <p:graphicFrame>
        <p:nvGraphicFramePr>
          <p:cNvPr id="11" name="Table 10"/>
          <p:cNvGraphicFramePr>
            <a:graphicFrameLocks noGrp="1"/>
          </p:cNvGraphicFramePr>
          <p:nvPr/>
        </p:nvGraphicFramePr>
        <p:xfrm>
          <a:off x="4670711" y="3344864"/>
          <a:ext cx="3041650" cy="168275"/>
        </p:xfrm>
        <a:graphic>
          <a:graphicData uri="http://schemas.openxmlformats.org/drawingml/2006/table">
            <a:tbl>
              <a:tblPr/>
              <a:tblGrid>
                <a:gridCol w="152082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52082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168275">
                <a:tc>
                  <a:txBody>
                    <a:bodyPr/>
                    <a:lstStyle/>
                    <a:p>
                      <a:pPr marL="0" marR="0" algn="jus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US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609" marR="68609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jus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US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609" marR="68609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</a:tbl>
          </a:graphicData>
        </a:graphic>
      </p:graphicFrame>
      <p:pic>
        <p:nvPicPr>
          <p:cNvPr id="5" name="Picture 4">
            <a:extLst>
              <a:ext uri="{FF2B5EF4-FFF2-40B4-BE49-F238E27FC236}">
                <a16:creationId xmlns:a16="http://schemas.microsoft.com/office/drawing/2014/main" id="{39DD6BC5-C30B-4989-2783-2EF463F69457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r="3581" b="51227"/>
          <a:stretch>
            <a:fillRect/>
          </a:stretch>
        </p:blipFill>
        <p:spPr>
          <a:xfrm>
            <a:off x="1519262" y="1307365"/>
            <a:ext cx="8342655" cy="48157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95806868"/>
      </p:ext>
    </p:extLst>
  </p:cSld>
  <p:clrMapOvr>
    <a:masterClrMapping/>
  </p:clrMapOvr>
  <p:transition/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9866604-B4B8-17A4-DE2D-DFCDE9142E8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61" name="Rectangle 2">
            <a:extLst>
              <a:ext uri="{FF2B5EF4-FFF2-40B4-BE49-F238E27FC236}">
                <a16:creationId xmlns:a16="http://schemas.microsoft.com/office/drawing/2014/main" id="{0AFB2D84-3C0B-1352-4C43-799D3FD2392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39237" y="191068"/>
            <a:ext cx="11552767" cy="951931"/>
          </a:xfrm>
        </p:spPr>
        <p:txBody>
          <a:bodyPr/>
          <a:lstStyle/>
          <a:p>
            <a:r>
              <a:rPr lang="en-US" dirty="0"/>
              <a:t>Interactive Prototypes</a:t>
            </a:r>
            <a:br>
              <a:rPr lang="en-US" dirty="0"/>
            </a:br>
            <a:r>
              <a:rPr lang="en-US" sz="3200" i="1" dirty="0"/>
              <a:t>Medium Fidelity</a:t>
            </a:r>
            <a:endParaRPr lang="en-US" i="1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ABAD97B-A273-507D-375B-5CF08BD897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December 5, 2025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88ACAF0-7D8F-887A-15BE-DE2E0F0F1D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dt+UX: Design Thinking for User Experience Design, Prototyping &amp; Evaluation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22769CB-95AA-74E0-5A76-51147A31F8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008F18-8DDE-4A5D-A25F-2DAA7E170AE5}" type="slidenum">
              <a:rPr lang="en-US" smtClean="0"/>
              <a:pPr/>
              <a:t>23</a:t>
            </a:fld>
            <a:endParaRPr lang="en-US"/>
          </a:p>
        </p:txBody>
      </p:sp>
      <p:sp>
        <p:nvSpPr>
          <p:cNvPr id="19462" name="Text Box 3">
            <a:extLst>
              <a:ext uri="{FF2B5EF4-FFF2-40B4-BE49-F238E27FC236}">
                <a16:creationId xmlns:a16="http://schemas.microsoft.com/office/drawing/2014/main" id="{CF1559EA-7114-65D5-76C9-1EDDB6561BE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436493" y="6136817"/>
            <a:ext cx="954108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9pPr>
          </a:lstStyle>
          <a:p>
            <a:pPr eaLnBrk="1" hangingPunct="1"/>
            <a:r>
              <a:rPr lang="en-US" dirty="0">
                <a:latin typeface="Helvetica" pitchFamily="34" charset="0"/>
              </a:rPr>
              <a:t>Stitch</a:t>
            </a:r>
          </a:p>
        </p:txBody>
      </p:sp>
      <p:graphicFrame>
        <p:nvGraphicFramePr>
          <p:cNvPr id="11" name="Table 10">
            <a:extLst>
              <a:ext uri="{FF2B5EF4-FFF2-40B4-BE49-F238E27FC236}">
                <a16:creationId xmlns:a16="http://schemas.microsoft.com/office/drawing/2014/main" id="{B3E3BBF1-3332-58C9-4F93-33D3B907151F}"/>
              </a:ext>
            </a:extLst>
          </p:cNvPr>
          <p:cNvGraphicFramePr>
            <a:graphicFrameLocks noGrp="1"/>
          </p:cNvGraphicFramePr>
          <p:nvPr/>
        </p:nvGraphicFramePr>
        <p:xfrm>
          <a:off x="4670711" y="3344864"/>
          <a:ext cx="3041650" cy="168275"/>
        </p:xfrm>
        <a:graphic>
          <a:graphicData uri="http://schemas.openxmlformats.org/drawingml/2006/table">
            <a:tbl>
              <a:tblPr/>
              <a:tblGrid>
                <a:gridCol w="152082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52082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168275">
                <a:tc>
                  <a:txBody>
                    <a:bodyPr/>
                    <a:lstStyle/>
                    <a:p>
                      <a:pPr marL="0" marR="0" algn="jus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US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609" marR="68609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jus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US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609" marR="68609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</a:tbl>
          </a:graphicData>
        </a:graphic>
      </p:graphicFrame>
      <p:pic>
        <p:nvPicPr>
          <p:cNvPr id="6" name="Picture 5">
            <a:extLst>
              <a:ext uri="{FF2B5EF4-FFF2-40B4-BE49-F238E27FC236}">
                <a16:creationId xmlns:a16="http://schemas.microsoft.com/office/drawing/2014/main" id="{A0DCA023-DBD3-1358-0B7E-7C99E8F0AC11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r="9902"/>
          <a:stretch>
            <a:fillRect/>
          </a:stretch>
        </p:blipFill>
        <p:spPr>
          <a:xfrm>
            <a:off x="1491883" y="1285225"/>
            <a:ext cx="7568990" cy="48448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43369760"/>
      </p:ext>
    </p:extLst>
  </p:cSld>
  <p:clrMapOvr>
    <a:masterClrMapping/>
  </p:clrMapOvr>
  <p:transition/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81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Evaluation</a:t>
            </a:r>
          </a:p>
        </p:txBody>
      </p:sp>
      <p:graphicFrame>
        <p:nvGraphicFramePr>
          <p:cNvPr id="111630" name="Object 14"/>
          <p:cNvGraphicFramePr>
            <a:graphicFrameLocks noGrp="1" noChangeAspect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58107254"/>
              </p:ext>
            </p:extLst>
          </p:nvPr>
        </p:nvGraphicFramePr>
        <p:xfrm>
          <a:off x="6690630" y="1357908"/>
          <a:ext cx="4983958" cy="4451691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Clip" r:id="rId3" imgW="2942640" imgH="2628360" progId="MS_ClipArt_Gallery.5">
                  <p:embed/>
                </p:oleObj>
              </mc:Choice>
              <mc:Fallback>
                <p:oleObj name="Clip" r:id="rId3" imgW="2942640" imgH="2628360" progId="MS_ClipArt_Gallery.5">
                  <p:embed/>
                  <p:pic>
                    <p:nvPicPr>
                      <p:cNvPr id="111630" name="Object 1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690630" y="1357908"/>
                        <a:ext cx="4983958" cy="4451691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 xmlns="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xmlns="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 xmlns="">
                            <a:effectLst>
                              <a:outerShdw blurRad="63500" dist="38099" dir="2700000" algn="ctr" rotWithShape="0">
                                <a:srgbClr val="808080">
                                  <a:alpha val="74998"/>
                                </a:srgbClr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6087339-BA0E-EB49-AC80-32B47C2A5B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December 5, 2025</a:t>
            </a:r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56277ED-7CE9-7E42-8C62-606A7FB100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dt+UX: Design Thinking for User Experience Design, Prototyping &amp; Evaluation</a:t>
            </a:r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266586F-5266-404A-9F44-997B6FBDC8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8E877C-33E4-8D47-9FF8-A9983EC5D9E6}" type="slidenum">
              <a:rPr lang="en-US" smtClean="0"/>
              <a:pPr/>
              <a:t>24</a:t>
            </a:fld>
            <a:endParaRPr lang="en-US"/>
          </a:p>
        </p:txBody>
      </p:sp>
      <p:sp>
        <p:nvSpPr>
          <p:cNvPr id="111619" name="Rectangle 3"/>
          <p:cNvSpPr>
            <a:spLocks noGrp="1" noChangeArrowheads="1"/>
          </p:cNvSpPr>
          <p:nvPr>
            <p:ph type="body" sz="half" idx="4294967295"/>
          </p:nvPr>
        </p:nvSpPr>
        <p:spPr>
          <a:xfrm>
            <a:off x="654842" y="1255585"/>
            <a:ext cx="5517358" cy="4503738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US" sz="2400" dirty="0"/>
              <a:t>Test with real customers (participants)</a:t>
            </a:r>
          </a:p>
          <a:p>
            <a:pPr lvl="1" eaLnBrk="1" hangingPunct="1">
              <a:lnSpc>
                <a:spcPct val="90000"/>
              </a:lnSpc>
            </a:pPr>
            <a:r>
              <a:rPr lang="en-US" sz="2000" dirty="0"/>
              <a:t>w/ interactive prototype</a:t>
            </a:r>
          </a:p>
          <a:p>
            <a:pPr lvl="1" eaLnBrk="1" hangingPunct="1">
              <a:lnSpc>
                <a:spcPct val="90000"/>
              </a:lnSpc>
            </a:pPr>
            <a:r>
              <a:rPr lang="en-US" sz="2000" dirty="0"/>
              <a:t>low-fi with paper </a:t>
            </a:r>
            <a:r>
              <a:rPr lang="ja-JP" altLang="en-US" sz="2000" dirty="0"/>
              <a:t>“</a:t>
            </a:r>
            <a:r>
              <a:rPr lang="en-US" sz="2000" dirty="0"/>
              <a:t>computer</a:t>
            </a:r>
            <a:r>
              <a:rPr lang="ja-JP" altLang="en-US" sz="2000" dirty="0"/>
              <a:t>”</a:t>
            </a:r>
            <a:br>
              <a:rPr lang="en-US" altLang="ja-JP" sz="2000" dirty="0"/>
            </a:br>
            <a:endParaRPr lang="en-US" sz="2000" dirty="0"/>
          </a:p>
          <a:p>
            <a:pPr eaLnBrk="1" hangingPunct="1">
              <a:lnSpc>
                <a:spcPct val="90000"/>
              </a:lnSpc>
            </a:pPr>
            <a:endParaRPr lang="en-US" sz="2000" dirty="0"/>
          </a:p>
          <a:p>
            <a:pPr eaLnBrk="1" hangingPunct="1">
              <a:lnSpc>
                <a:spcPct val="90000"/>
              </a:lnSpc>
            </a:pPr>
            <a:endParaRPr lang="en-US" sz="2000" dirty="0"/>
          </a:p>
          <a:p>
            <a:pPr eaLnBrk="1" hangingPunct="1">
              <a:lnSpc>
                <a:spcPct val="90000"/>
              </a:lnSpc>
            </a:pPr>
            <a:r>
              <a:rPr lang="en-US" sz="2400" dirty="0"/>
              <a:t>Low-cost techniques</a:t>
            </a:r>
          </a:p>
          <a:p>
            <a:pPr lvl="1" eaLnBrk="1" hangingPunct="1">
              <a:lnSpc>
                <a:spcPct val="90000"/>
              </a:lnSpc>
            </a:pPr>
            <a:r>
              <a:rPr lang="en-US" sz="2000" dirty="0"/>
              <a:t>expert evaluation (Heuristic Evaluation)</a:t>
            </a:r>
          </a:p>
          <a:p>
            <a:pPr lvl="1" eaLnBrk="1" hangingPunct="1">
              <a:lnSpc>
                <a:spcPct val="90000"/>
              </a:lnSpc>
            </a:pPr>
            <a:r>
              <a:rPr lang="en-US" sz="2000" dirty="0"/>
              <a:t>online testing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16728" y="1401247"/>
            <a:ext cx="5678179" cy="4408351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FC4668C5-83F3-44A7-94BB-839304E6E76C}"/>
              </a:ext>
            </a:extLst>
          </p:cNvPr>
          <p:cNvPicPr>
            <a:picLocks noChangeAspect="1"/>
          </p:cNvPicPr>
          <p:nvPr/>
        </p:nvPicPr>
        <p:blipFill>
          <a:blip r:embed="rId6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16728" y="1401246"/>
            <a:ext cx="5880072" cy="4429596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9FC31FBA-91E9-9746-915B-AB281EE4A1D9}"/>
              </a:ext>
            </a:extLst>
          </p:cNvPr>
          <p:cNvSpPr txBox="1"/>
          <p:nvPr/>
        </p:nvSpPr>
        <p:spPr>
          <a:xfrm>
            <a:off x="6623924" y="5866259"/>
            <a:ext cx="129003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800" dirty="0">
                <a:latin typeface="Helvetica Light" panose="020B0403020202020204"/>
                <a:cs typeface="Arial" panose="020B0604020202020204" pitchFamily="34" charset="0"/>
              </a:rPr>
              <a:t>Wanderlust</a:t>
            </a:r>
            <a:endParaRPr lang="en-US" dirty="0">
              <a:latin typeface="Helvetica Light" panose="020B0403020202020204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885117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 xmlns:p14="http://schemas.microsoft.com/office/powerpoint/2010/main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16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16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161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161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16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1619" grpId="0" uiExpand="1" build="p" autoUpdateAnimBg="0"/>
      <p:bldP spid="2" grpId="0"/>
      <p:bldP spid="2" grpId="1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>
          <a:extLst>
            <a:ext uri="{FF2B5EF4-FFF2-40B4-BE49-F238E27FC236}">
              <a16:creationId xmlns:a16="http://schemas.microsoft.com/office/drawing/2014/main" id="{34C75AFF-6702-8087-207C-B7206D1DD94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81" name="Rectangle 2">
            <a:extLst>
              <a:ext uri="{FF2B5EF4-FFF2-40B4-BE49-F238E27FC236}">
                <a16:creationId xmlns:a16="http://schemas.microsoft.com/office/drawing/2014/main" id="{0E89C7F0-A675-45D6-8664-89099C8A90E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Evaluation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B31EF6C-6032-0C8F-3E49-F30CEF9303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December 5, 2025</a:t>
            </a:r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021689C-91BE-3CC5-8571-3069A56E32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dt+UX: Design Thinking for User Experience Design, Prototyping &amp; Evaluation</a:t>
            </a:r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3196C92-0405-BD1C-D2E9-EA4D089F28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8E877C-33E4-8D47-9FF8-A9983EC5D9E6}" type="slidenum">
              <a:rPr lang="en-US" smtClean="0"/>
              <a:pPr/>
              <a:t>25</a:t>
            </a:fld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078FB109-DED5-F888-7BDA-68730675B2D8}"/>
              </a:ext>
            </a:extLst>
          </p:cNvPr>
          <p:cNvSpPr txBox="1"/>
          <p:nvPr/>
        </p:nvSpPr>
        <p:spPr>
          <a:xfrm>
            <a:off x="639238" y="6145869"/>
            <a:ext cx="419858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800" dirty="0">
                <a:latin typeface="Helvetica Light" panose="020B0403020202020204"/>
                <a:cs typeface="Arial" panose="020B0604020202020204" pitchFamily="34" charset="0"/>
              </a:rPr>
              <a:t>Ananya’s heuristic evaluation of Flippin</a:t>
            </a:r>
            <a:endParaRPr lang="en-US" dirty="0">
              <a:latin typeface="Helvetica Light" panose="020B0403020202020204"/>
              <a:cs typeface="Arial" panose="020B0604020202020204" pitchFamily="34" charset="0"/>
            </a:endParaRP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80225955-D587-897D-919E-F3A943212D0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628" y="977738"/>
            <a:ext cx="12104744" cy="50750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087519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" grpId="1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61" name="Rectangle 2"/>
          <p:cNvSpPr>
            <a:spLocks noGrp="1" noChangeArrowheads="1"/>
          </p:cNvSpPr>
          <p:nvPr>
            <p:ph type="title"/>
          </p:nvPr>
        </p:nvSpPr>
        <p:spPr>
          <a:xfrm>
            <a:off x="639237" y="163772"/>
            <a:ext cx="11552767" cy="979227"/>
          </a:xfrm>
        </p:spPr>
        <p:txBody>
          <a:bodyPr/>
          <a:lstStyle/>
          <a:p>
            <a:r>
              <a:rPr lang="en-US" dirty="0"/>
              <a:t>Interactive Prototypes</a:t>
            </a:r>
            <a:br>
              <a:rPr lang="en-US" dirty="0"/>
            </a:br>
            <a:r>
              <a:rPr lang="en-US" sz="3200" i="1" dirty="0"/>
              <a:t>Hi-Fidelity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008F18-8DDE-4A5D-A25F-2DAA7E170AE5}" type="slidenum">
              <a:rPr lang="en-US" smtClean="0"/>
              <a:pPr/>
              <a:t>26</a:t>
            </a:fld>
            <a:endParaRPr lang="en-US"/>
          </a:p>
        </p:txBody>
      </p:sp>
      <p:graphicFrame>
        <p:nvGraphicFramePr>
          <p:cNvPr id="11" name="Table 10"/>
          <p:cNvGraphicFramePr>
            <a:graphicFrameLocks noGrp="1"/>
          </p:cNvGraphicFramePr>
          <p:nvPr/>
        </p:nvGraphicFramePr>
        <p:xfrm>
          <a:off x="3925696" y="3344864"/>
          <a:ext cx="3041650" cy="168275"/>
        </p:xfrm>
        <a:graphic>
          <a:graphicData uri="http://schemas.openxmlformats.org/drawingml/2006/table">
            <a:tbl>
              <a:tblPr/>
              <a:tblGrid>
                <a:gridCol w="152082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52082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168275">
                <a:tc>
                  <a:txBody>
                    <a:bodyPr/>
                    <a:lstStyle/>
                    <a:p>
                      <a:pPr marL="0" marR="0" algn="jus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US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609" marR="68609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jus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US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609" marR="68609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</a:tbl>
          </a:graphicData>
        </a:graphic>
      </p:graphicFrame>
      <p:sp>
        <p:nvSpPr>
          <p:cNvPr id="19462" name="Text Box 3"/>
          <p:cNvSpPr txBox="1">
            <a:spLocks noChangeArrowheads="1"/>
          </p:cNvSpPr>
          <p:nvPr/>
        </p:nvSpPr>
        <p:spPr bwMode="auto">
          <a:xfrm>
            <a:off x="153127" y="5914214"/>
            <a:ext cx="1917498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9pPr>
          </a:lstStyle>
          <a:p>
            <a:pPr eaLnBrk="1" hangingPunct="1"/>
            <a:r>
              <a:rPr lang="en-US" dirty="0">
                <a:latin typeface="Helvetica" pitchFamily="34" charset="0"/>
              </a:rPr>
              <a:t>AI-Capella</a:t>
            </a:r>
          </a:p>
        </p:txBody>
      </p:sp>
      <p:sp>
        <p:nvSpPr>
          <p:cNvPr id="14" name="Text Box 3"/>
          <p:cNvSpPr txBox="1">
            <a:spLocks noChangeArrowheads="1"/>
          </p:cNvSpPr>
          <p:nvPr/>
        </p:nvSpPr>
        <p:spPr bwMode="auto">
          <a:xfrm>
            <a:off x="5537188" y="1189894"/>
            <a:ext cx="2523497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9pPr>
          </a:lstStyle>
          <a:p>
            <a:pPr eaLnBrk="1" hangingPunct="1"/>
            <a:r>
              <a:rPr lang="en-US" dirty="0">
                <a:solidFill>
                  <a:srgbClr val="313131"/>
                </a:solidFill>
                <a:latin typeface="Helvetica" pitchFamily="34" charset="0"/>
              </a:rPr>
              <a:t>pockets</a:t>
            </a:r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0BBAC169-F4A7-7062-77F9-BF073CBC009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December 5, 2025</a:t>
            </a:r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7535C632-B63C-D454-D78E-6759127949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dt+UX: Design Thinking for User Experience Design, Prototyping &amp; Evaluation</a:t>
            </a:r>
            <a:endParaRPr lang="en-US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6C9650D0-9A75-05D7-7465-3599852CDA06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8613" t="25963" r="8646" b="19794"/>
          <a:stretch>
            <a:fillRect/>
          </a:stretch>
        </p:blipFill>
        <p:spPr>
          <a:xfrm>
            <a:off x="264316" y="1434236"/>
            <a:ext cx="11814076" cy="43468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46862846"/>
      </p:ext>
    </p:extLst>
  </p:cSld>
  <p:clrMapOvr>
    <a:masterClrMapping/>
  </p:clrMapOvr>
  <p:transition/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0E35539-68C8-18F8-F505-5775C8ECBD1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61" name="Rectangle 2">
            <a:extLst>
              <a:ext uri="{FF2B5EF4-FFF2-40B4-BE49-F238E27FC236}">
                <a16:creationId xmlns:a16="http://schemas.microsoft.com/office/drawing/2014/main" id="{12C1FFE7-96AF-C92B-F6FF-1682EFEA53E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39237" y="163772"/>
            <a:ext cx="11552767" cy="979227"/>
          </a:xfrm>
        </p:spPr>
        <p:txBody>
          <a:bodyPr/>
          <a:lstStyle/>
          <a:p>
            <a:r>
              <a:rPr lang="en-US" dirty="0"/>
              <a:t>Interactive Prototypes</a:t>
            </a:r>
            <a:br>
              <a:rPr lang="en-US" dirty="0"/>
            </a:br>
            <a:r>
              <a:rPr lang="en-US" sz="3200" i="1" dirty="0"/>
              <a:t>Hi-Fidelity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E47BFB8-53D0-7D73-0FD4-D1128D8232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008F18-8DDE-4A5D-A25F-2DAA7E170AE5}" type="slidenum">
              <a:rPr lang="en-US" smtClean="0"/>
              <a:pPr/>
              <a:t>27</a:t>
            </a:fld>
            <a:endParaRPr lang="en-US"/>
          </a:p>
        </p:txBody>
      </p:sp>
      <p:graphicFrame>
        <p:nvGraphicFramePr>
          <p:cNvPr id="11" name="Table 10">
            <a:extLst>
              <a:ext uri="{FF2B5EF4-FFF2-40B4-BE49-F238E27FC236}">
                <a16:creationId xmlns:a16="http://schemas.microsoft.com/office/drawing/2014/main" id="{7DC4A701-B080-B550-A1B7-EA246FDAE6D1}"/>
              </a:ext>
            </a:extLst>
          </p:cNvPr>
          <p:cNvGraphicFramePr>
            <a:graphicFrameLocks noGrp="1"/>
          </p:cNvGraphicFramePr>
          <p:nvPr/>
        </p:nvGraphicFramePr>
        <p:xfrm>
          <a:off x="3925696" y="3344864"/>
          <a:ext cx="3041650" cy="168275"/>
        </p:xfrm>
        <a:graphic>
          <a:graphicData uri="http://schemas.openxmlformats.org/drawingml/2006/table">
            <a:tbl>
              <a:tblPr/>
              <a:tblGrid>
                <a:gridCol w="152082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52082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168275">
                <a:tc>
                  <a:txBody>
                    <a:bodyPr/>
                    <a:lstStyle/>
                    <a:p>
                      <a:pPr marL="0" marR="0" algn="jus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US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609" marR="68609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jus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US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609" marR="68609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</a:tbl>
          </a:graphicData>
        </a:graphic>
      </p:graphicFrame>
      <p:sp>
        <p:nvSpPr>
          <p:cNvPr id="19462" name="Text Box 3">
            <a:extLst>
              <a:ext uri="{FF2B5EF4-FFF2-40B4-BE49-F238E27FC236}">
                <a16:creationId xmlns:a16="http://schemas.microsoft.com/office/drawing/2014/main" id="{E9206753-5B62-B612-8461-A811DA9206A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76808" y="6232563"/>
            <a:ext cx="1917498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9pPr>
          </a:lstStyle>
          <a:p>
            <a:pPr eaLnBrk="1" hangingPunct="1"/>
            <a:r>
              <a:rPr lang="en-US" dirty="0" err="1">
                <a:latin typeface="Helvetica" pitchFamily="34" charset="0"/>
              </a:rPr>
              <a:t>Motimates</a:t>
            </a:r>
            <a:endParaRPr lang="en-US" dirty="0">
              <a:latin typeface="Helvetica" pitchFamily="34" charset="0"/>
            </a:endParaRPr>
          </a:p>
        </p:txBody>
      </p:sp>
      <p:sp>
        <p:nvSpPr>
          <p:cNvPr id="14" name="Text Box 3">
            <a:extLst>
              <a:ext uri="{FF2B5EF4-FFF2-40B4-BE49-F238E27FC236}">
                <a16:creationId xmlns:a16="http://schemas.microsoft.com/office/drawing/2014/main" id="{A3A3859A-9446-5CAA-3C90-26BB98686EB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537188" y="1189894"/>
            <a:ext cx="2523497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9pPr>
          </a:lstStyle>
          <a:p>
            <a:pPr eaLnBrk="1" hangingPunct="1"/>
            <a:r>
              <a:rPr lang="en-US" dirty="0">
                <a:solidFill>
                  <a:srgbClr val="313131"/>
                </a:solidFill>
                <a:latin typeface="Helvetica" pitchFamily="34" charset="0"/>
              </a:rPr>
              <a:t>pockets</a:t>
            </a:r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9F50691B-DE8B-45D8-6424-753B6CA594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December 5, 2025</a:t>
            </a:r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B5758DCD-AFCF-2B83-E430-CFE1D12B17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dt+UX: Design Thinking for User Experience Design, Prototyping &amp; Evaluation</a:t>
            </a:r>
            <a:endParaRPr lang="en-US" dirty="0"/>
          </a:p>
        </p:txBody>
      </p:sp>
      <p:pic>
        <p:nvPicPr>
          <p:cNvPr id="5" name="Picture 4" descr="A screenshot of a phone&#10;&#10;AI-generated content may be incorrect.">
            <a:extLst>
              <a:ext uri="{FF2B5EF4-FFF2-40B4-BE49-F238E27FC236}">
                <a16:creationId xmlns:a16="http://schemas.microsoft.com/office/drawing/2014/main" id="{6ACDA18F-113B-66F6-14D5-7DBA4A7A7DE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755829" y="1197835"/>
            <a:ext cx="2453662" cy="4851558"/>
          </a:xfrm>
          <a:prstGeom prst="rect">
            <a:avLst/>
          </a:prstGeom>
        </p:spPr>
      </p:pic>
      <p:pic>
        <p:nvPicPr>
          <p:cNvPr id="8" name="Picture 7" descr="A screenshot of a phone&#10;&#10;AI-generated content may be incorrect.">
            <a:extLst>
              <a:ext uri="{FF2B5EF4-FFF2-40B4-BE49-F238E27FC236}">
                <a16:creationId xmlns:a16="http://schemas.microsoft.com/office/drawing/2014/main" id="{65FF2EB7-DFD2-D100-4C23-1EDCBD53E15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66517" y="1197835"/>
            <a:ext cx="2455833" cy="4851558"/>
          </a:xfrm>
          <a:prstGeom prst="rect">
            <a:avLst/>
          </a:prstGeom>
        </p:spPr>
      </p:pic>
      <p:pic>
        <p:nvPicPr>
          <p:cNvPr id="12" name="Picture 11" descr="A screen shot of a phone&#10;&#10;AI-generated content may be incorrect.">
            <a:extLst>
              <a:ext uri="{FF2B5EF4-FFF2-40B4-BE49-F238E27FC236}">
                <a16:creationId xmlns:a16="http://schemas.microsoft.com/office/drawing/2014/main" id="{0DD607CC-7526-D383-A81B-FEBA2225BE80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74625" y="1248167"/>
            <a:ext cx="2458413" cy="4851558"/>
          </a:xfrm>
          <a:prstGeom prst="rect">
            <a:avLst/>
          </a:prstGeom>
        </p:spPr>
      </p:pic>
      <p:pic>
        <p:nvPicPr>
          <p:cNvPr id="15" name="Picture 14" descr="A screenshot of a phone&#10;&#10;AI-generated content may be incorrect.">
            <a:extLst>
              <a:ext uri="{FF2B5EF4-FFF2-40B4-BE49-F238E27FC236}">
                <a16:creationId xmlns:a16="http://schemas.microsoft.com/office/drawing/2014/main" id="{AB5AA743-91AB-8927-D6DA-536DC14042B9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0180" y="1248167"/>
            <a:ext cx="2452261" cy="48515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60120086"/>
      </p:ext>
    </p:extLst>
  </p:cSld>
  <p:clrMapOvr>
    <a:masterClrMapping/>
  </p:clrMapOvr>
  <p:transition/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4000" dirty="0"/>
              <a:t>http://cs147.stanford.edu</a:t>
            </a:r>
          </a:p>
        </p:txBody>
      </p:sp>
      <p:sp>
        <p:nvSpPr>
          <p:cNvPr id="7" name="Content Placeholder 6"/>
          <p:cNvSpPr>
            <a:spLocks noGrp="1"/>
          </p:cNvSpPr>
          <p:nvPr>
            <p:ph idx="1"/>
          </p:nvPr>
        </p:nvSpPr>
        <p:spPr>
          <a:xfrm>
            <a:off x="639233" y="1300655"/>
            <a:ext cx="11195715" cy="5023945"/>
          </a:xfrm>
        </p:spPr>
        <p:txBody>
          <a:bodyPr/>
          <a:lstStyle/>
          <a:p>
            <a:r>
              <a:rPr lang="en-US" dirty="0"/>
              <a:t>Project web sites w/ all materials</a:t>
            </a:r>
          </a:p>
          <a:p>
            <a:endParaRPr lang="en-US" dirty="0"/>
          </a:p>
          <a:p>
            <a:r>
              <a:rPr lang="en-US" dirty="0"/>
              <a:t>Lecture topics, slides, &amp; video</a:t>
            </a:r>
          </a:p>
          <a:p>
            <a:endParaRPr lang="en-US" dirty="0"/>
          </a:p>
          <a:p>
            <a:r>
              <a:rPr lang="en-US" dirty="0"/>
              <a:t>Homework assignments</a:t>
            </a:r>
          </a:p>
          <a:p>
            <a:pPr marL="0" indent="0">
              <a:buNone/>
            </a:pPr>
            <a:endParaRPr lang="en-US"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December 5, 2025</a:t>
            </a: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dt+UX: Design Thinking for User Experience Design, Prototyping &amp; Evaluation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A008F18-8DDE-4A5D-A25F-2DAA7E170AE5}" type="slidenum">
              <a:rPr lang="en-US" smtClean="0"/>
              <a:pPr>
                <a:defRPr/>
              </a:pPr>
              <a:t>28</a:t>
            </a:fld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2CD5613B-596C-EEF0-FB14-6BC639B061A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1764" y="2025025"/>
            <a:ext cx="7772400" cy="44510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6129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 xmlns:p14="http://schemas.microsoft.com/office/powerpoint/2010/main"/>
    </mc:Fallback>
  </mc:AlternateContent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4000" dirty="0"/>
              <a:t>cs147.stanford.edu</a:t>
            </a:r>
          </a:p>
        </p:txBody>
      </p:sp>
      <p:sp>
        <p:nvSpPr>
          <p:cNvPr id="7" name="Content Placeholder 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Project web sites w/ all materials</a:t>
            </a:r>
          </a:p>
          <a:p>
            <a:endParaRPr lang="en-US" dirty="0"/>
          </a:p>
          <a:p>
            <a:r>
              <a:rPr lang="en-US" dirty="0"/>
              <a:t>Lecture topics, slides, &amp; video</a:t>
            </a:r>
          </a:p>
          <a:p>
            <a:endParaRPr lang="en-US" dirty="0"/>
          </a:p>
          <a:p>
            <a:r>
              <a:rPr lang="en-US" dirty="0"/>
              <a:t>Homework assignments</a:t>
            </a:r>
          </a:p>
          <a:p>
            <a:pPr marL="0" indent="0">
              <a:buNone/>
            </a:pPr>
            <a:endParaRPr lang="en-US"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December 5, 2025</a:t>
            </a: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dt+UX: Design Thinking for User Experience Design, Prototyping &amp; Evaluation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A008F18-8DDE-4A5D-A25F-2DAA7E170AE5}" type="slidenum">
              <a:rPr lang="en-US" smtClean="0"/>
              <a:pPr>
                <a:defRPr/>
              </a:pPr>
              <a:t>29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3118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81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/>
              <a:t>The Projects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873457" y="1178062"/>
            <a:ext cx="10781731" cy="5146539"/>
          </a:xfrm>
        </p:spPr>
        <p:txBody>
          <a:bodyPr/>
          <a:lstStyle/>
          <a:p>
            <a:r>
              <a:rPr lang="en-US" dirty="0"/>
              <a:t>17 Judges will be picking the best projects (announced 8:45-9 PM)</a:t>
            </a:r>
          </a:p>
          <a:p>
            <a:r>
              <a:rPr lang="en-US" dirty="0"/>
              <a:t>Students will have a say by voting for</a:t>
            </a:r>
            <a:br>
              <a:rPr lang="en-US" dirty="0"/>
            </a:br>
            <a:r>
              <a:rPr lang="en-US" dirty="0"/>
              <a:t>	</a:t>
            </a:r>
            <a:r>
              <a:rPr lang="en-US" i="1" dirty="0"/>
              <a:t>The Students’ Choice Award</a:t>
            </a:r>
            <a:br>
              <a:rPr lang="en-US" i="1" dirty="0"/>
            </a:br>
            <a:r>
              <a:rPr lang="en-US" i="1" dirty="0"/>
              <a:t>	</a:t>
            </a:r>
            <a:r>
              <a:rPr lang="en-US" sz="4400" u="sng" dirty="0">
                <a:solidFill>
                  <a:srgbClr val="FFC000"/>
                </a:solidFill>
                <a:latin typeface="Slack-Lato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https://tinyurl.com/cs147-au25-best-pitch</a:t>
            </a:r>
            <a:endParaRPr lang="en-US" sz="4400" u="sng" dirty="0">
              <a:solidFill>
                <a:srgbClr val="FFC000"/>
              </a:solidFill>
              <a:latin typeface="Slack-Lato"/>
            </a:endParaRPr>
          </a:p>
          <a:p>
            <a:endParaRPr lang="en-US" sz="4800" u="sng" dirty="0">
              <a:latin typeface="Slack-Lato"/>
            </a:endParaRPr>
          </a:p>
          <a:p>
            <a:endParaRPr lang="en-US" i="1" dirty="0"/>
          </a:p>
          <a:p>
            <a:endParaRPr lang="en-US" sz="3200" dirty="0"/>
          </a:p>
          <a:p>
            <a:pPr marL="0" indent="0">
              <a:buNone/>
            </a:pPr>
            <a:endParaRPr lang="en-US" sz="3200" i="1" dirty="0">
              <a:solidFill>
                <a:srgbClr val="3366FF"/>
              </a:solidFill>
            </a:endParaRPr>
          </a:p>
          <a:p>
            <a:endParaRPr lang="en-US"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December 5, 2025</a:t>
            </a:r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dirty="0" err="1"/>
              <a:t>dt+UX</a:t>
            </a:r>
            <a:r>
              <a:rPr lang="en-US" dirty="0"/>
              <a:t>: Design Thinking for User Experience Design, Prototyping &amp; Evaluation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85EFDE8-C646-4166-9C5E-15F777ABAEEF}" type="slidenum">
              <a:rPr lang="en-US" smtClean="0"/>
              <a:pPr>
                <a:defRPr/>
              </a:pPr>
              <a:t>30</a:t>
            </a:fld>
            <a:endParaRPr lang="en-US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AED9505B-3943-5E3C-C52B-F3D1E5659F4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06468" y="4233276"/>
            <a:ext cx="2357501" cy="23575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3410520"/>
      </p:ext>
    </p:extLst>
  </p:cSld>
  <p:clrMapOvr>
    <a:masterClrMapping/>
  </p:clrMapOvr>
  <p:transition/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Thanks! Get Involved!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idx="1"/>
          </p:nvPr>
        </p:nvSpPr>
        <p:spPr>
          <a:xfrm>
            <a:off x="639233" y="1337481"/>
            <a:ext cx="11195715" cy="4987119"/>
          </a:xfrm>
        </p:spPr>
        <p:txBody>
          <a:bodyPr/>
          <a:lstStyle/>
          <a:p>
            <a:r>
              <a:rPr lang="en-US" dirty="0"/>
              <a:t>Mentor teams next year (mid-quarter feedback)</a:t>
            </a:r>
          </a:p>
          <a:p>
            <a:pPr lvl="1"/>
            <a:endParaRPr lang="en-US" dirty="0"/>
          </a:p>
          <a:p>
            <a:r>
              <a:rPr lang="en-US" dirty="0"/>
              <a:t>Hire students and interns</a:t>
            </a:r>
          </a:p>
          <a:p>
            <a:endParaRPr lang="en-US" dirty="0"/>
          </a:p>
          <a:p>
            <a:r>
              <a:rPr lang="en-US" dirty="0"/>
              <a:t>Support this project fair financially &amp; </a:t>
            </a:r>
            <a:r>
              <a:rPr lang="en-US" dirty="0" err="1"/>
              <a:t>HCI+Design</a:t>
            </a:r>
            <a:r>
              <a:rPr lang="en-US" dirty="0"/>
              <a:t> research at Stanford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December 5, 2025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dt+UX: Design Thinking for User Experience Design, Prototyping &amp; Evaluation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D70123-26C7-4EBA-A5EE-442B76275C01}" type="slidenum">
              <a:rPr lang="en-US" smtClean="0"/>
              <a:pPr/>
              <a:t>31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566367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 xmlns:p14="http://schemas.microsoft.com/office/powerpoint/2010/main"/>
    </mc:Fallback>
  </mc:AlternateContent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81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The Judges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1"/>
          </p:nvPr>
        </p:nvSpPr>
        <p:spPr>
          <a:xfrm>
            <a:off x="639237" y="1175383"/>
            <a:ext cx="5680540" cy="5181600"/>
          </a:xfrm>
        </p:spPr>
        <p:txBody>
          <a:bodyPr/>
          <a:lstStyle/>
          <a:p>
            <a:r>
              <a:rPr lang="en-US" sz="2800" dirty="0"/>
              <a:t>Raphael </a:t>
            </a:r>
            <a:r>
              <a:rPr lang="en-US" sz="2800" dirty="0" err="1"/>
              <a:t>Ancellin</a:t>
            </a:r>
            <a:endParaRPr lang="en-US" sz="2800" dirty="0"/>
          </a:p>
          <a:p>
            <a:r>
              <a:rPr lang="en-US" sz="2800" dirty="0"/>
              <a:t>Siamak (Ash) Ashrafi</a:t>
            </a:r>
          </a:p>
          <a:p>
            <a:r>
              <a:rPr lang="en-US" sz="2800" dirty="0"/>
              <a:t>Francesca Barrientos</a:t>
            </a:r>
          </a:p>
          <a:p>
            <a:r>
              <a:rPr lang="en-US" sz="2800" dirty="0"/>
              <a:t>Naren </a:t>
            </a:r>
            <a:r>
              <a:rPr lang="en-US" sz="2800" dirty="0" err="1"/>
              <a:t>Chittar</a:t>
            </a:r>
            <a:endParaRPr lang="en-US" sz="2800" dirty="0"/>
          </a:p>
          <a:p>
            <a:r>
              <a:rPr lang="en-US" sz="2800" dirty="0"/>
              <a:t>Matthew </a:t>
            </a:r>
            <a:r>
              <a:rPr lang="en-US" sz="2800" dirty="0" err="1"/>
              <a:t>Jörke</a:t>
            </a:r>
            <a:endParaRPr lang="en-US" sz="2800" dirty="0"/>
          </a:p>
          <a:p>
            <a:r>
              <a:rPr lang="en-US" sz="2800" dirty="0"/>
              <a:t>Grace Lam</a:t>
            </a:r>
          </a:p>
          <a:p>
            <a:r>
              <a:rPr lang="en-US" sz="2800" dirty="0"/>
              <a:t>Katya </a:t>
            </a:r>
            <a:r>
              <a:rPr lang="en-US" sz="2800" dirty="0" err="1"/>
              <a:t>Lavrenova</a:t>
            </a:r>
            <a:endParaRPr lang="en-US" sz="2800" dirty="0"/>
          </a:p>
          <a:p>
            <a:r>
              <a:rPr lang="en-US" sz="2800" dirty="0"/>
              <a:t>Edmund Macaluso</a:t>
            </a:r>
          </a:p>
          <a:p>
            <a:r>
              <a:rPr lang="en-US" sz="2800" dirty="0"/>
              <a:t>Neema </a:t>
            </a:r>
            <a:r>
              <a:rPr lang="en-US" sz="2800" dirty="0" err="1"/>
              <a:t>Moraveji</a:t>
            </a:r>
            <a:endParaRPr lang="en-US" sz="2800" dirty="0"/>
          </a:p>
          <a:p>
            <a:endParaRPr lang="en-US" sz="2800" dirty="0"/>
          </a:p>
          <a:p>
            <a:endParaRPr lang="en-US" sz="2800" dirty="0"/>
          </a:p>
          <a:p>
            <a:endParaRPr lang="en-US" sz="2800" dirty="0"/>
          </a:p>
          <a:p>
            <a:endParaRPr lang="en-US" sz="2800" dirty="0"/>
          </a:p>
        </p:txBody>
      </p:sp>
      <p:sp>
        <p:nvSpPr>
          <p:cNvPr id="7" name="Content Placeholder 6"/>
          <p:cNvSpPr>
            <a:spLocks noGrp="1"/>
          </p:cNvSpPr>
          <p:nvPr>
            <p:ph sz="half" idx="2"/>
          </p:nvPr>
        </p:nvSpPr>
        <p:spPr>
          <a:xfrm>
            <a:off x="6580208" y="1175383"/>
            <a:ext cx="5434314" cy="5181600"/>
          </a:xfrm>
        </p:spPr>
        <p:txBody>
          <a:bodyPr/>
          <a:lstStyle/>
          <a:p>
            <a:r>
              <a:rPr lang="en-US" sz="2800" dirty="0"/>
              <a:t>Lizi Ottens</a:t>
            </a:r>
          </a:p>
          <a:p>
            <a:r>
              <a:rPr lang="en-US" sz="2800" dirty="0"/>
              <a:t>Atharva Patil</a:t>
            </a:r>
          </a:p>
          <a:p>
            <a:r>
              <a:rPr lang="en-US" sz="2800" dirty="0"/>
              <a:t>Jack Russo</a:t>
            </a:r>
          </a:p>
          <a:p>
            <a:r>
              <a:rPr lang="en-US" sz="2800" dirty="0"/>
              <a:t>Shardul Sapkota</a:t>
            </a:r>
          </a:p>
          <a:p>
            <a:r>
              <a:rPr lang="en-US" sz="2800" dirty="0"/>
              <a:t>Leigh Soutter</a:t>
            </a:r>
          </a:p>
          <a:p>
            <a:r>
              <a:rPr lang="en-US" sz="2800" dirty="0"/>
              <a:t>Ann Thyme-Gobbel</a:t>
            </a:r>
          </a:p>
          <a:p>
            <a:r>
              <a:rPr lang="en-US" sz="2800" dirty="0"/>
              <a:t>Sonia Tiwari</a:t>
            </a:r>
          </a:p>
          <a:p>
            <a:r>
              <a:rPr lang="en-US" sz="2800" dirty="0"/>
              <a:t>Elaina </a:t>
            </a:r>
            <a:r>
              <a:rPr lang="en-US" sz="2800" dirty="0" err="1"/>
              <a:t>Yallen</a:t>
            </a:r>
            <a:endParaRPr lang="en-US" sz="2800"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December 5, 2025</a:t>
            </a:r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 err="1"/>
              <a:t>dt+UX</a:t>
            </a:r>
            <a:r>
              <a:rPr lang="en-US" dirty="0"/>
              <a:t>: Design Thinking for User Experience Design, Prototyping &amp; Evaluation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5EFDE8-C646-4166-9C5E-15F777ABAEEF}" type="slidenum">
              <a:rPr lang="en-US" smtClean="0"/>
              <a:pPr/>
              <a:t>32</a:t>
            </a:fld>
            <a:endParaRPr lang="en-US"/>
          </a:p>
        </p:txBody>
      </p:sp>
      <p:sp>
        <p:nvSpPr>
          <p:cNvPr id="8" name="TextBox 7"/>
          <p:cNvSpPr txBox="1"/>
          <p:nvPr/>
        </p:nvSpPr>
        <p:spPr>
          <a:xfrm>
            <a:off x="4670012" y="18845972"/>
            <a:ext cx="18466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14141352"/>
      </p:ext>
    </p:extLst>
  </p:cSld>
  <p:clrMapOvr>
    <a:masterClrMapping/>
  </p:clrMapOvr>
  <p:transition/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December 5, 2025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dt+UX: Design Thinking for User Experience Design, Prototyping &amp; Evaluation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9452028-FE5F-1A4D-A1B9-85469108642C}"/>
              </a:ext>
            </a:extLst>
          </p:cNvPr>
          <p:cNvSpPr/>
          <p:nvPr/>
        </p:nvSpPr>
        <p:spPr bwMode="auto"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 w="12700" cap="flat" cmpd="sng" algn="ctr">
            <a:noFill/>
            <a:prstDash val="solid"/>
            <a:round/>
            <a:headEnd type="none" w="sm" len="sm"/>
            <a:tailEnd type="none" w="sm" len="sm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sz="2400" b="0" i="0" u="none" strike="noStrike" cap="none" normalizeH="0" baseline="0" dirty="0">
                <a:ln>
                  <a:noFill/>
                </a:ln>
                <a:effectLst/>
                <a:latin typeface="Times New Roman" pitchFamily="18" charset="0"/>
              </a:rPr>
              <a:t>f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52AE5C9-7E37-435A-A556-FA1FCC8AD8DF}" type="slidenum">
              <a:rPr lang="en-US" smtClean="0"/>
              <a:pPr>
                <a:defRPr/>
              </a:pPr>
              <a:t>33</a:t>
            </a:fld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244A0C26-DB97-020C-643F-CADA1D0CA12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01176" y="868349"/>
            <a:ext cx="2189647" cy="2189647"/>
          </a:xfrm>
          <a:prstGeom prst="rect">
            <a:avLst/>
          </a:prstGeom>
        </p:spPr>
      </p:pic>
      <p:sp>
        <p:nvSpPr>
          <p:cNvPr id="10" name="Title 8">
            <a:extLst>
              <a:ext uri="{FF2B5EF4-FFF2-40B4-BE49-F238E27FC236}">
                <a16:creationId xmlns:a16="http://schemas.microsoft.com/office/drawing/2014/main" id="{488FBE1C-CA16-F4BB-C358-FEA1F74517E2}"/>
              </a:ext>
            </a:extLst>
          </p:cNvPr>
          <p:cNvSpPr txBox="1">
            <a:spLocks/>
          </p:cNvSpPr>
          <p:nvPr/>
        </p:nvSpPr>
        <p:spPr bwMode="auto">
          <a:xfrm>
            <a:off x="1925992" y="0"/>
            <a:ext cx="8664575" cy="1143000"/>
          </a:xfrm>
          <a:prstGeom prst="rect">
            <a:avLst/>
          </a:prstGeom>
          <a:noFill/>
          <a:ln>
            <a:noFill/>
          </a:ln>
          <a:extLst>
            <a:ext uri="{FAA26D3D-D897-4be2-8F04-BA451C77F1D7}">
              <ma14:placeholderFlag xmlns:ma14="http://schemas.microsoft.com/office/mac/drawingml/2011/main" xmlns="" val="1"/>
            </a:ex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l" rtl="0" eaLnBrk="1" fontAlgn="base" hangingPunct="1">
              <a:spcBef>
                <a:spcPct val="0"/>
              </a:spcBef>
              <a:spcAft>
                <a:spcPct val="0"/>
              </a:spcAft>
              <a:defRPr sz="4400" b="0" i="0">
                <a:solidFill>
                  <a:srgbClr val="E87A40"/>
                </a:solidFill>
                <a:latin typeface="Helvetica Light"/>
                <a:ea typeface="ＭＳ Ｐゴシック" charset="0"/>
                <a:cs typeface="Helvetica Light"/>
              </a:defRPr>
            </a:lvl1pPr>
            <a:lvl2pPr algn="l" rtl="0" eaLnBrk="1" fontAlgn="base" hangingPunct="1">
              <a:spcBef>
                <a:spcPct val="0"/>
              </a:spcBef>
              <a:spcAft>
                <a:spcPct val="0"/>
              </a:spcAft>
              <a:defRPr sz="1561">
                <a:solidFill>
                  <a:srgbClr val="3E4E6C"/>
                </a:solidFill>
                <a:latin typeface="Arial Black" pitchFamily="34" charset="0"/>
                <a:ea typeface="ＭＳ Ｐゴシック" charset="0"/>
              </a:defRPr>
            </a:lvl2pPr>
            <a:lvl3pPr algn="l" rtl="0" eaLnBrk="1" fontAlgn="base" hangingPunct="1">
              <a:spcBef>
                <a:spcPct val="0"/>
              </a:spcBef>
              <a:spcAft>
                <a:spcPct val="0"/>
              </a:spcAft>
              <a:defRPr sz="1561">
                <a:solidFill>
                  <a:srgbClr val="3E4E6C"/>
                </a:solidFill>
                <a:latin typeface="Arial Black" pitchFamily="34" charset="0"/>
                <a:ea typeface="ＭＳ Ｐゴシック" charset="0"/>
              </a:defRPr>
            </a:lvl3pPr>
            <a:lvl4pPr algn="l" rtl="0" eaLnBrk="1" fontAlgn="base" hangingPunct="1">
              <a:spcBef>
                <a:spcPct val="0"/>
              </a:spcBef>
              <a:spcAft>
                <a:spcPct val="0"/>
              </a:spcAft>
              <a:defRPr sz="1561">
                <a:solidFill>
                  <a:srgbClr val="3E4E6C"/>
                </a:solidFill>
                <a:latin typeface="Arial Black" pitchFamily="34" charset="0"/>
                <a:ea typeface="ＭＳ Ｐゴシック" charset="0"/>
              </a:defRPr>
            </a:lvl4pPr>
            <a:lvl5pPr algn="l" rtl="0" eaLnBrk="1" fontAlgn="base" hangingPunct="1">
              <a:spcBef>
                <a:spcPct val="0"/>
              </a:spcBef>
              <a:spcAft>
                <a:spcPct val="0"/>
              </a:spcAft>
              <a:defRPr sz="1561">
                <a:solidFill>
                  <a:srgbClr val="3E4E6C"/>
                </a:solidFill>
                <a:latin typeface="Arial Black" pitchFamily="34" charset="0"/>
                <a:ea typeface="ＭＳ Ｐゴシック" charset="0"/>
              </a:defRPr>
            </a:lvl5pPr>
            <a:lvl6pPr marL="192881" algn="l" rtl="0" eaLnBrk="1" fontAlgn="base" hangingPunct="1">
              <a:spcBef>
                <a:spcPct val="0"/>
              </a:spcBef>
              <a:spcAft>
                <a:spcPct val="0"/>
              </a:spcAft>
              <a:defRPr sz="1561">
                <a:solidFill>
                  <a:srgbClr val="3E4E6C"/>
                </a:solidFill>
                <a:latin typeface="Arial Black" pitchFamily="34" charset="0"/>
              </a:defRPr>
            </a:lvl6pPr>
            <a:lvl7pPr marL="385763" algn="l" rtl="0" eaLnBrk="1" fontAlgn="base" hangingPunct="1">
              <a:spcBef>
                <a:spcPct val="0"/>
              </a:spcBef>
              <a:spcAft>
                <a:spcPct val="0"/>
              </a:spcAft>
              <a:defRPr sz="1561">
                <a:solidFill>
                  <a:srgbClr val="3E4E6C"/>
                </a:solidFill>
                <a:latin typeface="Arial Black" pitchFamily="34" charset="0"/>
              </a:defRPr>
            </a:lvl7pPr>
            <a:lvl8pPr marL="578644" algn="l" rtl="0" eaLnBrk="1" fontAlgn="base" hangingPunct="1">
              <a:spcBef>
                <a:spcPct val="0"/>
              </a:spcBef>
              <a:spcAft>
                <a:spcPct val="0"/>
              </a:spcAft>
              <a:defRPr sz="1561">
                <a:solidFill>
                  <a:srgbClr val="3E4E6C"/>
                </a:solidFill>
                <a:latin typeface="Arial Black" pitchFamily="34" charset="0"/>
              </a:defRPr>
            </a:lvl8pPr>
            <a:lvl9pPr marL="771525" algn="l" rtl="0" eaLnBrk="1" fontAlgn="base" hangingPunct="1">
              <a:spcBef>
                <a:spcPct val="0"/>
              </a:spcBef>
              <a:spcAft>
                <a:spcPct val="0"/>
              </a:spcAft>
              <a:defRPr sz="1561">
                <a:solidFill>
                  <a:srgbClr val="3E4E6C"/>
                </a:solidFill>
                <a:latin typeface="Arial Black" pitchFamily="34" charset="0"/>
              </a:defRPr>
            </a:lvl9pPr>
          </a:lstStyle>
          <a:p>
            <a:r>
              <a:rPr lang="en-US" kern="0"/>
              <a:t>THANK YOU!</a:t>
            </a:r>
            <a:endParaRPr lang="en-US" kern="0" dirty="0"/>
          </a:p>
        </p:txBody>
      </p:sp>
      <p:pic>
        <p:nvPicPr>
          <p:cNvPr id="12" name="Picture 11" descr="A close-up of a logo&#10;&#10;Description automatically generated">
            <a:extLst>
              <a:ext uri="{FF2B5EF4-FFF2-40B4-BE49-F238E27FC236}">
                <a16:creationId xmlns:a16="http://schemas.microsoft.com/office/drawing/2014/main" id="{5D88CD0C-D10E-1C1C-14B3-6C7B31D646DF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176" b="28487"/>
          <a:stretch/>
        </p:blipFill>
        <p:spPr>
          <a:xfrm>
            <a:off x="3159579" y="3210489"/>
            <a:ext cx="6044708" cy="1308630"/>
          </a:xfrm>
          <a:prstGeom prst="rect">
            <a:avLst/>
          </a:prstGeom>
        </p:spPr>
      </p:pic>
      <p:pic>
        <p:nvPicPr>
          <p:cNvPr id="15" name="Picture 14" descr="A close-up of a logo&#10;&#10;Description automatically generated">
            <a:extLst>
              <a:ext uri="{FF2B5EF4-FFF2-40B4-BE49-F238E27FC236}">
                <a16:creationId xmlns:a16="http://schemas.microsoft.com/office/drawing/2014/main" id="{43434009-C86F-C7B5-6566-ABACE3963759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61757" y="4282799"/>
            <a:ext cx="4418514" cy="1858042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120EC966-1600-92AC-B1E8-24BD3D017DAE}"/>
              </a:ext>
            </a:extLst>
          </p:cNvPr>
          <p:cNvSpPr txBox="1"/>
          <p:nvPr/>
        </p:nvSpPr>
        <p:spPr>
          <a:xfrm>
            <a:off x="2630211" y="5859339"/>
            <a:ext cx="750106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400" dirty="0">
                <a:solidFill>
                  <a:srgbClr val="000000"/>
                </a:solidFill>
                <a:latin typeface="Cambay Devanagari" pitchFamily="2" charset="77"/>
                <a:cs typeface="Cambay Devanagari" pitchFamily="2" charset="77"/>
              </a:rPr>
              <a:t>Entrepreneur Law Group PLLC</a:t>
            </a:r>
          </a:p>
        </p:txBody>
      </p:sp>
    </p:spTree>
    <p:extLst>
      <p:ext uri="{BB962C8B-B14F-4D97-AF65-F5344CB8AC3E}">
        <p14:creationId xmlns:p14="http://schemas.microsoft.com/office/powerpoint/2010/main" val="12134088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A76B96E-B1FB-8301-E5D6-8260423067A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1B80C1B-25A9-9659-F49A-7D3C60ADD10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December 5, 2025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825368E-C5A2-1568-67CF-5BA3D108CE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dt+UX: Design Thinking for User Experience Design, Prototyping &amp; Evaluation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D71614B-CDA3-82A1-9D1D-35AFE7EEAEBE}"/>
              </a:ext>
            </a:extLst>
          </p:cNvPr>
          <p:cNvSpPr/>
          <p:nvPr/>
        </p:nvSpPr>
        <p:spPr bwMode="auto"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 w="12700" cap="flat" cmpd="sng" algn="ctr">
            <a:noFill/>
            <a:prstDash val="solid"/>
            <a:round/>
            <a:headEnd type="none" w="sm" len="sm"/>
            <a:tailEnd type="none" w="sm" len="sm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sz="2400" b="0" i="0" u="none" strike="noStrike" cap="none" normalizeH="0" baseline="0" dirty="0">
                <a:ln>
                  <a:noFill/>
                </a:ln>
                <a:effectLst/>
                <a:latin typeface="Times New Roman" pitchFamily="18" charset="0"/>
              </a:rPr>
              <a:t>f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DFA8D1C-B87E-2FA9-C885-3F9F7210F3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52AE5C9-7E37-435A-A556-FA1FCC8AD8DF}" type="slidenum">
              <a:rPr lang="en-US" smtClean="0"/>
              <a:pPr>
                <a:defRPr/>
              </a:pPr>
              <a:t>34</a:t>
            </a:fld>
            <a:endParaRPr lang="en-US"/>
          </a:p>
        </p:txBody>
      </p:sp>
      <p:sp>
        <p:nvSpPr>
          <p:cNvPr id="9" name="Title 8">
            <a:extLst>
              <a:ext uri="{FF2B5EF4-FFF2-40B4-BE49-F238E27FC236}">
                <a16:creationId xmlns:a16="http://schemas.microsoft.com/office/drawing/2014/main" id="{9F1474DF-2D7E-38E5-53C3-4974D54B08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25992" y="0"/>
            <a:ext cx="8664575" cy="1143000"/>
          </a:xfrm>
        </p:spPr>
        <p:txBody>
          <a:bodyPr/>
          <a:lstStyle/>
          <a:p>
            <a:r>
              <a:rPr lang="en-US" dirty="0"/>
              <a:t>THANK YOU!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36CDAEB4-2D01-0316-FB20-70808139B95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76033" y="2632941"/>
            <a:ext cx="6637414" cy="17921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426130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December 5, 2025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dt+UX: Design Thinking for User Experience Design, Prototyping &amp; Evaluation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9452028-FE5F-1A4D-A1B9-85469108642C}"/>
              </a:ext>
            </a:extLst>
          </p:cNvPr>
          <p:cNvSpPr/>
          <p:nvPr/>
        </p:nvSpPr>
        <p:spPr bwMode="auto"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 w="12700" cap="flat" cmpd="sng" algn="ctr">
            <a:noFill/>
            <a:prstDash val="solid"/>
            <a:round/>
            <a:headEnd type="none" w="sm" len="sm"/>
            <a:tailEnd type="none" w="sm" len="sm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2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52AE5C9-7E37-435A-A556-FA1FCC8AD8DF}" type="slidenum">
              <a:rPr lang="en-US" smtClean="0"/>
              <a:pPr>
                <a:defRPr/>
              </a:pPr>
              <a:t>35</a:t>
            </a:fld>
            <a:endParaRPr lang="en-US"/>
          </a:p>
        </p:txBody>
      </p:sp>
      <p:pic>
        <p:nvPicPr>
          <p:cNvPr id="2" name="Picture 1" descr="A close-up of a logo&#10;&#10;Description automatically generated">
            <a:extLst>
              <a:ext uri="{FF2B5EF4-FFF2-40B4-BE49-F238E27FC236}">
                <a16:creationId xmlns:a16="http://schemas.microsoft.com/office/drawing/2014/main" id="{4E49C7E3-492A-CB2E-1842-E2FF024EE95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98708" y="1928418"/>
            <a:ext cx="8394583" cy="3289306"/>
          </a:xfrm>
          <a:prstGeom prst="rect">
            <a:avLst/>
          </a:prstGeom>
        </p:spPr>
      </p:pic>
      <p:sp>
        <p:nvSpPr>
          <p:cNvPr id="8" name="Title 8">
            <a:extLst>
              <a:ext uri="{FF2B5EF4-FFF2-40B4-BE49-F238E27FC236}">
                <a16:creationId xmlns:a16="http://schemas.microsoft.com/office/drawing/2014/main" id="{9290BAB6-D577-C676-24EE-058DBC79C158}"/>
              </a:ext>
            </a:extLst>
          </p:cNvPr>
          <p:cNvSpPr txBox="1">
            <a:spLocks/>
          </p:cNvSpPr>
          <p:nvPr/>
        </p:nvSpPr>
        <p:spPr bwMode="auto">
          <a:xfrm>
            <a:off x="1925992" y="0"/>
            <a:ext cx="8664575" cy="1143000"/>
          </a:xfrm>
          <a:prstGeom prst="rect">
            <a:avLst/>
          </a:prstGeom>
          <a:noFill/>
          <a:ln>
            <a:noFill/>
          </a:ln>
          <a:extLst>
            <a:ext uri="{FAA26D3D-D897-4be2-8F04-BA451C77F1D7}">
              <ma14:placeholderFlag xmlns:ma14="http://schemas.microsoft.com/office/mac/drawingml/2011/main" xmlns="" val="1"/>
            </a:ex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l" rtl="0" eaLnBrk="1" fontAlgn="base" hangingPunct="1">
              <a:spcBef>
                <a:spcPct val="0"/>
              </a:spcBef>
              <a:spcAft>
                <a:spcPct val="0"/>
              </a:spcAft>
              <a:defRPr sz="4400" b="0" i="0">
                <a:solidFill>
                  <a:srgbClr val="E87A40"/>
                </a:solidFill>
                <a:latin typeface="Helvetica Light"/>
                <a:ea typeface="ＭＳ Ｐゴシック" charset="0"/>
                <a:cs typeface="Helvetica Light"/>
              </a:defRPr>
            </a:lvl1pPr>
            <a:lvl2pPr algn="l" rtl="0" eaLnBrk="1" fontAlgn="base" hangingPunct="1">
              <a:spcBef>
                <a:spcPct val="0"/>
              </a:spcBef>
              <a:spcAft>
                <a:spcPct val="0"/>
              </a:spcAft>
              <a:defRPr sz="1561">
                <a:solidFill>
                  <a:srgbClr val="3E4E6C"/>
                </a:solidFill>
                <a:latin typeface="Arial Black" pitchFamily="34" charset="0"/>
                <a:ea typeface="ＭＳ Ｐゴシック" charset="0"/>
              </a:defRPr>
            </a:lvl2pPr>
            <a:lvl3pPr algn="l" rtl="0" eaLnBrk="1" fontAlgn="base" hangingPunct="1">
              <a:spcBef>
                <a:spcPct val="0"/>
              </a:spcBef>
              <a:spcAft>
                <a:spcPct val="0"/>
              </a:spcAft>
              <a:defRPr sz="1561">
                <a:solidFill>
                  <a:srgbClr val="3E4E6C"/>
                </a:solidFill>
                <a:latin typeface="Arial Black" pitchFamily="34" charset="0"/>
                <a:ea typeface="ＭＳ Ｐゴシック" charset="0"/>
              </a:defRPr>
            </a:lvl3pPr>
            <a:lvl4pPr algn="l" rtl="0" eaLnBrk="1" fontAlgn="base" hangingPunct="1">
              <a:spcBef>
                <a:spcPct val="0"/>
              </a:spcBef>
              <a:spcAft>
                <a:spcPct val="0"/>
              </a:spcAft>
              <a:defRPr sz="1561">
                <a:solidFill>
                  <a:srgbClr val="3E4E6C"/>
                </a:solidFill>
                <a:latin typeface="Arial Black" pitchFamily="34" charset="0"/>
                <a:ea typeface="ＭＳ Ｐゴシック" charset="0"/>
              </a:defRPr>
            </a:lvl4pPr>
            <a:lvl5pPr algn="l" rtl="0" eaLnBrk="1" fontAlgn="base" hangingPunct="1">
              <a:spcBef>
                <a:spcPct val="0"/>
              </a:spcBef>
              <a:spcAft>
                <a:spcPct val="0"/>
              </a:spcAft>
              <a:defRPr sz="1561">
                <a:solidFill>
                  <a:srgbClr val="3E4E6C"/>
                </a:solidFill>
                <a:latin typeface="Arial Black" pitchFamily="34" charset="0"/>
                <a:ea typeface="ＭＳ Ｐゴシック" charset="0"/>
              </a:defRPr>
            </a:lvl5pPr>
            <a:lvl6pPr marL="192881" algn="l" rtl="0" eaLnBrk="1" fontAlgn="base" hangingPunct="1">
              <a:spcBef>
                <a:spcPct val="0"/>
              </a:spcBef>
              <a:spcAft>
                <a:spcPct val="0"/>
              </a:spcAft>
              <a:defRPr sz="1561">
                <a:solidFill>
                  <a:srgbClr val="3E4E6C"/>
                </a:solidFill>
                <a:latin typeface="Arial Black" pitchFamily="34" charset="0"/>
              </a:defRPr>
            </a:lvl6pPr>
            <a:lvl7pPr marL="385763" algn="l" rtl="0" eaLnBrk="1" fontAlgn="base" hangingPunct="1">
              <a:spcBef>
                <a:spcPct val="0"/>
              </a:spcBef>
              <a:spcAft>
                <a:spcPct val="0"/>
              </a:spcAft>
              <a:defRPr sz="1561">
                <a:solidFill>
                  <a:srgbClr val="3E4E6C"/>
                </a:solidFill>
                <a:latin typeface="Arial Black" pitchFamily="34" charset="0"/>
              </a:defRPr>
            </a:lvl7pPr>
            <a:lvl8pPr marL="578644" algn="l" rtl="0" eaLnBrk="1" fontAlgn="base" hangingPunct="1">
              <a:spcBef>
                <a:spcPct val="0"/>
              </a:spcBef>
              <a:spcAft>
                <a:spcPct val="0"/>
              </a:spcAft>
              <a:defRPr sz="1561">
                <a:solidFill>
                  <a:srgbClr val="3E4E6C"/>
                </a:solidFill>
                <a:latin typeface="Arial Black" pitchFamily="34" charset="0"/>
              </a:defRPr>
            </a:lvl8pPr>
            <a:lvl9pPr marL="771525" algn="l" rtl="0" eaLnBrk="1" fontAlgn="base" hangingPunct="1">
              <a:spcBef>
                <a:spcPct val="0"/>
              </a:spcBef>
              <a:spcAft>
                <a:spcPct val="0"/>
              </a:spcAft>
              <a:defRPr sz="1561">
                <a:solidFill>
                  <a:srgbClr val="3E4E6C"/>
                </a:solidFill>
                <a:latin typeface="Arial Black" pitchFamily="34" charset="0"/>
              </a:defRPr>
            </a:lvl9pPr>
          </a:lstStyle>
          <a:p>
            <a:r>
              <a:rPr lang="en-US" kern="0"/>
              <a:t>THANK YOU!</a:t>
            </a:r>
            <a:endParaRPr lang="en-US" kern="0" dirty="0"/>
          </a:p>
        </p:txBody>
      </p:sp>
    </p:spTree>
    <p:extLst>
      <p:ext uri="{BB962C8B-B14F-4D97-AF65-F5344CB8AC3E}">
        <p14:creationId xmlns:p14="http://schemas.microsoft.com/office/powerpoint/2010/main" val="13057706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81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The Projects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639234" y="1600200"/>
            <a:ext cx="8842690" cy="4724400"/>
          </a:xfrm>
        </p:spPr>
        <p:txBody>
          <a:bodyPr/>
          <a:lstStyle/>
          <a:p>
            <a:pPr marL="0" indent="0">
              <a:buNone/>
            </a:pPr>
            <a:r>
              <a:rPr lang="en-US" sz="4400" dirty="0"/>
              <a:t>The Students’ Choice Award</a:t>
            </a:r>
            <a:br>
              <a:rPr lang="en-US" sz="4400" dirty="0"/>
            </a:br>
            <a:r>
              <a:rPr lang="en-US" sz="3900" u="sng" dirty="0">
                <a:solidFill>
                  <a:srgbClr val="FFC000"/>
                </a:solidFill>
                <a:latin typeface="Slack-Lato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https://tinyurl.com/cs147-au25-best-pitch</a:t>
            </a:r>
            <a:endParaRPr lang="en-US" sz="3900" u="sng" dirty="0">
              <a:solidFill>
                <a:srgbClr val="FFC000"/>
              </a:solidFill>
              <a:latin typeface="Slack-Lato"/>
            </a:endParaRPr>
          </a:p>
          <a:p>
            <a:pPr marL="0" indent="0">
              <a:buNone/>
            </a:pPr>
            <a:endParaRPr lang="en-US" sz="4400" i="1" dirty="0"/>
          </a:p>
          <a:p>
            <a:endParaRPr lang="en-US" dirty="0"/>
          </a:p>
          <a:p>
            <a:pPr marL="0" indent="0">
              <a:buNone/>
            </a:pPr>
            <a:r>
              <a:rPr lang="en-US" dirty="0"/>
              <a:t>We are checking your attendance based on this and on Bingo!</a:t>
            </a: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December 5, 2025</a:t>
            </a:r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 err="1"/>
              <a:t>dt+UX</a:t>
            </a:r>
            <a:r>
              <a:rPr lang="en-US" dirty="0"/>
              <a:t>: Design Thinking for User Experience Design, Prototyping &amp; Evaluation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5EFDE8-C646-4166-9C5E-15F777ABAEEF}" type="slidenum">
              <a:rPr lang="en-US" smtClean="0"/>
              <a:pPr/>
              <a:t>36</a:t>
            </a:fld>
            <a:endParaRPr lang="en-US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99D9B9C6-394C-8A5F-F2FD-7EA0D5699B8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670183" y="1826061"/>
            <a:ext cx="2357501" cy="23575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77630867"/>
      </p:ext>
    </p:extLst>
  </p:cSld>
  <p:clrMapOvr>
    <a:masterClrMapping/>
  </p:clrMapOvr>
  <p:transition/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524000" y="6553200"/>
            <a:ext cx="1905000" cy="457200"/>
          </a:xfrm>
        </p:spPr>
        <p:txBody>
          <a:bodyPr/>
          <a:lstStyle/>
          <a:p>
            <a:pPr>
              <a:defRPr/>
            </a:pPr>
            <a:r>
              <a:rPr lang="en-US"/>
              <a:t>December 5, 2025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429126" y="6553200"/>
            <a:ext cx="6238875" cy="457200"/>
          </a:xfrm>
        </p:spPr>
        <p:txBody>
          <a:bodyPr/>
          <a:lstStyle/>
          <a:p>
            <a:pPr>
              <a:defRPr/>
            </a:pPr>
            <a:r>
              <a:rPr lang="en-US"/>
              <a:t>dt+UX: Design Thinking for User Experience Design, Prototyping &amp; Evaluation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677400" y="6553200"/>
            <a:ext cx="990600" cy="457200"/>
          </a:xfrm>
        </p:spPr>
        <p:txBody>
          <a:bodyPr/>
          <a:lstStyle/>
          <a:p>
            <a:pPr>
              <a:defRPr/>
            </a:pPr>
            <a:fld id="{F85EFDE8-C646-4166-9C5E-15F777ABAEEF}" type="slidenum">
              <a:rPr lang="en-US" smtClean="0"/>
              <a:pPr>
                <a:defRPr/>
              </a:pPr>
              <a:t>37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13283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 xmlns:p14="http://schemas.microsoft.com/office/powerpoint/2010/main"/>
    </mc:Fallback>
  </mc:AlternateContent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6DE9863-2B64-3FE3-8363-72B34FF51BD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81" name="Rectangle 4">
            <a:extLst>
              <a:ext uri="{FF2B5EF4-FFF2-40B4-BE49-F238E27FC236}">
                <a16:creationId xmlns:a16="http://schemas.microsoft.com/office/drawing/2014/main" id="{C43FDB70-482B-7109-1A8E-904F26AED41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The Judges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A27C547-991D-E170-0A68-3983194B7D3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39237" y="1175383"/>
            <a:ext cx="5680540" cy="5181600"/>
          </a:xfrm>
        </p:spPr>
        <p:txBody>
          <a:bodyPr/>
          <a:lstStyle/>
          <a:p>
            <a:r>
              <a:rPr lang="en-US" sz="2800" dirty="0"/>
              <a:t>Raphael </a:t>
            </a:r>
            <a:r>
              <a:rPr lang="en-US" sz="2800" dirty="0" err="1"/>
              <a:t>Ancellin</a:t>
            </a:r>
            <a:endParaRPr lang="en-US" sz="2800" dirty="0"/>
          </a:p>
          <a:p>
            <a:r>
              <a:rPr lang="en-US" sz="2800" dirty="0"/>
              <a:t>Siamak (Ash) Ashrafi</a:t>
            </a:r>
          </a:p>
          <a:p>
            <a:r>
              <a:rPr lang="en-US" sz="2800" dirty="0"/>
              <a:t>Francesca Barrientos</a:t>
            </a:r>
          </a:p>
          <a:p>
            <a:r>
              <a:rPr lang="en-US" sz="2800" dirty="0"/>
              <a:t>Naren </a:t>
            </a:r>
            <a:r>
              <a:rPr lang="en-US" sz="2800" dirty="0" err="1"/>
              <a:t>Chittar</a:t>
            </a:r>
            <a:endParaRPr lang="en-US" sz="2800" dirty="0"/>
          </a:p>
          <a:p>
            <a:r>
              <a:rPr lang="en-US" sz="2800" dirty="0"/>
              <a:t>Matthew </a:t>
            </a:r>
            <a:r>
              <a:rPr lang="en-US" sz="2800" dirty="0" err="1"/>
              <a:t>Jörke</a:t>
            </a:r>
            <a:endParaRPr lang="en-US" sz="2800" dirty="0"/>
          </a:p>
          <a:p>
            <a:r>
              <a:rPr lang="en-US" sz="2800" dirty="0"/>
              <a:t>Grace Lam</a:t>
            </a:r>
          </a:p>
          <a:p>
            <a:r>
              <a:rPr lang="en-US" sz="2800" dirty="0"/>
              <a:t>Katya </a:t>
            </a:r>
            <a:r>
              <a:rPr lang="en-US" sz="2800" dirty="0" err="1"/>
              <a:t>Lavrenova</a:t>
            </a:r>
            <a:endParaRPr lang="en-US" sz="2800" dirty="0"/>
          </a:p>
          <a:p>
            <a:r>
              <a:rPr lang="en-US" sz="2800" dirty="0"/>
              <a:t>Edmund Macaluso</a:t>
            </a:r>
          </a:p>
          <a:p>
            <a:r>
              <a:rPr lang="en-US" sz="2800" dirty="0"/>
              <a:t>Neema </a:t>
            </a:r>
            <a:r>
              <a:rPr lang="en-US" sz="2800" dirty="0" err="1"/>
              <a:t>Moraveji</a:t>
            </a:r>
            <a:endParaRPr lang="en-US" sz="2800" dirty="0"/>
          </a:p>
          <a:p>
            <a:endParaRPr lang="en-US" sz="2800" dirty="0"/>
          </a:p>
          <a:p>
            <a:endParaRPr lang="en-US" sz="2800" dirty="0"/>
          </a:p>
          <a:p>
            <a:endParaRPr lang="en-US" sz="2800" dirty="0"/>
          </a:p>
          <a:p>
            <a:endParaRPr lang="en-US" sz="2800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14FC364C-348E-7CF3-6B71-1DF16B1334F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580208" y="1175383"/>
            <a:ext cx="5434314" cy="5181600"/>
          </a:xfrm>
        </p:spPr>
        <p:txBody>
          <a:bodyPr/>
          <a:lstStyle/>
          <a:p>
            <a:r>
              <a:rPr lang="en-US" sz="2800" dirty="0"/>
              <a:t>Lizi Ottens</a:t>
            </a:r>
          </a:p>
          <a:p>
            <a:r>
              <a:rPr lang="en-US" sz="2800" dirty="0"/>
              <a:t>Atharva Patil</a:t>
            </a:r>
          </a:p>
          <a:p>
            <a:r>
              <a:rPr lang="en-US" sz="2800" dirty="0"/>
              <a:t>Jack Russo</a:t>
            </a:r>
          </a:p>
          <a:p>
            <a:r>
              <a:rPr lang="en-US" sz="2800" dirty="0"/>
              <a:t>Shardul Sapkota</a:t>
            </a:r>
          </a:p>
          <a:p>
            <a:r>
              <a:rPr lang="en-US" sz="2800" dirty="0"/>
              <a:t>Leigh Soutter</a:t>
            </a:r>
          </a:p>
          <a:p>
            <a:r>
              <a:rPr lang="en-US" sz="2800" dirty="0"/>
              <a:t>Ann Thyme-Gobbel</a:t>
            </a:r>
          </a:p>
          <a:p>
            <a:r>
              <a:rPr lang="en-US" sz="2800" dirty="0"/>
              <a:t>Sonia Tiwari</a:t>
            </a:r>
          </a:p>
          <a:p>
            <a:r>
              <a:rPr lang="en-US" sz="2800" dirty="0"/>
              <a:t>Elaina </a:t>
            </a:r>
            <a:r>
              <a:rPr lang="en-US" sz="2800" dirty="0" err="1"/>
              <a:t>Yallen</a:t>
            </a:r>
            <a:endParaRPr lang="en-US" sz="2800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E791396-8D9C-845C-C345-D6FC27CB16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December 5, 2025</a:t>
            </a:r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AD07FB3-1638-FD3F-10B8-31603A7550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 err="1"/>
              <a:t>dt+UX</a:t>
            </a:r>
            <a:r>
              <a:rPr lang="en-US" dirty="0"/>
              <a:t>: Design Thinking for User Experience Design, Prototyping &amp; Evaluation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A4933AF-42AE-DFEF-4449-38ABFBBC1F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5EFDE8-C646-4166-9C5E-15F777ABAEEF}" type="slidenum">
              <a:rPr lang="en-US" smtClean="0"/>
              <a:pPr/>
              <a:t>38</a:t>
            </a:fld>
            <a:endParaRPr lang="en-US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459F058-2B1D-CFE7-4244-0A7CD58648DA}"/>
              </a:ext>
            </a:extLst>
          </p:cNvPr>
          <p:cNvSpPr txBox="1"/>
          <p:nvPr/>
        </p:nvSpPr>
        <p:spPr>
          <a:xfrm>
            <a:off x="4670012" y="18845972"/>
            <a:ext cx="18466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59982027"/>
      </p:ext>
    </p:extLst>
  </p:cSld>
  <p:clrMapOvr>
    <a:masterClrMapping/>
  </p:clrMapOvr>
  <p:transition/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5F0558C-1EC6-4682-BAF1-054EA8F9155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4D6F484-98DF-28D1-5DB5-E1C31ADEFB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December 5, 2025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9EF19E4-2B49-0535-F29F-B76F62A9A0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dt+UX: Design Thinking for User Experience Design, Prototyping &amp; Evaluation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4F29A3C9-DDC1-B05D-B1FC-8F3702DB823A}"/>
              </a:ext>
            </a:extLst>
          </p:cNvPr>
          <p:cNvSpPr/>
          <p:nvPr/>
        </p:nvSpPr>
        <p:spPr bwMode="auto"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 w="12700" cap="flat" cmpd="sng" algn="ctr">
            <a:noFill/>
            <a:prstDash val="solid"/>
            <a:round/>
            <a:headEnd type="none" w="sm" len="sm"/>
            <a:tailEnd type="none" w="sm" len="sm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sz="2400" b="0" i="0" u="none" strike="noStrike" cap="none" normalizeH="0" baseline="0" dirty="0">
                <a:ln>
                  <a:noFill/>
                </a:ln>
                <a:effectLst/>
                <a:latin typeface="Times New Roman" pitchFamily="18" charset="0"/>
              </a:rPr>
              <a:t>f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3644DBC-12BD-B368-77FA-9EB90D8385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52AE5C9-7E37-435A-A556-FA1FCC8AD8DF}" type="slidenum">
              <a:rPr lang="en-US" smtClean="0"/>
              <a:pPr>
                <a:defRPr/>
              </a:pPr>
              <a:t>39</a:t>
            </a:fld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7FD7DB04-1250-90FA-B500-50BB447226A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01176" y="868349"/>
            <a:ext cx="2189647" cy="2189647"/>
          </a:xfrm>
          <a:prstGeom prst="rect">
            <a:avLst/>
          </a:prstGeom>
        </p:spPr>
      </p:pic>
      <p:sp>
        <p:nvSpPr>
          <p:cNvPr id="10" name="Title 8">
            <a:extLst>
              <a:ext uri="{FF2B5EF4-FFF2-40B4-BE49-F238E27FC236}">
                <a16:creationId xmlns:a16="http://schemas.microsoft.com/office/drawing/2014/main" id="{2E224D0B-3E37-8C86-1314-5C12557504D0}"/>
              </a:ext>
            </a:extLst>
          </p:cNvPr>
          <p:cNvSpPr txBox="1">
            <a:spLocks/>
          </p:cNvSpPr>
          <p:nvPr/>
        </p:nvSpPr>
        <p:spPr bwMode="auto">
          <a:xfrm>
            <a:off x="1925992" y="0"/>
            <a:ext cx="8664575" cy="1143000"/>
          </a:xfrm>
          <a:prstGeom prst="rect">
            <a:avLst/>
          </a:prstGeom>
          <a:noFill/>
          <a:ln>
            <a:noFill/>
          </a:ln>
          <a:extLst>
            <a:ext uri="{FAA26D3D-D897-4be2-8F04-BA451C77F1D7}">
              <ma14:placeholderFlag xmlns:ma14="http://schemas.microsoft.com/office/mac/drawingml/2011/main" xmlns="" val="1"/>
            </a:ex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l" rtl="0" eaLnBrk="1" fontAlgn="base" hangingPunct="1">
              <a:spcBef>
                <a:spcPct val="0"/>
              </a:spcBef>
              <a:spcAft>
                <a:spcPct val="0"/>
              </a:spcAft>
              <a:defRPr sz="4400" b="0" i="0">
                <a:solidFill>
                  <a:srgbClr val="E87A40"/>
                </a:solidFill>
                <a:latin typeface="Helvetica Light"/>
                <a:ea typeface="ＭＳ Ｐゴシック" charset="0"/>
                <a:cs typeface="Helvetica Light"/>
              </a:defRPr>
            </a:lvl1pPr>
            <a:lvl2pPr algn="l" rtl="0" eaLnBrk="1" fontAlgn="base" hangingPunct="1">
              <a:spcBef>
                <a:spcPct val="0"/>
              </a:spcBef>
              <a:spcAft>
                <a:spcPct val="0"/>
              </a:spcAft>
              <a:defRPr sz="1561">
                <a:solidFill>
                  <a:srgbClr val="3E4E6C"/>
                </a:solidFill>
                <a:latin typeface="Arial Black" pitchFamily="34" charset="0"/>
                <a:ea typeface="ＭＳ Ｐゴシック" charset="0"/>
              </a:defRPr>
            </a:lvl2pPr>
            <a:lvl3pPr algn="l" rtl="0" eaLnBrk="1" fontAlgn="base" hangingPunct="1">
              <a:spcBef>
                <a:spcPct val="0"/>
              </a:spcBef>
              <a:spcAft>
                <a:spcPct val="0"/>
              </a:spcAft>
              <a:defRPr sz="1561">
                <a:solidFill>
                  <a:srgbClr val="3E4E6C"/>
                </a:solidFill>
                <a:latin typeface="Arial Black" pitchFamily="34" charset="0"/>
                <a:ea typeface="ＭＳ Ｐゴシック" charset="0"/>
              </a:defRPr>
            </a:lvl3pPr>
            <a:lvl4pPr algn="l" rtl="0" eaLnBrk="1" fontAlgn="base" hangingPunct="1">
              <a:spcBef>
                <a:spcPct val="0"/>
              </a:spcBef>
              <a:spcAft>
                <a:spcPct val="0"/>
              </a:spcAft>
              <a:defRPr sz="1561">
                <a:solidFill>
                  <a:srgbClr val="3E4E6C"/>
                </a:solidFill>
                <a:latin typeface="Arial Black" pitchFamily="34" charset="0"/>
                <a:ea typeface="ＭＳ Ｐゴシック" charset="0"/>
              </a:defRPr>
            </a:lvl4pPr>
            <a:lvl5pPr algn="l" rtl="0" eaLnBrk="1" fontAlgn="base" hangingPunct="1">
              <a:spcBef>
                <a:spcPct val="0"/>
              </a:spcBef>
              <a:spcAft>
                <a:spcPct val="0"/>
              </a:spcAft>
              <a:defRPr sz="1561">
                <a:solidFill>
                  <a:srgbClr val="3E4E6C"/>
                </a:solidFill>
                <a:latin typeface="Arial Black" pitchFamily="34" charset="0"/>
                <a:ea typeface="ＭＳ Ｐゴシック" charset="0"/>
              </a:defRPr>
            </a:lvl5pPr>
            <a:lvl6pPr marL="192881" algn="l" rtl="0" eaLnBrk="1" fontAlgn="base" hangingPunct="1">
              <a:spcBef>
                <a:spcPct val="0"/>
              </a:spcBef>
              <a:spcAft>
                <a:spcPct val="0"/>
              </a:spcAft>
              <a:defRPr sz="1561">
                <a:solidFill>
                  <a:srgbClr val="3E4E6C"/>
                </a:solidFill>
                <a:latin typeface="Arial Black" pitchFamily="34" charset="0"/>
              </a:defRPr>
            </a:lvl6pPr>
            <a:lvl7pPr marL="385763" algn="l" rtl="0" eaLnBrk="1" fontAlgn="base" hangingPunct="1">
              <a:spcBef>
                <a:spcPct val="0"/>
              </a:spcBef>
              <a:spcAft>
                <a:spcPct val="0"/>
              </a:spcAft>
              <a:defRPr sz="1561">
                <a:solidFill>
                  <a:srgbClr val="3E4E6C"/>
                </a:solidFill>
                <a:latin typeface="Arial Black" pitchFamily="34" charset="0"/>
              </a:defRPr>
            </a:lvl7pPr>
            <a:lvl8pPr marL="578644" algn="l" rtl="0" eaLnBrk="1" fontAlgn="base" hangingPunct="1">
              <a:spcBef>
                <a:spcPct val="0"/>
              </a:spcBef>
              <a:spcAft>
                <a:spcPct val="0"/>
              </a:spcAft>
              <a:defRPr sz="1561">
                <a:solidFill>
                  <a:srgbClr val="3E4E6C"/>
                </a:solidFill>
                <a:latin typeface="Arial Black" pitchFamily="34" charset="0"/>
              </a:defRPr>
            </a:lvl8pPr>
            <a:lvl9pPr marL="771525" algn="l" rtl="0" eaLnBrk="1" fontAlgn="base" hangingPunct="1">
              <a:spcBef>
                <a:spcPct val="0"/>
              </a:spcBef>
              <a:spcAft>
                <a:spcPct val="0"/>
              </a:spcAft>
              <a:defRPr sz="1561">
                <a:solidFill>
                  <a:srgbClr val="3E4E6C"/>
                </a:solidFill>
                <a:latin typeface="Arial Black" pitchFamily="34" charset="0"/>
              </a:defRPr>
            </a:lvl9pPr>
          </a:lstStyle>
          <a:p>
            <a:r>
              <a:rPr lang="en-US" kern="0"/>
              <a:t>THANK YOU!</a:t>
            </a:r>
            <a:endParaRPr lang="en-US" kern="0" dirty="0"/>
          </a:p>
        </p:txBody>
      </p:sp>
      <p:pic>
        <p:nvPicPr>
          <p:cNvPr id="12" name="Picture 11" descr="A close-up of a logo&#10;&#10;Description automatically generated">
            <a:extLst>
              <a:ext uri="{FF2B5EF4-FFF2-40B4-BE49-F238E27FC236}">
                <a16:creationId xmlns:a16="http://schemas.microsoft.com/office/drawing/2014/main" id="{1843007F-9D95-85BD-D13F-AE01C857F050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176" b="28487"/>
          <a:stretch/>
        </p:blipFill>
        <p:spPr>
          <a:xfrm>
            <a:off x="3159579" y="3210489"/>
            <a:ext cx="6044708" cy="1308630"/>
          </a:xfrm>
          <a:prstGeom prst="rect">
            <a:avLst/>
          </a:prstGeom>
        </p:spPr>
      </p:pic>
      <p:pic>
        <p:nvPicPr>
          <p:cNvPr id="15" name="Picture 14" descr="A close-up of a logo&#10;&#10;Description automatically generated">
            <a:extLst>
              <a:ext uri="{FF2B5EF4-FFF2-40B4-BE49-F238E27FC236}">
                <a16:creationId xmlns:a16="http://schemas.microsoft.com/office/drawing/2014/main" id="{9B00A534-5A6C-F14A-C3E8-D75F6E00C452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61757" y="4282799"/>
            <a:ext cx="4418514" cy="1858042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BBB83C22-9FB5-FE93-65DC-A74DFE1F66A7}"/>
              </a:ext>
            </a:extLst>
          </p:cNvPr>
          <p:cNvSpPr txBox="1"/>
          <p:nvPr/>
        </p:nvSpPr>
        <p:spPr>
          <a:xfrm>
            <a:off x="2630211" y="5859339"/>
            <a:ext cx="750106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400" dirty="0">
                <a:solidFill>
                  <a:srgbClr val="000000"/>
                </a:solidFill>
                <a:latin typeface="Cambay Devanagari" pitchFamily="2" charset="77"/>
                <a:cs typeface="Cambay Devanagari" pitchFamily="2" charset="77"/>
              </a:rPr>
              <a:t>Entrepreneur Law Group PLLC</a:t>
            </a:r>
          </a:p>
        </p:txBody>
      </p:sp>
    </p:spTree>
    <p:extLst>
      <p:ext uri="{BB962C8B-B14F-4D97-AF65-F5344CB8AC3E}">
        <p14:creationId xmlns:p14="http://schemas.microsoft.com/office/powerpoint/2010/main" val="40817976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08CB6B1-05D8-7B73-E34A-9119C64CE5D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F662DB9-D629-60E8-FC50-2A058CB17A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December 5, 2025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E72A9AC-ACE8-E0AA-324D-9B28E95255C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dt+UX: Design Thinking for User Experience Design, Prototyping &amp; Evaluation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0B214D88-9D21-8CC2-C067-5F45CD4E5F7B}"/>
              </a:ext>
            </a:extLst>
          </p:cNvPr>
          <p:cNvSpPr/>
          <p:nvPr/>
        </p:nvSpPr>
        <p:spPr bwMode="auto"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 w="12700" cap="flat" cmpd="sng" algn="ctr">
            <a:noFill/>
            <a:prstDash val="solid"/>
            <a:round/>
            <a:headEnd type="none" w="sm" len="sm"/>
            <a:tailEnd type="none" w="sm" len="sm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sz="2400" b="0" i="0" u="none" strike="noStrike" cap="none" normalizeH="0" baseline="0" dirty="0">
                <a:ln>
                  <a:noFill/>
                </a:ln>
                <a:effectLst/>
                <a:latin typeface="Times New Roman" pitchFamily="18" charset="0"/>
              </a:rPr>
              <a:t>f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F207700-667E-1944-5C56-086667696B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52AE5C9-7E37-435A-A556-FA1FCC8AD8DF}" type="slidenum">
              <a:rPr lang="en-US" smtClean="0"/>
              <a:pPr>
                <a:defRPr/>
              </a:pPr>
              <a:t>40</a:t>
            </a:fld>
            <a:endParaRPr lang="en-US"/>
          </a:p>
        </p:txBody>
      </p:sp>
      <p:sp>
        <p:nvSpPr>
          <p:cNvPr id="9" name="Title 8">
            <a:extLst>
              <a:ext uri="{FF2B5EF4-FFF2-40B4-BE49-F238E27FC236}">
                <a16:creationId xmlns:a16="http://schemas.microsoft.com/office/drawing/2014/main" id="{2FC96908-57E3-F20D-01BE-C1C1C13824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25992" y="0"/>
            <a:ext cx="8664575" cy="1143000"/>
          </a:xfrm>
        </p:spPr>
        <p:txBody>
          <a:bodyPr/>
          <a:lstStyle/>
          <a:p>
            <a:r>
              <a:rPr lang="en-US" dirty="0"/>
              <a:t>THANK YOU!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3E3B31BC-B54D-5D90-BB1B-EE16BE1B71F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76033" y="2632941"/>
            <a:ext cx="6637414" cy="17921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069263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38AA66F-F734-5335-3344-8A56307E3EE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E50C814-EB3D-DEB9-5A62-E89A8D012B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December 5, 2025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D4F463B-476E-E417-15A0-80E14D0726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dt+UX: Design Thinking for User Experience Design, Prototyping &amp; Evaluation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6E1B043F-A8B7-D59A-1F01-53BC79FBC0E7}"/>
              </a:ext>
            </a:extLst>
          </p:cNvPr>
          <p:cNvSpPr/>
          <p:nvPr/>
        </p:nvSpPr>
        <p:spPr bwMode="auto"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 w="12700" cap="flat" cmpd="sng" algn="ctr">
            <a:noFill/>
            <a:prstDash val="solid"/>
            <a:round/>
            <a:headEnd type="none" w="sm" len="sm"/>
            <a:tailEnd type="none" w="sm" len="sm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2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12B532D-2BFE-CF80-D1BF-6AB1B2452F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52AE5C9-7E37-435A-A556-FA1FCC8AD8DF}" type="slidenum">
              <a:rPr lang="en-US" smtClean="0"/>
              <a:pPr>
                <a:defRPr/>
              </a:pPr>
              <a:t>41</a:t>
            </a:fld>
            <a:endParaRPr lang="en-US"/>
          </a:p>
        </p:txBody>
      </p:sp>
      <p:pic>
        <p:nvPicPr>
          <p:cNvPr id="2" name="Picture 1" descr="A close-up of a logo&#10;&#10;Description automatically generated">
            <a:extLst>
              <a:ext uri="{FF2B5EF4-FFF2-40B4-BE49-F238E27FC236}">
                <a16:creationId xmlns:a16="http://schemas.microsoft.com/office/drawing/2014/main" id="{DDC98E59-1367-A540-BC3B-6E76B6A405D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98708" y="1928418"/>
            <a:ext cx="8394583" cy="3289306"/>
          </a:xfrm>
          <a:prstGeom prst="rect">
            <a:avLst/>
          </a:prstGeom>
        </p:spPr>
      </p:pic>
      <p:sp>
        <p:nvSpPr>
          <p:cNvPr id="8" name="Title 8">
            <a:extLst>
              <a:ext uri="{FF2B5EF4-FFF2-40B4-BE49-F238E27FC236}">
                <a16:creationId xmlns:a16="http://schemas.microsoft.com/office/drawing/2014/main" id="{7ABEE5A4-5E84-77AA-BEE7-D05A12838A93}"/>
              </a:ext>
            </a:extLst>
          </p:cNvPr>
          <p:cNvSpPr txBox="1">
            <a:spLocks/>
          </p:cNvSpPr>
          <p:nvPr/>
        </p:nvSpPr>
        <p:spPr bwMode="auto">
          <a:xfrm>
            <a:off x="1925992" y="0"/>
            <a:ext cx="8664575" cy="1143000"/>
          </a:xfrm>
          <a:prstGeom prst="rect">
            <a:avLst/>
          </a:prstGeom>
          <a:noFill/>
          <a:ln>
            <a:noFill/>
          </a:ln>
          <a:extLst>
            <a:ext uri="{FAA26D3D-D897-4be2-8F04-BA451C77F1D7}">
              <ma14:placeholderFlag xmlns:ma14="http://schemas.microsoft.com/office/mac/drawingml/2011/main" xmlns="" val="1"/>
            </a:ex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l" rtl="0" eaLnBrk="1" fontAlgn="base" hangingPunct="1">
              <a:spcBef>
                <a:spcPct val="0"/>
              </a:spcBef>
              <a:spcAft>
                <a:spcPct val="0"/>
              </a:spcAft>
              <a:defRPr sz="4400" b="0" i="0">
                <a:solidFill>
                  <a:srgbClr val="E87A40"/>
                </a:solidFill>
                <a:latin typeface="Helvetica Light"/>
                <a:ea typeface="ＭＳ Ｐゴシック" charset="0"/>
                <a:cs typeface="Helvetica Light"/>
              </a:defRPr>
            </a:lvl1pPr>
            <a:lvl2pPr algn="l" rtl="0" eaLnBrk="1" fontAlgn="base" hangingPunct="1">
              <a:spcBef>
                <a:spcPct val="0"/>
              </a:spcBef>
              <a:spcAft>
                <a:spcPct val="0"/>
              </a:spcAft>
              <a:defRPr sz="1561">
                <a:solidFill>
                  <a:srgbClr val="3E4E6C"/>
                </a:solidFill>
                <a:latin typeface="Arial Black" pitchFamily="34" charset="0"/>
                <a:ea typeface="ＭＳ Ｐゴシック" charset="0"/>
              </a:defRPr>
            </a:lvl2pPr>
            <a:lvl3pPr algn="l" rtl="0" eaLnBrk="1" fontAlgn="base" hangingPunct="1">
              <a:spcBef>
                <a:spcPct val="0"/>
              </a:spcBef>
              <a:spcAft>
                <a:spcPct val="0"/>
              </a:spcAft>
              <a:defRPr sz="1561">
                <a:solidFill>
                  <a:srgbClr val="3E4E6C"/>
                </a:solidFill>
                <a:latin typeface="Arial Black" pitchFamily="34" charset="0"/>
                <a:ea typeface="ＭＳ Ｐゴシック" charset="0"/>
              </a:defRPr>
            </a:lvl3pPr>
            <a:lvl4pPr algn="l" rtl="0" eaLnBrk="1" fontAlgn="base" hangingPunct="1">
              <a:spcBef>
                <a:spcPct val="0"/>
              </a:spcBef>
              <a:spcAft>
                <a:spcPct val="0"/>
              </a:spcAft>
              <a:defRPr sz="1561">
                <a:solidFill>
                  <a:srgbClr val="3E4E6C"/>
                </a:solidFill>
                <a:latin typeface="Arial Black" pitchFamily="34" charset="0"/>
                <a:ea typeface="ＭＳ Ｐゴシック" charset="0"/>
              </a:defRPr>
            </a:lvl4pPr>
            <a:lvl5pPr algn="l" rtl="0" eaLnBrk="1" fontAlgn="base" hangingPunct="1">
              <a:spcBef>
                <a:spcPct val="0"/>
              </a:spcBef>
              <a:spcAft>
                <a:spcPct val="0"/>
              </a:spcAft>
              <a:defRPr sz="1561">
                <a:solidFill>
                  <a:srgbClr val="3E4E6C"/>
                </a:solidFill>
                <a:latin typeface="Arial Black" pitchFamily="34" charset="0"/>
                <a:ea typeface="ＭＳ Ｐゴシック" charset="0"/>
              </a:defRPr>
            </a:lvl5pPr>
            <a:lvl6pPr marL="192881" algn="l" rtl="0" eaLnBrk="1" fontAlgn="base" hangingPunct="1">
              <a:spcBef>
                <a:spcPct val="0"/>
              </a:spcBef>
              <a:spcAft>
                <a:spcPct val="0"/>
              </a:spcAft>
              <a:defRPr sz="1561">
                <a:solidFill>
                  <a:srgbClr val="3E4E6C"/>
                </a:solidFill>
                <a:latin typeface="Arial Black" pitchFamily="34" charset="0"/>
              </a:defRPr>
            </a:lvl6pPr>
            <a:lvl7pPr marL="385763" algn="l" rtl="0" eaLnBrk="1" fontAlgn="base" hangingPunct="1">
              <a:spcBef>
                <a:spcPct val="0"/>
              </a:spcBef>
              <a:spcAft>
                <a:spcPct val="0"/>
              </a:spcAft>
              <a:defRPr sz="1561">
                <a:solidFill>
                  <a:srgbClr val="3E4E6C"/>
                </a:solidFill>
                <a:latin typeface="Arial Black" pitchFamily="34" charset="0"/>
              </a:defRPr>
            </a:lvl7pPr>
            <a:lvl8pPr marL="578644" algn="l" rtl="0" eaLnBrk="1" fontAlgn="base" hangingPunct="1">
              <a:spcBef>
                <a:spcPct val="0"/>
              </a:spcBef>
              <a:spcAft>
                <a:spcPct val="0"/>
              </a:spcAft>
              <a:defRPr sz="1561">
                <a:solidFill>
                  <a:srgbClr val="3E4E6C"/>
                </a:solidFill>
                <a:latin typeface="Arial Black" pitchFamily="34" charset="0"/>
              </a:defRPr>
            </a:lvl8pPr>
            <a:lvl9pPr marL="771525" algn="l" rtl="0" eaLnBrk="1" fontAlgn="base" hangingPunct="1">
              <a:spcBef>
                <a:spcPct val="0"/>
              </a:spcBef>
              <a:spcAft>
                <a:spcPct val="0"/>
              </a:spcAft>
              <a:defRPr sz="1561">
                <a:solidFill>
                  <a:srgbClr val="3E4E6C"/>
                </a:solidFill>
                <a:latin typeface="Arial Black" pitchFamily="34" charset="0"/>
              </a:defRPr>
            </a:lvl9pPr>
          </a:lstStyle>
          <a:p>
            <a:r>
              <a:rPr lang="en-US" kern="0"/>
              <a:t>THANK YOU!</a:t>
            </a:r>
            <a:endParaRPr lang="en-US" kern="0" dirty="0"/>
          </a:p>
        </p:txBody>
      </p:sp>
    </p:spTree>
    <p:extLst>
      <p:ext uri="{BB962C8B-B14F-4D97-AF65-F5344CB8AC3E}">
        <p14:creationId xmlns:p14="http://schemas.microsoft.com/office/powerpoint/2010/main" val="29703086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045171" y="1717880"/>
            <a:ext cx="6813084" cy="34163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6000" spc="600" dirty="0">
                <a:solidFill>
                  <a:srgbClr val="E87A40"/>
                </a:solidFill>
                <a:latin typeface="Helvetica Light"/>
              </a:rPr>
              <a:t>AUTUMN</a:t>
            </a:r>
            <a:r>
              <a:rPr lang="en-US" sz="6000" spc="600" dirty="0">
                <a:solidFill>
                  <a:srgbClr val="E87A40"/>
                </a:solidFill>
                <a:latin typeface="Helvetica Light"/>
                <a:cs typeface="Helvetica Light"/>
              </a:rPr>
              <a:t> 2025</a:t>
            </a:r>
          </a:p>
          <a:p>
            <a:pPr algn="ctr"/>
            <a:br>
              <a:rPr lang="en-US" sz="1800" spc="600" dirty="0">
                <a:solidFill>
                  <a:srgbClr val="E87A40"/>
                </a:solidFill>
                <a:latin typeface="Helvetica Light"/>
                <a:cs typeface="Helvetica Light"/>
              </a:rPr>
            </a:br>
            <a:r>
              <a:rPr lang="en-US" sz="6000" spc="600" dirty="0">
                <a:solidFill>
                  <a:srgbClr val="E87A40"/>
                </a:solidFill>
                <a:latin typeface="Helvetica Light"/>
                <a:cs typeface="Helvetica Light"/>
              </a:rPr>
              <a:t>CS 147 – </a:t>
            </a:r>
            <a:r>
              <a:rPr lang="en-US" sz="6000" spc="600" dirty="0" err="1">
                <a:solidFill>
                  <a:srgbClr val="E87A40"/>
                </a:solidFill>
                <a:latin typeface="Helvetica Light"/>
                <a:cs typeface="Helvetica Light"/>
              </a:rPr>
              <a:t>dt+UX</a:t>
            </a:r>
            <a:endParaRPr lang="en-US" sz="6000" spc="600" dirty="0">
              <a:solidFill>
                <a:srgbClr val="E87A40"/>
              </a:solidFill>
              <a:latin typeface="Helvetica Light"/>
              <a:cs typeface="Helvetica Light"/>
            </a:endParaRPr>
          </a:p>
          <a:p>
            <a:pPr algn="ctr"/>
            <a:endParaRPr lang="en-US" sz="1800" spc="600" dirty="0">
              <a:solidFill>
                <a:srgbClr val="E87A40"/>
              </a:solidFill>
              <a:latin typeface="Helvetica Light"/>
              <a:cs typeface="Helvetica Light"/>
            </a:endParaRPr>
          </a:p>
          <a:p>
            <a:pPr algn="ctr"/>
            <a:r>
              <a:rPr lang="en-US" sz="6000" spc="600" dirty="0">
                <a:solidFill>
                  <a:srgbClr val="E87A40"/>
                </a:solidFill>
                <a:latin typeface="Helvetica Light"/>
                <a:cs typeface="Helvetica Light"/>
              </a:rPr>
              <a:t>AWARDS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December 5, 2025</a:t>
            </a:r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dt+UX: Design Thinking for User Experience Design, Prototyping &amp; Evaluation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52AE5C9-7E37-435A-A556-FA1FCC8AD8DF}" type="slidenum">
              <a:rPr lang="en-US" smtClean="0"/>
              <a:pPr>
                <a:defRPr/>
              </a:pPr>
              <a:t>42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716468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Students’ Choice / Best Pitch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209800" y="1600200"/>
            <a:ext cx="9976343" cy="4724400"/>
          </a:xfrm>
        </p:spPr>
        <p:txBody>
          <a:bodyPr/>
          <a:lstStyle/>
          <a:p>
            <a:pPr marL="0" indent="0">
              <a:buNone/>
            </a:pPr>
            <a:r>
              <a:rPr lang="en-US" sz="5400" dirty="0">
                <a:solidFill>
                  <a:srgbClr val="E87A40"/>
                </a:solidFill>
              </a:rPr>
              <a:t>	Traverse</a:t>
            </a:r>
          </a:p>
          <a:p>
            <a:pPr marL="0" indent="0">
              <a:buNone/>
            </a:pPr>
            <a:endParaRPr lang="en-US" dirty="0">
              <a:solidFill>
                <a:srgbClr val="E87A40"/>
              </a:solidFill>
            </a:endParaRPr>
          </a:p>
          <a:p>
            <a:pPr marL="0" indent="0">
              <a:buNone/>
            </a:pPr>
            <a:r>
              <a:rPr lang="en-US" sz="6600" dirty="0">
                <a:solidFill>
                  <a:srgbClr val="E87A40"/>
                </a:solidFill>
              </a:rPr>
              <a:t>	</a:t>
            </a:r>
            <a:r>
              <a:rPr lang="en-US" sz="6600" dirty="0" err="1">
                <a:solidFill>
                  <a:srgbClr val="E87A40"/>
                </a:solidFill>
              </a:rPr>
              <a:t>DareDrop</a:t>
            </a:r>
            <a:endParaRPr lang="en-US" sz="6600" dirty="0">
              <a:solidFill>
                <a:srgbClr val="E87A40"/>
              </a:solidFill>
            </a:endParaRPr>
          </a:p>
          <a:p>
            <a:pPr marL="0" indent="0">
              <a:buNone/>
            </a:pPr>
            <a:endParaRPr lang="en-US" sz="4400" dirty="0">
              <a:solidFill>
                <a:srgbClr val="E87A40"/>
              </a:solidFill>
            </a:endParaRPr>
          </a:p>
          <a:p>
            <a:pPr marL="174625" lvl="1" indent="0">
              <a:buNone/>
            </a:pPr>
            <a:r>
              <a:rPr lang="en-US" sz="8000" dirty="0">
                <a:solidFill>
                  <a:srgbClr val="E87A40"/>
                </a:solidFill>
              </a:rPr>
              <a:t>	</a:t>
            </a:r>
            <a:r>
              <a:rPr lang="en-US" sz="8000" dirty="0" err="1">
                <a:solidFill>
                  <a:srgbClr val="E87A40"/>
                </a:solidFill>
              </a:rPr>
              <a:t>Chatatouille</a:t>
            </a:r>
            <a:endParaRPr lang="en-US" sz="8000" dirty="0">
              <a:solidFill>
                <a:srgbClr val="E87A40"/>
              </a:solidFill>
            </a:endParaRPr>
          </a:p>
          <a:p>
            <a:pPr marL="0" indent="0">
              <a:buNone/>
            </a:pP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December 5, 2025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dirty="0" err="1"/>
              <a:t>dt+UX</a:t>
            </a:r>
            <a:r>
              <a:rPr lang="en-US" dirty="0"/>
              <a:t>: Design Thinking for User Experience Design, Prototyping &amp; Evaluation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85EFDE8-C646-4166-9C5E-15F777ABAEEF}" type="slidenum">
              <a:rPr lang="en-US" smtClean="0"/>
              <a:pPr>
                <a:defRPr/>
              </a:pPr>
              <a:t>43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69140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 xmlns:p14="http://schemas.microsoft.com/office/powerpoint/2010/main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Best Poster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209800" y="1600200"/>
            <a:ext cx="8210395" cy="4724400"/>
          </a:xfrm>
        </p:spPr>
        <p:txBody>
          <a:bodyPr/>
          <a:lstStyle/>
          <a:p>
            <a:pPr marL="0" indent="0">
              <a:buNone/>
            </a:pPr>
            <a:r>
              <a:rPr lang="en-US" sz="5400" dirty="0">
                <a:solidFill>
                  <a:srgbClr val="E87A40"/>
                </a:solidFill>
              </a:rPr>
              <a:t>	</a:t>
            </a:r>
            <a:r>
              <a:rPr lang="en-US" sz="5400" dirty="0" err="1">
                <a:solidFill>
                  <a:srgbClr val="E87A40"/>
                </a:solidFill>
              </a:rPr>
              <a:t>MotiMates</a:t>
            </a:r>
            <a:r>
              <a:rPr lang="en-US" sz="5400" dirty="0">
                <a:solidFill>
                  <a:srgbClr val="E87A40"/>
                </a:solidFill>
              </a:rPr>
              <a:t> &amp; Pill Pal</a:t>
            </a:r>
          </a:p>
          <a:p>
            <a:pPr marL="0" indent="0">
              <a:buNone/>
            </a:pPr>
            <a:endParaRPr lang="en-US" sz="4000" dirty="0">
              <a:solidFill>
                <a:srgbClr val="E87A40"/>
              </a:solidFill>
            </a:endParaRPr>
          </a:p>
          <a:p>
            <a:pPr marL="0" indent="0">
              <a:buNone/>
            </a:pPr>
            <a:r>
              <a:rPr lang="en-US" sz="6200" dirty="0">
                <a:solidFill>
                  <a:srgbClr val="E87A40"/>
                </a:solidFill>
              </a:rPr>
              <a:t>	</a:t>
            </a:r>
            <a:r>
              <a:rPr lang="en-US" sz="6600" dirty="0">
                <a:solidFill>
                  <a:srgbClr val="E87A40"/>
                </a:solidFill>
              </a:rPr>
              <a:t>Nomi</a:t>
            </a:r>
          </a:p>
          <a:p>
            <a:pPr marL="0" indent="0">
              <a:buNone/>
            </a:pPr>
            <a:endParaRPr lang="en-US" sz="3200" dirty="0">
              <a:solidFill>
                <a:srgbClr val="E87A40"/>
              </a:solidFill>
            </a:endParaRPr>
          </a:p>
          <a:p>
            <a:pPr marL="0" indent="0">
              <a:buNone/>
            </a:pPr>
            <a:r>
              <a:rPr lang="en-US" sz="5400" dirty="0">
                <a:solidFill>
                  <a:srgbClr val="E87A40"/>
                </a:solidFill>
              </a:rPr>
              <a:t>	</a:t>
            </a:r>
            <a:r>
              <a:rPr lang="en-US" sz="8000" dirty="0">
                <a:solidFill>
                  <a:srgbClr val="E87A40"/>
                </a:solidFill>
              </a:rPr>
              <a:t>Stitch</a:t>
            </a:r>
          </a:p>
          <a:p>
            <a:pPr marL="0" indent="0">
              <a:buNone/>
            </a:pP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December 5, 2025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dt+UX: Design Thinking for User Experience Design, Prototyping &amp; Evaluation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85EFDE8-C646-4166-9C5E-15F777ABAEEF}" type="slidenum">
              <a:rPr lang="en-US" smtClean="0"/>
              <a:pPr>
                <a:defRPr/>
              </a:pPr>
              <a:t>44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81192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 xmlns:p14="http://schemas.microsoft.com/office/powerpoint/2010/main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Greatest Societal Impact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209800" y="1600200"/>
            <a:ext cx="8210395" cy="4724400"/>
          </a:xfrm>
        </p:spPr>
        <p:txBody>
          <a:bodyPr/>
          <a:lstStyle/>
          <a:p>
            <a:pPr marL="0" indent="0">
              <a:buNone/>
            </a:pPr>
            <a:r>
              <a:rPr lang="en-US" sz="5400" dirty="0">
                <a:solidFill>
                  <a:srgbClr val="E87A40"/>
                </a:solidFill>
              </a:rPr>
              <a:t>	BlooMe</a:t>
            </a:r>
          </a:p>
          <a:p>
            <a:pPr marL="0" indent="0">
              <a:buNone/>
            </a:pPr>
            <a:endParaRPr lang="en-US" sz="2800" dirty="0">
              <a:solidFill>
                <a:srgbClr val="E87A40"/>
              </a:solidFill>
            </a:endParaRPr>
          </a:p>
          <a:p>
            <a:pPr marL="0" indent="0">
              <a:buNone/>
            </a:pPr>
            <a:r>
              <a:rPr lang="en-US" sz="5400" dirty="0">
                <a:solidFill>
                  <a:srgbClr val="E87A40"/>
                </a:solidFill>
              </a:rPr>
              <a:t>	</a:t>
            </a:r>
            <a:r>
              <a:rPr lang="en-US" sz="6600" dirty="0">
                <a:solidFill>
                  <a:srgbClr val="E87A40"/>
                </a:solidFill>
              </a:rPr>
              <a:t>roots</a:t>
            </a:r>
            <a:endParaRPr lang="en-US" sz="6200" dirty="0">
              <a:solidFill>
                <a:srgbClr val="E87A40"/>
              </a:solidFill>
            </a:endParaRPr>
          </a:p>
          <a:p>
            <a:pPr marL="0" indent="0">
              <a:buNone/>
            </a:pPr>
            <a:endParaRPr lang="en-US" sz="1050" dirty="0">
              <a:solidFill>
                <a:srgbClr val="E87A40"/>
              </a:solidFill>
            </a:endParaRPr>
          </a:p>
          <a:p>
            <a:pPr marL="0" indent="0">
              <a:buNone/>
            </a:pPr>
            <a:r>
              <a:rPr lang="en-US" sz="8000" dirty="0">
                <a:solidFill>
                  <a:srgbClr val="E87A40"/>
                </a:solidFill>
              </a:rPr>
              <a:t>	Medi-Pal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December 5, 2025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dt+UX: Design Thinking for User Experience Design, Prototyping &amp; Evaluation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85EFDE8-C646-4166-9C5E-15F777ABAEEF}" type="slidenum">
              <a:rPr lang="en-US" smtClean="0"/>
              <a:pPr>
                <a:defRPr/>
              </a:pPr>
              <a:t>45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790753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 xmlns:p14="http://schemas.microsoft.com/office/powerpoint/2010/main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Greatest Personal Impact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209800" y="1600200"/>
            <a:ext cx="8210395" cy="4724400"/>
          </a:xfrm>
        </p:spPr>
        <p:txBody>
          <a:bodyPr/>
          <a:lstStyle/>
          <a:p>
            <a:pPr marL="0" indent="0">
              <a:buNone/>
            </a:pPr>
            <a:r>
              <a:rPr lang="en-US" sz="5400" dirty="0">
                <a:solidFill>
                  <a:srgbClr val="E87A40"/>
                </a:solidFill>
              </a:rPr>
              <a:t>	Pill Pal</a:t>
            </a:r>
          </a:p>
          <a:p>
            <a:pPr marL="0" indent="0">
              <a:buNone/>
            </a:pPr>
            <a:endParaRPr lang="en-US" sz="2800" dirty="0">
              <a:solidFill>
                <a:srgbClr val="E87A40"/>
              </a:solidFill>
            </a:endParaRPr>
          </a:p>
          <a:p>
            <a:pPr marL="0" indent="0">
              <a:buNone/>
            </a:pPr>
            <a:r>
              <a:rPr lang="en-US" sz="5400" dirty="0">
                <a:solidFill>
                  <a:srgbClr val="E87A40"/>
                </a:solidFill>
              </a:rPr>
              <a:t>	</a:t>
            </a:r>
            <a:r>
              <a:rPr lang="en-US" sz="6600" dirty="0">
                <a:solidFill>
                  <a:srgbClr val="E87A40"/>
                </a:solidFill>
              </a:rPr>
              <a:t>tether</a:t>
            </a:r>
            <a:endParaRPr lang="en-US" sz="6200" dirty="0">
              <a:solidFill>
                <a:srgbClr val="E87A40"/>
              </a:solidFill>
            </a:endParaRPr>
          </a:p>
          <a:p>
            <a:pPr marL="0" indent="0">
              <a:buNone/>
            </a:pPr>
            <a:endParaRPr lang="en-US" sz="1050" dirty="0">
              <a:solidFill>
                <a:srgbClr val="E87A40"/>
              </a:solidFill>
            </a:endParaRPr>
          </a:p>
          <a:p>
            <a:pPr marL="0" indent="0">
              <a:buNone/>
            </a:pPr>
            <a:r>
              <a:rPr lang="en-US" sz="8000" dirty="0">
                <a:solidFill>
                  <a:srgbClr val="E87A40"/>
                </a:solidFill>
              </a:rPr>
              <a:t>	roots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December 5, 2025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dt+UX: Design Thinking for User Experience Design, Prototyping &amp; Evaluation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85EFDE8-C646-4166-9C5E-15F777ABAEEF}" type="slidenum">
              <a:rPr lang="en-US" smtClean="0"/>
              <a:pPr>
                <a:defRPr/>
              </a:pPr>
              <a:t>46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989734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Most Novel Product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209800" y="1399310"/>
            <a:ext cx="8210395" cy="4925290"/>
          </a:xfrm>
        </p:spPr>
        <p:txBody>
          <a:bodyPr/>
          <a:lstStyle/>
          <a:p>
            <a:pPr marL="0" indent="0">
              <a:buNone/>
            </a:pPr>
            <a:r>
              <a:rPr lang="en-US" sz="5400" dirty="0">
                <a:solidFill>
                  <a:srgbClr val="E87A40"/>
                </a:solidFill>
              </a:rPr>
              <a:t>	Traverse</a:t>
            </a:r>
            <a:br>
              <a:rPr lang="en-US" sz="6200" dirty="0">
                <a:solidFill>
                  <a:srgbClr val="E87A40"/>
                </a:solidFill>
              </a:rPr>
            </a:br>
            <a:endParaRPr lang="en-US" sz="2800" dirty="0">
              <a:solidFill>
                <a:srgbClr val="E87A40"/>
              </a:solidFill>
            </a:endParaRPr>
          </a:p>
          <a:p>
            <a:pPr marL="0" indent="0">
              <a:buNone/>
            </a:pPr>
            <a:r>
              <a:rPr lang="en-US" sz="6200" dirty="0">
                <a:solidFill>
                  <a:srgbClr val="E87A40"/>
                </a:solidFill>
              </a:rPr>
              <a:t>	</a:t>
            </a:r>
            <a:r>
              <a:rPr lang="en-US" sz="6600" dirty="0">
                <a:solidFill>
                  <a:srgbClr val="E87A40"/>
                </a:solidFill>
              </a:rPr>
              <a:t>Wayn</a:t>
            </a:r>
          </a:p>
          <a:p>
            <a:pPr marL="0" indent="0">
              <a:buNone/>
            </a:pPr>
            <a:endParaRPr lang="en-US" sz="2800" dirty="0">
              <a:solidFill>
                <a:srgbClr val="E87A40"/>
              </a:solidFill>
            </a:endParaRPr>
          </a:p>
          <a:p>
            <a:pPr marL="0" indent="0">
              <a:buNone/>
            </a:pPr>
            <a:r>
              <a:rPr lang="en-US" sz="5400" dirty="0">
                <a:solidFill>
                  <a:srgbClr val="E87A40"/>
                </a:solidFill>
              </a:rPr>
              <a:t>	</a:t>
            </a:r>
            <a:r>
              <a:rPr lang="en-US" sz="8000" dirty="0">
                <a:solidFill>
                  <a:srgbClr val="E87A40"/>
                </a:solidFill>
              </a:rPr>
              <a:t>Kyro</a:t>
            </a:r>
          </a:p>
          <a:p>
            <a:pPr marL="0" indent="0">
              <a:buNone/>
            </a:pP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December 5, 2025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dt+UX: Design Thinking for User Experience Design, Prototyping &amp; Evaluation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85EFDE8-C646-4166-9C5E-15F777ABAEEF}" type="slidenum">
              <a:rPr lang="en-US" smtClean="0"/>
              <a:pPr>
                <a:defRPr/>
              </a:pPr>
              <a:t>47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428163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 xmlns:p14="http://schemas.microsoft.com/office/powerpoint/2010/main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Best Website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209800" y="1304143"/>
            <a:ext cx="8210395" cy="529538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5400" dirty="0">
                <a:solidFill>
                  <a:srgbClr val="E87A40"/>
                </a:solidFill>
              </a:rPr>
              <a:t>	roots</a:t>
            </a:r>
          </a:p>
          <a:p>
            <a:pPr marL="0" indent="0">
              <a:buNone/>
            </a:pPr>
            <a:endParaRPr lang="en-US" sz="4000" dirty="0">
              <a:solidFill>
                <a:srgbClr val="E87A40"/>
              </a:solidFill>
            </a:endParaRPr>
          </a:p>
          <a:p>
            <a:pPr marL="0" indent="0">
              <a:buNone/>
            </a:pPr>
            <a:r>
              <a:rPr lang="en-US" sz="5400" dirty="0">
                <a:solidFill>
                  <a:srgbClr val="E87A40"/>
                </a:solidFill>
              </a:rPr>
              <a:t>	</a:t>
            </a:r>
            <a:r>
              <a:rPr lang="en-US" sz="6600" dirty="0">
                <a:solidFill>
                  <a:srgbClr val="E87A40"/>
                </a:solidFill>
              </a:rPr>
              <a:t>Wayn</a:t>
            </a:r>
          </a:p>
          <a:p>
            <a:pPr marL="0" indent="0">
              <a:buNone/>
            </a:pPr>
            <a:endParaRPr lang="en-US" sz="3200" dirty="0">
              <a:solidFill>
                <a:srgbClr val="E87A40"/>
              </a:solidFill>
            </a:endParaRPr>
          </a:p>
          <a:p>
            <a:pPr marL="0" indent="0">
              <a:buNone/>
            </a:pPr>
            <a:r>
              <a:rPr lang="en-US" sz="5400" dirty="0">
                <a:solidFill>
                  <a:srgbClr val="E87A40"/>
                </a:solidFill>
              </a:rPr>
              <a:t>	</a:t>
            </a:r>
            <a:r>
              <a:rPr lang="en-US" sz="8000" dirty="0">
                <a:solidFill>
                  <a:srgbClr val="E87A40"/>
                </a:solidFill>
              </a:rPr>
              <a:t>Clarus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December 5, 2025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dt+UX: Design Thinking for User Experience Design, Prototyping &amp; Evaluation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85EFDE8-C646-4166-9C5E-15F777ABAEEF}" type="slidenum">
              <a:rPr lang="en-US" smtClean="0"/>
              <a:pPr>
                <a:defRPr/>
              </a:pPr>
              <a:t>48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322248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 xmlns:p14="http://schemas.microsoft.com/office/powerpoint/2010/main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CEF0D35-4732-8326-A707-C171AC68D1C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98DF10-7DE4-6439-1EAA-7BE6A2377B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Best Concept (3)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30A29D-F19D-5137-11F9-902E7DE1829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09800" y="1600200"/>
            <a:ext cx="8210395" cy="4724400"/>
          </a:xfrm>
        </p:spPr>
        <p:txBody>
          <a:bodyPr/>
          <a:lstStyle/>
          <a:p>
            <a:pPr marL="0" indent="0">
              <a:buNone/>
            </a:pPr>
            <a:r>
              <a:rPr lang="en-US" sz="5400" dirty="0">
                <a:solidFill>
                  <a:srgbClr val="E87A40"/>
                </a:solidFill>
              </a:rPr>
              <a:t>	Flippin</a:t>
            </a:r>
          </a:p>
          <a:p>
            <a:pPr marL="0" indent="0">
              <a:buNone/>
            </a:pPr>
            <a:endParaRPr lang="en-US" sz="5400" dirty="0">
              <a:solidFill>
                <a:srgbClr val="E87A40"/>
              </a:solidFill>
            </a:endParaRPr>
          </a:p>
          <a:p>
            <a:pPr marL="0" indent="0">
              <a:buNone/>
            </a:pPr>
            <a:r>
              <a:rPr lang="en-US" sz="5400" dirty="0">
                <a:solidFill>
                  <a:srgbClr val="E87A40"/>
                </a:solidFill>
              </a:rPr>
              <a:t>	Kyro</a:t>
            </a:r>
          </a:p>
          <a:p>
            <a:pPr marL="0" indent="0">
              <a:buNone/>
            </a:pPr>
            <a:endParaRPr lang="en-US" sz="5400" dirty="0">
              <a:solidFill>
                <a:srgbClr val="E87A40"/>
              </a:solidFill>
            </a:endParaRPr>
          </a:p>
          <a:p>
            <a:pPr marL="0" indent="0">
              <a:buNone/>
            </a:pPr>
            <a:r>
              <a:rPr lang="en-US" sz="5400" dirty="0">
                <a:solidFill>
                  <a:srgbClr val="E87A40"/>
                </a:solidFill>
              </a:rPr>
              <a:t>	Medi-Pal</a:t>
            </a:r>
          </a:p>
          <a:p>
            <a:pPr marL="0" indent="0">
              <a:buNone/>
            </a:pP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C74FAC5-0A04-2A75-C189-93C30A7492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December 5, 2025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EA1B51F-0DAC-059E-00A4-D7F9DC9565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dt+UX: Design Thinking for User Experience Design, Prototyping &amp; Evaluation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B2F4BB9-8D87-6966-C5F2-2E4BDD5DFC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85EFDE8-C646-4166-9C5E-15F777ABAEEF}" type="slidenum">
              <a:rPr lang="en-US" smtClean="0"/>
              <a:pPr>
                <a:defRPr/>
              </a:pPr>
              <a:t>49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84554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Best Demo (3)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209800" y="1600200"/>
            <a:ext cx="8210395" cy="4724400"/>
          </a:xfrm>
        </p:spPr>
        <p:txBody>
          <a:bodyPr/>
          <a:lstStyle/>
          <a:p>
            <a:pPr marL="0" indent="0">
              <a:buNone/>
            </a:pPr>
            <a:r>
              <a:rPr lang="en-US" sz="5400" dirty="0">
                <a:solidFill>
                  <a:srgbClr val="E87A40"/>
                </a:solidFill>
              </a:rPr>
              <a:t>	AI-Cappella</a:t>
            </a:r>
          </a:p>
          <a:p>
            <a:pPr marL="0" indent="0">
              <a:buNone/>
            </a:pPr>
            <a:endParaRPr lang="en-US" sz="5400" dirty="0">
              <a:solidFill>
                <a:srgbClr val="E87A40"/>
              </a:solidFill>
            </a:endParaRPr>
          </a:p>
          <a:p>
            <a:pPr marL="0" indent="0">
              <a:buNone/>
            </a:pPr>
            <a:r>
              <a:rPr lang="en-US" sz="5400" dirty="0">
                <a:solidFill>
                  <a:srgbClr val="E87A40"/>
                </a:solidFill>
              </a:rPr>
              <a:t>	Mathy</a:t>
            </a:r>
          </a:p>
          <a:p>
            <a:pPr marL="0" indent="0">
              <a:buNone/>
            </a:pPr>
            <a:endParaRPr lang="en-US" sz="5400" dirty="0">
              <a:solidFill>
                <a:srgbClr val="E87A40"/>
              </a:solidFill>
            </a:endParaRPr>
          </a:p>
          <a:p>
            <a:pPr marL="0" indent="0">
              <a:buNone/>
            </a:pPr>
            <a:r>
              <a:rPr lang="en-US" sz="5400" dirty="0">
                <a:solidFill>
                  <a:srgbClr val="E87A40"/>
                </a:solidFill>
              </a:rPr>
              <a:t>	Let Em Cook</a:t>
            </a:r>
          </a:p>
          <a:p>
            <a:pPr marL="0" indent="0">
              <a:buNone/>
            </a:pP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December 5, 2025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dt+UX: Design Thinking for User Experience Design, Prototyping &amp; Evaluation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85EFDE8-C646-4166-9C5E-15F777ABAEEF}" type="slidenum">
              <a:rPr lang="en-US" smtClean="0"/>
              <a:pPr>
                <a:defRPr/>
              </a:pPr>
              <a:t>50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37604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 xmlns:p14="http://schemas.microsoft.com/office/powerpoint/2010/main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Best Visual Design (3)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209800" y="1600200"/>
            <a:ext cx="8996037" cy="4724400"/>
          </a:xfrm>
        </p:spPr>
        <p:txBody>
          <a:bodyPr/>
          <a:lstStyle/>
          <a:p>
            <a:pPr marL="0" indent="0">
              <a:buNone/>
            </a:pPr>
            <a:r>
              <a:rPr lang="en-US" sz="5400" dirty="0">
                <a:solidFill>
                  <a:srgbClr val="E87A40"/>
                </a:solidFill>
              </a:rPr>
              <a:t>	Theo</a:t>
            </a:r>
          </a:p>
          <a:p>
            <a:pPr marL="0" indent="0">
              <a:buNone/>
            </a:pPr>
            <a:endParaRPr lang="en-US" sz="5400" dirty="0">
              <a:solidFill>
                <a:srgbClr val="E87A40"/>
              </a:solidFill>
            </a:endParaRPr>
          </a:p>
          <a:p>
            <a:pPr marL="0" indent="0">
              <a:buNone/>
            </a:pPr>
            <a:r>
              <a:rPr lang="en-US" sz="5400" dirty="0">
                <a:solidFill>
                  <a:srgbClr val="E87A40"/>
                </a:solidFill>
              </a:rPr>
              <a:t>	</a:t>
            </a:r>
            <a:r>
              <a:rPr lang="en-US" sz="5400" dirty="0" err="1">
                <a:solidFill>
                  <a:srgbClr val="E87A40"/>
                </a:solidFill>
              </a:rPr>
              <a:t>ShopCrawl</a:t>
            </a:r>
            <a:endParaRPr lang="en-US" sz="5400" dirty="0">
              <a:solidFill>
                <a:srgbClr val="E87A40"/>
              </a:solidFill>
            </a:endParaRPr>
          </a:p>
          <a:p>
            <a:pPr marL="0" indent="0">
              <a:buNone/>
            </a:pPr>
            <a:endParaRPr lang="en-US" sz="5400" dirty="0">
              <a:solidFill>
                <a:srgbClr val="E87A40"/>
              </a:solidFill>
            </a:endParaRPr>
          </a:p>
          <a:p>
            <a:pPr marL="0" indent="0">
              <a:buNone/>
            </a:pPr>
            <a:r>
              <a:rPr lang="en-US" sz="5400" dirty="0">
                <a:solidFill>
                  <a:srgbClr val="E87A40"/>
                </a:solidFill>
              </a:rPr>
              <a:t>	</a:t>
            </a:r>
            <a:r>
              <a:rPr lang="en-US" sz="5400" dirty="0" err="1">
                <a:solidFill>
                  <a:srgbClr val="E87A40"/>
                </a:solidFill>
              </a:rPr>
              <a:t>Chatatouille</a:t>
            </a:r>
            <a:endParaRPr lang="en-US" sz="5400" dirty="0">
              <a:solidFill>
                <a:srgbClr val="E87A40"/>
              </a:solidFill>
            </a:endParaRPr>
          </a:p>
          <a:p>
            <a:pPr marL="0" indent="0">
              <a:buNone/>
            </a:pP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December 5, 2025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dt+UX: Design Thinking for User Experience Design, Prototyping &amp; Evaluation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85EFDE8-C646-4166-9C5E-15F777ABAEEF}" type="slidenum">
              <a:rPr lang="en-US" smtClean="0"/>
              <a:pPr>
                <a:defRPr/>
              </a:pPr>
              <a:t>51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822882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 xmlns:p14="http://schemas.microsoft.com/office/powerpoint/2010/main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1D7B22B-DF04-67B8-7A0D-9FD6156CA0B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DDCA8F-8526-AF9D-1CA6-869D05DD34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Bingo Raffle Winners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3AECD1-C5CB-8150-978E-B6FBE3393E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09800" y="1304143"/>
            <a:ext cx="8210395" cy="529538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5400" dirty="0">
                <a:solidFill>
                  <a:srgbClr val="E87A40"/>
                </a:solidFill>
              </a:rPr>
              <a:t>	Marcus Lintott</a:t>
            </a:r>
          </a:p>
          <a:p>
            <a:pPr marL="0" indent="0">
              <a:buNone/>
            </a:pPr>
            <a:endParaRPr lang="en-US" sz="4000" dirty="0">
              <a:solidFill>
                <a:srgbClr val="E87A40"/>
              </a:solidFill>
            </a:endParaRPr>
          </a:p>
          <a:p>
            <a:pPr marL="0" indent="0">
              <a:buNone/>
            </a:pPr>
            <a:r>
              <a:rPr lang="en-US" sz="5400" dirty="0">
                <a:solidFill>
                  <a:srgbClr val="E87A40"/>
                </a:solidFill>
              </a:rPr>
              <a:t>	</a:t>
            </a:r>
            <a:r>
              <a:rPr lang="en-US" sz="6600" dirty="0">
                <a:solidFill>
                  <a:srgbClr val="E87A40"/>
                </a:solidFill>
              </a:rPr>
              <a:t>Gil Silva</a:t>
            </a:r>
          </a:p>
          <a:p>
            <a:pPr marL="0" indent="0">
              <a:buNone/>
            </a:pPr>
            <a:endParaRPr lang="en-US" sz="3200" dirty="0">
              <a:solidFill>
                <a:srgbClr val="E87A40"/>
              </a:solidFill>
            </a:endParaRPr>
          </a:p>
          <a:p>
            <a:pPr marL="0" indent="0">
              <a:buNone/>
            </a:pPr>
            <a:r>
              <a:rPr lang="en-US" sz="5400" dirty="0">
                <a:solidFill>
                  <a:srgbClr val="E87A40"/>
                </a:solidFill>
              </a:rPr>
              <a:t>	</a:t>
            </a:r>
            <a:r>
              <a:rPr lang="en-US" sz="8000" dirty="0">
                <a:solidFill>
                  <a:srgbClr val="E87A40"/>
                </a:solidFill>
              </a:rPr>
              <a:t>Derek Bao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BA0AB49-0E81-4984-B8D7-16336E5638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December 5, 2025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054BBDE-2B63-BC61-E236-C4C03418A7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dt+UX: Design Thinking for User Experience Design, Prototyping &amp; Evaluation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CD294E0-1042-282F-224A-501381ECED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85EFDE8-C646-4166-9C5E-15F777ABAEEF}" type="slidenum">
              <a:rPr lang="en-US" smtClean="0"/>
              <a:pPr>
                <a:defRPr/>
              </a:pPr>
              <a:t>52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55930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 xmlns:p14="http://schemas.microsoft.com/office/powerpoint/2010/main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Best Overall Project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93555" y="295470"/>
            <a:ext cx="10287886" cy="2248003"/>
          </a:xfrm>
        </p:spPr>
        <p:txBody>
          <a:bodyPr/>
          <a:lstStyle/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sz="6000" b="1" dirty="0">
                <a:solidFill>
                  <a:srgbClr val="FF0000"/>
                </a:solidFill>
              </a:rPr>
              <a:t>Medi-Pal</a:t>
            </a:r>
            <a:endParaRPr lang="en-US" sz="320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December 5, 2025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dt+UX: Design Thinking for User Experience Design, Prototyping &amp; Evaluation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85EFDE8-C646-4166-9C5E-15F777ABAEEF}" type="slidenum">
              <a:rPr lang="en-US" smtClean="0"/>
              <a:pPr>
                <a:defRPr/>
              </a:pPr>
              <a:t>53</a:t>
            </a:fld>
            <a:endParaRPr lang="en-US"/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0047E0AE-443B-FC4B-AFDA-9991A6D866EF}"/>
              </a:ext>
            </a:extLst>
          </p:cNvPr>
          <p:cNvSpPr txBox="1">
            <a:spLocks/>
          </p:cNvSpPr>
          <p:nvPr/>
        </p:nvSpPr>
        <p:spPr bwMode="auto">
          <a:xfrm>
            <a:off x="1393555" y="2561708"/>
            <a:ext cx="10287886" cy="1230790"/>
          </a:xfrm>
          <a:prstGeom prst="rect">
            <a:avLst/>
          </a:prstGeom>
          <a:noFill/>
          <a:ln>
            <a:noFill/>
          </a:ln>
          <a:extLst>
            <a:ext uri="{FAA26D3D-D897-4be2-8F04-BA451C77F1D7}">
              <ma14:placeholderFlag xmlns:ma14="http://schemas.microsoft.com/office/mac/drawingml/2011/main" xmlns="" val="1"/>
            </a:ex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192881" indent="-192881" algn="l" rtl="0" eaLnBrk="1" fontAlgn="base" hangingPunct="1">
              <a:spcBef>
                <a:spcPct val="20000"/>
              </a:spcBef>
              <a:spcAft>
                <a:spcPct val="0"/>
              </a:spcAft>
              <a:buSzPct val="60000"/>
              <a:buChar char="•"/>
              <a:defRPr sz="3600" b="0" i="0">
                <a:solidFill>
                  <a:schemeClr val="tx1"/>
                </a:solidFill>
                <a:latin typeface="Helvetica Light"/>
                <a:ea typeface="ＭＳ Ｐゴシック" charset="0"/>
                <a:cs typeface="Helvetica Light"/>
              </a:defRPr>
            </a:lvl1pPr>
            <a:lvl2pPr marL="417910" indent="-160735" algn="l" rtl="0" eaLnBrk="1" fontAlgn="base" hangingPunct="1">
              <a:spcBef>
                <a:spcPct val="20000"/>
              </a:spcBef>
              <a:spcAft>
                <a:spcPct val="0"/>
              </a:spcAft>
              <a:buSzPct val="60000"/>
              <a:buChar char="–"/>
              <a:defRPr sz="3200" b="0" i="0">
                <a:solidFill>
                  <a:schemeClr val="tx1"/>
                </a:solidFill>
                <a:latin typeface="Helvetica Light"/>
                <a:ea typeface="ＭＳ Ｐゴシック" charset="0"/>
                <a:cs typeface="Helvetica Light"/>
              </a:defRPr>
            </a:lvl2pPr>
            <a:lvl3pPr marL="642938" indent="-128588" algn="l" rtl="0" eaLnBrk="1" fontAlgn="base" hangingPunct="1">
              <a:spcBef>
                <a:spcPct val="20000"/>
              </a:spcBef>
              <a:spcAft>
                <a:spcPct val="0"/>
              </a:spcAft>
              <a:buSzPct val="60000"/>
              <a:buChar char="•"/>
              <a:defRPr sz="2800" b="0" i="0">
                <a:solidFill>
                  <a:schemeClr val="tx1"/>
                </a:solidFill>
                <a:latin typeface="Helvetica Light"/>
                <a:ea typeface="ＭＳ Ｐゴシック" charset="0"/>
                <a:cs typeface="Helvetica Light"/>
              </a:defRPr>
            </a:lvl3pPr>
            <a:lvl4pPr marL="900113" indent="-128588" algn="l" rtl="0" eaLnBrk="1" fontAlgn="base" hangingPunct="1">
              <a:spcBef>
                <a:spcPct val="20000"/>
              </a:spcBef>
              <a:spcAft>
                <a:spcPct val="0"/>
              </a:spcAft>
              <a:buSzPct val="60000"/>
              <a:buChar char="–"/>
              <a:defRPr sz="2800" b="0" i="0">
                <a:solidFill>
                  <a:schemeClr val="tx1"/>
                </a:solidFill>
                <a:latin typeface="Helvetica Light"/>
                <a:ea typeface="ＭＳ Ｐゴシック" charset="0"/>
                <a:cs typeface="Helvetica Light"/>
              </a:defRPr>
            </a:lvl4pPr>
            <a:lvl5pPr marL="1157288" indent="-128588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sz="2400" b="0" i="0">
                <a:solidFill>
                  <a:schemeClr val="tx1"/>
                </a:solidFill>
                <a:latin typeface="Helvetica Light"/>
                <a:ea typeface="ＭＳ Ｐゴシック" charset="0"/>
                <a:cs typeface="Helvetica Light"/>
              </a:defRPr>
            </a:lvl5pPr>
            <a:lvl6pPr marL="1414463" indent="-128588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sz="1125" b="1">
                <a:solidFill>
                  <a:schemeClr val="tx1"/>
                </a:solidFill>
                <a:latin typeface="+mn-lt"/>
              </a:defRPr>
            </a:lvl6pPr>
            <a:lvl7pPr marL="1671638" indent="-128588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sz="1125" b="1">
                <a:solidFill>
                  <a:schemeClr val="tx1"/>
                </a:solidFill>
                <a:latin typeface="+mn-lt"/>
              </a:defRPr>
            </a:lvl7pPr>
            <a:lvl8pPr marL="1928813" indent="-128588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sz="1125" b="1">
                <a:solidFill>
                  <a:schemeClr val="tx1"/>
                </a:solidFill>
                <a:latin typeface="+mn-lt"/>
              </a:defRPr>
            </a:lvl8pPr>
            <a:lvl9pPr marL="2185988" indent="-128588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sz="1125" b="1">
                <a:solidFill>
                  <a:schemeClr val="tx1"/>
                </a:solidFill>
                <a:latin typeface="+mn-lt"/>
              </a:defRPr>
            </a:lvl9pPr>
          </a:lstStyle>
          <a:p>
            <a:pPr marL="0" indent="0">
              <a:buFontTx/>
              <a:buNone/>
            </a:pPr>
            <a:r>
              <a:rPr lang="en-US" sz="9600" b="1" kern="0" dirty="0">
                <a:solidFill>
                  <a:srgbClr val="FF0000"/>
                </a:solidFill>
              </a:rPr>
              <a:t>Mathy</a:t>
            </a:r>
            <a:br>
              <a:rPr lang="en-US" sz="8000" b="1" kern="0" dirty="0">
                <a:solidFill>
                  <a:srgbClr val="FF0000"/>
                </a:solidFill>
              </a:rPr>
            </a:br>
            <a:endParaRPr lang="en-US" sz="8000" b="1" kern="0" dirty="0">
              <a:solidFill>
                <a:srgbClr val="FF0000"/>
              </a:solidFill>
            </a:endParaRPr>
          </a:p>
          <a:p>
            <a:pPr marL="0" indent="0">
              <a:buFontTx/>
              <a:buNone/>
            </a:pPr>
            <a:endParaRPr lang="en-US" kern="0" dirty="0"/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5E8388B4-BA11-7642-88A1-4D1470986920}"/>
              </a:ext>
            </a:extLst>
          </p:cNvPr>
          <p:cNvSpPr txBox="1">
            <a:spLocks/>
          </p:cNvSpPr>
          <p:nvPr/>
        </p:nvSpPr>
        <p:spPr bwMode="auto">
          <a:xfrm>
            <a:off x="1393555" y="4343858"/>
            <a:ext cx="10792587" cy="2074335"/>
          </a:xfrm>
          <a:prstGeom prst="rect">
            <a:avLst/>
          </a:prstGeom>
          <a:noFill/>
          <a:ln>
            <a:noFill/>
          </a:ln>
          <a:extLst>
            <a:ext uri="{FAA26D3D-D897-4be2-8F04-BA451C77F1D7}">
              <ma14:placeholderFlag xmlns:ma14="http://schemas.microsoft.com/office/mac/drawingml/2011/main" xmlns="" val="1"/>
            </a:ex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192881" indent="-192881" algn="l" rtl="0" eaLnBrk="1" fontAlgn="base" hangingPunct="1">
              <a:spcBef>
                <a:spcPct val="20000"/>
              </a:spcBef>
              <a:spcAft>
                <a:spcPct val="0"/>
              </a:spcAft>
              <a:buSzPct val="60000"/>
              <a:buChar char="•"/>
              <a:defRPr sz="3600" b="0" i="0">
                <a:solidFill>
                  <a:schemeClr val="tx1"/>
                </a:solidFill>
                <a:latin typeface="Helvetica Light"/>
                <a:ea typeface="ＭＳ Ｐゴシック" charset="0"/>
                <a:cs typeface="Helvetica Light"/>
              </a:defRPr>
            </a:lvl1pPr>
            <a:lvl2pPr marL="417910" indent="-160735" algn="l" rtl="0" eaLnBrk="1" fontAlgn="base" hangingPunct="1">
              <a:spcBef>
                <a:spcPct val="20000"/>
              </a:spcBef>
              <a:spcAft>
                <a:spcPct val="0"/>
              </a:spcAft>
              <a:buSzPct val="60000"/>
              <a:buChar char="–"/>
              <a:defRPr sz="3200" b="0" i="0">
                <a:solidFill>
                  <a:schemeClr val="tx1"/>
                </a:solidFill>
                <a:latin typeface="Helvetica Light"/>
                <a:ea typeface="ＭＳ Ｐゴシック" charset="0"/>
                <a:cs typeface="Helvetica Light"/>
              </a:defRPr>
            </a:lvl2pPr>
            <a:lvl3pPr marL="642938" indent="-128588" algn="l" rtl="0" eaLnBrk="1" fontAlgn="base" hangingPunct="1">
              <a:spcBef>
                <a:spcPct val="20000"/>
              </a:spcBef>
              <a:spcAft>
                <a:spcPct val="0"/>
              </a:spcAft>
              <a:buSzPct val="60000"/>
              <a:buChar char="•"/>
              <a:defRPr sz="2800" b="0" i="0">
                <a:solidFill>
                  <a:schemeClr val="tx1"/>
                </a:solidFill>
                <a:latin typeface="Helvetica Light"/>
                <a:ea typeface="ＭＳ Ｐゴシック" charset="0"/>
                <a:cs typeface="Helvetica Light"/>
              </a:defRPr>
            </a:lvl3pPr>
            <a:lvl4pPr marL="900113" indent="-128588" algn="l" rtl="0" eaLnBrk="1" fontAlgn="base" hangingPunct="1">
              <a:spcBef>
                <a:spcPct val="20000"/>
              </a:spcBef>
              <a:spcAft>
                <a:spcPct val="0"/>
              </a:spcAft>
              <a:buSzPct val="60000"/>
              <a:buChar char="–"/>
              <a:defRPr sz="2800" b="0" i="0">
                <a:solidFill>
                  <a:schemeClr val="tx1"/>
                </a:solidFill>
                <a:latin typeface="Helvetica Light"/>
                <a:ea typeface="ＭＳ Ｐゴシック" charset="0"/>
                <a:cs typeface="Helvetica Light"/>
              </a:defRPr>
            </a:lvl4pPr>
            <a:lvl5pPr marL="1157288" indent="-128588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sz="2400" b="0" i="0">
                <a:solidFill>
                  <a:schemeClr val="tx1"/>
                </a:solidFill>
                <a:latin typeface="Helvetica Light"/>
                <a:ea typeface="ＭＳ Ｐゴシック" charset="0"/>
                <a:cs typeface="Helvetica Light"/>
              </a:defRPr>
            </a:lvl5pPr>
            <a:lvl6pPr marL="1414463" indent="-128588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sz="1125" b="1">
                <a:solidFill>
                  <a:schemeClr val="tx1"/>
                </a:solidFill>
                <a:latin typeface="+mn-lt"/>
              </a:defRPr>
            </a:lvl6pPr>
            <a:lvl7pPr marL="1671638" indent="-128588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sz="1125" b="1">
                <a:solidFill>
                  <a:schemeClr val="tx1"/>
                </a:solidFill>
                <a:latin typeface="+mn-lt"/>
              </a:defRPr>
            </a:lvl7pPr>
            <a:lvl8pPr marL="1928813" indent="-128588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sz="1125" b="1">
                <a:solidFill>
                  <a:schemeClr val="tx1"/>
                </a:solidFill>
                <a:latin typeface="+mn-lt"/>
              </a:defRPr>
            </a:lvl8pPr>
            <a:lvl9pPr marL="2185988" indent="-128588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sz="1125" b="1">
                <a:solidFill>
                  <a:schemeClr val="tx1"/>
                </a:solidFill>
                <a:latin typeface="+mn-lt"/>
              </a:defRPr>
            </a:lvl9pPr>
          </a:lstStyle>
          <a:p>
            <a:pPr marL="0" indent="0">
              <a:buFontTx/>
              <a:buNone/>
            </a:pPr>
            <a:r>
              <a:rPr lang="en-US" sz="12000" b="1" kern="0" dirty="0" err="1">
                <a:solidFill>
                  <a:srgbClr val="FF0000"/>
                </a:solidFill>
              </a:rPr>
              <a:t>Chatatouille</a:t>
            </a:r>
            <a:endParaRPr lang="en-US" sz="12000" b="1" kern="0" dirty="0">
              <a:solidFill>
                <a:srgbClr val="FF0000"/>
              </a:solidFill>
            </a:endParaRPr>
          </a:p>
          <a:p>
            <a:pPr marL="0" indent="0">
              <a:buFontTx/>
              <a:buNone/>
            </a:pPr>
            <a:endParaRPr lang="en-US" kern="0" dirty="0"/>
          </a:p>
        </p:txBody>
      </p:sp>
    </p:spTree>
    <p:extLst>
      <p:ext uri="{BB962C8B-B14F-4D97-AF65-F5344CB8AC3E}">
        <p14:creationId xmlns:p14="http://schemas.microsoft.com/office/powerpoint/2010/main" val="5521906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 xmlns:p14="http://schemas.microsoft.com/office/powerpoint/2010/main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A5B7EC7-4B9E-6980-4AA4-64C9C0DFE82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hatatouille-conceptvideo-cs147-2025au.mp4">
            <a:hlinkClick r:id="" action="ppaction://media"/>
            <a:extLst>
              <a:ext uri="{FF2B5EF4-FFF2-40B4-BE49-F238E27FC236}">
                <a16:creationId xmlns:a16="http://schemas.microsoft.com/office/drawing/2014/main" id="{06F21A47-802F-C0C2-B707-36E04D810645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FFC1954-18AB-B360-47ED-CA7C182164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dt+UX: Design Thinking for User Experience Design, Prototyping &amp; Evaluation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A64826D-DA3C-3BD7-F07C-C9B7903EB5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December 5, 2025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DE23C68-CD00-402E-2715-E86E315348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82CC2C-F604-434C-9EA2-4696114F0077}" type="slidenum">
              <a:rPr lang="en-US" smtClean="0"/>
              <a:pPr/>
              <a:t>54</a:t>
            </a:fld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1D7AC8A-DF31-F43F-FB70-B2AD20DD1A05}"/>
              </a:ext>
            </a:extLst>
          </p:cNvPr>
          <p:cNvSpPr txBox="1"/>
          <p:nvPr/>
        </p:nvSpPr>
        <p:spPr>
          <a:xfrm>
            <a:off x="523485" y="6004839"/>
            <a:ext cx="181331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err="1">
                <a:latin typeface="Helvetica" pitchFamily="2" charset="0"/>
              </a:rPr>
              <a:t>Chatatouille</a:t>
            </a:r>
            <a:br>
              <a:rPr lang="en-US" dirty="0">
                <a:latin typeface="Helvetica" pitchFamily="2" charset="0"/>
              </a:rPr>
            </a:br>
            <a:endParaRPr lang="en-US" dirty="0">
              <a:latin typeface="Helvetica" pitchFamily="2" charset="0"/>
            </a:endParaRPr>
          </a:p>
        </p:txBody>
      </p:sp>
      <p:sp>
        <p:nvSpPr>
          <p:cNvPr id="8" name="Title 7">
            <a:extLst>
              <a:ext uri="{FF2B5EF4-FFF2-40B4-BE49-F238E27FC236}">
                <a16:creationId xmlns:a16="http://schemas.microsoft.com/office/drawing/2014/main" id="{EAE70DD1-0F18-F404-8D78-73435223C9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38" y="0"/>
            <a:ext cx="12184067" cy="1143000"/>
          </a:xfrm>
          <a:solidFill>
            <a:srgbClr val="D6D6D6">
              <a:alpha val="52157"/>
            </a:srgbClr>
          </a:solidFill>
        </p:spPr>
        <p:txBody>
          <a:bodyPr/>
          <a:lstStyle/>
          <a:p>
            <a:r>
              <a:rPr lang="en-US" dirty="0"/>
              <a:t>     Concept Videos</a:t>
            </a:r>
          </a:p>
        </p:txBody>
      </p:sp>
    </p:spTree>
    <p:extLst>
      <p:ext uri="{BB962C8B-B14F-4D97-AF65-F5344CB8AC3E}">
        <p14:creationId xmlns:p14="http://schemas.microsoft.com/office/powerpoint/2010/main" val="30686350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11018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 fullScrn="1"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750CE62-9432-EEEE-9B83-39272AF5C6C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110797-6889-087B-EDBB-AC1410B3C5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Best Overall Teaching Team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0C4101-DBED-BE61-3B3E-C14051D5E00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93555" y="295470"/>
            <a:ext cx="10287886" cy="2248003"/>
          </a:xfrm>
        </p:spPr>
        <p:txBody>
          <a:bodyPr/>
          <a:lstStyle/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sz="32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A61D307-DE1B-02AC-F66B-1F7277CE5C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December 5, 2025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E2D34A6-E5BA-3243-FB93-63B13A3DB4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dt+UX: Design Thinking for User Experience Design, Prototyping &amp; Evaluation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AE30B9C-8C55-7510-50C8-3FD4B375EF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85EFDE8-C646-4166-9C5E-15F777ABAEEF}" type="slidenum">
              <a:rPr lang="en-US" smtClean="0"/>
              <a:pPr>
                <a:defRPr/>
              </a:pPr>
              <a:t>55</a:t>
            </a:fld>
            <a:endParaRPr lang="en-US"/>
          </a:p>
        </p:txBody>
      </p:sp>
      <p:sp>
        <p:nvSpPr>
          <p:cNvPr id="9" name="Down Arrow 8">
            <a:extLst>
              <a:ext uri="{FF2B5EF4-FFF2-40B4-BE49-F238E27FC236}">
                <a16:creationId xmlns:a16="http://schemas.microsoft.com/office/drawing/2014/main" id="{BE5D07F7-E614-FC8A-7D04-5732B53E4D97}"/>
              </a:ext>
            </a:extLst>
          </p:cNvPr>
          <p:cNvSpPr/>
          <p:nvPr/>
        </p:nvSpPr>
        <p:spPr bwMode="auto">
          <a:xfrm>
            <a:off x="4502727" y="1369817"/>
            <a:ext cx="2424546" cy="4894838"/>
          </a:xfrm>
          <a:prstGeom prst="downArrow">
            <a:avLst/>
          </a:prstGeom>
          <a:solidFill>
            <a:srgbClr val="FF0000"/>
          </a:solidFill>
          <a:ln w="12700" cap="flat" cmpd="sng" algn="ctr">
            <a:noFill/>
            <a:prstDash val="solid"/>
            <a:round/>
            <a:headEnd type="none" w="sm" len="sm"/>
            <a:tailEnd type="none" w="sm" len="sm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24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</a:endParaRPr>
          </a:p>
        </p:txBody>
      </p:sp>
      <p:pic>
        <p:nvPicPr>
          <p:cNvPr id="10" name="Picture 9" descr="A group of people standing in front of a projector screen&#10;&#10;AI-generated content may be incorrect.">
            <a:extLst>
              <a:ext uri="{FF2B5EF4-FFF2-40B4-BE49-F238E27FC236}">
                <a16:creationId xmlns:a16="http://schemas.microsoft.com/office/drawing/2014/main" id="{16A37261-515F-1643-D8A8-DF6CE97263C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31639" y="936099"/>
            <a:ext cx="8925797" cy="59505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561606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08A06C7-CF5D-1A96-1F2F-1A0E65E7E52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552B32-367F-E44C-6615-C09220AB30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Best Overall Teaching Team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F7E622-3470-DACA-EFE0-1EC5665CCAB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93555" y="295470"/>
            <a:ext cx="10287886" cy="2248003"/>
          </a:xfrm>
        </p:spPr>
        <p:txBody>
          <a:bodyPr/>
          <a:lstStyle/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sz="32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372C49F-64E5-36DD-014A-FC5C2B7C739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December 5, 2025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F30E1DC-DD75-5D23-4F41-53DFB681DD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dt+UX: Design Thinking for User Experience Design, Prototyping &amp; Evaluation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F8EDEEB-0DB8-AD1F-D6CC-620D3B5B1A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85EFDE8-C646-4166-9C5E-15F777ABAEEF}" type="slidenum">
              <a:rPr lang="en-US" smtClean="0"/>
              <a:pPr>
                <a:defRPr/>
              </a:pPr>
              <a:t>56</a:t>
            </a:fld>
            <a:endParaRPr lang="en-US"/>
          </a:p>
        </p:txBody>
      </p:sp>
      <p:sp>
        <p:nvSpPr>
          <p:cNvPr id="9" name="Down Arrow 8">
            <a:extLst>
              <a:ext uri="{FF2B5EF4-FFF2-40B4-BE49-F238E27FC236}">
                <a16:creationId xmlns:a16="http://schemas.microsoft.com/office/drawing/2014/main" id="{DBE78028-1BA3-6DCC-8485-FF6B92250285}"/>
              </a:ext>
            </a:extLst>
          </p:cNvPr>
          <p:cNvSpPr/>
          <p:nvPr/>
        </p:nvSpPr>
        <p:spPr bwMode="auto">
          <a:xfrm>
            <a:off x="4502727" y="1369817"/>
            <a:ext cx="2424546" cy="4894838"/>
          </a:xfrm>
          <a:prstGeom prst="downArrow">
            <a:avLst/>
          </a:prstGeom>
          <a:solidFill>
            <a:srgbClr val="FF0000"/>
          </a:solidFill>
          <a:ln w="12700" cap="flat" cmpd="sng" algn="ctr">
            <a:noFill/>
            <a:prstDash val="solid"/>
            <a:round/>
            <a:headEnd type="none" w="sm" len="sm"/>
            <a:tailEnd type="none" w="sm" len="sm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24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894098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>
</file>

<file path=ppt/theme/theme1.xml><?xml version="1.0" encoding="utf-8"?>
<a:theme xmlns:a="http://schemas.openxmlformats.org/drawingml/2006/main" name="4_Summer HCI">
  <a:themeElements>
    <a:clrScheme name="Custom 6">
      <a:dk1>
        <a:srgbClr val="808080"/>
      </a:dk1>
      <a:lt1>
        <a:srgbClr val="FFFFFF"/>
      </a:lt1>
      <a:dk2>
        <a:srgbClr val="A94E31"/>
      </a:dk2>
      <a:lt2>
        <a:srgbClr val="3E4E6C"/>
      </a:lt2>
      <a:accent1>
        <a:srgbClr val="00CC99"/>
      </a:accent1>
      <a:accent2>
        <a:srgbClr val="3333CC"/>
      </a:accent2>
      <a:accent3>
        <a:srgbClr val="D1B2AD"/>
      </a:accent3>
      <a:accent4>
        <a:srgbClr val="DADADA"/>
      </a:accent4>
      <a:accent5>
        <a:srgbClr val="AAE2CA"/>
      </a:accent5>
      <a:accent6>
        <a:srgbClr val="2D2DB9"/>
      </a:accent6>
      <a:hlink>
        <a:srgbClr val="42A0F3"/>
      </a:hlink>
      <a:folHlink>
        <a:srgbClr val="B2B2B2"/>
      </a:folHlink>
    </a:clrScheme>
    <a:fontScheme name="1_Summer HCI">
      <a:majorFont>
        <a:latin typeface="Arial Black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12700" cap="flat" cmpd="sng" algn="ctr">
          <a:solidFill>
            <a:schemeClr val="tx1"/>
          </a:solidFill>
          <a:prstDash val="solid"/>
          <a:round/>
          <a:headEnd type="none" w="sm" len="sm"/>
          <a:tailEnd type="none" w="sm" len="sm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 New Roman" pitchFamily="18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12700" cap="flat" cmpd="sng" algn="ctr">
          <a:solidFill>
            <a:schemeClr val="tx1"/>
          </a:solidFill>
          <a:prstDash val="solid"/>
          <a:round/>
          <a:headEnd type="none" w="sm" len="sm"/>
          <a:tailEnd type="none" w="sm" len="sm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 New Roman" pitchFamily="18" charset="0"/>
          </a:defRPr>
        </a:defPPr>
      </a:lstStyle>
    </a:lnDef>
  </a:objectDefaults>
  <a:extraClrSchemeLst>
    <a:extraClrScheme>
      <a:clrScheme name="1_Summer HCI 1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Summer HCI 2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Summer HCI 3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Summer HCI 4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Summer HCI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Summer HCI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Summer HCI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Summer HCI 8">
        <a:dk1>
          <a:srgbClr val="808080"/>
        </a:dk1>
        <a:lt1>
          <a:srgbClr val="FFFFFF"/>
        </a:lt1>
        <a:dk2>
          <a:srgbClr val="A94E31"/>
        </a:dk2>
        <a:lt2>
          <a:srgbClr val="FFFFFF"/>
        </a:lt2>
        <a:accent1>
          <a:srgbClr val="00CC99"/>
        </a:accent1>
        <a:accent2>
          <a:srgbClr val="3333CC"/>
        </a:accent2>
        <a:accent3>
          <a:srgbClr val="D1B2AD"/>
        </a:accent3>
        <a:accent4>
          <a:srgbClr val="DADADA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Summer HCI 9">
        <a:dk1>
          <a:srgbClr val="808080"/>
        </a:dk1>
        <a:lt1>
          <a:srgbClr val="FFFFFF"/>
        </a:lt1>
        <a:dk2>
          <a:srgbClr val="A94E31"/>
        </a:dk2>
        <a:lt2>
          <a:srgbClr val="3E6C6C"/>
        </a:lt2>
        <a:accent1>
          <a:srgbClr val="00CC99"/>
        </a:accent1>
        <a:accent2>
          <a:srgbClr val="3333CC"/>
        </a:accent2>
        <a:accent3>
          <a:srgbClr val="D1B2AD"/>
        </a:accent3>
        <a:accent4>
          <a:srgbClr val="DADADA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Summer HCI 10">
        <a:dk1>
          <a:srgbClr val="808080"/>
        </a:dk1>
        <a:lt1>
          <a:srgbClr val="FFFFFF"/>
        </a:lt1>
        <a:dk2>
          <a:srgbClr val="A94E31"/>
        </a:dk2>
        <a:lt2>
          <a:srgbClr val="3E4E6C"/>
        </a:lt2>
        <a:accent1>
          <a:srgbClr val="00CC99"/>
        </a:accent1>
        <a:accent2>
          <a:srgbClr val="3333CC"/>
        </a:accent2>
        <a:accent3>
          <a:srgbClr val="D1B2AD"/>
        </a:accent3>
        <a:accent4>
          <a:srgbClr val="DADADA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5_Summer HCI">
  <a:themeElements>
    <a:clrScheme name="Custom 1">
      <a:dk1>
        <a:srgbClr val="808080"/>
      </a:dk1>
      <a:lt1>
        <a:srgbClr val="FFFFFF"/>
      </a:lt1>
      <a:dk2>
        <a:srgbClr val="A94E31"/>
      </a:dk2>
      <a:lt2>
        <a:srgbClr val="3E4E6C"/>
      </a:lt2>
      <a:accent1>
        <a:srgbClr val="00CC99"/>
      </a:accent1>
      <a:accent2>
        <a:srgbClr val="3333CC"/>
      </a:accent2>
      <a:accent3>
        <a:srgbClr val="D1B2AD"/>
      </a:accent3>
      <a:accent4>
        <a:srgbClr val="DADADA"/>
      </a:accent4>
      <a:accent5>
        <a:srgbClr val="AAE2CA"/>
      </a:accent5>
      <a:accent6>
        <a:srgbClr val="2D2DB9"/>
      </a:accent6>
      <a:hlink>
        <a:srgbClr val="5CADFF"/>
      </a:hlink>
      <a:folHlink>
        <a:srgbClr val="B2B2B2"/>
      </a:folHlink>
    </a:clrScheme>
    <a:fontScheme name="1_Summer HCI">
      <a:majorFont>
        <a:latin typeface="Arial Black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12700" cap="flat" cmpd="sng" algn="ctr">
          <a:solidFill>
            <a:schemeClr val="tx1"/>
          </a:solidFill>
          <a:prstDash val="solid"/>
          <a:round/>
          <a:headEnd type="none" w="sm" len="sm"/>
          <a:tailEnd type="none" w="sm" len="sm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 New Roman" pitchFamily="18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12700" cap="flat" cmpd="sng" algn="ctr">
          <a:solidFill>
            <a:schemeClr val="tx1"/>
          </a:solidFill>
          <a:prstDash val="solid"/>
          <a:round/>
          <a:headEnd type="none" w="sm" len="sm"/>
          <a:tailEnd type="none" w="sm" len="sm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 New Roman" pitchFamily="18" charset="0"/>
          </a:defRPr>
        </a:defPPr>
      </a:lstStyle>
    </a:lnDef>
  </a:objectDefaults>
  <a:extraClrSchemeLst>
    <a:extraClrScheme>
      <a:clrScheme name="1_Summer HCI 1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Summer HCI 2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Summer HCI 3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Summer HCI 4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Summer HCI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Summer HCI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Summer HCI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Summer HCI 8">
        <a:dk1>
          <a:srgbClr val="808080"/>
        </a:dk1>
        <a:lt1>
          <a:srgbClr val="FFFFFF"/>
        </a:lt1>
        <a:dk2>
          <a:srgbClr val="A94E31"/>
        </a:dk2>
        <a:lt2>
          <a:srgbClr val="FFFFFF"/>
        </a:lt2>
        <a:accent1>
          <a:srgbClr val="00CC99"/>
        </a:accent1>
        <a:accent2>
          <a:srgbClr val="3333CC"/>
        </a:accent2>
        <a:accent3>
          <a:srgbClr val="D1B2AD"/>
        </a:accent3>
        <a:accent4>
          <a:srgbClr val="DADADA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Summer HCI 9">
        <a:dk1>
          <a:srgbClr val="808080"/>
        </a:dk1>
        <a:lt1>
          <a:srgbClr val="FFFFFF"/>
        </a:lt1>
        <a:dk2>
          <a:srgbClr val="A94E31"/>
        </a:dk2>
        <a:lt2>
          <a:srgbClr val="3E6C6C"/>
        </a:lt2>
        <a:accent1>
          <a:srgbClr val="00CC99"/>
        </a:accent1>
        <a:accent2>
          <a:srgbClr val="3333CC"/>
        </a:accent2>
        <a:accent3>
          <a:srgbClr val="D1B2AD"/>
        </a:accent3>
        <a:accent4>
          <a:srgbClr val="DADADA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Summer HCI 10">
        <a:dk1>
          <a:srgbClr val="808080"/>
        </a:dk1>
        <a:lt1>
          <a:srgbClr val="FFFFFF"/>
        </a:lt1>
        <a:dk2>
          <a:srgbClr val="A94E31"/>
        </a:dk2>
        <a:lt2>
          <a:srgbClr val="3E4E6C"/>
        </a:lt2>
        <a:accent1>
          <a:srgbClr val="00CC99"/>
        </a:accent1>
        <a:accent2>
          <a:srgbClr val="3333CC"/>
        </a:accent2>
        <a:accent3>
          <a:srgbClr val="D1B2AD"/>
        </a:accent3>
        <a:accent4>
          <a:srgbClr val="DADADA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969696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969696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4766</TotalTime>
  <Words>2896</Words>
  <Application>Microsoft Macintosh PowerPoint</Application>
  <PresentationFormat>Widescreen</PresentationFormat>
  <Paragraphs>568</Paragraphs>
  <Slides>56</Slides>
  <Notes>53</Notes>
  <HiddenSlides>1</HiddenSlides>
  <MMClips>3</MMClips>
  <ScaleCrop>false</ScaleCrop>
  <HeadingPairs>
    <vt:vector size="8" baseType="variant">
      <vt:variant>
        <vt:lpstr>Fonts Used</vt:lpstr>
      </vt:variant>
      <vt:variant>
        <vt:i4>13</vt:i4>
      </vt:variant>
      <vt:variant>
        <vt:lpstr>Theme</vt:lpstr>
      </vt:variant>
      <vt:variant>
        <vt:i4>2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56</vt:i4>
      </vt:variant>
    </vt:vector>
  </HeadingPairs>
  <TitlesOfParts>
    <vt:vector size="72" baseType="lpstr">
      <vt:lpstr>ＭＳ Ｐゴシック</vt:lpstr>
      <vt:lpstr>Arial</vt:lpstr>
      <vt:lpstr>Arial Black</vt:lpstr>
      <vt:lpstr>Calibri</vt:lpstr>
      <vt:lpstr>Cambay Devanagari</vt:lpstr>
      <vt:lpstr>Farro</vt:lpstr>
      <vt:lpstr>Gill Sans Light</vt:lpstr>
      <vt:lpstr>Helvetica</vt:lpstr>
      <vt:lpstr>Helvetica Light</vt:lpstr>
      <vt:lpstr>Helvetica Neue</vt:lpstr>
      <vt:lpstr>Slack-Lato</vt:lpstr>
      <vt:lpstr>Times New Roman</vt:lpstr>
      <vt:lpstr>Wingdings</vt:lpstr>
      <vt:lpstr>4_Summer HCI</vt:lpstr>
      <vt:lpstr>5_Summer HCI</vt:lpstr>
      <vt:lpstr>Clip</vt:lpstr>
      <vt:lpstr>CS 147 Project Expo Design Thinking for User Experience Design, Prototyping &amp; Evaluation</vt:lpstr>
      <vt:lpstr>Outline</vt:lpstr>
      <vt:lpstr>Balance</vt:lpstr>
      <vt:lpstr>Design Thinking Process</vt:lpstr>
      <vt:lpstr>Goal of CS 147 Learn to design, prototype, &amp; evaluate UIs</vt:lpstr>
      <vt:lpstr>Project Based Course</vt:lpstr>
      <vt:lpstr>Design Studios</vt:lpstr>
      <vt:lpstr>Project Process Timeline</vt:lpstr>
      <vt:lpstr>User-centered Design: Needfinding</vt:lpstr>
      <vt:lpstr>Unpacking the Needfinding</vt:lpstr>
      <vt:lpstr>Unpacking the Needfinding</vt:lpstr>
      <vt:lpstr>Develop Point of Views (Person + Insight + Challenge) Brainstorm on How Might We Solve</vt:lpstr>
      <vt:lpstr>Experience Prototype to Test Assumptions</vt:lpstr>
      <vt:lpstr>Sketching &amp; Storyboarding</vt:lpstr>
      <vt:lpstr>Concept Videos: Planning Storyboards</vt:lpstr>
      <vt:lpstr>     Concept Videos</vt:lpstr>
      <vt:lpstr>Low-fi Prototyping &amp; Testing</vt:lpstr>
      <vt:lpstr>Low-fi Prototyping &amp; Testing</vt:lpstr>
      <vt:lpstr>Low-fi Prototyping &amp; Testing</vt:lpstr>
      <vt:lpstr>Low-fi Prototyping &amp; Testing  </vt:lpstr>
      <vt:lpstr>Interactive Prototypes Medium Fidelity</vt:lpstr>
      <vt:lpstr>Interactive Prototypes Medium Fidelity</vt:lpstr>
      <vt:lpstr>Interactive Prototypes Medium Fidelity</vt:lpstr>
      <vt:lpstr>Evaluation</vt:lpstr>
      <vt:lpstr>Evaluation</vt:lpstr>
      <vt:lpstr>Interactive Prototypes Hi-Fidelity</vt:lpstr>
      <vt:lpstr>Interactive Prototypes Hi-Fidelity</vt:lpstr>
      <vt:lpstr>http://cs147.stanford.edu</vt:lpstr>
      <vt:lpstr>cs147.stanford.edu</vt:lpstr>
      <vt:lpstr>The Projects</vt:lpstr>
      <vt:lpstr>Thanks! Get Involved!</vt:lpstr>
      <vt:lpstr>The Judges</vt:lpstr>
      <vt:lpstr>PowerPoint Presentation</vt:lpstr>
      <vt:lpstr>THANK YOU!</vt:lpstr>
      <vt:lpstr>PowerPoint Presentation</vt:lpstr>
      <vt:lpstr>The Projects</vt:lpstr>
      <vt:lpstr>PowerPoint Presentation</vt:lpstr>
      <vt:lpstr>The Judges</vt:lpstr>
      <vt:lpstr>PowerPoint Presentation</vt:lpstr>
      <vt:lpstr>THANK YOU!</vt:lpstr>
      <vt:lpstr>PowerPoint Presentation</vt:lpstr>
      <vt:lpstr>PowerPoint Presentation</vt:lpstr>
      <vt:lpstr>Students’ Choice / Best Pitch</vt:lpstr>
      <vt:lpstr>Best Poster</vt:lpstr>
      <vt:lpstr>Greatest Societal Impact</vt:lpstr>
      <vt:lpstr>Greatest Personal Impact</vt:lpstr>
      <vt:lpstr>Most Novel Product</vt:lpstr>
      <vt:lpstr>Best Website</vt:lpstr>
      <vt:lpstr>Best Concept (3)</vt:lpstr>
      <vt:lpstr>Best Demo (3)</vt:lpstr>
      <vt:lpstr>Best Visual Design (3)</vt:lpstr>
      <vt:lpstr>Bingo Raffle Winners</vt:lpstr>
      <vt:lpstr>Best Overall Project</vt:lpstr>
      <vt:lpstr>     Concept Videos</vt:lpstr>
      <vt:lpstr>Best Overall Teaching Team</vt:lpstr>
      <vt:lpstr>Best Overall Teaching Team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CS 147 Introduction &amp; Course Overview Design Thinking for User Experience Design, Prototyping &amp; Evaluation</dc:title>
  <dc:creator>James A Landay</dc:creator>
  <cp:lastModifiedBy>James A Landay</cp:lastModifiedBy>
  <cp:revision>297</cp:revision>
  <cp:lastPrinted>2022-01-05T06:52:30Z</cp:lastPrinted>
  <dcterms:created xsi:type="dcterms:W3CDTF">2021-01-13T09:28:05Z</dcterms:created>
  <dcterms:modified xsi:type="dcterms:W3CDTF">2025-12-06T05:36:01Z</dcterms:modified>
</cp:coreProperties>
</file>