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85" r:id="rId1"/>
    <p:sldMasterId id="2147483906" r:id="rId2"/>
  </p:sldMasterIdLst>
  <p:notesMasterIdLst>
    <p:notesMasterId r:id="rId46"/>
  </p:notesMasterIdLst>
  <p:handoutMasterIdLst>
    <p:handoutMasterId r:id="rId47"/>
  </p:handoutMasterIdLst>
  <p:sldIdLst>
    <p:sldId id="468" r:id="rId3"/>
    <p:sldId id="590" r:id="rId4"/>
    <p:sldId id="592" r:id="rId5"/>
    <p:sldId id="597" r:id="rId6"/>
    <p:sldId id="599" r:id="rId7"/>
    <p:sldId id="725" r:id="rId8"/>
    <p:sldId id="257" r:id="rId9"/>
    <p:sldId id="596" r:id="rId10"/>
    <p:sldId id="325" r:id="rId11"/>
    <p:sldId id="390" r:id="rId12"/>
    <p:sldId id="391" r:id="rId13"/>
    <p:sldId id="392" r:id="rId14"/>
    <p:sldId id="479" r:id="rId15"/>
    <p:sldId id="393" r:id="rId16"/>
    <p:sldId id="394" r:id="rId17"/>
    <p:sldId id="395" r:id="rId18"/>
    <p:sldId id="480" r:id="rId19"/>
    <p:sldId id="484" r:id="rId20"/>
    <p:sldId id="397" r:id="rId21"/>
    <p:sldId id="398" r:id="rId22"/>
    <p:sldId id="446" r:id="rId23"/>
    <p:sldId id="601" r:id="rId24"/>
    <p:sldId id="399" r:id="rId25"/>
    <p:sldId id="256" r:id="rId26"/>
    <p:sldId id="400" r:id="rId27"/>
    <p:sldId id="401" r:id="rId28"/>
    <p:sldId id="600" r:id="rId29"/>
    <p:sldId id="402" r:id="rId30"/>
    <p:sldId id="403" r:id="rId31"/>
    <p:sldId id="404" r:id="rId32"/>
    <p:sldId id="405" r:id="rId33"/>
    <p:sldId id="406" r:id="rId34"/>
    <p:sldId id="407" r:id="rId35"/>
    <p:sldId id="408" r:id="rId36"/>
    <p:sldId id="447" r:id="rId37"/>
    <p:sldId id="409" r:id="rId38"/>
    <p:sldId id="411" r:id="rId39"/>
    <p:sldId id="410" r:id="rId40"/>
    <p:sldId id="412" r:id="rId41"/>
    <p:sldId id="457" r:id="rId42"/>
    <p:sldId id="342" r:id="rId43"/>
    <p:sldId id="483" r:id="rId44"/>
    <p:sldId id="602" r:id="rId45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3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23">
          <p15:clr>
            <a:srgbClr val="A4A3A4"/>
          </p15:clr>
        </p15:guide>
        <p15:guide id="2" pos="302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nday" initials="JA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FAB71A"/>
    <a:srgbClr val="004699"/>
    <a:srgbClr val="50A0F9"/>
    <a:srgbClr val="E87A40"/>
    <a:srgbClr val="000000"/>
    <a:srgbClr val="C00000"/>
    <a:srgbClr val="0CB2E6"/>
    <a:srgbClr val="FFFDAD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01" autoAdjust="0"/>
    <p:restoredTop sz="71797" autoAdjust="0"/>
  </p:normalViewPr>
  <p:slideViewPr>
    <p:cSldViewPr snapToGrid="0" showGuides="1">
      <p:cViewPr varScale="1">
        <p:scale>
          <a:sx n="83" d="100"/>
          <a:sy n="83" d="100"/>
        </p:scale>
        <p:origin x="2112" y="200"/>
      </p:cViewPr>
      <p:guideLst>
        <p:guide orient="horz" pos="2088"/>
        <p:guide pos="3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70" d="100"/>
        <a:sy n="170" d="100"/>
      </p:scale>
      <p:origin x="0" y="0"/>
    </p:cViewPr>
  </p:notesTextViewPr>
  <p:sorterViewPr>
    <p:cViewPr varScale="1">
      <p:scale>
        <a:sx n="106" d="100"/>
        <a:sy n="106" d="100"/>
      </p:scale>
      <p:origin x="0" y="0"/>
    </p:cViewPr>
  </p:sorterViewPr>
  <p:notesViewPr>
    <p:cSldViewPr snapToGrid="0" showGuides="1">
      <p:cViewPr>
        <p:scale>
          <a:sx n="143" d="100"/>
          <a:sy n="143" d="100"/>
        </p:scale>
        <p:origin x="6888" y="448"/>
      </p:cViewPr>
      <p:guideLst>
        <p:guide orient="horz" pos="2223"/>
        <p:guide pos="3026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657866" y="8866559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4B70B-60B3-4177-8FC4-8F74D34C73A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02438" y="209525"/>
            <a:ext cx="5018980" cy="62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91" tIns="0" rIns="19191" bIns="0" numCol="1" anchor="t" anchorCtr="0" compatLnSpc="1">
            <a:prstTxWarp prst="textNoShape">
              <a:avLst/>
            </a:prstTxWarp>
          </a:bodyPr>
          <a:lstStyle>
            <a:lvl1pPr defTabSz="955675" eaLnBrk="0" hangingPunct="0">
              <a:defRPr sz="1000" i="1" smtClean="0">
                <a:cs typeface="+mn-cs"/>
              </a:defRPr>
            </a:lvl1pPr>
          </a:lstStyle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CS147: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dt+UX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– Design Thinking for User Experience Design, Prototyping &amp; Evaluation</a:t>
            </a:r>
            <a:b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i="0" dirty="0">
                <a:latin typeface="Helvetica" panose="020B0604020202020204" pitchFamily="34" charset="0"/>
                <a:cs typeface="Helvetica" panose="020B0604020202020204" pitchFamily="34" charset="0"/>
              </a:rPr>
              <a:t>Autumn 2023</a:t>
            </a:r>
          </a:p>
          <a:p>
            <a:r>
              <a:rPr lang="en-US" i="0" dirty="0">
                <a:latin typeface="Helvetica" panose="020B0604020202020204" pitchFamily="34" charset="0"/>
                <a:cs typeface="Helvetica" panose="020B0604020202020204" pitchFamily="34" charset="0"/>
              </a:rPr>
              <a:t>Prof. James A. Landay</a:t>
            </a:r>
            <a:br>
              <a:rPr lang="en-US" i="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i="0" dirty="0">
                <a:latin typeface="Helvetica" panose="020B0604020202020204" pitchFamily="34" charset="0"/>
                <a:cs typeface="Helvetica" panose="020B0604020202020204" pitchFamily="34" charset="0"/>
              </a:rPr>
              <a:t>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4098320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" y="-1588"/>
            <a:ext cx="4694989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t" anchorCtr="0" compatLnSpc="1">
            <a:prstTxWarp prst="textNoShape">
              <a:avLst/>
            </a:prstTxWarp>
          </a:bodyPr>
          <a:lstStyle>
            <a:lvl1pPr defTabSz="985838" eaLnBrk="0" hangingPunct="0">
              <a:defRPr sz="900" i="1">
                <a:latin typeface="Times New Roman" pitchFamily="18" charset="0"/>
                <a:ea typeface="+mn-ea"/>
              </a:defRPr>
            </a:lvl1pPr>
          </a:lstStyle>
          <a:p>
            <a:r>
              <a:rPr lang="en-US" dirty="0">
                <a:latin typeface="Helvetica"/>
                <a:cs typeface="Helvetica"/>
              </a:rPr>
              <a:t>CS 147: </a:t>
            </a:r>
            <a:r>
              <a:rPr lang="en-US" dirty="0" err="1">
                <a:latin typeface="Helvetica"/>
                <a:cs typeface="Helvetica"/>
              </a:rPr>
              <a:t>dt+UX</a:t>
            </a:r>
            <a:r>
              <a:rPr lang="en-US" dirty="0">
                <a:latin typeface="Helvetica"/>
                <a:cs typeface="Helvetica"/>
              </a:rPr>
              <a:t> – Design Thinking for User Experience Design, Prototyping &amp; Evaluation</a:t>
            </a:r>
            <a:br>
              <a:rPr lang="en-US" dirty="0">
                <a:latin typeface="Helvetica"/>
                <a:cs typeface="Helvetica"/>
              </a:rPr>
            </a:br>
            <a:r>
              <a:rPr lang="en-US" i="0" dirty="0">
                <a:latin typeface="Helvetica"/>
                <a:cs typeface="Helvetica"/>
              </a:rPr>
              <a:t>Autumn 2023</a:t>
            </a:r>
          </a:p>
          <a:p>
            <a:r>
              <a:rPr lang="en-US" i="0" dirty="0">
                <a:latin typeface="Helvetica"/>
                <a:cs typeface="Helvetica"/>
              </a:rPr>
              <a:t>Prof. James A. Landay</a:t>
            </a:r>
            <a:br>
              <a:rPr lang="en-US" i="0" dirty="0">
                <a:latin typeface="Helvetica"/>
                <a:cs typeface="Helvetica"/>
              </a:rPr>
            </a:br>
            <a:r>
              <a:rPr lang="en-US" i="0" dirty="0">
                <a:latin typeface="Helvetica"/>
                <a:cs typeface="Helvetica"/>
              </a:rPr>
              <a:t>Stanford University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-1588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t" anchorCtr="0" compatLnSpc="1">
            <a:prstTxWarp prst="textNoShape">
              <a:avLst/>
            </a:prstTxWarp>
          </a:bodyPr>
          <a:lstStyle>
            <a:lvl1pPr algn="r" defTabSz="985838" eaLnBrk="0" hangingPunct="0">
              <a:defRPr sz="900" i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2023/11/08</a:t>
            </a:r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9900" y="727075"/>
            <a:ext cx="6376988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49" tIns="49500" rIns="97349" bIns="49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b" anchorCtr="0" compatLnSpc="1">
            <a:prstTxWarp prst="textNoShape">
              <a:avLst/>
            </a:prstTxWarp>
          </a:bodyPr>
          <a:lstStyle>
            <a:lvl1pPr defTabSz="985838" eaLnBrk="0" hangingPunct="0">
              <a:defRPr sz="9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b" anchorCtr="0" compatLnSpc="1">
            <a:prstTxWarp prst="textNoShape">
              <a:avLst/>
            </a:prstTxWarp>
          </a:bodyPr>
          <a:lstStyle>
            <a:lvl1pPr algn="r" defTabSz="985838" eaLnBrk="0" hangingPunct="0">
              <a:defRPr sz="900" i="1"/>
            </a:lvl1pPr>
          </a:lstStyle>
          <a:p>
            <a:fld id="{3194DDDE-5FE8-AD45-9A83-7FB240528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725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1pPr>
    <a:lvl2pPr marL="466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9858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63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images/search?q=Nazca+Lines+in+Peru&amp;FORM=IDBBCQ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B72CB2D-C7D2-7941-9173-6259CB62960C}" type="slidenum">
              <a:rPr lang="en-US" sz="900"/>
              <a:pPr/>
              <a:t>1</a:t>
            </a:fld>
            <a:endParaRPr lang="en-US" sz="9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 cap="flat"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aseline="0" dirty="0">
                <a:latin typeface="Arial" charset="0"/>
              </a:rPr>
              <a:t>-- 0 years ago --</a:t>
            </a:r>
          </a:p>
          <a:p>
            <a:r>
              <a:rPr lang="en-US" baseline="0" dirty="0">
                <a:latin typeface="Arial" charset="0"/>
              </a:rPr>
              <a:t>w/ midterm review so goal 45-50 min</a:t>
            </a:r>
          </a:p>
          <a:p>
            <a:r>
              <a:rPr lang="en-US" baseline="0" dirty="0">
                <a:latin typeface="Arial" charset="0"/>
              </a:rPr>
              <a:t>took 83 min so need to cut 15 min still at least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-- 1  year ago --</a:t>
            </a:r>
          </a:p>
          <a:p>
            <a:r>
              <a:rPr lang="en-US" baseline="0" dirty="0">
                <a:latin typeface="Arial" charset="0"/>
              </a:rPr>
              <a:t>full lecture so shot for 80 min with ample 30 min team break</a:t>
            </a:r>
          </a:p>
          <a:p>
            <a:r>
              <a:rPr lang="en-US" baseline="0" dirty="0">
                <a:latin typeface="Arial" charset="0"/>
              </a:rPr>
              <a:t>Wow… only a 15 min break!!!! Also had to jam through last 5 slides (did only 15 min activity). First part of lecture was 10 min too slow by far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-- 2 years ago --</a:t>
            </a:r>
          </a:p>
          <a:p>
            <a:r>
              <a:rPr lang="en-US" baseline="0" dirty="0">
                <a:latin typeface="Arial" charset="0"/>
              </a:rPr>
              <a:t>midterm review so goal 45-50 min, 15 min team break, 30 min review (skipped the 15 min activity this year)</a:t>
            </a:r>
            <a:br>
              <a:rPr lang="en-US" baseline="0" dirty="0">
                <a:latin typeface="Arial" charset="0"/>
              </a:rPr>
            </a:br>
            <a:r>
              <a:rPr lang="en-US" baseline="0" dirty="0">
                <a:latin typeface="Arial" charset="0"/>
              </a:rPr>
              <a:t>Still took 83 min. Need to cut 15-20 min at least!!!! (if midterm review in same lecture)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-- 3 years ago --</a:t>
            </a:r>
          </a:p>
          <a:p>
            <a:r>
              <a:rPr lang="en-US" baseline="0" dirty="0">
                <a:latin typeface="Arial" charset="0"/>
              </a:rPr>
              <a:t>This year no midterm review (as after midterm). So, goal 80 min with 30 min team break</a:t>
            </a:r>
          </a:p>
          <a:p>
            <a:r>
              <a:rPr lang="en-US" baseline="0" dirty="0">
                <a:latin typeface="Arial" charset="0"/>
              </a:rPr>
              <a:t>5 min over (25 min team break and only 15 min exercise). Go a little faster in first half.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-- 4 years ago --</a:t>
            </a:r>
          </a:p>
          <a:p>
            <a:r>
              <a:rPr lang="en-US" baseline="0" dirty="0">
                <a:latin typeface="Arial" charset="0"/>
              </a:rPr>
              <a:t>82 minutes 1</a:t>
            </a:r>
            <a:r>
              <a:rPr lang="en-US" baseline="30000" dirty="0">
                <a:latin typeface="Arial" charset="0"/>
              </a:rPr>
              <a:t>st</a:t>
            </a:r>
            <a:r>
              <a:rPr lang="en-US" baseline="0" dirty="0">
                <a:latin typeface="Arial" charset="0"/>
              </a:rPr>
              <a:t> half  including a 20 min activity + (midterm review slides with remaining 28 minutes)</a:t>
            </a:r>
          </a:p>
          <a:p>
            <a:r>
              <a:rPr lang="en-US" baseline="0" dirty="0">
                <a:latin typeface="Arial" charset="0"/>
              </a:rPr>
              <a:t>(should have been 60 minutes… went WAY long – cut 3-5 more slides)</a:t>
            </a:r>
          </a:p>
        </p:txBody>
      </p:sp>
    </p:spTree>
    <p:extLst>
      <p:ext uri="{BB962C8B-B14F-4D97-AF65-F5344CB8AC3E}">
        <p14:creationId xmlns:p14="http://schemas.microsoft.com/office/powerpoint/2010/main" val="2014477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1C5C17D-6B94-6B42-99C5-89BA4D88C238}" type="slidenum">
              <a:rPr lang="en-US" sz="900"/>
              <a:pPr/>
              <a:t>10</a:t>
            </a:fld>
            <a:endParaRPr lang="en-US" sz="900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5675" y="4570413"/>
            <a:ext cx="5421313" cy="4335462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289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6B5EE1-7306-9E49-9AB6-61BEC13C52E7}" type="slidenum">
              <a:rPr lang="en-US" sz="900"/>
              <a:pPr/>
              <a:t>11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Michigan State Image from http://www.nytimes.com/2009/01/01/business/01student.html</a:t>
            </a:r>
          </a:p>
        </p:txBody>
      </p:sp>
    </p:spTree>
    <p:extLst>
      <p:ext uri="{BB962C8B-B14F-4D97-AF65-F5344CB8AC3E}">
        <p14:creationId xmlns:p14="http://schemas.microsoft.com/office/powerpoint/2010/main" val="2386504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B430531-7F0E-3F43-8A21-F1C8446B92D9}" type="slidenum">
              <a:rPr lang="en-US" sz="900"/>
              <a:pPr/>
              <a:t>12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can be distressing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Doing fieldwork</a:t>
            </a:r>
            <a:r>
              <a:rPr lang="en-US" baseline="0" dirty="0"/>
              <a:t> in under resourced communities has a number of pitfalls for researchers coming from an empowered group (whether by race, education, or other institutional privilege).</a:t>
            </a:r>
          </a:p>
          <a:p>
            <a:r>
              <a:rPr lang="en-US" baseline="0" dirty="0"/>
              <a:t>[ADVANCE]</a:t>
            </a:r>
          </a:p>
          <a:p>
            <a:r>
              <a:rPr lang="en-US" baseline="0" dirty="0"/>
              <a:t>You cannot just drop in to some rural village wearing your African shirt. It just isn’t ethical.</a:t>
            </a:r>
          </a:p>
          <a:p>
            <a:r>
              <a:rPr lang="en-US" baseline="0" dirty="0"/>
              <a:t>Even paying money (if relatively excessive to the group in question) can be coercive because the intended participants may NOT be able to turn you down</a:t>
            </a:r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805906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B430531-7F0E-3F43-8A21-F1C8446B92D9}" type="slidenum">
              <a:rPr lang="en-US" sz="900"/>
              <a:pPr/>
              <a:t>13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075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5ACB499-7263-3046-A778-AB71F31DECA8}" type="slidenum">
              <a:rPr lang="en-US" sz="900"/>
              <a:pPr/>
              <a:t>14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39673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F59A5D8-04DD-A24D-91E1-2F92F609D6B8}" type="slidenum">
              <a:rPr lang="en-US" sz="900"/>
              <a:pPr/>
              <a:t>15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8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E8391F-1269-C740-969B-AB93B8ABAD4E}" type="slidenum">
              <a:rPr lang="en-US" sz="900"/>
              <a:pPr/>
              <a:t>16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9F7F711-CF40-734E-8DE1-DCD51AD35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023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807897B-A582-C14C-A18E-72BCF83412E5}" type="slidenum">
              <a:rPr lang="en-US" sz="900"/>
              <a:pPr/>
              <a:t>17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4E936F5-3F9B-4752-83CE-9DC2E543D9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At this stage you want to see things at a high level to understand the big picture</a:t>
            </a: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“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It's hard to see things when you're too close. Take a step back and look.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”</a:t>
            </a: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+mn-cs"/>
            </a:endParaRP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+mn-cs"/>
            </a:endParaRP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One of the most mysterious places on Earth, the </a:t>
            </a:r>
            <a:r>
              <a:rPr lang="en-US" sz="1200" b="0" i="0" u="none" strike="noStrike" kern="1200" baseline="0" dirty="0">
                <a:solidFill>
                  <a:srgbClr val="FF0000"/>
                </a:solidFill>
                <a:effectLst/>
                <a:latin typeface="Arial" pitchFamily="34" charset="0"/>
                <a:ea typeface="ＭＳ Ｐゴシック" charset="0"/>
                <a:cs typeface="+mn-cs"/>
                <a:hlinkClick r:id="rId3" tooltip="Search for: Nazca Lines in Peru"/>
              </a:rPr>
              <a:t>Nazca Lines in Peru</a:t>
            </a:r>
            <a:r>
              <a:rPr lang="en-US" sz="1200" b="0" i="0" kern="1200" baseline="0" dirty="0">
                <a:solidFill>
                  <a:schemeClr val="tx2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are pictographs etched in the desert.</a:t>
            </a: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http://www.azquotes.com/quote/1137013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71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807897B-A582-C14C-A18E-72BCF83412E5}" type="slidenum">
              <a:rPr lang="en-US" sz="900"/>
              <a:pPr/>
              <a:t>18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24152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205D355-075E-D642-A86A-8B7C9EC73F81}" type="slidenum">
              <a:rPr lang="en-US" sz="900"/>
              <a:pPr/>
              <a:t>19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40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2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This is a site sent to me by a student.</a:t>
            </a:r>
          </a:p>
          <a:p>
            <a:endParaRPr lang="en-US" dirty="0"/>
          </a:p>
          <a:p>
            <a:r>
              <a:rPr lang="en-US" dirty="0"/>
              <a:t>It is a cooking site.</a:t>
            </a:r>
          </a:p>
          <a:p>
            <a:endParaRPr lang="en-US" dirty="0"/>
          </a:p>
          <a:p>
            <a:r>
              <a:rPr lang="en-US" dirty="0"/>
              <a:t>You can see pictures of recipes. I find one I like for Jiaozi &amp; tap on it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I scroll down and see the ingredients.</a:t>
            </a:r>
          </a:p>
          <a:p>
            <a:r>
              <a:rPr lang="en-US" dirty="0"/>
              <a:t>I can say add it to my shopping list. I press that button and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And when I am the grocery store I can select things as I put them in my cart (or things I already have) and they grey out.</a:t>
            </a:r>
          </a:p>
          <a:p>
            <a:r>
              <a:rPr lang="en-US" dirty="0"/>
              <a:t>What do we think?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 147: dt+UX – Design Thinking for User Experience Design, Prototyping &amp; Evaluation Autumn 2015 Prof. James A. Landay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850148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EA277E4-2AA2-154C-B82D-7906B8350545}" type="slidenum">
              <a:rPr lang="en-US" sz="900"/>
              <a:pPr/>
              <a:t>20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57386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8838B7-D5FE-2A4C-9887-06EF813C1DA2}" type="slidenum">
              <a:rPr lang="en-US" sz="900"/>
              <a:pPr/>
              <a:t>21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[ADVANCE]</a:t>
            </a:r>
          </a:p>
          <a:p>
            <a:r>
              <a:rPr lang="en-US" dirty="0"/>
              <a:t>Not always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If </a:t>
            </a:r>
            <a:r>
              <a:rPr lang="en-US" b="1" dirty="0"/>
              <a:t>you ask</a:t>
            </a:r>
            <a:r>
              <a:rPr lang="en-US" dirty="0"/>
              <a:t>... people will </a:t>
            </a:r>
            <a:r>
              <a:rPr lang="en-US" b="1" dirty="0"/>
              <a:t>always</a:t>
            </a:r>
            <a:r>
              <a:rPr lang="en-US" dirty="0"/>
              <a:t> give you an </a:t>
            </a:r>
            <a:r>
              <a:rPr lang="en-US" b="1" dirty="0"/>
              <a:t>answer</a:t>
            </a:r>
            <a:r>
              <a:rPr lang="en-US" dirty="0"/>
              <a:t>. Even if </a:t>
            </a:r>
            <a:r>
              <a:rPr lang="en-US" b="1" dirty="0"/>
              <a:t>not</a:t>
            </a:r>
            <a:r>
              <a:rPr lang="en-US" dirty="0"/>
              <a:t> </a:t>
            </a:r>
            <a:r>
              <a:rPr lang="en-US" b="1" dirty="0"/>
              <a:t>supported</a:t>
            </a:r>
            <a:r>
              <a:rPr lang="en-US" dirty="0"/>
              <a:t> by </a:t>
            </a:r>
            <a:r>
              <a:rPr lang="en-US" b="1" dirty="0"/>
              <a:t>facts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Market researchers did an experiment: had</a:t>
            </a:r>
            <a:r>
              <a:rPr lang="en-US" baseline="0" dirty="0"/>
              <a:t> someone sit outside a supermarket with 2 pairs of pantyhose and asked which was more sheer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There was a statistically significant difference in participants selections between the one on the right and one on the left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…but they were the </a:t>
            </a:r>
            <a:r>
              <a:rPr lang="en-US" b="1" baseline="0" dirty="0"/>
              <a:t>same</a:t>
            </a:r>
            <a:r>
              <a:rPr lang="en-US" baseline="0" dirty="0"/>
              <a:t> </a:t>
            </a:r>
            <a:r>
              <a:rPr lang="en-US" b="1" baseline="0" dirty="0"/>
              <a:t>product</a:t>
            </a:r>
            <a:r>
              <a:rPr lang="en-US" baseline="0" dirty="0"/>
              <a:t>!</a:t>
            </a:r>
          </a:p>
          <a:p>
            <a:pPr marL="0" indent="0">
              <a:buFontTx/>
              <a:buNone/>
            </a:pPr>
            <a:r>
              <a:rPr lang="en-US" baseline="0" dirty="0"/>
              <a:t>[ADVANCE]</a:t>
            </a:r>
          </a:p>
          <a:p>
            <a:pPr marL="0" indent="0">
              <a:buFontTx/>
              <a:buNone/>
            </a:pPr>
            <a:r>
              <a:rPr lang="en-US" baseline="0" dirty="0"/>
              <a:t>Moral: be </a:t>
            </a:r>
            <a:r>
              <a:rPr lang="en-US" b="1" baseline="0" dirty="0"/>
              <a:t>careful</a:t>
            </a:r>
            <a:r>
              <a:rPr lang="en-US" baseline="0" dirty="0"/>
              <a:t> what you ask – people will </a:t>
            </a:r>
            <a:r>
              <a:rPr lang="en-US" b="1" baseline="0" dirty="0"/>
              <a:t>try</a:t>
            </a:r>
            <a:r>
              <a:rPr lang="en-US" baseline="0" dirty="0"/>
              <a:t> to </a:t>
            </a:r>
            <a:r>
              <a:rPr lang="en-US" b="1" baseline="0" dirty="0"/>
              <a:t>give</a:t>
            </a:r>
            <a:r>
              <a:rPr lang="en-US" baseline="0" dirty="0"/>
              <a:t> you the </a:t>
            </a:r>
            <a:r>
              <a:rPr lang="en-US" b="1" baseline="0" dirty="0"/>
              <a:t>answer</a:t>
            </a:r>
            <a:r>
              <a:rPr lang="en-US" baseline="0" dirty="0"/>
              <a:t> they </a:t>
            </a:r>
            <a:r>
              <a:rPr lang="en-US" b="1" baseline="0" dirty="0"/>
              <a:t>think</a:t>
            </a:r>
            <a:r>
              <a:rPr lang="en-US" baseline="0" dirty="0"/>
              <a:t> </a:t>
            </a:r>
            <a:r>
              <a:rPr lang="en-US" b="1" baseline="0" dirty="0"/>
              <a:t>you</a:t>
            </a:r>
            <a:r>
              <a:rPr lang="en-US" baseline="0" dirty="0"/>
              <a:t> </a:t>
            </a:r>
            <a:r>
              <a:rPr lang="en-US" b="1" baseline="0" dirty="0"/>
              <a:t>want. Avoid specific questions (especially binary ones)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4081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8838B7-D5FE-2A4C-9887-06EF813C1DA2}" type="slidenum">
              <a:rPr lang="en-US" sz="900"/>
              <a:pPr/>
              <a:t>22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08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585732C-1B33-3340-A65A-F3105ED36CF1}" type="slidenum">
              <a:rPr lang="en-US" sz="900"/>
              <a:pPr/>
              <a:t>23</a:t>
            </a:fld>
            <a:endParaRPr lang="en-US" sz="9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711200"/>
            <a:ext cx="6443663" cy="36258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570413"/>
            <a:ext cx="5421313" cy="43354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</a:rPr>
              <a:t>[34s video]</a:t>
            </a:r>
          </a:p>
          <a:p>
            <a:r>
              <a:rPr lang="en-US" dirty="0">
                <a:latin typeface="Arial" charset="0"/>
              </a:rPr>
              <a:t>Here is an example recording of someone doing a usability test (this is the type of recording you might make -- capturing the screen and the user's face so we can see expressions).</a:t>
            </a:r>
            <a:br>
              <a:rPr lang="en-US" dirty="0">
                <a:latin typeface="Arial" charset="0"/>
              </a:rPr>
            </a:b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Watch</a:t>
            </a:r>
            <a:r>
              <a:rPr lang="en-US" baseline="0" dirty="0">
                <a:latin typeface="Arial" charset="0"/>
              </a:rPr>
              <a:t> her face and listen to the tone of her voice. These are the types of things you cannot get with A/B testing or other more automated methodologies that we will talk about later.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46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b481b4cb6a_5_0:notes"/>
          <p:cNvSpPr txBox="1">
            <a:spLocks noGrp="1"/>
          </p:cNvSpPr>
          <p:nvPr>
            <p:ph type="sldNum" idx="12"/>
          </p:nvPr>
        </p:nvSpPr>
        <p:spPr>
          <a:xfrm>
            <a:off x="4146550" y="9120188"/>
            <a:ext cx="3168600" cy="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725" tIns="0" rIns="19725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sz="10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 sz="1000" b="0" i="1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gb481b4cb6a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9900" y="725488"/>
            <a:ext cx="6376988" cy="3587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gb481b4cb6a_5_0:notes"/>
          <p:cNvSpPr txBox="1">
            <a:spLocks noGrp="1"/>
          </p:cNvSpPr>
          <p:nvPr>
            <p:ph type="body" idx="1"/>
          </p:nvPr>
        </p:nvSpPr>
        <p:spPr>
          <a:xfrm>
            <a:off x="976313" y="4557713"/>
            <a:ext cx="5362500" cy="4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975" tIns="49300" rIns="96975" bIns="49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Got here at 41 min in and took 15 min (restart at 2:30)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-----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Need to be here by 55 min in if you want to take 20 min for this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-----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last year got here at 65 min in, so only took 15 min for activity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(but no review so felt I had the time)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---------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Last year: Got here at 55 in, so took only 15 min for the activity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Two years ago: Got here at 30 minutes into lecture and took 20 minutes to do the activity 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Afterwards: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What worked well? What was hard? (about the usability testing process)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3175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77DCD9-4DAC-2E45-932E-DA51BD02AE61}" type="slidenum">
              <a:rPr lang="en-US" sz="900"/>
              <a:pPr/>
              <a:t>25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633996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8838B7-D5FE-2A4C-9887-06EF813C1DA2}" type="slidenum">
              <a:rPr lang="en-US" sz="900"/>
              <a:pPr/>
              <a:t>26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95150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2025au</a:t>
            </a:r>
          </a:p>
          <a:p>
            <a:r>
              <a:rPr lang="en-US" dirty="0"/>
              <a:t>No team break as we are doing midterm review so no break as will take 5 min at midterm review time</a:t>
            </a:r>
          </a:p>
          <a:p>
            <a:r>
              <a:rPr lang="en-US" dirty="0"/>
              <a:t>2024au:</a:t>
            </a:r>
          </a:p>
          <a:p>
            <a:r>
              <a:rPr lang="en-US" dirty="0"/>
              <a:t>got here at 2:44 PM so took 16 min and return at 3pm</a:t>
            </a:r>
          </a:p>
          <a:p>
            <a:endParaRPr lang="en-US" dirty="0"/>
          </a:p>
          <a:p>
            <a:r>
              <a:rPr lang="en-US" dirty="0"/>
              <a:t>----</a:t>
            </a:r>
          </a:p>
          <a:p>
            <a:endParaRPr lang="en-US" dirty="0"/>
          </a:p>
          <a:p>
            <a:r>
              <a:rPr lang="en-US" dirty="0"/>
              <a:t>last year:</a:t>
            </a:r>
          </a:p>
          <a:p>
            <a:r>
              <a:rPr lang="en-US" dirty="0"/>
              <a:t>Got here at 88 min in so took 10 min break (to 3:08)</a:t>
            </a:r>
          </a:p>
          <a:p>
            <a:r>
              <a:rPr lang="en-US" dirty="0"/>
              <a:t>------</a:t>
            </a:r>
          </a:p>
          <a:p>
            <a:endParaRPr lang="en-US" dirty="0"/>
          </a:p>
          <a:p>
            <a:r>
              <a:rPr lang="en-US" dirty="0"/>
              <a:t>Get here by 60 min. Take 30 min team break. 20 min to finish.</a:t>
            </a:r>
          </a:p>
          <a:p>
            <a:endParaRPr lang="en-US" dirty="0"/>
          </a:p>
          <a:p>
            <a:r>
              <a:rPr lang="en-US" dirty="0"/>
              <a:t>Last year:</a:t>
            </a:r>
          </a:p>
          <a:p>
            <a:endParaRPr lang="en-US" dirty="0"/>
          </a:p>
          <a:p>
            <a:r>
              <a:rPr lang="en-US" dirty="0"/>
              <a:t>got here at 83 min! so only took 10 min break1!!!</a:t>
            </a:r>
          </a:p>
          <a:p>
            <a:endParaRPr lang="en-US" dirty="0"/>
          </a:p>
          <a:p>
            <a:r>
              <a:rPr lang="en-US" dirty="0"/>
              <a:t>--------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get here past 60 min, cut 15 min break down to 10. Need at least 45 min after break for midterm review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--- last year -----</a:t>
            </a:r>
          </a:p>
          <a:p>
            <a:endParaRPr lang="en-US" dirty="0"/>
          </a:p>
          <a:p>
            <a:r>
              <a:rPr lang="en-US" dirty="0"/>
              <a:t>Got here at 80 min in for 30 min team break so cut to 25 min</a:t>
            </a:r>
          </a:p>
          <a:p>
            <a:endParaRPr lang="en-US" dirty="0"/>
          </a:p>
          <a:p>
            <a:r>
              <a:rPr lang="en-US" dirty="0"/>
              <a:t>*** NOTE *** WE HAVE 116 people signed up to come to our project expo! Its going to be fun. Indoor/Outdoor at the </a:t>
            </a:r>
            <a:r>
              <a:rPr lang="en-US" dirty="0" err="1"/>
              <a:t>d.school</a:t>
            </a:r>
            <a:r>
              <a:rPr lang="en-US" dirty="0"/>
              <a:t>… Dinner on us!  Judges who are in important positions in industry! Invite your industry managers!</a:t>
            </a:r>
          </a:p>
          <a:p>
            <a:endParaRPr lang="en-US" dirty="0"/>
          </a:p>
          <a:p>
            <a:r>
              <a:rPr lang="en-US" dirty="0"/>
              <a:t>---</a:t>
            </a:r>
          </a:p>
          <a:p>
            <a:endParaRPr lang="en-US" dirty="0"/>
          </a:p>
          <a:p>
            <a:r>
              <a:rPr lang="en-US" dirty="0"/>
              <a:t>Let’s cut to 20 min and more if get here past 70 min in.</a:t>
            </a:r>
          </a:p>
          <a:p>
            <a:endParaRPr lang="en-US" dirty="0"/>
          </a:p>
          <a:p>
            <a:r>
              <a:rPr lang="en-US" dirty="0"/>
              <a:t>Got here at 2:35 PM (65 min in -- though started 5 min late). Gave a 15 min break.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637C8-BC68-9D41-9482-C88985EFDE1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229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728A14-1733-7546-B637-A3881319A7DB}" type="slidenum">
              <a:rPr lang="en-US" sz="900"/>
              <a:pPr/>
              <a:t>28</a:t>
            </a:fld>
            <a:endParaRPr lang="en-US" sz="900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5675" y="4570413"/>
            <a:ext cx="5421313" cy="4335462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729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210B260-83A3-C344-95B3-BB5E30F8FABC}" type="slidenum">
              <a:rPr lang="en-US" sz="900"/>
              <a:pPr/>
              <a:t>29</a:t>
            </a:fld>
            <a:endParaRPr lang="en-US" sz="900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5675" y="4570413"/>
            <a:ext cx="5421313" cy="4335462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30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3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why this tab for "kitchen stories" and fonts hard to read for long list of ingredients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 147: dt+UX – Design Thinking for User Experience Design, Prototyping &amp; Evaluation Autumn 2015 Prof. James A. Landay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168804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20936C-C359-C046-9BDE-15CAFBF9F51B}" type="slidenum">
              <a:rPr lang="en-US" sz="900"/>
              <a:pPr/>
              <a:t>30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95% (or</a:t>
            </a:r>
            <a:r>
              <a:rPr lang="en-US" baseline="0" dirty="0"/>
              <a:t> alpha=5%) is the standard confidence interval used in HCI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85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AD3C7D-D4DA-8D4E-B9E9-7BA4447942B7}" type="slidenum">
              <a:rPr lang="en-US" sz="900"/>
              <a:pPr/>
              <a:t>31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055892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1BC631-E179-0844-B088-C7FDBE7376F3}" type="slidenum">
              <a:rPr lang="en-US" sz="900"/>
              <a:pPr/>
              <a:t>32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7798582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97EB59-7E80-D048-9566-AEF878AE4B42}" type="slidenum">
              <a:rPr lang="en-US" sz="900"/>
              <a:pPr/>
              <a:t>33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7057D60-B710-934C-8F4A-5223A376D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8434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E8E95E7-901F-C940-B7CA-57C28835152E}" type="slidenum">
              <a:rPr lang="en-US" sz="900"/>
              <a:pPr/>
              <a:t>34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0CBE407-39B0-0241-83EB-1BB96EC97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939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E8E95E7-901F-C940-B7CA-57C28835152E}" type="slidenum">
              <a:rPr lang="en-US" sz="900"/>
              <a:pPr/>
              <a:t>35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9A59DE4-4FFC-EC53-7EDC-0B49C6A4C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between groups needs more participants</a:t>
            </a:r>
          </a:p>
          <a:p>
            <a:endParaRPr lang="en-US" dirty="0"/>
          </a:p>
          <a:p>
            <a:r>
              <a:rPr lang="en-US" dirty="0"/>
              <a:t>assumptions of statistical significance</a:t>
            </a:r>
          </a:p>
          <a:p>
            <a:endParaRPr lang="en-US" dirty="0"/>
          </a:p>
          <a:p>
            <a:r>
              <a:rPr lang="en-US" dirty="0"/>
              <a:t>online companies do large AB tests</a:t>
            </a:r>
          </a:p>
          <a:p>
            <a:r>
              <a:rPr lang="en-US" dirty="0"/>
              <a:t>- why might resulting target behavior not be enough?</a:t>
            </a:r>
          </a:p>
        </p:txBody>
      </p:sp>
    </p:spTree>
    <p:extLst>
      <p:ext uri="{BB962C8B-B14F-4D97-AF65-F5344CB8AC3E}">
        <p14:creationId xmlns:p14="http://schemas.microsoft.com/office/powerpoint/2010/main" val="22360412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7AF5B38-53E1-9144-8357-99EC2BB4B2FC}" type="slidenum">
              <a:rPr lang="en-US" sz="900"/>
              <a:pPr/>
              <a:t>36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90A8951-9042-644D-B618-FA1AC6091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use when have extra time</a:t>
            </a:r>
          </a:p>
        </p:txBody>
      </p:sp>
    </p:spTree>
    <p:extLst>
      <p:ext uri="{BB962C8B-B14F-4D97-AF65-F5344CB8AC3E}">
        <p14:creationId xmlns:p14="http://schemas.microsoft.com/office/powerpoint/2010/main" val="20180374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69E8106-7F9B-CF47-BAB0-C52FA84C19F1}" type="slidenum">
              <a:rPr lang="en-US" sz="900"/>
              <a:pPr/>
              <a:t>37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3058E7A-4AE5-B842-A773-9C10A9BD86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Only use when have extra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110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079972E-6E3F-904D-A22F-8AC1B15B3443}" type="slidenum">
              <a:rPr lang="en-US" sz="900"/>
              <a:pPr/>
              <a:t>38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get the variance down by being consistent in how you do these things.</a:t>
            </a:r>
          </a:p>
        </p:txBody>
      </p:sp>
    </p:spTree>
    <p:extLst>
      <p:ext uri="{BB962C8B-B14F-4D97-AF65-F5344CB8AC3E}">
        <p14:creationId xmlns:p14="http://schemas.microsoft.com/office/powerpoint/2010/main" val="31360428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3CE574-C37B-DA47-8A86-77E3809E1262}" type="slidenum">
              <a:rPr lang="en-US" sz="900"/>
              <a:pPr/>
              <a:t>39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051227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4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This is one I’ve run into several times How many of you ever go to </a:t>
            </a:r>
            <a:r>
              <a:rPr lang="en-US" dirty="0" err="1"/>
              <a:t>Coupa</a:t>
            </a:r>
            <a:r>
              <a:rPr lang="en-US" dirty="0"/>
              <a:t> Café?</a:t>
            </a:r>
          </a:p>
          <a:p>
            <a:r>
              <a:rPr lang="en-US" dirty="0"/>
              <a:t>Their app remembers my recent orders and my common cafes when I click on Start order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I’ll skip some steps, but I added two items for lunch to my cart last night.</a:t>
            </a:r>
          </a:p>
          <a:p>
            <a:r>
              <a:rPr lang="en-US" dirty="0"/>
              <a:t>A latte and an arepa.</a:t>
            </a:r>
          </a:p>
          <a:p>
            <a:r>
              <a:rPr lang="en-US" dirty="0"/>
              <a:t>Sometimes I’m not sure if I’ve added or not as the button you add with has poor feedback</a:t>
            </a:r>
          </a:p>
          <a:p>
            <a:r>
              <a:rPr lang="en-US" dirty="0"/>
              <a:t>But let’s assume I added and I go to checkout</a:t>
            </a:r>
          </a:p>
          <a:p>
            <a:r>
              <a:rPr lang="en-US" dirty="0"/>
              <a:t>[ADVANCE</a:t>
            </a:r>
          </a:p>
          <a:p>
            <a:r>
              <a:rPr lang="en-US" dirty="0"/>
              <a:t>I see I have enough money on my card, but lets say I want to add some to be safe.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I get this screen How much am I adding?</a:t>
            </a:r>
          </a:p>
          <a:p>
            <a:r>
              <a:rPr lang="en-US" dirty="0"/>
              <a:t>Before they had a dot below the numbers that you could barely see.</a:t>
            </a:r>
          </a:p>
          <a:p>
            <a:r>
              <a:rPr lang="en-US" dirty="0"/>
              <a:t>Now…</a:t>
            </a:r>
          </a:p>
          <a:p>
            <a:endParaRPr lang="en-US" dirty="0"/>
          </a:p>
          <a:p>
            <a:r>
              <a:rPr lang="en-US" dirty="0"/>
              <a:t>What do you like? What do you wish?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 147: dt+UX – Design Thinking for User Experience Design, Prototyping &amp; Evaluation Autumn 2015 Prof. James A. Landay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0131850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736C95D-5BA8-AA49-A80B-7DFCCA9B9598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738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D5CE5FA-300D-AC4F-A428-64A763D65624}" type="slidenum">
              <a:rPr lang="en-US" sz="900"/>
              <a:pPr/>
              <a:t>41</a:t>
            </a:fld>
            <a:endParaRPr lang="en-US" sz="9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331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D5CE5FA-300D-AC4F-A428-64A763D65624}" type="slidenum">
              <a:rPr lang="en-US" sz="900"/>
              <a:pPr/>
              <a:t>42</a:t>
            </a:fld>
            <a:endParaRPr lang="en-US" sz="9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967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has come up as a question to TAs again and I mentioned in our introductory lecture and multiple times since then. </a:t>
            </a:r>
          </a:p>
          <a:p>
            <a:r>
              <a:rPr lang="en-US" dirty="0"/>
              <a:t>Your project grade is 60% of your overall grade.</a:t>
            </a:r>
          </a:p>
          <a:p>
            <a:r>
              <a:rPr lang="en-US" dirty="0"/>
              <a:t>If you don’t pull your weight on your team, you won’t get that full amount of your project grade.</a:t>
            </a:r>
          </a:p>
          <a:p>
            <a:endParaRPr lang="en-US" dirty="0"/>
          </a:p>
          <a:p>
            <a:r>
              <a:rPr lang="en-US" dirty="0"/>
              <a:t>If you haven’t stepped up yet, you need to step up strong on these last assignments.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Web sites linked…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Lots of assignments coming up in the next few week after the midterm so keep working after you get through this....</a:t>
            </a:r>
          </a:p>
          <a:p>
            <a:r>
              <a:rPr lang="en-US" dirty="0"/>
              <a:t>Make sure you are allocating time [A8 – hi-fi prototype assignment is online now]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4DDDE-5FE8-AD45-9A83-7FB24052874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16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5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 147: dt+UX – Design Thinking for User Experience Design, Prototyping &amp; Evaluation Autumn 2015 Prof. James A. Landay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4230464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12ac3f21b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709613"/>
            <a:ext cx="6443663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12ac3f21ba_1_0:notes"/>
          <p:cNvSpPr txBox="1">
            <a:spLocks noGrp="1"/>
          </p:cNvSpPr>
          <p:nvPr>
            <p:ph type="body" idx="1"/>
          </p:nvPr>
        </p:nvSpPr>
        <p:spPr>
          <a:xfrm>
            <a:off x="955675" y="4572000"/>
            <a:ext cx="5422800" cy="4333800"/>
          </a:xfrm>
          <a:prstGeom prst="rect">
            <a:avLst/>
          </a:prstGeom>
        </p:spPr>
        <p:txBody>
          <a:bodyPr spcFirstLastPara="1" wrap="square" lIns="95000" tIns="47500" rIns="95000" bIns="47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i-94 is a document that gives you your travel history to and from the U.S.</a:t>
            </a:r>
            <a:endParaRPr/>
          </a:p>
        </p:txBody>
      </p:sp>
      <p:sp>
        <p:nvSpPr>
          <p:cNvPr id="162" name="Google Shape;162;g312ac3f21ba_1_0:notes"/>
          <p:cNvSpPr txBox="1">
            <a:spLocks noGrp="1"/>
          </p:cNvSpPr>
          <p:nvPr>
            <p:ph type="sldNum" idx="12"/>
          </p:nvPr>
        </p:nvSpPr>
        <p:spPr>
          <a:xfrm>
            <a:off x="4144963" y="9142413"/>
            <a:ext cx="3189300" cy="473100"/>
          </a:xfrm>
          <a:prstGeom prst="rect">
            <a:avLst/>
          </a:prstGeom>
        </p:spPr>
        <p:txBody>
          <a:bodyPr spcFirstLastPara="1" wrap="square" lIns="95000" tIns="47500" rIns="95000" bIns="47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12ac3f21ba_2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709613"/>
            <a:ext cx="6443663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12ac3f21ba_2_164:notes"/>
          <p:cNvSpPr txBox="1">
            <a:spLocks noGrp="1"/>
          </p:cNvSpPr>
          <p:nvPr>
            <p:ph type="body" idx="1"/>
          </p:nvPr>
        </p:nvSpPr>
        <p:spPr>
          <a:xfrm>
            <a:off x="955675" y="4572000"/>
            <a:ext cx="5422800" cy="4333800"/>
          </a:xfrm>
          <a:prstGeom prst="rect">
            <a:avLst/>
          </a:prstGeom>
        </p:spPr>
        <p:txBody>
          <a:bodyPr spcFirstLastPara="1" wrap="square" lIns="95000" tIns="47500" rIns="95000" bIns="475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/>
              <a:t>There are two PDF links provided, one labeled </a:t>
            </a:r>
            <a:r>
              <a:rPr lang="en-US" sz="1100" b="1"/>
              <a:t>"I94-OAW-Dari.pdf"</a:t>
            </a:r>
            <a:r>
              <a:rPr lang="en-US" sz="1100"/>
              <a:t> and the other </a:t>
            </a:r>
            <a:r>
              <a:rPr lang="en-US" sz="1100" b="1"/>
              <a:t>"I94-OAW-Pashtu.pdf"</a:t>
            </a:r>
            <a:r>
              <a:rPr lang="en-US" sz="1100"/>
              <a:t>, resources in the Dari and Pashto languages (spoken in Afghanistan) that provide information or instructions for individuals who may be applying for a provisional I-94.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312ac3f21ba_2_164:notes"/>
          <p:cNvSpPr txBox="1">
            <a:spLocks noGrp="1"/>
          </p:cNvSpPr>
          <p:nvPr>
            <p:ph type="sldNum" idx="12"/>
          </p:nvPr>
        </p:nvSpPr>
        <p:spPr>
          <a:xfrm>
            <a:off x="4144963" y="9142413"/>
            <a:ext cx="3189300" cy="473100"/>
          </a:xfrm>
          <a:prstGeom prst="rect">
            <a:avLst/>
          </a:prstGeom>
        </p:spPr>
        <p:txBody>
          <a:bodyPr spcFirstLastPara="1" wrap="square" lIns="95000" tIns="47500" rIns="95000" bIns="47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B72CB2D-C7D2-7941-9173-6259CB62960C}" type="slidenum">
              <a:rPr lang="en-US" sz="900"/>
              <a:pPr/>
              <a:t>8</a:t>
            </a:fld>
            <a:endParaRPr lang="en-US" sz="9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 cap="flat"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aseline="0" dirty="0">
                <a:latin typeface="Arial" charset="0"/>
              </a:rPr>
              <a:t>Today we will talk about usability testing.</a:t>
            </a:r>
          </a:p>
          <a:p>
            <a:r>
              <a:rPr lang="en-US" baseline="0" dirty="0">
                <a:latin typeface="Arial" charset="0"/>
              </a:rPr>
              <a:t>Why are we learning this?</a:t>
            </a:r>
          </a:p>
          <a:p>
            <a:r>
              <a:rPr lang="en-US" baseline="0" dirty="0">
                <a:latin typeface="Arial" charset="0"/>
              </a:rPr>
              <a:t>This is the </a:t>
            </a:r>
            <a:r>
              <a:rPr lang="en-US" b="1" baseline="0" dirty="0">
                <a:latin typeface="Arial" charset="0"/>
              </a:rPr>
              <a:t>gold standard </a:t>
            </a:r>
            <a:r>
              <a:rPr lang="en-US" baseline="0" dirty="0">
                <a:latin typeface="Arial" charset="0"/>
              </a:rPr>
              <a:t>in seeing whether a system or application you have built </a:t>
            </a:r>
            <a:r>
              <a:rPr lang="en-US" b="1" baseline="0" dirty="0">
                <a:latin typeface="Arial" charset="0"/>
              </a:rPr>
              <a:t>actually achieves </a:t>
            </a:r>
            <a:r>
              <a:rPr lang="en-US" baseline="0" dirty="0">
                <a:latin typeface="Arial" charset="0"/>
              </a:rPr>
              <a:t>its goal in working </a:t>
            </a:r>
            <a:r>
              <a:rPr lang="en-US" b="1" baseline="0" dirty="0">
                <a:latin typeface="Arial" charset="0"/>
              </a:rPr>
              <a:t>for your intended users</a:t>
            </a:r>
            <a:r>
              <a:rPr lang="en-US" baseline="0" dirty="0">
                <a:latin typeface="Arial" charset="0"/>
              </a:rPr>
              <a:t>. There are a </a:t>
            </a:r>
            <a:r>
              <a:rPr lang="en-US" b="1" baseline="0" dirty="0">
                <a:latin typeface="Arial" charset="0"/>
              </a:rPr>
              <a:t>lot of ways you can run tests right and run them wrong </a:t>
            </a:r>
            <a:r>
              <a:rPr lang="en-US" baseline="0" dirty="0">
                <a:latin typeface="Arial" charset="0"/>
              </a:rPr>
              <a:t>and I want you to know about the key ideas here, even though we won't get a chance to apply this on your CS147 projects. If you take CS194H next year or CS377U, this will be </a:t>
            </a:r>
            <a:r>
              <a:rPr lang="en-US" b="1" baseline="0" dirty="0">
                <a:latin typeface="Arial" charset="0"/>
              </a:rPr>
              <a:t>one of the first things you do </a:t>
            </a:r>
            <a:r>
              <a:rPr lang="en-US" baseline="0" dirty="0">
                <a:latin typeface="Arial" charset="0"/>
              </a:rPr>
              <a:t>(perform a usability test on your CS147 project).</a:t>
            </a:r>
          </a:p>
        </p:txBody>
      </p:sp>
    </p:spTree>
    <p:extLst>
      <p:ext uri="{BB962C8B-B14F-4D97-AF65-F5344CB8AC3E}">
        <p14:creationId xmlns:p14="http://schemas.microsoft.com/office/powerpoint/2010/main" val="3344329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BD02BE1-C99C-B745-8927-6EB7A8B732E4}" type="slidenum">
              <a:rPr lang="en-US" sz="900"/>
              <a:pPr/>
              <a:t>9</a:t>
            </a:fld>
            <a:endParaRPr lang="en-US" sz="9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</a:rPr>
              <a:t>I'll start by motivating it...</a:t>
            </a:r>
          </a:p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65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t+ux.ai">
            <a:extLst>
              <a:ext uri="{FF2B5EF4-FFF2-40B4-BE49-F238E27FC236}">
                <a16:creationId xmlns:a16="http://schemas.microsoft.com/office/drawing/2014/main" id="{FF387901-1EC2-4C4C-9D4D-5DBC156D2C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pic>
        <p:nvPicPr>
          <p:cNvPr id="21" name="Picture 20" descr="dt+ux.ai">
            <a:extLst>
              <a:ext uri="{FF2B5EF4-FFF2-40B4-BE49-F238E27FC236}">
                <a16:creationId xmlns:a16="http://schemas.microsoft.com/office/drawing/2014/main" id="{C1519D34-8A97-4D9C-AC38-3C52122204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pic>
        <p:nvPicPr>
          <p:cNvPr id="19" name="Picture 18" descr="dt+ux.ai">
            <a:extLst>
              <a:ext uri="{FF2B5EF4-FFF2-40B4-BE49-F238E27FC236}">
                <a16:creationId xmlns:a16="http://schemas.microsoft.com/office/drawing/2014/main" id="{C5C62A17-EBC1-48FD-819A-93F5BBAD47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pic>
        <p:nvPicPr>
          <p:cNvPr id="18" name="Picture 17" descr="dt+ux.ai">
            <a:extLst>
              <a:ext uri="{FF2B5EF4-FFF2-40B4-BE49-F238E27FC236}">
                <a16:creationId xmlns:a16="http://schemas.microsoft.com/office/drawing/2014/main" id="{655A4C6C-79F7-CD40-9059-2FF393ADD4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58" y="-346560"/>
            <a:ext cx="1574645" cy="1180830"/>
          </a:xfrm>
          <a:prstGeom prst="rect">
            <a:avLst/>
          </a:prstGeom>
        </p:spPr>
      </p:pic>
      <p:pic>
        <p:nvPicPr>
          <p:cNvPr id="20" name="Picture 19" descr="dt+ux.ai">
            <a:extLst>
              <a:ext uri="{FF2B5EF4-FFF2-40B4-BE49-F238E27FC236}">
                <a16:creationId xmlns:a16="http://schemas.microsoft.com/office/drawing/2014/main" id="{F77E0BC6-7E5E-5C45-8DCC-5D37E5EE8F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 rot="10800000">
            <a:off x="0" y="0"/>
            <a:ext cx="12192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09386" y="3892718"/>
            <a:ext cx="8026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Computer Science Department</a:t>
            </a: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Stanford University</a:t>
            </a: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09386" y="2115019"/>
            <a:ext cx="10769600" cy="1143000"/>
          </a:xfrm>
        </p:spPr>
        <p:txBody>
          <a:bodyPr/>
          <a:lstStyle>
            <a:lvl1pPr>
              <a:defRPr sz="5999">
                <a:solidFill>
                  <a:srgbClr val="5A5A5A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09386" y="4922793"/>
            <a:ext cx="79782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sz="2400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2025</a:t>
            </a:r>
          </a:p>
        </p:txBody>
      </p:sp>
      <p:pic>
        <p:nvPicPr>
          <p:cNvPr id="14" name="Picture 13" descr="dt+ux.ai">
            <a:extLst>
              <a:ext uri="{FF2B5EF4-FFF2-40B4-BE49-F238E27FC236}">
                <a16:creationId xmlns:a16="http://schemas.microsoft.com/office/drawing/2014/main" id="{6E3129C8-C474-9D4A-B318-DF1A0850C0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5" cy="1164042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D589D282-6F1F-1C46-AD61-1358842AE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643" y="43544"/>
            <a:ext cx="10967357" cy="4091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3" tIns="54417" rIns="108833" bIns="544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baseline="0" dirty="0"/>
              <a:t>DESIGN THINKING FOR USER EXPERIENCE </a:t>
            </a:r>
            <a:r>
              <a:rPr lang="en-US" sz="2000" dirty="0"/>
              <a:t>DESIGN +</a:t>
            </a:r>
            <a:r>
              <a:rPr lang="en-US" sz="2000" baseline="0" dirty="0"/>
              <a:t> PROTOTYPING + EVALUATION</a:t>
            </a:r>
            <a:endParaRPr lang="en-US" sz="2000" dirty="0"/>
          </a:p>
        </p:txBody>
      </p:sp>
      <p:pic>
        <p:nvPicPr>
          <p:cNvPr id="16" name="Picture 15" descr="dt+ux.ai">
            <a:extLst>
              <a:ext uri="{FF2B5EF4-FFF2-40B4-BE49-F238E27FC236}">
                <a16:creationId xmlns:a16="http://schemas.microsoft.com/office/drawing/2014/main" id="{8D50C5D1-5438-0645-98B4-DA199F0A36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5" cy="1164042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4C7E9560-F096-A64B-AAD2-B8586BC44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643" y="43544"/>
            <a:ext cx="10967357" cy="4091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3" tIns="54417" rIns="108833" bIns="544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baseline="0" dirty="0"/>
              <a:t>DESIGN THINKING FOR USER EXPERIENCE </a:t>
            </a:r>
            <a:r>
              <a:rPr lang="en-US" sz="2000" dirty="0"/>
              <a:t>DESIGN +</a:t>
            </a:r>
            <a:r>
              <a:rPr lang="en-US" sz="2000" baseline="0" dirty="0"/>
              <a:t> PROTOTYPING + EVALUATION</a:t>
            </a:r>
            <a:endParaRPr lang="en-US" sz="2000" dirty="0"/>
          </a:p>
        </p:txBody>
      </p:sp>
      <p:sp>
        <p:nvSpPr>
          <p:cNvPr id="10" name="Shape 309"/>
          <p:cNvSpPr/>
          <p:nvPr/>
        </p:nvSpPr>
        <p:spPr>
          <a:xfrm>
            <a:off x="11933751" y="-62865"/>
            <a:ext cx="3408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/>
          </a:p>
        </p:txBody>
      </p:sp>
      <p:sp>
        <p:nvSpPr>
          <p:cNvPr id="11" name="Shape 310"/>
          <p:cNvSpPr/>
          <p:nvPr/>
        </p:nvSpPr>
        <p:spPr>
          <a:xfrm rot="16200000">
            <a:off x="-93917" y="-51499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/>
          </a:p>
        </p:txBody>
      </p:sp>
      <p:sp>
        <p:nvSpPr>
          <p:cNvPr id="12" name="Shape 311"/>
          <p:cNvSpPr/>
          <p:nvPr/>
        </p:nvSpPr>
        <p:spPr>
          <a:xfrm rot="10800000">
            <a:off x="-82551" y="6669405"/>
            <a:ext cx="3408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/>
          </a:p>
        </p:txBody>
      </p:sp>
      <p:sp>
        <p:nvSpPr>
          <p:cNvPr id="13" name="Shape 312"/>
          <p:cNvSpPr/>
          <p:nvPr/>
        </p:nvSpPr>
        <p:spPr>
          <a:xfrm rot="5400000">
            <a:off x="11977620" y="6675681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B2368B-CA14-4DBC-BD64-AC6F6763C755}"/>
              </a:ext>
            </a:extLst>
          </p:cNvPr>
          <p:cNvSpPr/>
          <p:nvPr/>
        </p:nvSpPr>
        <p:spPr>
          <a:xfrm>
            <a:off x="791482" y="3476760"/>
            <a:ext cx="1825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2"/>
                </a:solidFill>
              </a:rPr>
              <a:t>刘哲明</a:t>
            </a:r>
            <a:endParaRPr lang="en-US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48229"/>
      </p:ext>
    </p:extLst>
  </p:cSld>
  <p:clrMapOvr>
    <a:masterClrMapping/>
  </p:clrMapOvr>
  <p:transition>
    <p:dissolv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4867" y="352427"/>
            <a:ext cx="2887133" cy="5972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9234" y="352427"/>
            <a:ext cx="8462433" cy="5972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0C8C5-53F4-3647-8CB7-6BDD0B1E7E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DDD6FB-8AF9-2C42-B83D-0FC003497CE6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CF5D1E-C699-BF46-974B-5714AA4B3505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849887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9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3999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93277" indent="-92291">
              <a:spcBef>
                <a:spcPts val="485"/>
              </a:spcBef>
              <a:defRPr sz="2300"/>
            </a:lvl2pPr>
            <a:lvl3pPr marL="457349" indent="-71782">
              <a:spcBef>
                <a:spcPts val="404"/>
              </a:spcBef>
              <a:defRPr sz="2100"/>
            </a:lvl3pPr>
            <a:lvl4pPr marL="641930" indent="-71782">
              <a:spcBef>
                <a:spcPts val="323"/>
              </a:spcBef>
              <a:defRPr sz="1700"/>
            </a:lvl4pPr>
            <a:lvl5pPr marL="826510" indent="-71782">
              <a:spcBef>
                <a:spcPts val="323"/>
              </a:spcBef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Fifth level</a:t>
            </a:r>
            <a:endParaRPr sz="17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B94D95-A2AB-8944-9100-36502BBCF4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105658-4B3F-D54B-AFC8-B6123918E2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1711E96-21B6-CA46-B1E7-634E9DC0A3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70352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+ sub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8735" y="1425579"/>
            <a:ext cx="11277101" cy="4881563"/>
          </a:xfrm>
          <a:prstGeom prst="rect">
            <a:avLst/>
          </a:prstGeom>
        </p:spPr>
        <p:txBody>
          <a:bodyPr/>
          <a:lstStyle>
            <a:lvl1pPr>
              <a:defRPr lang="en-US" dirty="0" smtClean="0">
                <a:solidFill>
                  <a:srgbClr val="767676"/>
                </a:solidFill>
                <a:latin typeface="+mn-lt"/>
              </a:defRPr>
            </a:lvl1pPr>
            <a:lvl2pPr>
              <a:defRPr lang="en-US" dirty="0" smtClean="0">
                <a:solidFill>
                  <a:srgbClr val="767676"/>
                </a:solidFill>
                <a:latin typeface="+mn-lt"/>
              </a:defRPr>
            </a:lvl2pPr>
            <a:lvl3pPr>
              <a:defRPr lang="en-US" dirty="0" smtClean="0">
                <a:solidFill>
                  <a:srgbClr val="767676"/>
                </a:solidFill>
                <a:latin typeface="+mn-lt"/>
              </a:defRPr>
            </a:lvl3pPr>
            <a:lvl4pPr>
              <a:defRPr lang="en-US" dirty="0" smtClean="0">
                <a:solidFill>
                  <a:srgbClr val="767676"/>
                </a:solidFill>
                <a:latin typeface="+mn-lt"/>
              </a:defRPr>
            </a:lvl4pPr>
            <a:lvl5pPr>
              <a:defRPr lang="en-US" dirty="0"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3180499" y="186136"/>
            <a:ext cx="8813800" cy="609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3199" baseline="0">
                <a:solidFill>
                  <a:srgbClr val="FFC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secondary title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52401" y="-27296"/>
            <a:ext cx="1127532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199" b="0" baseline="0">
                <a:solidFill>
                  <a:srgbClr val="767676"/>
                </a:solidFill>
                <a:latin typeface="+mn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866947-3717-D941-B175-1B7B7ED1B84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A4BA3F-BC2B-3D47-BE0A-78ED8EBFE1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68502BF-64C9-E34D-92E9-03DE930329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6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64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44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08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168CFC-C475-3C49-A59B-F104C47DBE7E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B2204B-6F0E-224A-B684-DFCC423A4EBB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14698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9909" y="0"/>
            <a:ext cx="115527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8303219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</p:spPr>
        <p:txBody>
          <a:bodyPr/>
          <a:lstStyle>
            <a:lvl1pPr>
              <a:defRPr sz="4400"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080000" cy="22860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080000" cy="22860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60110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4" y="352425"/>
            <a:ext cx="115527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9233" y="1600200"/>
            <a:ext cx="5820349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584284" y="1600200"/>
            <a:ext cx="5355166" cy="47244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F0062A-E0F9-B04D-8287-D37747AFD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32587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514353" y="2281239"/>
            <a:ext cx="11180233" cy="1116013"/>
          </a:xfrm>
          <a:prstGeom prst="rect">
            <a:avLst/>
          </a:prstGeom>
        </p:spPr>
        <p:txBody>
          <a:bodyPr/>
          <a:lstStyle>
            <a:lvl1pPr algn="ctr">
              <a:defRPr sz="8798" baseline="0">
                <a:solidFill>
                  <a:srgbClr val="FFC0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8798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8798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6E985AF-0CDD-494D-BF08-30840F1C9C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A38BF4-29DF-244C-845E-9992471C9B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E133F2-6AA5-FE49-9AA2-A1DD2A97921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9428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15B0BD7-5E03-8942-BBDB-4073FFF1CC4C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5000"/>
              <a:defRPr/>
            </a:lvl1pPr>
            <a:lvl2pPr>
              <a:buSzPct val="75000"/>
              <a:defRPr/>
            </a:lvl2pPr>
            <a:lvl3pPr>
              <a:buSzPct val="75000"/>
              <a:defRPr/>
            </a:lvl3pPr>
            <a:lvl4pPr>
              <a:buSzPct val="75000"/>
              <a:defRPr/>
            </a:lvl4pPr>
            <a:lvl5pPr>
              <a:buSzPct val="75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45A7D-27BE-FB41-917F-E8B7C6646A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11A097-EBD1-D347-B1B2-6C819656855A}"/>
              </a:ext>
            </a:extLst>
          </p:cNvPr>
          <p:cNvSpPr/>
          <p:nvPr userDrawn="1"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36500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4"/>
          <p:cNvSpPr txBox="1">
            <a:spLocks noGrp="1"/>
          </p:cNvSpPr>
          <p:nvPr>
            <p:ph type="title"/>
          </p:nvPr>
        </p:nvSpPr>
        <p:spPr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4"/>
          <p:cNvSpPr txBox="1">
            <a:spLocks noGrp="1"/>
          </p:cNvSpPr>
          <p:nvPr>
            <p:ph type="body" idx="1"/>
          </p:nvPr>
        </p:nvSpPr>
        <p:spPr>
          <a:xfrm>
            <a:off x="639233" y="1600200"/>
            <a:ext cx="11195715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9986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2699"/>
              <a:buFont typeface="Helvetica Neue Light"/>
              <a:buChar char="•"/>
              <a:defRPr/>
            </a:lvl1pPr>
            <a:lvl2pPr marL="914400" lvl="1" indent="-380936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399"/>
              <a:buFont typeface="Helvetica Neue Light"/>
              <a:buChar char="–"/>
              <a:defRPr/>
            </a:lvl2pPr>
            <a:lvl3pPr marL="1371600" lvl="2" indent="-361886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99"/>
              <a:buFont typeface="Helvetica Neue Light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3" name="Google Shape;23;p54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2025</a:t>
            </a:r>
            <a:endParaRPr/>
          </a:p>
        </p:txBody>
      </p:sp>
      <p:sp>
        <p:nvSpPr>
          <p:cNvPr id="24" name="Google Shape;24;p54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25" name="Google Shape;25;p54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33647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3" descr="dt+ux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469" y="-348341"/>
            <a:ext cx="1552056" cy="116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3" descr="dt+ux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469" y="-348341"/>
            <a:ext cx="1552056" cy="116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3" descr="dt+ux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469" y="-348341"/>
            <a:ext cx="1552056" cy="116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3" descr="dt+ux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5258" y="-346560"/>
            <a:ext cx="1574645" cy="118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3" descr="dt+ux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469" y="-348341"/>
            <a:ext cx="1552056" cy="116404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3"/>
          <p:cNvSpPr/>
          <p:nvPr/>
        </p:nvSpPr>
        <p:spPr>
          <a:xfrm rot="10800000">
            <a:off x="0" y="0"/>
            <a:ext cx="12192000" cy="46400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2000">
                <a:srgbClr val="000000">
                  <a:alpha val="0"/>
                </a:srgbClr>
              </a:gs>
              <a:gs pos="100000">
                <a:srgbClr val="000000">
                  <a:alpha val="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" name="Google Shape;33;p53"/>
          <p:cNvSpPr txBox="1"/>
          <p:nvPr/>
        </p:nvSpPr>
        <p:spPr>
          <a:xfrm>
            <a:off x="809386" y="3892718"/>
            <a:ext cx="80264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6D6D6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Prof. James A. Landay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6D6D6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Computer Science Department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6D6D6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Stanford University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53"/>
          <p:cNvSpPr txBox="1">
            <a:spLocks noGrp="1"/>
          </p:cNvSpPr>
          <p:nvPr>
            <p:ph type="ctrTitle"/>
          </p:nvPr>
        </p:nvSpPr>
        <p:spPr>
          <a:xfrm>
            <a:off x="809386" y="2115019"/>
            <a:ext cx="1076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999">
                <a:solidFill>
                  <a:srgbClr val="5A5A5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3"/>
          <p:cNvSpPr txBox="1"/>
          <p:nvPr/>
        </p:nvSpPr>
        <p:spPr>
          <a:xfrm>
            <a:off x="809386" y="4922793"/>
            <a:ext cx="79782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6D6D6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6D6D6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Autumn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53" descr="dt+ux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469" y="-348341"/>
            <a:ext cx="1552055" cy="116404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3"/>
          <p:cNvSpPr txBox="1"/>
          <p:nvPr/>
        </p:nvSpPr>
        <p:spPr>
          <a:xfrm>
            <a:off x="1224643" y="43544"/>
            <a:ext cx="10967357" cy="40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DESIGN THINKING FOR USER EXPERIENCE DESIGN + PROTOTYPING + EVALUATION</a:t>
            </a:r>
            <a:endParaRPr sz="2000" b="0" i="0" u="none" strike="noStrike" cap="none">
              <a:solidFill>
                <a:srgbClr val="6D6D6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8" name="Google Shape;38;p53" descr="dt+ux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469" y="-348341"/>
            <a:ext cx="1552055" cy="116404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3"/>
          <p:cNvSpPr txBox="1"/>
          <p:nvPr/>
        </p:nvSpPr>
        <p:spPr>
          <a:xfrm>
            <a:off x="1224643" y="43544"/>
            <a:ext cx="10967357" cy="40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DESIGN THINKING FOR USER EXPERIENCE DESIGN + PROTOTYPING + EVALUATION</a:t>
            </a:r>
            <a:endParaRPr sz="2000" b="0" i="0" u="none" strike="noStrike" cap="none">
              <a:solidFill>
                <a:srgbClr val="6D6D6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" name="Google Shape;40;p53"/>
          <p:cNvSpPr/>
          <p:nvPr/>
        </p:nvSpPr>
        <p:spPr>
          <a:xfrm>
            <a:off x="11933751" y="-62865"/>
            <a:ext cx="340800" cy="25558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endParaRPr sz="519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" name="Google Shape;41;p53"/>
          <p:cNvSpPr/>
          <p:nvPr/>
        </p:nvSpPr>
        <p:spPr>
          <a:xfrm rot="-5400000">
            <a:off x="-93917" y="-51499"/>
            <a:ext cx="306720" cy="28398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endParaRPr sz="519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" name="Google Shape;42;p53"/>
          <p:cNvSpPr/>
          <p:nvPr/>
        </p:nvSpPr>
        <p:spPr>
          <a:xfrm rot="10800000">
            <a:off x="-82551" y="6669405"/>
            <a:ext cx="340800" cy="25558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endParaRPr sz="519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" name="Google Shape;43;p53"/>
          <p:cNvSpPr/>
          <p:nvPr/>
        </p:nvSpPr>
        <p:spPr>
          <a:xfrm rot="5400000">
            <a:off x="11977620" y="6675681"/>
            <a:ext cx="306720" cy="28398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endParaRPr sz="519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" name="Google Shape;44;p53"/>
          <p:cNvSpPr/>
          <p:nvPr/>
        </p:nvSpPr>
        <p:spPr>
          <a:xfrm>
            <a:off x="791482" y="3476760"/>
            <a:ext cx="18258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刘哲明</a:t>
            </a:r>
            <a:endParaRPr sz="24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7596808"/>
      </p:ext>
    </p:extLst>
  </p:cSld>
  <p:clrMapOvr>
    <a:masterClrMapping/>
  </p:clrMapOvr>
  <p:transition>
    <p:fade thruBlk="1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5"/>
          <p:cNvSpPr txBox="1">
            <a:spLocks noGrp="1"/>
          </p:cNvSpPr>
          <p:nvPr>
            <p:ph type="title"/>
          </p:nvPr>
        </p:nvSpPr>
        <p:spPr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5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5080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336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799"/>
              <a:buFont typeface="Helvetica Neue Light"/>
              <a:buChar char="•"/>
              <a:defRPr sz="2799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8" name="Google Shape;48;p55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080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336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799"/>
              <a:buFont typeface="Helvetica Neue Light"/>
              <a:buChar char="•"/>
              <a:defRPr sz="2799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9" name="Google Shape;49;p55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2025</a:t>
            </a:r>
            <a:endParaRPr/>
          </a:p>
        </p:txBody>
      </p:sp>
      <p:sp>
        <p:nvSpPr>
          <p:cNvPr id="50" name="Google Shape;50;p55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51" name="Google Shape;51;p55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55"/>
          <p:cNvSpPr/>
          <p:nvPr/>
        </p:nvSpPr>
        <p:spPr>
          <a:xfrm>
            <a:off x="0" y="6527202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" name="Google Shape;53;p55"/>
          <p:cNvSpPr/>
          <p:nvPr/>
        </p:nvSpPr>
        <p:spPr>
          <a:xfrm>
            <a:off x="0" y="6527203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" name="Google Shape;54;p55"/>
          <p:cNvSpPr/>
          <p:nvPr/>
        </p:nvSpPr>
        <p:spPr>
          <a:xfrm>
            <a:off x="0" y="6527201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55"/>
          <p:cNvSpPr/>
          <p:nvPr/>
        </p:nvSpPr>
        <p:spPr>
          <a:xfrm>
            <a:off x="0" y="6527201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2177636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6"/>
          <p:cNvSpPr txBox="1">
            <a:spLocks noGrp="1"/>
          </p:cNvSpPr>
          <p:nvPr>
            <p:ph type="title"/>
          </p:nvPr>
        </p:nvSpPr>
        <p:spPr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6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2025</a:t>
            </a:r>
            <a:endParaRPr/>
          </a:p>
        </p:txBody>
      </p:sp>
      <p:sp>
        <p:nvSpPr>
          <p:cNvPr id="59" name="Google Shape;59;p56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60" name="Google Shape;60;p56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8860242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7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2025</a:t>
            </a:r>
            <a:endParaRPr/>
          </a:p>
        </p:txBody>
      </p:sp>
      <p:sp>
        <p:nvSpPr>
          <p:cNvPr id="63" name="Google Shape;63;p57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64" name="Google Shape;64;p57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812849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 type="tx">
  <p:cSld name="Photo - 3 Up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8"/>
          <p:cNvSpPr>
            <a:spLocks noGrp="1"/>
          </p:cNvSpPr>
          <p:nvPr>
            <p:ph type="pic" idx="2"/>
          </p:nvPr>
        </p:nvSpPr>
        <p:spPr>
          <a:xfrm>
            <a:off x="6221016" y="3536156"/>
            <a:ext cx="4257245" cy="283964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7" name="Google Shape;67;p58"/>
          <p:cNvSpPr>
            <a:spLocks noGrp="1"/>
          </p:cNvSpPr>
          <p:nvPr>
            <p:ph type="pic" idx="3"/>
          </p:nvPr>
        </p:nvSpPr>
        <p:spPr>
          <a:xfrm>
            <a:off x="6096000" y="625078"/>
            <a:ext cx="4125516" cy="275034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8" name="Google Shape;68;p58"/>
          <p:cNvSpPr>
            <a:spLocks noGrp="1"/>
          </p:cNvSpPr>
          <p:nvPr>
            <p:ph type="pic" idx="4"/>
          </p:nvPr>
        </p:nvSpPr>
        <p:spPr>
          <a:xfrm>
            <a:off x="-145852" y="625078"/>
            <a:ext cx="8425160" cy="561677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9" name="Google Shape;69;p58"/>
          <p:cNvSpPr txBox="1">
            <a:spLocks noGrp="1"/>
          </p:cNvSpPr>
          <p:nvPr>
            <p:ph type="sldNum" idx="12"/>
          </p:nvPr>
        </p:nvSpPr>
        <p:spPr>
          <a:xfrm>
            <a:off x="6007557" y="6565818"/>
            <a:ext cx="176886" cy="177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8256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">
  <p:cSld name="Mai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9"/>
          <p:cNvSpPr txBox="1">
            <a:spLocks noGrp="1"/>
          </p:cNvSpPr>
          <p:nvPr>
            <p:ph type="title"/>
          </p:nvPr>
        </p:nvSpPr>
        <p:spPr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9"/>
          <p:cNvSpPr txBox="1">
            <a:spLocks noGrp="1"/>
          </p:cNvSpPr>
          <p:nvPr>
            <p:ph type="body" idx="1"/>
          </p:nvPr>
        </p:nvSpPr>
        <p:spPr>
          <a:xfrm>
            <a:off x="639233" y="1600200"/>
            <a:ext cx="11195715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74650" algn="l">
              <a:lnSpc>
                <a:spcPct val="100000"/>
              </a:lnSpc>
              <a:spcBef>
                <a:spcPts val="485"/>
              </a:spcBef>
              <a:spcAft>
                <a:spcPts val="0"/>
              </a:spcAft>
              <a:buClr>
                <a:schemeClr val="lt1"/>
              </a:buClr>
              <a:buSzPts val="2300"/>
              <a:buFont typeface="Helvetica Neue Light"/>
              <a:buChar char="–"/>
              <a:defRPr sz="2300"/>
            </a:lvl2pPr>
            <a:lvl3pPr marL="1371600" lvl="2" indent="-361950" algn="l">
              <a:lnSpc>
                <a:spcPct val="100000"/>
              </a:lnSpc>
              <a:spcBef>
                <a:spcPts val="404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 Light"/>
              <a:buChar char="•"/>
              <a:defRPr sz="2100"/>
            </a:lvl3pPr>
            <a:lvl4pPr marL="1828800" lvl="3" indent="-336550" algn="l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lt1"/>
              </a:buClr>
              <a:buSzPts val="1700"/>
              <a:buFont typeface="Helvetica Neue Light"/>
              <a:buChar char="–"/>
              <a:defRPr sz="1700"/>
            </a:lvl4pPr>
            <a:lvl5pPr marL="2286000" lvl="4" indent="-336550" algn="l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lt1"/>
              </a:buClr>
              <a:buSzPts val="1700"/>
              <a:buFont typeface="Helvetica Neue Light"/>
              <a:buChar char="»"/>
              <a:defRPr sz="17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3" name="Google Shape;73;p59"/>
          <p:cNvSpPr txBox="1">
            <a:spLocks noGrp="1"/>
          </p:cNvSpPr>
          <p:nvPr>
            <p:ph type="dt" idx="10"/>
          </p:nvPr>
        </p:nvSpPr>
        <p:spPr>
          <a:xfrm>
            <a:off x="0" y="65532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2025</a:t>
            </a:r>
            <a:endParaRPr/>
          </a:p>
        </p:txBody>
      </p:sp>
      <p:sp>
        <p:nvSpPr>
          <p:cNvPr id="74" name="Google Shape;74;p59"/>
          <p:cNvSpPr txBox="1">
            <a:spLocks noGrp="1"/>
          </p:cNvSpPr>
          <p:nvPr>
            <p:ph type="ftr" idx="11"/>
          </p:nvPr>
        </p:nvSpPr>
        <p:spPr>
          <a:xfrm>
            <a:off x="2545860" y="6553200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75" name="Google Shape;75;p59"/>
          <p:cNvSpPr txBox="1">
            <a:spLocks noGrp="1"/>
          </p:cNvSpPr>
          <p:nvPr>
            <p:ph type="sldNum" idx="12"/>
          </p:nvPr>
        </p:nvSpPr>
        <p:spPr>
          <a:xfrm>
            <a:off x="10871200" y="6553201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1128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0"/>
          <p:cNvSpPr txBox="1"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60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80" name="Google Shape;80;p6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81" name="Google Shape;81;p6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82" name="Google Shape;82;p60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2025</a:t>
            </a:r>
            <a:endParaRPr/>
          </a:p>
        </p:txBody>
      </p:sp>
      <p:sp>
        <p:nvSpPr>
          <p:cNvPr id="83" name="Google Shape;83;p60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84" name="Google Shape;84;p60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60"/>
          <p:cNvSpPr/>
          <p:nvPr/>
        </p:nvSpPr>
        <p:spPr>
          <a:xfrm>
            <a:off x="0" y="6527202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60"/>
          <p:cNvSpPr/>
          <p:nvPr/>
        </p:nvSpPr>
        <p:spPr>
          <a:xfrm>
            <a:off x="0" y="6527203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8156939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1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1"/>
          <p:cNvSpPr txBox="1">
            <a:spLocks noGrp="1"/>
          </p:cNvSpPr>
          <p:nvPr>
            <p:ph type="body" idx="1"/>
          </p:nvPr>
        </p:nvSpPr>
        <p:spPr>
          <a:xfrm>
            <a:off x="4766734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736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199"/>
              <a:buFont typeface="Helvetica Neue Light"/>
              <a:buChar char="•"/>
              <a:defRPr sz="3199"/>
            </a:lvl1pPr>
            <a:lvl2pPr marL="914400" lvl="1" indent="-406336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799"/>
              <a:buFont typeface="Helvetica Neue Light"/>
              <a:buChar char="–"/>
              <a:defRPr sz="2799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90" name="Google Shape;90;p61"/>
          <p:cNvSpPr txBox="1">
            <a:spLocks noGrp="1"/>
          </p:cNvSpPr>
          <p:nvPr>
            <p:ph type="body" idx="2"/>
          </p:nvPr>
        </p:nvSpPr>
        <p:spPr>
          <a:xfrm>
            <a:off x="609601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 Light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 Light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Helvetica Neue Light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 Light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 Light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61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2025</a:t>
            </a:r>
            <a:endParaRPr/>
          </a:p>
        </p:txBody>
      </p:sp>
      <p:sp>
        <p:nvSpPr>
          <p:cNvPr id="92" name="Google Shape;92;p61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93" name="Google Shape;93;p61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61"/>
          <p:cNvSpPr/>
          <p:nvPr/>
        </p:nvSpPr>
        <p:spPr>
          <a:xfrm>
            <a:off x="0" y="6527202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Google Shape;95;p61"/>
          <p:cNvSpPr/>
          <p:nvPr/>
        </p:nvSpPr>
        <p:spPr>
          <a:xfrm>
            <a:off x="0" y="6527203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9808553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6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 Light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 Light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Helvetica Neue Light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 Light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 Light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00" name="Google Shape;100;p62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2025</a:t>
            </a:r>
            <a:endParaRPr/>
          </a:p>
        </p:txBody>
      </p:sp>
      <p:sp>
        <p:nvSpPr>
          <p:cNvPr id="101" name="Google Shape;101;p62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02" name="Google Shape;102;p62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62"/>
          <p:cNvSpPr/>
          <p:nvPr/>
        </p:nvSpPr>
        <p:spPr>
          <a:xfrm>
            <a:off x="0" y="6527202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62"/>
          <p:cNvSpPr/>
          <p:nvPr/>
        </p:nvSpPr>
        <p:spPr>
          <a:xfrm>
            <a:off x="0" y="6527203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5887845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080000" cy="4724400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1D6915-DB84-054A-9E91-4231524411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F3DB10-67B8-6A41-863B-C6242E14021D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62FE6D-5C76-2248-94D4-B037F26541DA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CBEDAB-9B03-4827-B660-634BA387C78F}"/>
              </a:ext>
            </a:extLst>
          </p:cNvPr>
          <p:cNvSpPr/>
          <p:nvPr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206281-F551-4B4E-ADE1-9A6E85EF8F35}"/>
              </a:ext>
            </a:extLst>
          </p:cNvPr>
          <p:cNvSpPr/>
          <p:nvPr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952374"/>
      </p:ext>
    </p:extLst>
  </p:cSld>
  <p:clrMapOvr>
    <a:masterClrMapping/>
  </p:clrMapOvr>
  <p:transition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3"/>
          <p:cNvSpPr txBox="1">
            <a:spLocks noGrp="1"/>
          </p:cNvSpPr>
          <p:nvPr>
            <p:ph type="title"/>
          </p:nvPr>
        </p:nvSpPr>
        <p:spPr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3"/>
          <p:cNvSpPr txBox="1">
            <a:spLocks noGrp="1"/>
          </p:cNvSpPr>
          <p:nvPr>
            <p:ph type="body" idx="1"/>
          </p:nvPr>
        </p:nvSpPr>
        <p:spPr>
          <a:xfrm rot="5400000">
            <a:off x="3874891" y="-1635457"/>
            <a:ext cx="4724400" cy="1119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8" name="Google Shape;108;p63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2025</a:t>
            </a:r>
            <a:endParaRPr/>
          </a:p>
        </p:txBody>
      </p:sp>
      <p:sp>
        <p:nvSpPr>
          <p:cNvPr id="109" name="Google Shape;109;p63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10" name="Google Shape;110;p63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" name="Google Shape;111;p63"/>
          <p:cNvSpPr/>
          <p:nvPr/>
        </p:nvSpPr>
        <p:spPr>
          <a:xfrm>
            <a:off x="0" y="6527202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63"/>
          <p:cNvSpPr/>
          <p:nvPr/>
        </p:nvSpPr>
        <p:spPr>
          <a:xfrm>
            <a:off x="0" y="6527203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8601417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4"/>
          <p:cNvSpPr txBox="1">
            <a:spLocks noGrp="1"/>
          </p:cNvSpPr>
          <p:nvPr>
            <p:ph type="title"/>
          </p:nvPr>
        </p:nvSpPr>
        <p:spPr>
          <a:xfrm rot="5400000">
            <a:off x="7762346" y="1894948"/>
            <a:ext cx="5972175" cy="288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4"/>
          <p:cNvSpPr txBox="1">
            <a:spLocks noGrp="1"/>
          </p:cNvSpPr>
          <p:nvPr>
            <p:ph type="body" idx="1"/>
          </p:nvPr>
        </p:nvSpPr>
        <p:spPr>
          <a:xfrm rot="5400000">
            <a:off x="1884363" y="-892702"/>
            <a:ext cx="5972175" cy="846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6" name="Google Shape;116;p64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2025</a:t>
            </a:r>
            <a:endParaRPr/>
          </a:p>
        </p:txBody>
      </p:sp>
      <p:sp>
        <p:nvSpPr>
          <p:cNvPr id="117" name="Google Shape;117;p64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18" name="Google Shape;118;p64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64"/>
          <p:cNvSpPr/>
          <p:nvPr/>
        </p:nvSpPr>
        <p:spPr>
          <a:xfrm>
            <a:off x="0" y="6527202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" name="Google Shape;120;p64"/>
          <p:cNvSpPr/>
          <p:nvPr/>
        </p:nvSpPr>
        <p:spPr>
          <a:xfrm>
            <a:off x="0" y="6527203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2667185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rd">
  <p:cSld name="Word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5"/>
          <p:cNvSpPr txBox="1">
            <a:spLocks noGrp="1"/>
          </p:cNvSpPr>
          <p:nvPr>
            <p:ph type="title"/>
          </p:nvPr>
        </p:nvSpPr>
        <p:spPr>
          <a:xfrm>
            <a:off x="514353" y="2281239"/>
            <a:ext cx="11180233" cy="111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7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65"/>
          <p:cNvSpPr txBox="1">
            <a:spLocks noGrp="1"/>
          </p:cNvSpPr>
          <p:nvPr>
            <p:ph type="dt" idx="10"/>
          </p:nvPr>
        </p:nvSpPr>
        <p:spPr>
          <a:xfrm>
            <a:off x="0" y="65532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2025</a:t>
            </a:r>
            <a:endParaRPr/>
          </a:p>
        </p:txBody>
      </p:sp>
      <p:sp>
        <p:nvSpPr>
          <p:cNvPr id="124" name="Google Shape;124;p65"/>
          <p:cNvSpPr txBox="1">
            <a:spLocks noGrp="1"/>
          </p:cNvSpPr>
          <p:nvPr>
            <p:ph type="ftr" idx="11"/>
          </p:nvPr>
        </p:nvSpPr>
        <p:spPr>
          <a:xfrm>
            <a:off x="2545860" y="6553200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25" name="Google Shape;125;p65"/>
          <p:cNvSpPr txBox="1">
            <a:spLocks noGrp="1"/>
          </p:cNvSpPr>
          <p:nvPr>
            <p:ph type="sldNum" idx="12"/>
          </p:nvPr>
        </p:nvSpPr>
        <p:spPr>
          <a:xfrm>
            <a:off x="10871200" y="6553201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5149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+ subtitle + bullets">
  <p:cSld name="3_Title + subtitle + bulle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6"/>
          <p:cNvSpPr txBox="1">
            <a:spLocks noGrp="1"/>
          </p:cNvSpPr>
          <p:nvPr>
            <p:ph type="body" idx="1"/>
          </p:nvPr>
        </p:nvSpPr>
        <p:spPr>
          <a:xfrm>
            <a:off x="448735" y="1425579"/>
            <a:ext cx="11277101" cy="488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136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767676"/>
              </a:buClr>
              <a:buSzPts val="3599"/>
              <a:buFont typeface="Arial"/>
              <a:buChar char="•"/>
              <a:defRPr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31736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67676"/>
              </a:buClr>
              <a:buSzPts val="3199"/>
              <a:buFont typeface="Arial"/>
              <a:buChar char="–"/>
              <a:defRPr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06336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67676"/>
              </a:buClr>
              <a:buSzPts val="2799"/>
              <a:buFont typeface="Arial"/>
              <a:buChar char="•"/>
              <a:defRPr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67676"/>
              </a:buClr>
              <a:buSzPts val="2400"/>
              <a:buFont typeface="Arial"/>
              <a:buChar char="–"/>
              <a:defRPr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67676"/>
              </a:buClr>
              <a:buSzPts val="2400"/>
              <a:buFont typeface="Arial"/>
              <a:buChar char="»"/>
              <a:defRPr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8" name="Google Shape;128;p66"/>
          <p:cNvSpPr txBox="1">
            <a:spLocks noGrp="1"/>
          </p:cNvSpPr>
          <p:nvPr>
            <p:ph type="body" idx="2"/>
          </p:nvPr>
        </p:nvSpPr>
        <p:spPr>
          <a:xfrm>
            <a:off x="3180499" y="186136"/>
            <a:ext cx="8813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C000"/>
              </a:buClr>
              <a:buSzPts val="3199"/>
              <a:buFont typeface="Arial"/>
              <a:buNone/>
              <a:defRPr sz="3199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9" name="Google Shape;129;p66"/>
          <p:cNvSpPr txBox="1">
            <a:spLocks noGrp="1"/>
          </p:cNvSpPr>
          <p:nvPr>
            <p:ph type="title"/>
          </p:nvPr>
        </p:nvSpPr>
        <p:spPr>
          <a:xfrm>
            <a:off x="152401" y="-27296"/>
            <a:ext cx="112753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99" b="0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66"/>
          <p:cNvSpPr txBox="1">
            <a:spLocks noGrp="1"/>
          </p:cNvSpPr>
          <p:nvPr>
            <p:ph type="dt" idx="10"/>
          </p:nvPr>
        </p:nvSpPr>
        <p:spPr>
          <a:xfrm>
            <a:off x="0" y="65532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2025</a:t>
            </a:r>
            <a:endParaRPr/>
          </a:p>
        </p:txBody>
      </p:sp>
      <p:sp>
        <p:nvSpPr>
          <p:cNvPr id="131" name="Google Shape;131;p66"/>
          <p:cNvSpPr txBox="1">
            <a:spLocks noGrp="1"/>
          </p:cNvSpPr>
          <p:nvPr>
            <p:ph type="ftr" idx="11"/>
          </p:nvPr>
        </p:nvSpPr>
        <p:spPr>
          <a:xfrm>
            <a:off x="2545860" y="6553200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32" name="Google Shape;132;p66"/>
          <p:cNvSpPr txBox="1">
            <a:spLocks noGrp="1"/>
          </p:cNvSpPr>
          <p:nvPr>
            <p:ph type="sldNum" idx="12"/>
          </p:nvPr>
        </p:nvSpPr>
        <p:spPr>
          <a:xfrm>
            <a:off x="10871200" y="6553201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7"/>
          <p:cNvSpPr txBox="1">
            <a:spLocks noGrp="1"/>
          </p:cNvSpPr>
          <p:nvPr>
            <p:ph type="ctrTitle"/>
          </p:nvPr>
        </p:nvSpPr>
        <p:spPr>
          <a:xfrm>
            <a:off x="342900" y="1065216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67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Helvetica Neue Light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199"/>
              <a:buFont typeface="Helvetica Neue Light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799"/>
              <a:buFont typeface="Helvetica Neue Light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67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2025</a:t>
            </a:r>
            <a:endParaRPr/>
          </a:p>
        </p:txBody>
      </p:sp>
      <p:sp>
        <p:nvSpPr>
          <p:cNvPr id="137" name="Google Shape;137;p67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38" name="Google Shape;138;p67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5591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889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9"/>
          <p:cNvSpPr txBox="1"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C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9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5080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3" name="Google Shape;143;p69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080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4" name="Google Shape;144;p69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2025</a:t>
            </a:r>
            <a:endParaRPr/>
          </a:p>
        </p:txBody>
      </p:sp>
      <p:sp>
        <p:nvSpPr>
          <p:cNvPr id="145" name="Google Shape;145;p69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46" name="Google Shape;146;p69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" name="Google Shape;147;p69"/>
          <p:cNvSpPr/>
          <p:nvPr/>
        </p:nvSpPr>
        <p:spPr>
          <a:xfrm>
            <a:off x="0" y="6527202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69"/>
          <p:cNvSpPr/>
          <p:nvPr/>
        </p:nvSpPr>
        <p:spPr>
          <a:xfrm>
            <a:off x="0" y="6527203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8738360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0"/>
          <p:cNvSpPr txBox="1">
            <a:spLocks noGrp="1"/>
          </p:cNvSpPr>
          <p:nvPr>
            <p:ph type="title"/>
          </p:nvPr>
        </p:nvSpPr>
        <p:spPr>
          <a:xfrm>
            <a:off x="469909" y="0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6510888"/>
      </p:ext>
    </p:extLst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and 2 Content" type="objAndTwoObj">
  <p:cSld name="Title, Content, and 2 Conte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1"/>
          <p:cNvSpPr txBox="1"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rgbClr val="FFC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71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5080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 Light"/>
              <a:buChar char="•"/>
              <a:defRPr sz="3600"/>
            </a:lvl1pPr>
            <a:lvl2pPr marL="914400" lvl="1" indent="-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 Light"/>
              <a:buChar char="–"/>
              <a:defRPr sz="3600"/>
            </a:lvl2pPr>
            <a:lvl3pPr marL="1371600" lvl="2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 Light"/>
              <a:buChar char="•"/>
              <a:defRPr sz="3200"/>
            </a:lvl3pPr>
            <a:lvl4pPr marL="1828800" lvl="3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 Light"/>
              <a:buChar char="–"/>
              <a:defRPr sz="2800"/>
            </a:lvl4pPr>
            <a:lvl5pPr marL="2286000" lvl="4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 Light"/>
              <a:buChar char="»"/>
              <a:defRPr sz="2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4" name="Google Shape;154;p71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0800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 Light"/>
              <a:buChar char="•"/>
              <a:defRPr sz="3200"/>
            </a:lvl1pPr>
            <a:lvl2pPr marL="914400" lvl="1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 Light"/>
              <a:buChar char="–"/>
              <a:defRPr sz="3200"/>
            </a:lvl2pPr>
            <a:lvl3pPr marL="1371600" lvl="2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 Light"/>
              <a:buChar char="•"/>
              <a:defRPr sz="2800"/>
            </a:lvl3pPr>
            <a:lvl4pPr marL="1828800" lvl="3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–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»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5" name="Google Shape;155;p71"/>
          <p:cNvSpPr txBox="1">
            <a:spLocks noGrp="1"/>
          </p:cNvSpPr>
          <p:nvPr>
            <p:ph type="body" idx="3"/>
          </p:nvPr>
        </p:nvSpPr>
        <p:spPr>
          <a:xfrm>
            <a:off x="6197600" y="4038600"/>
            <a:ext cx="50800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 Light"/>
              <a:buChar char="•"/>
              <a:defRPr sz="3200"/>
            </a:lvl1pPr>
            <a:lvl2pPr marL="914400" lvl="1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 Light"/>
              <a:buChar char="–"/>
              <a:defRPr sz="3200"/>
            </a:lvl2pPr>
            <a:lvl3pPr marL="1371600" lvl="2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 Light"/>
              <a:buChar char="•"/>
              <a:defRPr sz="2800"/>
            </a:lvl3pPr>
            <a:lvl4pPr marL="1828800" lvl="3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–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»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6" name="Google Shape;156;p71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2025</a:t>
            </a:r>
            <a:endParaRPr/>
          </a:p>
        </p:txBody>
      </p:sp>
      <p:sp>
        <p:nvSpPr>
          <p:cNvPr id="157" name="Google Shape;157;p71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58" name="Google Shape;158;p71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413492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B50BC-E44F-F34F-9356-FE87D40D6C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F42EBF-CE98-CD4B-993C-2A03CB423CBB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A5B76A-CF53-E143-A3F1-37625C93DBFE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972722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4BFC2-BB6C-9B49-B22F-600A74F7A1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75790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49DCA-4B18-234C-AD4E-11144FC203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11338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9" indent="0">
              <a:buNone/>
              <a:defRPr sz="1200"/>
            </a:lvl2pPr>
            <a:lvl3pPr marL="914217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1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C3C09E-91B6-CE47-986C-6DE0CB43AC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18DE2A-99CD-DD4B-B42A-F75FB6F8F819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8F8EC3-D71B-F742-9954-E246C53B2D02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645611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9" indent="0">
              <a:buNone/>
              <a:defRPr sz="1200"/>
            </a:lvl2pPr>
            <a:lvl3pPr marL="914217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1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E83B99-2912-844F-8454-F6AEDC920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59B09-0BDE-BE46-8148-E04158285CC3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CA103C-F65A-C442-B916-436A5D533F9D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753522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D9D98-AD68-6A43-8268-14F9C89109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1305B5-4179-A944-A52D-68750D1DD4C2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68F8E-7129-1D47-8352-063FD7E5A557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22958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9233" y="1600200"/>
            <a:ext cx="11195715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930" y="6607236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608285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65342" y="6617039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38636B-43FB-CB41-8A17-68B9BF7122B1}"/>
              </a:ext>
            </a:extLst>
          </p:cNvPr>
          <p:cNvSpPr/>
          <p:nvPr/>
        </p:nvSpPr>
        <p:spPr bwMode="auto">
          <a:xfrm>
            <a:off x="0" y="6527204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108833" tIns="54417" rIns="108833" bIns="5441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882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49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Shape 310">
            <a:extLst>
              <a:ext uri="{FF2B5EF4-FFF2-40B4-BE49-F238E27FC236}">
                <a16:creationId xmlns:a16="http://schemas.microsoft.com/office/drawing/2014/main" id="{CA7C88AC-0253-954C-B071-3CB64A57472F}"/>
              </a:ext>
            </a:extLst>
          </p:cNvPr>
          <p:cNvSpPr/>
          <p:nvPr/>
        </p:nvSpPr>
        <p:spPr>
          <a:xfrm rot="5400000" flipV="1">
            <a:off x="-74867" y="6623146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 dirty="0"/>
          </a:p>
        </p:txBody>
      </p:sp>
      <p:sp>
        <p:nvSpPr>
          <p:cNvPr id="15" name="Shape 310">
            <a:extLst>
              <a:ext uri="{FF2B5EF4-FFF2-40B4-BE49-F238E27FC236}">
                <a16:creationId xmlns:a16="http://schemas.microsoft.com/office/drawing/2014/main" id="{A3A7A954-BA50-EE4E-AA3E-4161329C8E24}"/>
              </a:ext>
            </a:extLst>
          </p:cNvPr>
          <p:cNvSpPr/>
          <p:nvPr/>
        </p:nvSpPr>
        <p:spPr>
          <a:xfrm rot="16200000" flipH="1" flipV="1">
            <a:off x="11961198" y="6625990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 dirty="0"/>
          </a:p>
        </p:txBody>
      </p:sp>
      <p:sp>
        <p:nvSpPr>
          <p:cNvPr id="13" name="Shape 310">
            <a:extLst>
              <a:ext uri="{FF2B5EF4-FFF2-40B4-BE49-F238E27FC236}">
                <a16:creationId xmlns:a16="http://schemas.microsoft.com/office/drawing/2014/main" id="{DFB8A9B7-C06F-9749-B636-278A0C134EE9}"/>
              </a:ext>
            </a:extLst>
          </p:cNvPr>
          <p:cNvSpPr/>
          <p:nvPr/>
        </p:nvSpPr>
        <p:spPr>
          <a:xfrm rot="5400000" flipH="1">
            <a:off x="11961198" y="-52227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 dirty="0"/>
          </a:p>
        </p:txBody>
      </p:sp>
      <p:sp>
        <p:nvSpPr>
          <p:cNvPr id="8" name="Shape 310"/>
          <p:cNvSpPr/>
          <p:nvPr/>
        </p:nvSpPr>
        <p:spPr>
          <a:xfrm rot="16200000">
            <a:off x="-74867" y="-55071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 dirty="0"/>
          </a:p>
        </p:txBody>
      </p:sp>
    </p:spTree>
    <p:extLst>
      <p:ext uri="{BB962C8B-B14F-4D97-AF65-F5344CB8AC3E}">
        <p14:creationId xmlns:p14="http://schemas.microsoft.com/office/powerpoint/2010/main" val="218765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</p:sldLayoutIdLst>
  <p:transition>
    <p:dissolve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399" b="0" i="0">
          <a:solidFill>
            <a:srgbClr val="FFC000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109"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</a:defRPr>
      </a:lvl6pPr>
      <a:lvl7pPr marL="914217"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</a:defRPr>
      </a:lvl7pPr>
      <a:lvl8pPr marL="1371326"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</a:defRPr>
      </a:lvl8pPr>
      <a:lvl9pPr marL="1828434"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</a:defRPr>
      </a:lvl9pPr>
    </p:titleStyle>
    <p:bodyStyle>
      <a:lvl1pPr marL="342831" indent="-342831" algn="l" rtl="0" eaLnBrk="1" fontAlgn="base" hangingPunct="1">
        <a:spcBef>
          <a:spcPct val="20000"/>
        </a:spcBef>
        <a:spcAft>
          <a:spcPct val="0"/>
        </a:spcAft>
        <a:buChar char="•"/>
        <a:defRPr sz="3599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801" indent="-285693" algn="l" rtl="0" eaLnBrk="1" fontAlgn="base" hangingPunct="1">
        <a:spcBef>
          <a:spcPct val="20000"/>
        </a:spcBef>
        <a:spcAft>
          <a:spcPct val="0"/>
        </a:spcAft>
        <a:buChar char="–"/>
        <a:defRPr sz="3199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2771" indent="-228554" algn="l" rtl="0" eaLnBrk="1" fontAlgn="base" hangingPunct="1">
        <a:spcBef>
          <a:spcPct val="20000"/>
        </a:spcBef>
        <a:spcAft>
          <a:spcPct val="0"/>
        </a:spcAft>
        <a:buChar char="•"/>
        <a:defRPr sz="2799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599880" indent="-228554" algn="l" rtl="0" eaLnBrk="1" fontAlgn="base" hangingPunct="1">
        <a:spcBef>
          <a:spcPct val="20000"/>
        </a:spcBef>
        <a:spcAft>
          <a:spcPct val="0"/>
        </a:spcAft>
        <a:buChar char="–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6989" indent="-228554" algn="l" rtl="0" eaLnBrk="1" fontAlgn="base" hangingPunct="1">
        <a:spcBef>
          <a:spcPct val="20000"/>
        </a:spcBef>
        <a:spcAft>
          <a:spcPct val="0"/>
        </a:spcAft>
        <a:buChar char="»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097" indent="-22855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206" indent="-22855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8314" indent="-22855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5423" indent="-22855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2"/>
          <p:cNvSpPr txBox="1">
            <a:spLocks noGrp="1"/>
          </p:cNvSpPr>
          <p:nvPr>
            <p:ph type="title"/>
          </p:nvPr>
        </p:nvSpPr>
        <p:spPr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99" b="0" i="0" u="none" strike="noStrike" cap="none">
                <a:solidFill>
                  <a:srgbClr val="FFC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99" b="0" i="0" u="none" strike="noStrike" cap="none">
                <a:solidFill>
                  <a:srgbClr val="3E4E6C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99" b="0" i="0" u="none" strike="noStrike" cap="none">
                <a:solidFill>
                  <a:srgbClr val="3E4E6C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99" b="0" i="0" u="none" strike="noStrike" cap="none">
                <a:solidFill>
                  <a:srgbClr val="3E4E6C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99" b="0" i="0" u="none" strike="noStrike" cap="none">
                <a:solidFill>
                  <a:srgbClr val="3E4E6C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99" b="0" i="0" u="none" strike="noStrike" cap="none">
                <a:solidFill>
                  <a:srgbClr val="3E4E6C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99" b="0" i="0" u="none" strike="noStrike" cap="none">
                <a:solidFill>
                  <a:srgbClr val="3E4E6C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99" b="0" i="0" u="none" strike="noStrike" cap="none">
                <a:solidFill>
                  <a:srgbClr val="3E4E6C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99" b="0" i="0" u="none" strike="noStrike" cap="none">
                <a:solidFill>
                  <a:srgbClr val="3E4E6C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1" name="Google Shape;11;p52"/>
          <p:cNvSpPr txBox="1">
            <a:spLocks noGrp="1"/>
          </p:cNvSpPr>
          <p:nvPr>
            <p:ph type="body" idx="1"/>
          </p:nvPr>
        </p:nvSpPr>
        <p:spPr>
          <a:xfrm>
            <a:off x="639233" y="1600200"/>
            <a:ext cx="11195715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136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Helvetica Neue Light"/>
              <a:buChar char="•"/>
              <a:defRPr sz="3599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31736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199"/>
              <a:buFont typeface="Helvetica Neue Light"/>
              <a:buChar char="–"/>
              <a:defRPr sz="3199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06336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799"/>
              <a:buFont typeface="Helvetica Neue Light"/>
              <a:buChar char="•"/>
              <a:defRPr sz="2799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–"/>
              <a:defRPr sz="24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»"/>
              <a:defRPr sz="24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2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/>
              <a:t>Autumn 2025</a:t>
            </a:r>
            <a:endParaRPr/>
          </a:p>
        </p:txBody>
      </p:sp>
      <p:sp>
        <p:nvSpPr>
          <p:cNvPr id="13" name="Google Shape;13;p52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4" name="Google Shape;14;p52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52"/>
          <p:cNvSpPr/>
          <p:nvPr/>
        </p:nvSpPr>
        <p:spPr>
          <a:xfrm>
            <a:off x="0" y="6527204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49"/>
              <a:buFont typeface="Times New Roman"/>
              <a:buNone/>
            </a:pPr>
            <a:endParaRPr sz="284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16;p52"/>
          <p:cNvSpPr/>
          <p:nvPr/>
        </p:nvSpPr>
        <p:spPr>
          <a:xfrm rot="-5400000" flipH="1">
            <a:off x="-74867" y="6623146"/>
            <a:ext cx="306720" cy="28398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endParaRPr sz="519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17;p52"/>
          <p:cNvSpPr/>
          <p:nvPr/>
        </p:nvSpPr>
        <p:spPr>
          <a:xfrm rot="5400000">
            <a:off x="11961198" y="6625990"/>
            <a:ext cx="306720" cy="28398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endParaRPr sz="519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Google Shape;18;p52"/>
          <p:cNvSpPr/>
          <p:nvPr/>
        </p:nvSpPr>
        <p:spPr>
          <a:xfrm rot="5400000" flipH="1">
            <a:off x="11961198" y="-52227"/>
            <a:ext cx="306720" cy="28398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endParaRPr sz="519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Google Shape;19;p52"/>
          <p:cNvSpPr/>
          <p:nvPr/>
        </p:nvSpPr>
        <p:spPr>
          <a:xfrm rot="-5400000">
            <a:off x="-74867" y="-55071"/>
            <a:ext cx="306720" cy="28398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endParaRPr sz="519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2258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</p:sldLayoutIdLst>
  <p:transition>
    <p:fade thruBlk="1"/>
  </p:transition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entread.ucsc.edu/CenTREAD%20photos/BrianDowd2.JPG" TargetMode="Externa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nypress.edu/p-2029-children-and-families-at-promis.aspx" TargetMode="External"/><Relationship Id="rId7" Type="http://schemas.openxmlformats.org/officeDocument/2006/relationships/hyperlink" Target="https://www.southwestern.edu/live/files/1158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anchipchase.com/content/essays/imperialist-tendencies/" TargetMode="External"/><Relationship Id="rId5" Type="http://schemas.openxmlformats.org/officeDocument/2006/relationships/hyperlink" Target="http://dl.acm.org/citation.cfm?id=2675133.2675147&amp;coll=DL&amp;dl=ACM" TargetMode="External"/><Relationship Id="rId4" Type="http://schemas.openxmlformats.org/officeDocument/2006/relationships/hyperlink" Target="http://research.microsoft.com/pubs/163718/CHI2012-Dell-ResponseBias-proc.pdf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/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Usability Testing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09387" y="5660145"/>
            <a:ext cx="640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78787"/>
                </a:solidFill>
                <a:latin typeface="Helvetica"/>
                <a:cs typeface="Helvetica"/>
              </a:rPr>
              <a:t>November 10, 2025</a:t>
            </a:r>
          </a:p>
        </p:txBody>
      </p:sp>
    </p:spTree>
    <p:extLst>
      <p:ext uri="{BB962C8B-B14F-4D97-AF65-F5344CB8AC3E}">
        <p14:creationId xmlns:p14="http://schemas.microsoft.com/office/powerpoint/2010/main" val="35251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5" descr="MODEMM~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6"/>
          <a:stretch/>
        </p:blipFill>
        <p:spPr bwMode="auto">
          <a:xfrm>
            <a:off x="8765201" y="0"/>
            <a:ext cx="3420942" cy="234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www.slais.ubc.ca/courses/libr500/08-09-wt2/WWW/R_Janyk-WWW/Media/hunched_should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5"/>
          <a:stretch/>
        </p:blipFill>
        <p:spPr bwMode="auto">
          <a:xfrm>
            <a:off x="8760576" y="2260601"/>
            <a:ext cx="3425567" cy="2326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Usability Testing?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39237" y="1600200"/>
            <a:ext cx="7952176" cy="4724400"/>
          </a:xfrm>
        </p:spPr>
        <p:txBody>
          <a:bodyPr/>
          <a:lstStyle/>
          <a:p>
            <a:r>
              <a:rPr lang="en-US" dirty="0"/>
              <a:t>Can’t tell how good UI is until?</a:t>
            </a:r>
          </a:p>
          <a:p>
            <a:pPr lvl="1"/>
            <a:r>
              <a:rPr lang="en-US" dirty="0"/>
              <a:t>people use it!</a:t>
            </a:r>
            <a:br>
              <a:rPr lang="en-US" dirty="0"/>
            </a:br>
            <a:endParaRPr lang="en-US" dirty="0"/>
          </a:p>
          <a:p>
            <a:r>
              <a:rPr lang="en-US" dirty="0"/>
              <a:t>Expert review methods (e.g., HE) are based on evaluators who may?</a:t>
            </a:r>
          </a:p>
          <a:p>
            <a:pPr lvl="1"/>
            <a:r>
              <a:rPr lang="en-US" dirty="0"/>
              <a:t>know too much</a:t>
            </a:r>
          </a:p>
          <a:p>
            <a:pPr lvl="1"/>
            <a:r>
              <a:rPr lang="en-US" dirty="0"/>
              <a:t>not know enough (about tasks, etc.)</a:t>
            </a:r>
            <a:br>
              <a:rPr lang="en-US" dirty="0"/>
            </a:br>
            <a:endParaRPr lang="en-US" dirty="0"/>
          </a:p>
          <a:p>
            <a:r>
              <a:rPr lang="en-US" dirty="0"/>
              <a:t>Hard to predict what real users will do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062A-E0F9-B04D-8287-D37747AFDEB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196" name="Picture 4" descr="http://www.turbophoto.com/Free-Stock-Images/Images/Child%20Girl%20Using%20Computer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3"/>
          <a:stretch/>
        </p:blipFill>
        <p:spPr bwMode="auto">
          <a:xfrm>
            <a:off x="8758379" y="4559212"/>
            <a:ext cx="3420533" cy="2298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rodisplay.com/wp-content/uploads/intouch-65-inch-interactive-monitor2.jpg">
            <a:extLst>
              <a:ext uri="{FF2B5EF4-FFF2-40B4-BE49-F238E27FC236}">
                <a16:creationId xmlns:a16="http://schemas.microsoft.com/office/drawing/2014/main" id="{3A1C1684-E23D-4291-8348-DD88A8CAE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340" y="-199235"/>
            <a:ext cx="3429000" cy="24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Participants</a:t>
            </a:r>
          </a:p>
        </p:txBody>
      </p:sp>
      <p:sp>
        <p:nvSpPr>
          <p:cNvPr id="462866" name="Rectangle 18"/>
          <p:cNvSpPr>
            <a:spLocks noGrp="1" noChangeArrowheads="1"/>
          </p:cNvSpPr>
          <p:nvPr>
            <p:ph idx="1"/>
          </p:nvPr>
        </p:nvSpPr>
        <p:spPr>
          <a:xfrm>
            <a:off x="639233" y="1063557"/>
            <a:ext cx="8779291" cy="55349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Representative of target users. How so?</a:t>
            </a:r>
          </a:p>
          <a:p>
            <a:pPr lvl="1"/>
            <a:r>
              <a:rPr lang="en-US" dirty="0"/>
              <a:t>job-specific vocab / knowledge</a:t>
            </a:r>
          </a:p>
          <a:p>
            <a:pPr lvl="1"/>
            <a:r>
              <a:rPr lang="en-US" dirty="0"/>
              <a:t>tasks</a:t>
            </a:r>
          </a:p>
          <a:p>
            <a:r>
              <a:rPr lang="en-US" dirty="0"/>
              <a:t>Approximate if needed</a:t>
            </a:r>
          </a:p>
          <a:p>
            <a:pPr lvl="1"/>
            <a:r>
              <a:rPr lang="en-US" dirty="0"/>
              <a:t>system intended for doctors?</a:t>
            </a:r>
          </a:p>
          <a:p>
            <a:pPr lvl="2"/>
            <a:r>
              <a:rPr lang="en-US" dirty="0"/>
              <a:t>get medical students or nurses</a:t>
            </a:r>
          </a:p>
          <a:p>
            <a:pPr lvl="1"/>
            <a:r>
              <a:rPr lang="en-US" dirty="0"/>
              <a:t>system intended for engineers?</a:t>
            </a:r>
          </a:p>
          <a:p>
            <a:pPr lvl="2"/>
            <a:r>
              <a:rPr lang="en-US" dirty="0"/>
              <a:t>get engineering students</a:t>
            </a:r>
          </a:p>
          <a:p>
            <a:r>
              <a:rPr lang="en-US" dirty="0"/>
              <a:t>Use incentives to get participants</a:t>
            </a:r>
          </a:p>
          <a:p>
            <a:pPr lvl="1"/>
            <a:r>
              <a:rPr lang="en-US" dirty="0"/>
              <a:t>t-shirt, mug, free coffee/pizza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1512" name="Picture 19" descr="img0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130" y="-1"/>
            <a:ext cx="2751815" cy="369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583" y="3173444"/>
            <a:ext cx="2763417" cy="3684557"/>
          </a:xfrm>
          <a:prstGeom prst="rect">
            <a:avLst/>
          </a:prstGeom>
        </p:spPr>
      </p:pic>
      <p:sp>
        <p:nvSpPr>
          <p:cNvPr id="6" name="Multiply 5"/>
          <p:cNvSpPr/>
          <p:nvPr/>
        </p:nvSpPr>
        <p:spPr bwMode="auto">
          <a:xfrm>
            <a:off x="2522470" y="3895378"/>
            <a:ext cx="2756407" cy="453074"/>
          </a:xfrm>
          <a:prstGeom prst="mathMultiply">
            <a:avLst/>
          </a:prstGeom>
          <a:solidFill>
            <a:srgbClr val="C00000">
              <a:alpha val="67843"/>
            </a:srgbClr>
          </a:solidFill>
          <a:ln w="9525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Considerations</a:t>
            </a:r>
          </a:p>
        </p:txBody>
      </p:sp>
      <p:sp>
        <p:nvSpPr>
          <p:cNvPr id="22535" name="Rectangle 10"/>
          <p:cNvSpPr>
            <a:spLocks noGrp="1" noChangeArrowheads="1"/>
          </p:cNvSpPr>
          <p:nvPr>
            <p:ph idx="1"/>
          </p:nvPr>
        </p:nvSpPr>
        <p:spPr>
          <a:xfrm>
            <a:off x="639233" y="1283312"/>
            <a:ext cx="11195715" cy="2906067"/>
          </a:xfrm>
        </p:spPr>
        <p:txBody>
          <a:bodyPr/>
          <a:lstStyle/>
          <a:p>
            <a:r>
              <a:rPr lang="en-US" dirty="0"/>
              <a:t>Usability tests can be distressing</a:t>
            </a:r>
          </a:p>
          <a:p>
            <a:pPr lvl="1"/>
            <a:r>
              <a:rPr lang="en-US" dirty="0"/>
              <a:t>users have left in tears</a:t>
            </a:r>
          </a:p>
          <a:p>
            <a:r>
              <a:rPr lang="en-US" dirty="0"/>
              <a:t>Testing/fieldwork can be coercive if there is a power imbalance (e.g., in under resourced communities)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dt+UX</a:t>
            </a:r>
            <a:r>
              <a:rPr lang="en-US" dirty="0"/>
              <a:t>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218" name="Picture 2" descr="http://www.vimagestore.com/wp-content/uploads/2011/04/Eye-care-for-computer-user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391" y="803235"/>
            <a:ext cx="2673609" cy="17789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854353" y="3793767"/>
            <a:ext cx="3606166" cy="2730044"/>
            <a:chOff x="-84507" y="3586244"/>
            <a:chExt cx="3606166" cy="2730044"/>
          </a:xfrm>
        </p:grpSpPr>
        <p:pic>
          <p:nvPicPr>
            <p:cNvPr id="5" name="Picture 2" descr="http://centread.ucsc.edu/CenTREAD%20photos/BrianDowd2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3586244"/>
              <a:ext cx="3520441" cy="2514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-84507" y="6100844"/>
              <a:ext cx="31918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Helvetica" panose="020B0604020202020204" pitchFamily="34" charset="0"/>
                  <a:cs typeface="Helvetica" panose="020B0604020202020204" pitchFamily="34" charset="0"/>
                  <a:hlinkClick r:id="rId5" invalidUrl="http://centread.ucsc.edu/CenTREAD photos/BrianDowd2.JPG"/>
                </a:rPr>
                <a:t>http://centread.ucsc.edu/CenTREAD%20photos/BrianDowd2.JPG</a:t>
              </a:r>
              <a:endParaRPr lang="en-US" sz="8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60518" y="5249694"/>
            <a:ext cx="7725625" cy="1058674"/>
            <a:chOff x="181320" y="5312907"/>
            <a:chExt cx="9019378" cy="100330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181320" y="5312907"/>
              <a:ext cx="9019378" cy="1003300"/>
            </a:xfrm>
            <a:prstGeom prst="rect">
              <a:avLst/>
            </a:prstGeom>
            <a:solidFill>
              <a:srgbClr val="000000">
                <a:alpha val="65098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8225" y="5445880"/>
              <a:ext cx="88024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 Neue" charset="0"/>
                  <a:ea typeface="Helvetica Neue" charset="0"/>
                  <a:cs typeface="Helvetica Neue" charset="0"/>
                </a:rPr>
                <a:t>People may feel no option but to speak to you or give you their time even though they may not get anything of value in return.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Considerations</a:t>
            </a:r>
          </a:p>
        </p:txBody>
      </p:sp>
      <p:sp>
        <p:nvSpPr>
          <p:cNvPr id="22535" name="Rectangle 10"/>
          <p:cNvSpPr>
            <a:spLocks noGrp="1" noChangeArrowheads="1"/>
          </p:cNvSpPr>
          <p:nvPr>
            <p:ph idx="1"/>
          </p:nvPr>
        </p:nvSpPr>
        <p:spPr>
          <a:xfrm>
            <a:off x="639233" y="1151754"/>
            <a:ext cx="11195715" cy="37172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 have a responsibility to alleviate these issues</a:t>
            </a:r>
          </a:p>
          <a:p>
            <a:pPr lvl="1"/>
            <a:r>
              <a:rPr lang="en-US" dirty="0"/>
              <a:t>make voluntary with informed consent (form)</a:t>
            </a:r>
          </a:p>
          <a:p>
            <a:pPr lvl="1"/>
            <a:r>
              <a:rPr lang="en-US" dirty="0"/>
              <a:t>avoid pressure to participate</a:t>
            </a:r>
          </a:p>
          <a:p>
            <a:pPr lvl="1"/>
            <a:r>
              <a:rPr lang="en-US" dirty="0"/>
              <a:t>let them know they can stop at any time</a:t>
            </a:r>
          </a:p>
          <a:p>
            <a:pPr lvl="1"/>
            <a:r>
              <a:rPr lang="en-US" dirty="0"/>
              <a:t>stress that you are </a:t>
            </a:r>
            <a:r>
              <a:rPr lang="en-US" b="1" i="1" dirty="0"/>
              <a:t>testing the system, not them</a:t>
            </a:r>
          </a:p>
          <a:p>
            <a:pPr lvl="1"/>
            <a:r>
              <a:rPr lang="en-US" dirty="0"/>
              <a:t>make collected data as anonymous as possible</a:t>
            </a:r>
          </a:p>
          <a:p>
            <a:r>
              <a:rPr lang="en-US" dirty="0"/>
              <a:t>Often must get human subjects approval (IRB)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8EE4D8-A395-4A44-A29C-BE03243B21F4}"/>
              </a:ext>
            </a:extLst>
          </p:cNvPr>
          <p:cNvSpPr txBox="1"/>
          <p:nvPr/>
        </p:nvSpPr>
        <p:spPr>
          <a:xfrm>
            <a:off x="6679544" y="6267381"/>
            <a:ext cx="4846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https://</a:t>
            </a:r>
            <a:r>
              <a:rPr lang="en-US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www.unthsc.edu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/north-</a:t>
            </a:r>
            <a:r>
              <a:rPr lang="en-US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texas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-regional-</a:t>
            </a:r>
            <a:r>
              <a:rPr lang="en-US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irb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/institutional-review-board-meeting/</a:t>
            </a:r>
          </a:p>
        </p:txBody>
      </p:sp>
      <p:pic>
        <p:nvPicPr>
          <p:cNvPr id="6146" name="Picture 2" descr="board meeting website 1">
            <a:extLst>
              <a:ext uri="{FF2B5EF4-FFF2-40B4-BE49-F238E27FC236}">
                <a16:creationId xmlns:a16="http://schemas.microsoft.com/office/drawing/2014/main" id="{53529E6F-BDA6-3843-B0F1-3518EA635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 t="7433" r="6618" b="13703"/>
          <a:stretch/>
        </p:blipFill>
        <p:spPr bwMode="auto">
          <a:xfrm>
            <a:off x="1044853" y="4682412"/>
            <a:ext cx="5660748" cy="227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Usability Test Proposal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 report that contains</a:t>
            </a:r>
          </a:p>
          <a:p>
            <a:pPr lvl="1"/>
            <a:r>
              <a:rPr lang="en-US" dirty="0"/>
              <a:t>objective</a:t>
            </a:r>
          </a:p>
          <a:p>
            <a:pPr lvl="1"/>
            <a:r>
              <a:rPr lang="en-US" dirty="0"/>
              <a:t>description of system being testing</a:t>
            </a:r>
          </a:p>
          <a:p>
            <a:pPr lvl="1"/>
            <a:r>
              <a:rPr lang="en-US" dirty="0"/>
              <a:t>task environment &amp; materials</a:t>
            </a:r>
          </a:p>
          <a:p>
            <a:pPr lvl="1"/>
            <a:r>
              <a:rPr lang="en-US" dirty="0"/>
              <a:t>participants</a:t>
            </a:r>
          </a:p>
          <a:p>
            <a:pPr lvl="1"/>
            <a:r>
              <a:rPr lang="en-US" dirty="0"/>
              <a:t>methodology</a:t>
            </a:r>
          </a:p>
          <a:p>
            <a:pPr lvl="1"/>
            <a:r>
              <a:rPr lang="en-US" dirty="0"/>
              <a:t>tasks</a:t>
            </a:r>
          </a:p>
          <a:p>
            <a:pPr lvl="1"/>
            <a:r>
              <a:rPr lang="en-US" dirty="0"/>
              <a:t>test measures</a:t>
            </a:r>
          </a:p>
          <a:p>
            <a:pPr lvl="1"/>
            <a:endParaRPr lang="en-US" dirty="0"/>
          </a:p>
          <a:p>
            <a:r>
              <a:rPr lang="en-US" dirty="0"/>
              <a:t>Get approved &amp; then reuse for final report</a:t>
            </a:r>
          </a:p>
          <a:p>
            <a:r>
              <a:rPr lang="en-US" dirty="0"/>
              <a:t>Seems tedious, but writing this will help </a:t>
            </a:r>
            <a:r>
              <a:rPr lang="ja-JP" altLang="en-US" dirty="0"/>
              <a:t>“</a:t>
            </a:r>
            <a:r>
              <a:rPr lang="en-US" dirty="0"/>
              <a:t>debug</a:t>
            </a:r>
            <a:r>
              <a:rPr lang="ja-JP" altLang="en-US" dirty="0"/>
              <a:t>”</a:t>
            </a:r>
            <a:r>
              <a:rPr lang="en-US" dirty="0"/>
              <a:t> your test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3559" name="Picture 4" descr="BS01871_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1" y="1566334"/>
            <a:ext cx="2664837" cy="278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Tasks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1733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Tasks from low-fi design can be used</a:t>
            </a:r>
          </a:p>
          <a:p>
            <a:pPr lvl="1"/>
            <a:r>
              <a:rPr lang="en-US" dirty="0"/>
              <a:t>may need to shorten if</a:t>
            </a:r>
          </a:p>
          <a:p>
            <a:pPr lvl="2"/>
            <a:r>
              <a:rPr lang="en-US" dirty="0"/>
              <a:t>they take too long</a:t>
            </a:r>
          </a:p>
          <a:p>
            <a:pPr lvl="2"/>
            <a:r>
              <a:rPr lang="en-US" dirty="0"/>
              <a:t>require background that test user won’t have</a:t>
            </a:r>
          </a:p>
          <a:p>
            <a:endParaRPr lang="en-US" sz="8500" dirty="0"/>
          </a:p>
          <a:p>
            <a:r>
              <a:rPr lang="en-US" dirty="0"/>
              <a:t>Don’t train unless that will occur in real deployment</a:t>
            </a:r>
          </a:p>
          <a:p>
            <a:r>
              <a:rPr lang="en-US" dirty="0"/>
              <a:t>Avoid bending tasks in direction of what your design best supports</a:t>
            </a:r>
          </a:p>
          <a:p>
            <a:r>
              <a:rPr lang="en-US" dirty="0"/>
              <a:t>Don’t choose tasks that are too fragmented ?</a:t>
            </a:r>
          </a:p>
          <a:p>
            <a:pPr lvl="1"/>
            <a:r>
              <a:rPr lang="en-US" dirty="0"/>
              <a:t>fragmented = does not represent a complete goal someone would try to accomplish with your application</a:t>
            </a:r>
          </a:p>
          <a:p>
            <a:pPr lvl="1"/>
            <a:r>
              <a:rPr lang="en-US" dirty="0"/>
              <a:t>e.g., phone-in bank test or login/create account as a task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194" name="Picture 2" descr="http://us.cdn3.123rf.com/168nwm/imageegami/imageegami1112/imageegami111200235/11677301-detailna-za-ba-r-z-ruky-dra-a-ca-pra-zdna-kartia-k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752" y="1591446"/>
            <a:ext cx="3649668" cy="2433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53191" y="1944275"/>
            <a:ext cx="2542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Segoe Print" pitchFamily="2" charset="0"/>
              </a:rPr>
              <a:t>Check if your friend has called, find out what time he will be going to the club.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Types of Data to Collect</a:t>
            </a:r>
            <a:endParaRPr lang="en-US" dirty="0"/>
          </a:p>
        </p:txBody>
      </p:sp>
      <p:sp>
        <p:nvSpPr>
          <p:cNvPr id="466947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199"/>
            <a:ext cx="7735091" cy="491084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Process data</a:t>
            </a:r>
          </a:p>
          <a:p>
            <a:pPr lvl="1"/>
            <a:r>
              <a:rPr lang="en-US" dirty="0"/>
              <a:t>observations of what users are doing &amp; thinking</a:t>
            </a:r>
          </a:p>
          <a:p>
            <a:pPr lvl="1"/>
            <a:r>
              <a:rPr lang="en-US" b="1" i="1" dirty="0">
                <a:solidFill>
                  <a:srgbClr val="FFC000"/>
                </a:solidFill>
              </a:rPr>
              <a:t>qualitative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Bottom-line data</a:t>
            </a:r>
          </a:p>
          <a:p>
            <a:pPr lvl="1"/>
            <a:r>
              <a:rPr lang="en-US" dirty="0"/>
              <a:t>summary of what happened</a:t>
            </a:r>
          </a:p>
          <a:p>
            <a:pPr lvl="2"/>
            <a:r>
              <a:rPr lang="en-US" dirty="0"/>
              <a:t>time, errors, success</a:t>
            </a:r>
          </a:p>
          <a:p>
            <a:pPr lvl="1"/>
            <a:r>
              <a:rPr lang="en-US" dirty="0"/>
              <a:t>i.e., the dependent variables</a:t>
            </a:r>
          </a:p>
          <a:p>
            <a:pPr lvl="1"/>
            <a:r>
              <a:rPr lang="en-US" b="1" i="1" dirty="0">
                <a:solidFill>
                  <a:srgbClr val="FFC000"/>
                </a:solidFill>
              </a:rPr>
              <a:t>quantitative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780715" y="1293395"/>
            <a:ext cx="3411285" cy="2260813"/>
            <a:chOff x="5792540" y="1333044"/>
            <a:chExt cx="3351460" cy="2221164"/>
          </a:xfrm>
        </p:grpSpPr>
        <p:pic>
          <p:nvPicPr>
            <p:cNvPr id="1151" name="Picture 127" descr="http://allazollers.com/images/portfolio-item-5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2540" y="1333044"/>
              <a:ext cx="3351460" cy="20057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349333" y="3338764"/>
              <a:ext cx="2223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Helvetica" pitchFamily="34" charset="0"/>
                </a:rPr>
                <a:t>http://allazollers.com/discovery-research.php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779328" y="4058883"/>
            <a:ext cx="3490356" cy="2502605"/>
            <a:chOff x="5792540" y="4054644"/>
            <a:chExt cx="3429144" cy="2458716"/>
          </a:xfrm>
        </p:grpSpPr>
        <p:pic>
          <p:nvPicPr>
            <p:cNvPr id="1153" name="Picture 129" descr="http://www.fusionfarm.com/content/uploads/2012/10/analyzing-data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2540" y="4054644"/>
              <a:ext cx="3351460" cy="22303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5792540" y="6297916"/>
              <a:ext cx="342914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Helvetica" pitchFamily="34" charset="0"/>
                </a:rPr>
                <a:t>http://www.fusionfarm.com/content/uploads/2012/10/analyzing-data.jpg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Type of Data to Collect?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process data first</a:t>
            </a:r>
          </a:p>
          <a:p>
            <a:pPr lvl="1"/>
            <a:r>
              <a:rPr lang="en-US" dirty="0"/>
              <a:t>gives good overview of where problems are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231BAC-2E69-47EA-A4DB-D11477D15C93}"/>
              </a:ext>
            </a:extLst>
          </p:cNvPr>
          <p:cNvGrpSpPr/>
          <p:nvPr/>
        </p:nvGrpSpPr>
        <p:grpSpPr>
          <a:xfrm>
            <a:off x="890607" y="2837910"/>
            <a:ext cx="4728112" cy="3754893"/>
            <a:chOff x="1044103" y="2837909"/>
            <a:chExt cx="4728112" cy="3754893"/>
          </a:xfrm>
        </p:grpSpPr>
        <p:pic>
          <p:nvPicPr>
            <p:cNvPr id="16" name="Picture 2" descr="http://www.redicecreations.com/ul_img/24592nazca_bird.jpg">
              <a:extLst>
                <a:ext uri="{FF2B5EF4-FFF2-40B4-BE49-F238E27FC236}">
                  <a16:creationId xmlns:a16="http://schemas.microsoft.com/office/drawing/2014/main" id="{EDCFB8B8-5852-40E2-B273-2D892ABC0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023" y="2837909"/>
              <a:ext cx="4637192" cy="34778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8F558E-26B3-4CEA-97EC-229E60BE50BE}"/>
                </a:ext>
              </a:extLst>
            </p:cNvPr>
            <p:cNvSpPr txBox="1"/>
            <p:nvPr/>
          </p:nvSpPr>
          <p:spPr>
            <a:xfrm>
              <a:off x="1044103" y="6315803"/>
              <a:ext cx="42670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http://www.redicecreations.com/ul_img/24592nazca_bird.jpg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756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Type of Data to Collect?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process data first</a:t>
            </a:r>
          </a:p>
          <a:p>
            <a:pPr lvl="1"/>
            <a:r>
              <a:rPr lang="en-US" dirty="0"/>
              <a:t>gives good overview of where problems are</a:t>
            </a:r>
          </a:p>
          <a:p>
            <a:r>
              <a:rPr lang="en-US" dirty="0"/>
              <a:t>Bottom-line data doesn’t tell you </a:t>
            </a:r>
            <a:r>
              <a:rPr lang="en-US" sz="2000" dirty="0"/>
              <a:t>?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where to fix</a:t>
            </a:r>
          </a:p>
          <a:p>
            <a:pPr lvl="1"/>
            <a:r>
              <a:rPr lang="en-US" dirty="0"/>
              <a:t>just says: </a:t>
            </a:r>
            <a:r>
              <a:rPr lang="ja-JP" altLang="en-US" dirty="0"/>
              <a:t>“</a:t>
            </a:r>
            <a:r>
              <a:rPr lang="en-US" dirty="0"/>
              <a:t>too slow</a:t>
            </a:r>
            <a:r>
              <a:rPr lang="ja-JP" altLang="en-US" dirty="0"/>
              <a:t>”</a:t>
            </a:r>
            <a:r>
              <a:rPr lang="en-US" dirty="0"/>
              <a:t>, </a:t>
            </a:r>
            <a:r>
              <a:rPr lang="ja-JP" altLang="en-US" dirty="0"/>
              <a:t>“</a:t>
            </a:r>
            <a:r>
              <a:rPr lang="en-US" dirty="0"/>
              <a:t>too many errors</a:t>
            </a:r>
            <a:r>
              <a:rPr lang="ja-JP" altLang="en-US" dirty="0"/>
              <a:t>”</a:t>
            </a:r>
            <a:r>
              <a:rPr lang="en-US" dirty="0"/>
              <a:t>, etc.</a:t>
            </a:r>
          </a:p>
          <a:p>
            <a:r>
              <a:rPr lang="en-US" dirty="0"/>
              <a:t>Hard to get reliable bottom-line results</a:t>
            </a:r>
          </a:p>
          <a:p>
            <a:pPr lvl="1"/>
            <a:r>
              <a:rPr lang="en-US" dirty="0"/>
              <a:t>need many users for statistical significance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730408" y="4759874"/>
            <a:ext cx="5455735" cy="1762626"/>
            <a:chOff x="3688265" y="5095374"/>
            <a:chExt cx="5455735" cy="1762626"/>
          </a:xfrm>
        </p:grpSpPr>
        <p:pic>
          <p:nvPicPr>
            <p:cNvPr id="2139" name="Picture 91" descr="Hitleap.com : Get traffic and views on your sit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202" y="5095374"/>
              <a:ext cx="2680798" cy="176262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688265" y="6363506"/>
              <a:ext cx="282481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Helvetica" pitchFamily="34" charset="0"/>
                </a:rPr>
                <a:t>http://netbreak-ph.blogspot.com/2012/09/Hitleap-get-traffic-views-on-site.html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257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1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ja-JP" altLang="en-US" dirty="0"/>
              <a:t>“</a:t>
            </a:r>
            <a:r>
              <a:rPr lang="en-US" dirty="0"/>
              <a:t>Thinking Aloud</a:t>
            </a:r>
            <a:r>
              <a:rPr lang="ja-JP" altLang="en-US" dirty="0"/>
              <a:t>”</a:t>
            </a:r>
            <a:r>
              <a:rPr lang="en-US" dirty="0"/>
              <a:t> Method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know what users are thinking, not just what they are doing</a:t>
            </a:r>
          </a:p>
          <a:p>
            <a:endParaRPr lang="en-US" dirty="0"/>
          </a:p>
          <a:p>
            <a:r>
              <a:rPr lang="en-US" dirty="0"/>
              <a:t>Ask users to talk while performing tasks</a:t>
            </a:r>
          </a:p>
          <a:p>
            <a:pPr lvl="1"/>
            <a:r>
              <a:rPr lang="en-US" dirty="0"/>
              <a:t>tell us </a:t>
            </a:r>
            <a:r>
              <a:rPr lang="en-US" i="1" dirty="0">
                <a:solidFill>
                  <a:srgbClr val="FFC000"/>
                </a:solidFill>
              </a:rPr>
              <a:t>what they are thinking</a:t>
            </a:r>
          </a:p>
          <a:p>
            <a:pPr lvl="1"/>
            <a:r>
              <a:rPr lang="en-US" dirty="0"/>
              <a:t>tell us </a:t>
            </a:r>
            <a:r>
              <a:rPr lang="en-US" i="1" dirty="0">
                <a:solidFill>
                  <a:srgbClr val="FFC000"/>
                </a:solidFill>
              </a:rPr>
              <a:t>what they are trying to do</a:t>
            </a:r>
          </a:p>
          <a:p>
            <a:pPr lvl="1"/>
            <a:r>
              <a:rPr lang="en-US" dirty="0"/>
              <a:t>tell us </a:t>
            </a:r>
            <a:r>
              <a:rPr lang="en-US" i="1" dirty="0">
                <a:solidFill>
                  <a:srgbClr val="FFC000"/>
                </a:solidFill>
              </a:rPr>
              <a:t>questions that arise as they work</a:t>
            </a:r>
          </a:p>
          <a:p>
            <a:pPr lvl="1"/>
            <a:r>
              <a:rPr lang="en-US" dirty="0"/>
              <a:t>tell us </a:t>
            </a:r>
            <a:r>
              <a:rPr lang="en-US" i="1" dirty="0">
                <a:solidFill>
                  <a:srgbClr val="FFC000"/>
                </a:solidFill>
              </a:rPr>
              <a:t>things they read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702347" y="4028872"/>
            <a:ext cx="2483796" cy="2483796"/>
            <a:chOff x="6555846" y="4269846"/>
            <a:chExt cx="2588154" cy="2588154"/>
          </a:xfrm>
        </p:grpSpPr>
        <p:pic>
          <p:nvPicPr>
            <p:cNvPr id="9218" name="Picture 2" descr="Online chatování koncept, 3d mu&amp;zcaron; pomocí p&amp;rcaron;enosného po&amp;ccaron;íta&amp;ccaron;e s bublinu na bílém pozadí Reklamní fotografie - 1243251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5846" y="4269846"/>
              <a:ext cx="2588154" cy="25881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967527" y="4672316"/>
              <a:ext cx="1033910" cy="529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Segoe Print" pitchFamily="2" charset="0"/>
                </a:rPr>
                <a:t>I’ll click on the checkout button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Hall of Fame or Shame?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3430DE-FE8B-41D8-B03E-874AF62631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Kitchen Stories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CC2F-3848-4AD5-9140-DCA5A9E08CD9}" type="slidenum">
              <a:rPr lang="en-US"/>
              <a:pPr/>
              <a:t>2</a:t>
            </a:fld>
            <a:endParaRPr lang="en-US" dirty="0"/>
          </a:p>
        </p:txBody>
      </p:sp>
      <p:pic>
        <p:nvPicPr>
          <p:cNvPr id="13" name="Picture 12" descr="hallof.png">
            <a:extLst>
              <a:ext uri="{FF2B5EF4-FFF2-40B4-BE49-F238E27FC236}">
                <a16:creationId xmlns:a16="http://schemas.microsoft.com/office/drawing/2014/main" id="{0D9FFBC7-95EE-4573-AF5A-B100477057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16" y="243804"/>
            <a:ext cx="813836" cy="829952"/>
          </a:xfrm>
          <a:prstGeom prst="rect">
            <a:avLst/>
          </a:prstGeom>
        </p:spPr>
      </p:pic>
      <p:pic>
        <p:nvPicPr>
          <p:cNvPr id="6148" name="Picture 4" descr="Image result for kitchen stories ios screenshots">
            <a:extLst>
              <a:ext uri="{FF2B5EF4-FFF2-40B4-BE49-F238E27FC236}">
                <a16:creationId xmlns:a16="http://schemas.microsoft.com/office/drawing/2014/main" id="{956CE527-8DA9-49B7-BA98-656C9C21C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0671" y="1359994"/>
            <a:ext cx="282776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>
            <a:extLst>
              <a:ext uri="{FF2B5EF4-FFF2-40B4-BE49-F238E27FC236}">
                <a16:creationId xmlns:a16="http://schemas.microsoft.com/office/drawing/2014/main" id="{17EF6471-BF57-41A9-90EE-B6811A35E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9613" y="1359994"/>
            <a:ext cx="283358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73F039-8E36-224D-B39B-905612249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" y="1773715"/>
            <a:ext cx="2005159" cy="434340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669139-77D2-AE40-8045-80E4BC21A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34" y="1773715"/>
            <a:ext cx="2005159" cy="4343400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D369FA-A693-D743-AB12-326AEA9BA1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41" y="1773715"/>
            <a:ext cx="200515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jennycham.co.uk/wp-content/uploads/2011/08/20091122125022548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894" y="2818407"/>
            <a:ext cx="3431249" cy="3520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Aloud (cont.)</a:t>
            </a:r>
          </a:p>
        </p:txBody>
      </p:sp>
      <p:sp>
        <p:nvSpPr>
          <p:cNvPr id="26631" name="Rectangle 4"/>
          <p:cNvSpPr>
            <a:spLocks noGrp="1" noChangeArrowheads="1"/>
          </p:cNvSpPr>
          <p:nvPr>
            <p:ph idx="1"/>
          </p:nvPr>
        </p:nvSpPr>
        <p:spPr>
          <a:xfrm>
            <a:off x="639234" y="1600199"/>
            <a:ext cx="9873124" cy="496143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Prompt the user to keep talking</a:t>
            </a:r>
          </a:p>
          <a:p>
            <a:pPr lvl="1"/>
            <a:r>
              <a:rPr lang="ja-JP" altLang="en-US" dirty="0"/>
              <a:t>“</a:t>
            </a:r>
            <a:r>
              <a:rPr lang="en-US" dirty="0"/>
              <a:t>tell me what you are thinking</a:t>
            </a:r>
            <a:r>
              <a:rPr lang="ja-JP" altLang="en-US" dirty="0"/>
              <a:t>”</a:t>
            </a:r>
            <a:br>
              <a:rPr lang="en-US" altLang="ja-JP" dirty="0"/>
            </a:br>
            <a:endParaRPr lang="en-US" dirty="0"/>
          </a:p>
          <a:p>
            <a:r>
              <a:rPr lang="en-US" dirty="0"/>
              <a:t>Only help on things you have pre-decided</a:t>
            </a:r>
          </a:p>
          <a:p>
            <a:pPr lvl="1"/>
            <a:r>
              <a:rPr lang="en-US" dirty="0"/>
              <a:t>keep track of anything you do give help 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Make a </a:t>
            </a:r>
            <a:r>
              <a:rPr lang="en-US" i="1" dirty="0">
                <a:solidFill>
                  <a:srgbClr val="FFC000"/>
                </a:solidFill>
              </a:rPr>
              <a:t>recording</a:t>
            </a:r>
            <a:r>
              <a:rPr lang="en-US" dirty="0"/>
              <a:t> &amp; take good notes</a:t>
            </a:r>
          </a:p>
          <a:p>
            <a:pPr lvl="1"/>
            <a:r>
              <a:rPr lang="en-US" dirty="0"/>
              <a:t>make sure you can tell what they were doing </a:t>
            </a:r>
          </a:p>
          <a:p>
            <a:pPr lvl="1"/>
            <a:r>
              <a:rPr lang="en-US" dirty="0"/>
              <a:t>use a digital watch/clock</a:t>
            </a:r>
          </a:p>
          <a:p>
            <a:pPr lvl="1"/>
            <a:r>
              <a:rPr lang="en-US" dirty="0"/>
              <a:t>record audio &amp; video</a:t>
            </a:r>
          </a:p>
          <a:p>
            <a:pPr lvl="2"/>
            <a:r>
              <a:rPr lang="en-US" dirty="0"/>
              <a:t>or even event logs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dt+UX</a:t>
            </a:r>
            <a:r>
              <a:rPr lang="en-US" dirty="0"/>
              <a:t>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68667" y="6346967"/>
            <a:ext cx="330250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Helvetica" pitchFamily="34" charset="0"/>
              </a:rPr>
              <a:t>http://jennycham.co.uk/wp-content/uploads/2011/08/200911221250225481.jpg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Thinking Aloud Give the Right Answers?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374843"/>
            <a:ext cx="11195715" cy="4949757"/>
          </a:xfrm>
        </p:spPr>
        <p:txBody>
          <a:bodyPr/>
          <a:lstStyle/>
          <a:p>
            <a:r>
              <a:rPr lang="en-US" dirty="0"/>
              <a:t>Not always</a:t>
            </a:r>
            <a:br>
              <a:rPr lang="en-US" dirty="0"/>
            </a:br>
            <a:endParaRPr lang="en-US" dirty="0"/>
          </a:p>
          <a:p>
            <a:r>
              <a:rPr lang="en-US" dirty="0"/>
              <a:t>If you ask, people will always give an answer, even if it has nothing to do with facts</a:t>
            </a:r>
          </a:p>
          <a:p>
            <a:pPr lvl="1"/>
            <a:r>
              <a:rPr lang="en-US" dirty="0"/>
              <a:t>panty hose example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Try to avoid specific questions</a:t>
            </a:r>
            <a:br>
              <a:rPr lang="en-US" dirty="0"/>
            </a:br>
            <a:r>
              <a:rPr lang="en-US" dirty="0"/>
              <a:t>(especially that have binary answers)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C4592CA-202E-8444-92CD-C56D6E44B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480" y="3500602"/>
            <a:ext cx="301752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2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1170"/>
            <a:ext cx="10972800" cy="1143000"/>
          </a:xfrm>
        </p:spPr>
        <p:txBody>
          <a:bodyPr wrap="square" anchor="ctr">
            <a:normAutofit fontScale="90000"/>
          </a:bodyPr>
          <a:lstStyle/>
          <a:p>
            <a:r>
              <a:rPr lang="en-US" dirty="0"/>
              <a:t>Accessibility Issues with Thinking Out Loud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609601" y="1678930"/>
            <a:ext cx="5643965" cy="3951288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May be less comfortable or accessible for certain users</a:t>
            </a:r>
          </a:p>
          <a:p>
            <a:r>
              <a:rPr lang="en-US" dirty="0"/>
              <a:t>Factor in time/resources you need to support these interviewees </a:t>
            </a:r>
          </a:p>
          <a:p>
            <a:pPr lvl="1"/>
            <a:r>
              <a:rPr lang="en-US" dirty="0"/>
              <a:t>interpreters</a:t>
            </a:r>
          </a:p>
          <a:p>
            <a:pPr lvl="1"/>
            <a:r>
              <a:rPr lang="en-US" dirty="0"/>
              <a:t>more time for the interview </a:t>
            </a:r>
          </a:p>
          <a:p>
            <a:pPr lvl="2"/>
            <a:r>
              <a:rPr lang="en-US" dirty="0"/>
              <a:t>e.g., someone using sign language can’t give feedback while interacting with your prototype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C3CB4AA-230D-AA46-8FC7-CF3B0C40C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" b="1"/>
          <a:stretch/>
        </p:blipFill>
        <p:spPr bwMode="auto">
          <a:xfrm>
            <a:off x="6193369" y="1678930"/>
            <a:ext cx="5389033" cy="39512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930" y="6607236"/>
            <a:ext cx="25400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Autumn 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45860" y="6608285"/>
            <a:ext cx="8319483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65342" y="6617039"/>
            <a:ext cx="13208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7CF45A7D-27BE-FB41-917F-E8B7C6646A5B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CD9591-7ABD-D64A-98CD-FD7062FAE227}"/>
              </a:ext>
            </a:extLst>
          </p:cNvPr>
          <p:cNvSpPr txBox="1"/>
          <p:nvPr/>
        </p:nvSpPr>
        <p:spPr>
          <a:xfrm>
            <a:off x="6096000" y="5777380"/>
            <a:ext cx="6077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https://</a:t>
            </a:r>
            <a:r>
              <a:rPr lang="en-US" sz="900" dirty="0" err="1">
                <a:latin typeface="Helvetica" pitchFamily="2" charset="0"/>
              </a:rPr>
              <a:t>blog.gettinghired.com</a:t>
            </a:r>
            <a:r>
              <a:rPr lang="en-US" sz="900" dirty="0">
                <a:latin typeface="Helvetica" pitchFamily="2" charset="0"/>
              </a:rPr>
              <a:t>/</a:t>
            </a:r>
            <a:r>
              <a:rPr lang="en-US" sz="900" dirty="0" err="1">
                <a:latin typeface="Helvetica" pitchFamily="2" charset="0"/>
              </a:rPr>
              <a:t>hubfs</a:t>
            </a:r>
            <a:r>
              <a:rPr lang="en-US" sz="900" dirty="0">
                <a:latin typeface="Helvetica" pitchFamily="2" charset="0"/>
              </a:rPr>
              <a:t>/GettingHired_November2019/Images/CSD%20blog93019660x440%20jpeg.jpeg</a:t>
            </a:r>
          </a:p>
        </p:txBody>
      </p:sp>
    </p:spTree>
    <p:extLst>
      <p:ext uri="{BB962C8B-B14F-4D97-AF65-F5344CB8AC3E}">
        <p14:creationId xmlns:p14="http://schemas.microsoft.com/office/powerpoint/2010/main" val="20503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276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943600" y="6553200"/>
            <a:ext cx="47244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charset="0"/>
              </a:rPr>
              <a:t>dt+UX: Design Thinking for User Experience  Design, Prototyping &amp; Evaluation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864E59C-6FFE-794B-9DF5-0727151AF552}" type="slidenum">
              <a:rPr lang="en-US" sz="1100">
                <a:solidFill>
                  <a:srgbClr val="D4E8F4"/>
                </a:solidFill>
                <a:latin typeface="Georgia" charset="0"/>
              </a:rPr>
              <a:pPr eaLnBrk="1" hangingPunct="1"/>
              <a:t>23</a:t>
            </a:fld>
            <a:endParaRPr lang="en-US" sz="1100">
              <a:solidFill>
                <a:srgbClr val="D4E8F4"/>
              </a:solidFill>
              <a:latin typeface="Georgia" charset="0"/>
            </a:endParaRPr>
          </a:p>
        </p:txBody>
      </p:sp>
      <p:pic>
        <p:nvPicPr>
          <p:cNvPr id="2" name="Confusion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b481b4cb6a_5_0"/>
          <p:cNvSpPr txBox="1">
            <a:spLocks noGrp="1"/>
          </p:cNvSpPr>
          <p:nvPr>
            <p:ph type="title"/>
          </p:nvPr>
        </p:nvSpPr>
        <p:spPr>
          <a:xfrm>
            <a:off x="859767" y="444272"/>
            <a:ext cx="9730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Try it out!</a:t>
            </a:r>
            <a:endParaRPr/>
          </a:p>
        </p:txBody>
      </p:sp>
      <p:sp>
        <p:nvSpPr>
          <p:cNvPr id="172" name="Google Shape;172;gb481b4cb6a_5_0"/>
          <p:cNvSpPr txBox="1">
            <a:spLocks noGrp="1"/>
          </p:cNvSpPr>
          <p:nvPr>
            <p:ph type="body" idx="1"/>
          </p:nvPr>
        </p:nvSpPr>
        <p:spPr>
          <a:xfrm>
            <a:off x="456125" y="1023200"/>
            <a:ext cx="11378700" cy="53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9250" lvl="1" indent="-3365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Helvetica Neue Light"/>
              <a:buNone/>
            </a:pPr>
            <a:endParaRPr sz="2800" dirty="0"/>
          </a:p>
          <a:p>
            <a:pPr marL="4572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None/>
            </a:pPr>
            <a:r>
              <a:rPr lang="en-US" sz="2600" dirty="0"/>
              <a:t>Use the </a:t>
            </a:r>
            <a:r>
              <a:rPr lang="en-US" sz="2600" b="1" dirty="0">
                <a:latin typeface="Helvetica Neue"/>
                <a:ea typeface="Helvetica Neue"/>
                <a:cs typeface="Helvetica Neue"/>
                <a:sym typeface="Helvetica Neue"/>
              </a:rPr>
              <a:t>think aloud protocol</a:t>
            </a:r>
            <a:r>
              <a:rPr lang="en-US" sz="2600" dirty="0"/>
              <a:t> to test </a:t>
            </a:r>
            <a:r>
              <a:rPr lang="en-US" sz="2600" b="1" dirty="0">
                <a:latin typeface="Helvetica Neue"/>
                <a:ea typeface="Helvetica Neue"/>
                <a:cs typeface="Helvetica Neue"/>
                <a:sym typeface="Helvetica Neue"/>
              </a:rPr>
              <a:t>one task</a:t>
            </a:r>
            <a:r>
              <a:rPr lang="en-US" sz="2600" dirty="0"/>
              <a:t> in your medium-fi prototype.</a:t>
            </a:r>
            <a:endParaRPr sz="2600" dirty="0"/>
          </a:p>
          <a:p>
            <a:pPr marL="4572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None/>
            </a:pPr>
            <a:endParaRPr sz="2600" dirty="0"/>
          </a:p>
          <a:p>
            <a:pPr marL="4572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None/>
            </a:pPr>
            <a:r>
              <a:rPr lang="en-US" sz="2600" dirty="0"/>
              <a:t>In a moment, we will break you out into your teams. You have 3 minutes to identify which task to study. Select </a:t>
            </a:r>
            <a:r>
              <a:rPr lang="en-US" sz="2600" b="1" dirty="0">
                <a:latin typeface="Helvetica Neue"/>
                <a:ea typeface="Helvetica Neue"/>
                <a:cs typeface="Helvetica Neue"/>
                <a:sym typeface="Helvetica Neue"/>
              </a:rPr>
              <a:t>one person </a:t>
            </a:r>
            <a:r>
              <a:rPr lang="en-US" sz="2600" dirty="0"/>
              <a:t>to rotate into the group next to you to serve as their participant. If possible, this should be someone who </a:t>
            </a:r>
            <a:r>
              <a:rPr lang="en-US" sz="2600" b="1" i="1" dirty="0">
                <a:latin typeface="Helvetica Neue"/>
                <a:ea typeface="Helvetica Neue"/>
                <a:cs typeface="Helvetica Neue"/>
                <a:sym typeface="Helvetica Neue"/>
              </a:rPr>
              <a:t>has not done a HE</a:t>
            </a:r>
            <a:r>
              <a:rPr lang="en-US" sz="2600" dirty="0"/>
              <a:t> on that team’s prototype. </a:t>
            </a:r>
            <a:endParaRPr sz="2600" dirty="0"/>
          </a:p>
          <a:p>
            <a:pPr marL="4572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None/>
            </a:pPr>
            <a:endParaRPr sz="2600" dirty="0"/>
          </a:p>
          <a:p>
            <a:pPr marL="4572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None/>
            </a:pPr>
            <a:r>
              <a:rPr lang="en-US" sz="2600" dirty="0"/>
              <a:t>When they are ready, ask your participant to complete the task while speaking their thought process aloud. Take notes!</a:t>
            </a:r>
            <a:endParaRPr sz="2600" dirty="0"/>
          </a:p>
        </p:txBody>
      </p:sp>
      <p:sp>
        <p:nvSpPr>
          <p:cNvPr id="173" name="Google Shape;173;gb481b4cb6a_5_0"/>
          <p:cNvSpPr txBox="1">
            <a:spLocks noGrp="1"/>
          </p:cNvSpPr>
          <p:nvPr>
            <p:ph type="dt" idx="10"/>
          </p:nvPr>
        </p:nvSpPr>
        <p:spPr>
          <a:xfrm>
            <a:off x="2931" y="6607236"/>
            <a:ext cx="1595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Autumn 2025</a:t>
            </a:r>
            <a:endParaRPr/>
          </a:p>
        </p:txBody>
      </p:sp>
      <p:sp>
        <p:nvSpPr>
          <p:cNvPr id="174" name="Google Shape;174;gb481b4cb6a_5_0"/>
          <p:cNvSpPr txBox="1">
            <a:spLocks noGrp="1"/>
          </p:cNvSpPr>
          <p:nvPr>
            <p:ph type="ftr" idx="11"/>
          </p:nvPr>
        </p:nvSpPr>
        <p:spPr>
          <a:xfrm>
            <a:off x="1598508" y="6608285"/>
            <a:ext cx="8996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err="1"/>
              <a:t>dt+UX</a:t>
            </a:r>
            <a:r>
              <a:rPr lang="en-US" dirty="0"/>
              <a:t>: Design Thinking for User Experience  Design, Prototyping &amp; Evaluation</a:t>
            </a:r>
            <a:endParaRPr dirty="0"/>
          </a:p>
        </p:txBody>
      </p:sp>
      <p:sp>
        <p:nvSpPr>
          <p:cNvPr id="175" name="Google Shape;175;gb481b4cb6a_5_0"/>
          <p:cNvSpPr txBox="1">
            <a:spLocks noGrp="1"/>
          </p:cNvSpPr>
          <p:nvPr>
            <p:ph type="sldNum" idx="12"/>
          </p:nvPr>
        </p:nvSpPr>
        <p:spPr>
          <a:xfrm>
            <a:off x="10590567" y="6617039"/>
            <a:ext cx="1595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917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Test Results</a:t>
            </a:r>
          </a:p>
        </p:txBody>
      </p:sp>
      <p:sp>
        <p:nvSpPr>
          <p:cNvPr id="473107" name="Rectangle 19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3030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Summarize the data</a:t>
            </a:r>
          </a:p>
          <a:p>
            <a:pPr lvl="1"/>
            <a:r>
              <a:rPr lang="en-US" dirty="0"/>
              <a:t>make a list of all critical incidents (CI)</a:t>
            </a:r>
          </a:p>
          <a:p>
            <a:pPr lvl="2"/>
            <a:r>
              <a:rPr lang="en-US" dirty="0"/>
              <a:t>positive &amp; negative</a:t>
            </a:r>
          </a:p>
          <a:p>
            <a:pPr lvl="1"/>
            <a:r>
              <a:rPr lang="en-US" dirty="0"/>
              <a:t>include references back to original data</a:t>
            </a:r>
          </a:p>
          <a:p>
            <a:pPr lvl="1"/>
            <a:r>
              <a:rPr lang="en-US" dirty="0"/>
              <a:t>try to judge why each difficulty occurred</a:t>
            </a:r>
          </a:p>
          <a:p>
            <a:pPr lvl="1"/>
            <a:endParaRPr lang="en-US" sz="1700" dirty="0"/>
          </a:p>
          <a:p>
            <a:r>
              <a:rPr lang="en-US" dirty="0"/>
              <a:t>What does data tell you?</a:t>
            </a:r>
          </a:p>
          <a:p>
            <a:pPr lvl="1"/>
            <a:r>
              <a:rPr lang="en-US" dirty="0"/>
              <a:t>UI work the way you thought it would?</a:t>
            </a:r>
          </a:p>
          <a:p>
            <a:pPr lvl="2"/>
            <a:r>
              <a:rPr lang="en-US" dirty="0"/>
              <a:t>users take approaches you expected?</a:t>
            </a:r>
          </a:p>
          <a:p>
            <a:pPr lvl="1"/>
            <a:r>
              <a:rPr lang="en-US" dirty="0"/>
              <a:t>something missing?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090C4B-3494-9DE5-A179-561446C8AA5D}"/>
              </a:ext>
            </a:extLst>
          </p:cNvPr>
          <p:cNvGrpSpPr/>
          <p:nvPr/>
        </p:nvGrpSpPr>
        <p:grpSpPr>
          <a:xfrm>
            <a:off x="8874542" y="1946633"/>
            <a:ext cx="3311600" cy="2385764"/>
            <a:chOff x="8874542" y="1946633"/>
            <a:chExt cx="3311600" cy="2385764"/>
          </a:xfrm>
        </p:grpSpPr>
        <p:sp>
          <p:nvSpPr>
            <p:cNvPr id="5" name="TextBox 4"/>
            <p:cNvSpPr txBox="1"/>
            <p:nvPr/>
          </p:nvSpPr>
          <p:spPr>
            <a:xfrm>
              <a:off x="8966452" y="4163120"/>
              <a:ext cx="3127779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>
                  <a:latin typeface="Helvetica" pitchFamily="34" charset="0"/>
                </a:rPr>
                <a:t>https://</a:t>
              </a:r>
              <a:r>
                <a:rPr lang="en-US" sz="500" dirty="0" err="1">
                  <a:latin typeface="Helvetica" pitchFamily="34" charset="0"/>
                </a:rPr>
                <a:t>cdn.careerfoundry.com</a:t>
              </a:r>
              <a:r>
                <a:rPr lang="en-US" sz="500" dirty="0">
                  <a:latin typeface="Helvetica" pitchFamily="34" charset="0"/>
                </a:rPr>
                <a:t>/</a:t>
              </a:r>
              <a:r>
                <a:rPr lang="en-US" sz="500" dirty="0" err="1">
                  <a:latin typeface="Helvetica" pitchFamily="34" charset="0"/>
                </a:rPr>
                <a:t>en</a:t>
              </a:r>
              <a:r>
                <a:rPr lang="en-US" sz="500" dirty="0">
                  <a:latin typeface="Helvetica" pitchFamily="34" charset="0"/>
                </a:rPr>
                <a:t>/wp-content/uploads/old-blog-uploads/data-analyst-skills-and-</a:t>
              </a:r>
              <a:r>
                <a:rPr lang="en-US" sz="500" dirty="0" err="1">
                  <a:latin typeface="Helvetica" pitchFamily="34" charset="0"/>
                </a:rPr>
                <a:t>tasks.jpeg</a:t>
              </a:r>
              <a:endParaRPr lang="en-US" sz="500" dirty="0">
                <a:latin typeface="Helvetica" pitchFamily="34" charset="0"/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530507C-4320-C646-9E5F-2445BE935D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4542" y="1946633"/>
              <a:ext cx="3311600" cy="2207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1E9C636-8A59-EF46-9C14-E29F026F3EBB}"/>
              </a:ext>
            </a:extLst>
          </p:cNvPr>
          <p:cNvSpPr txBox="1"/>
          <p:nvPr/>
        </p:nvSpPr>
        <p:spPr>
          <a:xfrm>
            <a:off x="3926958" y="-72301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0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Results (cont.)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9548869" cy="4724400"/>
          </a:xfrm>
        </p:spPr>
        <p:txBody>
          <a:bodyPr/>
          <a:lstStyle/>
          <a:p>
            <a:r>
              <a:rPr lang="en-US" dirty="0"/>
              <a:t>Update tasks &amp; rethink design </a:t>
            </a:r>
          </a:p>
          <a:p>
            <a:pPr lvl="1"/>
            <a:r>
              <a:rPr lang="en-US" dirty="0"/>
              <a:t>rate severity &amp; ease of fixing CIs</a:t>
            </a:r>
          </a:p>
          <a:p>
            <a:pPr lvl="1"/>
            <a:r>
              <a:rPr lang="en-US" dirty="0"/>
              <a:t>fix both severe problems &amp; </a:t>
            </a:r>
            <a:br>
              <a:rPr lang="en-US" dirty="0"/>
            </a:br>
            <a:r>
              <a:rPr lang="en-US" dirty="0"/>
              <a:t>make the easy fixes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989963" y="2166829"/>
            <a:ext cx="4196180" cy="4411625"/>
            <a:chOff x="4947820" y="1482475"/>
            <a:chExt cx="4196180" cy="4411625"/>
          </a:xfrm>
        </p:grpSpPr>
        <p:pic>
          <p:nvPicPr>
            <p:cNvPr id="13316" name="Picture 4" descr="http://www.thetomorrowplan.com/centraliowa/wp-content/uploads/2012/04/20120404_photo_whiteboard_brainstorming-1024x1024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7820" y="1482475"/>
              <a:ext cx="4196180" cy="419618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098101" y="5678656"/>
              <a:ext cx="38956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Helvetica" pitchFamily="34" charset="0"/>
                </a:rPr>
                <a:t>http://www.thetomorrowplan.com/exchange/policies-prairie-chickens-and-parking/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119A6-A7F3-5B43-A153-D11D7393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3" y="1393031"/>
            <a:ext cx="11180233" cy="3286125"/>
          </a:xfrm>
        </p:spPr>
        <p:txBody>
          <a:bodyPr/>
          <a:lstStyle/>
          <a:p>
            <a:r>
              <a:rPr lang="en-US" dirty="0"/>
              <a:t>TEAM BREAK</a:t>
            </a:r>
            <a:br>
              <a:rPr lang="en-US" dirty="0"/>
            </a:br>
            <a:r>
              <a:rPr lang="en-US" sz="4400" dirty="0"/>
              <a:t>Work on (or plan for) </a:t>
            </a:r>
            <a:br>
              <a:rPr lang="en-US" sz="4400" dirty="0"/>
            </a:br>
            <a:r>
              <a:rPr lang="en-US" sz="4400" dirty="0"/>
              <a:t>building your hi-fi prototype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7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6" name="Picture 94" descr="Curled yellow measuring tape on black background. Reklamní fotografie - 71739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140" y="0"/>
            <a:ext cx="3321003" cy="2216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Bottom-Line Usability</a:t>
            </a:r>
          </a:p>
        </p:txBody>
      </p:sp>
      <p:sp>
        <p:nvSpPr>
          <p:cNvPr id="475140" name="Rectangle 4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432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Situations in which numbers are useful</a:t>
            </a:r>
          </a:p>
          <a:p>
            <a:pPr lvl="1"/>
            <a:r>
              <a:rPr lang="en-US" dirty="0"/>
              <a:t>time requirements for task completion</a:t>
            </a:r>
          </a:p>
          <a:p>
            <a:pPr lvl="1"/>
            <a:r>
              <a:rPr lang="en-US" dirty="0"/>
              <a:t>successful task completion %</a:t>
            </a:r>
          </a:p>
          <a:p>
            <a:pPr lvl="1"/>
            <a:r>
              <a:rPr lang="en-US" dirty="0"/>
              <a:t>compare two designs on speed or # of errors</a:t>
            </a:r>
          </a:p>
          <a:p>
            <a:pPr lvl="1"/>
            <a:endParaRPr lang="en-US" sz="1600" dirty="0"/>
          </a:p>
          <a:p>
            <a:r>
              <a:rPr lang="en-US" dirty="0"/>
              <a:t>Ease of measurement</a:t>
            </a:r>
          </a:p>
          <a:p>
            <a:pPr lvl="1"/>
            <a:r>
              <a:rPr lang="en-US" dirty="0"/>
              <a:t>time is easy to record</a:t>
            </a:r>
          </a:p>
          <a:p>
            <a:pPr lvl="1"/>
            <a:r>
              <a:rPr lang="en-US" dirty="0"/>
              <a:t>error or successful completion is harder</a:t>
            </a:r>
          </a:p>
          <a:p>
            <a:pPr lvl="2"/>
            <a:r>
              <a:rPr lang="en-US" dirty="0"/>
              <a:t>define in advance what these mean</a:t>
            </a:r>
          </a:p>
          <a:p>
            <a:pPr lvl="2"/>
            <a:endParaRPr lang="en-US" sz="1600" dirty="0"/>
          </a:p>
          <a:p>
            <a:r>
              <a:rPr lang="en-US" dirty="0"/>
              <a:t>Do not combine with thinking-aloud. Why?</a:t>
            </a:r>
          </a:p>
          <a:p>
            <a:pPr lvl="1"/>
            <a:r>
              <a:rPr lang="en-US" dirty="0"/>
              <a:t>talking can affect speed &amp; accuracy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Stats: Analyzing the Numbers</a:t>
            </a:r>
          </a:p>
        </p:txBody>
      </p:sp>
      <p:sp>
        <p:nvSpPr>
          <p:cNvPr id="477187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167321"/>
            <a:ext cx="11195715" cy="54410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Example: trying to get task time ≤ 30 min. </a:t>
            </a:r>
          </a:p>
          <a:p>
            <a:pPr lvl="1"/>
            <a:r>
              <a:rPr lang="en-US" dirty="0"/>
              <a:t>test gives: 40, 5, 20, 90, 10, 15</a:t>
            </a:r>
          </a:p>
          <a:p>
            <a:pPr lvl="1"/>
            <a:r>
              <a:rPr lang="en-US" dirty="0"/>
              <a:t>mean (average) = 30</a:t>
            </a:r>
          </a:p>
          <a:p>
            <a:pPr lvl="1"/>
            <a:r>
              <a:rPr lang="en-US" dirty="0"/>
              <a:t>median (middle) = 17.5</a:t>
            </a:r>
          </a:p>
          <a:p>
            <a:pPr lvl="1"/>
            <a:r>
              <a:rPr lang="en-US" dirty="0"/>
              <a:t>looks good!</a:t>
            </a:r>
          </a:p>
          <a:p>
            <a:pPr lvl="1"/>
            <a:endParaRPr lang="en-US" sz="1600" dirty="0"/>
          </a:p>
          <a:p>
            <a:r>
              <a:rPr lang="en-US" dirty="0"/>
              <a:t>Did we achieve our goal?</a:t>
            </a:r>
          </a:p>
          <a:p>
            <a:r>
              <a:rPr lang="en-US" dirty="0"/>
              <a:t>Wrong answer, not certain of anything!</a:t>
            </a:r>
          </a:p>
          <a:p>
            <a:r>
              <a:rPr lang="en-US" dirty="0"/>
              <a:t>Factors contributing to our uncertainty?</a:t>
            </a:r>
          </a:p>
          <a:p>
            <a:pPr lvl="1"/>
            <a:r>
              <a:rPr lang="en-US" dirty="0"/>
              <a:t>small number of test users (n = 6)</a:t>
            </a:r>
          </a:p>
          <a:p>
            <a:pPr lvl="1"/>
            <a:r>
              <a:rPr lang="en-US" dirty="0"/>
              <a:t>results are very variable (standard deviation = 32)</a:t>
            </a:r>
          </a:p>
          <a:p>
            <a:pPr lvl="2"/>
            <a:r>
              <a:rPr lang="en-US" dirty="0"/>
              <a:t>std. dev. measures dispersal from the mean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459716" y="1509488"/>
            <a:ext cx="3645397" cy="1915985"/>
            <a:chOff x="5457111" y="1509487"/>
            <a:chExt cx="3645397" cy="19159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504" y="1509487"/>
              <a:ext cx="1907004" cy="191598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138"/>
            <a:stretch/>
          </p:blipFill>
          <p:spPr>
            <a:xfrm>
              <a:off x="5457111" y="1902893"/>
              <a:ext cx="1907004" cy="13576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am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45" y="253672"/>
            <a:ext cx="802907" cy="826756"/>
          </a:xfrm>
          <a:prstGeom prst="rect">
            <a:avLst/>
          </a:prstGeom>
        </p:spPr>
      </p:pic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Hall of Fame!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622380-D33B-427A-96C0-FBFFA5190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5382"/>
            <a:ext cx="5685252" cy="4724400"/>
          </a:xfrm>
        </p:spPr>
        <p:txBody>
          <a:bodyPr/>
          <a:lstStyle/>
          <a:p>
            <a:r>
              <a:rPr lang="en-US" dirty="0"/>
              <a:t>Kitchen Stories</a:t>
            </a:r>
          </a:p>
          <a:p>
            <a:endParaRPr lang="en-US" dirty="0"/>
          </a:p>
          <a:p>
            <a:r>
              <a:rPr lang="en-US" dirty="0"/>
              <a:t>Like</a:t>
            </a:r>
          </a:p>
          <a:p>
            <a:pPr lvl="1"/>
            <a:r>
              <a:rPr lang="en-US" dirty="0"/>
              <a:t>large pictures of recipes</a:t>
            </a:r>
          </a:p>
          <a:p>
            <a:pPr lvl="1"/>
            <a:r>
              <a:rPr lang="en-US" dirty="0"/>
              <a:t>photos &amp; videos</a:t>
            </a:r>
          </a:p>
          <a:p>
            <a:pPr lvl="1"/>
            <a:r>
              <a:rPr lang="en-US" dirty="0"/>
              <a:t>shopping list that marks off as you purchase</a:t>
            </a:r>
          </a:p>
          <a:p>
            <a:r>
              <a:rPr lang="en-US" dirty="0"/>
              <a:t>Wish</a:t>
            </a:r>
          </a:p>
          <a:p>
            <a:pPr lvl="1"/>
            <a:r>
              <a:rPr lang="en-US" dirty="0"/>
              <a:t>fonts hard to read for long list</a:t>
            </a:r>
          </a:p>
          <a:p>
            <a:pPr lvl="1"/>
            <a:r>
              <a:rPr lang="en-US" dirty="0"/>
              <a:t>why the tab for “Kitchen Stories”?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9FF1F2-2FD6-4CBC-B383-9C36401B53E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C2DB1A2-D5FA-0344-B9BC-F2F961A76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" y="1773715"/>
            <a:ext cx="2005159" cy="4343400"/>
          </a:xfrm>
          <a:prstGeom prst="rect">
            <a:avLst/>
          </a:prstGeom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A9276D-50CD-AE4F-A4FC-3813D2A3E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34" y="1773715"/>
            <a:ext cx="2005159" cy="4343400"/>
          </a:xfrm>
          <a:prstGeom prst="rect">
            <a:avLst/>
          </a:prstGeom>
        </p:spPr>
      </p:pic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3834FC-2194-C44F-B22F-7EE5CD02A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41" y="1773715"/>
            <a:ext cx="200515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7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Stats: Analyzing the Numbers (cont.)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what basic statistics can be used for</a:t>
            </a:r>
            <a:br>
              <a:rPr lang="en-US" dirty="0"/>
            </a:br>
            <a:endParaRPr lang="en-US" dirty="0"/>
          </a:p>
          <a:p>
            <a:r>
              <a:rPr lang="en-US" dirty="0"/>
              <a:t>Crank through the procedures and you find</a:t>
            </a:r>
          </a:p>
          <a:p>
            <a:pPr lvl="1"/>
            <a:r>
              <a:rPr lang="en-US" dirty="0"/>
              <a:t>95% certain that typical value is between 5 &amp; 55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Stats: Analyzing the Numbers (cont.)</a:t>
            </a:r>
          </a:p>
        </p:txBody>
      </p:sp>
      <p:graphicFrame>
        <p:nvGraphicFramePr>
          <p:cNvPr id="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260067"/>
              </p:ext>
            </p:extLst>
          </p:nvPr>
        </p:nvGraphicFramePr>
        <p:xfrm>
          <a:off x="1352550" y="1062038"/>
          <a:ext cx="9140825" cy="545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083300" imgH="3632200" progId="Excel.Sheet.8">
                  <p:embed/>
                </p:oleObj>
              </mc:Choice>
              <mc:Fallback>
                <p:oleObj name="Worksheet" r:id="rId3" imgW="6083300" imgH="3632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1062038"/>
                        <a:ext cx="9140825" cy="54578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Stats: Analyzing the Numbers (cont.)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432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is what basic statistics can be used for</a:t>
            </a:r>
            <a:br>
              <a:rPr lang="en-US" dirty="0"/>
            </a:br>
            <a:endParaRPr lang="en-US" dirty="0"/>
          </a:p>
          <a:p>
            <a:r>
              <a:rPr lang="en-US" dirty="0"/>
              <a:t>Crank through the procedures and you find</a:t>
            </a:r>
          </a:p>
          <a:p>
            <a:pPr lvl="1"/>
            <a:r>
              <a:rPr lang="en-US" dirty="0"/>
              <a:t>95% certain that typical value is between 5 &amp; 55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Usability test data is </a:t>
            </a:r>
            <a:r>
              <a:rPr lang="en-US" i="1" dirty="0">
                <a:solidFill>
                  <a:srgbClr val="FFC000"/>
                </a:solidFill>
              </a:rPr>
              <a:t>highly variable</a:t>
            </a:r>
          </a:p>
          <a:p>
            <a:pPr lvl="1"/>
            <a:r>
              <a:rPr lang="en-US" dirty="0"/>
              <a:t>need lots to get good estimates of typical values</a:t>
            </a:r>
          </a:p>
          <a:p>
            <a:pPr lvl="1"/>
            <a:r>
              <a:rPr lang="en-US" dirty="0"/>
              <a:t>4x as many tests will only narrow range by 2x</a:t>
            </a:r>
          </a:p>
          <a:p>
            <a:pPr lvl="2"/>
            <a:r>
              <a:rPr lang="en-US" dirty="0"/>
              <a:t>breadth of range depends on </a:t>
            </a:r>
            <a:r>
              <a:rPr lang="en-US" dirty="0" err="1"/>
              <a:t>sqrt</a:t>
            </a:r>
            <a:r>
              <a:rPr lang="en-US" dirty="0"/>
              <a:t> of # of test users</a:t>
            </a:r>
          </a:p>
          <a:p>
            <a:pPr lvl="1"/>
            <a:r>
              <a:rPr lang="en-US" dirty="0"/>
              <a:t>this is when online methods become useful</a:t>
            </a:r>
          </a:p>
          <a:p>
            <a:pPr lvl="2"/>
            <a:r>
              <a:rPr lang="en-US" dirty="0"/>
              <a:t>easy to test w/ large numbers of users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User Preference</a:t>
            </a:r>
          </a:p>
        </p:txBody>
      </p:sp>
      <p:sp>
        <p:nvSpPr>
          <p:cNvPr id="482308" name="Rectangle 4"/>
          <p:cNvSpPr>
            <a:spLocks noGrp="1" noChangeArrowheads="1"/>
          </p:cNvSpPr>
          <p:nvPr>
            <p:ph idx="1"/>
          </p:nvPr>
        </p:nvSpPr>
        <p:spPr>
          <a:xfrm>
            <a:off x="639233" y="1600199"/>
            <a:ext cx="11546910" cy="501683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How much users like or dislike the system</a:t>
            </a:r>
          </a:p>
          <a:p>
            <a:pPr lvl="1"/>
            <a:r>
              <a:rPr lang="en-US" dirty="0"/>
              <a:t>can ask them to rate on a scale of 1 to 10</a:t>
            </a:r>
          </a:p>
          <a:p>
            <a:pPr lvl="1"/>
            <a:r>
              <a:rPr lang="en-US" dirty="0"/>
              <a:t>or have them choose among statements</a:t>
            </a:r>
          </a:p>
          <a:p>
            <a:pPr lvl="2"/>
            <a:r>
              <a:rPr lang="ja-JP" altLang="en-US" dirty="0"/>
              <a:t>“</a:t>
            </a:r>
            <a:r>
              <a:rPr lang="en-US" dirty="0"/>
              <a:t>best UI I’ve ever…</a:t>
            </a:r>
            <a:r>
              <a:rPr lang="ja-JP" altLang="en-US" dirty="0"/>
              <a:t>”</a:t>
            </a:r>
            <a:r>
              <a:rPr lang="en-US" dirty="0"/>
              <a:t>, </a:t>
            </a:r>
            <a:r>
              <a:rPr lang="ja-JP" altLang="en-US" dirty="0"/>
              <a:t>“</a:t>
            </a:r>
            <a:r>
              <a:rPr lang="en-US" dirty="0"/>
              <a:t>better than average</a:t>
            </a:r>
            <a:r>
              <a:rPr lang="ja-JP" altLang="en-US" dirty="0"/>
              <a:t>”</a:t>
            </a:r>
            <a:r>
              <a:rPr lang="en-US" dirty="0"/>
              <a:t>…</a:t>
            </a:r>
          </a:p>
          <a:p>
            <a:pPr lvl="1"/>
            <a:r>
              <a:rPr lang="en-US" dirty="0"/>
              <a:t>hard to be sure what data will mean</a:t>
            </a:r>
          </a:p>
          <a:p>
            <a:pPr lvl="2"/>
            <a:r>
              <a:rPr lang="en-US" dirty="0"/>
              <a:t>novelty of UI, unrealistic setting …</a:t>
            </a:r>
          </a:p>
          <a:p>
            <a:r>
              <a:rPr lang="en-US" dirty="0"/>
              <a:t>If many give you low ratings </a:t>
            </a:r>
            <a:r>
              <a:rPr lang="en-US" dirty="0">
                <a:sym typeface="Symbol" charset="0"/>
              </a:rPr>
              <a:t></a:t>
            </a:r>
            <a:r>
              <a:rPr lang="en-US" dirty="0"/>
              <a:t> trouble</a:t>
            </a:r>
          </a:p>
          <a:p>
            <a:endParaRPr lang="en-US" dirty="0"/>
          </a:p>
          <a:p>
            <a:r>
              <a:rPr lang="en-US" dirty="0"/>
              <a:t>Can get some useful data by asking</a:t>
            </a:r>
          </a:p>
          <a:p>
            <a:pPr lvl="1"/>
            <a:r>
              <a:rPr lang="en-US" dirty="0"/>
              <a:t>what they liked, disliked, where they had trouble, best part, worst part, etc.</a:t>
            </a:r>
          </a:p>
          <a:p>
            <a:pPr lvl="1"/>
            <a:r>
              <a:rPr lang="en-US" dirty="0"/>
              <a:t>redundant questions are OK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402" name="Picture 258" descr="https://www.silicon.co.uk/wp-content/uploads/2016/02/angry-computer-user.jpg">
            <a:extLst>
              <a:ext uri="{FF2B5EF4-FFF2-40B4-BE49-F238E27FC236}">
                <a16:creationId xmlns:a16="http://schemas.microsoft.com/office/drawing/2014/main" id="{BBC2A5F1-4CED-449F-BB1F-43DE82984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799" y="1718553"/>
            <a:ext cx="3797344" cy="284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30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7" name="Picture 279" descr="https://cdn3.iconfinder.com/data/icons/analytics-4/500/Analytic-39-512.png">
            <a:extLst>
              <a:ext uri="{FF2B5EF4-FFF2-40B4-BE49-F238E27FC236}">
                <a16:creationId xmlns:a16="http://schemas.microsoft.com/office/drawing/2014/main" id="{6BCFCED5-4F42-4BC9-A2B8-8ACBA7F50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908" y="1318857"/>
            <a:ext cx="2295305" cy="229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Two Alternatives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98282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>
                <a:solidFill>
                  <a:srgbClr val="FFC000"/>
                </a:solidFill>
              </a:rPr>
              <a:t>Between groups </a:t>
            </a:r>
            <a:r>
              <a:rPr lang="en-US" dirty="0"/>
              <a:t>experiment</a:t>
            </a:r>
          </a:p>
          <a:p>
            <a:pPr lvl="1"/>
            <a:r>
              <a:rPr lang="en-US" dirty="0"/>
              <a:t>two groups of test users</a:t>
            </a:r>
          </a:p>
          <a:p>
            <a:pPr lvl="1"/>
            <a:r>
              <a:rPr lang="en-US" dirty="0"/>
              <a:t>each group uses only 1 of the systems</a:t>
            </a:r>
          </a:p>
          <a:p>
            <a:pPr marL="257175" lvl="1" indent="0">
              <a:buNone/>
            </a:pPr>
            <a:endParaRPr lang="en-US" sz="3000" dirty="0"/>
          </a:p>
          <a:p>
            <a:r>
              <a:rPr lang="en-US" i="1" dirty="0">
                <a:solidFill>
                  <a:srgbClr val="FFC000"/>
                </a:solidFill>
              </a:rPr>
              <a:t>Within groups </a:t>
            </a:r>
            <a:r>
              <a:rPr lang="en-US" dirty="0"/>
              <a:t>experiment</a:t>
            </a:r>
          </a:p>
          <a:p>
            <a:pPr lvl="1"/>
            <a:r>
              <a:rPr lang="en-US" dirty="0"/>
              <a:t>one group of test users</a:t>
            </a:r>
          </a:p>
          <a:p>
            <a:pPr lvl="2"/>
            <a:r>
              <a:rPr lang="en-US" dirty="0"/>
              <a:t>each person uses both systems (cheaper)</a:t>
            </a:r>
          </a:p>
          <a:p>
            <a:pPr lvl="2"/>
            <a:r>
              <a:rPr lang="en-US" dirty="0"/>
              <a:t>can’t use the same tasks or order (learning)</a:t>
            </a:r>
          </a:p>
          <a:p>
            <a:pPr lvl="1"/>
            <a:r>
              <a:rPr lang="en-US" dirty="0"/>
              <a:t>best for low-level interaction techniques</a:t>
            </a:r>
          </a:p>
          <a:p>
            <a:pPr lvl="2"/>
            <a:r>
              <a:rPr lang="en-US" dirty="0"/>
              <a:t>e.g., new mouse, new swipe interaction,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28242-F432-3043-9117-03D81296C35C}"/>
              </a:ext>
            </a:extLst>
          </p:cNvPr>
          <p:cNvSpPr txBox="1"/>
          <p:nvPr/>
        </p:nvSpPr>
        <p:spPr>
          <a:xfrm>
            <a:off x="9528629" y="241639"/>
            <a:ext cx="6415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AB71A"/>
                </a:solidFill>
                <a:latin typeface="Helvetica" pitchFamily="2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D47FA-14D5-6D48-9205-403487F844FC}"/>
              </a:ext>
            </a:extLst>
          </p:cNvPr>
          <p:cNvSpPr txBox="1"/>
          <p:nvPr/>
        </p:nvSpPr>
        <p:spPr>
          <a:xfrm>
            <a:off x="10625406" y="241639"/>
            <a:ext cx="6415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50A0F9"/>
                </a:solidFill>
                <a:latin typeface="Helvetica" pitchFamily="2" charset="0"/>
              </a:rPr>
              <a:t>2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8E947798-FC92-6F41-91A7-0E56DAD4635E}"/>
              </a:ext>
            </a:extLst>
          </p:cNvPr>
          <p:cNvSpPr/>
          <p:nvPr/>
        </p:nvSpPr>
        <p:spPr bwMode="auto">
          <a:xfrm>
            <a:off x="9849390" y="1113287"/>
            <a:ext cx="45719" cy="341085"/>
          </a:xfrm>
          <a:prstGeom prst="down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DDDDCCD6-4199-5C46-970B-70216207ACF3}"/>
              </a:ext>
            </a:extLst>
          </p:cNvPr>
          <p:cNvSpPr/>
          <p:nvPr/>
        </p:nvSpPr>
        <p:spPr bwMode="auto">
          <a:xfrm>
            <a:off x="10900448" y="1113287"/>
            <a:ext cx="45719" cy="341085"/>
          </a:xfrm>
          <a:prstGeom prst="down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2" name="Picture 279" descr="https://cdn3.iconfinder.com/data/icons/analytics-4/500/Analytic-39-512.png">
            <a:extLst>
              <a:ext uri="{FF2B5EF4-FFF2-40B4-BE49-F238E27FC236}">
                <a16:creationId xmlns:a16="http://schemas.microsoft.com/office/drawing/2014/main" id="{AD02DF0D-98B4-F945-805F-0C6E5660D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908" y="4427338"/>
            <a:ext cx="2295305" cy="229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4DF311B-952B-7144-9E29-66AA480F9462}"/>
              </a:ext>
            </a:extLst>
          </p:cNvPr>
          <p:cNvGrpSpPr/>
          <p:nvPr/>
        </p:nvGrpSpPr>
        <p:grpSpPr>
          <a:xfrm>
            <a:off x="9528629" y="3350120"/>
            <a:ext cx="641522" cy="1212733"/>
            <a:chOff x="9528629" y="3350120"/>
            <a:chExt cx="641522" cy="121273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B79A98-EDF5-A240-9907-2C88E5D5A57D}"/>
                </a:ext>
              </a:extLst>
            </p:cNvPr>
            <p:cNvSpPr txBox="1"/>
            <p:nvPr/>
          </p:nvSpPr>
          <p:spPr>
            <a:xfrm>
              <a:off x="9528629" y="3350120"/>
              <a:ext cx="64152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>
                  <a:solidFill>
                    <a:srgbClr val="FAB71A"/>
                  </a:solidFill>
                  <a:latin typeface="Helvetica" pitchFamily="2" charset="0"/>
                </a:rPr>
                <a:t>1</a:t>
              </a:r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6EB4538D-C5CC-1F4F-BB72-8F0E3985E632}"/>
                </a:ext>
              </a:extLst>
            </p:cNvPr>
            <p:cNvSpPr/>
            <p:nvPr/>
          </p:nvSpPr>
          <p:spPr bwMode="auto">
            <a:xfrm>
              <a:off x="9849390" y="4221768"/>
              <a:ext cx="45719" cy="341085"/>
            </a:xfrm>
            <a:prstGeom prst="downArrow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687F244-B753-6D41-8CFE-DECDBB6CEDFE}"/>
              </a:ext>
            </a:extLst>
          </p:cNvPr>
          <p:cNvGrpSpPr/>
          <p:nvPr/>
        </p:nvGrpSpPr>
        <p:grpSpPr>
          <a:xfrm>
            <a:off x="10625406" y="3350120"/>
            <a:ext cx="641522" cy="1212733"/>
            <a:chOff x="10625406" y="3350120"/>
            <a:chExt cx="641522" cy="121273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E6BEB5-8F95-614C-9169-BA69CEAF9613}"/>
                </a:ext>
              </a:extLst>
            </p:cNvPr>
            <p:cNvSpPr txBox="1"/>
            <p:nvPr/>
          </p:nvSpPr>
          <p:spPr>
            <a:xfrm>
              <a:off x="10625406" y="3350120"/>
              <a:ext cx="64152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>
                  <a:solidFill>
                    <a:srgbClr val="50A0F9"/>
                  </a:solidFill>
                  <a:latin typeface="Helvetica" pitchFamily="2" charset="0"/>
                </a:rPr>
                <a:t>2</a:t>
              </a:r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20492B3D-7F20-A747-A4AD-E5753A5CBEDF}"/>
                </a:ext>
              </a:extLst>
            </p:cNvPr>
            <p:cNvSpPr/>
            <p:nvPr/>
          </p:nvSpPr>
          <p:spPr bwMode="auto">
            <a:xfrm>
              <a:off x="10900448" y="4221768"/>
              <a:ext cx="45719" cy="341085"/>
            </a:xfrm>
            <a:prstGeom prst="downArrow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862 -0.0002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-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8997 -1.85185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uiExpand="1" build="p"/>
      <p:bldP spid="5" grpId="0"/>
      <p:bldP spid="9" grpId="0"/>
      <p:bldP spid="6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Comparing Two Alternatives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Between groups requires many more participants than within groups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See if differences are statistically significant</a:t>
            </a:r>
          </a:p>
          <a:p>
            <a:pPr lvl="1"/>
            <a:r>
              <a:rPr lang="en-US" dirty="0"/>
              <a:t>assumes normal distribution &amp; same std. dev.</a:t>
            </a:r>
            <a:br>
              <a:rPr lang="en-US" dirty="0"/>
            </a:br>
            <a:endParaRPr lang="en-US" dirty="0"/>
          </a:p>
          <a:p>
            <a:r>
              <a:rPr lang="en-US" dirty="0"/>
              <a:t>Online companies can do large AB tests</a:t>
            </a:r>
          </a:p>
          <a:p>
            <a:pPr lvl="1"/>
            <a:r>
              <a:rPr lang="en-US" dirty="0"/>
              <a:t>look at resulting behavior (e.g., buy?)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Details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303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Order of tasks</a:t>
            </a:r>
          </a:p>
          <a:p>
            <a:pPr lvl="1"/>
            <a:r>
              <a:rPr lang="en-US" dirty="0"/>
              <a:t>choose one simple order (simple </a:t>
            </a:r>
            <a:r>
              <a:rPr lang="en-US" dirty="0">
                <a:sym typeface="Symbol" charset="0"/>
              </a:rPr>
              <a:t></a:t>
            </a:r>
            <a:r>
              <a:rPr lang="en-US" dirty="0"/>
              <a:t> complex)</a:t>
            </a:r>
          </a:p>
          <a:p>
            <a:pPr lvl="2"/>
            <a:r>
              <a:rPr lang="en-US" dirty="0"/>
              <a:t>unless doing within groups </a:t>
            </a:r>
            <a:r>
              <a:rPr lang="en-US" dirty="0">
                <a:sym typeface="Symbol" charset="0"/>
              </a:rPr>
              <a:t> counterbalance order</a:t>
            </a:r>
            <a:endParaRPr lang="en-US" dirty="0"/>
          </a:p>
          <a:p>
            <a:endParaRPr lang="en-US" dirty="0"/>
          </a:p>
          <a:p>
            <a:r>
              <a:rPr lang="en-US" dirty="0"/>
              <a:t>Training </a:t>
            </a:r>
          </a:p>
          <a:p>
            <a:pPr lvl="1"/>
            <a:r>
              <a:rPr lang="en-US" dirty="0"/>
              <a:t>depends on how real system will be used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What if someone doesn’t finish</a:t>
            </a:r>
          </a:p>
          <a:p>
            <a:pPr lvl="1"/>
            <a:r>
              <a:rPr lang="en-US" dirty="0"/>
              <a:t>assign very large time &amp; large # of errors or remove &amp; note</a:t>
            </a:r>
            <a:br>
              <a:rPr lang="en-US" dirty="0"/>
            </a:br>
            <a:endParaRPr lang="en-US" dirty="0"/>
          </a:p>
          <a:p>
            <a:r>
              <a:rPr lang="en-US" dirty="0"/>
              <a:t>Pilot study</a:t>
            </a:r>
          </a:p>
          <a:p>
            <a:pPr lvl="1"/>
            <a:r>
              <a:rPr lang="en-US" dirty="0"/>
              <a:t>helps you fix problems with the study</a:t>
            </a:r>
          </a:p>
          <a:p>
            <a:pPr lvl="1"/>
            <a:r>
              <a:rPr lang="en-US" dirty="0"/>
              <a:t>do two, first with colleagues, then with real users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Details (cont.)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idx="1"/>
          </p:nvPr>
        </p:nvSpPr>
        <p:spPr>
          <a:xfrm>
            <a:off x="1884311" y="1255586"/>
            <a:ext cx="8555089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Keeping variability down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recruit test users with similar background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brief users to bring them to common level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perform the test the same way every time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/>
              <a:t>don’t help some more than others (plan in advance)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make instructions clear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Debriefing test users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often don’t remember, so demonstrate or show video segments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ask for comments on specific features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/>
              <a:t>show them screen (online or on paper)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>
                <a:solidFill>
                  <a:srgbClr val="6D6D6D"/>
                </a:solidFill>
                <a:latin typeface="Helvetica Light"/>
                <a:ea typeface="+mn-ea"/>
              </a:rPr>
              <a:t>dt+UX: Design Thinking for User Experience  Design, Prototyping &amp; Evaluation</a:t>
            </a:r>
            <a:endParaRPr lang="en-US" sz="1000" dirty="0">
              <a:solidFill>
                <a:srgbClr val="6D6D6D"/>
              </a:solidFill>
              <a:latin typeface="Helvetica Light"/>
              <a:ea typeface="+mn-ea"/>
            </a:endParaRP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fld id="{59BDC595-1FF7-2B4E-8505-F89830F45CDC}" type="slidenum">
              <a:rPr lang="en-US" sz="1000">
                <a:solidFill>
                  <a:srgbClr val="6D6D6D"/>
                </a:solidFill>
                <a:latin typeface="Helvetica Light"/>
                <a:ea typeface="+mn-ea"/>
              </a:rPr>
              <a:pPr algn="ctr">
                <a:defRPr/>
              </a:pPr>
              <a:t>37</a:t>
            </a:fld>
            <a:endParaRPr lang="en-US" sz="1000" dirty="0">
              <a:solidFill>
                <a:srgbClr val="6D6D6D"/>
              </a:solidFill>
              <a:latin typeface="Helvetica Light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to Participants</a:t>
            </a:r>
          </a:p>
        </p:txBody>
      </p:sp>
      <p:sp>
        <p:nvSpPr>
          <p:cNvPr id="34822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982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Describe the purpose of the evaluation</a:t>
            </a:r>
          </a:p>
          <a:p>
            <a:pPr lvl="1"/>
            <a:r>
              <a:rPr lang="ja-JP" altLang="en-US" dirty="0"/>
              <a:t>“</a:t>
            </a:r>
            <a:r>
              <a:rPr lang="en-US" dirty="0"/>
              <a:t>I’m testing the product; I’m not testing you</a:t>
            </a:r>
            <a:r>
              <a:rPr lang="ja-JP" altLang="en-US" dirty="0"/>
              <a:t>”</a:t>
            </a:r>
            <a:endParaRPr lang="en-US" dirty="0"/>
          </a:p>
          <a:p>
            <a:r>
              <a:rPr lang="en-US" dirty="0"/>
              <a:t>Tell them they can quit at any time</a:t>
            </a:r>
          </a:p>
          <a:p>
            <a:r>
              <a:rPr lang="en-US" dirty="0"/>
              <a:t>Demonstrate the equipment</a:t>
            </a:r>
          </a:p>
          <a:p>
            <a:r>
              <a:rPr lang="en-US" dirty="0"/>
              <a:t>Explain how to think aloud</a:t>
            </a:r>
          </a:p>
          <a:p>
            <a:r>
              <a:rPr lang="en-US" dirty="0"/>
              <a:t>Explain that you will not provide help</a:t>
            </a:r>
          </a:p>
          <a:p>
            <a:r>
              <a:rPr lang="en-US" dirty="0"/>
              <a:t>Describe the task</a:t>
            </a:r>
          </a:p>
          <a:p>
            <a:pPr lvl="1"/>
            <a:r>
              <a:rPr lang="en-US" dirty="0"/>
              <a:t>give written instructions</a:t>
            </a:r>
          </a:p>
          <a:p>
            <a:pPr lvl="1"/>
            <a:r>
              <a:rPr lang="en-US" dirty="0"/>
              <a:t>one task at a time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174866" y="1733834"/>
            <a:ext cx="3011277" cy="2007520"/>
            <a:chOff x="7650865" y="2043154"/>
            <a:chExt cx="3011277" cy="2007520"/>
          </a:xfrm>
        </p:grpSpPr>
        <p:pic>
          <p:nvPicPr>
            <p:cNvPr id="7" name="Picture 2" descr="http://us.cdn3.123rf.com/168nwm/imageegami/imageegami1112/imageegami111200235/11677301-detailna-za-ba-r-z-ruky-dra-a-ca-pra-zdna-kartia-ku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865" y="2043154"/>
              <a:ext cx="3011277" cy="20075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282884" y="2229378"/>
              <a:ext cx="22365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Segoe Print" pitchFamily="2" charset="0"/>
                </a:rPr>
                <a:t>Check if your friend has called, find out what time he will be going to the club.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ser_tes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132" y="3080591"/>
            <a:ext cx="5181599" cy="3444668"/>
          </a:xfrm>
          <a:prstGeom prst="rect">
            <a:avLst/>
          </a:prstGeom>
        </p:spPr>
      </p:pic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the Results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095983"/>
            <a:ext cx="11195715" cy="5228617"/>
          </a:xfrm>
        </p:spPr>
        <p:txBody>
          <a:bodyPr/>
          <a:lstStyle/>
          <a:p>
            <a:r>
              <a:rPr lang="en-US" dirty="0"/>
              <a:t>Report what you did &amp; what happened</a:t>
            </a:r>
          </a:p>
          <a:p>
            <a:r>
              <a:rPr lang="en-US" dirty="0"/>
              <a:t>Images &amp; graphs help people get it!</a:t>
            </a:r>
          </a:p>
          <a:p>
            <a:r>
              <a:rPr lang="en-US" dirty="0"/>
              <a:t>Video clips can be quite convincing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6872" name="Picture 5" descr="MODEMM~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5764"/>
            <a:ext cx="4145641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s://tctechcrunch2011.files.wordpress.com/2013/09/teens.jpg?w=738">
            <a:extLst>
              <a:ext uri="{FF2B5EF4-FFF2-40B4-BE49-F238E27FC236}">
                <a16:creationId xmlns:a16="http://schemas.microsoft.com/office/drawing/2014/main" id="{7BBF104C-2F51-4D42-9504-DC66E323F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68" y="3076145"/>
            <a:ext cx="4716264" cy="343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of Fame or Shame?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3430DE-FE8B-41D8-B03E-874AF6263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2607" y="1600200"/>
            <a:ext cx="3742823" cy="4724400"/>
          </a:xfrm>
        </p:spPr>
        <p:txBody>
          <a:bodyPr/>
          <a:lstStyle/>
          <a:p>
            <a:r>
              <a:rPr lang="en-US" dirty="0" err="1"/>
              <a:t>Coupa</a:t>
            </a:r>
            <a:r>
              <a:rPr lang="en-US" dirty="0"/>
              <a:t> Café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CC2F-3848-4AD5-9140-DCA5A9E08CD9}" type="slidenum">
              <a:rPr lang="en-US"/>
              <a:pPr/>
              <a:t>4</a:t>
            </a:fld>
            <a:endParaRPr lang="en-US" dirty="0"/>
          </a:p>
        </p:txBody>
      </p:sp>
      <p:pic>
        <p:nvPicPr>
          <p:cNvPr id="13" name="Picture 12" descr="hallof.png">
            <a:extLst>
              <a:ext uri="{FF2B5EF4-FFF2-40B4-BE49-F238E27FC236}">
                <a16:creationId xmlns:a16="http://schemas.microsoft.com/office/drawing/2014/main" id="{0D9FFBC7-95EE-4573-AF5A-B100477057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16" y="243804"/>
            <a:ext cx="813836" cy="829952"/>
          </a:xfrm>
          <a:prstGeom prst="rect">
            <a:avLst/>
          </a:prstGeom>
        </p:spPr>
      </p:pic>
      <p:pic>
        <p:nvPicPr>
          <p:cNvPr id="9" name="Picture 8" descr="A picture containing text, cup, coffee, doughnut&#10;&#10;Description automatically generated">
            <a:extLst>
              <a:ext uri="{FF2B5EF4-FFF2-40B4-BE49-F238E27FC236}">
                <a16:creationId xmlns:a16="http://schemas.microsoft.com/office/drawing/2014/main" id="{7C0090D9-2EED-E249-9228-98C68F13C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517"/>
            <a:ext cx="2007021" cy="4343400"/>
          </a:xfrm>
          <a:prstGeom prst="rect">
            <a:avLst/>
          </a:prstGeom>
        </p:spPr>
      </p:pic>
      <p:pic>
        <p:nvPicPr>
          <p:cNvPr id="27" name="Picture 2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9C144F7-CC2D-544A-A4CB-6C9A94D0D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52" y="1698517"/>
            <a:ext cx="2007021" cy="4343400"/>
          </a:xfrm>
          <a:prstGeom prst="rect">
            <a:avLst/>
          </a:prstGeom>
        </p:spPr>
      </p:pic>
      <p:pic>
        <p:nvPicPr>
          <p:cNvPr id="31" name="Picture 3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89B78B-F12A-2544-8710-99F58C7F0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04" y="1698517"/>
            <a:ext cx="2007021" cy="4343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C327DC6-DEAC-8C44-AE66-264A53D93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955" y="1698517"/>
            <a:ext cx="200702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Heuristic Evaluation vs. User Testing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199"/>
            <a:ext cx="11195715" cy="48784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HE is much faster</a:t>
            </a:r>
          </a:p>
          <a:p>
            <a:pPr lvl="1"/>
            <a:r>
              <a:rPr lang="en-US" dirty="0"/>
              <a:t>2-4 hours each evaluator vs. days-weeks</a:t>
            </a:r>
          </a:p>
          <a:p>
            <a:r>
              <a:rPr lang="en-US" dirty="0"/>
              <a:t>HE doesn’t require interpreting user’s actions</a:t>
            </a:r>
          </a:p>
          <a:p>
            <a:r>
              <a:rPr lang="en-US" dirty="0"/>
              <a:t>User testing is far more accurate (by def.)</a:t>
            </a:r>
          </a:p>
          <a:p>
            <a:pPr lvl="1"/>
            <a:r>
              <a:rPr lang="en-US" dirty="0"/>
              <a:t>takes into account actual users and tasks</a:t>
            </a:r>
          </a:p>
          <a:p>
            <a:pPr lvl="1"/>
            <a:r>
              <a:rPr lang="en-US" dirty="0"/>
              <a:t>HE may miss problems &amp; find </a:t>
            </a:r>
            <a:r>
              <a:rPr lang="ja-JP" altLang="en-US" dirty="0"/>
              <a:t>“</a:t>
            </a:r>
            <a:r>
              <a:rPr lang="en-US" dirty="0"/>
              <a:t>false positives</a:t>
            </a:r>
            <a:r>
              <a:rPr lang="ja-JP" altLang="en-US" dirty="0"/>
              <a:t>”</a:t>
            </a:r>
            <a:endParaRPr lang="en-US" dirty="0"/>
          </a:p>
          <a:p>
            <a:r>
              <a:rPr lang="en-US" dirty="0"/>
              <a:t>Good to alternate between HE &amp; user testing</a:t>
            </a:r>
          </a:p>
          <a:p>
            <a:pPr lvl="1"/>
            <a:r>
              <a:rPr lang="en-US" dirty="0"/>
              <a:t>each technique may find different types of problems</a:t>
            </a:r>
          </a:p>
          <a:p>
            <a:pPr lvl="1"/>
            <a:r>
              <a:rPr lang="en-US" dirty="0"/>
              <a:t>don’t waste participants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19495" name="Rectangle 7"/>
          <p:cNvSpPr>
            <a:spLocks noGrp="1" noChangeArrowheads="1"/>
          </p:cNvSpPr>
          <p:nvPr>
            <p:ph idx="1"/>
          </p:nvPr>
        </p:nvSpPr>
        <p:spPr>
          <a:xfrm>
            <a:off x="639233" y="1063557"/>
            <a:ext cx="11195715" cy="555348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User testing is important, but takes time/effort</a:t>
            </a:r>
          </a:p>
          <a:p>
            <a:endParaRPr lang="en-US" sz="1700" dirty="0"/>
          </a:p>
          <a:p>
            <a:r>
              <a:rPr lang="en-US" dirty="0"/>
              <a:t>Use ????? tasks &amp; ????? participants</a:t>
            </a:r>
          </a:p>
          <a:p>
            <a:pPr lvl="1"/>
            <a:r>
              <a:rPr lang="en-US" i="1" dirty="0">
                <a:solidFill>
                  <a:srgbClr val="FFC000"/>
                </a:solidFill>
              </a:rPr>
              <a:t>real tasks </a:t>
            </a:r>
            <a:r>
              <a:rPr lang="en-US" dirty="0"/>
              <a:t>&amp; </a:t>
            </a:r>
            <a:r>
              <a:rPr lang="en-US" i="1" dirty="0">
                <a:solidFill>
                  <a:srgbClr val="FFC000"/>
                </a:solidFill>
              </a:rPr>
              <a:t>representative</a:t>
            </a:r>
            <a:r>
              <a:rPr lang="en-US" dirty="0"/>
              <a:t> participants</a:t>
            </a:r>
          </a:p>
          <a:p>
            <a:pPr lvl="1"/>
            <a:endParaRPr lang="en-US" sz="1700" dirty="0"/>
          </a:p>
          <a:p>
            <a:r>
              <a:rPr lang="en-US" dirty="0"/>
              <a:t>Be ethical &amp; treat your participants well</a:t>
            </a:r>
          </a:p>
          <a:p>
            <a:endParaRPr lang="en-US" sz="1700" dirty="0"/>
          </a:p>
          <a:p>
            <a:r>
              <a:rPr lang="en-US" dirty="0"/>
              <a:t>Want to know what people are doing &amp; why? collect</a:t>
            </a:r>
          </a:p>
          <a:p>
            <a:pPr lvl="1"/>
            <a:r>
              <a:rPr lang="en-US" dirty="0">
                <a:solidFill>
                  <a:srgbClr val="FAB71A"/>
                </a:solidFill>
              </a:rPr>
              <a:t>process data</a:t>
            </a:r>
          </a:p>
          <a:p>
            <a:pPr lvl="1"/>
            <a:endParaRPr lang="en-US" sz="1700" dirty="0"/>
          </a:p>
          <a:p>
            <a:r>
              <a:rPr lang="en-US" dirty="0"/>
              <a:t>Bottom line data requires ???? to get statistically reliable results</a:t>
            </a:r>
          </a:p>
          <a:p>
            <a:pPr lvl="1"/>
            <a:r>
              <a:rPr lang="en-US" i="1" dirty="0">
                <a:solidFill>
                  <a:srgbClr val="FFC000"/>
                </a:solidFill>
              </a:rPr>
              <a:t>more participants</a:t>
            </a:r>
          </a:p>
          <a:p>
            <a:pPr lvl="1"/>
            <a:endParaRPr lang="en-US" sz="1700" dirty="0"/>
          </a:p>
          <a:p>
            <a:r>
              <a:rPr lang="en-US" dirty="0"/>
              <a:t>Difference between between &amp; within groups?</a:t>
            </a:r>
          </a:p>
          <a:p>
            <a:pPr lvl="1"/>
            <a:r>
              <a:rPr lang="en-US" dirty="0"/>
              <a:t>between groups: each subject participates in only one of n conditions</a:t>
            </a:r>
          </a:p>
          <a:p>
            <a:pPr lvl="1"/>
            <a:r>
              <a:rPr lang="en-US" dirty="0"/>
              <a:t>within groups: everyone participates in multiple conditions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5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6"/>
          <p:cNvSpPr>
            <a:spLocks noGrp="1" noChangeArrowheads="1"/>
          </p:cNvSpPr>
          <p:nvPr>
            <p:ph type="title"/>
          </p:nvPr>
        </p:nvSpPr>
        <p:spPr>
          <a:xfrm>
            <a:off x="639237" y="215900"/>
            <a:ext cx="11552767" cy="1143000"/>
          </a:xfrm>
        </p:spPr>
        <p:txBody>
          <a:bodyPr/>
          <a:lstStyle/>
          <a:p>
            <a:r>
              <a:rPr lang="en-US" dirty="0"/>
              <a:t>Further Reading on Ethical Issues With Community-based Research</a:t>
            </a:r>
          </a:p>
        </p:txBody>
      </p:sp>
      <p:sp>
        <p:nvSpPr>
          <p:cNvPr id="319495" name="Rectangle 7"/>
          <p:cNvSpPr>
            <a:spLocks noGrp="1" noChangeArrowheads="1"/>
          </p:cNvSpPr>
          <p:nvPr>
            <p:ph idx="1"/>
          </p:nvPr>
        </p:nvSpPr>
        <p:spPr>
          <a:xfrm>
            <a:off x="639233" y="1701800"/>
            <a:ext cx="11195715" cy="493030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Children and Families “At Promise, Beth B. </a:t>
            </a:r>
            <a:r>
              <a:rPr lang="en-US" dirty="0" err="1"/>
              <a:t>Swadener</a:t>
            </a:r>
            <a:r>
              <a:rPr lang="en-US" dirty="0"/>
              <a:t>, Sally </a:t>
            </a:r>
            <a:r>
              <a:rPr lang="en-US" dirty="0" err="1"/>
              <a:t>Lubeck</a:t>
            </a:r>
            <a:r>
              <a:rPr lang="en-US" dirty="0"/>
              <a:t>, editors, SUNY Press, 1995, </a:t>
            </a:r>
            <a:r>
              <a:rPr lang="en-US" dirty="0">
                <a:hlinkClick r:id="rId3"/>
              </a:rPr>
              <a:t>http://www.sunypress.edu/p-2029-children-and-families-at-promis.aspx</a:t>
            </a:r>
            <a:endParaRPr lang="en-US" dirty="0"/>
          </a:p>
          <a:p>
            <a:endParaRPr lang="en-US" dirty="0"/>
          </a:p>
          <a:p>
            <a:r>
              <a:rPr lang="en-US" dirty="0"/>
              <a:t>“Yours is better!” Participant Response Bias in HCI, Proceedings of CHI 2012, by Nicola Dell, et al., </a:t>
            </a:r>
            <a:r>
              <a:rPr lang="en-US" dirty="0">
                <a:hlinkClick r:id="rId4"/>
              </a:rPr>
              <a:t>http://research.microsoft.com/pubs/163718/CHI2012-Dell-ResponseBias-proc.pdf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“Strangers at the Gate: Gaining Access, Building Rapport, and Co-Constructing Community-Based Research”, Proceedings of CSCW 2015, by Christopher A. Le </a:t>
            </a:r>
            <a:r>
              <a:rPr lang="en-US" dirty="0" err="1"/>
              <a:t>Dantec</a:t>
            </a:r>
            <a:r>
              <a:rPr lang="en-US" dirty="0"/>
              <a:t> &amp; Sarah Fox, </a:t>
            </a:r>
            <a:r>
              <a:rPr lang="en-US" dirty="0">
                <a:hlinkClick r:id="rId5"/>
              </a:rPr>
              <a:t>http://dl.acm.org/citation.cfm?id=2675133.2675147&amp;coll=DL&amp;dl=ACM</a:t>
            </a:r>
            <a:endParaRPr lang="en-US" dirty="0"/>
          </a:p>
          <a:p>
            <a:endParaRPr lang="en-US" dirty="0"/>
          </a:p>
          <a:p>
            <a:r>
              <a:rPr lang="en-US" dirty="0"/>
              <a:t>“Imperialist Tendencies” blog post by Jan </a:t>
            </a:r>
            <a:r>
              <a:rPr lang="en-US" dirty="0" err="1"/>
              <a:t>Chipchase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http://janchipchase.com/content/essays/imperialist-tendencies/</a:t>
            </a:r>
            <a:endParaRPr lang="en-US" dirty="0"/>
          </a:p>
          <a:p>
            <a:endParaRPr lang="en-US" dirty="0"/>
          </a:p>
          <a:p>
            <a:r>
              <a:rPr lang="en-US" dirty="0"/>
              <a:t>“To Hell with Good Intentions” by Ivan Illich, speech to the Conference on InterAmerican Student Projects (CIASP), April 20, 1968, </a:t>
            </a:r>
            <a:r>
              <a:rPr lang="en-US" dirty="0">
                <a:hlinkClick r:id="rId7"/>
              </a:rPr>
              <a:t>https://www.southwestern.edu/live/files/1158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0E61-E720-CD4B-88E7-BBF9A8D2D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F0B03-236D-E245-B414-562404730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33" y="1077433"/>
            <a:ext cx="11411000" cy="55210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Group project grades (60% of your overall grade)</a:t>
            </a:r>
          </a:p>
          <a:p>
            <a:pPr lvl="1"/>
            <a:r>
              <a:rPr lang="en-US" dirty="0"/>
              <a:t>your project grade can be impacted by your contribution to the team ➞ pull your weight!</a:t>
            </a:r>
          </a:p>
          <a:p>
            <a:pPr lvl="1"/>
            <a:r>
              <a:rPr lang="en-US" dirty="0"/>
              <a:t>midway hi-fi due studio week 9 (show &gt;= 1 task working!)</a:t>
            </a:r>
          </a:p>
          <a:p>
            <a:endParaRPr lang="en-US" sz="3500" dirty="0"/>
          </a:p>
          <a:p>
            <a:r>
              <a:rPr lang="en-US" sz="3500" dirty="0"/>
              <a:t>Web sites now linked from class projects page</a:t>
            </a:r>
          </a:p>
          <a:p>
            <a:pPr lvl="1"/>
            <a:r>
              <a:rPr lang="en-US" dirty="0"/>
              <a:t>let Charlotte @xuyang1 know if you updated your tagline or project name (check)</a:t>
            </a:r>
          </a:p>
          <a:p>
            <a:endParaRPr lang="en-US" dirty="0"/>
          </a:p>
          <a:p>
            <a:r>
              <a:rPr lang="en-US" dirty="0"/>
              <a:t>Assignments due the final week</a:t>
            </a:r>
          </a:p>
          <a:p>
            <a:pPr lvl="1"/>
            <a:r>
              <a:rPr lang="en-US" dirty="0"/>
              <a:t>Poster &amp; pitch slide drafts (Mon) &amp; finals (Wed at noon)</a:t>
            </a:r>
          </a:p>
          <a:p>
            <a:pPr lvl="1"/>
            <a:r>
              <a:rPr lang="en-US" dirty="0"/>
              <a:t>Video demo (Wed)</a:t>
            </a:r>
          </a:p>
          <a:p>
            <a:pPr lvl="1"/>
            <a:r>
              <a:rPr lang="en-US" dirty="0"/>
              <a:t>Prototype (Fri)</a:t>
            </a:r>
          </a:p>
          <a:p>
            <a:pPr lvl="1"/>
            <a:r>
              <a:rPr lang="en-US" dirty="0"/>
              <a:t>Report (Sun)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E9FA1-A840-6C41-82E9-A22B23140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69BFA-44AA-8647-8BAA-DCEA9F63E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841D-BDE7-1842-951B-1F5BB43FC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0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me.png">
            <a:extLst>
              <a:ext uri="{FF2B5EF4-FFF2-40B4-BE49-F238E27FC236}">
                <a16:creationId xmlns:a16="http://schemas.microsoft.com/office/drawing/2014/main" id="{40FDAA7D-95FC-BC4A-A7C8-DEA2081044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60" y="244659"/>
            <a:ext cx="813836" cy="829952"/>
          </a:xfrm>
          <a:prstGeom prst="rect">
            <a:avLst/>
          </a:prstGeom>
        </p:spPr>
      </p:pic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of Shame!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3430DE-FE8B-41D8-B03E-874AF6263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2607" y="1600200"/>
            <a:ext cx="3742823" cy="4724400"/>
          </a:xfrm>
        </p:spPr>
        <p:txBody>
          <a:bodyPr/>
          <a:lstStyle/>
          <a:p>
            <a:r>
              <a:rPr lang="en-US" dirty="0" err="1"/>
              <a:t>Coupa</a:t>
            </a:r>
            <a:r>
              <a:rPr lang="en-US" dirty="0"/>
              <a:t> Café</a:t>
            </a:r>
          </a:p>
          <a:p>
            <a:r>
              <a:rPr lang="en-US" dirty="0"/>
              <a:t>Like</a:t>
            </a:r>
          </a:p>
          <a:p>
            <a:pPr lvl="1"/>
            <a:r>
              <a:rPr lang="en-US" dirty="0"/>
              <a:t>remembers my usual café</a:t>
            </a:r>
          </a:p>
          <a:p>
            <a:pPr lvl="1"/>
            <a:endParaRPr lang="en-US" dirty="0"/>
          </a:p>
          <a:p>
            <a:r>
              <a:rPr lang="en-US" dirty="0"/>
              <a:t>Wish</a:t>
            </a:r>
          </a:p>
          <a:p>
            <a:pPr lvl="1"/>
            <a:r>
              <a:rPr lang="en-US" dirty="0"/>
              <a:t>how much money am I adding?</a:t>
            </a:r>
          </a:p>
          <a:p>
            <a:pPr lvl="1"/>
            <a:r>
              <a:rPr lang="en-US" dirty="0"/>
              <a:t>lots of steps to order &amp; checkout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CC2F-3848-4AD5-9140-DCA5A9E08CD9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9" name="Picture 8" descr="A picture containing text, cup, coffee, doughnut&#10;&#10;Description automatically generated">
            <a:extLst>
              <a:ext uri="{FF2B5EF4-FFF2-40B4-BE49-F238E27FC236}">
                <a16:creationId xmlns:a16="http://schemas.microsoft.com/office/drawing/2014/main" id="{7C0090D9-2EED-E249-9228-98C68F13C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517"/>
            <a:ext cx="2007021" cy="4343400"/>
          </a:xfrm>
          <a:prstGeom prst="rect">
            <a:avLst/>
          </a:prstGeom>
        </p:spPr>
      </p:pic>
      <p:pic>
        <p:nvPicPr>
          <p:cNvPr id="27" name="Picture 2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9C144F7-CC2D-544A-A4CB-6C9A94D0D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52" y="1698517"/>
            <a:ext cx="2007021" cy="4343400"/>
          </a:xfrm>
          <a:prstGeom prst="rect">
            <a:avLst/>
          </a:prstGeom>
        </p:spPr>
      </p:pic>
      <p:pic>
        <p:nvPicPr>
          <p:cNvPr id="31" name="Picture 3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89B78B-F12A-2544-8710-99F58C7F0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04" y="1698517"/>
            <a:ext cx="2007021" cy="434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08BD28-726A-B241-A7EF-9346AC562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955" y="1698517"/>
            <a:ext cx="200702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1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312ac3f21ba_1_0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1550" r="1550"/>
          <a:stretch/>
        </p:blipFill>
        <p:spPr>
          <a:xfrm>
            <a:off x="412450" y="1073750"/>
            <a:ext cx="8143073" cy="5428802"/>
          </a:xfrm>
          <a:prstGeom prst="rect">
            <a:avLst/>
          </a:prstGeom>
        </p:spPr>
      </p:pic>
      <p:sp>
        <p:nvSpPr>
          <p:cNvPr id="165" name="Google Shape;165;g312ac3f21ba_1_0"/>
          <p:cNvSpPr txBox="1">
            <a:spLocks noGrp="1"/>
          </p:cNvSpPr>
          <p:nvPr>
            <p:ph type="sldNum" idx="12"/>
          </p:nvPr>
        </p:nvSpPr>
        <p:spPr>
          <a:xfrm>
            <a:off x="6007557" y="6565818"/>
            <a:ext cx="177000" cy="17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6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6D6D6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6" name="Google Shape;166;g312ac3f21ba_1_0" descr="hallof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8425" y="243804"/>
            <a:ext cx="813836" cy="82995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312ac3f21ba_1_0"/>
          <p:cNvSpPr txBox="1"/>
          <p:nvPr/>
        </p:nvSpPr>
        <p:spPr>
          <a:xfrm>
            <a:off x="9174200" y="1580900"/>
            <a:ext cx="23667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U.S. I-94 Website</a:t>
            </a:r>
            <a:endParaRPr kumimoji="0" sz="3199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8" name="Google Shape;168;g312ac3f21ba_1_0"/>
          <p:cNvSpPr txBox="1"/>
          <p:nvPr/>
        </p:nvSpPr>
        <p:spPr>
          <a:xfrm>
            <a:off x="9174200" y="2806575"/>
            <a:ext cx="1856700" cy="8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I-94: A document that gives you your travel history to and from the U.S.</a:t>
            </a:r>
            <a:endParaRPr kumimoji="0" sz="38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9" name="Google Shape;169;g312ac3f21ba_1_0"/>
          <p:cNvSpPr txBox="1">
            <a:spLocks noGrp="1"/>
          </p:cNvSpPr>
          <p:nvPr>
            <p:ph type="title" idx="4294967295"/>
          </p:nvPr>
        </p:nvSpPr>
        <p:spPr>
          <a:xfrm>
            <a:off x="319660" y="0"/>
            <a:ext cx="11552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Hall of Fame or Hall of Shame?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 thruBlk="1"/>
      </p:transition>
    </mc:Choice>
    <mc:Fallback xmlns="">
      <p:transition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me.png">
            <a:extLst>
              <a:ext uri="{FF2B5EF4-FFF2-40B4-BE49-F238E27FC236}">
                <a16:creationId xmlns:a16="http://schemas.microsoft.com/office/drawing/2014/main" id="{B1E198FB-FC8F-735E-AEA9-0C6F641BE4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960" y="244659"/>
            <a:ext cx="813836" cy="829952"/>
          </a:xfrm>
          <a:prstGeom prst="rect">
            <a:avLst/>
          </a:prstGeom>
        </p:spPr>
      </p:pic>
      <p:pic>
        <p:nvPicPr>
          <p:cNvPr id="175" name="Google Shape;175;g312ac3f21ba_2_164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1550" r="1550"/>
          <a:stretch/>
        </p:blipFill>
        <p:spPr>
          <a:xfrm>
            <a:off x="457725" y="1189050"/>
            <a:ext cx="7582126" cy="5054849"/>
          </a:xfrm>
          <a:prstGeom prst="rect">
            <a:avLst/>
          </a:prstGeom>
        </p:spPr>
      </p:pic>
      <p:sp>
        <p:nvSpPr>
          <p:cNvPr id="176" name="Google Shape;176;g312ac3f21ba_2_164"/>
          <p:cNvSpPr txBox="1">
            <a:spLocks noGrp="1"/>
          </p:cNvSpPr>
          <p:nvPr>
            <p:ph type="sldNum" idx="12"/>
          </p:nvPr>
        </p:nvSpPr>
        <p:spPr>
          <a:xfrm>
            <a:off x="6007557" y="6565818"/>
            <a:ext cx="177000" cy="17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7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6D6D6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g312ac3f21ba_2_164"/>
          <p:cNvSpPr txBox="1"/>
          <p:nvPr/>
        </p:nvSpPr>
        <p:spPr>
          <a:xfrm>
            <a:off x="457725" y="299525"/>
            <a:ext cx="49272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Hall of Shame!</a:t>
            </a:r>
            <a:endParaRPr kumimoji="0" sz="4299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9" name="Google Shape;179;g312ac3f21ba_2_164"/>
          <p:cNvSpPr txBox="1"/>
          <p:nvPr/>
        </p:nvSpPr>
        <p:spPr>
          <a:xfrm>
            <a:off x="8465025" y="1596975"/>
            <a:ext cx="3349800" cy="39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Obscure PDFs and use of Dari/Pashto at the top grab attention, but unclear what they are (to non-Afghan users)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Get most recent I-94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 should be central action but is one of many tabs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Distracting background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Black overlay behind text doesn’t provide enough contrast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Too much going on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 thruBlk="1"/>
      </p:transition>
    </mc:Choice>
    <mc:Fallback xmlns="">
      <p:transition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/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Usability Testing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09387" y="5660145"/>
            <a:ext cx="640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78787"/>
                </a:solidFill>
                <a:latin typeface="Helvetica"/>
                <a:cs typeface="Helvetica"/>
              </a:rPr>
              <a:t>November 10, 2025</a:t>
            </a:r>
          </a:p>
        </p:txBody>
      </p:sp>
    </p:spTree>
    <p:extLst>
      <p:ext uri="{BB962C8B-B14F-4D97-AF65-F5344CB8AC3E}">
        <p14:creationId xmlns:p14="http://schemas.microsoft.com/office/powerpoint/2010/main" val="89980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usability testing?</a:t>
            </a:r>
          </a:p>
          <a:p>
            <a:r>
              <a:rPr lang="en-US" dirty="0"/>
              <a:t>Choosing participants</a:t>
            </a:r>
          </a:p>
          <a:p>
            <a:r>
              <a:rPr lang="en-US" dirty="0"/>
              <a:t>Ethical considerations</a:t>
            </a:r>
          </a:p>
          <a:p>
            <a:r>
              <a:rPr lang="en-US" dirty="0"/>
              <a:t>Designing &amp; conducting the test</a:t>
            </a:r>
          </a:p>
          <a:p>
            <a:r>
              <a:rPr lang="en-US" dirty="0"/>
              <a:t>Using the results</a:t>
            </a:r>
          </a:p>
          <a:p>
            <a:r>
              <a:rPr lang="en-US" dirty="0"/>
              <a:t>Experimental options &amp; details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dt+UX</a:t>
            </a:r>
            <a:r>
              <a:rPr lang="en-US" dirty="0"/>
              <a:t>: Design Thinking for User Experience  Design, Prototyping &amp; Evaluation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5_Summer HCI">
  <a:themeElements>
    <a:clrScheme name="Custom 1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5CADFF"/>
      </a:hlink>
      <a:folHlink>
        <a:srgbClr val="B2B2B2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Summer HCI">
  <a:themeElements>
    <a:clrScheme name="Custom 1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5CAD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02-design-discovery</Template>
  <TotalTime>14654</TotalTime>
  <Words>4857</Words>
  <Application>Microsoft Macintosh PowerPoint</Application>
  <PresentationFormat>Widescreen</PresentationFormat>
  <Paragraphs>666</Paragraphs>
  <Slides>43</Slides>
  <Notes>43</Notes>
  <HiddenSlides>10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Arial</vt:lpstr>
      <vt:lpstr>Arial Black</vt:lpstr>
      <vt:lpstr>Georgia</vt:lpstr>
      <vt:lpstr>Gill Sans Light</vt:lpstr>
      <vt:lpstr>Helvetica</vt:lpstr>
      <vt:lpstr>Helvetica Light</vt:lpstr>
      <vt:lpstr>Helvetica Neue</vt:lpstr>
      <vt:lpstr>Helvetica Neue Light</vt:lpstr>
      <vt:lpstr>Open Sans</vt:lpstr>
      <vt:lpstr>Segoe Print</vt:lpstr>
      <vt:lpstr>Symbol</vt:lpstr>
      <vt:lpstr>Times New Roman</vt:lpstr>
      <vt:lpstr>Wingdings</vt:lpstr>
      <vt:lpstr>5_Summer HCI</vt:lpstr>
      <vt:lpstr>4_Summer HCI</vt:lpstr>
      <vt:lpstr>Worksheet</vt:lpstr>
      <vt:lpstr>Usability Testing</vt:lpstr>
      <vt:lpstr>Hall of Fame or Shame?</vt:lpstr>
      <vt:lpstr>Hall of Fame!</vt:lpstr>
      <vt:lpstr>Hall of Fame or Shame?</vt:lpstr>
      <vt:lpstr>Hall of Shame!</vt:lpstr>
      <vt:lpstr>Hall of Fame or Hall of Shame?</vt:lpstr>
      <vt:lpstr>PowerPoint Presentation</vt:lpstr>
      <vt:lpstr>Usability Testing</vt:lpstr>
      <vt:lpstr>Outline</vt:lpstr>
      <vt:lpstr>Why do Usability Testing?</vt:lpstr>
      <vt:lpstr>Choosing Participants</vt:lpstr>
      <vt:lpstr>Ethical Considerations</vt:lpstr>
      <vt:lpstr>Ethical Considerations</vt:lpstr>
      <vt:lpstr>Usability Test Proposal</vt:lpstr>
      <vt:lpstr>Selecting Tasks</vt:lpstr>
      <vt:lpstr>Two Types of Data to Collect</vt:lpstr>
      <vt:lpstr>Which Type of Data to Collect?</vt:lpstr>
      <vt:lpstr>Which Type of Data to Collect?</vt:lpstr>
      <vt:lpstr>The “Thinking Aloud” Method</vt:lpstr>
      <vt:lpstr>Thinking Aloud (cont.)</vt:lpstr>
      <vt:lpstr>Will Thinking Aloud Give the Right Answers?</vt:lpstr>
      <vt:lpstr>Accessibility Issues with Thinking Out Loud</vt:lpstr>
      <vt:lpstr>PowerPoint Presentation</vt:lpstr>
      <vt:lpstr>Try it out!</vt:lpstr>
      <vt:lpstr>Using the Test Results</vt:lpstr>
      <vt:lpstr>Using the Results (cont.)</vt:lpstr>
      <vt:lpstr>TEAM BREAK Work on (or plan for)  building your hi-fi prototype</vt:lpstr>
      <vt:lpstr>Measuring Bottom-Line Usability</vt:lpstr>
      <vt:lpstr>Stats: Analyzing the Numbers</vt:lpstr>
      <vt:lpstr>Stats: Analyzing the Numbers (cont.)</vt:lpstr>
      <vt:lpstr>Stats: Analyzing the Numbers (cont.)</vt:lpstr>
      <vt:lpstr>Stats: Analyzing the Numbers (cont.)</vt:lpstr>
      <vt:lpstr>Measuring User Preference</vt:lpstr>
      <vt:lpstr>Comparing Two Alternatives</vt:lpstr>
      <vt:lpstr>Comparing Two Alternatives</vt:lpstr>
      <vt:lpstr>Experimental Details</vt:lpstr>
      <vt:lpstr>Details (cont.)</vt:lpstr>
      <vt:lpstr>Instructions to Participants</vt:lpstr>
      <vt:lpstr>Reporting the Results</vt:lpstr>
      <vt:lpstr>Heuristic Evaluation vs. User Testing</vt:lpstr>
      <vt:lpstr>Summary</vt:lpstr>
      <vt:lpstr>Further Reading on Ethical Issues With Community-based Research</vt:lpstr>
      <vt:lpstr>Administrivia</vt:lpstr>
    </vt:vector>
  </TitlesOfParts>
  <Company>Computer Science Division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Usability Testing</dc:title>
  <dc:creator>James A. Landay</dc:creator>
  <cp:lastModifiedBy>James A Landay</cp:lastModifiedBy>
  <cp:revision>495</cp:revision>
  <cp:lastPrinted>2023-11-08T21:29:44Z</cp:lastPrinted>
  <dcterms:created xsi:type="dcterms:W3CDTF">1997-02-10T23:02:31Z</dcterms:created>
  <dcterms:modified xsi:type="dcterms:W3CDTF">2025-11-10T22:47:14Z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http://bmrc.berkeley.edu/courseware/cs160/fall98/</vt:lpwstr>
  </property>
  <property fmtid="{D5CDD505-2E9C-101B-9397-08002B2CF9AE}" pid="9" name="Other">
    <vt:lpwstr>CS 160, Fall 1998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I:\www\documents\courseware\cs160\fall98\lectures</vt:lpwstr>
  </property>
</Properties>
</file>