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9" r:id="rId1"/>
    <p:sldMasterId id="2147483898" r:id="rId2"/>
    <p:sldMasterId id="2147483918" r:id="rId3"/>
    <p:sldMasterId id="2147483935" r:id="rId4"/>
  </p:sldMasterIdLst>
  <p:notesMasterIdLst>
    <p:notesMasterId r:id="rId89"/>
  </p:notesMasterIdLst>
  <p:handoutMasterIdLst>
    <p:handoutMasterId r:id="rId90"/>
  </p:handoutMasterIdLst>
  <p:sldIdLst>
    <p:sldId id="256" r:id="rId5"/>
    <p:sldId id="380" r:id="rId6"/>
    <p:sldId id="381" r:id="rId7"/>
    <p:sldId id="386" r:id="rId8"/>
    <p:sldId id="2262" r:id="rId9"/>
    <p:sldId id="365" r:id="rId10"/>
    <p:sldId id="261" r:id="rId11"/>
    <p:sldId id="272" r:id="rId12"/>
    <p:sldId id="2235" r:id="rId13"/>
    <p:sldId id="2255" r:id="rId14"/>
    <p:sldId id="2256" r:id="rId15"/>
    <p:sldId id="273" r:id="rId16"/>
    <p:sldId id="268" r:id="rId17"/>
    <p:sldId id="281" r:id="rId18"/>
    <p:sldId id="270" r:id="rId19"/>
    <p:sldId id="2259" r:id="rId20"/>
    <p:sldId id="2260" r:id="rId21"/>
    <p:sldId id="301" r:id="rId22"/>
    <p:sldId id="342" r:id="rId23"/>
    <p:sldId id="343" r:id="rId24"/>
    <p:sldId id="282" r:id="rId25"/>
    <p:sldId id="310" r:id="rId26"/>
    <p:sldId id="311" r:id="rId27"/>
    <p:sldId id="358" r:id="rId28"/>
    <p:sldId id="271" r:id="rId29"/>
    <p:sldId id="332" r:id="rId30"/>
    <p:sldId id="344" r:id="rId31"/>
    <p:sldId id="345" r:id="rId32"/>
    <p:sldId id="346" r:id="rId33"/>
    <p:sldId id="347" r:id="rId34"/>
    <p:sldId id="349" r:id="rId35"/>
    <p:sldId id="2257" r:id="rId36"/>
    <p:sldId id="2268" r:id="rId37"/>
    <p:sldId id="1002" r:id="rId38"/>
    <p:sldId id="2269" r:id="rId39"/>
    <p:sldId id="2274" r:id="rId40"/>
    <p:sldId id="2270" r:id="rId41"/>
    <p:sldId id="2271" r:id="rId42"/>
    <p:sldId id="2272" r:id="rId43"/>
    <p:sldId id="2273" r:id="rId44"/>
    <p:sldId id="2266" r:id="rId45"/>
    <p:sldId id="2265" r:id="rId46"/>
    <p:sldId id="361" r:id="rId47"/>
    <p:sldId id="303" r:id="rId48"/>
    <p:sldId id="351" r:id="rId49"/>
    <p:sldId id="353" r:id="rId50"/>
    <p:sldId id="354" r:id="rId51"/>
    <p:sldId id="334" r:id="rId52"/>
    <p:sldId id="312" r:id="rId53"/>
    <p:sldId id="320" r:id="rId54"/>
    <p:sldId id="284" r:id="rId55"/>
    <p:sldId id="285" r:id="rId56"/>
    <p:sldId id="319" r:id="rId57"/>
    <p:sldId id="318" r:id="rId58"/>
    <p:sldId id="305" r:id="rId59"/>
    <p:sldId id="286" r:id="rId60"/>
    <p:sldId id="306" r:id="rId61"/>
    <p:sldId id="322" r:id="rId62"/>
    <p:sldId id="337" r:id="rId63"/>
    <p:sldId id="323" r:id="rId64"/>
    <p:sldId id="338" r:id="rId65"/>
    <p:sldId id="339" r:id="rId66"/>
    <p:sldId id="340" r:id="rId67"/>
    <p:sldId id="341" r:id="rId68"/>
    <p:sldId id="292" r:id="rId69"/>
    <p:sldId id="2258" r:id="rId70"/>
    <p:sldId id="2264" r:id="rId71"/>
    <p:sldId id="2267" r:id="rId72"/>
    <p:sldId id="277" r:id="rId73"/>
    <p:sldId id="308" r:id="rId74"/>
    <p:sldId id="328" r:id="rId75"/>
    <p:sldId id="330" r:id="rId76"/>
    <p:sldId id="316" r:id="rId77"/>
    <p:sldId id="317" r:id="rId78"/>
    <p:sldId id="274" r:id="rId79"/>
    <p:sldId id="288" r:id="rId80"/>
    <p:sldId id="333" r:id="rId81"/>
    <p:sldId id="326" r:id="rId82"/>
    <p:sldId id="389" r:id="rId83"/>
    <p:sldId id="278" r:id="rId84"/>
    <p:sldId id="357" r:id="rId85"/>
    <p:sldId id="355" r:id="rId86"/>
    <p:sldId id="364" r:id="rId87"/>
    <p:sldId id="2261" r:id="rId88"/>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20000"/>
    <a:srgbClr val="FFB500"/>
    <a:srgbClr val="F2F2F2"/>
    <a:srgbClr val="77787A"/>
    <a:srgbClr val="000000"/>
    <a:srgbClr val="FC74B4"/>
    <a:srgbClr val="B3CAF6"/>
    <a:srgbClr val="FFFF00"/>
    <a:srgbClr val="F6EA00"/>
    <a:srgbClr val="82DA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7" autoAdjust="0"/>
    <p:restoredTop sz="70880" autoAdjust="0"/>
  </p:normalViewPr>
  <p:slideViewPr>
    <p:cSldViewPr snapToGrid="0" snapToObjects="1">
      <p:cViewPr varScale="1">
        <p:scale>
          <a:sx n="82" d="100"/>
          <a:sy n="82" d="100"/>
        </p:scale>
        <p:origin x="1584" y="168"/>
      </p:cViewPr>
      <p:guideLst>
        <p:guide orient="horz" pos="1926"/>
        <p:guide pos="3840"/>
      </p:guideLst>
    </p:cSldViewPr>
  </p:slideViewPr>
  <p:notesTextViewPr>
    <p:cViewPr>
      <p:scale>
        <a:sx n="125" d="100"/>
        <a:sy n="125" d="100"/>
      </p:scale>
      <p:origin x="0" y="0"/>
    </p:cViewPr>
  </p:notesTextViewPr>
  <p:sorterViewPr>
    <p:cViewPr>
      <p:scale>
        <a:sx n="1" d="1"/>
        <a:sy n="1" d="1"/>
      </p:scale>
      <p:origin x="0" y="0"/>
    </p:cViewPr>
  </p:sorterViewPr>
  <p:notesViewPr>
    <p:cSldViewPr snapToGrid="0" snapToObjects="1" showGuides="1">
      <p:cViewPr>
        <p:scale>
          <a:sx n="257" d="100"/>
          <a:sy n="257"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30913"/>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2023</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a:latin typeface="Helvetica" panose="020B0604020202020204" pitchFamily="34" charset="0"/>
                <a:cs typeface="Helvetica" panose="020B0604020202020204" pitchFamily="34" charset="0"/>
              </a:rPr>
              <a:t>October 23, 2023</a:t>
            </a: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10/22/25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Have to go way faster in first half. Had to have a short break because was at 57 min by then. Then only had 7 min exercise and had to jam through interestingness to finish on time.</a:t>
            </a:r>
          </a:p>
          <a:p>
            <a:endParaRPr lang="en-US" dirty="0"/>
          </a:p>
          <a:p>
            <a:r>
              <a:rPr lang="en-US" dirty="0"/>
              <a:t>Last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broke at 54 min in so took a 20 min break (return at 2:45)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was enough time to do 8 min exercise and jam through last slides, but very fast.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Should have taken only 15 min break.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think need to be able to do this 1</a:t>
            </a:r>
            <a:r>
              <a:rPr lang="en-US" baseline="30000" dirty="0"/>
              <a:t>st</a:t>
            </a:r>
            <a:r>
              <a:rPr lang="en-US" dirty="0"/>
              <a:t> half in 45 min. Take 25 min break. And can finish in 40 min with 10 min exercise.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Goal break 40 min in and give a 25 min team break</a:t>
            </a:r>
          </a:p>
          <a:p>
            <a:endParaRPr lang="en-US" dirty="0"/>
          </a:p>
          <a:p>
            <a:r>
              <a:rPr lang="en-US" dirty="0"/>
              <a:t>-- last year –</a:t>
            </a:r>
          </a:p>
          <a:p>
            <a:r>
              <a:rPr lang="en-US" dirty="0"/>
              <a:t>Broke at 48. min and did 20 min break. Speed up a little. Finished on time, but went fast in last section after 10 min exercise</a:t>
            </a:r>
          </a:p>
          <a:p>
            <a:endParaRPr lang="en-US" dirty="0"/>
          </a:p>
          <a:p>
            <a:r>
              <a:rPr lang="en-US" dirty="0"/>
              <a:t>*** two years ago ***</a:t>
            </a:r>
          </a:p>
          <a:p>
            <a:r>
              <a:rPr lang="en-US" dirty="0"/>
              <a:t>Finished 3 min early</a:t>
            </a:r>
          </a:p>
          <a:p>
            <a:r>
              <a:rPr lang="en-US" dirty="0"/>
              <a:t>Broke 30 min in and took a 25 min team break</a:t>
            </a:r>
          </a:p>
          <a:p>
            <a:endParaRPr lang="en-US" dirty="0"/>
          </a:p>
          <a:p>
            <a:r>
              <a:rPr lang="en-US" dirty="0"/>
              <a:t>*** three years ago ***</a:t>
            </a:r>
          </a:p>
          <a:p>
            <a:r>
              <a:rPr lang="en-US" dirty="0"/>
              <a:t>Broke 45 min in for 20 min team break</a:t>
            </a:r>
          </a:p>
          <a:p>
            <a:r>
              <a:rPr lang="en-US" dirty="0"/>
              <a:t>3 minutes over (cut some slides in interestingness still to fit &amp; reduce bullets on dynamic movement &amp; metaphor)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reading order? how</a:t>
            </a:r>
            <a:r>
              <a:rPr lang="en-US" baseline="0" dirty="0"/>
              <a:t> is it achieved?</a:t>
            </a:r>
          </a:p>
          <a:p>
            <a:r>
              <a:rPr lang="en-US" baseline="0" dirty="0"/>
              <a:t>What object is your eye drawn to first?</a:t>
            </a:r>
          </a:p>
          <a:p>
            <a:r>
              <a:rPr lang="en-US" baseline="0" dirty="0"/>
              <a:t>Second?</a:t>
            </a:r>
          </a:p>
          <a:p>
            <a:r>
              <a:rPr lang="en-US" baseline="0" dirty="0"/>
              <a:t>Third?</a:t>
            </a:r>
            <a:br>
              <a:rPr lang="en-US" baseline="0" dirty="0"/>
            </a:br>
            <a:r>
              <a:rPr lang="en-US" baseline="0" dirty="0"/>
              <a:t>Why?</a:t>
            </a:r>
          </a:p>
          <a:p>
            <a:r>
              <a:rPr lang="en-US" baseline="0" dirty="0"/>
              <a:t>[after the answer go to the next slide]</a:t>
            </a:r>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10</a:t>
            </a:fld>
            <a:endParaRPr lang="en-US" dirty="0"/>
          </a:p>
        </p:txBody>
      </p:sp>
    </p:spTree>
    <p:extLst>
      <p:ext uri="{BB962C8B-B14F-4D97-AF65-F5344CB8AC3E}">
        <p14:creationId xmlns:p14="http://schemas.microsoft.com/office/powerpoint/2010/main" val="155438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you do it and </a:t>
            </a:r>
            <a:r>
              <a:rPr lang="en-US" b="1" dirty="0"/>
              <a:t>in this order</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11</a:t>
            </a:fld>
            <a:endParaRPr lang="en-US" dirty="0"/>
          </a:p>
        </p:txBody>
      </p:sp>
    </p:spTree>
    <p:extLst>
      <p:ext uri="{BB962C8B-B14F-4D97-AF65-F5344CB8AC3E}">
        <p14:creationId xmlns:p14="http://schemas.microsoft.com/office/powerpoint/2010/main" val="4044094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a:t>
            </a:r>
            <a:r>
              <a:rPr lang="en-US" b="1" dirty="0"/>
              <a:t>Gestalt</a:t>
            </a:r>
            <a:r>
              <a:rPr lang="en-US" dirty="0"/>
              <a:t> </a:t>
            </a:r>
            <a:r>
              <a:rPr lang="en-US" b="1" dirty="0"/>
              <a:t>psychology</a:t>
            </a:r>
            <a:r>
              <a:rPr lang="en-US" dirty="0"/>
              <a:t> are based on the humans’ ability to </a:t>
            </a:r>
            <a:r>
              <a:rPr lang="en-US" b="1" dirty="0"/>
              <a:t>perceive</a:t>
            </a:r>
            <a:r>
              <a:rPr lang="en-US" dirty="0"/>
              <a:t> and </a:t>
            </a:r>
            <a:r>
              <a:rPr lang="en-US" b="1" dirty="0"/>
              <a:t>generate</a:t>
            </a:r>
            <a:r>
              <a:rPr lang="en-US" dirty="0"/>
              <a:t> </a:t>
            </a:r>
            <a:r>
              <a:rPr lang="en-US" b="1" dirty="0"/>
              <a:t>visual</a:t>
            </a:r>
            <a:r>
              <a:rPr lang="en-US" dirty="0"/>
              <a:t> </a:t>
            </a:r>
            <a:r>
              <a:rPr lang="en-US" b="1" dirty="0"/>
              <a:t>forms</a:t>
            </a:r>
            <a:r>
              <a:rPr lang="en-US"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 talked a bit last time about the perceptual system that underlies these principles.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a:t>
            </a:r>
            <a:r>
              <a:rPr lang="en-US" b="1" baseline="0" dirty="0">
                <a:latin typeface="Helvetica Light"/>
                <a:cs typeface="Helvetica Light"/>
              </a:rPr>
              <a:t>The Proximity </a:t>
            </a:r>
            <a:r>
              <a:rPr lang="en-US" b="1" dirty="0">
                <a:latin typeface="Helvetica Light"/>
                <a:cs typeface="Helvetica Light"/>
              </a:rPr>
              <a:t>principle</a:t>
            </a:r>
            <a:r>
              <a:rPr lang="en-US" dirty="0">
                <a:latin typeface="Helvetica Light"/>
                <a:cs typeface="Helvetica Light"/>
              </a:rPr>
              <a:t>”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Simple: </a:t>
            </a:r>
            <a:r>
              <a:rPr lang="en-US" b="1" baseline="0" dirty="0">
                <a:latin typeface="Helvetica Light"/>
              </a:rPr>
              <a:t>related near. unrelated far</a:t>
            </a:r>
            <a:r>
              <a:rPr lang="en-US" baseline="0" dirty="0">
                <a:latin typeface="Helvetica Light"/>
              </a:rPr>
              <a: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a:t>
            </a:r>
            <a:r>
              <a:rPr lang="en-US" b="1" baseline="0" dirty="0"/>
              <a:t>prioritize</a:t>
            </a:r>
            <a:r>
              <a:rPr lang="en-US" baseline="0" dirty="0"/>
              <a:t> a group’s importance </a:t>
            </a:r>
            <a:r>
              <a:rPr lang="en-US" b="1" baseline="0" dirty="0"/>
              <a:t>by just its size</a:t>
            </a:r>
            <a:r>
              <a:rPr lang="en-US" baseline="0" dirty="0"/>
              <a:t>.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Two</a:t>
            </a:r>
            <a:r>
              <a:rPr lang="en-US" dirty="0"/>
              <a:t> groups of </a:t>
            </a:r>
            <a:r>
              <a:rPr lang="en-US" b="1" dirty="0"/>
              <a:t>two. </a:t>
            </a:r>
            <a:r>
              <a:rPr lang="en-US" b="0" dirty="0"/>
              <a:t>See how the space in the middle creates these groups?</a:t>
            </a:r>
          </a:p>
        </p:txBody>
      </p:sp>
      <p:sp>
        <p:nvSpPr>
          <p:cNvPr id="4" name="Slide Number Placeholder 3"/>
          <p:cNvSpPr>
            <a:spLocks noGrp="1"/>
          </p:cNvSpPr>
          <p:nvPr>
            <p:ph type="sldNum" sz="quarter" idx="10"/>
          </p:nvPr>
        </p:nvSpPr>
        <p:spPr/>
        <p:txBody>
          <a:bodyPr/>
          <a:lstStyle/>
          <a:p>
            <a:fld id="{209FDB91-B962-BA42-88C3-D2DF5A2C8EAF}" type="slidenum">
              <a:rPr lang="en-US" smtClean="0"/>
              <a:t>14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Two main groups and many subgroups on the left.</a:t>
            </a:r>
          </a:p>
          <a:p>
            <a:endParaRPr lang="en-US" b="1" dirty="0"/>
          </a:p>
          <a:p>
            <a:r>
              <a:rPr lang="en-US" b="1" dirty="0"/>
              <a:t>Positioning</a:t>
            </a:r>
            <a:r>
              <a:rPr lang="en-US" baseline="0" dirty="0"/>
              <a:t> here is </a:t>
            </a:r>
            <a:r>
              <a:rPr lang="en-US" b="1" baseline="0" dirty="0"/>
              <a:t>more</a:t>
            </a:r>
            <a:r>
              <a:rPr lang="en-US" baseline="0" dirty="0"/>
              <a:t> </a:t>
            </a:r>
            <a:r>
              <a:rPr lang="en-US" b="1" baseline="0" dirty="0"/>
              <a:t>powerful</a:t>
            </a:r>
            <a:r>
              <a:rPr lang="en-US" baseline="0" dirty="0"/>
              <a:t> than color, fonts or any other arguably "obvious” methods of suggesting importance and relatedness. A </a:t>
            </a:r>
            <a:r>
              <a:rPr lang="en-US" b="1" baseline="0" dirty="0"/>
              <a:t>good layout removes</a:t>
            </a:r>
            <a:r>
              <a:rPr lang="en-US" baseline="0" dirty="0"/>
              <a:t>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If I want to </a:t>
            </a:r>
            <a:r>
              <a:rPr lang="en-US" b="1" baseline="0" dirty="0"/>
              <a:t>make</a:t>
            </a:r>
            <a:r>
              <a:rPr lang="en-US" baseline="0" dirty="0"/>
              <a:t> </a:t>
            </a:r>
            <a:r>
              <a:rPr lang="en-US" b="1" baseline="0" dirty="0"/>
              <a:t>sure</a:t>
            </a:r>
            <a:r>
              <a:rPr lang="en-US" baseline="0" dirty="0"/>
              <a:t> these are </a:t>
            </a:r>
            <a:r>
              <a:rPr lang="en-US" b="1" baseline="0" dirty="0"/>
              <a:t>subgroups</a:t>
            </a:r>
            <a:r>
              <a:rPr lang="en-US" baseline="0" dirty="0"/>
              <a:t>, I might add more space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a:p>
        </p:txBody>
      </p:sp>
    </p:spTree>
    <p:extLst>
      <p:ext uri="{BB962C8B-B14F-4D97-AF65-F5344CB8AC3E}">
        <p14:creationId xmlns:p14="http://schemas.microsoft.com/office/powerpoint/2010/main" val="313884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Or </a:t>
            </a:r>
            <a:r>
              <a:rPr lang="en-US" b="1" baseline="0" dirty="0"/>
              <a:t>more</a:t>
            </a:r>
            <a:r>
              <a:rPr lang="en-US" baseline="0" dirty="0"/>
              <a:t> </a:t>
            </a:r>
            <a:r>
              <a:rPr lang="en-US" b="1" baseline="0" dirty="0"/>
              <a:t>relationships</a:t>
            </a:r>
            <a:r>
              <a:rPr lang="en-US" baseline="0" dirty="0"/>
              <a:t> </a:t>
            </a:r>
            <a:r>
              <a:rPr lang="en-US" b="1" baseline="0" dirty="0"/>
              <a:t>among</a:t>
            </a:r>
            <a:r>
              <a:rPr lang="en-US" baseline="0" dirty="0"/>
              <a:t> the </a:t>
            </a:r>
            <a:r>
              <a:rPr lang="en-US" b="1" baseline="0" dirty="0"/>
              <a:t>small</a:t>
            </a:r>
            <a:r>
              <a:rPr lang="en-US" baseline="0" dirty="0"/>
              <a:t> ones? I might </a:t>
            </a:r>
            <a:r>
              <a:rPr lang="en-US" b="1" baseline="0" dirty="0"/>
              <a:t>remove</a:t>
            </a:r>
            <a:r>
              <a:rPr lang="en-US" baseline="0" dirty="0"/>
              <a:t> </a:t>
            </a:r>
            <a:r>
              <a:rPr lang="en-US" b="1" baseline="0" dirty="0"/>
              <a:t>space</a:t>
            </a:r>
            <a:r>
              <a:rPr lang="en-US" baseline="0" dirty="0"/>
              <a:t> between each </a:t>
            </a:r>
            <a:r>
              <a:rPr lang="en-US" b="1" baseline="0" dirty="0"/>
              <a:t>pair</a:t>
            </a:r>
            <a:r>
              <a:rPr lang="en-US" baseline="0" dirty="0"/>
              <a:t> of small ones.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Even</a:t>
            </a:r>
            <a:r>
              <a:rPr lang="en-US" baseline="0" dirty="0"/>
              <a:t> </a:t>
            </a:r>
            <a:r>
              <a:rPr lang="en-US" b="1" baseline="0" dirty="0"/>
              <a:t>without</a:t>
            </a:r>
            <a:r>
              <a:rPr lang="en-US" baseline="0" dirty="0"/>
              <a:t> </a:t>
            </a:r>
            <a:r>
              <a:rPr lang="en-US" b="1" baseline="0" dirty="0"/>
              <a:t>color</a:t>
            </a:r>
            <a:r>
              <a:rPr lang="en-US" baseline="0" dirty="0"/>
              <a:t>, we can </a:t>
            </a:r>
            <a:r>
              <a:rPr lang="en-US" b="1" baseline="0" dirty="0"/>
              <a:t>tell</a:t>
            </a:r>
            <a:r>
              <a:rPr lang="en-US" baseline="0" dirty="0"/>
              <a:t> these elements are </a:t>
            </a:r>
            <a:r>
              <a:rPr lang="en-US" b="1" baseline="0" dirty="0"/>
              <a:t>grouped</a:t>
            </a:r>
            <a:r>
              <a:rPr lang="en-US" baseline="0" dirty="0"/>
              <a:t> simply by where they are </a:t>
            </a:r>
            <a:r>
              <a:rPr lang="en-US" b="1" baseline="0" dirty="0"/>
              <a:t>positioned</a:t>
            </a:r>
            <a:r>
              <a:rPr lang="en-US" baseline="0" dirty="0"/>
              <a:t> and how </a:t>
            </a:r>
            <a:r>
              <a:rPr lang="en-US" b="1" baseline="0" dirty="0"/>
              <a:t>similar</a:t>
            </a:r>
            <a:r>
              <a:rPr lang="en-US" baseline="0" dirty="0"/>
              <a:t> they are to each other.</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a:p>
        </p:txBody>
      </p:sp>
    </p:spTree>
    <p:extLst>
      <p:ext uri="{BB962C8B-B14F-4D97-AF65-F5344CB8AC3E}">
        <p14:creationId xmlns:p14="http://schemas.microsoft.com/office/powerpoint/2010/main" val="346950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a:p>
            <a:r>
              <a:rPr lang="en-US" b="1" baseline="0" dirty="0"/>
              <a:t>Add color last and only if necessary </a:t>
            </a:r>
            <a:r>
              <a:rPr lang="en-US" baseline="0" dirty="0"/>
              <a:t>(start with position, size, space, and then grayscale or luminance)</a:t>
            </a:r>
          </a:p>
          <a:p>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Only make things different when you are </a:t>
            </a:r>
            <a:r>
              <a:rPr lang="en-US" b="1" dirty="0">
                <a:ea typeface="ＭＳ Ｐゴシック" pitchFamily="34" charset="-128"/>
              </a:rPr>
              <a:t>trying to call attention to the difference</a:t>
            </a:r>
            <a:r>
              <a:rPr lang="mr-IN" dirty="0">
                <a:ea typeface="ＭＳ Ｐゴシック" pitchFamily="34" charset="-128"/>
              </a:rPr>
              <a:t>…</a:t>
            </a:r>
            <a:r>
              <a:rPr lang="en-US" dirty="0">
                <a:ea typeface="ＭＳ Ｐゴシック" pitchFamily="34" charset="-128"/>
              </a:rPr>
              <a:t> THIS IS VERY IMPORTANT for example</a:t>
            </a:r>
            <a:r>
              <a:rPr lang="mr-IN" dirty="0">
                <a:ea typeface="ＭＳ Ｐゴシック" pitchFamily="34" charset="-128"/>
              </a:rPr>
              <a: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19</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xfrm>
            <a:off x="457200" y="720725"/>
            <a:ext cx="6400800" cy="3600450"/>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r>
              <a:rPr lang="en-US" dirty="0">
                <a:ea typeface="ＭＳ Ｐゴシック" pitchFamily="34" charset="-128"/>
              </a:rPr>
              <a:t>The shirts are all the same. The only difference is the colors! The difference that matters here.</a:t>
            </a:r>
          </a:p>
          <a:p>
            <a:pPr eaLnBrk="1" hangingPunct="1"/>
            <a:r>
              <a:rPr lang="en-US" dirty="0">
                <a:ea typeface="ＭＳ Ｐゴシック" pitchFamily="34" charset="-128"/>
              </a:rPr>
              <a:t>[ADVANCE]</a:t>
            </a:r>
          </a:p>
          <a:p>
            <a:pPr eaLnBrk="1" hangingPunct="1"/>
            <a:r>
              <a:rPr lang="en-US" dirty="0">
                <a:ea typeface="ＭＳ Ｐゴシック" pitchFamily="34" charset="-128"/>
              </a:rPr>
              <a:t>Person holding semaphores to guide in a plane to the gate.</a:t>
            </a: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Maybe one of the most impactful graphic designs of all time</a:t>
            </a:r>
          </a:p>
          <a:p>
            <a:r>
              <a:rPr lang="en-US" dirty="0"/>
              <a:t>It had an issue. Any idea what it is?</a:t>
            </a:r>
          </a:p>
          <a:p>
            <a:endParaRPr lang="en-US" dirty="0"/>
          </a:p>
          <a:p>
            <a:r>
              <a:rPr lang="en-US" dirty="0"/>
              <a:t>https://tamaractalk.com/wp-content/uploads/2016/11/Butterfly-ballot.jpg</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20</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xfrm>
            <a:off x="457200" y="720725"/>
            <a:ext cx="6400800" cy="3600450"/>
          </a:xfrm>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a:t>
            </a:r>
            <a:r>
              <a:rPr lang="en-US" b="1" dirty="0">
                <a:ea typeface="ＭＳ Ｐゴシック" pitchFamily="34" charset="-128"/>
              </a:rPr>
              <a:t>important</a:t>
            </a:r>
            <a:r>
              <a:rPr lang="en-US" dirty="0">
                <a:ea typeface="ＭＳ Ｐゴシック" pitchFamily="34" charset="-128"/>
              </a:rPr>
              <a:t> </a:t>
            </a:r>
            <a:r>
              <a:rPr lang="en-US" b="1" dirty="0">
                <a:ea typeface="ＭＳ Ｐゴシック" pitchFamily="34" charset="-128"/>
              </a:rPr>
              <a:t>information</a:t>
            </a:r>
            <a:r>
              <a:rPr lang="en-US" dirty="0">
                <a:ea typeface="ＭＳ Ｐゴシック" pitchFamily="34" charset="-128"/>
              </a:rPr>
              <a:t>:</a:t>
            </a:r>
          </a:p>
          <a:p>
            <a:pPr marL="237515" indent="-237515"/>
            <a:r>
              <a:rPr lang="en-US" dirty="0">
                <a:ea typeface="ＭＳ Ｐゴシック" pitchFamily="34" charset="-128"/>
              </a:rPr>
              <a:t>What do you think these two posters are trying to convey about Women in Cuban society?</a:t>
            </a:r>
          </a:p>
          <a:p>
            <a:pPr marL="237515" indent="-237515"/>
            <a:endParaRPr lang="en-US" dirty="0">
              <a:ea typeface="ＭＳ Ｐゴシック" pitchFamily="34" charset="-128"/>
            </a:endParaRPr>
          </a:p>
          <a:p>
            <a:pPr marL="237515" indent="-237515">
              <a:buFontTx/>
              <a:buAutoNum type="arabicParenR"/>
            </a:pPr>
            <a:r>
              <a:rPr lang="en-US" b="1" dirty="0">
                <a:ea typeface="ＭＳ Ｐゴシック" pitchFamily="34" charset="-128"/>
              </a:rPr>
              <a:t>multi-racial society </a:t>
            </a:r>
            <a:r>
              <a:rPr lang="en-US" dirty="0">
                <a:ea typeface="ＭＳ Ｐゴシック" pitchFamily="34" charset="-128"/>
              </a:rPr>
              <a:t>&amp; </a:t>
            </a:r>
            <a:r>
              <a:rPr lang="en-US" b="1" dirty="0">
                <a:ea typeface="ＭＳ Ｐゴシック" pitchFamily="34" charset="-128"/>
              </a:rPr>
              <a:t>everyone is included </a:t>
            </a:r>
            <a:r>
              <a:rPr lang="en-US" dirty="0">
                <a:ea typeface="ＭＳ Ｐゴシック" pitchFamily="34" charset="-128"/>
              </a:rPr>
              <a:t>(</a:t>
            </a:r>
            <a:r>
              <a:rPr lang="en-US" b="1" dirty="0">
                <a:ea typeface="ＭＳ Ｐゴシック" pitchFamily="34" charset="-128"/>
              </a:rPr>
              <a:t>same</a:t>
            </a:r>
            <a:r>
              <a:rPr lang="en-US" dirty="0">
                <a:ea typeface="ＭＳ Ｐゴシック" pitchFamily="34" charset="-128"/>
              </a:rPr>
              <a:t> </a:t>
            </a:r>
            <a:r>
              <a:rPr lang="en-US" b="1" dirty="0">
                <a:ea typeface="ＭＳ Ｐゴシック" pitchFamily="34" charset="-128"/>
              </a:rPr>
              <a:t>exact</a:t>
            </a:r>
            <a:r>
              <a:rPr lang="en-US" dirty="0">
                <a:ea typeface="ＭＳ Ｐゴシック" pitchFamily="34" charset="-128"/>
              </a:rPr>
              <a:t> </a:t>
            </a:r>
            <a:r>
              <a:rPr lang="en-US" b="1" dirty="0">
                <a:ea typeface="ＭＳ Ｐゴシック" pitchFamily="34" charset="-128"/>
              </a:rPr>
              <a:t>form</a:t>
            </a:r>
            <a:r>
              <a:rPr lang="en-US" dirty="0">
                <a:ea typeface="ＭＳ Ｐゴシック" pitchFamily="34" charset="-128"/>
              </a:rPr>
              <a:t>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b="1" dirty="0">
                <a:ea typeface="ＭＳ Ｐゴシック" pitchFamily="34" charset="-128"/>
              </a:rPr>
              <a:t>The woman is the same </a:t>
            </a:r>
            <a:r>
              <a:rPr lang="en-US" dirty="0">
                <a:ea typeface="ＭＳ Ｐゴシック" pitchFamily="34" charset="-128"/>
              </a:rPr>
              <a:t>– but </a:t>
            </a:r>
            <a:r>
              <a:rPr lang="en-US" b="1" dirty="0">
                <a:ea typeface="ＭＳ Ｐゴシック" pitchFamily="34" charset="-128"/>
              </a:rPr>
              <a:t>different</a:t>
            </a:r>
            <a:r>
              <a:rPr lang="en-US" dirty="0">
                <a:ea typeface="ＭＳ Ｐゴシック" pitchFamily="34" charset="-128"/>
              </a:rPr>
              <a:t> </a:t>
            </a:r>
            <a:r>
              <a:rPr lang="en-US" b="1" dirty="0">
                <a:ea typeface="ＭＳ Ｐゴシック" pitchFamily="34" charset="-128"/>
              </a:rPr>
              <a:t>professions</a:t>
            </a:r>
            <a:r>
              <a:rPr lang="en-US" dirty="0">
                <a:ea typeface="ＭＳ Ｐゴシック" pitchFamily="34" charset="-128"/>
              </a:rPr>
              <a:t>.  A </a:t>
            </a:r>
            <a:r>
              <a:rPr lang="en-US" b="1" dirty="0">
                <a:ea typeface="ＭＳ Ｐゴシック" pitchFamily="34" charset="-128"/>
              </a:rPr>
              <a:t>woman can be anything </a:t>
            </a:r>
            <a:r>
              <a:rPr lang="en-US" dirty="0">
                <a:ea typeface="ＭＳ Ｐゴシック" pitchFamily="34" charset="-128"/>
              </a:rPr>
              <a:t>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r>
              <a:rPr lang="en-US" baseline="0" dirty="0"/>
              <a:t>[ADVANCE]</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the groups. Conveyed by size and space between them....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 to explain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Treat blank space as an </a:t>
            </a:r>
            <a:r>
              <a:rPr lang="en-US" b="1" dirty="0"/>
              <a:t>object</a:t>
            </a:r>
            <a:r>
              <a:rPr lang="en-US" baseline="0" dirty="0"/>
              <a:t>. This is a good way to </a:t>
            </a:r>
            <a:r>
              <a:rPr lang="en-US" b="1" baseline="0" dirty="0"/>
              <a:t>avoid</a:t>
            </a:r>
            <a:r>
              <a:rPr lang="en-US" baseline="0" dirty="0"/>
              <a:t> </a:t>
            </a:r>
            <a:r>
              <a:rPr lang="en-US" b="1" baseline="0" dirty="0"/>
              <a:t>clutter</a:t>
            </a:r>
            <a:r>
              <a:rPr lang="en-US" baseline="0" dirty="0"/>
              <a:t>.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 often </a:t>
            </a:r>
            <a:r>
              <a:rPr lang="en-US" b="1" dirty="0"/>
              <a:t>sacrifice</a:t>
            </a:r>
            <a:r>
              <a:rPr lang="en-US" baseline="0" dirty="0"/>
              <a:t> </a:t>
            </a:r>
            <a:r>
              <a:rPr lang="en-US" b="1" baseline="0" dirty="0"/>
              <a:t>proximity</a:t>
            </a:r>
            <a:r>
              <a:rPr lang="en-US" baseline="0" dirty="0"/>
              <a:t> to </a:t>
            </a:r>
            <a:r>
              <a:rPr lang="en-US" b="1" baseline="0" dirty="0"/>
              <a:t>fit</a:t>
            </a:r>
            <a:r>
              <a:rPr lang="en-US" baseline="0" dirty="0"/>
              <a:t> </a:t>
            </a:r>
            <a:r>
              <a:rPr lang="en-US" b="1" baseline="0" dirty="0"/>
              <a:t>more</a:t>
            </a:r>
            <a:r>
              <a:rPr lang="en-US" baseline="0" dirty="0"/>
              <a:t> things in a page. </a:t>
            </a:r>
            <a:r>
              <a:rPr lang="en-US" b="1" baseline="0" dirty="0"/>
              <a:t>Mistaken</a:t>
            </a:r>
            <a:r>
              <a:rPr lang="en-US" baseline="0" dirty="0"/>
              <a:t> idea that the </a:t>
            </a:r>
            <a:r>
              <a:rPr lang="en-US" b="1" baseline="0" dirty="0"/>
              <a:t>more</a:t>
            </a:r>
            <a:r>
              <a:rPr lang="en-US" baseline="0" dirty="0"/>
              <a:t> we offer, the </a:t>
            </a:r>
            <a:r>
              <a:rPr lang="en-US" b="1" baseline="0" dirty="0"/>
              <a:t>more</a:t>
            </a:r>
            <a:r>
              <a:rPr lang="en-US" baseline="0" dirty="0"/>
              <a:t> people will find the </a:t>
            </a:r>
            <a:r>
              <a:rPr lang="en-US" b="1" baseline="0" dirty="0"/>
              <a:t>need</a:t>
            </a:r>
            <a:r>
              <a:rPr lang="en-US" baseline="0" dirty="0"/>
              <a:t>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27</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xfrm>
            <a:off x="457200" y="720725"/>
            <a:ext cx="6400800" cy="3600450"/>
          </a:xfrm>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Let’s shift gears a bit and talk about </a:t>
            </a:r>
            <a:r>
              <a:rPr lang="en-US" b="1" dirty="0">
                <a:ea typeface="ＭＳ Ｐゴシック" pitchFamily="34" charset="-128"/>
              </a:rPr>
              <a:t>history</a:t>
            </a:r>
            <a:r>
              <a:rPr lang="en-US" dirty="0">
                <a:ea typeface="ＭＳ Ｐゴシック" pitchFamily="34" charset="-128"/>
              </a:rPr>
              <a:t> again.</a:t>
            </a:r>
          </a:p>
          <a:p>
            <a:pPr eaLnBrk="1" hangingPunct="1"/>
            <a:endParaRPr lang="en-US" dirty="0">
              <a:ea typeface="ＭＳ Ｐゴシック" pitchFamily="34" charset="-128"/>
            </a:endParaRPr>
          </a:p>
          <a:p>
            <a:pPr eaLnBrk="1" hangingPunct="1"/>
            <a:r>
              <a:rPr lang="en-US" dirty="0">
                <a:ea typeface="ＭＳ Ｐゴシック" pitchFamily="34" charset="-128"/>
              </a:rPr>
              <a:t>Graphic design </a:t>
            </a:r>
            <a:r>
              <a:rPr lang="en-US" b="1" dirty="0">
                <a:ea typeface="ＭＳ Ｐゴシック" pitchFamily="34" charset="-128"/>
              </a:rPr>
              <a:t>as</a:t>
            </a:r>
            <a:r>
              <a:rPr lang="en-US" dirty="0">
                <a:ea typeface="ＭＳ Ｐゴシック" pitchFamily="34" charset="-128"/>
              </a:rPr>
              <a:t> </a:t>
            </a:r>
            <a:r>
              <a:rPr lang="en-US" b="1" dirty="0">
                <a:ea typeface="ＭＳ Ｐゴシック" pitchFamily="34" charset="-128"/>
              </a:rPr>
              <a:t>we</a:t>
            </a:r>
            <a:r>
              <a:rPr lang="en-US" dirty="0">
                <a:ea typeface="ＭＳ Ｐゴシック" pitchFamily="34" charset="-128"/>
              </a:rPr>
              <a:t> </a:t>
            </a:r>
            <a:r>
              <a:rPr lang="en-US" b="1" dirty="0">
                <a:ea typeface="ＭＳ Ｐゴシック" pitchFamily="34" charset="-128"/>
              </a:rPr>
              <a:t>know</a:t>
            </a:r>
            <a:r>
              <a:rPr lang="en-US" dirty="0">
                <a:ea typeface="ＭＳ Ｐゴシック" pitchFamily="34" charset="-128"/>
              </a:rPr>
              <a:t> </a:t>
            </a:r>
            <a:r>
              <a:rPr lang="en-US" b="1" dirty="0">
                <a:ea typeface="ＭＳ Ｐゴシック" pitchFamily="34" charset="-128"/>
              </a:rPr>
              <a:t>it</a:t>
            </a:r>
            <a:r>
              <a:rPr lang="en-US" dirty="0">
                <a:ea typeface="ＭＳ Ｐゴシック" pitchFamily="34" charset="-128"/>
              </a:rPr>
              <a:t> today started with the </a:t>
            </a:r>
            <a:r>
              <a:rPr lang="en-US" b="1" dirty="0">
                <a:ea typeface="ＭＳ Ｐゴシック" pitchFamily="34" charset="-128"/>
              </a:rPr>
              <a:t>Bauhaus</a:t>
            </a:r>
            <a:r>
              <a:rPr lang="en-US" dirty="0">
                <a:ea typeface="ＭＳ Ｐゴシック" pitchFamily="34" charset="-128"/>
              </a:rPr>
              <a:t> – literally a </a:t>
            </a:r>
            <a:r>
              <a:rPr lang="en-US" b="1" dirty="0">
                <a:ea typeface="ＭＳ Ｐゴシック" pitchFamily="34" charset="-128"/>
              </a:rPr>
              <a:t>school</a:t>
            </a:r>
            <a:r>
              <a:rPr lang="en-US" dirty="0">
                <a:ea typeface="ＭＳ Ｐゴシック" pitchFamily="34" charset="-128"/>
              </a:rPr>
              <a:t> in Germany. Look how </a:t>
            </a:r>
            <a:r>
              <a:rPr lang="en-US" b="1" dirty="0">
                <a:ea typeface="ＭＳ Ｐゴシック" pitchFamily="34" charset="-128"/>
              </a:rPr>
              <a:t>modern</a:t>
            </a:r>
            <a:r>
              <a:rPr lang="en-US" dirty="0">
                <a:ea typeface="ＭＳ Ｐゴシック" pitchFamily="34" charset="-128"/>
              </a:rPr>
              <a:t> that building looks for 1925 (if you didn’t know you might say it was out of the 60 or 70s).</a:t>
            </a:r>
          </a:p>
          <a:p>
            <a:pPr eaLnBrk="1" hangingPunct="1"/>
            <a:endParaRPr lang="en-US" dirty="0">
              <a:ea typeface="ＭＳ Ｐゴシック" pitchFamily="34" charset="-128"/>
            </a:endParaRPr>
          </a:p>
          <a:p>
            <a:pPr eaLnBrk="1" hangingPunct="1"/>
            <a:r>
              <a:rPr lang="en-US" dirty="0">
                <a:ea typeface="ＭＳ Ｐゴシック" pitchFamily="34" charset="-128"/>
              </a:rPr>
              <a:t>Yan CHEE-HOLD was the lead graphic designer in the </a:t>
            </a:r>
            <a:r>
              <a:rPr lang="en-US" dirty="0" err="1">
                <a:ea typeface="ＭＳ Ｐゴシック" pitchFamily="34" charset="-128"/>
              </a:rPr>
              <a:t>Bahuaus</a:t>
            </a:r>
            <a:r>
              <a:rPr lang="en-US" dirty="0">
                <a:ea typeface="ＭＳ Ｐゴシック" pitchFamily="34" charset="-128"/>
              </a:rPr>
              <a:t> and pioneered the </a:t>
            </a:r>
            <a:r>
              <a:rPr lang="en-US" b="1" dirty="0">
                <a:ea typeface="ＭＳ Ｐゴシック" pitchFamily="34" charset="-128"/>
              </a:rPr>
              <a:t>modernist</a:t>
            </a:r>
            <a:r>
              <a:rPr lang="en-US" baseline="0" dirty="0">
                <a:ea typeface="ＭＳ Ｐゴシック" pitchFamily="34" charset="-128"/>
              </a:rPr>
              <a:t> </a:t>
            </a:r>
            <a:r>
              <a:rPr lang="en-US" b="1" baseline="0" dirty="0">
                <a:ea typeface="ＭＳ Ｐゴシック" pitchFamily="34" charset="-128"/>
              </a:rPr>
              <a:t>design</a:t>
            </a:r>
            <a:r>
              <a:rPr lang="en-US" baseline="0" dirty="0">
                <a:ea typeface="ＭＳ Ｐゴシック" pitchFamily="34" charset="-128"/>
              </a:rPr>
              <a:t> </a:t>
            </a:r>
            <a:r>
              <a:rPr lang="en-US" b="1" baseline="0" dirty="0">
                <a:ea typeface="ＭＳ Ｐゴシック" pitchFamily="34" charset="-128"/>
              </a:rPr>
              <a:t>principles</a:t>
            </a:r>
            <a:r>
              <a:rPr lang="en-US" baseline="0" dirty="0">
                <a:ea typeface="ＭＳ Ｐゴシック" pitchFamily="34" charset="-128"/>
              </a:rPr>
              <a:t> that are still used today.</a:t>
            </a:r>
          </a:p>
          <a:p>
            <a:pPr eaLnBrk="1" hangingPunct="1"/>
            <a:endParaRPr lang="en-US" baseline="0" dirty="0">
              <a:ea typeface="ＭＳ Ｐゴシック" pitchFamily="34" charset="-128"/>
            </a:endParaRPr>
          </a:p>
          <a:p>
            <a:pPr eaLnBrk="1" hangingPunct="1"/>
            <a:r>
              <a:rPr lang="en-US" baseline="0" dirty="0">
                <a:ea typeface="ＭＳ Ｐゴシック" pitchFamily="34" charset="-128"/>
              </a:rPr>
              <a:t>The school was </a:t>
            </a:r>
            <a:r>
              <a:rPr lang="en-US" b="1" baseline="0" dirty="0">
                <a:ea typeface="ＭＳ Ｐゴシック" pitchFamily="34" charset="-128"/>
              </a:rPr>
              <a:t>short</a:t>
            </a:r>
            <a:r>
              <a:rPr lang="en-US" baseline="0" dirty="0">
                <a:ea typeface="ＭＳ Ｐゴシック" pitchFamily="34" charset="-128"/>
              </a:rPr>
              <a:t> </a:t>
            </a:r>
            <a:r>
              <a:rPr lang="en-US" b="1" baseline="0" dirty="0">
                <a:ea typeface="ＭＳ Ｐゴシック" pitchFamily="34" charset="-128"/>
              </a:rPr>
              <a:t>lived</a:t>
            </a:r>
            <a:r>
              <a:rPr lang="en-US" baseline="0" dirty="0">
                <a:ea typeface="ＭＳ Ｐゴシック" pitchFamily="34" charset="-128"/>
              </a:rPr>
              <a:t> as it was shut down by the Nazis in the 30s and the </a:t>
            </a:r>
            <a:r>
              <a:rPr lang="en-US" b="1" baseline="0" dirty="0">
                <a:ea typeface="ＭＳ Ｐゴシック" pitchFamily="34" charset="-128"/>
              </a:rPr>
              <a:t>designers</a:t>
            </a:r>
            <a:r>
              <a:rPr lang="en-US" baseline="0" dirty="0">
                <a:ea typeface="ＭＳ Ｐゴシック" pitchFamily="34" charset="-128"/>
              </a:rPr>
              <a:t> </a:t>
            </a:r>
            <a:r>
              <a:rPr lang="en-US" b="1" baseline="0" dirty="0">
                <a:ea typeface="ＭＳ Ｐゴシック" pitchFamily="34" charset="-128"/>
              </a:rPr>
              <a:t>spread</a:t>
            </a:r>
            <a:r>
              <a:rPr lang="en-US" baseline="0" dirty="0">
                <a:ea typeface="ＭＳ Ｐゴシック" pitchFamily="34" charset="-128"/>
              </a:rPr>
              <a:t> </a:t>
            </a:r>
            <a:r>
              <a:rPr lang="en-US" b="1" baseline="0" dirty="0">
                <a:ea typeface="ＭＳ Ｐゴシック" pitchFamily="34" charset="-128"/>
              </a:rPr>
              <a:t>across</a:t>
            </a:r>
            <a:r>
              <a:rPr lang="en-US" baseline="0" dirty="0">
                <a:ea typeface="ＭＳ Ｐゴシック" pitchFamily="34" charset="-128"/>
              </a:rPr>
              <a:t> </a:t>
            </a:r>
            <a:r>
              <a:rPr lang="en-US" b="1" baseline="0" dirty="0">
                <a:ea typeface="ＭＳ Ｐゴシック" pitchFamily="34" charset="-128"/>
              </a:rPr>
              <a:t>the</a:t>
            </a:r>
            <a:r>
              <a:rPr lang="en-US" baseline="0" dirty="0">
                <a:ea typeface="ＭＳ Ｐゴシック" pitchFamily="34" charset="-128"/>
              </a:rPr>
              <a:t> </a:t>
            </a:r>
            <a:r>
              <a:rPr lang="en-US" b="1" baseline="0" dirty="0">
                <a:ea typeface="ＭＳ Ｐゴシック" pitchFamily="34" charset="-128"/>
              </a:rPr>
              <a:t>world</a:t>
            </a:r>
            <a:r>
              <a:rPr lang="en-US" baseline="0" dirty="0">
                <a:ea typeface="ＭＳ Ｐゴシック" pitchFamily="34" charset="-128"/>
              </a:rPr>
              <a:t>, </a:t>
            </a:r>
            <a:r>
              <a:rPr lang="en-US" b="1" baseline="0" dirty="0">
                <a:ea typeface="ＭＳ Ｐゴシック" pitchFamily="34" charset="-128"/>
              </a:rPr>
              <a:t>spreading</a:t>
            </a:r>
            <a:r>
              <a:rPr lang="en-US" baseline="0" dirty="0">
                <a:ea typeface="ＭＳ Ｐゴシック" pitchFamily="34" charset="-128"/>
              </a:rPr>
              <a:t> </a:t>
            </a:r>
            <a:r>
              <a:rPr lang="en-US" b="1" baseline="0" dirty="0">
                <a:ea typeface="ＭＳ Ｐゴシック" pitchFamily="34" charset="-128"/>
              </a:rPr>
              <a:t>this</a:t>
            </a:r>
            <a:r>
              <a:rPr lang="en-US" baseline="0" dirty="0">
                <a:ea typeface="ＭＳ Ｐゴシック" pitchFamily="34" charset="-128"/>
              </a:rPr>
              <a:t> </a:t>
            </a:r>
            <a:r>
              <a:rPr lang="en-US" b="1" baseline="0" dirty="0">
                <a:ea typeface="ＭＳ Ｐゴシック" pitchFamily="34" charset="-128"/>
              </a:rPr>
              <a:t>new</a:t>
            </a:r>
            <a:r>
              <a:rPr lang="en-US" baseline="0" dirty="0">
                <a:ea typeface="ＭＳ Ｐゴシック" pitchFamily="34" charset="-128"/>
              </a:rPr>
              <a:t> </a:t>
            </a:r>
            <a:r>
              <a:rPr lang="en-US" b="1" baseline="0" dirty="0">
                <a:ea typeface="ＭＳ Ｐゴシック" pitchFamily="34" charset="-128"/>
              </a:rPr>
              <a:t>style</a:t>
            </a:r>
            <a:r>
              <a:rPr lang="en-US" baseline="0" dirty="0">
                <a:ea typeface="ＭＳ Ｐゴシック" pitchFamily="34" charset="-128"/>
              </a:rPr>
              <a:t> of </a:t>
            </a:r>
            <a:r>
              <a:rPr lang="en-US" b="1" baseline="0" dirty="0">
                <a:ea typeface="ＭＳ Ｐゴシック" pitchFamily="34" charset="-128"/>
              </a:rPr>
              <a:t>design</a:t>
            </a:r>
            <a:r>
              <a:rPr lang="en-US" baseline="0" dirty="0">
                <a:ea typeface="ＭＳ Ｐゴシック" pitchFamily="34" charset="-128"/>
              </a:rPr>
              <a:t>.</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28</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xfrm>
            <a:off x="457200" y="720725"/>
            <a:ext cx="6400800" cy="3600450"/>
          </a:xfrm>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One of the keys to modern design was </a:t>
            </a:r>
            <a:r>
              <a:rPr lang="en-US" b="1" dirty="0">
                <a:ea typeface="ＭＳ Ｐゴシック" pitchFamily="34" charset="-128"/>
              </a:rPr>
              <a:t>Type</a:t>
            </a:r>
            <a:r>
              <a:rPr lang="en-US" dirty="0">
                <a:ea typeface="ＭＳ Ｐゴシック" pitchFamily="34" charset="-128"/>
              </a:rPr>
              <a:t>.</a:t>
            </a:r>
          </a:p>
          <a:p>
            <a:pPr eaLnBrk="1" hangingPunct="1"/>
            <a:r>
              <a:rPr lang="en-US" dirty="0">
                <a:ea typeface="ＭＳ Ｐゴシック" pitchFamily="34" charset="-128"/>
              </a:rPr>
              <a:t>First, understand </a:t>
            </a:r>
            <a:r>
              <a:rPr lang="en-US" b="1" dirty="0">
                <a:ea typeface="ＭＳ Ｐゴシック" pitchFamily="34" charset="-128"/>
              </a:rPr>
              <a:t>Typeface</a:t>
            </a:r>
            <a:r>
              <a:rPr lang="en-US" dirty="0">
                <a:ea typeface="ＭＳ Ｐゴシック" pitchFamily="34" charset="-128"/>
              </a:rPr>
              <a:t> vs a </a:t>
            </a:r>
            <a:r>
              <a:rPr lang="en-US" b="1" dirty="0">
                <a:ea typeface="ＭＳ Ｐゴシック" pitchFamily="34" charset="-128"/>
              </a:rPr>
              <a:t>Font</a:t>
            </a:r>
          </a:p>
          <a:p>
            <a:pPr eaLnBrk="1" hangingPunct="1"/>
            <a:r>
              <a:rPr lang="en-US" b="1" dirty="0">
                <a:ea typeface="ＭＳ Ｐゴシック" pitchFamily="34" charset="-128"/>
              </a:rPr>
              <a:t>Design of the letterform vs. instantiation of that design </a:t>
            </a:r>
            <a:r>
              <a:rPr lang="en-US" b="0" dirty="0">
                <a:ea typeface="ＭＳ Ｐゴシック" pitchFamily="34" charset="-128"/>
              </a:rPr>
              <a:t>w/ weight, style &amp; size</a:t>
            </a:r>
          </a:p>
          <a:p>
            <a:pPr eaLnBrk="1" hangingPunct="1"/>
            <a:r>
              <a:rPr lang="en-US" dirty="0">
                <a:ea typeface="ＭＳ Ｐゴシック" pitchFamily="34" charset="-128"/>
              </a:rPr>
              <a:t>Simple place to start is the difference between </a:t>
            </a:r>
            <a:r>
              <a:rPr lang="en-US" b="1" dirty="0">
                <a:ea typeface="ＭＳ Ｐゴシック" pitchFamily="34" charset="-128"/>
              </a:rPr>
              <a:t>Sans</a:t>
            </a:r>
            <a:r>
              <a:rPr lang="en-US" dirty="0">
                <a:ea typeface="ＭＳ Ｐゴシック" pitchFamily="34" charset="-128"/>
              </a:rPr>
              <a:t> </a:t>
            </a:r>
            <a:r>
              <a:rPr lang="en-US" b="1" dirty="0">
                <a:ea typeface="ＭＳ Ｐゴシック" pitchFamily="34" charset="-128"/>
              </a:rPr>
              <a:t>Serif</a:t>
            </a:r>
            <a:r>
              <a:rPr lang="en-US" dirty="0">
                <a:ea typeface="ＭＳ Ｐゴシック" pitchFamily="34" charset="-128"/>
              </a:rPr>
              <a:t> and </a:t>
            </a:r>
            <a:r>
              <a:rPr lang="en-US" b="1" dirty="0">
                <a:ea typeface="ＭＳ Ｐゴシック" pitchFamily="34" charset="-128"/>
              </a:rPr>
              <a:t>Serif</a:t>
            </a:r>
            <a:r>
              <a:rPr lang="en-US" dirty="0">
                <a:ea typeface="ＭＳ Ｐゴシック" pitchFamily="34" charset="-128"/>
              </a:rPr>
              <a:t> </a:t>
            </a:r>
            <a:r>
              <a:rPr lang="en-US" b="1" dirty="0">
                <a:ea typeface="ＭＳ Ｐゴシック" pitchFamily="34" charset="-128"/>
              </a:rPr>
              <a:t>typefaces</a:t>
            </a:r>
          </a:p>
          <a:p>
            <a:pPr eaLnBrk="1" hangingPunct="1"/>
            <a:r>
              <a:rPr lang="en-US" b="1" dirty="0">
                <a:ea typeface="ＭＳ Ｐゴシック" pitchFamily="34" charset="-128"/>
              </a:rPr>
              <a:t>Serifs are those little structural details at the ends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b="1" dirty="0">
                <a:ea typeface="ＭＳ Ｐゴシック" pitchFamily="34" charset="-128"/>
              </a:rPr>
              <a:t>Most modernist are Sans Serif</a:t>
            </a:r>
            <a:endParaRPr lang="en-US" dirty="0">
              <a:ea typeface="ＭＳ Ｐゴシック" pitchFamily="34" charset="-128"/>
            </a:endParaRPr>
          </a:p>
          <a:p>
            <a:pPr eaLnBrk="1" hangingPunct="1"/>
            <a:r>
              <a:rPr lang="en-US" b="1" dirty="0">
                <a:ea typeface="ＭＳ Ｐゴシック" pitchFamily="34" charset="-128"/>
              </a:rPr>
              <a:t>Both are useful</a:t>
            </a:r>
            <a:r>
              <a:rPr lang="en-US" dirty="0">
                <a:ea typeface="ＭＳ Ｐゴシック" pitchFamily="34" charset="-128"/>
              </a:rPr>
              <a:t>, </a:t>
            </a:r>
            <a:r>
              <a:rPr lang="en-US" b="1" dirty="0">
                <a:ea typeface="ＭＳ Ｐゴシック" pitchFamily="34" charset="-128"/>
              </a:rPr>
              <a:t>depends</a:t>
            </a:r>
            <a:r>
              <a:rPr lang="en-US" dirty="0">
                <a:ea typeface="ＭＳ Ｐゴシック" pitchFamily="34" charset="-128"/>
              </a:rPr>
              <a:t> on what you are trying to use them for.</a:t>
            </a:r>
          </a:p>
          <a:p>
            <a:pPr eaLnBrk="1" hangingPunct="1"/>
            <a:endParaRPr lang="en-US" dirty="0">
              <a:ea typeface="ＭＳ Ｐゴシック" pitchFamily="34" charset="-128"/>
            </a:endParaRPr>
          </a:p>
          <a:p>
            <a:pPr eaLnBrk="1" hangingPunct="1"/>
            <a:r>
              <a:rPr lang="en-US" b="1" dirty="0">
                <a:ea typeface="ＭＳ Ｐゴシック" pitchFamily="34" charset="-128"/>
              </a:rPr>
              <a:t>German</a:t>
            </a:r>
            <a:r>
              <a:rPr lang="en-US" dirty="0">
                <a:ea typeface="ＭＳ Ｐゴシック" pitchFamily="34" charset="-128"/>
              </a:rPr>
              <a:t> type faces were original </a:t>
            </a:r>
            <a:r>
              <a:rPr lang="en-US" b="1" dirty="0">
                <a:ea typeface="ＭＳ Ｐゴシック" pitchFamily="34" charset="-128"/>
              </a:rPr>
              <a:t>straight</a:t>
            </a:r>
            <a:r>
              <a:rPr lang="en-US" dirty="0">
                <a:ea typeface="ＭＳ Ｐゴシック" pitchFamily="34" charset="-128"/>
              </a:rPr>
              <a:t> </a:t>
            </a:r>
            <a:r>
              <a:rPr lang="en-US" b="1" dirty="0">
                <a:ea typeface="ＭＳ Ｐゴシック" pitchFamily="34" charset="-128"/>
              </a:rPr>
              <a:t>up</a:t>
            </a:r>
            <a:r>
              <a:rPr lang="en-US" dirty="0">
                <a:ea typeface="ＭＳ Ｐゴシック" pitchFamily="34" charset="-128"/>
              </a:rPr>
              <a:t> and the </a:t>
            </a:r>
            <a:r>
              <a:rPr lang="en-US" b="1" dirty="0">
                <a:ea typeface="ＭＳ Ｐゴシック" pitchFamily="34" charset="-128"/>
              </a:rPr>
              <a:t>Italians</a:t>
            </a:r>
            <a:r>
              <a:rPr lang="en-US" dirty="0">
                <a:ea typeface="ＭＳ Ｐゴシック" pitchFamily="34" charset="-128"/>
              </a:rPr>
              <a:t> had a </a:t>
            </a:r>
            <a:r>
              <a:rPr lang="en-US" b="1" dirty="0">
                <a:ea typeface="ＭＳ Ｐゴシック" pitchFamily="34" charset="-128"/>
              </a:rPr>
              <a:t>slant</a:t>
            </a:r>
            <a:r>
              <a:rPr lang="en-US" dirty="0">
                <a:ea typeface="ＭＳ Ｐゴシック" pitchFamily="34" charset="-128"/>
              </a:rPr>
              <a: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b="1" dirty="0">
                <a:ea typeface="ＭＳ Ｐゴシック" pitchFamily="34" charset="-128"/>
              </a:rPr>
              <a:t>Oblique is bad</a:t>
            </a:r>
            <a:r>
              <a:rPr lang="en-US" dirty="0">
                <a:ea typeface="ＭＳ Ｐゴシック" pitchFamily="34" charset="-128"/>
              </a:rPr>
              <a:t>.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29</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xfrm>
            <a:off x="457200" y="720725"/>
            <a:ext cx="6400800" cy="3600450"/>
          </a:xfrm>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ea typeface="ＭＳ Ｐゴシック" pitchFamily="34" charset="-128"/>
              </a:rPr>
              <a:t>Main</a:t>
            </a:r>
            <a:r>
              <a:rPr lang="en-US" dirty="0">
                <a:ea typeface="ＭＳ Ｐゴシック" pitchFamily="34" charset="-128"/>
              </a:rPr>
              <a:t> </a:t>
            </a:r>
            <a:r>
              <a:rPr lang="en-US" b="1" dirty="0">
                <a:ea typeface="ＭＳ Ｐゴシック" pitchFamily="34" charset="-128"/>
              </a:rPr>
              <a:t>tenant</a:t>
            </a:r>
            <a:r>
              <a:rPr lang="en-US" dirty="0">
                <a:ea typeface="ＭＳ Ｐゴシック" pitchFamily="34" charset="-128"/>
              </a:rPr>
              <a:t> of modernist design is </a:t>
            </a:r>
            <a:r>
              <a:rPr lang="en-US" b="1" dirty="0">
                <a:ea typeface="ＭＳ Ｐゴシック" pitchFamily="34" charset="-128"/>
              </a:rPr>
              <a:t>asymmetric</a:t>
            </a:r>
            <a:r>
              <a:rPr lang="en-US" dirty="0">
                <a:ea typeface="ＭＳ Ｐゴシック" pitchFamily="34" charset="-128"/>
              </a:rPr>
              <a:t> </a:t>
            </a:r>
            <a:r>
              <a:rPr lang="en-US" b="1" dirty="0">
                <a:ea typeface="ＭＳ Ｐゴシック" pitchFamily="34" charset="-128"/>
              </a:rPr>
              <a:t>layout</a:t>
            </a:r>
            <a:r>
              <a:rPr lang="en-US" dirty="0">
                <a:ea typeface="ＭＳ Ｐゴシック" pitchFamily="34" charset="-128"/>
              </a:rPr>
              <a:t>.</a:t>
            </a:r>
          </a:p>
          <a:p>
            <a:pPr eaLnBrk="1" hangingPunct="1"/>
            <a:r>
              <a:rPr lang="en-US" dirty="0">
                <a:ea typeface="ＭＳ Ｐゴシック" pitchFamily="34" charset="-128"/>
              </a:rPr>
              <a:t>In books </a:t>
            </a:r>
            <a:r>
              <a:rPr lang="en-US" b="1" dirty="0">
                <a:ea typeface="ＭＳ Ｐゴシック" pitchFamily="34" charset="-128"/>
              </a:rPr>
              <a:t>before</a:t>
            </a:r>
            <a:r>
              <a:rPr lang="en-US" dirty="0">
                <a:ea typeface="ＭＳ Ｐゴシック" pitchFamily="34" charset="-128"/>
              </a:rPr>
              <a:t> the Bauhaus, everything was </a:t>
            </a:r>
            <a:r>
              <a:rPr lang="en-US" b="1" dirty="0">
                <a:ea typeface="ＭＳ Ｐゴシック" pitchFamily="34" charset="-128"/>
              </a:rPr>
              <a:t>centered</a:t>
            </a:r>
            <a:r>
              <a:rPr lang="en-US" dirty="0">
                <a:ea typeface="ＭＳ Ｐゴシック" pitchFamily="34" charset="-128"/>
              </a:rPr>
              <a:t>.</a:t>
            </a:r>
          </a:p>
          <a:p>
            <a:pPr eaLnBrk="1" hangingPunct="1"/>
            <a:r>
              <a:rPr lang="en-US" b="1" dirty="0">
                <a:ea typeface="ＭＳ Ｐゴシック" pitchFamily="34" charset="-128"/>
              </a:rPr>
              <a:t>Harder</a:t>
            </a:r>
            <a:r>
              <a:rPr lang="en-US" dirty="0">
                <a:ea typeface="ＭＳ Ｐゴシック" pitchFamily="34" charset="-128"/>
              </a:rPr>
              <a:t> to </a:t>
            </a:r>
            <a:r>
              <a:rPr lang="en-US" b="1" dirty="0">
                <a:ea typeface="ＭＳ Ｐゴシック" pitchFamily="34" charset="-128"/>
              </a:rPr>
              <a:t>read</a:t>
            </a:r>
            <a:r>
              <a:rPr lang="en-US" dirty="0">
                <a:ea typeface="ＭＳ Ｐゴシック" pitchFamily="34" charset="-128"/>
              </a:rPr>
              <a:t>.</a:t>
            </a:r>
          </a:p>
          <a:p>
            <a:pPr eaLnBrk="1" hangingPunct="1"/>
            <a:r>
              <a:rPr lang="en-US" dirty="0">
                <a:ea typeface="ＭＳ Ｐゴシック" pitchFamily="34" charset="-128"/>
              </a:rPr>
              <a:t>[ADVANCE]</a:t>
            </a:r>
          </a:p>
          <a:p>
            <a:pPr eaLnBrk="1" hangingPunct="1"/>
            <a:r>
              <a:rPr lang="en-US" b="1" dirty="0">
                <a:ea typeface="ＭＳ Ｐゴシック" pitchFamily="34" charset="-128"/>
              </a:rPr>
              <a:t>Asymmetric</a:t>
            </a:r>
            <a:r>
              <a:rPr lang="en-US" dirty="0">
                <a:ea typeface="ＭＳ Ｐゴシック" pitchFamily="34" charset="-128"/>
              </a:rPr>
              <a:t>: 1) feels more </a:t>
            </a:r>
            <a:r>
              <a:rPr lang="en-US" b="1" dirty="0">
                <a:ea typeface="ＭＳ Ｐゴシック" pitchFamily="34" charset="-128"/>
              </a:rPr>
              <a:t>dynamic</a:t>
            </a:r>
            <a:r>
              <a:rPr lang="en-US" dirty="0">
                <a:ea typeface="ＭＳ Ｐゴシック" pitchFamily="34" charset="-128"/>
              </a:rPr>
              <a:t> (</a:t>
            </a:r>
            <a:r>
              <a:rPr lang="en-US" b="1" dirty="0">
                <a:ea typeface="ＭＳ Ｐゴシック" pitchFamily="34" charset="-128"/>
              </a:rPr>
              <a:t>energy</a:t>
            </a:r>
            <a:r>
              <a:rPr lang="en-US" dirty="0">
                <a:ea typeface="ＭＳ Ｐゴシック" pitchFamily="34" charset="-128"/>
              </a:rPr>
              <a:t> to the type),  2) </a:t>
            </a:r>
            <a:r>
              <a:rPr lang="en-US" b="1" dirty="0">
                <a:ea typeface="ＭＳ Ｐゴシック" pitchFamily="34" charset="-128"/>
              </a:rPr>
              <a:t>don</a:t>
            </a:r>
            <a:r>
              <a:rPr lang="ja-JP" altLang="en-US" dirty="0">
                <a:ea typeface="ＭＳ Ｐゴシック" pitchFamily="34" charset="-128"/>
              </a:rPr>
              <a:t>’</a:t>
            </a:r>
            <a:r>
              <a:rPr lang="en-US" altLang="ja-JP" dirty="0">
                <a:ea typeface="ＭＳ Ｐゴシック" pitchFamily="34" charset="-128"/>
              </a:rPr>
              <a:t>t have </a:t>
            </a:r>
            <a:r>
              <a:rPr lang="en-US" altLang="ja-JP" b="1" dirty="0">
                <a:ea typeface="ＭＳ Ｐゴシック" pitchFamily="34" charset="-128"/>
              </a:rPr>
              <a:t>difficult</a:t>
            </a:r>
            <a:r>
              <a:rPr lang="en-US" altLang="ja-JP" dirty="0">
                <a:ea typeface="ＭＳ Ｐゴシック" pitchFamily="34" charset="-128"/>
              </a:rPr>
              <a:t> </a:t>
            </a:r>
            <a:r>
              <a:rPr lang="en-US" altLang="ja-JP" b="1" dirty="0">
                <a:ea typeface="ＭＳ Ｐゴシック" pitchFamily="34" charset="-128"/>
              </a:rPr>
              <a:t>to</a:t>
            </a:r>
            <a:r>
              <a:rPr lang="en-US" altLang="ja-JP" dirty="0">
                <a:ea typeface="ＭＳ Ｐゴシック" pitchFamily="34" charset="-128"/>
              </a:rPr>
              <a:t> </a:t>
            </a:r>
            <a:r>
              <a:rPr lang="en-US" altLang="ja-JP" b="1" dirty="0">
                <a:ea typeface="ＭＳ Ｐゴシック" pitchFamily="34" charset="-128"/>
              </a:rPr>
              <a:t>read</a:t>
            </a:r>
            <a:r>
              <a:rPr lang="en-US" altLang="ja-JP" dirty="0">
                <a:ea typeface="ＭＳ Ｐゴシック" pitchFamily="34" charset="-128"/>
              </a:rPr>
              <a:t> </a:t>
            </a:r>
            <a:r>
              <a:rPr lang="en-US" altLang="ja-JP" b="1" dirty="0">
                <a:ea typeface="ＭＳ Ｐゴシック" pitchFamily="34" charset="-128"/>
              </a:rPr>
              <a:t>narrow</a:t>
            </a:r>
            <a:r>
              <a:rPr lang="en-US" altLang="ja-JP" dirty="0">
                <a:ea typeface="ＭＳ Ｐゴシック" pitchFamily="34" charset="-128"/>
              </a:rPr>
              <a:t> </a:t>
            </a:r>
            <a:r>
              <a:rPr lang="en-US" altLang="ja-JP" b="1" dirty="0">
                <a:ea typeface="ＭＳ Ｐゴシック" pitchFamily="34" charset="-128"/>
              </a:rPr>
              <a:t>columns</a:t>
            </a:r>
            <a:r>
              <a:rPr lang="en-US" altLang="ja-JP" dirty="0">
                <a:ea typeface="ＭＳ Ｐゴシック" pitchFamily="34" charset="-128"/>
              </a:rPr>
              <a:t>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Follow the line with your eye above Democratic?</a:t>
            </a:r>
          </a:p>
          <a:p>
            <a:r>
              <a:rPr lang="en-US" dirty="0"/>
              <a:t>How might we redesign this ballot to still have the same holes down the middle of the page?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30</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xfrm>
            <a:off x="457200" y="720725"/>
            <a:ext cx="6400800" cy="3600450"/>
          </a:xfrm>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A key way to </a:t>
            </a:r>
            <a:r>
              <a:rPr lang="en-US" b="1" dirty="0">
                <a:ea typeface="ＭＳ Ｐゴシック" pitchFamily="34" charset="-128"/>
              </a:rPr>
              <a:t>lay</a:t>
            </a:r>
            <a:r>
              <a:rPr lang="en-US" dirty="0">
                <a:ea typeface="ＭＳ Ｐゴシック" pitchFamily="34" charset="-128"/>
              </a:rPr>
              <a:t> </a:t>
            </a:r>
            <a:r>
              <a:rPr lang="en-US" b="1" dirty="0">
                <a:ea typeface="ＭＳ Ｐゴシック" pitchFamily="34" charset="-128"/>
              </a:rPr>
              <a:t>out</a:t>
            </a:r>
            <a:r>
              <a:rPr lang="en-US" dirty="0">
                <a:ea typeface="ＭＳ Ｐゴシック" pitchFamily="34" charset="-128"/>
              </a:rPr>
              <a:t> elements on a page is to use a </a:t>
            </a:r>
            <a:r>
              <a:rPr lang="en-US" b="1" dirty="0">
                <a:ea typeface="ＭＳ Ｐゴシック" pitchFamily="34" charset="-128"/>
              </a:rPr>
              <a:t>grid</a:t>
            </a:r>
            <a:r>
              <a:rPr lang="en-US" dirty="0">
                <a:ea typeface="ＭＳ Ｐゴシック" pitchFamily="34" charset="-128"/>
              </a:rPr>
              <a:t> </a:t>
            </a:r>
            <a:r>
              <a:rPr lang="en-US" b="1" dirty="0">
                <a:ea typeface="ＭＳ Ｐゴシック" pitchFamily="34" charset="-128"/>
              </a:rPr>
              <a:t>system</a:t>
            </a:r>
            <a:r>
              <a:rPr lang="en-US" dirty="0">
                <a:ea typeface="ＭＳ Ｐゴシック" pitchFamily="34" charset="-128"/>
              </a:rPr>
              <a:t>.</a:t>
            </a:r>
          </a:p>
          <a:p>
            <a:pPr eaLnBrk="1" hangingPunct="1"/>
            <a:r>
              <a:rPr lang="en-US" dirty="0">
                <a:ea typeface="ＭＳ Ｐゴシック" pitchFamily="34" charset="-128"/>
              </a:rPr>
              <a:t>Using the grid gives you </a:t>
            </a:r>
            <a:r>
              <a:rPr lang="en-US" b="1" dirty="0">
                <a:ea typeface="ＭＳ Ｐゴシック" pitchFamily="34" charset="-128"/>
              </a:rPr>
              <a:t>consistency</a:t>
            </a:r>
            <a:r>
              <a:rPr lang="en-US" dirty="0">
                <a:ea typeface="ＭＳ Ｐゴシック" pitchFamily="34" charset="-128"/>
              </a:rPr>
              <a:t> and if you use someone else's grid, you get to </a:t>
            </a:r>
            <a:r>
              <a:rPr lang="en-US" b="1" dirty="0">
                <a:ea typeface="ＭＳ Ｐゴシック" pitchFamily="34" charset="-128"/>
              </a:rPr>
              <a:t>take</a:t>
            </a:r>
            <a:r>
              <a:rPr lang="en-US" dirty="0">
                <a:ea typeface="ＭＳ Ｐゴシック" pitchFamily="34" charset="-128"/>
              </a:rPr>
              <a:t> </a:t>
            </a:r>
            <a:r>
              <a:rPr lang="en-US" b="1" dirty="0">
                <a:ea typeface="ＭＳ Ｐゴシック" pitchFamily="34" charset="-128"/>
              </a:rPr>
              <a:t>advantage</a:t>
            </a:r>
            <a:r>
              <a:rPr lang="en-US" dirty="0">
                <a:ea typeface="ＭＳ Ｐゴシック" pitchFamily="34" charset="-128"/>
              </a:rPr>
              <a:t> of </a:t>
            </a:r>
            <a:r>
              <a:rPr lang="en-US" b="1" dirty="0">
                <a:ea typeface="ＭＳ Ｐゴシック" pitchFamily="34" charset="-128"/>
              </a:rPr>
              <a:t>professional</a:t>
            </a:r>
            <a:r>
              <a:rPr lang="en-US" dirty="0">
                <a:ea typeface="ＭＳ Ｐゴシック" pitchFamily="34" charset="-128"/>
              </a:rPr>
              <a:t> </a:t>
            </a:r>
            <a:r>
              <a:rPr lang="en-US" b="1" dirty="0">
                <a:ea typeface="ＭＳ Ｐゴシック" pitchFamily="34" charset="-128"/>
              </a:rPr>
              <a:t>designed</a:t>
            </a:r>
            <a:r>
              <a:rPr lang="en-US" dirty="0">
                <a:ea typeface="ＭＳ Ｐゴシック" pitchFamily="34" charset="-128"/>
              </a:rPr>
              <a:t> system.</a:t>
            </a:r>
          </a:p>
          <a:p>
            <a:pPr eaLnBrk="1" hangingPunct="1"/>
            <a:r>
              <a:rPr lang="en-US" dirty="0">
                <a:ea typeface="ＭＳ Ｐゴシック" pitchFamily="34" charset="-128"/>
              </a:rPr>
              <a:t>IN THIS EXMAPLE</a:t>
            </a:r>
          </a:p>
          <a:p>
            <a:pPr eaLnBrk="1" hangingPunct="1"/>
            <a:r>
              <a:rPr lang="en-US" b="1" dirty="0">
                <a:ea typeface="ＭＳ Ｐゴシック" pitchFamily="34" charset="-128"/>
              </a:rPr>
              <a:t>Find</a:t>
            </a:r>
            <a:r>
              <a:rPr lang="en-US" dirty="0">
                <a:ea typeface="ＭＳ Ｐゴシック" pitchFamily="34" charset="-128"/>
              </a:rPr>
              <a:t> is </a:t>
            </a:r>
            <a:r>
              <a:rPr lang="en-US" b="1" dirty="0">
                <a:ea typeface="ＭＳ Ｐゴシック" pitchFamily="34" charset="-128"/>
              </a:rPr>
              <a:t>easy</a:t>
            </a:r>
            <a:r>
              <a:rPr lang="en-US" dirty="0">
                <a:ea typeface="ＭＳ Ｐゴシック" pitchFamily="34" charset="-128"/>
              </a:rPr>
              <a:t> </a:t>
            </a:r>
            <a:r>
              <a:rPr lang="en-US" b="1" dirty="0">
                <a:ea typeface="ＭＳ Ｐゴシック" pitchFamily="34" charset="-128"/>
              </a:rPr>
              <a:t>to</a:t>
            </a:r>
            <a:r>
              <a:rPr lang="en-US" dirty="0">
                <a:ea typeface="ＭＳ Ｐゴシック" pitchFamily="34" charset="-128"/>
              </a:rPr>
              <a:t> </a:t>
            </a:r>
            <a:r>
              <a:rPr lang="en-US" b="1" dirty="0">
                <a:ea typeface="ＭＳ Ｐゴシック" pitchFamily="34" charset="-128"/>
              </a:rPr>
              <a:t>see</a:t>
            </a:r>
            <a:r>
              <a:rPr lang="en-US" dirty="0">
                <a:ea typeface="ＭＳ Ｐゴシック" pitchFamily="34" charset="-128"/>
              </a:rPr>
              <a:t> since it is in a </a:t>
            </a:r>
            <a:r>
              <a:rPr lang="en-US" b="1" dirty="0">
                <a:ea typeface="ＭＳ Ｐゴシック" pitchFamily="34" charset="-128"/>
              </a:rPr>
              <a:t>column</a:t>
            </a:r>
            <a:r>
              <a:rPr lang="en-US" dirty="0">
                <a:ea typeface="ＭＳ Ｐゴシック" pitchFamily="34" charset="-128"/>
              </a:rPr>
              <a:t> all </a:t>
            </a:r>
            <a:r>
              <a:rPr lang="en-US" b="1" dirty="0">
                <a:ea typeface="ＭＳ Ｐゴシック" pitchFamily="34" charset="-128"/>
              </a:rPr>
              <a:t>by</a:t>
            </a:r>
            <a:r>
              <a:rPr lang="en-US" dirty="0">
                <a:ea typeface="ＭＳ Ｐゴシック" pitchFamily="34" charset="-128"/>
              </a:rPr>
              <a:t> </a:t>
            </a:r>
            <a:r>
              <a:rPr lang="en-US" b="1" dirty="0">
                <a:ea typeface="ＭＳ Ｐゴシック" pitchFamily="34" charset="-128"/>
              </a:rPr>
              <a:t>itself</a:t>
            </a:r>
            <a:r>
              <a:rPr lang="en-US" dirty="0">
                <a:ea typeface="ＭＳ Ｐゴシック" pitchFamily="34" charset="-128"/>
              </a:rPr>
              <a:t>. </a:t>
            </a:r>
            <a:r>
              <a:rPr lang="en-US" b="1" dirty="0">
                <a:ea typeface="ＭＳ Ｐゴシック" pitchFamily="34" charset="-128"/>
              </a:rPr>
              <a:t>Not</a:t>
            </a:r>
            <a:r>
              <a:rPr lang="en-US" dirty="0">
                <a:ea typeface="ＭＳ Ｐゴシック" pitchFamily="34" charset="-128"/>
              </a:rPr>
              <a:t> </a:t>
            </a:r>
            <a:r>
              <a:rPr lang="en-US" b="1" dirty="0">
                <a:ea typeface="ＭＳ Ｐゴシック" pitchFamily="34" charset="-128"/>
              </a:rPr>
              <a:t>aligned</a:t>
            </a:r>
            <a:r>
              <a:rPr lang="en-US" dirty="0">
                <a:ea typeface="ＭＳ Ｐゴシック" pitchFamily="34" charset="-128"/>
              </a:rPr>
              <a:t> on the left side of the grid.</a:t>
            </a:r>
          </a:p>
          <a:p>
            <a:pPr eaLnBrk="1" hangingPunct="1"/>
            <a:r>
              <a:rPr lang="en-US" b="1" dirty="0">
                <a:ea typeface="ＭＳ Ｐゴシック" pitchFamily="34" charset="-128"/>
              </a:rPr>
              <a:t>Space</a:t>
            </a:r>
            <a:r>
              <a:rPr lang="en-US" dirty="0">
                <a:ea typeface="ＭＳ Ｐゴシック" pitchFamily="34" charset="-128"/>
              </a:rPr>
              <a:t> is </a:t>
            </a:r>
            <a:r>
              <a:rPr lang="en-US" b="1" dirty="0">
                <a:ea typeface="ＭＳ Ｐゴシック" pitchFamily="34" charset="-128"/>
              </a:rPr>
              <a:t>consistent</a:t>
            </a:r>
            <a:r>
              <a:rPr lang="en-US" dirty="0">
                <a:ea typeface="ＭＳ Ｐゴシック" pitchFamily="34" charset="-128"/>
              </a:rPr>
              <a:t> </a:t>
            </a:r>
            <a:r>
              <a:rPr lang="en-US" b="1" dirty="0">
                <a:ea typeface="ＭＳ Ｐゴシック" pitchFamily="34" charset="-128"/>
              </a:rPr>
              <a:t>between</a:t>
            </a:r>
            <a:r>
              <a:rPr lang="en-US" dirty="0">
                <a:ea typeface="ＭＳ Ｐゴシック" pitchFamily="34" charset="-128"/>
              </a:rPr>
              <a:t> the </a:t>
            </a:r>
            <a:r>
              <a:rPr lang="en-US" b="1" dirty="0">
                <a:ea typeface="ＭＳ Ｐゴシック" pitchFamily="34" charset="-128"/>
              </a:rPr>
              <a:t>buttons</a:t>
            </a:r>
            <a:r>
              <a:rPr lang="en-US" dirty="0">
                <a:ea typeface="ＭＳ Ｐゴシック" pitchFamily="34" charset="-128"/>
              </a:rPr>
              <a:t>.</a:t>
            </a:r>
          </a:p>
          <a:p>
            <a:pPr eaLnBrk="1" hangingPunct="1"/>
            <a:r>
              <a:rPr lang="en-US" dirty="0">
                <a:ea typeface="ＭＳ Ｐゴシック" pitchFamily="34" charset="-128"/>
              </a:rPr>
              <a:t>Things that are </a:t>
            </a:r>
            <a:r>
              <a:rPr lang="en-US" b="1" dirty="0">
                <a:ea typeface="ＭＳ Ｐゴシック" pitchFamily="34" charset="-128"/>
              </a:rPr>
              <a:t>similar</a:t>
            </a:r>
            <a:r>
              <a:rPr lang="en-US" dirty="0">
                <a:ea typeface="ＭＳ Ｐゴシック" pitchFamily="34" charset="-128"/>
              </a:rPr>
              <a:t> </a:t>
            </a:r>
            <a:r>
              <a:rPr lang="en-US" b="1" dirty="0">
                <a:ea typeface="ＭＳ Ｐゴシック" pitchFamily="34" charset="-128"/>
              </a:rPr>
              <a:t>are</a:t>
            </a:r>
            <a:r>
              <a:rPr lang="en-US" dirty="0">
                <a:ea typeface="ＭＳ Ｐゴシック" pitchFamily="34" charset="-128"/>
              </a:rPr>
              <a:t> </a:t>
            </a:r>
            <a:r>
              <a:rPr lang="en-US" b="1" dirty="0">
                <a:ea typeface="ＭＳ Ｐゴシック" pitchFamily="34" charset="-128"/>
              </a:rPr>
              <a:t>closer</a:t>
            </a:r>
            <a:r>
              <a:rPr lang="en-US" dirty="0">
                <a:ea typeface="ＭＳ Ｐゴシック" pitchFamily="34" charset="-128"/>
              </a:rPr>
              <a:t> (i.e., the radio buttons “Start at top” and “Wrap Around”).</a:t>
            </a:r>
          </a:p>
          <a:p>
            <a:pPr eaLnBrk="1" hangingPunct="1"/>
            <a:r>
              <a:rPr lang="en-US" b="1" dirty="0">
                <a:ea typeface="ＭＳ Ｐゴシック" pitchFamily="34" charset="-128"/>
              </a:rPr>
              <a:t>Bigger</a:t>
            </a:r>
            <a:r>
              <a:rPr lang="en-US" dirty="0">
                <a:ea typeface="ＭＳ Ｐゴシック" pitchFamily="34" charset="-128"/>
              </a:rPr>
              <a:t> </a:t>
            </a:r>
            <a:r>
              <a:rPr lang="en-US" b="1" dirty="0">
                <a:ea typeface="ＭＳ Ｐゴシック" pitchFamily="34" charset="-128"/>
              </a:rPr>
              <a:t>space</a:t>
            </a:r>
            <a:r>
              <a:rPr lang="en-US" dirty="0">
                <a:ea typeface="ＭＳ Ｐゴシック" pitchFamily="34" charset="-128"/>
              </a:rPr>
              <a:t> from those </a:t>
            </a:r>
            <a:r>
              <a:rPr lang="en-US" b="1" dirty="0">
                <a:ea typeface="ＭＳ Ｐゴシック" pitchFamily="34" charset="-128"/>
              </a:rPr>
              <a:t>to</a:t>
            </a:r>
            <a:r>
              <a:rPr lang="en-US" dirty="0">
                <a:ea typeface="ＭＳ Ｐゴシック" pitchFamily="34" charset="-128"/>
              </a:rPr>
              <a:t> </a:t>
            </a:r>
            <a:r>
              <a:rPr lang="en-US" b="1" dirty="0">
                <a:ea typeface="ＭＳ Ｐゴシック" pitchFamily="34" charset="-128"/>
              </a:rPr>
              <a:t>the</a:t>
            </a:r>
            <a:r>
              <a:rPr lang="en-US" dirty="0">
                <a:ea typeface="ＭＳ Ｐゴシック" pitchFamily="34" charset="-128"/>
              </a:rPr>
              <a:t> </a:t>
            </a:r>
            <a:r>
              <a:rPr lang="en-US" b="1" dirty="0">
                <a:ea typeface="ＭＳ Ｐゴシック" pitchFamily="34" charset="-128"/>
              </a:rPr>
              <a:t>buttons</a:t>
            </a:r>
            <a:r>
              <a:rPr lang="en-US" dirty="0">
                <a:ea typeface="ＭＳ Ｐゴシック" pitchFamily="34" charset="-128"/>
              </a:rPr>
              <a:t> at the </a:t>
            </a:r>
            <a:r>
              <a:rPr lang="en-US" b="1" dirty="0">
                <a:ea typeface="ＭＳ Ｐゴシック" pitchFamily="34" charset="-128"/>
              </a:rPr>
              <a:t>bottom</a:t>
            </a:r>
            <a:r>
              <a:rPr lang="en-US" dirty="0">
                <a:ea typeface="ＭＳ Ｐゴシック" pitchFamily="34" charset="-128"/>
              </a:rPr>
              <a:t> – they are </a:t>
            </a:r>
            <a:r>
              <a:rPr lang="en-US" b="1" dirty="0">
                <a:ea typeface="ＭＳ Ｐゴシック" pitchFamily="34" charset="-128"/>
              </a:rPr>
              <a:t>different</a:t>
            </a:r>
            <a:r>
              <a:rPr lang="en-US" dirty="0">
                <a:ea typeface="ＭＳ Ｐゴシック" pitchFamily="34" charset="-128"/>
              </a:rPr>
              <a:t>.</a:t>
            </a:r>
          </a:p>
        </p:txBody>
      </p:sp>
    </p:spTree>
    <p:extLst>
      <p:ext uri="{BB962C8B-B14F-4D97-AF65-F5344CB8AC3E}">
        <p14:creationId xmlns:p14="http://schemas.microsoft.com/office/powerpoint/2010/main" val="145805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300" dirty="0">
                <a:cs typeface="Lucida Grande" charset="0"/>
                <a:sym typeface="Lucida Grande" charset="0"/>
              </a:rPr>
              <a:t>Another important visual design element is the </a:t>
            </a:r>
            <a:r>
              <a:rPr lang="en-US" sz="2300" b="1" dirty="0">
                <a:cs typeface="Lucida Grande" charset="0"/>
                <a:sym typeface="Lucida Grande" charset="0"/>
              </a:rPr>
              <a:t>icon</a:t>
            </a:r>
            <a:r>
              <a:rPr lang="en-US" sz="2300" dirty="0">
                <a:cs typeface="Lucida Grande" charset="0"/>
                <a:sym typeface="Lucida Grande" charset="0"/>
              </a:rPr>
              <a:t>.</a:t>
            </a:r>
          </a:p>
          <a:p>
            <a:r>
              <a:rPr lang="en-US" sz="2300" dirty="0">
                <a:cs typeface="Lucida Grande" charset="0"/>
                <a:sym typeface="Lucida Grande" charset="0"/>
              </a:rPr>
              <a:t>An </a:t>
            </a:r>
            <a:r>
              <a:rPr lang="en-US" sz="2300" b="1" dirty="0">
                <a:cs typeface="Lucida Grande" charset="0"/>
                <a:sym typeface="Lucida Grande" charset="0"/>
              </a:rPr>
              <a:t>icon</a:t>
            </a:r>
            <a:r>
              <a:rPr lang="en-US" sz="2300" dirty="0">
                <a:cs typeface="Lucida Grande" charset="0"/>
                <a:sym typeface="Lucida Grande" charset="0"/>
              </a:rPr>
              <a:t> is a </a:t>
            </a:r>
            <a:r>
              <a:rPr lang="en-US" sz="2300" b="1" dirty="0">
                <a:cs typeface="Lucida Grande" charset="0"/>
                <a:sym typeface="Lucida Grande" charset="0"/>
              </a:rPr>
              <a:t>visual</a:t>
            </a:r>
            <a:r>
              <a:rPr lang="en-US" sz="2300" dirty="0">
                <a:cs typeface="Lucida Grande" charset="0"/>
                <a:sym typeface="Lucida Grande" charset="0"/>
              </a:rPr>
              <a:t> </a:t>
            </a:r>
            <a:r>
              <a:rPr lang="en-US" sz="2300" b="1" dirty="0">
                <a:cs typeface="Lucida Grande" charset="0"/>
                <a:sym typeface="Lucida Grande" charset="0"/>
              </a:rPr>
              <a:t>shorthand</a:t>
            </a:r>
            <a:r>
              <a:rPr lang="en-US" sz="2300" dirty="0">
                <a:cs typeface="Lucida Grande" charset="0"/>
                <a:sym typeface="Lucida Grande" charset="0"/>
              </a:rPr>
              <a:t> to the </a:t>
            </a:r>
            <a:r>
              <a:rPr lang="en-US" sz="2300" b="1" dirty="0">
                <a:cs typeface="Lucida Grande" charset="0"/>
                <a:sym typeface="Lucida Grande" charset="0"/>
              </a:rPr>
              <a:t>meaning</a:t>
            </a:r>
            <a:r>
              <a:rPr lang="en-US" sz="2300" dirty="0">
                <a:cs typeface="Lucida Grande" charset="0"/>
                <a:sym typeface="Lucida Grande" charset="0"/>
              </a:rPr>
              <a:t> of an </a:t>
            </a:r>
            <a:r>
              <a:rPr lang="en-US" sz="2300" b="1" dirty="0">
                <a:cs typeface="Lucida Grande" charset="0"/>
                <a:sym typeface="Lucida Grande" charset="0"/>
              </a:rPr>
              <a:t>object</a:t>
            </a:r>
            <a:r>
              <a:rPr lang="en-US" sz="2300" dirty="0">
                <a:cs typeface="Lucida Grande" charset="0"/>
                <a:sym typeface="Lucida Grande" charset="0"/>
              </a:rPr>
              <a:t> so you </a:t>
            </a:r>
            <a:r>
              <a:rPr lang="en-US" sz="2300" b="1" dirty="0">
                <a:cs typeface="Lucida Grande" charset="0"/>
                <a:sym typeface="Lucida Grande" charset="0"/>
              </a:rPr>
              <a:t>don’t have to read a word</a:t>
            </a:r>
            <a:r>
              <a:rPr lang="en-US" sz="2300" dirty="0">
                <a:cs typeface="Lucida Grande" charset="0"/>
                <a:sym typeface="Lucida Grande" charset="0"/>
              </a:rPr>
              <a:t>.</a:t>
            </a:r>
            <a:r>
              <a:rPr lang="en-US" sz="2300" b="1" dirty="0">
                <a:cs typeface="Lucida Grande" charset="0"/>
                <a:sym typeface="Lucida Grande" charset="0"/>
              </a:rPr>
              <a:t> Gives us “recognition over recall”</a:t>
            </a:r>
          </a:p>
          <a:p>
            <a:r>
              <a:rPr lang="en-US" sz="2300" dirty="0">
                <a:cs typeface="Lucida Grande" charset="0"/>
                <a:sym typeface="Lucida Grande" charset="0"/>
              </a:rPr>
              <a:t>Left and right has same symbols. Only flipped.</a:t>
            </a:r>
          </a:p>
          <a:p>
            <a:r>
              <a:rPr lang="en-US" sz="2300" dirty="0">
                <a:cs typeface="Lucida Grande" charset="0"/>
                <a:sym typeface="Lucida Grande" charset="0"/>
              </a:rPr>
              <a:t>How might you do it better?</a:t>
            </a:r>
          </a:p>
          <a:p>
            <a:r>
              <a:rPr lang="en-US" sz="2300" dirty="0">
                <a:cs typeface="Lucida Grande" charset="0"/>
                <a:sym typeface="Lucida Grande" charset="0"/>
              </a:rPr>
              <a:t>[ADVANCE]</a:t>
            </a:r>
          </a:p>
          <a:p>
            <a:r>
              <a:rPr lang="en-US" sz="2300" dirty="0">
                <a:cs typeface="Lucida Grande" charset="0"/>
                <a:sym typeface="Lucida Grande" charset="0"/>
              </a:rPr>
              <a:t>Right has greater iconic differences. Also, size and color. Not sure I like the color.</a:t>
            </a:r>
          </a:p>
          <a:p>
            <a:r>
              <a:rPr lang="en-US" sz="2300" dirty="0">
                <a:cs typeface="Lucida Grande" charset="0"/>
                <a:sym typeface="Lucida Grande" charset="0"/>
              </a:rPr>
              <a:t>Radical change? ...Get rid of the close button entirely (in the US at least).</a:t>
            </a:r>
          </a:p>
          <a:p>
            <a:endParaRPr lang="en-US" sz="2300" dirty="0">
              <a:cs typeface="Lucida Grande" charset="0"/>
              <a:sym typeface="Lucida Grande" charset="0"/>
            </a:endParaRPr>
          </a:p>
          <a:p>
            <a:r>
              <a:rPr lang="en-US" sz="2300" dirty="0">
                <a:cs typeface="Lucida Grande" charset="0"/>
                <a:sym typeface="Lucida Grande" charset="0"/>
              </a:rPr>
              <a:t>There are lots of great online sources of icons (e.g., the noun project). Use them.</a:t>
            </a:r>
          </a:p>
        </p:txBody>
      </p:sp>
    </p:spTree>
    <p:extLst>
      <p:ext uri="{BB962C8B-B14F-4D97-AF65-F5344CB8AC3E}">
        <p14:creationId xmlns:p14="http://schemas.microsoft.com/office/powerpoint/2010/main" val="3333464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32</a:t>
            </a:fld>
            <a:endParaRPr lang="en-US" sz="1000"/>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765153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207BD-9404-E907-8B00-2EFEBFCA9D6A}"/>
            </a:ext>
          </a:extLst>
        </p:cNvPr>
        <p:cNvGrpSpPr/>
        <p:nvPr/>
      </p:nvGrpSpPr>
      <p:grpSpPr>
        <a:xfrm>
          <a:off x="0" y="0"/>
          <a:ext cx="0" cy="0"/>
          <a:chOff x="0" y="0"/>
          <a:chExt cx="0" cy="0"/>
        </a:xfrm>
      </p:grpSpPr>
      <p:sp>
        <p:nvSpPr>
          <p:cNvPr id="68610" name="Rectangle 7">
            <a:extLst>
              <a:ext uri="{FF2B5EF4-FFF2-40B4-BE49-F238E27FC236}">
                <a16:creationId xmlns:a16="http://schemas.microsoft.com/office/drawing/2014/main" id="{F73ADD74-C872-E58C-D23C-3A2C0E766AA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33</a:t>
            </a:fld>
            <a:endParaRPr lang="en-US" sz="1000"/>
          </a:p>
        </p:txBody>
      </p:sp>
      <p:sp>
        <p:nvSpPr>
          <p:cNvPr id="68611" name="Rectangle 2">
            <a:extLst>
              <a:ext uri="{FF2B5EF4-FFF2-40B4-BE49-F238E27FC236}">
                <a16:creationId xmlns:a16="http://schemas.microsoft.com/office/drawing/2014/main" id="{9D9B15E6-A506-516E-3E2E-F20CA24009A5}"/>
              </a:ext>
            </a:extLst>
          </p:cNvPr>
          <p:cNvSpPr>
            <a:spLocks noGrp="1" noRot="1" noChangeAspect="1" noChangeArrowheads="1" noTextEdit="1"/>
          </p:cNvSpPr>
          <p:nvPr>
            <p:ph type="sldImg"/>
          </p:nvPr>
        </p:nvSpPr>
        <p:spPr>
          <a:xfrm>
            <a:off x="457200" y="720725"/>
            <a:ext cx="6400800" cy="3600450"/>
          </a:xfrm>
          <a:ln/>
        </p:spPr>
      </p:sp>
      <p:sp>
        <p:nvSpPr>
          <p:cNvPr id="68612" name="Rectangle 3">
            <a:extLst>
              <a:ext uri="{FF2B5EF4-FFF2-40B4-BE49-F238E27FC236}">
                <a16:creationId xmlns:a16="http://schemas.microsoft.com/office/drawing/2014/main" id="{BEB58CA8-A4D6-CFA8-7DE4-083BEE279E3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Thanks to Abbie for finding these other campus workshop resources that may accelerate your development process!</a:t>
            </a:r>
          </a:p>
        </p:txBody>
      </p:sp>
      <p:sp>
        <p:nvSpPr>
          <p:cNvPr id="2" name="Date Placeholder 1">
            <a:extLst>
              <a:ext uri="{FF2B5EF4-FFF2-40B4-BE49-F238E27FC236}">
                <a16:creationId xmlns:a16="http://schemas.microsoft.com/office/drawing/2014/main" id="{9B667FC1-53DF-A9CA-5F1A-9017953A155B}"/>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B00A96D8-FC68-63F9-328C-4B631D4509F9}"/>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47801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E6AB-3CA8-AAD7-2862-818506BC2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358F-62DA-2954-D38F-855356F4B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95F14-3863-641F-CC9A-D2E9DF2ADD88}"/>
              </a:ext>
            </a:extLst>
          </p:cNvPr>
          <p:cNvSpPr>
            <a:spLocks noGrp="1"/>
          </p:cNvSpPr>
          <p:nvPr>
            <p:ph type="body" idx="1"/>
          </p:nvPr>
        </p:nvSpPr>
        <p:spPr/>
        <p:txBody>
          <a:bodyPr lIns="86493" tIns="43247" rIns="86493" bIns="43247"/>
          <a:lstStyle/>
          <a:p>
            <a:endParaRPr lang="en-US" dirty="0"/>
          </a:p>
        </p:txBody>
      </p:sp>
    </p:spTree>
    <p:extLst>
      <p:ext uri="{BB962C8B-B14F-4D97-AF65-F5344CB8AC3E}">
        <p14:creationId xmlns:p14="http://schemas.microsoft.com/office/powerpoint/2010/main" val="2045477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BDD4-F36D-35CD-F050-C94DED689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1BE52-56C7-8EB1-F2DD-BFE097F8DEA6}"/>
              </a:ext>
            </a:extLst>
          </p:cNvPr>
          <p:cNvSpPr>
            <a:spLocks noGrp="1" noRot="1" noChangeAspect="1"/>
          </p:cNvSpPr>
          <p:nvPr>
            <p:ph type="sldImg"/>
          </p:nvPr>
        </p:nvSpPr>
        <p:spPr>
          <a:xfrm>
            <a:off x="469900" y="727075"/>
            <a:ext cx="6376988" cy="3587750"/>
          </a:xfrm>
        </p:spPr>
      </p:sp>
      <p:sp>
        <p:nvSpPr>
          <p:cNvPr id="3" name="Notes Placeholder 2">
            <a:extLst>
              <a:ext uri="{FF2B5EF4-FFF2-40B4-BE49-F238E27FC236}">
                <a16:creationId xmlns:a16="http://schemas.microsoft.com/office/drawing/2014/main" id="{FC48775A-E24C-20B5-E55E-891328F741A9}"/>
              </a:ext>
            </a:extLst>
          </p:cNvPr>
          <p:cNvSpPr>
            <a:spLocks noGrp="1"/>
          </p:cNvSpPr>
          <p:nvPr>
            <p:ph type="body" idx="1"/>
          </p:nvPr>
        </p:nvSpPr>
        <p:spPr/>
        <p:txBody>
          <a:bodyPr/>
          <a:lstStyle/>
          <a:p>
            <a:r>
              <a:rPr lang="en-US" dirty="0"/>
              <a:t>Again, will save videos for next week.</a:t>
            </a:r>
          </a:p>
          <a:p>
            <a:endParaRPr lang="en-US" dirty="0"/>
          </a:p>
          <a:p>
            <a:r>
              <a:rPr lang="en-US" dirty="0"/>
              <a:t>Traverse from Abbie’s 1:30 studio on Agents of Change had ?</a:t>
            </a:r>
          </a:p>
        </p:txBody>
      </p:sp>
      <p:sp>
        <p:nvSpPr>
          <p:cNvPr id="4" name="Header Placeholder 3">
            <a:extLst>
              <a:ext uri="{FF2B5EF4-FFF2-40B4-BE49-F238E27FC236}">
                <a16:creationId xmlns:a16="http://schemas.microsoft.com/office/drawing/2014/main" id="{BB756728-026F-0B5E-EC2F-508AD620C50B}"/>
              </a:ext>
            </a:extLst>
          </p:cNvPr>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a:extLst>
              <a:ext uri="{FF2B5EF4-FFF2-40B4-BE49-F238E27FC236}">
                <a16:creationId xmlns:a16="http://schemas.microsoft.com/office/drawing/2014/main" id="{18427C29-1DA2-F12C-D5F5-F90676DBC7DE}"/>
              </a:ext>
            </a:extLst>
          </p:cNvPr>
          <p:cNvSpPr>
            <a:spLocks noGrp="1"/>
          </p:cNvSpPr>
          <p:nvPr>
            <p:ph type="dt" idx="11"/>
          </p:nvPr>
        </p:nvSpPr>
        <p:spPr/>
        <p:txBody>
          <a:bodyPr/>
          <a:lstStyle/>
          <a:p>
            <a:pPr>
              <a:defRPr/>
            </a:pPr>
            <a:r>
              <a:rPr lang="en-US"/>
              <a:t>October 22, 2015</a:t>
            </a:r>
          </a:p>
        </p:txBody>
      </p:sp>
      <p:sp>
        <p:nvSpPr>
          <p:cNvPr id="6" name="Slide Number Placeholder 5">
            <a:extLst>
              <a:ext uri="{FF2B5EF4-FFF2-40B4-BE49-F238E27FC236}">
                <a16:creationId xmlns:a16="http://schemas.microsoft.com/office/drawing/2014/main" id="{C1CA0745-966C-DB97-6587-95A1B54A7315}"/>
              </a:ext>
            </a:extLst>
          </p:cNvPr>
          <p:cNvSpPr>
            <a:spLocks noGrp="1"/>
          </p:cNvSpPr>
          <p:nvPr>
            <p:ph type="sldNum" sz="quarter" idx="12"/>
          </p:nvPr>
        </p:nvSpPr>
        <p:spPr/>
        <p:txBody>
          <a:bodyPr/>
          <a:lstStyle/>
          <a:p>
            <a:pPr>
              <a:defRPr/>
            </a:pPr>
            <a:fld id="{BCD31DAA-8C22-4560-9478-FEE05A82B49F}" type="slidenum">
              <a:rPr lang="en-US" smtClean="0"/>
              <a:pPr>
                <a:defRPr/>
              </a:pPr>
              <a:t>35</a:t>
            </a:fld>
            <a:endParaRPr lang="en-US"/>
          </a:p>
        </p:txBody>
      </p:sp>
    </p:spTree>
    <p:extLst>
      <p:ext uri="{BB962C8B-B14F-4D97-AF65-F5344CB8AC3E}">
        <p14:creationId xmlns:p14="http://schemas.microsoft.com/office/powerpoint/2010/main" val="1073271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961E-DB60-7A4D-7D53-5BD01EEB1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FCF96-3D67-72C2-70E2-6DD54AF627B3}"/>
              </a:ext>
            </a:extLst>
          </p:cNvPr>
          <p:cNvSpPr>
            <a:spLocks noGrp="1" noRot="1" noChangeAspect="1"/>
          </p:cNvSpPr>
          <p:nvPr>
            <p:ph type="sldImg"/>
          </p:nvPr>
        </p:nvSpPr>
        <p:spPr>
          <a:xfrm>
            <a:off x="469900" y="727075"/>
            <a:ext cx="6376988" cy="3587750"/>
          </a:xfrm>
        </p:spPr>
      </p:sp>
      <p:sp>
        <p:nvSpPr>
          <p:cNvPr id="3" name="Notes Placeholder 2">
            <a:extLst>
              <a:ext uri="{FF2B5EF4-FFF2-40B4-BE49-F238E27FC236}">
                <a16:creationId xmlns:a16="http://schemas.microsoft.com/office/drawing/2014/main" id="{258C2A3F-1A8B-5A40-5851-FA273814F088}"/>
              </a:ext>
            </a:extLst>
          </p:cNvPr>
          <p:cNvSpPr>
            <a:spLocks noGrp="1"/>
          </p:cNvSpPr>
          <p:nvPr>
            <p:ph type="body" idx="1"/>
          </p:nvPr>
        </p:nvSpPr>
        <p:spPr/>
        <p:txBody>
          <a:bodyPr/>
          <a:lstStyle/>
          <a:p>
            <a:r>
              <a:rPr lang="en-US" dirty="0"/>
              <a:t>Again, will save videos for next week.</a:t>
            </a:r>
          </a:p>
          <a:p>
            <a:endParaRPr lang="en-US" dirty="0"/>
          </a:p>
          <a:p>
            <a:r>
              <a:rPr lang="en-US" dirty="0"/>
              <a:t>Tether from Charlotte’s 1:30 studio on Designing for Mental Wellbeing had </a:t>
            </a:r>
            <a:r>
              <a:rPr lang="en-US" sz="1200" b="0" i="0" kern="1200" dirty="0">
                <a:solidFill>
                  <a:schemeClr val="tx1"/>
                </a:solidFill>
                <a:effectLst/>
                <a:latin typeface="+mn-lt"/>
                <a:ea typeface="+mn-ea"/>
                <a:cs typeface="+mn-cs"/>
              </a:rPr>
              <a:t>clear emotion transitions, detailed captions, and markings of scenes / tasks. all key scene are clearly labeled.</a:t>
            </a:r>
            <a:endParaRPr lang="en-US" dirty="0"/>
          </a:p>
        </p:txBody>
      </p:sp>
      <p:sp>
        <p:nvSpPr>
          <p:cNvPr id="4" name="Header Placeholder 3">
            <a:extLst>
              <a:ext uri="{FF2B5EF4-FFF2-40B4-BE49-F238E27FC236}">
                <a16:creationId xmlns:a16="http://schemas.microsoft.com/office/drawing/2014/main" id="{99514E87-8754-7D38-12D0-4B72E8EFB342}"/>
              </a:ext>
            </a:extLst>
          </p:cNvPr>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a:extLst>
              <a:ext uri="{FF2B5EF4-FFF2-40B4-BE49-F238E27FC236}">
                <a16:creationId xmlns:a16="http://schemas.microsoft.com/office/drawing/2014/main" id="{9B4A8F0E-928F-6CE9-EC2F-05B0E79CEFCB}"/>
              </a:ext>
            </a:extLst>
          </p:cNvPr>
          <p:cNvSpPr>
            <a:spLocks noGrp="1"/>
          </p:cNvSpPr>
          <p:nvPr>
            <p:ph type="dt" idx="11"/>
          </p:nvPr>
        </p:nvSpPr>
        <p:spPr/>
        <p:txBody>
          <a:bodyPr/>
          <a:lstStyle/>
          <a:p>
            <a:pPr>
              <a:defRPr/>
            </a:pPr>
            <a:r>
              <a:rPr lang="en-US"/>
              <a:t>October 22, 2015</a:t>
            </a:r>
          </a:p>
        </p:txBody>
      </p:sp>
      <p:sp>
        <p:nvSpPr>
          <p:cNvPr id="6" name="Slide Number Placeholder 5">
            <a:extLst>
              <a:ext uri="{FF2B5EF4-FFF2-40B4-BE49-F238E27FC236}">
                <a16:creationId xmlns:a16="http://schemas.microsoft.com/office/drawing/2014/main" id="{6B5B6E82-27F5-B29A-157B-A9DDE7D6F7A1}"/>
              </a:ext>
            </a:extLst>
          </p:cNvPr>
          <p:cNvSpPr>
            <a:spLocks noGrp="1"/>
          </p:cNvSpPr>
          <p:nvPr>
            <p:ph type="sldNum" sz="quarter" idx="12"/>
          </p:nvPr>
        </p:nvSpPr>
        <p:spPr/>
        <p:txBody>
          <a:bodyPr/>
          <a:lstStyle/>
          <a:p>
            <a:pPr>
              <a:defRPr/>
            </a:pPr>
            <a:fld id="{BCD31DAA-8C22-4560-9478-FEE05A82B49F}" type="slidenum">
              <a:rPr lang="en-US" smtClean="0"/>
              <a:pPr>
                <a:defRPr/>
              </a:pPr>
              <a:t>36</a:t>
            </a:fld>
            <a:endParaRPr lang="en-US"/>
          </a:p>
        </p:txBody>
      </p:sp>
    </p:spTree>
    <p:extLst>
      <p:ext uri="{BB962C8B-B14F-4D97-AF65-F5344CB8AC3E}">
        <p14:creationId xmlns:p14="http://schemas.microsoft.com/office/powerpoint/2010/main" val="3293437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1192-1E12-77FB-879B-6A6ADD871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009E6-6CBC-EC33-21E5-ED8E2BEA8E6B}"/>
              </a:ext>
            </a:extLst>
          </p:cNvPr>
          <p:cNvSpPr>
            <a:spLocks noGrp="1" noRot="1" noChangeAspect="1"/>
          </p:cNvSpPr>
          <p:nvPr>
            <p:ph type="sldImg"/>
          </p:nvPr>
        </p:nvSpPr>
        <p:spPr>
          <a:xfrm>
            <a:off x="469900" y="727075"/>
            <a:ext cx="6376988" cy="3587750"/>
          </a:xfrm>
        </p:spPr>
      </p:sp>
      <p:sp>
        <p:nvSpPr>
          <p:cNvPr id="3" name="Notes Placeholder 2">
            <a:extLst>
              <a:ext uri="{FF2B5EF4-FFF2-40B4-BE49-F238E27FC236}">
                <a16:creationId xmlns:a16="http://schemas.microsoft.com/office/drawing/2014/main" id="{34BC2C7E-4191-72B7-2BCC-FA1D54B9F21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Theo from Alan’s studio on Empowering Learnings with AI</a:t>
            </a:r>
            <a:br>
              <a:rPr lang="en-US" dirty="0"/>
            </a:br>
            <a:r>
              <a:rPr lang="en-US" sz="1200" b="0" i="0" kern="1200" dirty="0">
                <a:solidFill>
                  <a:schemeClr val="tx1"/>
                </a:solidFill>
                <a:effectLst/>
                <a:latin typeface="+mn-lt"/>
                <a:ea typeface="+mn-ea"/>
                <a:cs typeface="+mn-cs"/>
              </a:rPr>
              <a:t>did a great job writing clear tasks, and justifying which are simple/moderate/complex</a:t>
            </a:r>
            <a:endParaRPr lang="en-US" dirty="0"/>
          </a:p>
        </p:txBody>
      </p:sp>
      <p:sp>
        <p:nvSpPr>
          <p:cNvPr id="4" name="Header Placeholder 3">
            <a:extLst>
              <a:ext uri="{FF2B5EF4-FFF2-40B4-BE49-F238E27FC236}">
                <a16:creationId xmlns:a16="http://schemas.microsoft.com/office/drawing/2014/main" id="{A772AB61-C5E5-4092-2E53-8451BDE31AF1}"/>
              </a:ext>
            </a:extLst>
          </p:cNvPr>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a:extLst>
              <a:ext uri="{FF2B5EF4-FFF2-40B4-BE49-F238E27FC236}">
                <a16:creationId xmlns:a16="http://schemas.microsoft.com/office/drawing/2014/main" id="{1F75C551-3439-D6B1-A173-99EE2CF7CF57}"/>
              </a:ext>
            </a:extLst>
          </p:cNvPr>
          <p:cNvSpPr>
            <a:spLocks noGrp="1"/>
          </p:cNvSpPr>
          <p:nvPr>
            <p:ph type="dt" idx="11"/>
          </p:nvPr>
        </p:nvSpPr>
        <p:spPr/>
        <p:txBody>
          <a:bodyPr/>
          <a:lstStyle/>
          <a:p>
            <a:pPr>
              <a:defRPr/>
            </a:pPr>
            <a:r>
              <a:rPr lang="en-US"/>
              <a:t>October 22, 2015</a:t>
            </a:r>
          </a:p>
        </p:txBody>
      </p:sp>
      <p:sp>
        <p:nvSpPr>
          <p:cNvPr id="6" name="Slide Number Placeholder 5">
            <a:extLst>
              <a:ext uri="{FF2B5EF4-FFF2-40B4-BE49-F238E27FC236}">
                <a16:creationId xmlns:a16="http://schemas.microsoft.com/office/drawing/2014/main" id="{E8B9B02F-B6EA-07CA-F229-9577F3599EEB}"/>
              </a:ext>
            </a:extLst>
          </p:cNvPr>
          <p:cNvSpPr>
            <a:spLocks noGrp="1"/>
          </p:cNvSpPr>
          <p:nvPr>
            <p:ph type="sldNum" sz="quarter" idx="12"/>
          </p:nvPr>
        </p:nvSpPr>
        <p:spPr/>
        <p:txBody>
          <a:bodyPr/>
          <a:lstStyle/>
          <a:p>
            <a:pPr>
              <a:defRPr/>
            </a:pPr>
            <a:fld id="{BCD31DAA-8C22-4560-9478-FEE05A82B49F}" type="slidenum">
              <a:rPr lang="en-US" smtClean="0"/>
              <a:pPr>
                <a:defRPr/>
              </a:pPr>
              <a:t>37</a:t>
            </a:fld>
            <a:endParaRPr lang="en-US"/>
          </a:p>
        </p:txBody>
      </p:sp>
    </p:spTree>
    <p:extLst>
      <p:ext uri="{BB962C8B-B14F-4D97-AF65-F5344CB8AC3E}">
        <p14:creationId xmlns:p14="http://schemas.microsoft.com/office/powerpoint/2010/main" val="336031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614D7-94EA-AAAC-5DDF-3E4EEFC80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FE0B6-5A74-B721-5FB4-39B2213CF0BD}"/>
              </a:ext>
            </a:extLst>
          </p:cNvPr>
          <p:cNvSpPr>
            <a:spLocks noGrp="1" noRot="1" noChangeAspect="1"/>
          </p:cNvSpPr>
          <p:nvPr>
            <p:ph type="sldImg"/>
          </p:nvPr>
        </p:nvSpPr>
        <p:spPr>
          <a:xfrm>
            <a:off x="469900" y="727075"/>
            <a:ext cx="6376988" cy="3587750"/>
          </a:xfrm>
        </p:spPr>
      </p:sp>
      <p:sp>
        <p:nvSpPr>
          <p:cNvPr id="3" name="Notes Placeholder 2">
            <a:extLst>
              <a:ext uri="{FF2B5EF4-FFF2-40B4-BE49-F238E27FC236}">
                <a16:creationId xmlns:a16="http://schemas.microsoft.com/office/drawing/2014/main" id="{E11274EB-0D6A-D3C1-1DB4-8427D5D58ED0}"/>
              </a:ext>
            </a:extLst>
          </p:cNvPr>
          <p:cNvSpPr>
            <a:spLocks noGrp="1"/>
          </p:cNvSpPr>
          <p:nvPr>
            <p:ph type="body" idx="1"/>
          </p:nvPr>
        </p:nvSpPr>
        <p:spPr/>
        <p:txBody>
          <a:bodyPr/>
          <a:lstStyle/>
          <a:p>
            <a:r>
              <a:rPr lang="en-US" sz="1200" b="0" i="0" kern="1200" dirty="0" err="1">
                <a:solidFill>
                  <a:schemeClr val="tx1"/>
                </a:solidFill>
                <a:effectLst/>
                <a:latin typeface="+mn-lt"/>
                <a:ea typeface="+mn-ea"/>
                <a:cs typeface="+mn-cs"/>
              </a:rPr>
              <a:t>Simmr</a:t>
            </a:r>
            <a:r>
              <a:rPr lang="en-US" sz="1200" b="0" i="0" kern="1200" dirty="0">
                <a:solidFill>
                  <a:schemeClr val="tx1"/>
                </a:solidFill>
                <a:effectLst/>
                <a:latin typeface="+mn-lt"/>
                <a:ea typeface="+mn-ea"/>
                <a:cs typeface="+mn-cs"/>
              </a:rPr>
              <a:t> from Naima’s 12:30 studio on Designing for Voice</a:t>
            </a:r>
            <a:br>
              <a:rPr lang="en-US" dirty="0"/>
            </a:br>
            <a:r>
              <a:rPr lang="en-US" sz="1200" b="0" i="0" kern="1200" dirty="0">
                <a:solidFill>
                  <a:schemeClr val="tx1"/>
                </a:solidFill>
                <a:effectLst/>
                <a:latin typeface="+mn-lt"/>
                <a:ea typeface="+mn-ea"/>
                <a:cs typeface="+mn-cs"/>
              </a:rPr>
              <a:t>did a great job writing clear tasks, and justifying why</a:t>
            </a:r>
            <a:endParaRPr lang="en-US" dirty="0"/>
          </a:p>
        </p:txBody>
      </p:sp>
      <p:sp>
        <p:nvSpPr>
          <p:cNvPr id="4" name="Header Placeholder 3">
            <a:extLst>
              <a:ext uri="{FF2B5EF4-FFF2-40B4-BE49-F238E27FC236}">
                <a16:creationId xmlns:a16="http://schemas.microsoft.com/office/drawing/2014/main" id="{5DFD7DE8-1267-AA6C-0250-5342C8EEA571}"/>
              </a:ext>
            </a:extLst>
          </p:cNvPr>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a:extLst>
              <a:ext uri="{FF2B5EF4-FFF2-40B4-BE49-F238E27FC236}">
                <a16:creationId xmlns:a16="http://schemas.microsoft.com/office/drawing/2014/main" id="{1C5BBB00-F495-1E70-01BC-A03F04650798}"/>
              </a:ext>
            </a:extLst>
          </p:cNvPr>
          <p:cNvSpPr>
            <a:spLocks noGrp="1"/>
          </p:cNvSpPr>
          <p:nvPr>
            <p:ph type="dt" idx="11"/>
          </p:nvPr>
        </p:nvSpPr>
        <p:spPr/>
        <p:txBody>
          <a:bodyPr/>
          <a:lstStyle/>
          <a:p>
            <a:pPr>
              <a:defRPr/>
            </a:pPr>
            <a:r>
              <a:rPr lang="en-US"/>
              <a:t>October 22, 2015</a:t>
            </a:r>
          </a:p>
        </p:txBody>
      </p:sp>
      <p:sp>
        <p:nvSpPr>
          <p:cNvPr id="6" name="Slide Number Placeholder 5">
            <a:extLst>
              <a:ext uri="{FF2B5EF4-FFF2-40B4-BE49-F238E27FC236}">
                <a16:creationId xmlns:a16="http://schemas.microsoft.com/office/drawing/2014/main" id="{80576851-854B-35A4-12CF-605993BC765A}"/>
              </a:ext>
            </a:extLst>
          </p:cNvPr>
          <p:cNvSpPr>
            <a:spLocks noGrp="1"/>
          </p:cNvSpPr>
          <p:nvPr>
            <p:ph type="sldNum" sz="quarter" idx="12"/>
          </p:nvPr>
        </p:nvSpPr>
        <p:spPr/>
        <p:txBody>
          <a:bodyPr/>
          <a:lstStyle/>
          <a:p>
            <a:pPr>
              <a:defRPr/>
            </a:pPr>
            <a:fld id="{BCD31DAA-8C22-4560-9478-FEE05A82B49F}" type="slidenum">
              <a:rPr lang="en-US" smtClean="0"/>
              <a:pPr>
                <a:defRPr/>
              </a:pPr>
              <a:t>38</a:t>
            </a:fld>
            <a:endParaRPr lang="en-US"/>
          </a:p>
        </p:txBody>
      </p:sp>
    </p:spTree>
    <p:extLst>
      <p:ext uri="{BB962C8B-B14F-4D97-AF65-F5344CB8AC3E}">
        <p14:creationId xmlns:p14="http://schemas.microsoft.com/office/powerpoint/2010/main" val="2915285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84A1-F340-FC40-3355-2BF984021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FBE22-7226-B948-FEC6-2411BDD01F0B}"/>
              </a:ext>
            </a:extLst>
          </p:cNvPr>
          <p:cNvSpPr>
            <a:spLocks noGrp="1" noRot="1" noChangeAspect="1"/>
          </p:cNvSpPr>
          <p:nvPr>
            <p:ph type="sldImg"/>
          </p:nvPr>
        </p:nvSpPr>
        <p:spPr>
          <a:xfrm>
            <a:off x="469900" y="727075"/>
            <a:ext cx="6376988" cy="3587750"/>
          </a:xfrm>
        </p:spPr>
      </p:sp>
      <p:sp>
        <p:nvSpPr>
          <p:cNvPr id="3" name="Notes Placeholder 2">
            <a:extLst>
              <a:ext uri="{FF2B5EF4-FFF2-40B4-BE49-F238E27FC236}">
                <a16:creationId xmlns:a16="http://schemas.microsoft.com/office/drawing/2014/main" id="{5E584173-7562-3082-D046-0EFB9F740D2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Pill Pal from “N-EYE-</a:t>
            </a:r>
            <a:r>
              <a:rPr lang="en-US" sz="1200" b="0" i="0" kern="1200" dirty="0" err="1">
                <a:solidFill>
                  <a:schemeClr val="tx1"/>
                </a:solidFill>
                <a:effectLst/>
                <a:latin typeface="+mn-lt"/>
                <a:ea typeface="+mn-ea"/>
                <a:cs typeface="+mn-cs"/>
              </a:rPr>
              <a:t>ma”’s</a:t>
            </a:r>
            <a:r>
              <a:rPr lang="en-US" sz="1200" b="0" i="0" kern="1200" dirty="0">
                <a:solidFill>
                  <a:schemeClr val="tx1"/>
                </a:solidFill>
                <a:effectLst/>
                <a:latin typeface="+mn-lt"/>
                <a:ea typeface="+mn-ea"/>
                <a:cs typeface="+mn-cs"/>
              </a:rPr>
              <a:t> 2:30 studio on Designing for Voice</a:t>
            </a:r>
            <a:br>
              <a:rPr lang="en-US" dirty="0"/>
            </a:br>
            <a:r>
              <a:rPr lang="en-US" sz="1200" b="0" i="0" kern="1200" dirty="0">
                <a:solidFill>
                  <a:schemeClr val="tx1"/>
                </a:solidFill>
                <a:effectLst/>
                <a:latin typeface="+mn-lt"/>
                <a:ea typeface="+mn-ea"/>
                <a:cs typeface="+mn-cs"/>
              </a:rPr>
              <a:t>outlined several tarot cards of tech and discussed their implications plus possible mitigations for each</a:t>
            </a:r>
            <a:endParaRPr lang="en-US" dirty="0"/>
          </a:p>
        </p:txBody>
      </p:sp>
      <p:sp>
        <p:nvSpPr>
          <p:cNvPr id="4" name="Header Placeholder 3">
            <a:extLst>
              <a:ext uri="{FF2B5EF4-FFF2-40B4-BE49-F238E27FC236}">
                <a16:creationId xmlns:a16="http://schemas.microsoft.com/office/drawing/2014/main" id="{F5EE5EFE-B819-8D27-9241-0145D0ED09B1}"/>
              </a:ext>
            </a:extLst>
          </p:cNvPr>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a:extLst>
              <a:ext uri="{FF2B5EF4-FFF2-40B4-BE49-F238E27FC236}">
                <a16:creationId xmlns:a16="http://schemas.microsoft.com/office/drawing/2014/main" id="{BC8FBF7B-B0F4-F4BA-FE78-974A4C05E145}"/>
              </a:ext>
            </a:extLst>
          </p:cNvPr>
          <p:cNvSpPr>
            <a:spLocks noGrp="1"/>
          </p:cNvSpPr>
          <p:nvPr>
            <p:ph type="dt" idx="11"/>
          </p:nvPr>
        </p:nvSpPr>
        <p:spPr/>
        <p:txBody>
          <a:bodyPr/>
          <a:lstStyle/>
          <a:p>
            <a:pPr>
              <a:defRPr/>
            </a:pPr>
            <a:r>
              <a:rPr lang="en-US"/>
              <a:t>October 22, 2015</a:t>
            </a:r>
          </a:p>
        </p:txBody>
      </p:sp>
      <p:sp>
        <p:nvSpPr>
          <p:cNvPr id="6" name="Slide Number Placeholder 5">
            <a:extLst>
              <a:ext uri="{FF2B5EF4-FFF2-40B4-BE49-F238E27FC236}">
                <a16:creationId xmlns:a16="http://schemas.microsoft.com/office/drawing/2014/main" id="{01A2873D-30B1-82FB-EAED-70FD836C65B1}"/>
              </a:ext>
            </a:extLst>
          </p:cNvPr>
          <p:cNvSpPr>
            <a:spLocks noGrp="1"/>
          </p:cNvSpPr>
          <p:nvPr>
            <p:ph type="sldNum" sz="quarter" idx="12"/>
          </p:nvPr>
        </p:nvSpPr>
        <p:spPr/>
        <p:txBody>
          <a:bodyPr/>
          <a:lstStyle/>
          <a:p>
            <a:pPr>
              <a:defRPr/>
            </a:pPr>
            <a:fld id="{BCD31DAA-8C22-4560-9478-FEE05A82B49F}" type="slidenum">
              <a:rPr lang="en-US" smtClean="0"/>
              <a:pPr>
                <a:defRPr/>
              </a:pPr>
              <a:t>39</a:t>
            </a:fld>
            <a:endParaRPr lang="en-US"/>
          </a:p>
        </p:txBody>
      </p:sp>
    </p:spTree>
    <p:extLst>
      <p:ext uri="{BB962C8B-B14F-4D97-AF65-F5344CB8AC3E}">
        <p14:creationId xmlns:p14="http://schemas.microsoft.com/office/powerpoint/2010/main" val="130186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187973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C136-9D59-BFC4-1E7A-85855CAB1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27CB5-5E7F-F2D7-0338-172CE821E6BA}"/>
              </a:ext>
            </a:extLst>
          </p:cNvPr>
          <p:cNvSpPr>
            <a:spLocks noGrp="1" noRot="1" noChangeAspect="1"/>
          </p:cNvSpPr>
          <p:nvPr>
            <p:ph type="sldImg"/>
          </p:nvPr>
        </p:nvSpPr>
        <p:spPr>
          <a:xfrm>
            <a:off x="469900" y="727075"/>
            <a:ext cx="6376988" cy="3587750"/>
          </a:xfrm>
        </p:spPr>
      </p:sp>
      <p:sp>
        <p:nvSpPr>
          <p:cNvPr id="3" name="Notes Placeholder 2">
            <a:extLst>
              <a:ext uri="{FF2B5EF4-FFF2-40B4-BE49-F238E27FC236}">
                <a16:creationId xmlns:a16="http://schemas.microsoft.com/office/drawing/2014/main" id="{FF043D99-77DA-B855-5E95-7060568C10BA}"/>
              </a:ext>
            </a:extLst>
          </p:cNvPr>
          <p:cNvSpPr>
            <a:spLocks noGrp="1"/>
          </p:cNvSpPr>
          <p:nvPr>
            <p:ph type="body" idx="1"/>
          </p:nvPr>
        </p:nvSpPr>
        <p:spPr/>
        <p:txBody>
          <a:bodyPr/>
          <a:lstStyle/>
          <a:p>
            <a:r>
              <a:rPr lang="en-US" dirty="0"/>
              <a:t>Nomi from Candi’s 12:30 studio on Adulting Made Easier had very thorough market research on competing products.</a:t>
            </a:r>
          </a:p>
        </p:txBody>
      </p:sp>
      <p:sp>
        <p:nvSpPr>
          <p:cNvPr id="4" name="Header Placeholder 3">
            <a:extLst>
              <a:ext uri="{FF2B5EF4-FFF2-40B4-BE49-F238E27FC236}">
                <a16:creationId xmlns:a16="http://schemas.microsoft.com/office/drawing/2014/main" id="{6CB897B4-6F1A-B4DD-C11B-23AEEAB786F8}"/>
              </a:ext>
            </a:extLst>
          </p:cNvPr>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a:extLst>
              <a:ext uri="{FF2B5EF4-FFF2-40B4-BE49-F238E27FC236}">
                <a16:creationId xmlns:a16="http://schemas.microsoft.com/office/drawing/2014/main" id="{F3F38BF7-1DD7-C719-2CF0-09B9FB774F57}"/>
              </a:ext>
            </a:extLst>
          </p:cNvPr>
          <p:cNvSpPr>
            <a:spLocks noGrp="1"/>
          </p:cNvSpPr>
          <p:nvPr>
            <p:ph type="dt" idx="11"/>
          </p:nvPr>
        </p:nvSpPr>
        <p:spPr/>
        <p:txBody>
          <a:bodyPr/>
          <a:lstStyle/>
          <a:p>
            <a:pPr>
              <a:defRPr/>
            </a:pPr>
            <a:r>
              <a:rPr lang="en-US"/>
              <a:t>October 22, 2015</a:t>
            </a:r>
          </a:p>
        </p:txBody>
      </p:sp>
      <p:sp>
        <p:nvSpPr>
          <p:cNvPr id="6" name="Slide Number Placeholder 5">
            <a:extLst>
              <a:ext uri="{FF2B5EF4-FFF2-40B4-BE49-F238E27FC236}">
                <a16:creationId xmlns:a16="http://schemas.microsoft.com/office/drawing/2014/main" id="{1A56BFC5-00E3-2CFB-251E-4027F9FF86B4}"/>
              </a:ext>
            </a:extLst>
          </p:cNvPr>
          <p:cNvSpPr>
            <a:spLocks noGrp="1"/>
          </p:cNvSpPr>
          <p:nvPr>
            <p:ph type="sldNum" sz="quarter" idx="12"/>
          </p:nvPr>
        </p:nvSpPr>
        <p:spPr/>
        <p:txBody>
          <a:bodyPr/>
          <a:lstStyle/>
          <a:p>
            <a:pPr>
              <a:defRPr/>
            </a:pPr>
            <a:fld id="{BCD31DAA-8C22-4560-9478-FEE05A82B49F}" type="slidenum">
              <a:rPr lang="en-US" smtClean="0"/>
              <a:pPr>
                <a:defRPr/>
              </a:pPr>
              <a:t>40</a:t>
            </a:fld>
            <a:endParaRPr lang="en-US"/>
          </a:p>
        </p:txBody>
      </p:sp>
    </p:spTree>
    <p:extLst>
      <p:ext uri="{BB962C8B-B14F-4D97-AF65-F5344CB8AC3E}">
        <p14:creationId xmlns:p14="http://schemas.microsoft.com/office/powerpoint/2010/main" val="526165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76669-E054-1EB5-E637-A225FAEC9270}"/>
            </a:ext>
          </a:extLst>
        </p:cNvPr>
        <p:cNvGrpSpPr/>
        <p:nvPr/>
      </p:nvGrpSpPr>
      <p:grpSpPr>
        <a:xfrm>
          <a:off x="0" y="0"/>
          <a:ext cx="0" cy="0"/>
          <a:chOff x="0" y="0"/>
          <a:chExt cx="0" cy="0"/>
        </a:xfrm>
      </p:grpSpPr>
      <p:sp>
        <p:nvSpPr>
          <p:cNvPr id="68610" name="Rectangle 7">
            <a:extLst>
              <a:ext uri="{FF2B5EF4-FFF2-40B4-BE49-F238E27FC236}">
                <a16:creationId xmlns:a16="http://schemas.microsoft.com/office/drawing/2014/main" id="{290E6EA9-CA40-5DD3-8BBB-E63DB8F038D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41</a:t>
            </a:fld>
            <a:endParaRPr lang="en-US" sz="1000"/>
          </a:p>
        </p:txBody>
      </p:sp>
      <p:sp>
        <p:nvSpPr>
          <p:cNvPr id="68611" name="Rectangle 2">
            <a:extLst>
              <a:ext uri="{FF2B5EF4-FFF2-40B4-BE49-F238E27FC236}">
                <a16:creationId xmlns:a16="http://schemas.microsoft.com/office/drawing/2014/main" id="{5576FF1C-5808-F198-0556-AB6C17333A2B}"/>
              </a:ext>
            </a:extLst>
          </p:cNvPr>
          <p:cNvSpPr>
            <a:spLocks noGrp="1" noRot="1" noChangeAspect="1" noChangeArrowheads="1" noTextEdit="1"/>
          </p:cNvSpPr>
          <p:nvPr>
            <p:ph type="sldImg"/>
          </p:nvPr>
        </p:nvSpPr>
        <p:spPr>
          <a:xfrm>
            <a:off x="457200" y="720725"/>
            <a:ext cx="6400800" cy="3600450"/>
          </a:xfrm>
          <a:ln/>
        </p:spPr>
      </p:sp>
      <p:sp>
        <p:nvSpPr>
          <p:cNvPr id="68612" name="Rectangle 3">
            <a:extLst>
              <a:ext uri="{FF2B5EF4-FFF2-40B4-BE49-F238E27FC236}">
                <a16:creationId xmlns:a16="http://schemas.microsoft.com/office/drawing/2014/main" id="{94EA73AD-E889-35AE-B050-52FA56DE7AE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a:extLst>
              <a:ext uri="{FF2B5EF4-FFF2-40B4-BE49-F238E27FC236}">
                <a16:creationId xmlns:a16="http://schemas.microsoft.com/office/drawing/2014/main" id="{147F534A-79AD-76B9-9C9F-0E4D4B976910}"/>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A35542E0-A8C7-21A7-676D-91BB6499825B}"/>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10282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ce126371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ce126371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I wanted to go over this slide again that I showed you two weeks ago as the Cas tell me there are some real misconceptions. Especially on what a Check or Check- means.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 “check ++” is like an A+</a:t>
            </a:r>
          </a:p>
          <a:p>
            <a:pPr marL="0" lvl="0" indent="0" algn="l" rtl="0">
              <a:spcBef>
                <a:spcPts val="0"/>
              </a:spcBef>
              <a:spcAft>
                <a:spcPts val="0"/>
              </a:spcAft>
              <a:buNone/>
            </a:pPr>
            <a:r>
              <a:rPr lang="en-US" b="0" dirty="0"/>
              <a:t>A “check plus” is a solid A</a:t>
            </a:r>
          </a:p>
          <a:p>
            <a:pPr marL="0" lvl="0" indent="0" algn="l" rtl="0">
              <a:spcBef>
                <a:spcPts val="0"/>
              </a:spcBef>
              <a:spcAft>
                <a:spcPts val="0"/>
              </a:spcAft>
              <a:buNone/>
            </a:pPr>
            <a:r>
              <a:rPr lang="en-US" b="0" dirty="0"/>
              <a:t>A “check” is in the B+ to A- range. It is a solid grate. It is NOT a C.</a:t>
            </a:r>
          </a:p>
          <a:p>
            <a:pPr marL="0" lvl="0" indent="0" algn="l" rtl="0">
              <a:spcBef>
                <a:spcPts val="0"/>
              </a:spcBef>
              <a:spcAft>
                <a:spcPts val="0"/>
              </a:spcAft>
              <a:buNone/>
            </a:pPr>
            <a:r>
              <a:rPr lang="en-US" b="0" dirty="0"/>
              <a:t>And see the rest going down…</a:t>
            </a:r>
          </a:p>
          <a:p>
            <a:pPr marL="0" lvl="0" indent="0" algn="l" rtl="0">
              <a:spcBef>
                <a:spcPts val="0"/>
              </a:spcBef>
              <a:spcAft>
                <a:spcPts val="0"/>
              </a:spcAft>
              <a:buNone/>
            </a:pPr>
            <a:endParaRPr b="1"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Got here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57 min so took 20 min break and restart at 2:50 PM leaving only 30 min to finish so will jam through color.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get here by 40 min, can take a 25 min team break</a:t>
            </a:r>
          </a:p>
          <a:p>
            <a:endParaRPr lang="en-US" dirty="0"/>
          </a:p>
          <a:p>
            <a:r>
              <a:rPr lang="en-US" dirty="0"/>
              <a:t>Last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broke at 54 min in so took a 20 min break (return at 2:45)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was enough time to do 8 min exercise and jam through last slides, but very fast.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Should have taken only 15 min break.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think need to be able to do this 1</a:t>
            </a:r>
            <a:r>
              <a:rPr lang="en-US" baseline="30000" dirty="0"/>
              <a:t>st</a:t>
            </a:r>
            <a:r>
              <a:rPr lang="en-US" dirty="0"/>
              <a:t> half in 45 min. Take 25 min break. And can finish in 40 min with 10 min exercise.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2 years ago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Got here at 48 min so took a 22 min break (until 2:40)</a:t>
            </a:r>
          </a:p>
          <a:p>
            <a:r>
              <a:rPr lang="en-US" dirty="0"/>
              <a:t>last year got here at 30 min so took 25 min team break *** (restart at 2:25) [think of moving break to after icons and start second half with color]</a:t>
            </a:r>
          </a:p>
          <a:p>
            <a:r>
              <a:rPr lang="en-US" dirty="0"/>
              <a:t>[note: </a:t>
            </a:r>
            <a:br>
              <a:rPr lang="en-US" dirty="0"/>
            </a:br>
            <a:r>
              <a:rPr lang="en-US" dirty="0"/>
              <a:t>1) how many have already run a low-fi test? How many did it on paper? How many used an electronic tool?</a:t>
            </a:r>
            <a:br>
              <a:rPr lang="en-US" dirty="0"/>
            </a:br>
            <a:r>
              <a:rPr lang="en-US" dirty="0"/>
              <a:t>2)  you can change low-fi prototype between experiments</a:t>
            </a:r>
            <a:br>
              <a:rPr lang="en-US" dirty="0"/>
            </a:br>
            <a:r>
              <a:rPr lang="en-US" dirty="0"/>
              <a:t>3) low-fi report this year is shorter so don't be fooled by good examples from last year]</a:t>
            </a:r>
          </a:p>
          <a:p>
            <a:r>
              <a:rPr lang="en-US" dirty="0"/>
              <a:t>If get here by 40 min, can take a 25 min team break</a:t>
            </a:r>
          </a:p>
          <a:p>
            <a:endParaRPr lang="en-US" dirty="0"/>
          </a:p>
          <a:p>
            <a:r>
              <a:rPr lang="en-US" dirty="0"/>
              <a:t>*** 3 years ago ***</a:t>
            </a:r>
          </a:p>
          <a:p>
            <a:r>
              <a:rPr lang="en-US" dirty="0"/>
              <a:t>20 minutes </a:t>
            </a:r>
          </a:p>
          <a:p>
            <a:r>
              <a:rPr lang="en-US" dirty="0"/>
              <a:t>Broke 45 minutes in</a:t>
            </a:r>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dirty="0"/>
          </a:p>
        </p:txBody>
      </p:sp>
    </p:spTree>
    <p:extLst>
      <p:ext uri="{BB962C8B-B14F-4D97-AF65-F5344CB8AC3E}">
        <p14:creationId xmlns:p14="http://schemas.microsoft.com/office/powerpoint/2010/main" val="2866309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Color</a:t>
            </a:r>
            <a:r>
              <a:rPr lang="en-US" dirty="0"/>
              <a:t> is often</a:t>
            </a:r>
            <a:r>
              <a:rPr lang="en-US" baseline="0" dirty="0"/>
              <a:t> </a:t>
            </a:r>
            <a:r>
              <a:rPr lang="en-US" b="1" baseline="0" dirty="0"/>
              <a:t>difficult</a:t>
            </a:r>
            <a:r>
              <a:rPr lang="en-US" baseline="0" dirty="0"/>
              <a:t> to get </a:t>
            </a:r>
            <a:r>
              <a:rPr lang="en-US" b="1" baseline="0" dirty="0"/>
              <a:t>right</a:t>
            </a:r>
            <a:r>
              <a:rPr lang="en-US" baseline="0" dirty="0"/>
              <a:t>. I</a:t>
            </a:r>
            <a:r>
              <a:rPr lang="en-US" sz="1200" kern="1200" dirty="0">
                <a:solidFill>
                  <a:schemeClr val="tx1"/>
                </a:solidFill>
                <a:latin typeface="+mn-lt"/>
                <a:ea typeface="+mn-ea"/>
                <a:cs typeface="+mn-cs"/>
              </a:rPr>
              <a:t>t plays a </a:t>
            </a:r>
            <a:r>
              <a:rPr lang="en-US" sz="1200" b="1" kern="1200" dirty="0">
                <a:solidFill>
                  <a:schemeClr val="tx1"/>
                </a:solidFill>
                <a:latin typeface="+mn-lt"/>
                <a:ea typeface="+mn-ea"/>
                <a:cs typeface="+mn-cs"/>
              </a:rPr>
              <a:t>major</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role</a:t>
            </a:r>
            <a:r>
              <a:rPr lang="en-US" sz="1200" kern="1200" dirty="0">
                <a:solidFill>
                  <a:schemeClr val="tx1"/>
                </a:solidFill>
                <a:latin typeface="+mn-lt"/>
                <a:ea typeface="+mn-ea"/>
                <a:cs typeface="+mn-cs"/>
              </a:rPr>
              <a:t> in stimulating a person’s </a:t>
            </a:r>
            <a:r>
              <a:rPr lang="en-US" sz="1200" b="1" kern="1200" dirty="0">
                <a:solidFill>
                  <a:schemeClr val="tx1"/>
                </a:solidFill>
                <a:latin typeface="+mn-lt"/>
                <a:ea typeface="+mn-ea"/>
                <a:cs typeface="+mn-cs"/>
              </a:rPr>
              <a:t>reaction</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attitude</a:t>
            </a:r>
            <a:r>
              <a:rPr lang="en-US" sz="1200" kern="1200" dirty="0">
                <a:solidFill>
                  <a:schemeClr val="tx1"/>
                </a:solidFill>
                <a:latin typeface="+mn-lt"/>
                <a:ea typeface="+mn-ea"/>
                <a:cs typeface="+mn-cs"/>
              </a:rPr>
              <a:t> which may </a:t>
            </a:r>
            <a:r>
              <a:rPr lang="en-US" sz="1200" b="1" kern="1200" dirty="0">
                <a:solidFill>
                  <a:schemeClr val="tx1"/>
                </a:solidFill>
                <a:latin typeface="+mn-lt"/>
                <a:ea typeface="+mn-ea"/>
                <a:cs typeface="+mn-cs"/>
              </a:rPr>
              <a:t>vary</a:t>
            </a:r>
            <a:r>
              <a:rPr lang="en-US" sz="1200" kern="1200" dirty="0">
                <a:solidFill>
                  <a:schemeClr val="tx1"/>
                </a:solidFill>
                <a:latin typeface="+mn-lt"/>
                <a:ea typeface="+mn-ea"/>
                <a:cs typeface="+mn-cs"/>
              </a:rPr>
              <a:t> from individual to individual</a:t>
            </a:r>
            <a:r>
              <a:rPr lang="en-US" sz="1200" kern="1200" baseline="0" dirty="0">
                <a:solidFill>
                  <a:schemeClr val="tx1"/>
                </a:solidFill>
                <a:latin typeface="+mn-lt"/>
                <a:ea typeface="+mn-ea"/>
                <a:cs typeface="+mn-cs"/>
              </a:rPr>
              <a:t> and yet </a:t>
            </a:r>
            <a:r>
              <a:rPr lang="en-US" sz="1200" b="1" kern="1200" baseline="0" dirty="0">
                <a:solidFill>
                  <a:schemeClr val="tx1"/>
                </a:solidFill>
                <a:latin typeface="+mn-lt"/>
                <a:ea typeface="+mn-ea"/>
                <a:cs typeface="+mn-cs"/>
              </a:rPr>
              <a:t>across</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cultures</a:t>
            </a:r>
            <a:r>
              <a:rPr lang="en-US" sz="1200" kern="1200" baseline="0" dirty="0">
                <a:solidFill>
                  <a:schemeClr val="tx1"/>
                </a:solidFill>
                <a:latin typeface="+mn-lt"/>
                <a:ea typeface="+mn-ea"/>
                <a:cs typeface="+mn-cs"/>
              </a:rPr>
              <a:t>, colors have different meanings.</a:t>
            </a:r>
          </a:p>
          <a:p>
            <a:endParaRPr lang="en-US" sz="1200" b="1"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45</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xfrm>
            <a:off x="457200" y="720725"/>
            <a:ext cx="6400800" cy="3600450"/>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Hue is …</a:t>
            </a:r>
          </a:p>
          <a:p>
            <a:pPr eaLnBrk="1" hangingPunct="1"/>
            <a:r>
              <a:rPr lang="en-US" dirty="0">
                <a:ea typeface="ＭＳ Ｐゴシック" pitchFamily="34" charset="-128"/>
              </a:rPr>
              <a:t>Saturation is …</a:t>
            </a:r>
          </a:p>
          <a:p>
            <a:pPr eaLnBrk="1" hangingPunct="1"/>
            <a:r>
              <a:rPr lang="en-US" dirty="0">
                <a:ea typeface="ＭＳ Ｐゴシック" pitchFamily="34" charset="-128"/>
              </a:rPr>
              <a:t>Luminance is…</a:t>
            </a:r>
          </a:p>
          <a:p>
            <a:pPr eaLnBrk="1" hangingPunct="1"/>
            <a:r>
              <a:rPr lang="en-US" dirty="0">
                <a:ea typeface="ＭＳ Ｐゴシック" pitchFamily="34" charset="-128"/>
              </a:rPr>
              <a:t>Let’s see how we </a:t>
            </a:r>
            <a:r>
              <a:rPr lang="en-US" b="1" dirty="0">
                <a:ea typeface="ＭＳ Ｐゴシック" pitchFamily="34" charset="-128"/>
              </a:rPr>
              <a:t>use</a:t>
            </a:r>
            <a:r>
              <a:rPr lang="en-US" dirty="0">
                <a:ea typeface="ＭＳ Ｐゴシック" pitchFamily="34" charset="-128"/>
              </a:rPr>
              <a:t> these components in design.</a:t>
            </a:r>
          </a:p>
        </p:txBody>
      </p:sp>
    </p:spTree>
    <p:extLst>
      <p:ext uri="{BB962C8B-B14F-4D97-AF65-F5344CB8AC3E}">
        <p14:creationId xmlns:p14="http://schemas.microsoft.com/office/powerpoint/2010/main" val="898697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46</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xfrm>
            <a:off x="457200" y="720725"/>
            <a:ext cx="6400800" cy="3600450"/>
          </a:xfrm>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While it is certainly true that </a:t>
            </a:r>
            <a:r>
              <a:rPr lang="en-US" b="1" dirty="0">
                <a:ea typeface="ＭＳ Ｐゴシック" pitchFamily="34" charset="-128"/>
              </a:rPr>
              <a:t>hues</a:t>
            </a:r>
            <a:r>
              <a:rPr lang="en-US" dirty="0">
                <a:ea typeface="ＭＳ Ｐゴシック" pitchFamily="34" charset="-128"/>
              </a:rPr>
              <a:t> </a:t>
            </a:r>
            <a:r>
              <a:rPr lang="en-US" b="1" dirty="0">
                <a:ea typeface="ＭＳ Ｐゴシック" pitchFamily="34" charset="-128"/>
              </a:rPr>
              <a:t>have</a:t>
            </a:r>
            <a:r>
              <a:rPr lang="en-US" dirty="0">
                <a:ea typeface="ＭＳ Ｐゴシック" pitchFamily="34" charset="-128"/>
              </a:rPr>
              <a:t> a </a:t>
            </a:r>
            <a:r>
              <a:rPr lang="en-US" b="1" dirty="0">
                <a:ea typeface="ＭＳ Ｐゴシック" pitchFamily="34" charset="-128"/>
              </a:rPr>
              <a:t>physical</a:t>
            </a:r>
            <a:r>
              <a:rPr lang="en-US" dirty="0">
                <a:ea typeface="ＭＳ Ｐゴシック" pitchFamily="34" charset="-128"/>
              </a:rPr>
              <a:t> </a:t>
            </a:r>
            <a:r>
              <a:rPr lang="en-US" b="1" dirty="0">
                <a:ea typeface="ＭＳ Ｐゴシック" pitchFamily="34" charset="-128"/>
              </a:rPr>
              <a:t>order</a:t>
            </a:r>
            <a:r>
              <a:rPr lang="en-US" dirty="0">
                <a:ea typeface="ＭＳ Ｐゴシック" pitchFamily="34" charset="-128"/>
              </a:rPr>
              <a:t> </a:t>
            </a:r>
            <a:r>
              <a:rPr lang="en-US" b="1" dirty="0">
                <a:ea typeface="ＭＳ Ｐゴシック" pitchFamily="34" charset="-128"/>
              </a:rPr>
              <a:t>via</a:t>
            </a:r>
            <a:r>
              <a:rPr lang="en-US" dirty="0">
                <a:ea typeface="ＭＳ Ｐゴシック" pitchFamily="34" charset="-128"/>
              </a:rPr>
              <a:t> their </a:t>
            </a:r>
            <a:r>
              <a:rPr lang="en-US" b="1" dirty="0">
                <a:ea typeface="ＭＳ Ｐゴシック" pitchFamily="34" charset="-128"/>
              </a:rPr>
              <a:t>wavelength</a:t>
            </a:r>
            <a:r>
              <a:rPr lang="en-US" dirty="0">
                <a:ea typeface="ＭＳ Ｐゴシック" pitchFamily="34" charset="-128"/>
              </a:rPr>
              <a:t>, and that every kindergartener knows the rainbow ordering, our </a:t>
            </a:r>
            <a:r>
              <a:rPr lang="en-US" b="1" dirty="0">
                <a:ea typeface="ＭＳ Ｐゴシック" pitchFamily="34" charset="-128"/>
              </a:rPr>
              <a:t>visual</a:t>
            </a:r>
            <a:r>
              <a:rPr lang="en-US" dirty="0">
                <a:ea typeface="ＭＳ Ｐゴシック" pitchFamily="34" charset="-128"/>
              </a:rPr>
              <a:t> </a:t>
            </a:r>
            <a:r>
              <a:rPr lang="en-US" b="1" dirty="0">
                <a:ea typeface="ＭＳ Ｐゴシック" pitchFamily="34" charset="-128"/>
              </a:rPr>
              <a:t>system</a:t>
            </a:r>
            <a:r>
              <a:rPr lang="en-US" dirty="0">
                <a:ea typeface="ＭＳ Ｐゴシック" pitchFamily="34" charset="-128"/>
              </a:rPr>
              <a:t> has a very </a:t>
            </a:r>
            <a:r>
              <a:rPr lang="en-US" b="1" dirty="0">
                <a:ea typeface="ＭＳ Ｐゴシック" pitchFamily="34" charset="-128"/>
              </a:rPr>
              <a:t>difficult</a:t>
            </a:r>
            <a:r>
              <a:rPr lang="en-US" dirty="0">
                <a:ea typeface="ＭＳ Ｐゴシック" pitchFamily="34" charset="-128"/>
              </a:rPr>
              <a:t> time </a:t>
            </a:r>
            <a:r>
              <a:rPr lang="en-US" b="1" dirty="0">
                <a:ea typeface="ＭＳ Ｐゴシック" pitchFamily="34" charset="-128"/>
              </a:rPr>
              <a:t>treating</a:t>
            </a:r>
            <a:r>
              <a:rPr lang="en-US" dirty="0">
                <a:ea typeface="ＭＳ Ｐゴシック" pitchFamily="34" charset="-128"/>
              </a:rPr>
              <a:t> </a:t>
            </a:r>
            <a:r>
              <a:rPr lang="en-US" b="1" dirty="0">
                <a:ea typeface="ＭＳ Ｐゴシック" pitchFamily="34" charset="-128"/>
              </a:rPr>
              <a:t>hue</a:t>
            </a:r>
            <a:r>
              <a:rPr lang="en-US" dirty="0">
                <a:ea typeface="ＭＳ Ｐゴシック" pitchFamily="34" charset="-128"/>
              </a:rPr>
              <a:t> in an </a:t>
            </a:r>
            <a:r>
              <a:rPr lang="en-US" b="1" dirty="0">
                <a:ea typeface="ＭＳ Ｐゴシック" pitchFamily="34" charset="-128"/>
              </a:rPr>
              <a:t>ordered</a:t>
            </a:r>
            <a:r>
              <a:rPr lang="en-US" dirty="0">
                <a:ea typeface="ＭＳ Ｐゴシック" pitchFamily="34" charset="-128"/>
              </a:rPr>
              <a:t> way. As we see in this image, it is clear that each area is *</a:t>
            </a:r>
            <a:r>
              <a:rPr lang="en-US" b="1" dirty="0">
                <a:ea typeface="ＭＳ Ｐゴシック" pitchFamily="34" charset="-128"/>
              </a:rPr>
              <a:t>different</a:t>
            </a:r>
            <a:r>
              <a:rPr lang="en-US" dirty="0">
                <a:ea typeface="ＭＳ Ｐゴシック" pitchFamily="34" charset="-128"/>
              </a:rPr>
              <a:t>*, but none of the areas have an </a:t>
            </a:r>
            <a:r>
              <a:rPr lang="en-US" b="1" dirty="0">
                <a:ea typeface="ＭＳ Ｐゴシック" pitchFamily="34" charset="-128"/>
              </a:rPr>
              <a:t>intuitive</a:t>
            </a:r>
            <a:r>
              <a:rPr lang="en-US" dirty="0">
                <a:ea typeface="ＭＳ Ｐゴシック" pitchFamily="34" charset="-128"/>
              </a:rPr>
              <a:t> </a:t>
            </a:r>
            <a:r>
              <a:rPr lang="en-US" b="1" dirty="0">
                <a:ea typeface="ＭＳ Ｐゴシック" pitchFamily="34" charset="-128"/>
              </a:rPr>
              <a:t>relationship</a:t>
            </a:r>
            <a:r>
              <a:rPr lang="en-US" dirty="0">
                <a:ea typeface="ＭＳ Ｐゴシック" pitchFamily="34" charset="-128"/>
              </a:rPr>
              <a:t> between each other. </a:t>
            </a:r>
            <a:br>
              <a:rPr lang="en-US" dirty="0">
                <a:ea typeface="ＭＳ Ｐゴシック" pitchFamily="34" charset="-128"/>
              </a:rPr>
            </a:br>
            <a:r>
              <a:rPr lang="en-US" dirty="0">
                <a:ea typeface="ＭＳ Ｐゴシック" pitchFamily="34" charset="-128"/>
              </a:rPr>
              <a:t>This is </a:t>
            </a:r>
            <a:r>
              <a:rPr lang="en-US" b="1" dirty="0">
                <a:ea typeface="ＭＳ Ｐゴシック" pitchFamily="34" charset="-128"/>
              </a:rPr>
              <a:t>supposed</a:t>
            </a:r>
            <a:r>
              <a:rPr lang="en-US" dirty="0">
                <a:ea typeface="ＭＳ Ｐゴシック" pitchFamily="34" charset="-128"/>
              </a:rPr>
              <a:t> to convey height above sea level.</a:t>
            </a:r>
          </a:p>
          <a:p>
            <a:pPr eaLnBrk="1" hangingPunct="1"/>
            <a:r>
              <a:rPr lang="en-US" dirty="0">
                <a:ea typeface="ＭＳ Ｐゴシック" pitchFamily="34" charset="-128"/>
              </a:rPr>
              <a:t>Where is </a:t>
            </a:r>
            <a:r>
              <a:rPr lang="en-US" b="1" dirty="0">
                <a:ea typeface="ＭＳ Ｐゴシック" pitchFamily="34" charset="-128"/>
              </a:rPr>
              <a:t>above</a:t>
            </a:r>
            <a:r>
              <a:rPr lang="en-US" dirty="0">
                <a:ea typeface="ＭＳ Ｐゴシック" pitchFamily="34" charset="-128"/>
              </a:rPr>
              <a:t> </a:t>
            </a:r>
            <a:r>
              <a:rPr lang="en-US" b="1" dirty="0">
                <a:ea typeface="ＭＳ Ｐゴシック" pitchFamily="34" charset="-128"/>
              </a:rPr>
              <a:t>ground</a:t>
            </a:r>
            <a:r>
              <a:rPr lang="en-US" dirty="0">
                <a:ea typeface="ＭＳ Ｐゴシック" pitchFamily="34" charset="-128"/>
              </a:rPr>
              <a:t>? Where is </a:t>
            </a:r>
            <a:r>
              <a:rPr lang="en-US" b="1" dirty="0">
                <a:ea typeface="ＭＳ Ｐゴシック" pitchFamily="34" charset="-128"/>
              </a:rPr>
              <a:t>below</a:t>
            </a:r>
            <a:r>
              <a:rPr lang="en-US" dirty="0">
                <a:ea typeface="ＭＳ Ｐゴシック" pitchFamily="34" charset="-128"/>
              </a:rPr>
              <a:t>? What</a:t>
            </a:r>
            <a:r>
              <a:rPr lang="ja-JP" altLang="en-US" dirty="0">
                <a:ea typeface="ＭＳ Ｐゴシック" pitchFamily="34" charset="-128"/>
              </a:rPr>
              <a:t>’</a:t>
            </a:r>
            <a:r>
              <a:rPr lang="en-US" altLang="ja-JP" dirty="0">
                <a:ea typeface="ＭＳ Ｐゴシック" pitchFamily="34" charset="-128"/>
              </a:rPr>
              <a:t>s the </a:t>
            </a:r>
            <a:r>
              <a:rPr lang="en-US" altLang="ja-JP" b="1" dirty="0">
                <a:ea typeface="ＭＳ Ｐゴシック" pitchFamily="34" charset="-128"/>
              </a:rPr>
              <a:t>highest</a:t>
            </a:r>
            <a:r>
              <a:rPr lang="en-US" altLang="ja-JP" dirty="0">
                <a:ea typeface="ＭＳ Ｐゴシック" pitchFamily="34" charset="-128"/>
              </a:rPr>
              <a:t> point? These questions are </a:t>
            </a:r>
            <a:r>
              <a:rPr lang="en-US" altLang="ja-JP" b="1" dirty="0">
                <a:ea typeface="ＭＳ Ｐゴシック" pitchFamily="34" charset="-128"/>
              </a:rPr>
              <a:t>hard</a:t>
            </a:r>
            <a:r>
              <a:rPr lang="en-US" altLang="ja-JP" dirty="0">
                <a:ea typeface="ＭＳ Ｐゴシック" pitchFamily="34" charset="-128"/>
              </a:rPr>
              <a:t> to answer. </a:t>
            </a:r>
          </a:p>
          <a:p>
            <a:pPr eaLnBrk="1" hangingPunct="1"/>
            <a:r>
              <a:rPr lang="en-US" dirty="0">
                <a:ea typeface="ＭＳ Ｐゴシック" pitchFamily="34" charset="-128"/>
              </a:rPr>
              <a:t>This is how most computer scientist would design a map.</a:t>
            </a: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47</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xfrm>
            <a:off x="457200" y="720725"/>
            <a:ext cx="6400800" cy="3600450"/>
          </a:xfrm>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a:t>
            </a:r>
            <a:r>
              <a:rPr lang="en-US" b="1" dirty="0">
                <a:ea typeface="ＭＳ Ｐゴシック" pitchFamily="34" charset="-128"/>
              </a:rPr>
              <a:t>primarily</a:t>
            </a:r>
            <a:r>
              <a:rPr lang="en-US" dirty="0">
                <a:ea typeface="ＭＳ Ｐゴシック" pitchFamily="34" charset="-128"/>
              </a:rPr>
              <a:t> by </a:t>
            </a:r>
            <a:r>
              <a:rPr lang="en-US" b="1" dirty="0">
                <a:ea typeface="ＭＳ Ｐゴシック" pitchFamily="34" charset="-128"/>
              </a:rPr>
              <a:t>luminance</a:t>
            </a:r>
            <a:r>
              <a:rPr lang="en-US" dirty="0">
                <a:ea typeface="ＭＳ Ｐゴシック" pitchFamily="34" charset="-128"/>
              </a:rPr>
              <a:t> are much </a:t>
            </a:r>
            <a:r>
              <a:rPr lang="en-US" b="1" dirty="0">
                <a:ea typeface="ＭＳ Ｐゴシック" pitchFamily="34" charset="-128"/>
              </a:rPr>
              <a:t>easier</a:t>
            </a:r>
            <a:r>
              <a:rPr lang="en-US" dirty="0">
                <a:ea typeface="ＭＳ Ｐゴシック" pitchFamily="34" charset="-128"/>
              </a:rPr>
              <a:t> for us to </a:t>
            </a:r>
            <a:r>
              <a:rPr lang="en-US" b="1" dirty="0">
                <a:ea typeface="ＭＳ Ｐゴシック" pitchFamily="34" charset="-128"/>
              </a:rPr>
              <a:t>order</a:t>
            </a:r>
            <a:r>
              <a:rPr lang="en-US" dirty="0">
                <a:ea typeface="ＭＳ Ｐゴシック" pitchFamily="34" charset="-128"/>
              </a:rPr>
              <a:t>. This image uses </a:t>
            </a:r>
            <a:r>
              <a:rPr lang="en-US" b="1" dirty="0">
                <a:ea typeface="ＭＳ Ｐゴシック" pitchFamily="34" charset="-128"/>
              </a:rPr>
              <a:t>two</a:t>
            </a:r>
            <a:r>
              <a:rPr lang="en-US" dirty="0">
                <a:ea typeface="ＭＳ Ｐゴシック" pitchFamily="34" charset="-128"/>
              </a:rPr>
              <a:t> </a:t>
            </a:r>
            <a:r>
              <a:rPr lang="en-US" b="1" dirty="0">
                <a:ea typeface="ＭＳ Ｐゴシック" pitchFamily="34" charset="-128"/>
              </a:rPr>
              <a:t>color</a:t>
            </a:r>
            <a:r>
              <a:rPr lang="en-US" dirty="0">
                <a:ea typeface="ＭＳ Ｐゴシック" pitchFamily="34" charset="-128"/>
              </a:rPr>
              <a:t> </a:t>
            </a:r>
            <a:r>
              <a:rPr lang="en-US" b="1" dirty="0">
                <a:ea typeface="ＭＳ Ｐゴシック" pitchFamily="34" charset="-128"/>
              </a:rPr>
              <a:t>sets</a:t>
            </a:r>
            <a:r>
              <a:rPr lang="en-US" dirty="0">
                <a:ea typeface="ＭＳ Ｐゴシック" pitchFamily="34" charset="-128"/>
              </a:rPr>
              <a:t>: </a:t>
            </a:r>
            <a:r>
              <a:rPr lang="en-US" b="1" dirty="0">
                <a:ea typeface="ＭＳ Ｐゴシック" pitchFamily="34" charset="-128"/>
              </a:rPr>
              <a:t>browns</a:t>
            </a:r>
            <a:r>
              <a:rPr lang="en-US" dirty="0">
                <a:ea typeface="ＭＳ Ｐゴシック" pitchFamily="34" charset="-128"/>
              </a:rPr>
              <a:t> for </a:t>
            </a:r>
            <a:r>
              <a:rPr lang="en-US" b="1" dirty="0">
                <a:ea typeface="ＭＳ Ｐゴシック" pitchFamily="34" charset="-128"/>
              </a:rPr>
              <a:t>height</a:t>
            </a:r>
            <a:r>
              <a:rPr lang="en-US" dirty="0">
                <a:ea typeface="ＭＳ Ｐゴシック" pitchFamily="34" charset="-128"/>
              </a:rPr>
              <a:t> above the land, </a:t>
            </a:r>
            <a:r>
              <a:rPr lang="en-US" b="1" dirty="0">
                <a:ea typeface="ＭＳ Ｐゴシック" pitchFamily="34" charset="-128"/>
              </a:rPr>
              <a:t>blues</a:t>
            </a:r>
            <a:r>
              <a:rPr lang="en-US" dirty="0">
                <a:ea typeface="ＭＳ Ｐゴシック" pitchFamily="34" charset="-128"/>
              </a:rPr>
              <a:t> for </a:t>
            </a:r>
            <a:r>
              <a:rPr lang="en-US" b="1" dirty="0">
                <a:ea typeface="ＭＳ Ｐゴシック" pitchFamily="34" charset="-128"/>
              </a:rPr>
              <a:t>depth</a:t>
            </a:r>
            <a:r>
              <a:rPr lang="en-US" dirty="0">
                <a:ea typeface="ＭＳ Ｐゴシック" pitchFamily="34" charset="-128"/>
              </a:rPr>
              <a:t> below the ocean. The questions I mentioned before are now </a:t>
            </a:r>
            <a:r>
              <a:rPr lang="en-US" b="1" dirty="0">
                <a:ea typeface="ＭＳ Ｐゴシック" pitchFamily="34" charset="-128"/>
              </a:rPr>
              <a:t>much</a:t>
            </a:r>
            <a:r>
              <a:rPr lang="en-US" dirty="0">
                <a:ea typeface="ＭＳ Ｐゴシック" pitchFamily="34" charset="-128"/>
              </a:rPr>
              <a:t> </a:t>
            </a:r>
            <a:r>
              <a:rPr lang="en-US" b="1" dirty="0">
                <a:ea typeface="ＭＳ Ｐゴシック" pitchFamily="34" charset="-128"/>
              </a:rPr>
              <a:t>easier</a:t>
            </a:r>
            <a:r>
              <a:rPr lang="en-US" dirty="0">
                <a:ea typeface="ＭＳ Ｐゴシック" pitchFamily="34" charset="-128"/>
              </a:rPr>
              <a:t> to answer. The much more </a:t>
            </a:r>
            <a:r>
              <a:rPr lang="en-US" b="1" dirty="0">
                <a:ea typeface="ＭＳ Ｐゴシック" pitchFamily="34" charset="-128"/>
              </a:rPr>
              <a:t>muted</a:t>
            </a:r>
            <a:r>
              <a:rPr lang="en-US" dirty="0">
                <a:ea typeface="ＭＳ Ｐゴシック" pitchFamily="34" charset="-128"/>
              </a:rPr>
              <a:t> colors also much </a:t>
            </a:r>
            <a:r>
              <a:rPr lang="en-US" b="1" dirty="0">
                <a:ea typeface="ＭＳ Ｐゴシック" pitchFamily="34" charset="-128"/>
              </a:rPr>
              <a:t>easier</a:t>
            </a:r>
            <a:r>
              <a:rPr lang="en-US" dirty="0">
                <a:ea typeface="ＭＳ Ｐゴシック" pitchFamily="34" charset="-128"/>
              </a:rPr>
              <a:t> to </a:t>
            </a:r>
            <a:r>
              <a:rPr lang="en-US" b="1" dirty="0">
                <a:ea typeface="ＭＳ Ｐゴシック" pitchFamily="34" charset="-128"/>
              </a:rPr>
              <a:t>read</a:t>
            </a:r>
            <a:r>
              <a:rPr lang="en-US" dirty="0">
                <a:ea typeface="ＭＳ Ｐゴシック" pitchFamily="34" charset="-128"/>
              </a:rPr>
              <a:t> the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br>
              <a:rPr lang="en-US" dirty="0">
                <a:ea typeface="ＭＳ Ｐゴシック" pitchFamily="34" charset="-128"/>
              </a:rPr>
            </a:br>
            <a:r>
              <a:rPr lang="en-US" dirty="0">
                <a:ea typeface="ＭＳ Ｐゴシック" pitchFamily="34" charset="-128"/>
              </a:rPr>
              <a:t>The key is to know: under water or not under water?  Then, how far for each case? </a:t>
            </a:r>
          </a:p>
          <a:p>
            <a:pPr eaLnBrk="1" hangingPunct="1"/>
            <a:r>
              <a:rPr lang="en-US" dirty="0">
                <a:ea typeface="ＭＳ Ｐゴシック" pitchFamily="34" charset="-128"/>
              </a:rPr>
              <a:t>Our </a:t>
            </a:r>
            <a:r>
              <a:rPr lang="en-US" b="1" dirty="0">
                <a:ea typeface="ＭＳ Ｐゴシック" pitchFamily="34" charset="-128"/>
              </a:rPr>
              <a:t>perception system can</a:t>
            </a:r>
            <a:r>
              <a:rPr lang="ja-JP" altLang="en-US" b="1" dirty="0">
                <a:ea typeface="ＭＳ Ｐゴシック" pitchFamily="34" charset="-128"/>
              </a:rPr>
              <a:t>’</a:t>
            </a:r>
            <a:r>
              <a:rPr lang="en-US" altLang="ja-JP" b="1" dirty="0">
                <a:ea typeface="ＭＳ Ｐゴシック" pitchFamily="34" charset="-128"/>
              </a:rPr>
              <a:t>t use hue for how much</a:t>
            </a:r>
            <a:r>
              <a:rPr lang="en-US" altLang="ja-JP" dirty="0">
                <a:ea typeface="ＭＳ Ｐゴシック" pitchFamily="34" charset="-128"/>
              </a:rPr>
              <a:t>!  But, we can </a:t>
            </a:r>
            <a:r>
              <a:rPr lang="en-US" altLang="ja-JP" b="1" dirty="0">
                <a:ea typeface="ＭＳ Ｐゴシック" pitchFamily="34" charset="-128"/>
              </a:rPr>
              <a:t>use intensity</a:t>
            </a:r>
            <a:r>
              <a:rPr lang="en-US" altLang="ja-JP" dirty="0">
                <a:ea typeface="ＭＳ Ｐゴシック" pitchFamily="34" charset="-128"/>
              </a:rPr>
              <a:t>.  As I go deeper, the color gets darker.  </a:t>
            </a:r>
            <a:r>
              <a:rPr lang="en-US" altLang="ja-JP" b="1" dirty="0">
                <a:ea typeface="ＭＳ Ｐゴシック" pitchFamily="34" charset="-128"/>
              </a:rPr>
              <a:t>Intensity is a great axis for presenting quantitative info</a:t>
            </a:r>
            <a:r>
              <a:rPr lang="en-US" altLang="ja-JP" dirty="0">
                <a:ea typeface="ＭＳ Ｐゴシック" pitchFamily="34" charset="-128"/>
              </a:rPr>
              <a:t>.</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 diagram of what colors </a:t>
            </a:r>
            <a:r>
              <a:rPr lang="en-US" b="1" dirty="0"/>
              <a:t>mean</a:t>
            </a:r>
            <a:r>
              <a:rPr lang="en-US" dirty="0"/>
              <a:t> for different </a:t>
            </a:r>
            <a:r>
              <a:rPr lang="en-US" b="1" dirty="0"/>
              <a:t>cultures</a:t>
            </a:r>
            <a:r>
              <a:rPr lang="en-US" dirty="0"/>
              <a:t>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a:t>
            </a:r>
            <a:r>
              <a:rPr lang="en-US" sz="1200" kern="1200" baseline="0" dirty="0">
                <a:solidFill>
                  <a:schemeClr val="tx1"/>
                </a:solidFill>
                <a:latin typeface="+mn-lt"/>
                <a:ea typeface="+mn-ea"/>
                <a:cs typeface="+mn-cs"/>
              </a:rPr>
              <a:t> thing is </a:t>
            </a:r>
            <a:r>
              <a:rPr lang="en-US" sz="1200" b="1" kern="1200" baseline="0" dirty="0">
                <a:solidFill>
                  <a:schemeClr val="tx1"/>
                </a:solidFill>
                <a:latin typeface="+mn-lt"/>
                <a:ea typeface="+mn-ea"/>
                <a:cs typeface="+mn-cs"/>
              </a:rPr>
              <a:t>similar</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across</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cultures</a:t>
            </a:r>
            <a:r>
              <a:rPr lang="en-US" sz="1200" kern="1200" baseline="0" dirty="0">
                <a:solidFill>
                  <a:schemeClr val="tx1"/>
                </a:solidFill>
                <a:latin typeface="+mn-lt"/>
                <a:ea typeface="+mn-ea"/>
                <a:cs typeface="+mn-cs"/>
              </a:rPr>
              <a:t> with color at its most </a:t>
            </a:r>
            <a:r>
              <a:rPr lang="en-US" sz="1200" b="1" kern="1200" baseline="0" dirty="0">
                <a:solidFill>
                  <a:schemeClr val="tx1"/>
                </a:solidFill>
                <a:latin typeface="+mn-lt"/>
                <a:ea typeface="+mn-ea"/>
                <a:cs typeface="+mn-cs"/>
              </a:rPr>
              <a:t>basic</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level</a:t>
            </a:r>
            <a:r>
              <a:rPr lang="en-US" sz="1200" kern="1200" baseline="0" dirty="0">
                <a:solidFill>
                  <a:schemeClr val="tx1"/>
                </a:solidFill>
                <a:latin typeface="+mn-lt"/>
                <a:ea typeface="+mn-ea"/>
                <a:cs typeface="+mn-cs"/>
              </a:rPr>
              <a:t>. We can separate color into “</a:t>
            </a:r>
            <a:r>
              <a:rPr lang="en-US" sz="1200" b="1" kern="1200" baseline="0" dirty="0">
                <a:solidFill>
                  <a:schemeClr val="tx1"/>
                </a:solidFill>
                <a:latin typeface="+mn-lt"/>
                <a:ea typeface="+mn-ea"/>
                <a:cs typeface="+mn-cs"/>
              </a:rPr>
              <a:t>warm</a:t>
            </a:r>
            <a:r>
              <a:rPr lang="en-US" sz="1200" kern="1200" baseline="0" dirty="0">
                <a:solidFill>
                  <a:schemeClr val="tx1"/>
                </a:solidFill>
                <a:latin typeface="+mn-lt"/>
                <a:ea typeface="+mn-ea"/>
                <a:cs typeface="+mn-cs"/>
              </a:rPr>
              <a:t>” and “</a:t>
            </a:r>
            <a:r>
              <a:rPr lang="en-US" sz="1200" b="1" kern="1200" baseline="0" dirty="0">
                <a:solidFill>
                  <a:schemeClr val="tx1"/>
                </a:solidFill>
                <a:latin typeface="+mn-lt"/>
                <a:ea typeface="+mn-ea"/>
                <a:cs typeface="+mn-cs"/>
              </a:rPr>
              <a:t>cool</a:t>
            </a:r>
            <a:r>
              <a:rPr lang="en-US" sz="1200" kern="1200" baseline="0" dirty="0">
                <a:solidFill>
                  <a:schemeClr val="tx1"/>
                </a:solidFill>
                <a:latin typeface="+mn-lt"/>
                <a:ea typeface="+mn-ea"/>
                <a:cs typeface="+mn-cs"/>
              </a:rPr>
              <a:t>” colors which have a very similar </a:t>
            </a:r>
            <a:r>
              <a:rPr lang="en-US" sz="1200" b="1" kern="1200" baseline="0" dirty="0">
                <a:solidFill>
                  <a:schemeClr val="tx1"/>
                </a:solidFill>
                <a:latin typeface="+mn-lt"/>
                <a:ea typeface="+mn-ea"/>
                <a:cs typeface="+mn-cs"/>
              </a:rPr>
              <a:t>emotional</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response</a:t>
            </a:r>
            <a:r>
              <a:rPr lang="en-US" sz="1200" kern="1200" baseline="0" dirty="0">
                <a:solidFill>
                  <a:schemeClr val="tx1"/>
                </a:solidFill>
                <a:latin typeface="+mn-lt"/>
                <a:ea typeface="+mn-ea"/>
                <a:cs typeface="+mn-cs"/>
              </a:rPr>
              <a:t> to all people as the theory is based on our </a:t>
            </a:r>
            <a:r>
              <a:rPr lang="en-US" sz="1200" b="1" kern="1200" baseline="0" dirty="0">
                <a:solidFill>
                  <a:schemeClr val="tx1"/>
                </a:solidFill>
                <a:latin typeface="+mn-lt"/>
                <a:ea typeface="+mn-ea"/>
                <a:cs typeface="+mn-cs"/>
              </a:rPr>
              <a:t>innate</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understanding</a:t>
            </a:r>
            <a:r>
              <a:rPr lang="en-US" sz="1200" kern="1200" baseline="0" dirty="0">
                <a:solidFill>
                  <a:schemeClr val="tx1"/>
                </a:solidFill>
                <a:latin typeface="+mn-lt"/>
                <a:ea typeface="+mn-ea"/>
                <a:cs typeface="+mn-cs"/>
              </a:rPr>
              <a:t> of the </a:t>
            </a:r>
            <a:r>
              <a:rPr lang="en-US" sz="1200" b="1" kern="1200" baseline="0" dirty="0">
                <a:solidFill>
                  <a:schemeClr val="tx1"/>
                </a:solidFill>
                <a:latin typeface="+mn-lt"/>
                <a:ea typeface="+mn-ea"/>
                <a:cs typeface="+mn-cs"/>
              </a:rPr>
              <a:t>natural</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world</a:t>
            </a:r>
            <a:r>
              <a:rPr lang="en-US" sz="1200" kern="1200" baseline="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Why are we learning this? </a:t>
            </a:r>
          </a:p>
          <a:p>
            <a:r>
              <a:rPr lang="en-US" dirty="0"/>
              <a:t>Since many of the interfaces you design will be visual in nature, knowing some basic rules from visual and graphic design will enhance your ability to make more effective user interfaces. Note, we have one core lecture on this and other pieces on this spread throughout the class. BUT, you could take multiple courses in graphic/visual design (e.g., a single course just on type). If you want that type of depth, you will likely need to do it online or go for an MFA at a design school. </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834717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What is harmony?</a:t>
            </a:r>
          </a:p>
        </p:txBody>
      </p:sp>
      <p:sp>
        <p:nvSpPr>
          <p:cNvPr id="4" name="Slide Number Placeholder 3"/>
          <p:cNvSpPr>
            <a:spLocks noGrp="1"/>
          </p:cNvSpPr>
          <p:nvPr>
            <p:ph type="sldNum" sz="quarter" idx="10"/>
          </p:nvPr>
        </p:nvSpPr>
        <p:spPr/>
        <p:txBody>
          <a:bodyPr/>
          <a:lstStyle/>
          <a:p>
            <a:fld id="{209FDB91-B962-BA42-88C3-D2DF5A2C8EAF}" type="slidenum">
              <a:rPr lang="en-US" smtClean="0"/>
              <a:t>50</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a:t>
            </a:r>
            <a:r>
              <a:rPr lang="en-US" b="1" dirty="0"/>
              <a:t>pick</a:t>
            </a:r>
            <a:r>
              <a:rPr lang="en-US" dirty="0"/>
              <a:t>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a:t>
            </a:r>
            <a:r>
              <a:rPr lang="en-US" b="1" baseline="0" dirty="0"/>
              <a:t>stick</a:t>
            </a:r>
            <a:r>
              <a:rPr lang="en-US" baseline="0" dirty="0"/>
              <a:t> to </a:t>
            </a:r>
            <a:r>
              <a:rPr lang="en-US" b="1" baseline="0" dirty="0"/>
              <a:t>one</a:t>
            </a:r>
            <a:r>
              <a:rPr lang="en-US" baseline="0" dirty="0"/>
              <a:t> </a:t>
            </a:r>
            <a:r>
              <a:rPr lang="en-US" b="1" baseline="0" dirty="0"/>
              <a:t>color</a:t>
            </a:r>
            <a:r>
              <a:rPr lang="en-US" baseline="0" dirty="0"/>
              <a:t> or “monochrome” pallets, there is the </a:t>
            </a:r>
            <a:r>
              <a:rPr lang="en-US" b="1" baseline="0" dirty="0"/>
              <a:t>odd</a:t>
            </a:r>
            <a:r>
              <a:rPr lang="en-US" baseline="0" dirty="0"/>
              <a:t> </a:t>
            </a:r>
            <a:r>
              <a:rPr lang="en-US" b="1" baseline="0" dirty="0"/>
              <a:t>occasion</a:t>
            </a:r>
            <a:r>
              <a:rPr lang="en-US" baseline="0" dirty="0"/>
              <a:t> where information must have </a:t>
            </a:r>
            <a:r>
              <a:rPr lang="en-US" b="1" baseline="0" dirty="0"/>
              <a:t>multiple</a:t>
            </a:r>
            <a:r>
              <a:rPr lang="en-US" baseline="0" dirty="0"/>
              <a:t> </a:t>
            </a:r>
            <a:r>
              <a:rPr lang="en-US" b="1" baseline="0" dirty="0"/>
              <a:t>colors</a:t>
            </a:r>
            <a:r>
              <a:rPr lang="en-US" baseline="0" dirty="0"/>
              <a:t> to be distinguishable, such as in graphs. In these cases, Color </a:t>
            </a:r>
            <a:r>
              <a:rPr lang="en-US" b="1" baseline="0" dirty="0"/>
              <a:t>harmonies</a:t>
            </a:r>
            <a:r>
              <a:rPr lang="en-US" baseline="0" dirty="0"/>
              <a:t> are particularly </a:t>
            </a:r>
            <a:r>
              <a:rPr lang="en-US" b="1" baseline="0" dirty="0"/>
              <a:t>useful</a:t>
            </a:r>
            <a:r>
              <a:rPr lang="en-US" baseline="0" dirty="0"/>
              <a:t>. They involve picking a </a:t>
            </a:r>
            <a:r>
              <a:rPr lang="en-US" b="1" baseline="0" dirty="0"/>
              <a:t>primary</a:t>
            </a:r>
            <a:r>
              <a:rPr lang="en-US" baseline="0" dirty="0"/>
              <a:t> color and using a </a:t>
            </a:r>
            <a:r>
              <a:rPr lang="en-US" b="1" baseline="0" dirty="0"/>
              <a:t>color</a:t>
            </a:r>
            <a:r>
              <a:rPr lang="en-US" baseline="0" dirty="0"/>
              <a:t> </a:t>
            </a:r>
            <a:r>
              <a:rPr lang="en-US" b="1" baseline="0" dirty="0"/>
              <a:t>wheel</a:t>
            </a:r>
            <a:r>
              <a:rPr lang="en-US" baseline="0" dirty="0"/>
              <a:t> to determine the </a:t>
            </a:r>
            <a:r>
              <a:rPr lang="en-US" b="1" baseline="0" dirty="0"/>
              <a:t>best</a:t>
            </a:r>
            <a:r>
              <a:rPr lang="en-US" baseline="0" dirty="0"/>
              <a:t> </a:t>
            </a:r>
            <a:r>
              <a:rPr lang="en-US" b="1" baseline="0" dirty="0"/>
              <a:t>colors</a:t>
            </a:r>
            <a:r>
              <a:rPr lang="en-US" baseline="0" dirty="0"/>
              <a:t> to </a:t>
            </a:r>
            <a:r>
              <a:rPr lang="en-US" b="1" baseline="0" dirty="0"/>
              <a:t>go</a:t>
            </a:r>
            <a:r>
              <a:rPr lang="en-US" baseline="0" dirty="0"/>
              <a:t> </a:t>
            </a:r>
            <a:r>
              <a:rPr lang="en-US" b="1" baseline="0" dirty="0"/>
              <a:t>along</a:t>
            </a:r>
            <a:r>
              <a:rPr lang="en-US" baseline="0" dirty="0"/>
              <a:t>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a:t>
            </a:r>
            <a:r>
              <a:rPr lang="en-US" b="1" baseline="0" dirty="0"/>
              <a:t>beginners</a:t>
            </a:r>
            <a:r>
              <a:rPr lang="en-US" baseline="0" dirty="0"/>
              <a:t>, I suggest using these two (</a:t>
            </a:r>
            <a:r>
              <a:rPr lang="en-US" b="1" baseline="0" dirty="0"/>
              <a:t>analogous</a:t>
            </a:r>
            <a:r>
              <a:rPr lang="en-US" baseline="0" dirty="0"/>
              <a:t> and </a:t>
            </a:r>
            <a:r>
              <a:rPr lang="en-US" b="1" baseline="0" dirty="0"/>
              <a:t>split-complimentary</a:t>
            </a:r>
            <a:r>
              <a:rPr lang="en-US" baseline="0" dirty="0"/>
              <a:t>) as they are hard to get wrong and tend to work with lots of designs.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Complementary</a:t>
            </a:r>
            <a:r>
              <a:rPr lang="en-US" baseline="0" dirty="0"/>
              <a:t> works, but can be </a:t>
            </a:r>
            <a:r>
              <a:rPr lang="en-US" b="1" baseline="0" dirty="0"/>
              <a:t>garish</a:t>
            </a:r>
            <a:r>
              <a:rPr lang="en-US" baseline="0" dirty="0"/>
              <a:t>. So I would AVOID it. Let me show you some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Complimentary</a:t>
            </a:r>
            <a:r>
              <a:rPr lang="en-US" baseline="0" noProof="0" dirty="0"/>
              <a:t> colors provide </a:t>
            </a:r>
            <a:r>
              <a:rPr lang="en-US" b="1" baseline="0" noProof="0" dirty="0"/>
              <a:t>extreme</a:t>
            </a:r>
            <a:r>
              <a:rPr lang="en-US" baseline="0" noProof="0" dirty="0"/>
              <a:t> </a:t>
            </a:r>
            <a:r>
              <a:rPr lang="en-US" b="1" baseline="0" noProof="0" dirty="0"/>
              <a:t>contrast</a:t>
            </a:r>
            <a:r>
              <a:rPr lang="en-US" baseline="0" noProof="0" dirty="0"/>
              <a:t>. </a:t>
            </a:r>
            <a:r>
              <a:rPr lang="en-US" sz="1200" kern="1200" dirty="0">
                <a:solidFill>
                  <a:schemeClr val="tx1"/>
                </a:solidFill>
                <a:latin typeface="+mn-lt"/>
                <a:ea typeface="+mn-ea"/>
                <a:cs typeface="+mn-cs"/>
              </a:rPr>
              <a:t>This high creates a </a:t>
            </a:r>
            <a:r>
              <a:rPr lang="en-US" sz="1200" b="1" kern="1200" dirty="0">
                <a:solidFill>
                  <a:schemeClr val="tx1"/>
                </a:solidFill>
                <a:latin typeface="+mn-lt"/>
                <a:ea typeface="+mn-ea"/>
                <a:cs typeface="+mn-cs"/>
              </a:rPr>
              <a:t>vibrant</a:t>
            </a:r>
            <a:r>
              <a:rPr lang="en-US" sz="1200" kern="1200" dirty="0">
                <a:solidFill>
                  <a:schemeClr val="tx1"/>
                </a:solidFill>
                <a:latin typeface="+mn-lt"/>
                <a:ea typeface="+mn-ea"/>
                <a:cs typeface="+mn-cs"/>
              </a:rPr>
              <a: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a:t>
            </a:r>
            <a:r>
              <a:rPr lang="en-US" sz="1200" b="1" kern="1200" dirty="0">
                <a:solidFill>
                  <a:schemeClr val="tx1"/>
                </a:solidFill>
                <a:latin typeface="+mn-lt"/>
                <a:ea typeface="+mn-ea"/>
                <a:cs typeface="+mn-cs"/>
              </a:rPr>
              <a:t>stand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out</a:t>
            </a:r>
            <a:r>
              <a:rPr lang="en-US" sz="1200" kern="120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really </a:t>
            </a:r>
            <a:r>
              <a:rPr lang="en-US" sz="1200" b="1" kern="1200" dirty="0">
                <a:solidFill>
                  <a:schemeClr val="tx1"/>
                </a:solidFill>
                <a:latin typeface="+mn-lt"/>
                <a:ea typeface="+mn-ea"/>
                <a:cs typeface="+mn-cs"/>
              </a:rPr>
              <a:t>bad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for</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[ADVANCE]</a:t>
            </a:r>
          </a:p>
          <a:p>
            <a:r>
              <a:rPr lang="en-US" sz="1200" kern="1200" dirty="0">
                <a:solidFill>
                  <a:schemeClr val="tx1"/>
                </a:solidFill>
                <a:latin typeface="+mn-lt"/>
                <a:ea typeface="+mn-ea"/>
                <a:cs typeface="+mn-cs"/>
              </a:rPr>
              <a:t>as you can see here.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 But lots of refocusing. </a:t>
            </a:r>
            <a:r>
              <a:rPr lang="en-US" sz="1200" b="1" kern="1200" dirty="0">
                <a:solidFill>
                  <a:schemeClr val="tx1"/>
                </a:solidFill>
                <a:latin typeface="+mn-lt"/>
                <a:ea typeface="+mn-ea"/>
                <a:cs typeface="+mn-cs"/>
              </a:rPr>
              <a:t>Try to avoid complimentary color harmony.</a:t>
            </a:r>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a:t>
            </a:r>
          </a:p>
          <a:p>
            <a:r>
              <a:rPr lang="en-US" baseline="0" noProof="0" dirty="0"/>
              <a:t>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 But the colors don’t show as much difference as we sometimes need.</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54</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an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 I tend to </a:t>
            </a:r>
            <a:r>
              <a:rPr lang="en-US" sz="1200" b="1" kern="1200" dirty="0">
                <a:solidFill>
                  <a:schemeClr val="tx1"/>
                </a:solidFill>
                <a:latin typeface="+mn-lt"/>
                <a:ea typeface="+mn-ea"/>
                <a:cs typeface="+mn-cs"/>
              </a:rPr>
              <a:t>like this color scheme the best</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56</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Regardless of what</a:t>
            </a:r>
            <a:r>
              <a:rPr lang="en-US" baseline="0" dirty="0"/>
              <a:t> color you are going to use, its always </a:t>
            </a:r>
            <a:r>
              <a:rPr lang="en-US" b="1" baseline="0" dirty="0"/>
              <a:t>best to begin designs in gray scale</a:t>
            </a:r>
            <a:endParaRPr lang="en-US" b="1" dirty="0"/>
          </a:p>
          <a:p>
            <a:r>
              <a:rPr lang="en-US" dirty="0"/>
              <a:t>The </a:t>
            </a:r>
            <a:r>
              <a:rPr lang="en-US" b="1" dirty="0"/>
              <a:t>high</a:t>
            </a:r>
            <a:r>
              <a:rPr lang="en-US" dirty="0"/>
              <a:t> contrast of </a:t>
            </a:r>
            <a:r>
              <a:rPr lang="en-US" b="1" dirty="0"/>
              <a:t>greyscale</a:t>
            </a:r>
            <a:r>
              <a:rPr lang="en-US" dirty="0"/>
              <a:t> allows you to really </a:t>
            </a:r>
            <a:r>
              <a:rPr lang="en-US" b="1" dirty="0"/>
              <a:t>focus</a:t>
            </a:r>
            <a:r>
              <a:rPr lang="en-US" baseline="0" dirty="0"/>
              <a:t> on getting the best </a:t>
            </a:r>
            <a:r>
              <a:rPr lang="en-US" b="1" baseline="0" dirty="0"/>
              <a:t>layout</a:t>
            </a:r>
            <a:r>
              <a:rPr lang="en-US" baseline="0" dirty="0"/>
              <a:t> and </a:t>
            </a:r>
            <a:r>
              <a:rPr lang="en-US" b="1" baseline="0" dirty="0"/>
              <a:t>hierarchy</a:t>
            </a:r>
            <a:r>
              <a:rPr lang="en-US" baseline="0" dirty="0"/>
              <a:t>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59</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6</a:t>
            </a:fld>
            <a:endParaRPr lang="en-US" sz="1000"/>
          </a:p>
        </p:txBody>
      </p:sp>
      <p:sp>
        <p:nvSpPr>
          <p:cNvPr id="80898" name="Rectangle 2"/>
          <p:cNvSpPr>
            <a:spLocks noGrp="1" noRot="1" noChangeAspect="1" noChangeArrowheads="1" noTextEdit="1"/>
          </p:cNvSpPr>
          <p:nvPr>
            <p:ph type="sldImg"/>
          </p:nvPr>
        </p:nvSpPr>
        <p:spPr>
          <a:xfrm>
            <a:off x="457200" y="720725"/>
            <a:ext cx="6400800" cy="3600450"/>
          </a:xfrm>
          <a:ln cap="flat"/>
        </p:spPr>
      </p:sp>
      <p:sp>
        <p:nvSpPr>
          <p:cNvPr id="8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First we will go over some key ideas on good form.</a:t>
            </a:r>
          </a:p>
          <a:p>
            <a:pPr eaLnBrk="1" hangingPunct="1"/>
            <a:r>
              <a:rPr lang="en-US" dirty="0"/>
              <a:t>We will finish good form with typography, grids, &amp; icons.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we will take a team break.</a:t>
            </a:r>
          </a:p>
          <a:p>
            <a:pPr eaLnBrk="1" hangingPunct="1"/>
            <a:r>
              <a:rPr lang="en-US" dirty="0"/>
              <a:t>Then we will give you more concrete advice on how to use color wisely.</a:t>
            </a:r>
          </a:p>
          <a:p>
            <a:pPr eaLnBrk="1" hangingPunct="1"/>
            <a:r>
              <a:rPr lang="en-US" dirty="0"/>
              <a:t>Do an exercise.</a:t>
            </a:r>
          </a:p>
          <a:p>
            <a:pPr eaLnBrk="1" hangingPunct="1"/>
            <a:r>
              <a:rPr lang="en-US" dirty="0"/>
              <a:t>Then we will end with the concept of “Interesting Design”. I’ll use this idea to organize the rest of the content</a:t>
            </a:r>
          </a:p>
          <a:p>
            <a:pPr eaLnBrk="1" hangingPunct="1"/>
            <a:r>
              <a:rPr lang="en-US" dirty="0"/>
              <a:t>[ADVANCE]</a:t>
            </a:r>
          </a:p>
        </p:txBody>
      </p:sp>
    </p:spTree>
    <p:extLst>
      <p:ext uri="{BB962C8B-B14F-4D97-AF65-F5344CB8AC3E}">
        <p14:creationId xmlns:p14="http://schemas.microsoft.com/office/powerpoint/2010/main" val="2382431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a:t>
            </a:r>
            <a:r>
              <a:rPr lang="en-US" b="1" dirty="0"/>
              <a:t>noun</a:t>
            </a:r>
            <a:r>
              <a:rPr lang="en-US" dirty="0"/>
              <a:t> </a:t>
            </a:r>
            <a:r>
              <a:rPr lang="en-US" b="1" dirty="0"/>
              <a:t>project</a:t>
            </a:r>
            <a:r>
              <a:rPr lang="en-US" dirty="0"/>
              <a:t> is a very good example of an interface</a:t>
            </a:r>
            <a:r>
              <a:rPr lang="en-US" baseline="0" dirty="0"/>
              <a:t> </a:t>
            </a:r>
            <a:r>
              <a:rPr lang="en-US" b="1" baseline="0" dirty="0"/>
              <a:t>without</a:t>
            </a:r>
            <a:r>
              <a:rPr lang="en-US" baseline="0" dirty="0"/>
              <a:t> </a:t>
            </a:r>
            <a:r>
              <a:rPr lang="en-US" b="1" baseline="0" dirty="0"/>
              <a:t>any</a:t>
            </a:r>
            <a:r>
              <a:rPr lang="en-US" baseline="0" dirty="0"/>
              <a:t> </a:t>
            </a:r>
            <a:r>
              <a:rPr lang="en-US" b="1" baseline="0" dirty="0"/>
              <a:t>color</a:t>
            </a:r>
            <a:r>
              <a:rPr lang="en-US" baseline="0" dirty="0"/>
              <a:t>. Here, the </a:t>
            </a:r>
            <a:r>
              <a:rPr lang="en-US" b="1" baseline="0" dirty="0"/>
              <a:t>layout</a:t>
            </a:r>
            <a:r>
              <a:rPr lang="en-US" baseline="0" dirty="0"/>
              <a:t> design and discovery is </a:t>
            </a:r>
            <a:r>
              <a:rPr lang="en-US" b="1" baseline="0" dirty="0"/>
              <a:t>done so well </a:t>
            </a:r>
            <a:r>
              <a:rPr lang="en-US" baseline="0" dirty="0"/>
              <a:t>that color is </a:t>
            </a:r>
            <a:r>
              <a:rPr lang="en-US" b="1" baseline="0" dirty="0"/>
              <a:t>not</a:t>
            </a:r>
            <a:r>
              <a:rPr lang="en-US" baseline="0" dirty="0"/>
              <a:t> </a:t>
            </a:r>
            <a:r>
              <a:rPr lang="en-US" b="1" baseline="0" dirty="0"/>
              <a:t>needed</a:t>
            </a:r>
            <a:r>
              <a:rPr lang="en-US" baseline="0" dirty="0"/>
              <a:t> at all to navigate. In fact this web interface feels to me better than many others using color</a:t>
            </a:r>
          </a:p>
          <a:p>
            <a:endParaRPr lang="en-US" baseline="0" dirty="0"/>
          </a:p>
          <a:p>
            <a:r>
              <a:rPr lang="en-US" baseline="0" dirty="0"/>
              <a:t>Also has </a:t>
            </a:r>
            <a:r>
              <a:rPr lang="en-US" b="1" baseline="0" dirty="0"/>
              <a:t>good use </a:t>
            </a:r>
            <a:r>
              <a:rPr lang="en-US" baseline="0" dirty="0"/>
              <a:t>of </a:t>
            </a:r>
            <a:r>
              <a:rPr lang="en-US" b="1" baseline="0" dirty="0"/>
              <a:t>SMALL MULTIPLES</a:t>
            </a:r>
            <a:endParaRPr lang="en-US" b="1" dirty="0"/>
          </a:p>
        </p:txBody>
      </p:sp>
      <p:sp>
        <p:nvSpPr>
          <p:cNvPr id="4" name="Slide Number Placeholder 3"/>
          <p:cNvSpPr>
            <a:spLocks noGrp="1"/>
          </p:cNvSpPr>
          <p:nvPr>
            <p:ph type="sldNum" sz="quarter" idx="10"/>
          </p:nvPr>
        </p:nvSpPr>
        <p:spPr/>
        <p:txBody>
          <a:bodyPr/>
          <a:lstStyle/>
          <a:p>
            <a:fld id="{209FDB91-B962-BA42-88C3-D2DF5A2C8EAF}" type="slidenum">
              <a:rPr lang="en-US" smtClean="0"/>
              <a:t>60</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iOS is the use of the </a:t>
            </a:r>
            <a:r>
              <a:rPr lang="en-US" b="1" i="1" baseline="0" dirty="0"/>
              <a:t>isolation effect</a:t>
            </a:r>
            <a:r>
              <a:rPr lang="en-US" baseline="0" dirty="0"/>
              <a:t>. In this example, </a:t>
            </a:r>
            <a:r>
              <a:rPr lang="en-US" b="1" baseline="0" dirty="0"/>
              <a:t>color harmonies are near irrelevant</a:t>
            </a:r>
            <a:r>
              <a:rPr lang="en-US" baseline="0" dirty="0"/>
              <a: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61</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designer (Luke)’s </a:t>
            </a:r>
            <a:r>
              <a:rPr lang="en-US" baseline="0" dirty="0"/>
              <a:t>goal was to pick a color harmony that was relaxing while only ever using 3 colors. Anything that is colored is actionable (tappable, important). Anything grey is a “passive” color and requires the user to explore this information.  The blue and purple here are [ADVANCE] </a:t>
            </a:r>
            <a:r>
              <a:rPr lang="en-US" b="1" baseline="0" dirty="0"/>
              <a:t>ANALOGOUS</a:t>
            </a:r>
            <a:endParaRPr lang="en-US" b="1"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ANALOGOUS</a:t>
            </a: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photoshop, illustrator and most interface design tools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One way to organize your design styles in with a mood board.</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Mood boards are c</a:t>
            </a:r>
            <a:r>
              <a:rPr lang="en-US" b="0" i="0" dirty="0">
                <a:solidFill>
                  <a:srgbClr val="202124"/>
                </a:solidFill>
                <a:effectLst/>
                <a:latin typeface="Roboto" panose="02000000000000000000" pitchFamily="2" charset="0"/>
              </a:rPr>
              <a:t>ollages that </a:t>
            </a:r>
            <a:r>
              <a:rPr lang="en-US" b="1" i="0" dirty="0">
                <a:solidFill>
                  <a:srgbClr val="202124"/>
                </a:solidFill>
                <a:effectLst/>
                <a:latin typeface="Roboto" panose="02000000000000000000" pitchFamily="2" charset="0"/>
              </a:rPr>
              <a:t>arrange images, text, fonts, colors, and other design elements into a format that's representative of the final design's style</a:t>
            </a:r>
            <a:r>
              <a:rPr lang="en-US" b="0" i="0" dirty="0">
                <a:solidFill>
                  <a:srgbClr val="202124"/>
                </a:solidFill>
                <a:effectLst/>
                <a:latin typeface="Roboto" panose="02000000000000000000" pitchFamily="2" charset="0"/>
              </a:rPr>
              <a:t>. It helps you to explore that style and then to set it for a later design system, which is a bit more formal (will learn more about that in our workshop this week).</a:t>
            </a:r>
          </a:p>
          <a:p>
            <a:pPr marL="0" lvl="0" indent="0" algn="l" rtl="0">
              <a:lnSpc>
                <a:spcPct val="100000"/>
              </a:lnSpc>
              <a:spcBef>
                <a:spcPts val="0"/>
              </a:spcBef>
              <a:spcAft>
                <a:spcPts val="0"/>
              </a:spcAft>
              <a:buClr>
                <a:schemeClr val="dk1"/>
              </a:buClr>
              <a:buSzPts val="1200"/>
              <a:buFont typeface="Arial"/>
              <a:buNone/>
            </a:pPr>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What mood does this board communicate to you?</a:t>
            </a:r>
          </a:p>
          <a:p>
            <a:pPr marL="0" lvl="0" indent="0" algn="l" rtl="0">
              <a:lnSpc>
                <a:spcPct val="100000"/>
              </a:lnSpc>
              <a:spcBef>
                <a:spcPts val="0"/>
              </a:spcBef>
              <a:spcAft>
                <a:spcPts val="0"/>
              </a:spcAft>
              <a:buClr>
                <a:schemeClr val="dk1"/>
              </a:buClr>
              <a:buSzPts val="1200"/>
              <a:buFont typeface="Arial"/>
              <a:buNone/>
            </a:pPr>
            <a:r>
              <a:rPr lang="en-US" b="0" i="0" dirty="0">
                <a:solidFill>
                  <a:srgbClr val="202124"/>
                </a:solidFill>
                <a:effectLst/>
                <a:latin typeface="Roboto" panose="02000000000000000000" pitchFamily="2" charset="0"/>
              </a:rPr>
              <a:t>[do fast]</a:t>
            </a:r>
          </a:p>
          <a:p>
            <a:pPr marL="0" lvl="0" indent="0" algn="l" rtl="0">
              <a:lnSpc>
                <a:spcPct val="100000"/>
              </a:lnSpc>
              <a:spcBef>
                <a:spcPts val="0"/>
              </a:spcBef>
              <a:spcAft>
                <a:spcPts val="0"/>
              </a:spcAft>
              <a:buClr>
                <a:schemeClr val="dk1"/>
              </a:buClr>
              <a:buSzPts val="1200"/>
              <a:buFont typeface="Arial"/>
              <a:buNone/>
            </a:pPr>
            <a:r>
              <a:rPr lang="en-US" b="1" i="0" dirty="0">
                <a:solidFill>
                  <a:srgbClr val="1D1C1D"/>
                </a:solidFill>
                <a:effectLst/>
                <a:latin typeface="Slack-Lato"/>
              </a:rPr>
              <a:t>natural, somber, vintage (50s)</a:t>
            </a:r>
            <a:endParaRPr lang="en-US" b="1" i="0" dirty="0">
              <a:solidFill>
                <a:srgbClr val="202124"/>
              </a:solidFill>
              <a:effectLst/>
              <a:latin typeface="Roboto" panose="02000000000000000000" pitchFamily="2" charset="0"/>
            </a:endParaRPr>
          </a:p>
          <a:p>
            <a:pPr marL="0" lvl="0" indent="0" algn="l" rtl="0">
              <a:lnSpc>
                <a:spcPct val="100000"/>
              </a:lnSpc>
              <a:spcBef>
                <a:spcPts val="0"/>
              </a:spcBef>
              <a:spcAft>
                <a:spcPts val="0"/>
              </a:spcAft>
              <a:buClr>
                <a:schemeClr val="dk1"/>
              </a:buClr>
              <a:buSzPts val="1200"/>
              <a:buFont typeface="Arial"/>
              <a:buNone/>
            </a:pPr>
            <a:endParaRPr lang="en-US" b="0" i="0" dirty="0">
              <a:solidFill>
                <a:srgbClr val="202124"/>
              </a:solidFill>
              <a:effectLst/>
              <a:latin typeface="Roboto" panose="02000000000000000000" pitchFamily="2" charset="0"/>
            </a:endParaRP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17188791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What mood does this board at left communicate to you?</a:t>
            </a:r>
          </a:p>
          <a:p>
            <a:pPr marL="0" lvl="0" indent="0" algn="l" rtl="0">
              <a:lnSpc>
                <a:spcPct val="100000"/>
              </a:lnSpc>
              <a:spcBef>
                <a:spcPts val="0"/>
              </a:spcBef>
              <a:spcAft>
                <a:spcPts val="0"/>
              </a:spcAft>
              <a:buClr>
                <a:schemeClr val="dk1"/>
              </a:buClr>
              <a:buSzPts val="1200"/>
              <a:buFont typeface="Arial"/>
              <a:buNone/>
            </a:pPr>
            <a:r>
              <a:rPr lang="en-US" b="1" i="0" dirty="0">
                <a:solidFill>
                  <a:srgbClr val="1D1C1D"/>
                </a:solidFill>
                <a:effectLst/>
                <a:latin typeface="Slack-Lato"/>
              </a:rPr>
              <a:t>bold, daring, generationa</a:t>
            </a:r>
            <a:r>
              <a:rPr lang="en-US" b="1" i="0" dirty="0">
                <a:solidFill>
                  <a:srgbClr val="202124"/>
                </a:solidFill>
                <a:effectLst/>
                <a:latin typeface="Roboto" panose="02000000000000000000" pitchFamily="2" charset="0"/>
              </a:rPr>
              <a:t>l or vintage again (almost 70-80s)</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[do fast]</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[ADVANCE]</a:t>
            </a:r>
          </a:p>
          <a:p>
            <a:pPr marL="0" lvl="0" indent="0" algn="l" rtl="0">
              <a:lnSpc>
                <a:spcPct val="100000"/>
              </a:lnSpc>
              <a:spcBef>
                <a:spcPts val="0"/>
              </a:spcBef>
              <a:spcAft>
                <a:spcPts val="0"/>
              </a:spcAft>
              <a:buClr>
                <a:schemeClr val="dk1"/>
              </a:buClr>
              <a:buSzPts val="1200"/>
              <a:buFont typeface="Arial"/>
              <a:buNone/>
            </a:pPr>
            <a:r>
              <a:rPr lang="en-US" b="0" i="0" dirty="0">
                <a:solidFill>
                  <a:srgbClr val="202124"/>
                </a:solidFill>
                <a:effectLst/>
                <a:latin typeface="Roboto" panose="02000000000000000000" pitchFamily="2" charset="0"/>
              </a:rPr>
              <a:t>How about this one at right?</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soothing, adventurous, hip, cool</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[do fast]</a:t>
            </a: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7461943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 this year ---</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got here at 3:10 (only 10 min left) so took only 7 min this year </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If get here with less than  25 min left, then cut time down to 8 min as would like at least 15 min for final content</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 last year ***</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Got here with 18 min left and gave 10 min so only had 8 min to finish. Should have cut to 8 min.</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lnSpc>
                <a:spcPct val="100000"/>
              </a:lnSpc>
              <a:spcBef>
                <a:spcPts val="0"/>
              </a:spcBef>
              <a:spcAft>
                <a:spcPts val="0"/>
              </a:spcAft>
              <a:buClr>
                <a:schemeClr val="dk1"/>
              </a:buClr>
              <a:buSzPts val="1200"/>
              <a:buFont typeface="Arial"/>
              <a:buNone/>
            </a:pPr>
            <a:r>
              <a:rPr lang="en-US" dirty="0"/>
              <a:t>** two years ago ** got here at 2:53pm, so took 10 min to 3:03 so had 17 min to finish</a:t>
            </a:r>
          </a:p>
          <a:p>
            <a:pPr marL="0" lvl="0" indent="0" algn="l" rtl="0">
              <a:lnSpc>
                <a:spcPct val="100000"/>
              </a:lnSpc>
              <a:spcBef>
                <a:spcPts val="0"/>
              </a:spcBef>
              <a:spcAft>
                <a:spcPts val="0"/>
              </a:spcAft>
              <a:buClr>
                <a:schemeClr val="dk1"/>
              </a:buClr>
              <a:buSzPts val="1200"/>
              <a:buFont typeface="Arial"/>
              <a:buNone/>
            </a:pPr>
            <a:r>
              <a:rPr lang="en-US" dirty="0"/>
              <a:t>If get here with less than  25 min left, then cut time down to 8 min as would like at least 15 min for final content</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 three yeas ago ***</a:t>
            </a:r>
          </a:p>
          <a:p>
            <a:pPr marL="0" lvl="0" indent="0" algn="l" rtl="0">
              <a:lnSpc>
                <a:spcPct val="100000"/>
              </a:lnSpc>
              <a:spcBef>
                <a:spcPts val="0"/>
              </a:spcBef>
              <a:spcAft>
                <a:spcPts val="0"/>
              </a:spcAft>
              <a:buClr>
                <a:schemeClr val="dk1"/>
              </a:buClr>
              <a:buSzPts val="1200"/>
              <a:buFont typeface="Arial"/>
              <a:buNone/>
            </a:pPr>
            <a:r>
              <a:rPr lang="en-US" dirty="0"/>
              <a:t>10 min exercise started at 1:02 -&gt; 1:12 (leaving 8 minutes to finish class)</a:t>
            </a:r>
          </a:p>
          <a:p>
            <a:endParaRPr lang="en-US" dirty="0"/>
          </a:p>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68</a:t>
            </a:fld>
            <a:endParaRPr lang="en-US" dirty="0"/>
          </a:p>
        </p:txBody>
      </p:sp>
    </p:spTree>
    <p:extLst>
      <p:ext uri="{BB962C8B-B14F-4D97-AF65-F5344CB8AC3E}">
        <p14:creationId xmlns:p14="http://schemas.microsoft.com/office/powerpoint/2010/main" val="24787194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in visual design.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a:t>
            </a:r>
            <a:r>
              <a:rPr lang="en-US" b="1" baseline="0" dirty="0"/>
              <a:t>balanced</a:t>
            </a:r>
            <a:r>
              <a:rPr lang="en-US" baseline="0" dirty="0"/>
              <a:t> to achieve a design that can convey </a:t>
            </a:r>
            <a:r>
              <a:rPr lang="en-US" b="1" baseline="0" dirty="0"/>
              <a:t>useful</a:t>
            </a:r>
            <a:r>
              <a:rPr lang="en-US" baseline="0" dirty="0"/>
              <a:t> </a:t>
            </a:r>
            <a:r>
              <a:rPr lang="en-US" b="1" baseline="0" dirty="0"/>
              <a:t>information</a:t>
            </a:r>
            <a:r>
              <a:rPr lang="en-US" baseline="0" dirty="0"/>
              <a:t> to its observers by creating </a:t>
            </a:r>
            <a:r>
              <a:rPr lang="en-US" b="1" baseline="0" dirty="0"/>
              <a:t>desire</a:t>
            </a:r>
            <a:r>
              <a:rPr lang="en-US" baseline="0" dirty="0"/>
              <a:t> in the information itself.</a:t>
            </a:r>
          </a:p>
          <a:p>
            <a:r>
              <a:rPr lang="en-US" baseline="0" dirty="0"/>
              <a:t>[ADVANCE]</a:t>
            </a:r>
          </a:p>
          <a:p>
            <a:r>
              <a:rPr lang="en-US" baseline="0" dirty="0"/>
              <a:t>This middle part (</a:t>
            </a:r>
            <a:r>
              <a:rPr lang="en-US" b="1" baseline="0" dirty="0"/>
              <a:t>integrity</a:t>
            </a:r>
            <a:r>
              <a:rPr lang="en-US" baseline="0" dirty="0"/>
              <a:t> and </a:t>
            </a:r>
            <a:r>
              <a:rPr lang="en-US" b="1" baseline="0" dirty="0"/>
              <a:t>function</a:t>
            </a:r>
            <a:r>
              <a:rPr lang="en-US" baseline="0" dirty="0"/>
              <a:t>) refers to the </a:t>
            </a:r>
            <a:r>
              <a:rPr lang="en-US" b="1" baseline="0" dirty="0"/>
              <a:t>information</a:t>
            </a:r>
            <a:r>
              <a:rPr lang="en-US" baseline="0" dirty="0"/>
              <a:t> </a:t>
            </a:r>
            <a:r>
              <a:rPr lang="en-US" b="1" baseline="0" dirty="0"/>
              <a:t>itself</a:t>
            </a:r>
            <a:r>
              <a:rPr lang="en-US" baseline="0" dirty="0"/>
              <a:t>, whether the data is </a:t>
            </a:r>
            <a:r>
              <a:rPr lang="en-US" b="1" baseline="0" dirty="0"/>
              <a:t>accurate</a:t>
            </a:r>
            <a:r>
              <a:rPr lang="en-US" baseline="0" dirty="0"/>
              <a:t> or </a:t>
            </a:r>
            <a:r>
              <a:rPr lang="en-US" b="1" baseline="0" dirty="0"/>
              <a:t>useful</a:t>
            </a:r>
            <a:r>
              <a:rPr lang="en-US" baseline="0" dirty="0"/>
              <a:t>. </a:t>
            </a:r>
            <a:r>
              <a:rPr lang="en-US" strike="sngStrike" baseline="0" dirty="0"/>
              <a:t>Remember the original Apple Maps on the iPhone. It didn’t work because it wasn’t accurate</a:t>
            </a:r>
            <a:r>
              <a:rPr lang="en-US" baseline="0" dirty="0"/>
              <a:t>.</a:t>
            </a:r>
          </a:p>
          <a:p>
            <a:r>
              <a:rPr lang="en-US" baseline="0" dirty="0"/>
              <a:t>Arguably you are all rather talented at this part.</a:t>
            </a:r>
          </a:p>
          <a:p>
            <a:r>
              <a:rPr lang="en-US" baseline="0" dirty="0"/>
              <a:t>[ADVANCE]</a:t>
            </a:r>
          </a:p>
          <a:p>
            <a:r>
              <a:rPr lang="en-US" baseline="0" dirty="0"/>
              <a:t>So today I’m going to talk about the other two – some guidelines as to how to achieve designs that successfully </a:t>
            </a:r>
            <a:r>
              <a:rPr lang="en-US" b="1" baseline="0" dirty="0"/>
              <a:t>communicate</a:t>
            </a:r>
            <a:r>
              <a:rPr lang="en-US" baseline="0" dirty="0"/>
              <a:t> and thus allow the user to </a:t>
            </a:r>
            <a:r>
              <a:rPr lang="en-US" b="1" baseline="0" dirty="0"/>
              <a:t>perform</a:t>
            </a:r>
            <a:r>
              <a:rPr lang="en-US" baseline="0" dirty="0"/>
              <a:t>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 Wilfred Castillo’s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www.wilfredcastillo.com</a:t>
            </a:r>
            <a:r>
              <a:rPr lang="en-US" dirty="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Shows how the high tides and low tides relate to the moon’s phases (full moon and new moon are when they are strongest </a:t>
            </a:r>
            <a:r>
              <a:rPr lang="mr-IN" dirty="0"/>
              <a:t>–</a:t>
            </a:r>
            <a:r>
              <a:rPr lang="en-US" dirty="0"/>
              <a:t> aligned with the sun)</a:t>
            </a:r>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36202626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Reminiscent of the tide chart…</a:t>
            </a:r>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dirty="0"/>
          </a:p>
        </p:txBody>
      </p:sp>
    </p:spTree>
    <p:extLst>
      <p:ext uri="{BB962C8B-B14F-4D97-AF65-F5344CB8AC3E}">
        <p14:creationId xmlns:p14="http://schemas.microsoft.com/office/powerpoint/2010/main" val="2055382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recently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the next week’s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endParaRPr lang="en-US" baseline="0" dirty="0"/>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75</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have discussed now what may seem is an overwhelming amount of techniques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of these techniques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p:txBody>
      </p:sp>
      <p:sp>
        <p:nvSpPr>
          <p:cNvPr id="4" name="Slide Number Placeholder 3"/>
          <p:cNvSpPr>
            <a:spLocks noGrp="1"/>
          </p:cNvSpPr>
          <p:nvPr>
            <p:ph type="sldNum" sz="quarter" idx="10"/>
          </p:nvPr>
        </p:nvSpPr>
        <p:spPr/>
        <p:txBody>
          <a:bodyPr/>
          <a:lstStyle/>
          <a:p>
            <a:fld id="{209FDB91-B962-BA42-88C3-D2DF5A2C8EAF}" type="slidenum">
              <a:rPr lang="en-US" smtClean="0"/>
              <a:t>76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Again, easy to see when it is bad!</a:t>
            </a:r>
          </a:p>
        </p:txBody>
      </p:sp>
      <p:sp>
        <p:nvSpPr>
          <p:cNvPr id="4" name="Slide Number Placeholder 3"/>
          <p:cNvSpPr>
            <a:spLocks noGrp="1"/>
          </p:cNvSpPr>
          <p:nvPr>
            <p:ph type="sldNum" sz="quarter" idx="10"/>
          </p:nvPr>
        </p:nvSpPr>
        <p:spPr/>
        <p:txBody>
          <a:bodyPr/>
          <a:lstStyle/>
          <a:p>
            <a:fld id="{209FDB91-B962-BA42-88C3-D2DF5A2C8EAF}" type="slidenum">
              <a:rPr lang="en-US" smtClean="0"/>
              <a:t>77</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78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Let’s see an example that hits all 4 of these areas: interestingness, integrity, function, and form.</a:t>
            </a:r>
          </a:p>
        </p:txBody>
      </p:sp>
      <p:sp>
        <p:nvSpPr>
          <p:cNvPr id="4" name="Slide Number Placeholder 3"/>
          <p:cNvSpPr>
            <a:spLocks noGrp="1"/>
          </p:cNvSpPr>
          <p:nvPr>
            <p:ph type="sldNum" sz="quarter" idx="10"/>
          </p:nvPr>
        </p:nvSpPr>
        <p:spPr/>
        <p:txBody>
          <a:bodyPr/>
          <a:lstStyle/>
          <a:p>
            <a:fld id="{209FDB91-B962-BA42-88C3-D2DF5A2C8EAF}" type="slidenum">
              <a:rPr lang="en-US" smtClean="0"/>
              <a:t>79</a:t>
            </a:fld>
            <a:endParaRPr lang="en-US"/>
          </a:p>
        </p:txBody>
      </p:sp>
    </p:spTree>
    <p:extLst>
      <p:ext uri="{BB962C8B-B14F-4D97-AF65-F5344CB8AC3E}">
        <p14:creationId xmlns:p14="http://schemas.microsoft.com/office/powerpoint/2010/main" val="109673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a:t>
            </a:r>
            <a:r>
              <a:rPr lang="en-US" b="1" baseline="0" dirty="0"/>
              <a:t>design is about balance </a:t>
            </a:r>
            <a:r>
              <a:rPr lang="en-US" baseline="0" dirty="0"/>
              <a:t>– </a:t>
            </a:r>
            <a:r>
              <a:rPr lang="en-US" b="1" baseline="0" dirty="0"/>
              <a:t>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a:t>
            </a:r>
            <a:r>
              <a:rPr lang="en-US" b="1" dirty="0"/>
              <a:t>prioritized</a:t>
            </a:r>
            <a:r>
              <a:rPr lang="en-US" dirty="0"/>
              <a:t> based on its </a:t>
            </a:r>
            <a:r>
              <a:rPr lang="en-US" b="1" dirty="0"/>
              <a:t>importance</a:t>
            </a:r>
            <a:r>
              <a:rPr lang="en-US" baseline="0" dirty="0"/>
              <a:t> or </a:t>
            </a:r>
            <a:r>
              <a:rPr lang="en-US" b="1" dirty="0"/>
              <a:t>relationship</a:t>
            </a:r>
            <a:r>
              <a:rPr lang="en-US" dirty="0"/>
              <a:t> to other information</a:t>
            </a:r>
            <a:r>
              <a:rPr lang="en-US" sz="1200" dirty="0"/>
              <a:t>: </a:t>
            </a:r>
            <a:r>
              <a:rPr lang="en-US" sz="1200" b="1" dirty="0"/>
              <a:t>color</a:t>
            </a:r>
            <a:r>
              <a:rPr lang="en-US" sz="1200" dirty="0"/>
              <a:t>, </a:t>
            </a:r>
            <a:r>
              <a:rPr lang="en-US" sz="1200" b="1" dirty="0"/>
              <a:t>size</a:t>
            </a:r>
            <a:r>
              <a:rPr lang="en-US" sz="1200" dirty="0"/>
              <a:t>, </a:t>
            </a:r>
            <a:r>
              <a:rPr lang="en-US" sz="1200" b="1" dirty="0"/>
              <a:t>position</a:t>
            </a:r>
            <a:r>
              <a:rPr lang="en-US" sz="1200" dirty="0"/>
              <a:t> and the</a:t>
            </a:r>
            <a:r>
              <a:rPr lang="en-US" sz="1200" baseline="0" dirty="0"/>
              <a:t> other things we have discussed</a:t>
            </a:r>
            <a:r>
              <a:rPr lang="en-US" sz="1200" dirty="0"/>
              <a:t> are </a:t>
            </a:r>
            <a:r>
              <a:rPr lang="en-US" sz="1200" b="1" dirty="0"/>
              <a:t>methods</a:t>
            </a:r>
            <a:r>
              <a:rPr lang="en-US" sz="1200" dirty="0"/>
              <a:t>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a:t>
            </a:r>
            <a:r>
              <a:rPr lang="en-US" sz="1200" b="1" baseline="0" dirty="0"/>
              <a:t>objects on a scale of importance</a:t>
            </a:r>
            <a:r>
              <a:rPr lang="en-US" sz="1200" baseline="0" dirty="0"/>
              <a:t>,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The Key Q for any design: What are the </a:t>
            </a:r>
            <a:r>
              <a:rPr lang="en-US" sz="1200" b="1" baseline="0" dirty="0"/>
              <a:t>most important things</a:t>
            </a:r>
            <a:r>
              <a:rPr lang="en-US" sz="1200" baseline="0" dirty="0"/>
              <a:t>? </a:t>
            </a:r>
            <a:r>
              <a:rPr lang="en-US" sz="1200" b="1" baseline="0" dirty="0"/>
              <a:t>Prioritize</a:t>
            </a:r>
            <a:r>
              <a:rPr lang="en-US" sz="1200" baseline="0" dirty="0"/>
              <a:t> those.</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Daisy disk for mac</a:t>
            </a:r>
          </a:p>
          <a:p>
            <a:r>
              <a:rPr lang="en-US" dirty="0"/>
              <a:t>Anyone here use this application? Quite good for seeing where you are using your disc space..</a:t>
            </a:r>
          </a:p>
        </p:txBody>
      </p:sp>
      <p:sp>
        <p:nvSpPr>
          <p:cNvPr id="4" name="Slide Number Placeholder 3"/>
          <p:cNvSpPr>
            <a:spLocks noGrp="1"/>
          </p:cNvSpPr>
          <p:nvPr>
            <p:ph type="sldNum" sz="quarter" idx="10"/>
          </p:nvPr>
        </p:nvSpPr>
        <p:spPr/>
        <p:txBody>
          <a:bodyPr/>
          <a:lstStyle/>
          <a:p>
            <a:fld id="{209FDB91-B962-BA42-88C3-D2DF5A2C8EAF}" type="slidenum">
              <a:rPr lang="en-US" smtClean="0"/>
              <a:t>80</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81</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469900" y="727075"/>
            <a:ext cx="637540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03" tIns="50341" rIns="99003" bIns="50341"/>
          <a:lstStyle/>
          <a:p>
            <a:pPr defTabSz="1004493">
              <a:spcBef>
                <a:spcPct val="0"/>
              </a:spcBef>
            </a:pPr>
            <a:endParaRPr lang="en-US" sz="2600" dirty="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82</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xfrm>
            <a:off x="457200" y="720725"/>
            <a:ext cx="6400800" cy="3600450"/>
          </a:xfrm>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83</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Studio</a:t>
            </a:r>
          </a:p>
          <a:p>
            <a:pPr eaLnBrk="1" hangingPunct="1"/>
            <a:r>
              <a:rPr lang="en-US" dirty="0"/>
              <a:t>	- key things learned</a:t>
            </a:r>
          </a:p>
          <a:p>
            <a:pPr eaLnBrk="1" hangingPunct="1"/>
            <a:r>
              <a:rPr lang="en-US" dirty="0"/>
              <a:t>	</a:t>
            </a:r>
          </a:p>
          <a:p>
            <a:pPr eaLnBrk="1" hangingPunct="1"/>
            <a:r>
              <a:rPr lang="en-US" dirty="0"/>
              <a:t>Mon</a:t>
            </a:r>
          </a:p>
          <a:p>
            <a:pPr eaLnBrk="1" hangingPunct="1"/>
            <a:r>
              <a:rPr lang="en-US" dirty="0"/>
              <a:t>	- one of the most popular books ever written about design and HCI. Easy and fun read.</a:t>
            </a:r>
          </a:p>
          <a:p>
            <a:pPr eaLnBrk="1" hangingPunct="1"/>
            <a:endParaRPr lang="en-US" dirty="0"/>
          </a:p>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84</a:t>
            </a:fld>
            <a:endParaRPr lang="en-US" dirty="0"/>
          </a:p>
        </p:txBody>
      </p:sp>
    </p:spTree>
    <p:extLst>
      <p:ext uri="{BB962C8B-B14F-4D97-AF65-F5344CB8AC3E}">
        <p14:creationId xmlns:p14="http://schemas.microsoft.com/office/powerpoint/2010/main" val="83821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a:t>
            </a:r>
            <a:r>
              <a:rPr lang="en-US" b="1" dirty="0"/>
              <a:t>visual hierarchies </a:t>
            </a:r>
            <a:r>
              <a:rPr lang="en-US" dirty="0"/>
              <a:t>can </a:t>
            </a:r>
            <a:r>
              <a:rPr lang="en-US" b="1" dirty="0"/>
              <a:t>guide</a:t>
            </a:r>
            <a:r>
              <a:rPr lang="en-US" dirty="0"/>
              <a:t> people to </a:t>
            </a:r>
            <a:r>
              <a:rPr lang="en-US" b="1" dirty="0"/>
              <a:t>look where you want</a:t>
            </a:r>
            <a:r>
              <a:rPr lang="en-US" dirty="0"/>
              <a:t>, in the </a:t>
            </a:r>
            <a:r>
              <a:rPr lang="en-US" b="1" dirty="0"/>
              <a:t>order</a:t>
            </a:r>
            <a:r>
              <a:rPr lang="en-US" dirty="0"/>
              <a:t> </a:t>
            </a:r>
            <a:r>
              <a:rPr lang="en-US" b="1" dirty="0"/>
              <a:t>you want </a:t>
            </a:r>
            <a:r>
              <a:rPr lang="en-US" dirty="0"/>
              <a:t>them to.</a:t>
            </a:r>
          </a:p>
          <a:p>
            <a:r>
              <a:rPr lang="en-US" dirty="0"/>
              <a:t>If you don't have this hierarchy, they don't know where to go with their eyes</a:t>
            </a:r>
          </a:p>
          <a:p>
            <a:r>
              <a:rPr lang="en-US" dirty="0"/>
              <a:t>Remember the idea of the “first read”?</a:t>
            </a:r>
          </a:p>
          <a:p>
            <a:r>
              <a:rPr lang="en-US" dirty="0"/>
              <a:t>[ADVANCE]</a:t>
            </a:r>
          </a:p>
          <a:p>
            <a:r>
              <a:rPr lang="en-US" dirty="0"/>
              <a:t>http://52weeksofux.com/post/443828775/visual-hierarchy</a:t>
            </a:r>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9</a:t>
            </a:fld>
            <a:endParaRPr lang="en-US" dirty="0"/>
          </a:p>
        </p:txBody>
      </p:sp>
    </p:spTree>
    <p:extLst>
      <p:ext uri="{BB962C8B-B14F-4D97-AF65-F5344CB8AC3E}">
        <p14:creationId xmlns:p14="http://schemas.microsoft.com/office/powerpoint/2010/main" val="877672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2025</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2697838245"/>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6794484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740699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4743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6065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284179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870374821"/>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908671339"/>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 name="TextBox 1">
            <a:extLst>
              <a:ext uri="{FF2B5EF4-FFF2-40B4-BE49-F238E27FC236}">
                <a16:creationId xmlns:a16="http://schemas.microsoft.com/office/drawing/2014/main" id="{C7A0F29E-5A52-634A-B70F-9267710E44DC}"/>
              </a:ext>
            </a:extLst>
          </p:cNvPr>
          <p:cNvSpPr txBox="1"/>
          <p:nvPr userDrawn="1"/>
        </p:nvSpPr>
        <p:spPr>
          <a:xfrm>
            <a:off x="-1583323" y="22706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08341336"/>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pPr>
              <a:defRPr/>
            </a:pPr>
            <a:fld id="{8E9FF1F2-2FD6-4CBC-B383-9C36401B53E0}" type="slidenum">
              <a:rPr lang="en-US" smtClean="0"/>
              <a:pPr>
                <a:defRPr/>
              </a:pPr>
              <a:t>‹#›</a:t>
            </a:fld>
            <a:endParaRPr lang="en-US"/>
          </a:p>
        </p:txBody>
      </p:sp>
    </p:spTree>
    <p:extLst>
      <p:ext uri="{BB962C8B-B14F-4D97-AF65-F5344CB8AC3E}">
        <p14:creationId xmlns:p14="http://schemas.microsoft.com/office/powerpoint/2010/main" val="1064070561"/>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591480"/>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20511929"/>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35261281"/>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Tree>
    <p:extLst>
      <p:ext uri="{BB962C8B-B14F-4D97-AF65-F5344CB8AC3E}">
        <p14:creationId xmlns:p14="http://schemas.microsoft.com/office/powerpoint/2010/main" val="3059242919"/>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112815572"/>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8262781"/>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97550794"/>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7013795"/>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30053478"/>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43546242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823925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Tree>
    <p:extLst>
      <p:ext uri="{BB962C8B-B14F-4D97-AF65-F5344CB8AC3E}">
        <p14:creationId xmlns:p14="http://schemas.microsoft.com/office/powerpoint/2010/main" val="1553523595"/>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29247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953804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34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4827576"/>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242852597"/>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4276991779"/>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clip art</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Tree>
    <p:extLst>
      <p:ext uri="{BB962C8B-B14F-4D97-AF65-F5344CB8AC3E}">
        <p14:creationId xmlns:p14="http://schemas.microsoft.com/office/powerpoint/2010/main" val="291741932"/>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32034309"/>
      </p:ext>
    </p:extLst>
  </p:cSld>
  <p:clrMapOvr>
    <a:masterClrMapping/>
  </p:clrMapOvr>
  <p:transition>
    <p:dissolve/>
  </p:transition>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915B0BD7-5E03-8942-BBDB-4073FFF1CC4C}"/>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Tree>
    <p:extLst>
      <p:ext uri="{BB962C8B-B14F-4D97-AF65-F5344CB8AC3E}">
        <p14:creationId xmlns:p14="http://schemas.microsoft.com/office/powerpoint/2010/main" val="2323211496"/>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9174698"/>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18569238"/>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36270683"/>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6" name="Rectangle 5">
            <a:extLst>
              <a:ext uri="{FF2B5EF4-FFF2-40B4-BE49-F238E27FC236}">
                <a16:creationId xmlns:a16="http://schemas.microsoft.com/office/drawing/2014/main" id="{7B6E4E63-95AA-6342-947F-431CC073CC61}"/>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49774989"/>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29925293"/>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84977089"/>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78636635"/>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3994114"/>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6"/>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6"/>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68600234"/>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414101529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295740369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2249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2519502463"/>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a:p>
        </p:txBody>
      </p:sp>
    </p:spTree>
    <p:extLst>
      <p:ext uri="{BB962C8B-B14F-4D97-AF65-F5344CB8AC3E}">
        <p14:creationId xmlns:p14="http://schemas.microsoft.com/office/powerpoint/2010/main" val="3052824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155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95453994"/>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DDD5-7602-C6F8-F9D2-5A071FCE99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631D34B-72BB-EC44-3237-AD3C039BB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F405D0-5FB3-E8B0-ED4A-B2B7F2013B0B}"/>
              </a:ext>
            </a:extLst>
          </p:cNvPr>
          <p:cNvSpPr>
            <a:spLocks noGrp="1"/>
          </p:cNvSpPr>
          <p:nvPr>
            <p:ph type="dt" sz="half" idx="10"/>
          </p:nvPr>
        </p:nvSpPr>
        <p:spPr/>
        <p:txBody>
          <a:bodyPr/>
          <a:lstStyle/>
          <a:p>
            <a:r>
              <a:rPr lang="en-US"/>
              <a:t>Autumn 2025</a:t>
            </a:r>
          </a:p>
        </p:txBody>
      </p:sp>
      <p:sp>
        <p:nvSpPr>
          <p:cNvPr id="5" name="Footer Placeholder 4">
            <a:extLst>
              <a:ext uri="{FF2B5EF4-FFF2-40B4-BE49-F238E27FC236}">
                <a16:creationId xmlns:a16="http://schemas.microsoft.com/office/drawing/2014/main" id="{01E7C78B-03F0-E2A3-7DB6-6741AED2842F}"/>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79E4D925-257E-FE78-4E9D-F91D5702B20D}"/>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983878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F6529-90D2-5022-4A74-A9E0A9EA6B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CA6A6EC-DD80-32E6-D83E-C6C617764E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1B595F-2C87-9767-F7F3-A75969D46788}"/>
              </a:ext>
            </a:extLst>
          </p:cNvPr>
          <p:cNvSpPr>
            <a:spLocks noGrp="1"/>
          </p:cNvSpPr>
          <p:nvPr>
            <p:ph type="dt" sz="half" idx="10"/>
          </p:nvPr>
        </p:nvSpPr>
        <p:spPr/>
        <p:txBody>
          <a:bodyPr/>
          <a:lstStyle/>
          <a:p>
            <a:r>
              <a:rPr lang="en-US"/>
              <a:t>Autumn 2025</a:t>
            </a:r>
          </a:p>
        </p:txBody>
      </p:sp>
      <p:sp>
        <p:nvSpPr>
          <p:cNvPr id="5" name="Footer Placeholder 4">
            <a:extLst>
              <a:ext uri="{FF2B5EF4-FFF2-40B4-BE49-F238E27FC236}">
                <a16:creationId xmlns:a16="http://schemas.microsoft.com/office/drawing/2014/main" id="{12AC53CB-04F0-85F5-6AA9-C8A88E69B24E}"/>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3BCB5282-83C4-D02D-3044-E820CA61D75B}"/>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7328827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A901-CC2B-67D6-C792-EEE3BADDA4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DEE555-5B22-A4A0-77AD-30FF3B112B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644165-A5CE-B859-6619-FBA2DE199844}"/>
              </a:ext>
            </a:extLst>
          </p:cNvPr>
          <p:cNvSpPr>
            <a:spLocks noGrp="1"/>
          </p:cNvSpPr>
          <p:nvPr>
            <p:ph type="dt" sz="half" idx="10"/>
          </p:nvPr>
        </p:nvSpPr>
        <p:spPr/>
        <p:txBody>
          <a:bodyPr/>
          <a:lstStyle/>
          <a:p>
            <a:r>
              <a:rPr lang="en-US"/>
              <a:t>Autumn 2025</a:t>
            </a:r>
          </a:p>
        </p:txBody>
      </p:sp>
      <p:sp>
        <p:nvSpPr>
          <p:cNvPr id="5" name="Footer Placeholder 4">
            <a:extLst>
              <a:ext uri="{FF2B5EF4-FFF2-40B4-BE49-F238E27FC236}">
                <a16:creationId xmlns:a16="http://schemas.microsoft.com/office/drawing/2014/main" id="{9B6C5863-F32D-5A8D-A812-C5EA25A15B0A}"/>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6B6A3926-478D-9066-A294-5BB8D318BB3E}"/>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3867488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7C67-F830-8709-B038-235E98BF40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195BE2-9BEF-2C72-6B47-EB2CD1D81C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AA454DC-184A-974D-E5A1-C3514D8E59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C3AEF92-0F8B-8715-3E77-297453C20440}"/>
              </a:ext>
            </a:extLst>
          </p:cNvPr>
          <p:cNvSpPr>
            <a:spLocks noGrp="1"/>
          </p:cNvSpPr>
          <p:nvPr>
            <p:ph type="dt" sz="half" idx="10"/>
          </p:nvPr>
        </p:nvSpPr>
        <p:spPr/>
        <p:txBody>
          <a:bodyPr/>
          <a:lstStyle/>
          <a:p>
            <a:r>
              <a:rPr lang="en-US"/>
              <a:t>Autumn 2025</a:t>
            </a:r>
          </a:p>
        </p:txBody>
      </p:sp>
      <p:sp>
        <p:nvSpPr>
          <p:cNvPr id="6" name="Footer Placeholder 5">
            <a:extLst>
              <a:ext uri="{FF2B5EF4-FFF2-40B4-BE49-F238E27FC236}">
                <a16:creationId xmlns:a16="http://schemas.microsoft.com/office/drawing/2014/main" id="{DF47FDF0-C324-6A97-8CB8-278988FEC777}"/>
              </a:ext>
            </a:extLst>
          </p:cNvPr>
          <p:cNvSpPr>
            <a:spLocks noGrp="1"/>
          </p:cNvSpPr>
          <p:nvPr>
            <p:ph type="ftr" sz="quarter" idx="11"/>
          </p:nvPr>
        </p:nvSpPr>
        <p:spPr/>
        <p:txBody>
          <a:bodyPr/>
          <a:lstStyle/>
          <a:p>
            <a:r>
              <a:rPr lang="en-US"/>
              <a:t>dt+UX: Design Thinking for User Experience Design, Prototyping &amp; Evaluation</a:t>
            </a:r>
          </a:p>
        </p:txBody>
      </p:sp>
      <p:sp>
        <p:nvSpPr>
          <p:cNvPr id="7" name="Slide Number Placeholder 6">
            <a:extLst>
              <a:ext uri="{FF2B5EF4-FFF2-40B4-BE49-F238E27FC236}">
                <a16:creationId xmlns:a16="http://schemas.microsoft.com/office/drawing/2014/main" id="{EF35DE85-01CD-D599-E657-205E65FB25AB}"/>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1925632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C187-9EE3-B7F9-427F-377CCC6736C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70176B-D7E3-3099-CFC8-747E35450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1DFC0A-5652-E85C-DE45-ED338AAAB85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0763981-0EB5-826A-E09D-C95651FFE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658846-26AD-4A18-8E6A-889D8D9BDE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2F9AFD2-76CA-6CDA-549E-8B257F2EAAEE}"/>
              </a:ext>
            </a:extLst>
          </p:cNvPr>
          <p:cNvSpPr>
            <a:spLocks noGrp="1"/>
          </p:cNvSpPr>
          <p:nvPr>
            <p:ph type="dt" sz="half" idx="10"/>
          </p:nvPr>
        </p:nvSpPr>
        <p:spPr/>
        <p:txBody>
          <a:bodyPr/>
          <a:lstStyle/>
          <a:p>
            <a:r>
              <a:rPr lang="en-US"/>
              <a:t>Autumn 2025</a:t>
            </a:r>
          </a:p>
        </p:txBody>
      </p:sp>
      <p:sp>
        <p:nvSpPr>
          <p:cNvPr id="8" name="Footer Placeholder 7">
            <a:extLst>
              <a:ext uri="{FF2B5EF4-FFF2-40B4-BE49-F238E27FC236}">
                <a16:creationId xmlns:a16="http://schemas.microsoft.com/office/drawing/2014/main" id="{F026A45D-4AAE-A8AF-8022-7523EAD5C39C}"/>
              </a:ext>
            </a:extLst>
          </p:cNvPr>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a:extLst>
              <a:ext uri="{FF2B5EF4-FFF2-40B4-BE49-F238E27FC236}">
                <a16:creationId xmlns:a16="http://schemas.microsoft.com/office/drawing/2014/main" id="{F6898CDC-B289-85EB-01BF-FD2470F2F5D0}"/>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638705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16C6-B9BB-1745-8D60-7663F890ECC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E79DA91-93B3-BF95-9B95-BF4803EF657D}"/>
              </a:ext>
            </a:extLst>
          </p:cNvPr>
          <p:cNvSpPr>
            <a:spLocks noGrp="1"/>
          </p:cNvSpPr>
          <p:nvPr>
            <p:ph type="dt" sz="half" idx="10"/>
          </p:nvPr>
        </p:nvSpPr>
        <p:spPr/>
        <p:txBody>
          <a:bodyPr/>
          <a:lstStyle/>
          <a:p>
            <a:r>
              <a:rPr lang="en-US"/>
              <a:t>Autumn 2025</a:t>
            </a:r>
          </a:p>
        </p:txBody>
      </p:sp>
      <p:sp>
        <p:nvSpPr>
          <p:cNvPr id="4" name="Footer Placeholder 3">
            <a:extLst>
              <a:ext uri="{FF2B5EF4-FFF2-40B4-BE49-F238E27FC236}">
                <a16:creationId xmlns:a16="http://schemas.microsoft.com/office/drawing/2014/main" id="{21D8E0FE-236A-4E3C-D271-E42A02DFF81C}"/>
              </a:ext>
            </a:extLst>
          </p:cNvPr>
          <p:cNvSpPr>
            <a:spLocks noGrp="1"/>
          </p:cNvSpPr>
          <p:nvPr>
            <p:ph type="ftr" sz="quarter" idx="11"/>
          </p:nvPr>
        </p:nvSpPr>
        <p:spPr/>
        <p:txBody>
          <a:bodyPr/>
          <a:lstStyle/>
          <a:p>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02747FAC-CFF0-DD22-A588-49C200A694E5}"/>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920207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D7451-F555-2555-D766-7ADFFCE7340E}"/>
              </a:ext>
            </a:extLst>
          </p:cNvPr>
          <p:cNvSpPr>
            <a:spLocks noGrp="1"/>
          </p:cNvSpPr>
          <p:nvPr>
            <p:ph type="dt" sz="half" idx="10"/>
          </p:nvPr>
        </p:nvSpPr>
        <p:spPr/>
        <p:txBody>
          <a:bodyPr/>
          <a:lstStyle/>
          <a:p>
            <a:r>
              <a:rPr lang="en-US"/>
              <a:t>Autumn 2025</a:t>
            </a:r>
          </a:p>
        </p:txBody>
      </p:sp>
      <p:sp>
        <p:nvSpPr>
          <p:cNvPr id="3" name="Footer Placeholder 2">
            <a:extLst>
              <a:ext uri="{FF2B5EF4-FFF2-40B4-BE49-F238E27FC236}">
                <a16:creationId xmlns:a16="http://schemas.microsoft.com/office/drawing/2014/main" id="{E5C581AA-F41B-3821-ECC4-C0CF06A95A73}"/>
              </a:ext>
            </a:extLst>
          </p:cNvPr>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a:extLst>
              <a:ext uri="{FF2B5EF4-FFF2-40B4-BE49-F238E27FC236}">
                <a16:creationId xmlns:a16="http://schemas.microsoft.com/office/drawing/2014/main" id="{104DD70F-864D-C2DE-B925-D015CC934BDA}"/>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102719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1195954271"/>
      </p:ext>
    </p:extLst>
  </p:cSld>
  <p:clrMapOvr>
    <a:masterClrMapping/>
  </p:clrMapOvr>
  <p:transition>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126D-2155-C506-CAE2-823B1BCA45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DF5D3B-433F-1FDC-9F84-E1E9A2FB3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CC8970-83DE-C736-EEE5-282388205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7B260E-1A73-C3CA-9AFD-9C86E204C17B}"/>
              </a:ext>
            </a:extLst>
          </p:cNvPr>
          <p:cNvSpPr>
            <a:spLocks noGrp="1"/>
          </p:cNvSpPr>
          <p:nvPr>
            <p:ph type="dt" sz="half" idx="10"/>
          </p:nvPr>
        </p:nvSpPr>
        <p:spPr/>
        <p:txBody>
          <a:bodyPr/>
          <a:lstStyle/>
          <a:p>
            <a:r>
              <a:rPr lang="en-US"/>
              <a:t>Autumn 2025</a:t>
            </a:r>
          </a:p>
        </p:txBody>
      </p:sp>
      <p:sp>
        <p:nvSpPr>
          <p:cNvPr id="6" name="Footer Placeholder 5">
            <a:extLst>
              <a:ext uri="{FF2B5EF4-FFF2-40B4-BE49-F238E27FC236}">
                <a16:creationId xmlns:a16="http://schemas.microsoft.com/office/drawing/2014/main" id="{A0629DB3-94BE-87E8-4E2B-D36A23E4C772}"/>
              </a:ext>
            </a:extLst>
          </p:cNvPr>
          <p:cNvSpPr>
            <a:spLocks noGrp="1"/>
          </p:cNvSpPr>
          <p:nvPr>
            <p:ph type="ftr" sz="quarter" idx="11"/>
          </p:nvPr>
        </p:nvSpPr>
        <p:spPr/>
        <p:txBody>
          <a:bodyPr/>
          <a:lstStyle/>
          <a:p>
            <a:r>
              <a:rPr lang="en-US"/>
              <a:t>dt+UX: Design Thinking for User Experience Design, Prototyping &amp; Evaluation</a:t>
            </a:r>
          </a:p>
        </p:txBody>
      </p:sp>
      <p:sp>
        <p:nvSpPr>
          <p:cNvPr id="7" name="Slide Number Placeholder 6">
            <a:extLst>
              <a:ext uri="{FF2B5EF4-FFF2-40B4-BE49-F238E27FC236}">
                <a16:creationId xmlns:a16="http://schemas.microsoft.com/office/drawing/2014/main" id="{C03BC55B-329D-8F92-FFF3-30705F55851A}"/>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264235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9149-502E-F6EA-34AA-17F4D2486B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6389C8B-8137-3AC0-1D16-04F59D185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08DDB3-3246-0943-DA46-0B2A29C88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D2762D-C30A-948D-DAF9-460453A3D1C1}"/>
              </a:ext>
            </a:extLst>
          </p:cNvPr>
          <p:cNvSpPr>
            <a:spLocks noGrp="1"/>
          </p:cNvSpPr>
          <p:nvPr>
            <p:ph type="dt" sz="half" idx="10"/>
          </p:nvPr>
        </p:nvSpPr>
        <p:spPr/>
        <p:txBody>
          <a:bodyPr/>
          <a:lstStyle/>
          <a:p>
            <a:r>
              <a:rPr lang="en-US"/>
              <a:t>Autumn 2025</a:t>
            </a:r>
          </a:p>
        </p:txBody>
      </p:sp>
      <p:sp>
        <p:nvSpPr>
          <p:cNvPr id="6" name="Footer Placeholder 5">
            <a:extLst>
              <a:ext uri="{FF2B5EF4-FFF2-40B4-BE49-F238E27FC236}">
                <a16:creationId xmlns:a16="http://schemas.microsoft.com/office/drawing/2014/main" id="{804299A8-BEC8-5AD9-7D06-EB91484D5713}"/>
              </a:ext>
            </a:extLst>
          </p:cNvPr>
          <p:cNvSpPr>
            <a:spLocks noGrp="1"/>
          </p:cNvSpPr>
          <p:nvPr>
            <p:ph type="ftr" sz="quarter" idx="11"/>
          </p:nvPr>
        </p:nvSpPr>
        <p:spPr/>
        <p:txBody>
          <a:bodyPr/>
          <a:lstStyle/>
          <a:p>
            <a:r>
              <a:rPr lang="en-US"/>
              <a:t>dt+UX: Design Thinking for User Experience Design, Prototyping &amp; Evaluation</a:t>
            </a:r>
          </a:p>
        </p:txBody>
      </p:sp>
      <p:sp>
        <p:nvSpPr>
          <p:cNvPr id="7" name="Slide Number Placeholder 6">
            <a:extLst>
              <a:ext uri="{FF2B5EF4-FFF2-40B4-BE49-F238E27FC236}">
                <a16:creationId xmlns:a16="http://schemas.microsoft.com/office/drawing/2014/main" id="{1DCA8293-8108-6917-FCD9-E67210A260F5}"/>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241896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745E-4CEE-C23D-5F11-8C8C019C5CF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0A6C70-4CED-DB8C-A01A-7DA8AF8A11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DACB91-07A8-7100-8C10-5CECAFBFEF65}"/>
              </a:ext>
            </a:extLst>
          </p:cNvPr>
          <p:cNvSpPr>
            <a:spLocks noGrp="1"/>
          </p:cNvSpPr>
          <p:nvPr>
            <p:ph type="dt" sz="half" idx="10"/>
          </p:nvPr>
        </p:nvSpPr>
        <p:spPr/>
        <p:txBody>
          <a:bodyPr/>
          <a:lstStyle/>
          <a:p>
            <a:r>
              <a:rPr lang="en-US"/>
              <a:t>Autumn 2025</a:t>
            </a:r>
          </a:p>
        </p:txBody>
      </p:sp>
      <p:sp>
        <p:nvSpPr>
          <p:cNvPr id="5" name="Footer Placeholder 4">
            <a:extLst>
              <a:ext uri="{FF2B5EF4-FFF2-40B4-BE49-F238E27FC236}">
                <a16:creationId xmlns:a16="http://schemas.microsoft.com/office/drawing/2014/main" id="{DAF016F3-79B2-B82F-367B-84CE8AAA2309}"/>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EEC2A3F0-1D66-402B-02F7-8A981DB9C185}"/>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539998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8E74-E9A3-E9E1-28D8-C11D0C6578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049FD7-3ED6-B3CB-EEC7-915D43F772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F8C868-C2C5-9EE6-384B-D441D3A77BEF}"/>
              </a:ext>
            </a:extLst>
          </p:cNvPr>
          <p:cNvSpPr>
            <a:spLocks noGrp="1"/>
          </p:cNvSpPr>
          <p:nvPr>
            <p:ph type="dt" sz="half" idx="10"/>
          </p:nvPr>
        </p:nvSpPr>
        <p:spPr/>
        <p:txBody>
          <a:bodyPr/>
          <a:lstStyle/>
          <a:p>
            <a:r>
              <a:rPr lang="en-US"/>
              <a:t>Autumn 2025</a:t>
            </a:r>
          </a:p>
        </p:txBody>
      </p:sp>
      <p:sp>
        <p:nvSpPr>
          <p:cNvPr id="5" name="Footer Placeholder 4">
            <a:extLst>
              <a:ext uri="{FF2B5EF4-FFF2-40B4-BE49-F238E27FC236}">
                <a16:creationId xmlns:a16="http://schemas.microsoft.com/office/drawing/2014/main" id="{7BF9B262-E1D6-5E42-4840-43FD3625E073}"/>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45CF785E-6DBD-03B9-88D5-4A269D71D833}"/>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109035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66072930"/>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663644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40500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2228599931"/>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1" r:id="rId11"/>
    <p:sldLayoutId id="2147483892" r:id="rId12"/>
    <p:sldLayoutId id="2147483893" r:id="rId13"/>
    <p:sldLayoutId id="2147483894" r:id="rId14"/>
    <p:sldLayoutId id="2147483895" r:id="rId15"/>
    <p:sldLayoutId id="2147483896" r:id="rId16"/>
    <p:sldLayoutId id="2147483897" r:id="rId17"/>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373817891"/>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10514515"/>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3C39F2-F4BD-8A83-9011-E8D9FA682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10A7A3-9DC1-5360-5A32-4113E7B85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29B1CA-11A0-5448-0C70-5C1BE160F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Autumn 2025</a:t>
            </a:r>
          </a:p>
        </p:txBody>
      </p:sp>
      <p:sp>
        <p:nvSpPr>
          <p:cNvPr id="5" name="Footer Placeholder 4">
            <a:extLst>
              <a:ext uri="{FF2B5EF4-FFF2-40B4-BE49-F238E27FC236}">
                <a16:creationId xmlns:a16="http://schemas.microsoft.com/office/drawing/2014/main" id="{8966E0ED-6918-4330-FDCE-60AE56AAC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6432D072-AC43-04D8-CC3F-9FC681DC8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70B595-9668-0941-91E6-1F320D5B6994}" type="slidenum">
              <a:rPr lang="en-US" smtClean="0"/>
              <a:t>‹#›</a:t>
            </a:fld>
            <a:endParaRPr lang="en-US"/>
          </a:p>
        </p:txBody>
      </p:sp>
    </p:spTree>
    <p:extLst>
      <p:ext uri="{BB962C8B-B14F-4D97-AF65-F5344CB8AC3E}">
        <p14:creationId xmlns:p14="http://schemas.microsoft.com/office/powerpoint/2010/main" val="7196127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hyperlink" Target="http://www.jensondesign.com/1+1=3.pdf"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2.gif"/><Relationship Id="rId3" Type="http://schemas.openxmlformats.org/officeDocument/2006/relationships/image" Target="../media/image42.gif"/><Relationship Id="rId7" Type="http://schemas.openxmlformats.org/officeDocument/2006/relationships/image" Target="../media/image46.gif"/><Relationship Id="rId12" Type="http://schemas.openxmlformats.org/officeDocument/2006/relationships/image" Target="../media/image51.gi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gif"/><Relationship Id="rId11" Type="http://schemas.openxmlformats.org/officeDocument/2006/relationships/image" Target="../media/image50.gif"/><Relationship Id="rId5" Type="http://schemas.openxmlformats.org/officeDocument/2006/relationships/image" Target="../media/image44.gif"/><Relationship Id="rId15" Type="http://schemas.openxmlformats.org/officeDocument/2006/relationships/image" Target="../media/image54.pn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gif"/><Relationship Id="rId14" Type="http://schemas.openxmlformats.org/officeDocument/2006/relationships/image" Target="../media/image53.gif"/></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hyperlink" Target="http://color.adobe.c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paletton.com/" TargetMode="External"/><Relationship Id="rId4" Type="http://schemas.openxmlformats.org/officeDocument/2006/relationships/hyperlink" Target="http://www.colourlovers.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54.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adobe.com/type/"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hyperlink" Target="xhttps://www.artofvisualdesign.com/" TargetMode="External"/><Relationship Id="rId4" Type="http://schemas.openxmlformats.org/officeDocument/2006/relationships/hyperlink" Target="http://www.microsoft.com/typography/"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hci.stanford.edu/courses/cs147/2024/au/readings/restricted/Norman-Ch1.PDF"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hci.st/cs147-25au-exit-5-782"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77787A"/>
                </a:solidFill>
                <a:latin typeface="Helvetica"/>
                <a:cs typeface="Helvetica"/>
              </a:rPr>
              <a:t>October 22, 2025</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FF69476-198D-6149-A20F-463FCD14136D}"/>
              </a:ext>
            </a:extLst>
          </p:cNvPr>
          <p:cNvSpPr>
            <a:spLocks noGrp="1"/>
          </p:cNvSpPr>
          <p:nvPr>
            <p:ph type="dt" sz="half" idx="10"/>
          </p:nvPr>
        </p:nvSpPr>
        <p:spPr/>
        <p:txBody>
          <a:bodyPr/>
          <a:lstStyle/>
          <a:p>
            <a:pPr>
              <a:defRPr/>
            </a:pPr>
            <a:r>
              <a:rPr lang="en-US"/>
              <a:t>Autumn 2025</a:t>
            </a:r>
            <a:endParaRPr lang="en-US" dirty="0"/>
          </a:p>
        </p:txBody>
      </p:sp>
      <p:sp>
        <p:nvSpPr>
          <p:cNvPr id="7" name="Footer Placeholder 6">
            <a:extLst>
              <a:ext uri="{FF2B5EF4-FFF2-40B4-BE49-F238E27FC236}">
                <a16:creationId xmlns:a16="http://schemas.microsoft.com/office/drawing/2014/main" id="{DA59BE6A-66A1-6B48-BF33-1EFECBE7DBB8}"/>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313D965A-E9C1-AA4C-A61E-7D197EA566F7}"/>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10</a:t>
            </a:fld>
            <a:endParaRPr lang="es"/>
          </a:p>
        </p:txBody>
      </p:sp>
      <p:pic>
        <p:nvPicPr>
          <p:cNvPr id="4" name="Picture 3"/>
          <p:cNvPicPr>
            <a:picLocks noChangeAspect="1"/>
          </p:cNvPicPr>
          <p:nvPr/>
        </p:nvPicPr>
        <p:blipFill>
          <a:blip r:embed="rId3"/>
          <a:stretch>
            <a:fillRect/>
          </a:stretch>
        </p:blipFill>
        <p:spPr>
          <a:xfrm>
            <a:off x="1" y="188130"/>
            <a:ext cx="12383436" cy="6584364"/>
          </a:xfrm>
          <a:prstGeom prst="rect">
            <a:avLst/>
          </a:prstGeom>
        </p:spPr>
      </p:pic>
    </p:spTree>
    <p:extLst>
      <p:ext uri="{BB962C8B-B14F-4D97-AF65-F5344CB8AC3E}">
        <p14:creationId xmlns:p14="http://schemas.microsoft.com/office/powerpoint/2010/main" val="46847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573407"/>
            <a:ext cx="6014820" cy="3198124"/>
          </a:xfrm>
          <a:prstGeom prst="rect">
            <a:avLst/>
          </a:prstGeom>
        </p:spPr>
      </p:pic>
      <p:sp>
        <p:nvSpPr>
          <p:cNvPr id="5" name="Title 4"/>
          <p:cNvSpPr>
            <a:spLocks noGrp="1"/>
          </p:cNvSpPr>
          <p:nvPr>
            <p:ph type="title"/>
          </p:nvPr>
        </p:nvSpPr>
        <p:spPr/>
        <p:txBody>
          <a:bodyPr/>
          <a:lstStyle/>
          <a:p>
            <a:r>
              <a:rPr lang="en-US" dirty="0"/>
              <a:t>The First Read: Reading order pillars</a:t>
            </a:r>
          </a:p>
        </p:txBody>
      </p:sp>
      <p:sp>
        <p:nvSpPr>
          <p:cNvPr id="6" name="Text Placeholder 5"/>
          <p:cNvSpPr>
            <a:spLocks noGrp="1"/>
          </p:cNvSpPr>
          <p:nvPr>
            <p:ph idx="1"/>
          </p:nvPr>
        </p:nvSpPr>
        <p:spPr>
          <a:xfrm>
            <a:off x="6843975" y="1143000"/>
            <a:ext cx="4990972" cy="5181600"/>
          </a:xfrm>
        </p:spPr>
        <p:txBody>
          <a:bodyPr/>
          <a:lstStyle/>
          <a:p>
            <a:pPr marL="685783" indent="-685783">
              <a:buFont typeface="+mj-lt"/>
              <a:buAutoNum type="arabicPeriod"/>
            </a:pPr>
            <a:r>
              <a:rPr lang="en-US" sz="5333" dirty="0"/>
              <a:t>size</a:t>
            </a:r>
          </a:p>
          <a:p>
            <a:pPr marL="685783" indent="-685783">
              <a:buFont typeface="+mj-lt"/>
              <a:buAutoNum type="arabicPeriod"/>
            </a:pPr>
            <a:r>
              <a:rPr lang="en-US" sz="5333" dirty="0"/>
              <a:t>color</a:t>
            </a:r>
          </a:p>
          <a:p>
            <a:pPr marL="685783" indent="-685783">
              <a:buFont typeface="+mj-lt"/>
              <a:buAutoNum type="arabicPeriod"/>
            </a:pPr>
            <a:r>
              <a:rPr lang="en-US" sz="5333" dirty="0"/>
              <a:t>layout</a:t>
            </a:r>
          </a:p>
          <a:p>
            <a:pPr marL="685783" indent="-685783">
              <a:buFont typeface="+mj-lt"/>
              <a:buAutoNum type="arabicPeriod"/>
            </a:pPr>
            <a:r>
              <a:rPr lang="en-US" sz="5333" dirty="0"/>
              <a:t>spacing</a:t>
            </a:r>
          </a:p>
          <a:p>
            <a:pPr marL="685783" indent="-685783">
              <a:buFont typeface="+mj-lt"/>
              <a:buAutoNum type="arabicPeriod"/>
            </a:pPr>
            <a:r>
              <a:rPr lang="en-US" sz="5333" dirty="0"/>
              <a:t>style</a:t>
            </a:r>
          </a:p>
        </p:txBody>
      </p:sp>
      <p:sp>
        <p:nvSpPr>
          <p:cNvPr id="7" name="Rectangle 6"/>
          <p:cNvSpPr/>
          <p:nvPr/>
        </p:nvSpPr>
        <p:spPr>
          <a:xfrm>
            <a:off x="357053" y="5983869"/>
            <a:ext cx="12025221" cy="369332"/>
          </a:xfrm>
          <a:prstGeom prst="rect">
            <a:avLst/>
          </a:prstGeom>
        </p:spPr>
        <p:txBody>
          <a:bodyPr wrap="square">
            <a:spAutoFit/>
          </a:bodyPr>
          <a:lstStyle/>
          <a:p>
            <a:r>
              <a:rPr lang="en-US" sz="1800" dirty="0">
                <a:latin typeface="Helvetica" pitchFamily="2" charset="0"/>
              </a:rPr>
              <a:t>source: http://</a:t>
            </a:r>
            <a:r>
              <a:rPr lang="en-US" sz="1800" dirty="0" err="1">
                <a:latin typeface="Helvetica" pitchFamily="2" charset="0"/>
              </a:rPr>
              <a:t>thenextweb.com</a:t>
            </a:r>
            <a:r>
              <a:rPr lang="en-US" sz="1800" dirty="0">
                <a:latin typeface="Helvetica" pitchFamily="2" charset="0"/>
              </a:rPr>
              <a:t>/</a:t>
            </a:r>
            <a:r>
              <a:rPr lang="en-US" sz="1800" dirty="0" err="1">
                <a:latin typeface="Helvetica" pitchFamily="2" charset="0"/>
              </a:rPr>
              <a:t>dd</a:t>
            </a:r>
            <a:r>
              <a:rPr lang="en-US" sz="1800" dirty="0">
                <a:latin typeface="Helvetica" pitchFamily="2" charset="0"/>
              </a:rPr>
              <a:t>/2015/04/30/the-5-pillars-of-visual-hierarchy-in-web-design/#</a:t>
            </a:r>
            <a:r>
              <a:rPr lang="en-US" sz="1800" dirty="0" err="1">
                <a:latin typeface="Helvetica" pitchFamily="2" charset="0"/>
              </a:rPr>
              <a:t>gref</a:t>
            </a:r>
            <a:endParaRPr lang="en-US" sz="1800" dirty="0">
              <a:latin typeface="Helvetica" pitchFamily="2" charset="0"/>
            </a:endParaRPr>
          </a:p>
        </p:txBody>
      </p:sp>
      <p:sp>
        <p:nvSpPr>
          <p:cNvPr id="2" name="Date Placeholder 1">
            <a:extLst>
              <a:ext uri="{FF2B5EF4-FFF2-40B4-BE49-F238E27FC236}">
                <a16:creationId xmlns:a16="http://schemas.microsoft.com/office/drawing/2014/main" id="{607DFFE1-4C0A-FD48-8175-701150A498DE}"/>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231672A2-3820-614B-9732-04D17945DA8A}"/>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112AD4F7-1987-CB4E-B1FB-5DCECD05027B}"/>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11</a:t>
            </a:fld>
            <a:endParaRPr lang="es" dirty="0"/>
          </a:p>
        </p:txBody>
      </p:sp>
    </p:spTree>
    <p:extLst>
      <p:ext uri="{BB962C8B-B14F-4D97-AF65-F5344CB8AC3E}">
        <p14:creationId xmlns:p14="http://schemas.microsoft.com/office/powerpoint/2010/main" val="103680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Gestalt Psychology in Information Design</a:t>
            </a:r>
            <a:endParaRPr lang="en-US" i="1" dirty="0"/>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12</a:t>
            </a:fld>
            <a:endParaRPr lang="en-US" dirty="0"/>
          </a:p>
        </p:txBody>
      </p:sp>
      <p:sp>
        <p:nvSpPr>
          <p:cNvPr id="3" name="Rectangle 2"/>
          <p:cNvSpPr/>
          <p:nvPr/>
        </p:nvSpPr>
        <p:spPr>
          <a:xfrm>
            <a:off x="700391" y="2692003"/>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2" name="Rectangle 11"/>
          <p:cNvSpPr/>
          <p:nvPr/>
        </p:nvSpPr>
        <p:spPr>
          <a:xfrm>
            <a:off x="700391" y="2036918"/>
            <a:ext cx="11429472" cy="646331"/>
          </a:xfrm>
          <a:prstGeom prst="rect">
            <a:avLst/>
          </a:prstGeom>
        </p:spPr>
        <p:txBody>
          <a:bodyPr wrap="square">
            <a:spAutoFit/>
          </a:bodyPr>
          <a:lstStyle/>
          <a:p>
            <a:r>
              <a:rPr lang="en-US" sz="3600" b="1" dirty="0">
                <a:latin typeface="Helvetica"/>
                <a:cs typeface="Helvetica"/>
              </a:rPr>
              <a:t>Using Proximity to Indicate Relationships</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13</a:t>
            </a:fld>
            <a:endParaRPr lang="en-US" dirty="0"/>
          </a:p>
        </p:txBody>
      </p:sp>
      <p:sp>
        <p:nvSpPr>
          <p:cNvPr id="7" name="Rectangle 6"/>
          <p:cNvSpPr/>
          <p:nvPr/>
        </p:nvSpPr>
        <p:spPr bwMode="auto">
          <a:xfrm>
            <a:off x="1984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6196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6196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14</a:t>
            </a:fld>
            <a:endParaRPr lang="en-US" dirty="0"/>
          </a:p>
        </p:txBody>
      </p:sp>
      <p:grpSp>
        <p:nvGrpSpPr>
          <p:cNvPr id="3" name="Group 2"/>
          <p:cNvGrpSpPr/>
          <p:nvPr/>
        </p:nvGrpSpPr>
        <p:grpSpPr>
          <a:xfrm>
            <a:off x="6604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1" name="Group 10"/>
          <p:cNvGrpSpPr/>
          <p:nvPr/>
        </p:nvGrpSpPr>
        <p:grpSpPr>
          <a:xfrm>
            <a:off x="1977619"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15</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22" name="Group 21"/>
          <p:cNvGrpSpPr/>
          <p:nvPr/>
        </p:nvGrpSpPr>
        <p:grpSpPr>
          <a:xfrm>
            <a:off x="7112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16</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86934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86934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2435204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17</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4553814" y="114300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4553814" y="2429085"/>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5371272" y="1143002"/>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5371272" y="242908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4553814" y="386934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53814" y="5155430"/>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5371272" y="3869347"/>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5371272" y="515543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9951331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18</a:t>
            </a:fld>
            <a:endParaRPr lang="en-US" dirty="0"/>
          </a:p>
        </p:txBody>
      </p:sp>
      <p:sp>
        <p:nvSpPr>
          <p:cNvPr id="7" name="Rectangle 6"/>
          <p:cNvSpPr/>
          <p:nvPr/>
        </p:nvSpPr>
        <p:spPr bwMode="auto">
          <a:xfrm>
            <a:off x="1984702"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5" name="Group 24"/>
          <p:cNvGrpSpPr/>
          <p:nvPr/>
        </p:nvGrpSpPr>
        <p:grpSpPr>
          <a:xfrm>
            <a:off x="7112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981365A8-062E-D7C8-6B29-1C7401651B53}"/>
              </a:ext>
            </a:extLst>
          </p:cNvPr>
          <p:cNvSpPr txBox="1"/>
          <p:nvPr/>
        </p:nvSpPr>
        <p:spPr>
          <a:xfrm>
            <a:off x="1374141" y="6175300"/>
            <a:ext cx="10426252" cy="430887"/>
          </a:xfrm>
          <a:prstGeom prst="rect">
            <a:avLst/>
          </a:prstGeom>
          <a:noFill/>
        </p:spPr>
        <p:txBody>
          <a:bodyPr wrap="none" rtlCol="0">
            <a:spAutoFit/>
          </a:bodyPr>
          <a:lstStyle/>
          <a:p>
            <a:r>
              <a:rPr lang="en-US" sz="2200" dirty="0">
                <a:solidFill>
                  <a:srgbClr val="FFC000"/>
                </a:solidFill>
                <a:latin typeface="Helvetica" pitchFamily="2" charset="0"/>
                <a:ea typeface="ＭＳ Ｐゴシック" pitchFamily="34" charset="-128"/>
              </a:rPr>
              <a:t>Only make things </a:t>
            </a:r>
            <a:r>
              <a:rPr lang="en-US" sz="2200" b="1" dirty="0">
                <a:solidFill>
                  <a:srgbClr val="FFC000"/>
                </a:solidFill>
                <a:latin typeface="Helvetica" pitchFamily="2" charset="0"/>
                <a:ea typeface="ＭＳ Ｐゴシック" pitchFamily="34" charset="-128"/>
              </a:rPr>
              <a:t>different</a:t>
            </a:r>
            <a:r>
              <a:rPr lang="en-US" sz="2200" dirty="0">
                <a:solidFill>
                  <a:srgbClr val="FFC000"/>
                </a:solidFill>
                <a:latin typeface="Helvetica" pitchFamily="2" charset="0"/>
                <a:ea typeface="ＭＳ Ｐゴシック" pitchFamily="34" charset="-128"/>
              </a:rPr>
              <a:t> </a:t>
            </a:r>
            <a:r>
              <a:rPr lang="en-US" sz="2200" b="1" dirty="0">
                <a:solidFill>
                  <a:srgbClr val="FFC000"/>
                </a:solidFill>
                <a:latin typeface="Helvetica" pitchFamily="2" charset="0"/>
                <a:ea typeface="ＭＳ Ｐゴシック" pitchFamily="34" charset="-128"/>
              </a:rPr>
              <a:t>when</a:t>
            </a:r>
            <a:r>
              <a:rPr lang="en-US" sz="2200" dirty="0">
                <a:solidFill>
                  <a:srgbClr val="FFC000"/>
                </a:solidFill>
                <a:latin typeface="Helvetica" pitchFamily="2" charset="0"/>
                <a:ea typeface="ＭＳ Ｐゴシック" pitchFamily="34" charset="-128"/>
              </a:rPr>
              <a:t> you are trying to call </a:t>
            </a:r>
            <a:r>
              <a:rPr lang="en-US" sz="2200" b="1" dirty="0">
                <a:solidFill>
                  <a:srgbClr val="FFC000"/>
                </a:solidFill>
                <a:latin typeface="Helvetica" pitchFamily="2" charset="0"/>
                <a:ea typeface="ＭＳ Ｐゴシック" pitchFamily="34" charset="-128"/>
              </a:rPr>
              <a:t>attention</a:t>
            </a:r>
            <a:r>
              <a:rPr lang="en-US" sz="2200" dirty="0">
                <a:solidFill>
                  <a:srgbClr val="FFC000"/>
                </a:solidFill>
                <a:latin typeface="Helvetica" pitchFamily="2" charset="0"/>
                <a:ea typeface="ＭＳ Ｐゴシック" pitchFamily="34" charset="-128"/>
              </a:rPr>
              <a:t> to the </a:t>
            </a:r>
            <a:r>
              <a:rPr lang="en-US" sz="2200" b="1" dirty="0">
                <a:solidFill>
                  <a:srgbClr val="FFC000"/>
                </a:solidFill>
                <a:latin typeface="Helvetica" pitchFamily="2" charset="0"/>
                <a:ea typeface="ＭＳ Ｐゴシック" pitchFamily="34" charset="-128"/>
              </a:rPr>
              <a:t>difference</a:t>
            </a:r>
            <a:endParaRPr lang="en-US" sz="2200" b="1" dirty="0">
              <a:solidFill>
                <a:srgbClr val="FFC000"/>
              </a:solidFill>
              <a:latin typeface="Helvetica" pitchFamily="2" charset="0"/>
            </a:endParaRPr>
          </a:p>
        </p:txBody>
      </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a:extLst>
              <a:ext uri="{FF2B5EF4-FFF2-40B4-BE49-F238E27FC236}">
                <a16:creationId xmlns:a16="http://schemas.microsoft.com/office/drawing/2014/main" id="{DED28489-607C-A5E4-9826-B247D4E870A3}"/>
              </a:ext>
            </a:extLst>
          </p:cNvPr>
          <p:cNvSpPr txBox="1">
            <a:spLocks noChangeArrowheads="1"/>
          </p:cNvSpPr>
          <p:nvPr/>
        </p:nvSpPr>
        <p:spPr bwMode="auto">
          <a:xfrm>
            <a:off x="887640" y="2739481"/>
            <a:ext cx="10622604" cy="3377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1950" b="0" dirty="0">
                <a:solidFill>
                  <a:schemeClr val="tx1"/>
                </a:solidFill>
                <a:latin typeface="Helvetica" pitchFamily="2" charset="0"/>
              </a:rPr>
              <a:t>IMAGE REMOVED DUE TO EDWARD TUFTE’S UNCLEAR UNDERSTANDING OF FAIR USE</a:t>
            </a:r>
          </a:p>
          <a:p>
            <a:pPr algn="ctr" eaLnBrk="1" hangingPunct="1">
              <a:spcBef>
                <a:spcPct val="0"/>
              </a:spcBef>
              <a:buFontTx/>
              <a:buNone/>
            </a:pPr>
            <a:endParaRPr lang="en-US" sz="2100" b="0" dirty="0">
              <a:solidFill>
                <a:schemeClr val="tx1"/>
              </a:solidFill>
              <a:latin typeface="Helvetica" pitchFamily="2" charset="0"/>
            </a:endParaRPr>
          </a:p>
          <a:p>
            <a:pPr eaLnBrk="1" hangingPunct="1"/>
            <a:r>
              <a:rPr lang="en-US" sz="1600" b="0" dirty="0">
                <a:solidFill>
                  <a:schemeClr val="tx1"/>
                </a:solidFill>
                <a:latin typeface="Helvetica" pitchFamily="2" charset="0"/>
              </a:rPr>
              <a:t>Image 1:</a:t>
            </a:r>
            <a:br>
              <a:rPr lang="en-US" sz="1600" b="0" dirty="0">
                <a:solidFill>
                  <a:schemeClr val="tx1"/>
                </a:solidFill>
                <a:latin typeface="Helvetica" pitchFamily="2" charset="0"/>
              </a:rPr>
            </a:br>
            <a:r>
              <a:rPr lang="en-US" sz="1600" b="0" dirty="0">
                <a:solidFill>
                  <a:schemeClr val="tx1"/>
                </a:solidFill>
                <a:latin typeface="Helvetica" pitchFamily="2" charset="0"/>
              </a:rPr>
              <a:t>Japanese book for children on t-shirt colors that match</a:t>
            </a:r>
          </a:p>
          <a:p>
            <a:pPr eaLnBrk="1" hangingPunct="1"/>
            <a:r>
              <a:rPr lang="en-US" sz="1600" b="0" dirty="0">
                <a:solidFill>
                  <a:schemeClr val="tx1"/>
                </a:solidFill>
                <a:latin typeface="Helvetica" pitchFamily="2" charset="0"/>
              </a:rPr>
              <a:t>The shirts are all the same. The only difference is the colors! The difference that matters here.</a:t>
            </a:r>
          </a:p>
          <a:p>
            <a:pPr eaLnBrk="1" hangingPunct="1"/>
            <a:endParaRPr lang="en-US" sz="1600" b="0" dirty="0">
              <a:solidFill>
                <a:schemeClr val="tx1"/>
              </a:solidFill>
              <a:latin typeface="Helvetica" pitchFamily="2" charset="0"/>
            </a:endParaRPr>
          </a:p>
          <a:p>
            <a:pPr eaLnBrk="1" hangingPunct="1"/>
            <a:r>
              <a:rPr lang="en-US" sz="1600" b="0" dirty="0">
                <a:solidFill>
                  <a:schemeClr val="tx1"/>
                </a:solidFill>
                <a:latin typeface="Helvetica" pitchFamily="2" charset="0"/>
              </a:rPr>
              <a:t>Image 2:]</a:t>
            </a:r>
          </a:p>
          <a:p>
            <a:pPr eaLnBrk="1" hangingPunct="1"/>
            <a:r>
              <a:rPr lang="en-US" sz="1600" b="0" dirty="0">
                <a:solidFill>
                  <a:schemeClr val="tx1"/>
                </a:solidFill>
                <a:latin typeface="Helvetica" pitchFamily="2" charset="0"/>
              </a:rPr>
              <a:t>Person holding semaphores to guide in a plane to the gate.</a:t>
            </a:r>
          </a:p>
          <a:p>
            <a:pPr eaLnBrk="1" hangingPunct="1"/>
            <a:r>
              <a:rPr lang="en-US" sz="1600" b="0" dirty="0">
                <a:solidFill>
                  <a:schemeClr val="tx1"/>
                </a:solidFill>
                <a:latin typeface="Helvetica" pitchFamily="2" charset="0"/>
              </a:rPr>
              <a:t>The person is gray… just enough to tell us there is a person.  The important thing is that they are holding lights and what they are doing with the lights (the important information is bright – red &amp; yellow)</a:t>
            </a:r>
          </a:p>
          <a:p>
            <a:pPr eaLnBrk="1" hangingPunct="1"/>
            <a:endParaRPr lang="en-US" sz="1050" dirty="0">
              <a:ea typeface="ＭＳ Ｐゴシック" pitchFamily="34" charset="-128"/>
            </a:endParaRPr>
          </a:p>
          <a:p>
            <a:pPr eaLnBrk="1" hangingPunct="1"/>
            <a:endParaRPr lang="en-US" sz="1050" dirty="0">
              <a:ea typeface="ＭＳ Ｐゴシック" pitchFamily="34" charset="-128"/>
            </a:endParaRPr>
          </a:p>
          <a:p>
            <a:pPr algn="ctr" eaLnBrk="1" hangingPunct="1">
              <a:spcBef>
                <a:spcPct val="0"/>
              </a:spcBef>
              <a:buFontTx/>
              <a:buNone/>
            </a:pPr>
            <a:endParaRPr lang="en-US" sz="2400" b="0" dirty="0">
              <a:solidFill>
                <a:schemeClr val="tx1"/>
              </a:solidFill>
              <a:latin typeface="Times New Roman" pitchFamily="18" charset="0"/>
            </a:endParaRPr>
          </a:p>
        </p:txBody>
      </p:sp>
      <p:sp>
        <p:nvSpPr>
          <p:cNvPr id="50177" name="Rectangle 2"/>
          <p:cNvSpPr>
            <a:spLocks noGrp="1" noChangeArrowheads="1"/>
          </p:cNvSpPr>
          <p:nvPr>
            <p:ph type="title"/>
          </p:nvPr>
        </p:nvSpPr>
        <p:spPr/>
        <p:txBody>
          <a:bodyPr/>
          <a:lstStyle/>
          <a:p>
            <a:r>
              <a:rPr lang="en-US"/>
              <a:t>Small Multiples</a:t>
            </a:r>
          </a:p>
        </p:txBody>
      </p:sp>
      <p:sp>
        <p:nvSpPr>
          <p:cNvPr id="50178" name="Rectangle 3"/>
          <p:cNvSpPr>
            <a:spLocks noGrp="1" noChangeArrowheads="1"/>
          </p:cNvSpPr>
          <p:nvPr>
            <p:ph idx="1"/>
          </p:nvPr>
        </p:nvSpPr>
        <p:spPr>
          <a:xfrm>
            <a:off x="639233" y="1143000"/>
            <a:ext cx="11195715" cy="1464014"/>
          </a:xfrm>
        </p:spPr>
        <p:txBody>
          <a:bodyPr/>
          <a:lstStyle/>
          <a:p>
            <a:r>
              <a:rPr lang="en-US" dirty="0"/>
              <a:t>Economy of line</a:t>
            </a:r>
          </a:p>
          <a:p>
            <a:r>
              <a:rPr lang="en-US" dirty="0"/>
              <a:t>Similarities enable us to notice differences</a:t>
            </a:r>
          </a:p>
        </p:txBody>
      </p:sp>
      <p:sp>
        <p:nvSpPr>
          <p:cNvPr id="18" name="Date Placeholder 3"/>
          <p:cNvSpPr>
            <a:spLocks noGrp="1"/>
          </p:cNvSpPr>
          <p:nvPr>
            <p:ph type="dt" sz="half" idx="10"/>
          </p:nvPr>
        </p:nvSpPr>
        <p:spPr/>
        <p:txBody>
          <a:bodyPr/>
          <a:lstStyle/>
          <a:p>
            <a:r>
              <a:rPr lang="en-US"/>
              <a:t>Autumn 2025</a:t>
            </a:r>
            <a:endParaRPr lang="en-US" dirty="0"/>
          </a:p>
        </p:txBody>
      </p:sp>
      <p:sp>
        <p:nvSpPr>
          <p:cNvPr id="19"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fld id="{D71D7C31-5DB5-47AD-AB94-4B6B5EAB431F}" type="slidenum">
              <a:rPr lang="en-US" smtClean="0"/>
              <a:pPr/>
              <a:t>19</a:t>
            </a:fld>
            <a:endParaRPr lang="en-US" dirty="0"/>
          </a:p>
        </p:txBody>
      </p:sp>
      <p:sp>
        <p:nvSpPr>
          <p:cNvPr id="6" name="TextBox 5">
            <a:extLst>
              <a:ext uri="{FF2B5EF4-FFF2-40B4-BE49-F238E27FC236}">
                <a16:creationId xmlns:a16="http://schemas.microsoft.com/office/drawing/2014/main" id="{31DE15E1-9EFB-5414-6E74-FEAEF678F4B0}"/>
              </a:ext>
            </a:extLst>
          </p:cNvPr>
          <p:cNvSpPr txBox="1"/>
          <p:nvPr/>
        </p:nvSpPr>
        <p:spPr>
          <a:xfrm>
            <a:off x="887640" y="6140412"/>
            <a:ext cx="8458200" cy="338554"/>
          </a:xfrm>
          <a:prstGeom prst="rect">
            <a:avLst/>
          </a:prstGeom>
          <a:noFill/>
        </p:spPr>
        <p:txBody>
          <a:bodyPr wrap="square" rtlCol="0">
            <a:spAutoFit/>
          </a:bodyPr>
          <a:lstStyle/>
          <a:p>
            <a:pPr>
              <a:buNone/>
            </a:pPr>
            <a:r>
              <a:rPr lang="en-US" sz="1600" dirty="0">
                <a:solidFill>
                  <a:srgbClr val="FFC000"/>
                </a:solidFill>
                <a:latin typeface="Helvetica" panose="020B0604020202020204" pitchFamily="34" charset="0"/>
                <a:cs typeface="Helvetica" panose="020B0604020202020204" pitchFamily="34" charset="0"/>
              </a:rPr>
              <a:t>Images from Edward </a:t>
            </a:r>
            <a:r>
              <a:rPr lang="en-US" sz="1600" dirty="0" err="1">
                <a:solidFill>
                  <a:srgbClr val="FFC000"/>
                </a:solidFill>
                <a:latin typeface="Helvetica" panose="020B0604020202020204" pitchFamily="34" charset="0"/>
                <a:cs typeface="Helvetica" panose="020B0604020202020204" pitchFamily="34" charset="0"/>
              </a:rPr>
              <a:t>Tufte’s</a:t>
            </a:r>
            <a:r>
              <a:rPr lang="en-US" sz="1600" dirty="0">
                <a:solidFill>
                  <a:srgbClr val="FFC000"/>
                </a:solidFill>
                <a:latin typeface="Helvetica" panose="020B0604020202020204" pitchFamily="34" charset="0"/>
                <a:cs typeface="Helvetica" panose="020B0604020202020204" pitchFamily="34" charset="0"/>
              </a:rPr>
              <a:t> </a:t>
            </a:r>
            <a:r>
              <a:rPr lang="en-US" sz="1600" i="1" dirty="0">
                <a:solidFill>
                  <a:srgbClr val="FFC000"/>
                </a:solidFill>
                <a:latin typeface="Helvetica" panose="020B0604020202020204" pitchFamily="34" charset="0"/>
                <a:cs typeface="Helvetica" panose="020B0604020202020204" pitchFamily="34" charset="0"/>
              </a:rPr>
              <a:t>Envisioning Information</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pic>
        <p:nvPicPr>
          <p:cNvPr id="16" name="Picture 15">
            <a:extLst>
              <a:ext uri="{FF2B5EF4-FFF2-40B4-BE49-F238E27FC236}">
                <a16:creationId xmlns:a16="http://schemas.microsoft.com/office/drawing/2014/main" id="{1F5F4D15-D982-40CB-8975-06C2EB4CEF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sp>
        <p:nvSpPr>
          <p:cNvPr id="14" name="Rectangle 13">
            <a:extLst>
              <a:ext uri="{FF2B5EF4-FFF2-40B4-BE49-F238E27FC236}">
                <a16:creationId xmlns:a16="http://schemas.microsoft.com/office/drawing/2014/main" id="{20D0C93E-CEE7-4D21-A0ED-0F88F6528D7B}"/>
              </a:ext>
            </a:extLst>
          </p:cNvPr>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0B1C4D9F-D782-4E75-9A43-0B5584B0C1D7}"/>
              </a:ext>
            </a:extLst>
          </p:cNvPr>
          <p:cNvSpPr txBox="1"/>
          <p:nvPr/>
        </p:nvSpPr>
        <p:spPr>
          <a:xfrm>
            <a:off x="8679547" y="2063007"/>
            <a:ext cx="3398666" cy="1169551"/>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International Women’</a:t>
            </a:r>
            <a:r>
              <a:rPr lang="en-US" altLang="ja-JP" dirty="0"/>
              <a:t>s Day</a:t>
            </a:r>
            <a:endParaRPr lang="en-US" dirty="0"/>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E68C1138-D693-4036-8896-63830932DBC8}" type="slidenum">
              <a:rPr lang="en-US" smtClean="0"/>
              <a:pPr/>
              <a:t>20</a:t>
            </a:fld>
            <a:endParaRPr lang="en-US" dirty="0"/>
          </a:p>
        </p:txBody>
      </p:sp>
      <p:pic>
        <p:nvPicPr>
          <p:cNvPr id="52226" name="Picture 4" descr="womensday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243013"/>
            <a:ext cx="3028950" cy="4206875"/>
          </a:xfrm>
          <a:noFill/>
        </p:spPr>
      </p:pic>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589" y="1241163"/>
            <a:ext cx="1962468" cy="4208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 Box 8"/>
          <p:cNvSpPr txBox="1">
            <a:spLocks noChangeArrowheads="1"/>
          </p:cNvSpPr>
          <p:nvPr/>
        </p:nvSpPr>
        <p:spPr bwMode="auto">
          <a:xfrm>
            <a:off x="6629400" y="5458358"/>
            <a:ext cx="37338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dirty="0">
                <a:solidFill>
                  <a:schemeClr val="tx1"/>
                </a:solidFill>
                <a:latin typeface="+mn-lt"/>
              </a:rPr>
              <a:t>Diaz, Estela   1974 </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 </a:t>
            </a:r>
            <a:br>
              <a:rPr lang="en-US" altLang="ja-JP" sz="1600" b="0" dirty="0">
                <a:solidFill>
                  <a:schemeClr val="tx1"/>
                </a:solidFill>
                <a:latin typeface="+mn-lt"/>
              </a:rPr>
            </a:br>
            <a:endParaRPr lang="en-US" sz="1600" b="0" dirty="0">
              <a:solidFill>
                <a:schemeClr val="tx1"/>
              </a:solidFill>
              <a:latin typeface="+mn-lt"/>
            </a:endParaRPr>
          </a:p>
        </p:txBody>
      </p:sp>
      <p:sp>
        <p:nvSpPr>
          <p:cNvPr id="52229" name="Text Box 9"/>
          <p:cNvSpPr txBox="1">
            <a:spLocks noChangeArrowheads="1"/>
          </p:cNvSpPr>
          <p:nvPr/>
        </p:nvSpPr>
        <p:spPr bwMode="auto">
          <a:xfrm>
            <a:off x="1905001" y="5458358"/>
            <a:ext cx="362740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Heriberto  1971</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639237" y="802219"/>
            <a:ext cx="37941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1919287" y="6148030"/>
            <a:ext cx="73152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050" b="0" i="1" dirty="0" err="1">
                <a:solidFill>
                  <a:schemeClr val="tx1"/>
                </a:solidFill>
              </a:rPr>
              <a:t>Revolucion</a:t>
            </a:r>
            <a:r>
              <a:rPr lang="en-US" sz="1050" b="0" i="1" dirty="0">
                <a:solidFill>
                  <a:schemeClr val="tx1"/>
                </a:solidFill>
              </a:rPr>
              <a:t>!: Cuban Poster Art </a:t>
            </a:r>
            <a:r>
              <a:rPr lang="en-US" sz="1050" b="0" dirty="0">
                <a:solidFill>
                  <a:schemeClr val="tx1"/>
                </a:solidFill>
              </a:rPr>
              <a:t>by Lincoln Cushing</a:t>
            </a:r>
            <a:br>
              <a:rPr lang="en-US" sz="1050" b="0" dirty="0">
                <a:solidFill>
                  <a:schemeClr val="tx1"/>
                </a:solidFill>
              </a:rPr>
            </a:br>
            <a:r>
              <a:rPr lang="en-US" sz="1050" b="0" dirty="0">
                <a:solidFill>
                  <a:schemeClr val="tx1"/>
                </a:solidFill>
              </a:rPr>
              <a:t>http://</a:t>
            </a:r>
            <a:r>
              <a:rPr lang="en-US" sz="1050" b="0" dirty="0" err="1">
                <a:solidFill>
                  <a:schemeClr val="tx1"/>
                </a:solidFill>
              </a:rPr>
              <a:t>www.amazon.com</a:t>
            </a:r>
            <a:r>
              <a:rPr lang="en-US" sz="1050" b="0" dirty="0">
                <a:solidFill>
                  <a:schemeClr val="tx1"/>
                </a:solidFill>
              </a:rPr>
              <a:t>/</a:t>
            </a:r>
            <a:r>
              <a:rPr lang="en-US" sz="1050" b="0" dirty="0" err="1">
                <a:solidFill>
                  <a:schemeClr val="tx1"/>
                </a:solidFill>
              </a:rPr>
              <a:t>Revolucion</a:t>
            </a:r>
            <a:r>
              <a:rPr lang="en-US" sz="1050" b="0" dirty="0">
                <a:solidFill>
                  <a:schemeClr val="tx1"/>
                </a:solidFill>
              </a:rPr>
              <a:t>-Cuban-Poster-Lincoln-Cushing/</a:t>
            </a:r>
            <a:r>
              <a:rPr lang="en-US" sz="1050" b="0" dirty="0" err="1">
                <a:solidFill>
                  <a:schemeClr val="tx1"/>
                </a:solidFill>
              </a:rPr>
              <a:t>dp</a:t>
            </a:r>
            <a:r>
              <a:rPr lang="en-US" sz="105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2025</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21</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244830"/>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2025</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22</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303446"/>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2025</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23</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324255" y="1600200"/>
            <a:ext cx="11861888" cy="4724400"/>
          </a:xfrm>
        </p:spPr>
        <p:txBody>
          <a:bodyPr/>
          <a:lstStyle/>
          <a:p>
            <a:r>
              <a:rPr lang="en-US" sz="3200" b="1" dirty="0"/>
              <a:t>White</a:t>
            </a:r>
            <a:r>
              <a:rPr lang="en-US" sz="3200" dirty="0"/>
              <a:t> </a:t>
            </a:r>
            <a:r>
              <a:rPr lang="en-US" sz="3200" b="1" dirty="0"/>
              <a:t>space</a:t>
            </a:r>
            <a:r>
              <a:rPr lang="en-US" sz="3200" dirty="0"/>
              <a:t> can be used to </a:t>
            </a:r>
            <a:r>
              <a:rPr lang="en-US" sz="3200" b="1" dirty="0"/>
              <a:t>suggest</a:t>
            </a:r>
            <a:r>
              <a:rPr lang="en-US" sz="3200" dirty="0"/>
              <a:t> </a:t>
            </a:r>
            <a:r>
              <a:rPr lang="en-US" sz="3200" b="1" dirty="0"/>
              <a:t>importance</a:t>
            </a:r>
            <a:r>
              <a:rPr lang="en-US" sz="3200" dirty="0"/>
              <a:t> or prestige</a:t>
            </a:r>
          </a:p>
          <a:p>
            <a:endParaRPr lang="en-US" sz="3200" dirty="0"/>
          </a:p>
          <a:p>
            <a:r>
              <a:rPr lang="en-US" sz="3200" dirty="0"/>
              <a:t>The </a:t>
            </a:r>
            <a:r>
              <a:rPr lang="en-US" sz="3200" b="1" dirty="0"/>
              <a:t>more</a:t>
            </a:r>
            <a:r>
              <a:rPr lang="en-US" sz="3200" dirty="0"/>
              <a:t> </a:t>
            </a:r>
            <a:r>
              <a:rPr lang="en-US" sz="3200" b="1" dirty="0"/>
              <a:t>space</a:t>
            </a:r>
            <a:r>
              <a:rPr lang="en-US" sz="3200" dirty="0"/>
              <a:t> around a group, the </a:t>
            </a:r>
            <a:r>
              <a:rPr lang="en-US" sz="3200" b="1" dirty="0"/>
              <a:t>more</a:t>
            </a:r>
            <a:r>
              <a:rPr lang="en-US" sz="3200" dirty="0"/>
              <a:t> </a:t>
            </a:r>
            <a:r>
              <a:rPr lang="en-US" sz="3200" b="1" dirty="0"/>
              <a:t>valuable</a:t>
            </a:r>
            <a:r>
              <a:rPr lang="en-US" sz="3200" dirty="0"/>
              <a:t> it should be for the user</a:t>
            </a:r>
          </a:p>
          <a:p>
            <a:endParaRPr lang="en-US" sz="3200" dirty="0"/>
          </a:p>
          <a:p>
            <a:r>
              <a:rPr lang="en-US" sz="3200" dirty="0"/>
              <a:t>Think of </a:t>
            </a:r>
            <a:r>
              <a:rPr lang="en-US" sz="3200" b="1" dirty="0"/>
              <a:t>whitespace as an “element” </a:t>
            </a:r>
            <a:r>
              <a:rPr lang="en-US" sz="3200" dirty="0"/>
              <a:t>– consider its position</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24</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Autumn 2025</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26</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2209800" y="1295400"/>
            <a:ext cx="7772400" cy="889000"/>
          </a:xfrm>
        </p:spPr>
        <p:txBody>
          <a:bodyPr/>
          <a:lstStyle/>
          <a:p>
            <a:pPr marL="0" indent="0">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2025</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27</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5029200" y="2209801"/>
            <a:ext cx="4800600"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7183" y="2346960"/>
            <a:ext cx="24415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Text Box 8"/>
          <p:cNvSpPr txBox="1">
            <a:spLocks noChangeArrowheads="1"/>
          </p:cNvSpPr>
          <p:nvPr/>
        </p:nvSpPr>
        <p:spPr bwMode="auto">
          <a:xfrm>
            <a:off x="224790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490855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pic>
        <p:nvPicPr>
          <p:cNvPr id="1026" name="Picture 2">
            <a:extLst>
              <a:ext uri="{FF2B5EF4-FFF2-40B4-BE49-F238E27FC236}">
                <a16:creationId xmlns:a16="http://schemas.microsoft.com/office/drawing/2014/main" id="{FAECF877-3E22-B4F9-D649-52800D4738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7" r="16300"/>
          <a:stretch/>
        </p:blipFill>
        <p:spPr bwMode="auto">
          <a:xfrm>
            <a:off x="2362200" y="2240219"/>
            <a:ext cx="2182911" cy="323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2025</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28</a:t>
            </a:fld>
            <a:endParaRPr lang="en-US" dirty="0"/>
          </a:p>
        </p:txBody>
      </p:sp>
      <p:sp>
        <p:nvSpPr>
          <p:cNvPr id="58370" name="Rectangle 14"/>
          <p:cNvSpPr>
            <a:spLocks noChangeArrowheads="1"/>
          </p:cNvSpPr>
          <p:nvPr/>
        </p:nvSpPr>
        <p:spPr bwMode="auto">
          <a:xfrm>
            <a:off x="706877" y="1143001"/>
            <a:ext cx="11400817" cy="138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tabLst>
                <a:tab pos="2968625" algn="l"/>
                <a:tab pos="3765550" algn="l"/>
              </a:tabLst>
            </a:pPr>
            <a:r>
              <a:rPr lang="en-US" b="1" dirty="0">
                <a:latin typeface="Helvetica Light"/>
                <a:cs typeface="Helvetica Light"/>
              </a:rPr>
              <a:t>Typeface</a:t>
            </a:r>
            <a:r>
              <a:rPr lang="en-US" dirty="0">
                <a:latin typeface="Helvetica Light"/>
                <a:cs typeface="Helvetica Light"/>
              </a:rPr>
              <a:t> (Arial)	vs	</a:t>
            </a:r>
            <a:r>
              <a:rPr lang="en-US" b="1" dirty="0">
                <a:latin typeface="Helvetica Light"/>
                <a:cs typeface="Helvetica Light"/>
              </a:rPr>
              <a:t>Font</a:t>
            </a:r>
            <a:r>
              <a:rPr lang="en-US" dirty="0">
                <a:latin typeface="Helvetica Light"/>
                <a:cs typeface="Helvetica Light"/>
              </a:rPr>
              <a:t> (Arial Bold 12pt)</a:t>
            </a:r>
          </a:p>
          <a:p>
            <a:pPr marL="342900" indent="-342900">
              <a:tabLst>
                <a:tab pos="2968625" algn="l"/>
                <a:tab pos="3765550" algn="l"/>
              </a:tabLst>
            </a:pPr>
            <a:r>
              <a:rPr lang="en-US" dirty="0">
                <a:latin typeface="Helvetica Light"/>
                <a:cs typeface="Helvetica Light"/>
              </a:rPr>
              <a:t>Design of letterform	vs	Instantiation of that design with weight, style, &amp; size</a:t>
            </a:r>
          </a:p>
          <a:p>
            <a:pPr marL="342900" indent="-342900">
              <a:tabLst>
                <a:tab pos="909638" algn="l"/>
              </a:tabLst>
            </a:pPr>
            <a:endParaRPr lang="en-US" dirty="0">
              <a:latin typeface="Helvetica Light"/>
              <a:cs typeface="Helvetica Light"/>
            </a:endParaRPr>
          </a:p>
          <a:p>
            <a:pPr marL="342900" indent="-342900">
              <a:tabLst>
                <a:tab pos="909638" algn="l"/>
              </a:tabLst>
            </a:pPr>
            <a:r>
              <a:rPr lang="en-US" b="1" dirty="0">
                <a:latin typeface="Helvetica Light"/>
                <a:cs typeface="Helvetica Light"/>
              </a:rPr>
              <a:t>Serifs</a:t>
            </a:r>
            <a:r>
              <a:rPr lang="en-US" dirty="0">
                <a:latin typeface="Helvetica Light"/>
                <a:cs typeface="Helvetica Light"/>
              </a:rPr>
              <a:t>: Structural details in letters that (may) help the reader connect them</a:t>
            </a:r>
          </a:p>
        </p:txBody>
      </p:sp>
      <p:grpSp>
        <p:nvGrpSpPr>
          <p:cNvPr id="58371" name="Group 19"/>
          <p:cNvGrpSpPr>
            <a:grpSpLocks/>
          </p:cNvGrpSpPr>
          <p:nvPr/>
        </p:nvGrpSpPr>
        <p:grpSpPr bwMode="auto">
          <a:xfrm>
            <a:off x="2170889" y="2861253"/>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2170889" y="5666365"/>
            <a:ext cx="7774366" cy="609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2025</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29</a:t>
            </a:fld>
            <a:endParaRPr lang="en-US" dirty="0"/>
          </a:p>
        </p:txBody>
      </p:sp>
      <p:sp>
        <p:nvSpPr>
          <p:cNvPr id="60418" name="Text Box 8"/>
          <p:cNvSpPr txBox="1">
            <a:spLocks noChangeArrowheads="1"/>
          </p:cNvSpPr>
          <p:nvPr/>
        </p:nvSpPr>
        <p:spPr bwMode="auto">
          <a:xfrm>
            <a:off x="1905000" y="4876800"/>
            <a:ext cx="3944566"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6172200" y="4876800"/>
            <a:ext cx="4333672"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a:t>
            </a:r>
            <a:br>
              <a:rPr lang="en-US" sz="1700" dirty="0">
                <a:solidFill>
                  <a:schemeClr val="tx1"/>
                </a:solidFill>
              </a:rPr>
            </a:br>
            <a:r>
              <a:rPr lang="en-US" sz="1700" dirty="0">
                <a:solidFill>
                  <a:schemeClr val="tx1"/>
                </a:solidFill>
              </a:rPr>
              <a:t>(= beautiful).</a:t>
            </a:r>
          </a:p>
        </p:txBody>
      </p:sp>
      <p:sp>
        <p:nvSpPr>
          <p:cNvPr id="60420" name="Text Box 11"/>
          <p:cNvSpPr txBox="1">
            <a:spLocks noChangeArrowheads="1"/>
          </p:cNvSpPr>
          <p:nvPr/>
        </p:nvSpPr>
        <p:spPr bwMode="auto">
          <a:xfrm>
            <a:off x="639237" y="920871"/>
            <a:ext cx="3581400"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846263"/>
            <a:ext cx="4114800" cy="2830512"/>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1828800" y="1828800"/>
            <a:ext cx="4114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8B8195-DE93-4830-988F-90EDAA51EE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15067"/>
            <a:ext cx="813836" cy="829952"/>
          </a:xfrm>
          <a:prstGeom prst="rect">
            <a:avLst/>
          </a:prstGeom>
        </p:spPr>
      </p:pic>
      <p:sp>
        <p:nvSpPr>
          <p:cNvPr id="4" name="Rectangle 3"/>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8679547"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a:p>
            <a:r>
              <a:rPr lang="en-US" sz="2600" dirty="0">
                <a:latin typeface="Helvetica Light"/>
                <a:cs typeface="Helvetica Light"/>
              </a:rPr>
              <a:t>Eye drawn to the wrong holes</a:t>
            </a:r>
          </a:p>
          <a:p>
            <a:endParaRPr lang="en-US" sz="2600" dirty="0">
              <a:latin typeface="Helvetica Light"/>
              <a:cs typeface="Helvetica Light"/>
            </a:endParaRPr>
          </a:p>
          <a:p>
            <a:r>
              <a:rPr lang="en-US" sz="2600" dirty="0">
                <a:latin typeface="Helvetica Light"/>
                <a:cs typeface="Helvetica Light"/>
              </a:rPr>
              <a:t>If only 1% error rate, can still change a close election</a:t>
            </a: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t>Grid Systems</a:t>
            </a:r>
          </a:p>
        </p:txBody>
      </p:sp>
      <p:sp>
        <p:nvSpPr>
          <p:cNvPr id="62466" name="Rectangle 3"/>
          <p:cNvSpPr>
            <a:spLocks noGrp="1" noChangeArrowheads="1"/>
          </p:cNvSpPr>
          <p:nvPr>
            <p:ph idx="1"/>
          </p:nvPr>
        </p:nvSpPr>
        <p:spPr>
          <a:xfrm>
            <a:off x="639233" y="998706"/>
            <a:ext cx="11195715" cy="5325894"/>
          </a:xfrm>
        </p:spPr>
        <p:txBody>
          <a:bodyPr/>
          <a:lstStyle/>
          <a:p>
            <a:r>
              <a:rPr lang="en-US" dirty="0"/>
              <a:t>A key pattern for implementing rationality, modernism, asymmetry</a:t>
            </a:r>
          </a:p>
          <a:p>
            <a:r>
              <a:rPr lang="en-US" dirty="0"/>
              <a:t>Note that no elements are </a:t>
            </a:r>
            <a:r>
              <a:rPr lang="ja-JP" altLang="en-US" dirty="0"/>
              <a:t>“</a:t>
            </a:r>
            <a:r>
              <a:rPr lang="en-US" altLang="ja-JP" dirty="0"/>
              <a:t>centered</a:t>
            </a:r>
            <a:r>
              <a:rPr lang="ja-JP" altLang="en-US" dirty="0"/>
              <a:t>”</a:t>
            </a:r>
            <a:endParaRPr lang="en-US" dirty="0"/>
          </a:p>
        </p:txBody>
      </p:sp>
      <p:sp>
        <p:nvSpPr>
          <p:cNvPr id="9"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2025</a:t>
            </a:r>
            <a:endParaRPr lang="en-US" dirty="0"/>
          </a:p>
        </p:txBody>
      </p:sp>
      <p:sp>
        <p:nvSpPr>
          <p:cNvPr id="10"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30</a:t>
            </a:fld>
            <a:endParaRPr lang="en-US" dirty="0"/>
          </a:p>
        </p:txBody>
      </p:sp>
      <p:grpSp>
        <p:nvGrpSpPr>
          <p:cNvPr id="62467" name="Group 12"/>
          <p:cNvGrpSpPr>
            <a:grpSpLocks/>
          </p:cNvGrpSpPr>
          <p:nvPr/>
        </p:nvGrpSpPr>
        <p:grpSpPr bwMode="auto">
          <a:xfrm>
            <a:off x="2667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8" name="Text Box 13"/>
          <p:cNvSpPr txBox="1">
            <a:spLocks noChangeArrowheads="1"/>
          </p:cNvSpPr>
          <p:nvPr/>
        </p:nvSpPr>
        <p:spPr bwMode="auto">
          <a:xfrm>
            <a:off x="2667000" y="6019800"/>
            <a:ext cx="6858000"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639237" y="291830"/>
            <a:ext cx="11552767" cy="1143000"/>
          </a:xfrm>
        </p:spPr>
        <p:txBody>
          <a:bodyPr/>
          <a:lstStyle/>
          <a:p>
            <a:r>
              <a:rPr lang="en-US" dirty="0"/>
              <a:t>Iconography</a:t>
            </a:r>
            <a:br>
              <a:rPr lang="en-US" dirty="0"/>
            </a:br>
            <a:r>
              <a:rPr lang="en-US" sz="3600" dirty="0"/>
              <a:t>Differences that Make a Difference </a:t>
            </a:r>
          </a:p>
        </p:txBody>
      </p:sp>
      <p:sp>
        <p:nvSpPr>
          <p:cNvPr id="5" name="Date Placeholder 4"/>
          <p:cNvSpPr>
            <a:spLocks noGrp="1"/>
          </p:cNvSpPr>
          <p:nvPr>
            <p:ph type="dt" sz="half" idx="10"/>
          </p:nvPr>
        </p:nvSpPr>
        <p:spPr/>
        <p:txBody>
          <a:bodyPr/>
          <a:lstStyle/>
          <a:p>
            <a:r>
              <a:rPr lang="en-US"/>
              <a:t>Autumn 2025</a:t>
            </a:r>
            <a:endParaRPr lang="en-US" dirty="0"/>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E68C1138-D693-4036-8896-63830932DBC8}" type="slidenum">
              <a:rPr lang="en-US" smtClean="0"/>
              <a:pPr/>
              <a:t>31</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81" y="2924503"/>
            <a:ext cx="4534764" cy="319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45" y="2924503"/>
            <a:ext cx="6665180" cy="319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54280" name="Rectangle 8"/>
          <p:cNvSpPr>
            <a:spLocks/>
          </p:cNvSpPr>
          <p:nvPr/>
        </p:nvSpPr>
        <p:spPr bwMode="auto">
          <a:xfrm>
            <a:off x="800719" y="6290076"/>
            <a:ext cx="7486650" cy="27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36468" bIns="0"/>
          <a:lstStyle/>
          <a:p>
            <a:pPr marL="35898"/>
            <a:r>
              <a:rPr lang="en-US" sz="1400" dirty="0">
                <a:solidFill>
                  <a:srgbClr val="FFC000"/>
                </a:solidFill>
                <a:latin typeface="Helvetica" panose="020B0604020202020204" pitchFamily="34" charset="0"/>
                <a:ea typeface="ＭＳ Ｐゴシック" charset="0"/>
                <a:cs typeface="Helvetica" panose="020B0604020202020204" pitchFamily="34" charset="0"/>
                <a:hlinkClick r:id="rId5">
                  <a:extLst>
                    <a:ext uri="{A12FA001-AC4F-418D-AE19-62706E023703}">
                      <ahyp:hlinkClr xmlns:ahyp="http://schemas.microsoft.com/office/drawing/2018/hyperlinkcolor" val="tx"/>
                    </a:ext>
                  </a:extLst>
                </a:hlinkClick>
              </a:rPr>
              <a:t>www.jensondesign.com/1+1=3.pdf</a:t>
            </a:r>
            <a:endParaRPr lang="en-US" sz="1400" dirty="0">
              <a:solidFill>
                <a:srgbClr val="FFC000"/>
              </a:solidFill>
              <a:latin typeface="Helvetica" panose="020B0604020202020204" pitchFamily="34" charset="0"/>
              <a:ea typeface="ＭＳ Ｐゴシック" charset="0"/>
              <a:cs typeface="Helvetica" panose="020B0604020202020204" pitchFamily="34" charset="0"/>
            </a:endParaRPr>
          </a:p>
        </p:txBody>
      </p:sp>
      <p:sp>
        <p:nvSpPr>
          <p:cNvPr id="2" name="TextBox 1">
            <a:extLst>
              <a:ext uri="{FF2B5EF4-FFF2-40B4-BE49-F238E27FC236}">
                <a16:creationId xmlns:a16="http://schemas.microsoft.com/office/drawing/2014/main" id="{E922A8F2-D1E7-C304-9276-60338C2752D3}"/>
              </a:ext>
            </a:extLst>
          </p:cNvPr>
          <p:cNvSpPr txBox="1"/>
          <p:nvPr/>
        </p:nvSpPr>
        <p:spPr>
          <a:xfrm>
            <a:off x="639237" y="1682059"/>
            <a:ext cx="18960349" cy="830997"/>
          </a:xfrm>
          <a:prstGeom prst="rect">
            <a:avLst/>
          </a:prstGeom>
          <a:noFill/>
        </p:spPr>
        <p:txBody>
          <a:bodyPr wrap="square" rtlCol="0">
            <a:spAutoFit/>
          </a:bodyPr>
          <a:lstStyle/>
          <a:p>
            <a:pPr>
              <a:tabLst>
                <a:tab pos="1081088" algn="l"/>
              </a:tabLst>
            </a:pPr>
            <a:r>
              <a:rPr lang="en-US" b="1" dirty="0">
                <a:latin typeface="Helvetica" pitchFamily="2" charset="0"/>
                <a:cs typeface="Lucida Grande" charset="0"/>
                <a:sym typeface="Lucida Grande" charset="0"/>
              </a:rPr>
              <a:t>icon</a:t>
            </a:r>
            <a:r>
              <a:rPr lang="en-US" dirty="0">
                <a:latin typeface="Helvetica" pitchFamily="2" charset="0"/>
                <a:cs typeface="Lucida Grande" charset="0"/>
                <a:sym typeface="Lucida Grande" charset="0"/>
              </a:rPr>
              <a:t> — a </a:t>
            </a:r>
            <a:r>
              <a:rPr lang="en-US" b="1" dirty="0">
                <a:latin typeface="Helvetica" pitchFamily="2" charset="0"/>
                <a:cs typeface="Lucida Grande" charset="0"/>
                <a:sym typeface="Lucida Grande" charset="0"/>
              </a:rPr>
              <a:t>visual</a:t>
            </a:r>
            <a:r>
              <a:rPr lang="en-US" dirty="0">
                <a:latin typeface="Helvetica" pitchFamily="2" charset="0"/>
                <a:cs typeface="Lucida Grande" charset="0"/>
                <a:sym typeface="Lucida Grande" charset="0"/>
              </a:rPr>
              <a:t> </a:t>
            </a:r>
            <a:r>
              <a:rPr lang="en-US" b="1" dirty="0">
                <a:latin typeface="Helvetica" pitchFamily="2" charset="0"/>
                <a:cs typeface="Lucida Grande" charset="0"/>
                <a:sym typeface="Lucida Grande" charset="0"/>
              </a:rPr>
              <a:t>shorthand</a:t>
            </a:r>
            <a:r>
              <a:rPr lang="en-US" dirty="0">
                <a:latin typeface="Helvetica" pitchFamily="2" charset="0"/>
                <a:cs typeface="Lucida Grande" charset="0"/>
                <a:sym typeface="Lucida Grande" charset="0"/>
              </a:rPr>
              <a:t> to the </a:t>
            </a:r>
            <a:r>
              <a:rPr lang="en-US" b="1" dirty="0">
                <a:latin typeface="Helvetica" pitchFamily="2" charset="0"/>
                <a:cs typeface="Lucida Grande" charset="0"/>
                <a:sym typeface="Lucida Grande" charset="0"/>
              </a:rPr>
              <a:t>meaning</a:t>
            </a:r>
            <a:r>
              <a:rPr lang="en-US" dirty="0">
                <a:latin typeface="Helvetica" pitchFamily="2" charset="0"/>
                <a:cs typeface="Lucida Grande" charset="0"/>
                <a:sym typeface="Lucida Grande" charset="0"/>
              </a:rPr>
              <a:t> of an </a:t>
            </a:r>
            <a:r>
              <a:rPr lang="en-US" b="1" dirty="0">
                <a:latin typeface="Helvetica" pitchFamily="2" charset="0"/>
                <a:cs typeface="Lucida Grande" charset="0"/>
                <a:sym typeface="Lucida Grande" charset="0"/>
              </a:rPr>
              <a:t>object</a:t>
            </a:r>
            <a:r>
              <a:rPr lang="en-US" dirty="0">
                <a:latin typeface="Helvetica" pitchFamily="2" charset="0"/>
                <a:cs typeface="Lucida Grande" charset="0"/>
                <a:sym typeface="Lucida Grande" charset="0"/>
              </a:rPr>
              <a:t> so users </a:t>
            </a:r>
            <a:br>
              <a:rPr lang="en-US" dirty="0">
                <a:latin typeface="Helvetica" pitchFamily="2" charset="0"/>
                <a:cs typeface="Lucida Grande" charset="0"/>
                <a:sym typeface="Lucida Grande" charset="0"/>
              </a:rPr>
            </a:br>
            <a:r>
              <a:rPr lang="en-US" dirty="0">
                <a:latin typeface="Helvetica" pitchFamily="2" charset="0"/>
                <a:cs typeface="Lucida Grande" charset="0"/>
                <a:sym typeface="Lucida Grande" charset="0"/>
              </a:rPr>
              <a:t>	do </a:t>
            </a:r>
            <a:r>
              <a:rPr lang="en-US" b="1" dirty="0">
                <a:latin typeface="Helvetica" pitchFamily="2" charset="0"/>
                <a:cs typeface="Lucida Grande" charset="0"/>
                <a:sym typeface="Lucida Grande" charset="0"/>
              </a:rPr>
              <a:t>not have to read </a:t>
            </a:r>
            <a:r>
              <a:rPr lang="en-US" dirty="0">
                <a:latin typeface="Helvetica" pitchFamily="2" charset="0"/>
                <a:cs typeface="Lucida Grande" charset="0"/>
                <a:sym typeface="Lucida Grande" charset="0"/>
              </a:rPr>
              <a:t>words (“recognition over recall”)</a:t>
            </a: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err="1"/>
              <a:t>Administrivia</a:t>
            </a:r>
            <a:endParaRPr lang="en-US" dirty="0"/>
          </a:p>
        </p:txBody>
      </p:sp>
      <p:sp>
        <p:nvSpPr>
          <p:cNvPr id="809989" name="Rectangle 5"/>
          <p:cNvSpPr>
            <a:spLocks noGrp="1" noChangeArrowheads="1"/>
          </p:cNvSpPr>
          <p:nvPr>
            <p:ph idx="1"/>
          </p:nvPr>
        </p:nvSpPr>
        <p:spPr>
          <a:xfrm>
            <a:off x="639232" y="953311"/>
            <a:ext cx="11552771" cy="5841384"/>
          </a:xfrm>
        </p:spPr>
        <p:txBody>
          <a:bodyPr>
            <a:normAutofit fontScale="85000" lnSpcReduction="10000"/>
          </a:bodyPr>
          <a:lstStyle/>
          <a:p>
            <a:pPr marL="0" indent="0">
              <a:buNone/>
            </a:pPr>
            <a:endParaRPr lang="en-US" sz="2800" dirty="0"/>
          </a:p>
          <a:p>
            <a:r>
              <a:rPr lang="en-US" dirty="0"/>
              <a:t>Website</a:t>
            </a:r>
          </a:p>
          <a:p>
            <a:pPr lvl="1"/>
            <a:r>
              <a:rPr lang="en-US" dirty="0"/>
              <a:t>must be on web site by studio next week or grade will be docked</a:t>
            </a:r>
          </a:p>
          <a:p>
            <a:pPr lvl="1"/>
            <a:r>
              <a:rPr lang="en-US" dirty="0"/>
              <a:t>problem getting a web site up, talk to your CA now</a:t>
            </a:r>
            <a:br>
              <a:rPr lang="en-US" dirty="0"/>
            </a:br>
            <a:endParaRPr lang="en-US" sz="1800" dirty="0"/>
          </a:p>
          <a:p>
            <a:pPr marL="457108" lvl="1" indent="0">
              <a:buNone/>
            </a:pPr>
            <a:endParaRPr lang="en-US" sz="2400" dirty="0">
              <a:solidFill>
                <a:srgbClr val="FFC000"/>
              </a:solidFill>
            </a:endParaRPr>
          </a:p>
          <a:p>
            <a:r>
              <a:rPr lang="en-US" dirty="0"/>
              <a:t>Design Systems Workshop, Monday Oct. 27</a:t>
            </a:r>
            <a:r>
              <a:rPr lang="en-US" baseline="30000" dirty="0"/>
              <a:t>th</a:t>
            </a:r>
            <a:endParaRPr lang="en-US" dirty="0"/>
          </a:p>
          <a:p>
            <a:pPr lvl="1"/>
            <a:r>
              <a:rPr lang="en-US" dirty="0"/>
              <a:t>answer poll on time in #announce slack channel</a:t>
            </a:r>
          </a:p>
          <a:p>
            <a:pPr lvl="1"/>
            <a:r>
              <a:rPr lang="en-US" dirty="0"/>
              <a:t>It will help you for A6</a:t>
            </a:r>
          </a:p>
          <a:p>
            <a:endParaRPr lang="en-US" sz="2400" dirty="0"/>
          </a:p>
          <a:p>
            <a:r>
              <a:rPr lang="en-US" dirty="0"/>
              <a:t>CS 194H</a:t>
            </a:r>
          </a:p>
          <a:p>
            <a:pPr lvl="1"/>
            <a:r>
              <a:rPr lang="en-US" dirty="0"/>
              <a:t>follow-on to CS147</a:t>
            </a:r>
          </a:p>
          <a:p>
            <a:pPr lvl="1"/>
            <a:r>
              <a:rPr lang="en-US" strike="sngStrike" dirty="0"/>
              <a:t>offered this Winter</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84A3D3DD-E1BE-48AF-A632-F6B6AA404407}" type="slidenum">
              <a:rPr lang="en-US"/>
              <a:pPr/>
              <a:t>32</a:t>
            </a:fld>
            <a:endParaRPr lang="en-US"/>
          </a:p>
        </p:txBody>
      </p:sp>
      <p:sp>
        <p:nvSpPr>
          <p:cNvPr id="2" name="TextBox 1">
            <a:extLst>
              <a:ext uri="{FF2B5EF4-FFF2-40B4-BE49-F238E27FC236}">
                <a16:creationId xmlns:a16="http://schemas.microsoft.com/office/drawing/2014/main" id="{971B5843-FB80-3E29-0E71-E04F6323CA5A}"/>
              </a:ext>
            </a:extLst>
          </p:cNvPr>
          <p:cNvSpPr txBox="1"/>
          <p:nvPr/>
        </p:nvSpPr>
        <p:spPr>
          <a:xfrm>
            <a:off x="4699617" y="5730598"/>
            <a:ext cx="5407249" cy="584775"/>
          </a:xfrm>
          <a:prstGeom prst="rect">
            <a:avLst/>
          </a:prstGeom>
          <a:noFill/>
        </p:spPr>
        <p:txBody>
          <a:bodyPr wrap="none" rtlCol="0">
            <a:spAutoFit/>
          </a:bodyPr>
          <a:lstStyle/>
          <a:p>
            <a:r>
              <a:rPr lang="en-US" sz="3200" dirty="0">
                <a:solidFill>
                  <a:srgbClr val="F20000"/>
                </a:solidFill>
                <a:latin typeface="Bradley Hand ITC" panose="03070402050302030203" pitchFamily="66" charset="77"/>
              </a:rPr>
              <a:t>Not offered this academic year</a:t>
            </a:r>
          </a:p>
        </p:txBody>
      </p:sp>
    </p:spTree>
    <p:extLst>
      <p:ext uri="{BB962C8B-B14F-4D97-AF65-F5344CB8AC3E}">
        <p14:creationId xmlns:p14="http://schemas.microsoft.com/office/powerpoint/2010/main" val="921378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9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98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998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998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998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998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998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9989">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EDC3BBF-D99D-80E0-6A01-0D74731AACCD}"/>
            </a:ext>
          </a:extLst>
        </p:cNvPr>
        <p:cNvGrpSpPr/>
        <p:nvPr/>
      </p:nvGrpSpPr>
      <p:grpSpPr>
        <a:xfrm>
          <a:off x="0" y="0"/>
          <a:ext cx="0" cy="0"/>
          <a:chOff x="0" y="0"/>
          <a:chExt cx="0" cy="0"/>
        </a:xfrm>
      </p:grpSpPr>
      <p:sp>
        <p:nvSpPr>
          <p:cNvPr id="23556" name="Rectangle 4">
            <a:extLst>
              <a:ext uri="{FF2B5EF4-FFF2-40B4-BE49-F238E27FC236}">
                <a16:creationId xmlns:a16="http://schemas.microsoft.com/office/drawing/2014/main" id="{E5CC089A-185F-9B26-F2AF-57FDB39B35AA}"/>
              </a:ext>
            </a:extLst>
          </p:cNvPr>
          <p:cNvSpPr>
            <a:spLocks noGrp="1" noChangeArrowheads="1"/>
          </p:cNvSpPr>
          <p:nvPr>
            <p:ph type="title"/>
          </p:nvPr>
        </p:nvSpPr>
        <p:spPr>
          <a:xfrm>
            <a:off x="639235" y="-1"/>
            <a:ext cx="11552767" cy="1526876"/>
          </a:xfrm>
        </p:spPr>
        <p:txBody>
          <a:bodyPr/>
          <a:lstStyle/>
          <a:p>
            <a:r>
              <a:rPr lang="en-US" dirty="0"/>
              <a:t>Administrivia</a:t>
            </a:r>
            <a:br>
              <a:rPr lang="en-US" dirty="0"/>
            </a:br>
            <a:r>
              <a:rPr lang="en-US" sz="3600" i="1" dirty="0"/>
              <a:t>Campus dev workshop resources</a:t>
            </a:r>
            <a:endParaRPr lang="en-US" i="1" dirty="0"/>
          </a:p>
        </p:txBody>
      </p:sp>
      <p:sp>
        <p:nvSpPr>
          <p:cNvPr id="809989" name="Rectangle 5">
            <a:extLst>
              <a:ext uri="{FF2B5EF4-FFF2-40B4-BE49-F238E27FC236}">
                <a16:creationId xmlns:a16="http://schemas.microsoft.com/office/drawing/2014/main" id="{93FA6264-392F-53AD-6A58-DB4DD13CDE29}"/>
              </a:ext>
            </a:extLst>
          </p:cNvPr>
          <p:cNvSpPr>
            <a:spLocks noGrp="1" noChangeArrowheads="1"/>
          </p:cNvSpPr>
          <p:nvPr>
            <p:ph idx="1"/>
          </p:nvPr>
        </p:nvSpPr>
        <p:spPr>
          <a:xfrm>
            <a:off x="457200" y="1647645"/>
            <a:ext cx="11734803" cy="4675517"/>
          </a:xfrm>
        </p:spPr>
        <p:txBody>
          <a:bodyPr>
            <a:normAutofit/>
          </a:bodyPr>
          <a:lstStyle/>
          <a:p>
            <a:pPr marL="0" indent="0">
              <a:buNone/>
            </a:pPr>
            <a:endParaRPr lang="en-US" sz="2800" dirty="0"/>
          </a:p>
          <a:p>
            <a:r>
              <a:rPr lang="en-US" sz="2800" dirty="0"/>
              <a:t>Building voice AI agents with Vapi (https://</a:t>
            </a:r>
            <a:r>
              <a:rPr lang="en-US" sz="2800" dirty="0" err="1"/>
              <a:t>luma.com</a:t>
            </a:r>
            <a:r>
              <a:rPr lang="en-US" sz="2800" dirty="0"/>
              <a:t>/po2se9vo)- </a:t>
            </a:r>
            <a:br>
              <a:rPr lang="en-US" sz="2800" dirty="0"/>
            </a:br>
            <a:r>
              <a:rPr lang="en-US" sz="2800" dirty="0"/>
              <a:t>Nov 3, 6:15pm</a:t>
            </a:r>
          </a:p>
          <a:p>
            <a:r>
              <a:rPr lang="en-US" sz="2800" dirty="0"/>
              <a:t>Building with Gemini &amp; Google AI Studio (https://</a:t>
            </a:r>
            <a:r>
              <a:rPr lang="en-US" sz="2800" dirty="0" err="1"/>
              <a:t>luma.com</a:t>
            </a:r>
            <a:r>
              <a:rPr lang="en-US" sz="2800" dirty="0"/>
              <a:t>/6g7mhtbm)- Nov 4, 6:15pm</a:t>
            </a:r>
          </a:p>
          <a:p>
            <a:r>
              <a:rPr lang="en-US" sz="2800" dirty="0"/>
              <a:t>Building with </a:t>
            </a:r>
            <a:r>
              <a:rPr lang="en-US" sz="2800" dirty="0" err="1"/>
              <a:t>Replit</a:t>
            </a:r>
            <a:r>
              <a:rPr lang="en-US" sz="2800" dirty="0"/>
              <a:t> (https://</a:t>
            </a:r>
            <a:r>
              <a:rPr lang="en-US" sz="2800" dirty="0" err="1"/>
              <a:t>luma.com</a:t>
            </a:r>
            <a:r>
              <a:rPr lang="en-US" sz="2800" dirty="0"/>
              <a:t>/t372k0rb)- Nov 6, 6:15pm</a:t>
            </a:r>
          </a:p>
          <a:p>
            <a:r>
              <a:rPr lang="en-US" sz="2800" dirty="0"/>
              <a:t>Building with </a:t>
            </a:r>
            <a:r>
              <a:rPr lang="en-US" sz="2800" dirty="0" err="1"/>
              <a:t>Vercel</a:t>
            </a:r>
            <a:r>
              <a:rPr lang="en-US" sz="2800" dirty="0"/>
              <a:t> &amp; v0 (https://</a:t>
            </a:r>
            <a:r>
              <a:rPr lang="en-US" sz="2800" dirty="0" err="1"/>
              <a:t>luma.com</a:t>
            </a:r>
            <a:r>
              <a:rPr lang="en-US" sz="2800" dirty="0"/>
              <a:t>/br3320yj)- Nov 18, 6:15pm</a:t>
            </a:r>
          </a:p>
          <a:p>
            <a:r>
              <a:rPr lang="en-US" sz="2800" dirty="0"/>
              <a:t>Building voice agents with </a:t>
            </a:r>
            <a:r>
              <a:rPr lang="en-US" sz="2800" dirty="0" err="1"/>
              <a:t>ElevenLabs</a:t>
            </a:r>
            <a:r>
              <a:rPr lang="en-US" sz="2800" dirty="0"/>
              <a:t> (https://</a:t>
            </a:r>
            <a:r>
              <a:rPr lang="en-US" sz="2800" dirty="0" err="1"/>
              <a:t>luma.com</a:t>
            </a:r>
            <a:r>
              <a:rPr lang="en-US" sz="2800" dirty="0"/>
              <a:t>/cwrgi9e2)- Nov 19, 6:15pm</a:t>
            </a:r>
            <a:br>
              <a:rPr lang="en-US" dirty="0"/>
            </a:br>
            <a:endParaRPr lang="en-US" sz="1800" dirty="0"/>
          </a:p>
        </p:txBody>
      </p:sp>
      <p:sp>
        <p:nvSpPr>
          <p:cNvPr id="4" name="Date Placeholder 3">
            <a:extLst>
              <a:ext uri="{FF2B5EF4-FFF2-40B4-BE49-F238E27FC236}">
                <a16:creationId xmlns:a16="http://schemas.microsoft.com/office/drawing/2014/main" id="{ECFBE144-B996-A260-A51A-CB0017A04FB5}"/>
              </a:ext>
            </a:extLst>
          </p:cNvPr>
          <p:cNvSpPr>
            <a:spLocks noGrp="1"/>
          </p:cNvSpPr>
          <p:nvPr>
            <p:ph type="dt" sz="half" idx="10"/>
          </p:nvPr>
        </p:nvSpPr>
        <p:spPr/>
        <p:txBody>
          <a:bodyPr/>
          <a:lstStyle/>
          <a:p>
            <a:r>
              <a:rPr lang="en-US"/>
              <a:t>Autumn 2025</a:t>
            </a:r>
          </a:p>
        </p:txBody>
      </p:sp>
      <p:sp>
        <p:nvSpPr>
          <p:cNvPr id="7" name="Footer Placeholder 6">
            <a:extLst>
              <a:ext uri="{FF2B5EF4-FFF2-40B4-BE49-F238E27FC236}">
                <a16:creationId xmlns:a16="http://schemas.microsoft.com/office/drawing/2014/main" id="{F281409D-4032-4FDE-2E73-7311E8D30268}"/>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627AC149-B609-B888-7A1D-019FB03DC8BB}"/>
              </a:ext>
            </a:extLst>
          </p:cNvPr>
          <p:cNvSpPr>
            <a:spLocks noGrp="1"/>
          </p:cNvSpPr>
          <p:nvPr>
            <p:ph type="sldNum" sz="quarter" idx="12"/>
          </p:nvPr>
        </p:nvSpPr>
        <p:spPr/>
        <p:txBody>
          <a:bodyPr/>
          <a:lstStyle/>
          <a:p>
            <a:fld id="{84A3D3DD-E1BE-48AF-A632-F6B6AA404407}" type="slidenum">
              <a:rPr lang="en-US"/>
              <a:pPr/>
              <a:t>33</a:t>
            </a:fld>
            <a:endParaRPr lang="en-US"/>
          </a:p>
        </p:txBody>
      </p:sp>
    </p:spTree>
    <p:extLst>
      <p:ext uri="{BB962C8B-B14F-4D97-AF65-F5344CB8AC3E}">
        <p14:creationId xmlns:p14="http://schemas.microsoft.com/office/powerpoint/2010/main" val="3861589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F834-6EAD-16F1-AD99-BC5184535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5DA41-4420-027B-8223-A7073406235D}"/>
              </a:ext>
            </a:extLst>
          </p:cNvPr>
          <p:cNvSpPr>
            <a:spLocks noGrp="1"/>
          </p:cNvSpPr>
          <p:nvPr>
            <p:ph type="title"/>
          </p:nvPr>
        </p:nvSpPr>
        <p:spPr>
          <a:xfrm>
            <a:off x="207791" y="447"/>
            <a:ext cx="11984211" cy="1142851"/>
          </a:xfrm>
        </p:spPr>
        <p:txBody>
          <a:bodyPr/>
          <a:lstStyle/>
          <a:p>
            <a:r>
              <a:rPr lang="en-US" dirty="0"/>
              <a:t>Administrivia: Assignment 4 Grades/Feedback</a:t>
            </a:r>
          </a:p>
        </p:txBody>
      </p:sp>
      <p:sp>
        <p:nvSpPr>
          <p:cNvPr id="3" name="Content Placeholder 2">
            <a:extLst>
              <a:ext uri="{FF2B5EF4-FFF2-40B4-BE49-F238E27FC236}">
                <a16:creationId xmlns:a16="http://schemas.microsoft.com/office/drawing/2014/main" id="{CF4DED6A-D332-AF51-9D82-1A2DE6014217}"/>
              </a:ext>
            </a:extLst>
          </p:cNvPr>
          <p:cNvSpPr>
            <a:spLocks noGrp="1"/>
          </p:cNvSpPr>
          <p:nvPr>
            <p:ph idx="1"/>
          </p:nvPr>
        </p:nvSpPr>
        <p:spPr>
          <a:xfrm>
            <a:off x="639235" y="912941"/>
            <a:ext cx="11456734" cy="5793682"/>
          </a:xfrm>
        </p:spPr>
        <p:txBody>
          <a:bodyPr>
            <a:normAutofit fontScale="62500" lnSpcReduction="20000"/>
          </a:bodyPr>
          <a:lstStyle/>
          <a:p>
            <a:pPr marL="0" indent="-200778">
              <a:lnSpc>
                <a:spcPct val="170000"/>
              </a:lnSpc>
              <a:buNone/>
              <a:tabLst>
                <a:tab pos="3624331" algn="l"/>
                <a:tab pos="4597274" algn="l"/>
                <a:tab pos="5908287" algn="l"/>
                <a:tab pos="7105816" algn="l"/>
                <a:tab pos="8335089" algn="l"/>
                <a:tab pos="9707208" algn="l"/>
              </a:tabLst>
            </a:pPr>
            <a:r>
              <a:rPr lang="en-US" sz="4349" dirty="0"/>
              <a:t>A4 Concept Video: -: 0% ✓- -: 0% ✓-: 0% ✓: 35% ✓+: 65% ✓ ++: 0%</a:t>
            </a:r>
            <a:br>
              <a:rPr lang="en-US" sz="3649" dirty="0"/>
            </a:br>
            <a:endParaRPr lang="en-US" sz="2899" dirty="0"/>
          </a:p>
          <a:p>
            <a:pPr marL="0" indent="0">
              <a:buNone/>
            </a:pPr>
            <a:r>
              <a:rPr lang="en-US" dirty="0"/>
              <a:t>We liked</a:t>
            </a:r>
          </a:p>
          <a:p>
            <a:pPr lvl="1"/>
            <a:r>
              <a:rPr lang="en-US" dirty="0"/>
              <a:t>“</a:t>
            </a:r>
            <a:r>
              <a:rPr lang="en-US" i="1" dirty="0">
                <a:solidFill>
                  <a:srgbClr val="FFC000"/>
                </a:solidFill>
              </a:rPr>
              <a:t>Cross-comparisons</a:t>
            </a:r>
            <a:r>
              <a:rPr lang="en-US" dirty="0"/>
              <a:t> of market competitors”</a:t>
            </a:r>
          </a:p>
          <a:p>
            <a:pPr lvl="1"/>
            <a:r>
              <a:rPr lang="en-US" dirty="0"/>
              <a:t>“Use of </a:t>
            </a:r>
            <a:r>
              <a:rPr lang="en-US" i="1" dirty="0">
                <a:solidFill>
                  <a:srgbClr val="FFC000"/>
                </a:solidFill>
              </a:rPr>
              <a:t>annotations and color </a:t>
            </a:r>
            <a:r>
              <a:rPr lang="en-US" dirty="0"/>
              <a:t>in storyboards to show emotion/transitions”</a:t>
            </a:r>
          </a:p>
          <a:p>
            <a:pPr lvl="1"/>
            <a:r>
              <a:rPr lang="en-US" dirty="0"/>
              <a:t>“</a:t>
            </a:r>
            <a:r>
              <a:rPr lang="en-US" b="1" dirty="0">
                <a:solidFill>
                  <a:srgbClr val="FFC000"/>
                </a:solidFill>
              </a:rPr>
              <a:t>Tasks</a:t>
            </a:r>
            <a:r>
              <a:rPr lang="en-US" dirty="0"/>
              <a:t> were </a:t>
            </a:r>
            <a:r>
              <a:rPr lang="en-US" dirty="0">
                <a:solidFill>
                  <a:srgbClr val="FFC000"/>
                </a:solidFill>
              </a:rPr>
              <a:t>identifiable</a:t>
            </a:r>
            <a:r>
              <a:rPr lang="en-US" dirty="0"/>
              <a:t> in concept videos”</a:t>
            </a:r>
          </a:p>
          <a:p>
            <a:pPr lvl="1"/>
            <a:r>
              <a:rPr lang="en-US" dirty="0"/>
              <a:t>“Extensive discussion on </a:t>
            </a:r>
            <a:r>
              <a:rPr lang="en-US" dirty="0">
                <a:solidFill>
                  <a:srgbClr val="FFC000"/>
                </a:solidFill>
              </a:rPr>
              <a:t>ethical</a:t>
            </a:r>
            <a:r>
              <a:rPr lang="en-US" dirty="0"/>
              <a:t> </a:t>
            </a:r>
            <a:r>
              <a:rPr lang="en-US" dirty="0">
                <a:solidFill>
                  <a:srgbClr val="FFC000"/>
                </a:solidFill>
              </a:rPr>
              <a:t>implications</a:t>
            </a:r>
            <a:r>
              <a:rPr lang="en-US" dirty="0"/>
              <a:t> and mitigation strategies”</a:t>
            </a:r>
          </a:p>
          <a:p>
            <a:pPr lvl="1"/>
            <a:r>
              <a:rPr lang="en-US" dirty="0"/>
              <a:t>“Great </a:t>
            </a:r>
            <a:r>
              <a:rPr lang="en-US" i="1" dirty="0">
                <a:solidFill>
                  <a:srgbClr val="FFC000"/>
                </a:solidFill>
              </a:rPr>
              <a:t>use of music </a:t>
            </a:r>
            <a:r>
              <a:rPr lang="en-US" dirty="0"/>
              <a:t>to capture emotional change in actors”</a:t>
            </a:r>
          </a:p>
          <a:p>
            <a:pPr marL="457109" lvl="1" indent="0">
              <a:buNone/>
            </a:pPr>
            <a:endParaRPr lang="en-US" sz="2549" dirty="0"/>
          </a:p>
          <a:p>
            <a:pPr marL="0" indent="0">
              <a:buNone/>
            </a:pPr>
            <a:r>
              <a:rPr lang="en-US" dirty="0"/>
              <a:t>We wished</a:t>
            </a:r>
          </a:p>
          <a:p>
            <a:pPr lvl="1"/>
            <a:r>
              <a:rPr lang="en-US" dirty="0"/>
              <a:t>“Competitor analysis included </a:t>
            </a:r>
            <a:r>
              <a:rPr lang="en-US" b="1" i="1" dirty="0">
                <a:solidFill>
                  <a:srgbClr val="FFC000"/>
                </a:solidFill>
              </a:rPr>
              <a:t>implications for design</a:t>
            </a:r>
            <a:r>
              <a:rPr lang="en-US" dirty="0"/>
              <a:t>”</a:t>
            </a:r>
          </a:p>
          <a:p>
            <a:pPr lvl="1"/>
            <a:r>
              <a:rPr lang="en-US" dirty="0"/>
              <a:t>“Labelling of tasks were grounded in </a:t>
            </a:r>
            <a:r>
              <a:rPr lang="en-US" i="1" dirty="0">
                <a:solidFill>
                  <a:srgbClr val="FFC000"/>
                </a:solidFill>
              </a:rPr>
              <a:t>frequency not difficulty</a:t>
            </a:r>
            <a:r>
              <a:rPr lang="en-US" dirty="0"/>
              <a:t>”</a:t>
            </a:r>
          </a:p>
          <a:p>
            <a:pPr lvl="1"/>
            <a:r>
              <a:rPr lang="en-US" dirty="0"/>
              <a:t>”Tasks were </a:t>
            </a:r>
            <a:r>
              <a:rPr lang="en-US" i="1" dirty="0">
                <a:solidFill>
                  <a:srgbClr val="FFC000"/>
                </a:solidFill>
              </a:rPr>
              <a:t>less feature-driven </a:t>
            </a:r>
            <a:r>
              <a:rPr lang="en-US" dirty="0"/>
              <a:t>and more focused on </a:t>
            </a:r>
            <a:r>
              <a:rPr lang="en-US" i="1" dirty="0">
                <a:solidFill>
                  <a:srgbClr val="FFC000"/>
                </a:solidFill>
              </a:rPr>
              <a:t>user goals</a:t>
            </a:r>
            <a:r>
              <a:rPr lang="en-US" dirty="0"/>
              <a:t>”</a:t>
            </a:r>
          </a:p>
          <a:p>
            <a:pPr lvl="1"/>
            <a:r>
              <a:rPr lang="en-US" dirty="0"/>
              <a:t>“</a:t>
            </a:r>
            <a:r>
              <a:rPr lang="en-US" i="1" dirty="0">
                <a:solidFill>
                  <a:srgbClr val="FFC000"/>
                </a:solidFill>
              </a:rPr>
              <a:t>Stronger link </a:t>
            </a:r>
            <a:r>
              <a:rPr lang="en-US" dirty="0"/>
              <a:t>between tasks and the problem identified in </a:t>
            </a:r>
            <a:r>
              <a:rPr lang="en-US" dirty="0" err="1"/>
              <a:t>needfinding</a:t>
            </a:r>
            <a:r>
              <a:rPr lang="en-US" dirty="0"/>
              <a:t>”</a:t>
            </a:r>
          </a:p>
          <a:p>
            <a:pPr lvl="1"/>
            <a:r>
              <a:rPr lang="en-US" dirty="0"/>
              <a:t>“</a:t>
            </a:r>
            <a:r>
              <a:rPr lang="en-US" i="1" dirty="0">
                <a:solidFill>
                  <a:srgbClr val="FFC000"/>
                </a:solidFill>
              </a:rPr>
              <a:t>Concise </a:t>
            </a:r>
            <a:r>
              <a:rPr lang="en-US" dirty="0"/>
              <a:t>value prop that is unique to solution”</a:t>
            </a:r>
          </a:p>
          <a:p>
            <a:pPr lvl="1"/>
            <a:r>
              <a:rPr lang="en-US" dirty="0"/>
              <a:t>“</a:t>
            </a:r>
            <a:r>
              <a:rPr lang="en-US" i="1" dirty="0">
                <a:solidFill>
                  <a:srgbClr val="FFC000"/>
                </a:solidFill>
              </a:rPr>
              <a:t>Clearer depiction </a:t>
            </a:r>
            <a:r>
              <a:rPr lang="en-US" dirty="0"/>
              <a:t>of how the solution solves the user pain”</a:t>
            </a:r>
          </a:p>
        </p:txBody>
      </p:sp>
      <p:sp>
        <p:nvSpPr>
          <p:cNvPr id="4" name="Date Placeholder 3">
            <a:extLst>
              <a:ext uri="{FF2B5EF4-FFF2-40B4-BE49-F238E27FC236}">
                <a16:creationId xmlns:a16="http://schemas.microsoft.com/office/drawing/2014/main" id="{DC268AE5-987C-F1A3-C468-3339578855C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E367FBB7-F615-0FA3-25EA-9632FC9E7F83}"/>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96CBBF3C-0E9F-F4C8-323D-153A5735DFE4}"/>
              </a:ext>
            </a:extLst>
          </p:cNvPr>
          <p:cNvSpPr>
            <a:spLocks noGrp="1"/>
          </p:cNvSpPr>
          <p:nvPr>
            <p:ph type="sldNum" sz="quarter" idx="12"/>
          </p:nvPr>
        </p:nvSpPr>
        <p:spPr/>
        <p:txBody>
          <a:bodyPr/>
          <a:lstStyle/>
          <a:p>
            <a:pPr>
              <a:defRPr/>
            </a:pPr>
            <a:fld id="{0E1F3F99-1E68-4047-B307-0AAED4DA5926}" type="slidenum">
              <a:rPr lang="en-US" smtClean="0"/>
              <a:pPr>
                <a:defRPr/>
              </a:pPr>
              <a:t>34</a:t>
            </a:fld>
            <a:endParaRPr lang="en-US" dirty="0"/>
          </a:p>
        </p:txBody>
      </p:sp>
    </p:spTree>
    <p:extLst>
      <p:ext uri="{BB962C8B-B14F-4D97-AF65-F5344CB8AC3E}">
        <p14:creationId xmlns:p14="http://schemas.microsoft.com/office/powerpoint/2010/main" val="26367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3C2C-8869-E1C8-5CD4-33272EA8F3DE}"/>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DE347D3E-0A2B-3DB9-D865-29FC9F0FE421}"/>
              </a:ext>
            </a:extLst>
          </p:cNvPr>
          <p:cNvSpPr>
            <a:spLocks noGrp="1"/>
          </p:cNvSpPr>
          <p:nvPr>
            <p:ph type="title"/>
          </p:nvPr>
        </p:nvSpPr>
        <p:spPr/>
        <p:txBody>
          <a:bodyPr/>
          <a:lstStyle/>
          <a:p>
            <a:r>
              <a:rPr lang="en-US" dirty="0"/>
              <a:t>Good A4 Examples</a:t>
            </a:r>
          </a:p>
        </p:txBody>
      </p:sp>
      <p:sp>
        <p:nvSpPr>
          <p:cNvPr id="2" name="Date Placeholder 1">
            <a:extLst>
              <a:ext uri="{FF2B5EF4-FFF2-40B4-BE49-F238E27FC236}">
                <a16:creationId xmlns:a16="http://schemas.microsoft.com/office/drawing/2014/main" id="{810E5106-D856-1184-2830-5627CC46B0B7}"/>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80260A5E-874F-FAA1-C3C4-322A1B41C14D}"/>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2E4F0257-2656-40F3-A210-234CC9F9FF9C}"/>
              </a:ext>
            </a:extLst>
          </p:cNvPr>
          <p:cNvSpPr>
            <a:spLocks noGrp="1"/>
          </p:cNvSpPr>
          <p:nvPr>
            <p:ph type="sldNum" sz="quarter" idx="12"/>
          </p:nvPr>
        </p:nvSpPr>
        <p:spPr/>
        <p:txBody>
          <a:bodyPr/>
          <a:lstStyle/>
          <a:p>
            <a:fld id="{F2949DCA-4B18-234C-AD4E-11144FC20355}" type="slidenum">
              <a:rPr lang="en-US" smtClean="0"/>
              <a:pPr/>
              <a:t>35</a:t>
            </a:fld>
            <a:endParaRPr lang="en-US"/>
          </a:p>
        </p:txBody>
      </p:sp>
      <p:sp>
        <p:nvSpPr>
          <p:cNvPr id="13" name="TextBox 12">
            <a:extLst>
              <a:ext uri="{FF2B5EF4-FFF2-40B4-BE49-F238E27FC236}">
                <a16:creationId xmlns:a16="http://schemas.microsoft.com/office/drawing/2014/main" id="{682FB147-0AA6-E742-F5DF-6877843CD649}"/>
              </a:ext>
            </a:extLst>
          </p:cNvPr>
          <p:cNvSpPr txBox="1"/>
          <p:nvPr/>
        </p:nvSpPr>
        <p:spPr>
          <a:xfrm>
            <a:off x="10213675" y="5865963"/>
            <a:ext cx="1186800" cy="400110"/>
          </a:xfrm>
          <a:prstGeom prst="rect">
            <a:avLst/>
          </a:prstGeom>
          <a:noFill/>
        </p:spPr>
        <p:txBody>
          <a:bodyPr wrap="none" rtlCol="0">
            <a:spAutoFit/>
          </a:bodyPr>
          <a:lstStyle/>
          <a:p>
            <a:r>
              <a:rPr lang="en-US" sz="2000" dirty="0">
                <a:latin typeface="Helvetica" pitchFamily="2" charset="0"/>
              </a:rPr>
              <a:t>Traverse</a:t>
            </a:r>
            <a:endParaRPr lang="en-US" dirty="0">
              <a:latin typeface="Helvetica" pitchFamily="2" charset="0"/>
            </a:endParaRPr>
          </a:p>
        </p:txBody>
      </p:sp>
      <p:sp>
        <p:nvSpPr>
          <p:cNvPr id="19" name="Rectangle 18">
            <a:extLst>
              <a:ext uri="{FF2B5EF4-FFF2-40B4-BE49-F238E27FC236}">
                <a16:creationId xmlns:a16="http://schemas.microsoft.com/office/drawing/2014/main" id="{BE993F4B-6F33-8309-1F9B-52F1B6009159}"/>
              </a:ext>
            </a:extLst>
          </p:cNvPr>
          <p:cNvSpPr/>
          <p:nvPr/>
        </p:nvSpPr>
        <p:spPr bwMode="auto">
          <a:xfrm>
            <a:off x="639235" y="948907"/>
            <a:ext cx="5456765" cy="62865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8" name="Picture 17">
            <a:extLst>
              <a:ext uri="{FF2B5EF4-FFF2-40B4-BE49-F238E27FC236}">
                <a16:creationId xmlns:a16="http://schemas.microsoft.com/office/drawing/2014/main" id="{995F9E13-9F50-9663-6737-2AF9D3EC6538}"/>
              </a:ext>
            </a:extLst>
          </p:cNvPr>
          <p:cNvPicPr>
            <a:picLocks noChangeAspect="1"/>
          </p:cNvPicPr>
          <p:nvPr/>
        </p:nvPicPr>
        <p:blipFill>
          <a:blip r:embed="rId3"/>
          <a:stretch>
            <a:fillRect/>
          </a:stretch>
        </p:blipFill>
        <p:spPr>
          <a:xfrm>
            <a:off x="750224" y="760204"/>
            <a:ext cx="5226770" cy="6858000"/>
          </a:xfrm>
          <a:prstGeom prst="rect">
            <a:avLst/>
          </a:prstGeom>
        </p:spPr>
      </p:pic>
    </p:spTree>
    <p:extLst>
      <p:ext uri="{BB962C8B-B14F-4D97-AF65-F5344CB8AC3E}">
        <p14:creationId xmlns:p14="http://schemas.microsoft.com/office/powerpoint/2010/main" val="302755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5673F-1A86-ADF5-F58F-D702BD65554D}"/>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198A657-CAC1-CDB8-651E-3ECC452DE5B2}"/>
              </a:ext>
            </a:extLst>
          </p:cNvPr>
          <p:cNvSpPr>
            <a:spLocks noGrp="1"/>
          </p:cNvSpPr>
          <p:nvPr>
            <p:ph type="title"/>
          </p:nvPr>
        </p:nvSpPr>
        <p:spPr/>
        <p:txBody>
          <a:bodyPr/>
          <a:lstStyle/>
          <a:p>
            <a:r>
              <a:rPr lang="en-US" dirty="0"/>
              <a:t>Good A4 Examples</a:t>
            </a:r>
          </a:p>
        </p:txBody>
      </p:sp>
      <p:sp>
        <p:nvSpPr>
          <p:cNvPr id="2" name="Date Placeholder 1">
            <a:extLst>
              <a:ext uri="{FF2B5EF4-FFF2-40B4-BE49-F238E27FC236}">
                <a16:creationId xmlns:a16="http://schemas.microsoft.com/office/drawing/2014/main" id="{4FFDAD09-011D-7BF2-12C1-E011D37238EA}"/>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004D312B-3060-3018-017C-C14A408F222B}"/>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07FE3366-1D7B-0F4F-E1D4-7F6B4B0C5133}"/>
              </a:ext>
            </a:extLst>
          </p:cNvPr>
          <p:cNvSpPr>
            <a:spLocks noGrp="1"/>
          </p:cNvSpPr>
          <p:nvPr>
            <p:ph type="sldNum" sz="quarter" idx="12"/>
          </p:nvPr>
        </p:nvSpPr>
        <p:spPr/>
        <p:txBody>
          <a:bodyPr/>
          <a:lstStyle/>
          <a:p>
            <a:fld id="{F2949DCA-4B18-234C-AD4E-11144FC20355}" type="slidenum">
              <a:rPr lang="en-US" smtClean="0"/>
              <a:pPr/>
              <a:t>36</a:t>
            </a:fld>
            <a:endParaRPr lang="en-US"/>
          </a:p>
        </p:txBody>
      </p:sp>
      <p:sp>
        <p:nvSpPr>
          <p:cNvPr id="13" name="TextBox 12">
            <a:extLst>
              <a:ext uri="{FF2B5EF4-FFF2-40B4-BE49-F238E27FC236}">
                <a16:creationId xmlns:a16="http://schemas.microsoft.com/office/drawing/2014/main" id="{D2C0D449-96B4-5FBE-743C-6AAD23E857C3}"/>
              </a:ext>
            </a:extLst>
          </p:cNvPr>
          <p:cNvSpPr txBox="1"/>
          <p:nvPr/>
        </p:nvSpPr>
        <p:spPr>
          <a:xfrm>
            <a:off x="10213675" y="5865963"/>
            <a:ext cx="896849" cy="400110"/>
          </a:xfrm>
          <a:prstGeom prst="rect">
            <a:avLst/>
          </a:prstGeom>
          <a:noFill/>
        </p:spPr>
        <p:txBody>
          <a:bodyPr wrap="none" rtlCol="0">
            <a:spAutoFit/>
          </a:bodyPr>
          <a:lstStyle/>
          <a:p>
            <a:r>
              <a:rPr lang="en-US" sz="2000" dirty="0">
                <a:latin typeface="Helvetica" pitchFamily="2" charset="0"/>
              </a:rPr>
              <a:t>Tether</a:t>
            </a:r>
            <a:endParaRPr lang="en-US" dirty="0">
              <a:latin typeface="Helvetica" pitchFamily="2" charset="0"/>
            </a:endParaRPr>
          </a:p>
        </p:txBody>
      </p:sp>
      <p:pic>
        <p:nvPicPr>
          <p:cNvPr id="15" name="Picture 14">
            <a:extLst>
              <a:ext uri="{FF2B5EF4-FFF2-40B4-BE49-F238E27FC236}">
                <a16:creationId xmlns:a16="http://schemas.microsoft.com/office/drawing/2014/main" id="{F8717358-8CE1-0FDC-49D7-0076E773BCF4}"/>
              </a:ext>
            </a:extLst>
          </p:cNvPr>
          <p:cNvPicPr>
            <a:picLocks noChangeAspect="1"/>
          </p:cNvPicPr>
          <p:nvPr/>
        </p:nvPicPr>
        <p:blipFill>
          <a:blip r:embed="rId3"/>
          <a:stretch>
            <a:fillRect/>
          </a:stretch>
        </p:blipFill>
        <p:spPr>
          <a:xfrm>
            <a:off x="727134" y="1124429"/>
            <a:ext cx="4198549" cy="5425817"/>
          </a:xfrm>
          <a:prstGeom prst="rect">
            <a:avLst/>
          </a:prstGeom>
        </p:spPr>
      </p:pic>
      <p:pic>
        <p:nvPicPr>
          <p:cNvPr id="8" name="Picture 7">
            <a:extLst>
              <a:ext uri="{FF2B5EF4-FFF2-40B4-BE49-F238E27FC236}">
                <a16:creationId xmlns:a16="http://schemas.microsoft.com/office/drawing/2014/main" id="{EDAA8005-3F50-3F1E-04FB-6E6A4AADA945}"/>
              </a:ext>
            </a:extLst>
          </p:cNvPr>
          <p:cNvPicPr>
            <a:picLocks noChangeAspect="1"/>
          </p:cNvPicPr>
          <p:nvPr/>
        </p:nvPicPr>
        <p:blipFill>
          <a:blip r:embed="rId4"/>
          <a:srcRect t="4956"/>
          <a:stretch>
            <a:fillRect/>
          </a:stretch>
        </p:blipFill>
        <p:spPr>
          <a:xfrm>
            <a:off x="727134" y="1124429"/>
            <a:ext cx="7772400" cy="5708334"/>
          </a:xfrm>
          <a:prstGeom prst="rect">
            <a:avLst/>
          </a:prstGeom>
        </p:spPr>
      </p:pic>
    </p:spTree>
    <p:extLst>
      <p:ext uri="{BB962C8B-B14F-4D97-AF65-F5344CB8AC3E}">
        <p14:creationId xmlns:p14="http://schemas.microsoft.com/office/powerpoint/2010/main" val="22230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EE13-CBEE-C142-5FBF-03B0140473EA}"/>
            </a:ext>
          </a:extLst>
        </p:cNvPr>
        <p:cNvGrpSpPr/>
        <p:nvPr/>
      </p:nvGrpSpPr>
      <p:grpSpPr>
        <a:xfrm>
          <a:off x="0" y="0"/>
          <a:ext cx="0" cy="0"/>
          <a:chOff x="0" y="0"/>
          <a:chExt cx="0" cy="0"/>
        </a:xfrm>
      </p:grpSpPr>
      <p:pic>
        <p:nvPicPr>
          <p:cNvPr id="6" name="Picture 5" descr="Several notes with text on them&#10;&#10;AI-generated content may be incorrect.">
            <a:extLst>
              <a:ext uri="{FF2B5EF4-FFF2-40B4-BE49-F238E27FC236}">
                <a16:creationId xmlns:a16="http://schemas.microsoft.com/office/drawing/2014/main" id="{262FB0C9-9700-3E79-5825-C61945DC9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34" y="1143000"/>
            <a:ext cx="9012043" cy="5059392"/>
          </a:xfrm>
          <a:prstGeom prst="rect">
            <a:avLst/>
          </a:prstGeom>
        </p:spPr>
      </p:pic>
      <p:sp>
        <p:nvSpPr>
          <p:cNvPr id="14" name="Title 13">
            <a:extLst>
              <a:ext uri="{FF2B5EF4-FFF2-40B4-BE49-F238E27FC236}">
                <a16:creationId xmlns:a16="http://schemas.microsoft.com/office/drawing/2014/main" id="{1C9B2720-D2EB-9264-6708-0BB4A72CCCD6}"/>
              </a:ext>
            </a:extLst>
          </p:cNvPr>
          <p:cNvSpPr>
            <a:spLocks noGrp="1"/>
          </p:cNvSpPr>
          <p:nvPr>
            <p:ph type="title"/>
          </p:nvPr>
        </p:nvSpPr>
        <p:spPr/>
        <p:txBody>
          <a:bodyPr/>
          <a:lstStyle/>
          <a:p>
            <a:r>
              <a:rPr lang="en-US" dirty="0"/>
              <a:t>Good A4 Examples</a:t>
            </a:r>
          </a:p>
        </p:txBody>
      </p:sp>
      <p:sp>
        <p:nvSpPr>
          <p:cNvPr id="2" name="Date Placeholder 1">
            <a:extLst>
              <a:ext uri="{FF2B5EF4-FFF2-40B4-BE49-F238E27FC236}">
                <a16:creationId xmlns:a16="http://schemas.microsoft.com/office/drawing/2014/main" id="{DFC2D502-F12F-290B-4FE2-B1C413DB88FD}"/>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82F70A2D-6004-06EE-3718-9DF609701F70}"/>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495C8ED5-D527-1B85-874E-5029A1B07C1D}"/>
              </a:ext>
            </a:extLst>
          </p:cNvPr>
          <p:cNvSpPr>
            <a:spLocks noGrp="1"/>
          </p:cNvSpPr>
          <p:nvPr>
            <p:ph type="sldNum" sz="quarter" idx="12"/>
          </p:nvPr>
        </p:nvSpPr>
        <p:spPr/>
        <p:txBody>
          <a:bodyPr/>
          <a:lstStyle/>
          <a:p>
            <a:fld id="{F2949DCA-4B18-234C-AD4E-11144FC20355}" type="slidenum">
              <a:rPr lang="en-US" smtClean="0"/>
              <a:pPr/>
              <a:t>37</a:t>
            </a:fld>
            <a:endParaRPr lang="en-US"/>
          </a:p>
        </p:txBody>
      </p:sp>
      <p:sp>
        <p:nvSpPr>
          <p:cNvPr id="13" name="TextBox 12">
            <a:extLst>
              <a:ext uri="{FF2B5EF4-FFF2-40B4-BE49-F238E27FC236}">
                <a16:creationId xmlns:a16="http://schemas.microsoft.com/office/drawing/2014/main" id="{32EA862F-A2CD-A44A-F0E9-5F17A2129CB7}"/>
              </a:ext>
            </a:extLst>
          </p:cNvPr>
          <p:cNvSpPr txBox="1"/>
          <p:nvPr/>
        </p:nvSpPr>
        <p:spPr>
          <a:xfrm>
            <a:off x="10213675" y="5865963"/>
            <a:ext cx="769763" cy="400110"/>
          </a:xfrm>
          <a:prstGeom prst="rect">
            <a:avLst/>
          </a:prstGeom>
          <a:noFill/>
        </p:spPr>
        <p:txBody>
          <a:bodyPr wrap="none" rtlCol="0">
            <a:spAutoFit/>
          </a:bodyPr>
          <a:lstStyle/>
          <a:p>
            <a:r>
              <a:rPr lang="en-US" sz="2000" dirty="0">
                <a:latin typeface="Helvetica" pitchFamily="2" charset="0"/>
              </a:rPr>
              <a:t>Theo</a:t>
            </a:r>
            <a:endParaRPr lang="en-US" dirty="0">
              <a:latin typeface="Helvetica" pitchFamily="2" charset="0"/>
            </a:endParaRPr>
          </a:p>
        </p:txBody>
      </p:sp>
    </p:spTree>
    <p:extLst>
      <p:ext uri="{BB962C8B-B14F-4D97-AF65-F5344CB8AC3E}">
        <p14:creationId xmlns:p14="http://schemas.microsoft.com/office/powerpoint/2010/main" val="3336772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1AA7-E06C-0A77-A428-F6210A785FB8}"/>
            </a:ext>
          </a:extLst>
        </p:cNvPr>
        <p:cNvGrpSpPr/>
        <p:nvPr/>
      </p:nvGrpSpPr>
      <p:grpSpPr>
        <a:xfrm>
          <a:off x="0" y="0"/>
          <a:ext cx="0" cy="0"/>
          <a:chOff x="0" y="0"/>
          <a:chExt cx="0" cy="0"/>
        </a:xfrm>
      </p:grpSpPr>
      <p:pic>
        <p:nvPicPr>
          <p:cNvPr id="7" name="Picture 6" descr="A screenshot of a recipe&#10;&#10;AI-generated content may be incorrect.">
            <a:extLst>
              <a:ext uri="{FF2B5EF4-FFF2-40B4-BE49-F238E27FC236}">
                <a16:creationId xmlns:a16="http://schemas.microsoft.com/office/drawing/2014/main" id="{A7DC7F34-44E9-CC99-2D9F-170438550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33" y="1134245"/>
            <a:ext cx="9014111" cy="5059391"/>
          </a:xfrm>
          <a:prstGeom prst="rect">
            <a:avLst/>
          </a:prstGeom>
        </p:spPr>
      </p:pic>
      <p:sp>
        <p:nvSpPr>
          <p:cNvPr id="14" name="Title 13">
            <a:extLst>
              <a:ext uri="{FF2B5EF4-FFF2-40B4-BE49-F238E27FC236}">
                <a16:creationId xmlns:a16="http://schemas.microsoft.com/office/drawing/2014/main" id="{2125F542-5301-B156-9941-C4D1AA1AAF3A}"/>
              </a:ext>
            </a:extLst>
          </p:cNvPr>
          <p:cNvSpPr>
            <a:spLocks noGrp="1"/>
          </p:cNvSpPr>
          <p:nvPr>
            <p:ph type="title"/>
          </p:nvPr>
        </p:nvSpPr>
        <p:spPr/>
        <p:txBody>
          <a:bodyPr/>
          <a:lstStyle/>
          <a:p>
            <a:r>
              <a:rPr lang="en-US" dirty="0"/>
              <a:t>Good A4 Examples</a:t>
            </a:r>
          </a:p>
        </p:txBody>
      </p:sp>
      <p:sp>
        <p:nvSpPr>
          <p:cNvPr id="2" name="Date Placeholder 1">
            <a:extLst>
              <a:ext uri="{FF2B5EF4-FFF2-40B4-BE49-F238E27FC236}">
                <a16:creationId xmlns:a16="http://schemas.microsoft.com/office/drawing/2014/main" id="{8E11DF41-25CD-69BA-9873-DD2839DB68CB}"/>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D3BAD5E7-B44D-05D0-F0AF-7CC2E7873848}"/>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0E129701-DF87-FD13-740F-880F429D4953}"/>
              </a:ext>
            </a:extLst>
          </p:cNvPr>
          <p:cNvSpPr>
            <a:spLocks noGrp="1"/>
          </p:cNvSpPr>
          <p:nvPr>
            <p:ph type="sldNum" sz="quarter" idx="12"/>
          </p:nvPr>
        </p:nvSpPr>
        <p:spPr/>
        <p:txBody>
          <a:bodyPr/>
          <a:lstStyle/>
          <a:p>
            <a:fld id="{F2949DCA-4B18-234C-AD4E-11144FC20355}" type="slidenum">
              <a:rPr lang="en-US" smtClean="0"/>
              <a:pPr/>
              <a:t>38</a:t>
            </a:fld>
            <a:endParaRPr lang="en-US"/>
          </a:p>
        </p:txBody>
      </p:sp>
      <p:sp>
        <p:nvSpPr>
          <p:cNvPr id="13" name="TextBox 12">
            <a:extLst>
              <a:ext uri="{FF2B5EF4-FFF2-40B4-BE49-F238E27FC236}">
                <a16:creationId xmlns:a16="http://schemas.microsoft.com/office/drawing/2014/main" id="{DFEB72A2-757D-07E9-2DED-B93D15593CF0}"/>
              </a:ext>
            </a:extLst>
          </p:cNvPr>
          <p:cNvSpPr txBox="1"/>
          <p:nvPr/>
        </p:nvSpPr>
        <p:spPr>
          <a:xfrm>
            <a:off x="10213675" y="5865963"/>
            <a:ext cx="925253" cy="400110"/>
          </a:xfrm>
          <a:prstGeom prst="rect">
            <a:avLst/>
          </a:prstGeom>
          <a:noFill/>
        </p:spPr>
        <p:txBody>
          <a:bodyPr wrap="none" rtlCol="0">
            <a:spAutoFit/>
          </a:bodyPr>
          <a:lstStyle/>
          <a:p>
            <a:r>
              <a:rPr lang="en-US" sz="2000" dirty="0" err="1">
                <a:latin typeface="Helvetica" pitchFamily="2" charset="0"/>
              </a:rPr>
              <a:t>Simmr</a:t>
            </a:r>
            <a:endParaRPr lang="en-US" dirty="0">
              <a:latin typeface="Helvetica" pitchFamily="2" charset="0"/>
            </a:endParaRPr>
          </a:p>
        </p:txBody>
      </p:sp>
    </p:spTree>
    <p:extLst>
      <p:ext uri="{BB962C8B-B14F-4D97-AF65-F5344CB8AC3E}">
        <p14:creationId xmlns:p14="http://schemas.microsoft.com/office/powerpoint/2010/main" val="83905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840E-D7A4-FBB5-8F92-2F7CD191C98D}"/>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93BD67FE-6410-A310-624E-D5BA0882B756}"/>
              </a:ext>
            </a:extLst>
          </p:cNvPr>
          <p:cNvSpPr>
            <a:spLocks noGrp="1"/>
          </p:cNvSpPr>
          <p:nvPr>
            <p:ph type="title"/>
          </p:nvPr>
        </p:nvSpPr>
        <p:spPr/>
        <p:txBody>
          <a:bodyPr/>
          <a:lstStyle/>
          <a:p>
            <a:r>
              <a:rPr lang="en-US" dirty="0"/>
              <a:t>Good A4 Examples</a:t>
            </a:r>
          </a:p>
        </p:txBody>
      </p:sp>
      <p:sp>
        <p:nvSpPr>
          <p:cNvPr id="2" name="Date Placeholder 1">
            <a:extLst>
              <a:ext uri="{FF2B5EF4-FFF2-40B4-BE49-F238E27FC236}">
                <a16:creationId xmlns:a16="http://schemas.microsoft.com/office/drawing/2014/main" id="{0F5528CB-B3EC-BE3C-7220-E9952CCFC54A}"/>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8B24B84A-A3A3-FB71-CC3E-90F6A628B3D9}"/>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F9D5026B-9290-FFA8-F6CD-539039796950}"/>
              </a:ext>
            </a:extLst>
          </p:cNvPr>
          <p:cNvSpPr>
            <a:spLocks noGrp="1"/>
          </p:cNvSpPr>
          <p:nvPr>
            <p:ph type="sldNum" sz="quarter" idx="12"/>
          </p:nvPr>
        </p:nvSpPr>
        <p:spPr/>
        <p:txBody>
          <a:bodyPr/>
          <a:lstStyle/>
          <a:p>
            <a:fld id="{F2949DCA-4B18-234C-AD4E-11144FC20355}" type="slidenum">
              <a:rPr lang="en-US" smtClean="0"/>
              <a:pPr/>
              <a:t>39</a:t>
            </a:fld>
            <a:endParaRPr lang="en-US"/>
          </a:p>
        </p:txBody>
      </p:sp>
      <p:sp>
        <p:nvSpPr>
          <p:cNvPr id="13" name="TextBox 12">
            <a:extLst>
              <a:ext uri="{FF2B5EF4-FFF2-40B4-BE49-F238E27FC236}">
                <a16:creationId xmlns:a16="http://schemas.microsoft.com/office/drawing/2014/main" id="{92EF8036-35CF-51A7-16C7-1FB9610F750D}"/>
              </a:ext>
            </a:extLst>
          </p:cNvPr>
          <p:cNvSpPr txBox="1"/>
          <p:nvPr/>
        </p:nvSpPr>
        <p:spPr>
          <a:xfrm>
            <a:off x="10213675" y="5865963"/>
            <a:ext cx="971741" cy="400110"/>
          </a:xfrm>
          <a:prstGeom prst="rect">
            <a:avLst/>
          </a:prstGeom>
          <a:noFill/>
        </p:spPr>
        <p:txBody>
          <a:bodyPr wrap="none" rtlCol="0">
            <a:spAutoFit/>
          </a:bodyPr>
          <a:lstStyle/>
          <a:p>
            <a:r>
              <a:rPr lang="en-US" sz="2000" dirty="0">
                <a:latin typeface="Helvetica" pitchFamily="2" charset="0"/>
              </a:rPr>
              <a:t>Pill Pal</a:t>
            </a:r>
            <a:endParaRPr lang="en-US" dirty="0">
              <a:latin typeface="Helvetica" pitchFamily="2" charset="0"/>
            </a:endParaRPr>
          </a:p>
        </p:txBody>
      </p:sp>
      <p:pic>
        <p:nvPicPr>
          <p:cNvPr id="9" name="Picture 8" descr="A white card with blue text&#10;&#10;AI-generated content may be incorrect.">
            <a:extLst>
              <a:ext uri="{FF2B5EF4-FFF2-40B4-BE49-F238E27FC236}">
                <a16:creationId xmlns:a16="http://schemas.microsoft.com/office/drawing/2014/main" id="{6E64D229-76CF-52D6-7949-EAD860DC9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33" y="1143000"/>
            <a:ext cx="9018422" cy="5059391"/>
          </a:xfrm>
          <a:prstGeom prst="rect">
            <a:avLst/>
          </a:prstGeom>
        </p:spPr>
      </p:pic>
    </p:spTree>
    <p:extLst>
      <p:ext uri="{BB962C8B-B14F-4D97-AF65-F5344CB8AC3E}">
        <p14:creationId xmlns:p14="http://schemas.microsoft.com/office/powerpoint/2010/main" val="226711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F80C2-939F-4D77-AAB8-730F77120EBC}"/>
              </a:ext>
            </a:extLst>
          </p:cNvPr>
          <p:cNvSpPr/>
          <p:nvPr/>
        </p:nvSpPr>
        <p:spPr bwMode="auto">
          <a:xfrm>
            <a:off x="2179962" y="984143"/>
            <a:ext cx="8505533" cy="522888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4A70BA3-5C42-4FF0-977B-6DA7D9A7D7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6512" y="984142"/>
            <a:ext cx="8508944" cy="5228883"/>
          </a:xfrm>
          <a:prstGeom prst="rect">
            <a:avLst/>
          </a:prstGeom>
        </p:spPr>
      </p:pic>
      <p:sp>
        <p:nvSpPr>
          <p:cNvPr id="10" name="Title 9"/>
          <p:cNvSpPr>
            <a:spLocks noGrp="1"/>
          </p:cNvSpPr>
          <p:nvPr>
            <p:ph type="title"/>
          </p:nvPr>
        </p:nvSpPr>
        <p:spPr/>
        <p:txBody>
          <a:bodyPr/>
          <a:lstStyle/>
          <a:p>
            <a:r>
              <a:rPr lang="en-US" dirty="0"/>
              <a:t>One Possible Redesign</a:t>
            </a:r>
          </a:p>
        </p:txBody>
      </p:sp>
      <p:sp>
        <p:nvSpPr>
          <p:cNvPr id="5" name="Date Placeholder 4"/>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1" name="TextBox 10"/>
          <p:cNvSpPr txBox="1"/>
          <p:nvPr/>
        </p:nvSpPr>
        <p:spPr>
          <a:xfrm>
            <a:off x="2782496" y="6221780"/>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
        <p:nvSpPr>
          <p:cNvPr id="3" name="AutoShape 2" descr="https://practicaltypography.com/images/butterfly-after.svg">
            <a:extLst>
              <a:ext uri="{FF2B5EF4-FFF2-40B4-BE49-F238E27FC236}">
                <a16:creationId xmlns:a16="http://schemas.microsoft.com/office/drawing/2014/main" id="{3AB62C76-73BE-46D8-910B-2D23717A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360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1A01D-35B8-4802-B7A6-FC2B7FE2C797}"/>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ABBA795-93C0-65CB-7E39-55D2DC9C87E7}"/>
              </a:ext>
            </a:extLst>
          </p:cNvPr>
          <p:cNvSpPr>
            <a:spLocks noGrp="1"/>
          </p:cNvSpPr>
          <p:nvPr>
            <p:ph type="title"/>
          </p:nvPr>
        </p:nvSpPr>
        <p:spPr/>
        <p:txBody>
          <a:bodyPr/>
          <a:lstStyle/>
          <a:p>
            <a:r>
              <a:rPr lang="en-US" dirty="0"/>
              <a:t>Good A4 Examples</a:t>
            </a:r>
          </a:p>
        </p:txBody>
      </p:sp>
      <p:sp>
        <p:nvSpPr>
          <p:cNvPr id="2" name="Date Placeholder 1">
            <a:extLst>
              <a:ext uri="{FF2B5EF4-FFF2-40B4-BE49-F238E27FC236}">
                <a16:creationId xmlns:a16="http://schemas.microsoft.com/office/drawing/2014/main" id="{5072F266-5B17-D8BB-5519-185E3A7BA314}"/>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2DC7A6B6-584D-AF18-EA63-7128971AB483}"/>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a:extLst>
              <a:ext uri="{FF2B5EF4-FFF2-40B4-BE49-F238E27FC236}">
                <a16:creationId xmlns:a16="http://schemas.microsoft.com/office/drawing/2014/main" id="{DD8DFC76-A244-6C2B-3001-5E9A0F7C3D14}"/>
              </a:ext>
            </a:extLst>
          </p:cNvPr>
          <p:cNvSpPr>
            <a:spLocks noGrp="1"/>
          </p:cNvSpPr>
          <p:nvPr>
            <p:ph type="sldNum" sz="quarter" idx="12"/>
          </p:nvPr>
        </p:nvSpPr>
        <p:spPr/>
        <p:txBody>
          <a:bodyPr/>
          <a:lstStyle/>
          <a:p>
            <a:fld id="{F2949DCA-4B18-234C-AD4E-11144FC20355}" type="slidenum">
              <a:rPr lang="en-US" smtClean="0"/>
              <a:pPr/>
              <a:t>40</a:t>
            </a:fld>
            <a:endParaRPr lang="en-US"/>
          </a:p>
        </p:txBody>
      </p:sp>
      <p:pic>
        <p:nvPicPr>
          <p:cNvPr id="12" name="Picture 11" descr="A blue and white table with white text&#10;&#10;AI-generated content may be incorrect.">
            <a:extLst>
              <a:ext uri="{FF2B5EF4-FFF2-40B4-BE49-F238E27FC236}">
                <a16:creationId xmlns:a16="http://schemas.microsoft.com/office/drawing/2014/main" id="{FDE4A831-F317-72AD-8F6B-3878A0496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35" y="1124429"/>
            <a:ext cx="9057052" cy="5077963"/>
          </a:xfrm>
          <a:prstGeom prst="rect">
            <a:avLst/>
          </a:prstGeom>
        </p:spPr>
      </p:pic>
      <p:sp>
        <p:nvSpPr>
          <p:cNvPr id="13" name="TextBox 12">
            <a:extLst>
              <a:ext uri="{FF2B5EF4-FFF2-40B4-BE49-F238E27FC236}">
                <a16:creationId xmlns:a16="http://schemas.microsoft.com/office/drawing/2014/main" id="{22DE998C-241C-DAF4-93D0-3AA75630FED0}"/>
              </a:ext>
            </a:extLst>
          </p:cNvPr>
          <p:cNvSpPr txBox="1"/>
          <p:nvPr/>
        </p:nvSpPr>
        <p:spPr>
          <a:xfrm>
            <a:off x="10213675" y="5865963"/>
            <a:ext cx="784189" cy="400110"/>
          </a:xfrm>
          <a:prstGeom prst="rect">
            <a:avLst/>
          </a:prstGeom>
          <a:noFill/>
        </p:spPr>
        <p:txBody>
          <a:bodyPr wrap="none" rtlCol="0">
            <a:spAutoFit/>
          </a:bodyPr>
          <a:lstStyle/>
          <a:p>
            <a:r>
              <a:rPr lang="en-US" sz="2000" dirty="0">
                <a:latin typeface="Helvetica" pitchFamily="2" charset="0"/>
              </a:rPr>
              <a:t>Nomi</a:t>
            </a:r>
            <a:endParaRPr lang="en-US" dirty="0">
              <a:latin typeface="Helvetica" pitchFamily="2" charset="0"/>
            </a:endParaRPr>
          </a:p>
        </p:txBody>
      </p:sp>
    </p:spTree>
    <p:extLst>
      <p:ext uri="{BB962C8B-B14F-4D97-AF65-F5344CB8AC3E}">
        <p14:creationId xmlns:p14="http://schemas.microsoft.com/office/powerpoint/2010/main" val="76595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E05595-9C8A-6669-2C9D-688CF6E33DE4}"/>
            </a:ext>
          </a:extLst>
        </p:cNvPr>
        <p:cNvGrpSpPr/>
        <p:nvPr/>
      </p:nvGrpSpPr>
      <p:grpSpPr>
        <a:xfrm>
          <a:off x="0" y="0"/>
          <a:ext cx="0" cy="0"/>
          <a:chOff x="0" y="0"/>
          <a:chExt cx="0" cy="0"/>
        </a:xfrm>
      </p:grpSpPr>
      <p:sp>
        <p:nvSpPr>
          <p:cNvPr id="23556" name="Rectangle 4">
            <a:extLst>
              <a:ext uri="{FF2B5EF4-FFF2-40B4-BE49-F238E27FC236}">
                <a16:creationId xmlns:a16="http://schemas.microsoft.com/office/drawing/2014/main" id="{FF05D9A0-518B-FB64-0A23-08A943DB47C6}"/>
              </a:ext>
            </a:extLst>
          </p:cNvPr>
          <p:cNvSpPr>
            <a:spLocks noGrp="1" noChangeArrowheads="1"/>
          </p:cNvSpPr>
          <p:nvPr>
            <p:ph type="title"/>
          </p:nvPr>
        </p:nvSpPr>
        <p:spPr/>
        <p:txBody>
          <a:bodyPr/>
          <a:lstStyle/>
          <a:p>
            <a:r>
              <a:rPr lang="en-US" dirty="0" err="1"/>
              <a:t>Administrivia</a:t>
            </a:r>
            <a:endParaRPr lang="en-US" dirty="0"/>
          </a:p>
        </p:txBody>
      </p:sp>
      <p:sp>
        <p:nvSpPr>
          <p:cNvPr id="809989" name="Rectangle 5">
            <a:extLst>
              <a:ext uri="{FF2B5EF4-FFF2-40B4-BE49-F238E27FC236}">
                <a16:creationId xmlns:a16="http://schemas.microsoft.com/office/drawing/2014/main" id="{B794F503-0B3E-98F6-B65E-6B025DF6242C}"/>
              </a:ext>
            </a:extLst>
          </p:cNvPr>
          <p:cNvSpPr>
            <a:spLocks noGrp="1" noChangeArrowheads="1"/>
          </p:cNvSpPr>
          <p:nvPr>
            <p:ph idx="1"/>
          </p:nvPr>
        </p:nvSpPr>
        <p:spPr>
          <a:xfrm>
            <a:off x="639232" y="1266091"/>
            <a:ext cx="11552771" cy="5528603"/>
          </a:xfrm>
        </p:spPr>
        <p:txBody>
          <a:bodyPr>
            <a:normAutofit/>
          </a:bodyPr>
          <a:lstStyle/>
          <a:p>
            <a:r>
              <a:rPr lang="en-US" dirty="0"/>
              <a:t>Midway team check-in survey (</a:t>
            </a:r>
            <a:r>
              <a:rPr lang="en-US" b="1" i="1" dirty="0">
                <a:solidFill>
                  <a:srgbClr val="FFC000"/>
                </a:solidFill>
              </a:rPr>
              <a:t>required</a:t>
            </a:r>
            <a:r>
              <a:rPr lang="en-US" dirty="0"/>
              <a:t>)</a:t>
            </a:r>
          </a:p>
          <a:p>
            <a:pPr lvl="1"/>
            <a:r>
              <a:rPr lang="en-US" dirty="0"/>
              <a:t>due Sunday 10/26 at 11:59 PM</a:t>
            </a:r>
            <a:br>
              <a:rPr lang="en-US" dirty="0"/>
            </a:br>
            <a:r>
              <a:rPr lang="en-US" dirty="0"/>
              <a:t>	</a:t>
            </a:r>
            <a:r>
              <a:rPr lang="en-US" dirty="0" err="1">
                <a:solidFill>
                  <a:srgbClr val="FFC000"/>
                </a:solidFill>
              </a:rPr>
              <a:t>hci.st</a:t>
            </a:r>
            <a:r>
              <a:rPr lang="en-US" dirty="0">
                <a:solidFill>
                  <a:srgbClr val="FFC000"/>
                </a:solidFill>
              </a:rPr>
              <a:t>/cs147-25au-midway-team-checkin</a:t>
            </a:r>
            <a:endParaRPr lang="en-US" dirty="0"/>
          </a:p>
        </p:txBody>
      </p:sp>
      <p:sp>
        <p:nvSpPr>
          <p:cNvPr id="4" name="Date Placeholder 3">
            <a:extLst>
              <a:ext uri="{FF2B5EF4-FFF2-40B4-BE49-F238E27FC236}">
                <a16:creationId xmlns:a16="http://schemas.microsoft.com/office/drawing/2014/main" id="{1A56BE69-64A5-9725-CACC-6BB4B02F6597}"/>
              </a:ext>
            </a:extLst>
          </p:cNvPr>
          <p:cNvSpPr>
            <a:spLocks noGrp="1"/>
          </p:cNvSpPr>
          <p:nvPr>
            <p:ph type="dt" sz="half" idx="10"/>
          </p:nvPr>
        </p:nvSpPr>
        <p:spPr/>
        <p:txBody>
          <a:bodyPr/>
          <a:lstStyle/>
          <a:p>
            <a:r>
              <a:rPr lang="en-US"/>
              <a:t>Autumn 2025</a:t>
            </a:r>
          </a:p>
        </p:txBody>
      </p:sp>
      <p:sp>
        <p:nvSpPr>
          <p:cNvPr id="7" name="Footer Placeholder 6">
            <a:extLst>
              <a:ext uri="{FF2B5EF4-FFF2-40B4-BE49-F238E27FC236}">
                <a16:creationId xmlns:a16="http://schemas.microsoft.com/office/drawing/2014/main" id="{8E3A9627-D2A3-9796-964F-7176A5E8C0B3}"/>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DE4780BE-D915-6850-7325-96A04EFFE13A}"/>
              </a:ext>
            </a:extLst>
          </p:cNvPr>
          <p:cNvSpPr>
            <a:spLocks noGrp="1"/>
          </p:cNvSpPr>
          <p:nvPr>
            <p:ph type="sldNum" sz="quarter" idx="12"/>
          </p:nvPr>
        </p:nvSpPr>
        <p:spPr/>
        <p:txBody>
          <a:bodyPr/>
          <a:lstStyle/>
          <a:p>
            <a:fld id="{84A3D3DD-E1BE-48AF-A632-F6B6AA404407}" type="slidenum">
              <a:rPr lang="en-US"/>
              <a:pPr/>
              <a:t>41</a:t>
            </a:fld>
            <a:endParaRPr lang="en-US"/>
          </a:p>
        </p:txBody>
      </p:sp>
      <p:pic>
        <p:nvPicPr>
          <p:cNvPr id="3" name="Picture 2" descr="A qr code on a white background&#10;&#10;AI-generated content may be incorrect.">
            <a:extLst>
              <a:ext uri="{FF2B5EF4-FFF2-40B4-BE49-F238E27FC236}">
                <a16:creationId xmlns:a16="http://schemas.microsoft.com/office/drawing/2014/main" id="{7D94504F-6110-A9FB-AFD6-A2A624E8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288" y="3057525"/>
            <a:ext cx="3598743" cy="3584575"/>
          </a:xfrm>
          <a:prstGeom prst="rect">
            <a:avLst/>
          </a:prstGeom>
        </p:spPr>
      </p:pic>
    </p:spTree>
    <p:extLst>
      <p:ext uri="{BB962C8B-B14F-4D97-AF65-F5344CB8AC3E}">
        <p14:creationId xmlns:p14="http://schemas.microsoft.com/office/powerpoint/2010/main" val="43818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642"/>
        <p:cNvGrpSpPr/>
        <p:nvPr/>
      </p:nvGrpSpPr>
      <p:grpSpPr>
        <a:xfrm>
          <a:off x="0" y="0"/>
          <a:ext cx="0" cy="0"/>
          <a:chOff x="0" y="0"/>
          <a:chExt cx="0" cy="0"/>
        </a:xfrm>
      </p:grpSpPr>
      <p:sp>
        <p:nvSpPr>
          <p:cNvPr id="643" name="Google Shape;643;p72"/>
          <p:cNvSpPr txBox="1">
            <a:spLocks noGrp="1"/>
          </p:cNvSpPr>
          <p:nvPr>
            <p:ph type="title" idx="4294967295"/>
          </p:nvPr>
        </p:nvSpPr>
        <p:spPr>
          <a:xfrm>
            <a:off x="1265928" y="230604"/>
            <a:ext cx="10145002" cy="788091"/>
          </a:xfrm>
          <a:prstGeom prst="rect">
            <a:avLst/>
          </a:prstGeom>
        </p:spPr>
        <p:txBody>
          <a:bodyPr spcFirstLastPara="1" vert="horz" wrap="square" lIns="121884" tIns="121884" rIns="121884" bIns="121884" numCol="1" anchor="t" anchorCtr="0" compatLnSpc="1">
            <a:prstTxWarp prst="textNoShape">
              <a:avLst/>
            </a:prstTxWarp>
            <a:noAutofit/>
          </a:bodyPr>
          <a:lstStyle/>
          <a:p>
            <a:r>
              <a:rPr lang="en" dirty="0">
                <a:latin typeface="Helvetica" pitchFamily="2" charset="0"/>
                <a:ea typeface="Raleway"/>
                <a:cs typeface="Raleway"/>
                <a:sym typeface="Raleway"/>
              </a:rPr>
              <a:t>Assignment Grading Buckets</a:t>
            </a:r>
            <a:endParaRPr dirty="0">
              <a:latin typeface="Helvetica" pitchFamily="2" charset="0"/>
              <a:ea typeface="Raleway"/>
              <a:cs typeface="Raleway"/>
              <a:sym typeface="Raleway"/>
            </a:endParaRPr>
          </a:p>
        </p:txBody>
      </p:sp>
      <p:sp>
        <p:nvSpPr>
          <p:cNvPr id="644" name="Google Shape;644;p72"/>
          <p:cNvSpPr txBox="1">
            <a:spLocks noGrp="1"/>
          </p:cNvSpPr>
          <p:nvPr>
            <p:ph type="body" idx="4294967295"/>
          </p:nvPr>
        </p:nvSpPr>
        <p:spPr>
          <a:xfrm>
            <a:off x="1406587" y="1167901"/>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Clr>
                <a:schemeClr val="dk1"/>
              </a:buClr>
              <a:buSzPts val="1100"/>
              <a:buNone/>
            </a:pPr>
            <a:r>
              <a:rPr lang="en" sz="1800" b="1" dirty="0">
                <a:latin typeface="Helvetica" pitchFamily="2" charset="0"/>
                <a:ea typeface="Barlow"/>
                <a:cs typeface="Barlow"/>
                <a:sym typeface="Barlow"/>
              </a:rPr>
              <a:t>Far exceeds expectations</a:t>
            </a:r>
            <a:r>
              <a:rPr lang="en" sz="1800" dirty="0">
                <a:latin typeface="Helvetica" pitchFamily="2" charset="0"/>
                <a:ea typeface="Barlow"/>
                <a:cs typeface="Barlow"/>
                <a:sym typeface="Barlow"/>
              </a:rPr>
              <a:t>: Reserved for ~ the top 1-3 submissions that can be used as examples in class. This is an A+, often a perfect or &gt; 97% score.</a:t>
            </a:r>
            <a:endParaRPr sz="1800" dirty="0">
              <a:latin typeface="Helvetica" pitchFamily="2" charset="0"/>
              <a:ea typeface="Barlow"/>
              <a:cs typeface="Barlow"/>
              <a:sym typeface="Barlow"/>
            </a:endParaRPr>
          </a:p>
        </p:txBody>
      </p:sp>
      <p:sp>
        <p:nvSpPr>
          <p:cNvPr id="646" name="Google Shape;646;p72"/>
          <p:cNvSpPr txBox="1">
            <a:spLocks noGrp="1"/>
          </p:cNvSpPr>
          <p:nvPr>
            <p:ph type="body" idx="4294967295"/>
          </p:nvPr>
        </p:nvSpPr>
        <p:spPr>
          <a:xfrm>
            <a:off x="1406587" y="2068690"/>
            <a:ext cx="10643351"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Fulfills the expectations </a:t>
            </a:r>
            <a:r>
              <a:rPr lang="en" sz="1800" dirty="0">
                <a:latin typeface="Helvetica" pitchFamily="2" charset="0"/>
                <a:ea typeface="Barlow"/>
                <a:cs typeface="Barlow"/>
                <a:sym typeface="Barlow"/>
              </a:rPr>
              <a:t>in the spec and </a:t>
            </a:r>
            <a:r>
              <a:rPr lang="en" sz="1800" b="1" dirty="0">
                <a:latin typeface="Helvetica" pitchFamily="2" charset="0"/>
                <a:ea typeface="Barlow"/>
                <a:cs typeface="Barlow"/>
                <a:sym typeface="Barlow"/>
              </a:rPr>
              <a:t>some elements exceed expectations</a:t>
            </a:r>
            <a:r>
              <a:rPr lang="en" sz="1800" dirty="0">
                <a:latin typeface="Helvetica" pitchFamily="2" charset="0"/>
                <a:ea typeface="Barlow"/>
                <a:cs typeface="Barlow"/>
                <a:sym typeface="Barlow"/>
              </a:rPr>
              <a:t>. Strong engagement with the design process. Excellent presentation of the work. This is an A range grade (93 - 97%).</a:t>
            </a:r>
            <a:endParaRPr sz="1800" dirty="0">
              <a:latin typeface="Helvetica" pitchFamily="2" charset="0"/>
              <a:ea typeface="Barlow"/>
              <a:cs typeface="Barlow"/>
              <a:sym typeface="Barlow"/>
            </a:endParaRPr>
          </a:p>
        </p:txBody>
      </p:sp>
      <p:sp>
        <p:nvSpPr>
          <p:cNvPr id="648" name="Google Shape;648;p72"/>
          <p:cNvSpPr txBox="1">
            <a:spLocks noGrp="1"/>
          </p:cNvSpPr>
          <p:nvPr>
            <p:ph type="body" idx="4294967295"/>
          </p:nvPr>
        </p:nvSpPr>
        <p:spPr>
          <a:xfrm>
            <a:off x="1406587" y="2969479"/>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Fulfills the expectations </a:t>
            </a:r>
            <a:r>
              <a:rPr lang="en" sz="1800" dirty="0">
                <a:latin typeface="Helvetica" pitchFamily="2" charset="0"/>
                <a:ea typeface="Barlow"/>
                <a:cs typeface="Barlow"/>
                <a:sym typeface="Barlow"/>
              </a:rPr>
              <a:t>in the spec. Students engaged with the design process, though maybe </a:t>
            </a:r>
            <a:r>
              <a:rPr lang="en" sz="1800" b="1" dirty="0">
                <a:latin typeface="Helvetica" pitchFamily="2" charset="0"/>
                <a:ea typeface="Barlow"/>
                <a:cs typeface="Barlow"/>
                <a:sym typeface="Barlow"/>
              </a:rPr>
              <a:t>some small issues remain</a:t>
            </a:r>
            <a:r>
              <a:rPr lang="en" sz="1800" dirty="0">
                <a:latin typeface="Helvetica" pitchFamily="2" charset="0"/>
                <a:ea typeface="Barlow"/>
                <a:cs typeface="Barlow"/>
                <a:sym typeface="Barlow"/>
              </a:rPr>
              <a:t>. Presentation understandable.  This is a B+/A- range grade (88 - 92%).</a:t>
            </a:r>
            <a:endParaRPr sz="1800" dirty="0">
              <a:latin typeface="Helvetica" pitchFamily="2" charset="0"/>
              <a:ea typeface="Barlow"/>
              <a:cs typeface="Barlow"/>
              <a:sym typeface="Barlow"/>
            </a:endParaRPr>
          </a:p>
        </p:txBody>
      </p:sp>
      <p:sp>
        <p:nvSpPr>
          <p:cNvPr id="651" name="Google Shape;651;p72"/>
          <p:cNvSpPr txBox="1">
            <a:spLocks noGrp="1"/>
          </p:cNvSpPr>
          <p:nvPr>
            <p:ph type="body" idx="4294967295"/>
          </p:nvPr>
        </p:nvSpPr>
        <p:spPr>
          <a:xfrm>
            <a:off x="1406587" y="3870268"/>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Relatively complete, but there are components of unsatisfactory quality</a:t>
            </a:r>
            <a:r>
              <a:rPr lang="en" sz="1800" dirty="0">
                <a:latin typeface="Helvetica" pitchFamily="2" charset="0"/>
                <a:ea typeface="Barlow"/>
                <a:cs typeface="Barlow"/>
                <a:sym typeface="Barlow"/>
              </a:rPr>
              <a:t>. Presentation may fall short (e.g., poor image resolution, too much text). This is a B range grade (83 - 87%).</a:t>
            </a:r>
            <a:endParaRPr sz="1800" dirty="0">
              <a:latin typeface="Helvetica" pitchFamily="2" charset="0"/>
              <a:ea typeface="Barlow"/>
              <a:cs typeface="Barlow"/>
              <a:sym typeface="Barlow"/>
            </a:endParaRPr>
          </a:p>
        </p:txBody>
      </p:sp>
      <p:sp>
        <p:nvSpPr>
          <p:cNvPr id="653" name="Google Shape;653;p72"/>
          <p:cNvSpPr txBox="1">
            <a:spLocks noGrp="1"/>
          </p:cNvSpPr>
          <p:nvPr>
            <p:ph type="body" idx="4294967295"/>
          </p:nvPr>
        </p:nvSpPr>
        <p:spPr>
          <a:xfrm>
            <a:off x="1406587" y="4771057"/>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Incomplete or multiple parts are of unsatisfactory quality</a:t>
            </a:r>
            <a:r>
              <a:rPr lang="en" sz="1800" dirty="0">
                <a:latin typeface="Helvetica" pitchFamily="2" charset="0"/>
                <a:ea typeface="Barlow"/>
                <a:cs typeface="Barlow"/>
                <a:sym typeface="Barlow"/>
              </a:rPr>
              <a:t>. Shows sub-par engagement with the design process. Presentation likely falls short in many ways. This is a C+/B- range grade (78 - 82%).</a:t>
            </a:r>
            <a:endParaRPr sz="1800" dirty="0">
              <a:latin typeface="Helvetica" pitchFamily="2" charset="0"/>
              <a:ea typeface="Barlow"/>
              <a:cs typeface="Barlow"/>
              <a:sym typeface="Barlow"/>
            </a:endParaRPr>
          </a:p>
        </p:txBody>
      </p:sp>
      <p:sp>
        <p:nvSpPr>
          <p:cNvPr id="654" name="Google Shape;654;p72"/>
          <p:cNvSpPr txBox="1">
            <a:spLocks noGrp="1"/>
          </p:cNvSpPr>
          <p:nvPr>
            <p:ph type="body" idx="4294967295"/>
          </p:nvPr>
        </p:nvSpPr>
        <p:spPr>
          <a:xfrm>
            <a:off x="1406587" y="5671846"/>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Missing substantial assignment components and/or mostly poor quality</a:t>
            </a:r>
            <a:r>
              <a:rPr lang="en" sz="1800" dirty="0">
                <a:latin typeface="Helvetica" pitchFamily="2" charset="0"/>
                <a:ea typeface="Barlow"/>
                <a:cs typeface="Barlow"/>
                <a:sym typeface="Barlow"/>
              </a:rPr>
              <a:t>. Does not represent engagement with the design process. This is a C range grade or lower (&lt; 78%).</a:t>
            </a:r>
            <a:endParaRPr sz="1800" dirty="0">
              <a:latin typeface="Helvetica" pitchFamily="2" charset="0"/>
              <a:ea typeface="Barlow"/>
              <a:cs typeface="Barlow"/>
              <a:sym typeface="Barlow"/>
            </a:endParaRPr>
          </a:p>
        </p:txBody>
      </p:sp>
      <p:sp>
        <p:nvSpPr>
          <p:cNvPr id="645" name="Google Shape;645;p72"/>
          <p:cNvSpPr/>
          <p:nvPr/>
        </p:nvSpPr>
        <p:spPr>
          <a:xfrm>
            <a:off x="418606" y="1241051"/>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5" b="1" kern="0" dirty="0">
                <a:solidFill>
                  <a:srgbClr val="FFFFFF"/>
                </a:solidFill>
                <a:latin typeface="Barlow"/>
                <a:ea typeface="ＭＳ Ｐゴシック" pitchFamily="34" charset="-128"/>
                <a:sym typeface="Barlow"/>
              </a:rPr>
              <a:t>✔+</a:t>
            </a:r>
            <a:r>
              <a:rPr lang="en" sz="1865" b="1" kern="0" dirty="0">
                <a:solidFill>
                  <a:srgbClr val="FFFFFF"/>
                </a:solidFill>
                <a:latin typeface="Barlow"/>
                <a:ea typeface="Barlow"/>
                <a:cs typeface="Barlow"/>
                <a:sym typeface="Barlow"/>
              </a:rPr>
              <a:t>+</a:t>
            </a:r>
            <a:endParaRPr sz="1865" kern="0" dirty="0">
              <a:solidFill>
                <a:srgbClr val="FFFFFF"/>
              </a:solidFill>
              <a:latin typeface="Arial"/>
              <a:ea typeface="ＭＳ Ｐゴシック" pitchFamily="34" charset="-128"/>
              <a:cs typeface="Arial"/>
              <a:sym typeface="Arial"/>
            </a:endParaRPr>
          </a:p>
        </p:txBody>
      </p:sp>
      <p:sp>
        <p:nvSpPr>
          <p:cNvPr id="647" name="Google Shape;647;p72"/>
          <p:cNvSpPr/>
          <p:nvPr/>
        </p:nvSpPr>
        <p:spPr>
          <a:xfrm>
            <a:off x="418606" y="2141834"/>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49" name="Google Shape;649;p72"/>
          <p:cNvSpPr/>
          <p:nvPr/>
        </p:nvSpPr>
        <p:spPr>
          <a:xfrm>
            <a:off x="418606" y="3042617"/>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50" name="Google Shape;650;p72"/>
          <p:cNvSpPr/>
          <p:nvPr/>
        </p:nvSpPr>
        <p:spPr>
          <a:xfrm>
            <a:off x="418606" y="3943399"/>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52" name="Google Shape;652;p72"/>
          <p:cNvSpPr/>
          <p:nvPr/>
        </p:nvSpPr>
        <p:spPr>
          <a:xfrm>
            <a:off x="418606" y="4844182"/>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00" b="1" kern="0" dirty="0">
                <a:solidFill>
                  <a:srgbClr val="FFFFFF"/>
                </a:solidFill>
                <a:latin typeface="Barlow"/>
                <a:ea typeface="ＭＳ Ｐゴシック" pitchFamily="34" charset="-128"/>
                <a:sym typeface="Barlow"/>
              </a:rPr>
              <a:t>✔- -</a:t>
            </a:r>
            <a:endParaRPr sz="1800" b="1" kern="0" dirty="0">
              <a:solidFill>
                <a:srgbClr val="FFFFFF"/>
              </a:solidFill>
              <a:latin typeface="Barlow"/>
              <a:ea typeface="ＭＳ Ｐゴシック" pitchFamily="34" charset="-128"/>
              <a:sym typeface="Arial"/>
            </a:endParaRPr>
          </a:p>
        </p:txBody>
      </p:sp>
      <p:sp>
        <p:nvSpPr>
          <p:cNvPr id="655" name="Google Shape;655;p72"/>
          <p:cNvSpPr/>
          <p:nvPr/>
        </p:nvSpPr>
        <p:spPr>
          <a:xfrm>
            <a:off x="418606" y="5744965"/>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pPr>
            <a:r>
              <a:rPr lang="en" sz="933" b="1" kern="0">
                <a:solidFill>
                  <a:srgbClr val="FFFFFF"/>
                </a:solidFill>
                <a:latin typeface="Barlow"/>
                <a:ea typeface="Barlow"/>
                <a:cs typeface="Barlow"/>
                <a:sym typeface="Barlow"/>
              </a:rPr>
              <a:t> </a:t>
            </a:r>
            <a:r>
              <a:rPr lang="en" sz="1866" b="1" kern="0">
                <a:solidFill>
                  <a:srgbClr val="FFFFFF"/>
                </a:solidFill>
                <a:latin typeface="Barlow"/>
                <a:ea typeface="Barlow"/>
                <a:cs typeface="Barlow"/>
                <a:sym typeface="Barlow"/>
              </a:rPr>
              <a:t>-</a:t>
            </a:r>
            <a:endParaRPr sz="1866" kern="0">
              <a:solidFill>
                <a:srgbClr val="FFFFFF"/>
              </a:solidFill>
              <a:latin typeface="Arial"/>
              <a:ea typeface="ＭＳ Ｐゴシック" pitchFamily="34" charset="-128"/>
              <a:cs typeface="Arial"/>
              <a:sym typeface="Arial"/>
            </a:endParaRPr>
          </a:p>
        </p:txBody>
      </p:sp>
      <p:sp>
        <p:nvSpPr>
          <p:cNvPr id="2" name="TextBox 1">
            <a:extLst>
              <a:ext uri="{FF2B5EF4-FFF2-40B4-BE49-F238E27FC236}">
                <a16:creationId xmlns:a16="http://schemas.microsoft.com/office/drawing/2014/main" id="{5FE62C94-C8EB-1A4A-9A4F-07B918163792}"/>
              </a:ext>
            </a:extLst>
          </p:cNvPr>
          <p:cNvSpPr txBox="1"/>
          <p:nvPr/>
        </p:nvSpPr>
        <p:spPr>
          <a:xfrm>
            <a:off x="5802168" y="230604"/>
            <a:ext cx="184731" cy="461665"/>
          </a:xfrm>
          <a:prstGeom prst="rect">
            <a:avLst/>
          </a:prstGeom>
          <a:noFill/>
        </p:spPr>
        <p:txBody>
          <a:bodyPr wrap="none" rtlCol="0">
            <a:spAutoFit/>
          </a:bodyPr>
          <a:lstStyle/>
          <a:p>
            <a:pPr defTabSz="457109"/>
            <a:endParaRPr lang="en-US" dirty="0">
              <a:solidFill>
                <a:srgbClr val="FFFFFF"/>
              </a:solidFill>
              <a:ea typeface="ＭＳ Ｐゴシック" pitchFamily="34" charset="-128"/>
            </a:endParaRPr>
          </a:p>
        </p:txBody>
      </p:sp>
      <p:sp>
        <p:nvSpPr>
          <p:cNvPr id="3" name="Date Placeholder 2">
            <a:extLst>
              <a:ext uri="{FF2B5EF4-FFF2-40B4-BE49-F238E27FC236}">
                <a16:creationId xmlns:a16="http://schemas.microsoft.com/office/drawing/2014/main" id="{F3BF162A-DC5D-2A4A-B278-982ED52BFB34}"/>
              </a:ext>
            </a:extLst>
          </p:cNvPr>
          <p:cNvSpPr>
            <a:spLocks noGrp="1"/>
          </p:cNvSpPr>
          <p:nvPr>
            <p:ph type="dt" sz="half" idx="10"/>
          </p:nvPr>
        </p:nvSpPr>
        <p:spPr/>
        <p:txBody>
          <a:bodyPr/>
          <a:lstStyle/>
          <a:p>
            <a:pPr defTabSz="457109">
              <a:defRPr/>
            </a:pPr>
            <a:r>
              <a:rPr lang="en-US"/>
              <a:t>Autumn 2025</a:t>
            </a:r>
            <a:endParaRPr lang="en-US" dirty="0"/>
          </a:p>
        </p:txBody>
      </p:sp>
      <p:sp>
        <p:nvSpPr>
          <p:cNvPr id="4" name="Footer Placeholder 3">
            <a:extLst>
              <a:ext uri="{FF2B5EF4-FFF2-40B4-BE49-F238E27FC236}">
                <a16:creationId xmlns:a16="http://schemas.microsoft.com/office/drawing/2014/main" id="{9ADCECEE-6488-6A42-A045-C2B36DA73886}"/>
              </a:ext>
            </a:extLst>
          </p:cNvPr>
          <p:cNvSpPr>
            <a:spLocks noGrp="1"/>
          </p:cNvSpPr>
          <p:nvPr>
            <p:ph type="ftr" sz="quarter" idx="11"/>
          </p:nvPr>
        </p:nvSpPr>
        <p:spPr/>
        <p:txBody>
          <a:bodyPr/>
          <a:lstStyle/>
          <a:p>
            <a:pPr defTabSz="457109">
              <a:defRPr/>
            </a:pPr>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86942262-B672-0D4E-A8A8-FF1016BC93DD}"/>
              </a:ext>
            </a:extLst>
          </p:cNvPr>
          <p:cNvSpPr>
            <a:spLocks noGrp="1"/>
          </p:cNvSpPr>
          <p:nvPr>
            <p:ph type="sldNum" sz="quarter" idx="12"/>
          </p:nvPr>
        </p:nvSpPr>
        <p:spPr/>
        <p:txBody>
          <a:bodyPr/>
          <a:lstStyle/>
          <a:p>
            <a:pPr defTabSz="457109"/>
            <a:fld id="{F2949DCA-4B18-234C-AD4E-11144FC20355}" type="slidenum">
              <a:rPr lang="en-US">
                <a:ea typeface="ＭＳ Ｐゴシック" pitchFamily="34" charset="-128"/>
              </a:rPr>
              <a:pPr defTabSz="457109"/>
              <a:t>42</a:t>
            </a:fld>
            <a:endParaRPr lang="en-US">
              <a:ea typeface="ＭＳ Ｐゴシック" pitchFamily="34"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43</a:t>
            </a:fld>
            <a:endParaRPr lang="en-US"/>
          </a:p>
        </p:txBody>
      </p:sp>
      <p:sp>
        <p:nvSpPr>
          <p:cNvPr id="5" name="TextBox 4"/>
          <p:cNvSpPr txBox="1"/>
          <p:nvPr/>
        </p:nvSpPr>
        <p:spPr>
          <a:xfrm>
            <a:off x="229790" y="2508846"/>
            <a:ext cx="11712102" cy="1600438"/>
          </a:xfrm>
          <a:prstGeom prst="rect">
            <a:avLst/>
          </a:prstGeom>
          <a:noFill/>
        </p:spPr>
        <p:txBody>
          <a:bodyPr wrap="square" rtlCol="0">
            <a:spAutoFit/>
          </a:bodyPr>
          <a:lstStyle/>
          <a:p>
            <a:pPr algn="ctr"/>
            <a:r>
              <a:rPr lang="en-US" sz="5400" kern="1600" cap="all" spc="100" dirty="0">
                <a:solidFill>
                  <a:srgbClr val="FFB500"/>
                </a:solidFill>
                <a:latin typeface="Helvetica Light"/>
                <a:cs typeface="Helvetica Light"/>
              </a:rPr>
              <a:t>TEAM break</a:t>
            </a:r>
          </a:p>
          <a:p>
            <a:pPr algn="ctr"/>
            <a:r>
              <a:rPr lang="en-US" sz="4400" kern="1600" cap="all" spc="100" dirty="0">
                <a:solidFill>
                  <a:srgbClr val="FFB500"/>
                </a:solidFill>
                <a:latin typeface="Helvetica Light"/>
                <a:cs typeface="Helvetica Light"/>
              </a:rPr>
              <a:t>(FINISH LOW-fi Prototype OR SLIDES)</a:t>
            </a:r>
          </a:p>
        </p:txBody>
      </p:sp>
    </p:spTree>
    <p:extLst>
      <p:ext uri="{BB962C8B-B14F-4D97-AF65-F5344CB8AC3E}">
        <p14:creationId xmlns:p14="http://schemas.microsoft.com/office/powerpoint/2010/main" val="365807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1524000" y="0"/>
            <a:ext cx="9131300" cy="6858000"/>
          </a:xfrm>
          <a:prstGeom prst="rect">
            <a:avLst/>
          </a:prstGeom>
        </p:spPr>
      </p:pic>
      <p:grpSp>
        <p:nvGrpSpPr>
          <p:cNvPr id="12" name="Group 11"/>
          <p:cNvGrpSpPr/>
          <p:nvPr/>
        </p:nvGrpSpPr>
        <p:grpSpPr>
          <a:xfrm>
            <a:off x="4062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44</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a:t>Color Definitions (digital)</a:t>
            </a:r>
          </a:p>
        </p:txBody>
      </p:sp>
      <p:sp>
        <p:nvSpPr>
          <p:cNvPr id="78850" name="Rectangle 3"/>
          <p:cNvSpPr>
            <a:spLocks noGrp="1" noChangeArrowheads="1"/>
          </p:cNvSpPr>
          <p:nvPr>
            <p:ph idx="1"/>
          </p:nvPr>
        </p:nvSpPr>
        <p:spPr>
          <a:xfrm>
            <a:off x="639233" y="1361872"/>
            <a:ext cx="11195715" cy="4962728"/>
          </a:xfrm>
        </p:spPr>
        <p:txBody>
          <a:bodyPr/>
          <a:lstStyle/>
          <a:p>
            <a:r>
              <a:rPr lang="en-US" b="1" dirty="0"/>
              <a:t>Hue</a:t>
            </a:r>
            <a:r>
              <a:rPr lang="en-US" dirty="0"/>
              <a:t> is </a:t>
            </a:r>
            <a:r>
              <a:rPr lang="en-US" b="1" dirty="0"/>
              <a:t>gradation</a:t>
            </a:r>
            <a:r>
              <a:rPr lang="en-US" dirty="0"/>
              <a:t> of color (i.e., name: “yellow”)</a:t>
            </a:r>
          </a:p>
          <a:p>
            <a:r>
              <a:rPr lang="en-US" b="1" dirty="0"/>
              <a:t>Saturation</a:t>
            </a:r>
            <a:r>
              <a:rPr lang="en-US" dirty="0"/>
              <a:t> is </a:t>
            </a:r>
            <a:r>
              <a:rPr lang="en-US" b="1" dirty="0"/>
              <a:t>purity</a:t>
            </a:r>
            <a:r>
              <a:rPr lang="en-US" dirty="0"/>
              <a:t> of the hue (vividness)</a:t>
            </a:r>
          </a:p>
          <a:p>
            <a:pPr lvl="1"/>
            <a:r>
              <a:rPr lang="en-US" dirty="0"/>
              <a:t>how much </a:t>
            </a:r>
            <a:r>
              <a:rPr lang="en-US" b="1" dirty="0"/>
              <a:t>gray</a:t>
            </a:r>
            <a:r>
              <a:rPr lang="en-US" dirty="0"/>
              <a:t> is </a:t>
            </a:r>
            <a:r>
              <a:rPr lang="en-US" b="1" dirty="0"/>
              <a:t>mixed</a:t>
            </a:r>
            <a:r>
              <a:rPr lang="en-US" dirty="0"/>
              <a:t> in</a:t>
            </a:r>
          </a:p>
          <a:p>
            <a:r>
              <a:rPr lang="en-US" b="1" dirty="0"/>
              <a:t>Luminance</a:t>
            </a:r>
            <a:r>
              <a:rPr lang="en-US" dirty="0"/>
              <a:t> is the </a:t>
            </a:r>
            <a:r>
              <a:rPr lang="en-US" b="1" dirty="0"/>
              <a:t>brightness</a:t>
            </a:r>
            <a:r>
              <a:rPr lang="en-US" dirty="0"/>
              <a:t> in an image </a:t>
            </a:r>
          </a:p>
        </p:txBody>
      </p:sp>
      <p:sp>
        <p:nvSpPr>
          <p:cNvPr id="10"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2025</a:t>
            </a:r>
            <a:endParaRPr lang="en-US" dirty="0"/>
          </a:p>
        </p:txBody>
      </p:sp>
      <p:sp>
        <p:nvSpPr>
          <p:cNvPr id="11"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45</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223546"/>
            <a:ext cx="2138363" cy="160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4225133"/>
            <a:ext cx="2101850"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6" y="4221958"/>
            <a:ext cx="2193925"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221957"/>
            <a:ext cx="2166938" cy="160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5" name="Text Box 8"/>
          <p:cNvSpPr txBox="1">
            <a:spLocks noChangeArrowheads="1"/>
          </p:cNvSpPr>
          <p:nvPr/>
        </p:nvSpPr>
        <p:spPr bwMode="auto">
          <a:xfrm>
            <a:off x="1524000" y="5974557"/>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a:extLst>
              <a:ext uri="{FF2B5EF4-FFF2-40B4-BE49-F238E27FC236}">
                <a16:creationId xmlns:a16="http://schemas.microsoft.com/office/drawing/2014/main" id="{E419E28A-6AFC-234A-54D1-B60E01F20044}"/>
              </a:ext>
            </a:extLst>
          </p:cNvPr>
          <p:cNvSpPr txBox="1">
            <a:spLocks noChangeArrowheads="1"/>
          </p:cNvSpPr>
          <p:nvPr/>
        </p:nvSpPr>
        <p:spPr bwMode="auto">
          <a:xfrm>
            <a:off x="903138" y="2097709"/>
            <a:ext cx="10622604"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r>
              <a:rPr lang="en-US" sz="2400" b="0" dirty="0">
                <a:solidFill>
                  <a:schemeClr val="tx1"/>
                </a:solidFill>
                <a:latin typeface="Helvetica" pitchFamily="2" charset="0"/>
              </a:rPr>
              <a:t>IMAGE REMOVED DUE TO EDWARD TUFTE’S UNCLEAR UNDERSTANDING OF FAIR USE</a:t>
            </a:r>
          </a:p>
          <a:p>
            <a:pPr eaLnBrk="1" hangingPunct="1"/>
            <a:br>
              <a:rPr lang="en-US" sz="1600" b="0" dirty="0">
                <a:solidFill>
                  <a:schemeClr val="tx1"/>
                </a:solidFill>
                <a:latin typeface="Helvetica" pitchFamily="2" charset="0"/>
              </a:rPr>
            </a:br>
            <a:r>
              <a:rPr lang="en-US" sz="2000" b="0" dirty="0">
                <a:solidFill>
                  <a:schemeClr val="tx1"/>
                </a:solidFill>
                <a:latin typeface="Helvetica" pitchFamily="2" charset="0"/>
              </a:rPr>
              <a:t>Color sets that vary primarily by luminance are much easier for us to order. This image uses two color sets: browns for height above the land, blues for depth below the ocean. The questions I mentioned before are now much easier to answer. The much more muted colors also much easier to read the information.</a:t>
            </a:r>
          </a:p>
          <a:p>
            <a:pPr eaLnBrk="1" hangingPunct="1"/>
            <a:r>
              <a:rPr lang="en-US" sz="2000" b="0" dirty="0">
                <a:solidFill>
                  <a:schemeClr val="tx1"/>
                </a:solidFill>
                <a:latin typeface="Helvetica" pitchFamily="2" charset="0"/>
              </a:rPr>
              <a:t>[Eastern Sea, not Japan Sea]</a:t>
            </a:r>
          </a:p>
          <a:p>
            <a:pPr eaLnBrk="1" hangingPunct="1"/>
            <a:r>
              <a:rPr lang="en-US" sz="2000" b="0" dirty="0">
                <a:solidFill>
                  <a:schemeClr val="tx1"/>
                </a:solidFill>
                <a:latin typeface="Helvetica" pitchFamily="2" charset="0"/>
              </a:rPr>
              <a:t>Cartographers have been doing this for 2000 years.</a:t>
            </a:r>
          </a:p>
          <a:p>
            <a:pPr eaLnBrk="1" hangingPunct="1"/>
            <a:br>
              <a:rPr lang="en-US" sz="2000" b="0" dirty="0">
                <a:solidFill>
                  <a:schemeClr val="tx1"/>
                </a:solidFill>
                <a:latin typeface="Helvetica" pitchFamily="2" charset="0"/>
              </a:rPr>
            </a:br>
            <a:r>
              <a:rPr lang="en-US" sz="2000" b="0" dirty="0">
                <a:solidFill>
                  <a:schemeClr val="tx1"/>
                </a:solidFill>
                <a:latin typeface="Helvetica" pitchFamily="2" charset="0"/>
              </a:rPr>
              <a:t>The key is to know: under water or not under water?  Then, how far for each case? </a:t>
            </a:r>
          </a:p>
          <a:p>
            <a:pPr eaLnBrk="1" hangingPunct="1"/>
            <a:r>
              <a:rPr lang="en-US" sz="2000" b="0" dirty="0">
                <a:solidFill>
                  <a:schemeClr val="tx1"/>
                </a:solidFill>
                <a:latin typeface="Helvetica" pitchFamily="2" charset="0"/>
              </a:rPr>
              <a:t>Our perception system can</a:t>
            </a:r>
            <a:r>
              <a:rPr lang="ja-JP" altLang="en-US" sz="2000" b="0">
                <a:solidFill>
                  <a:schemeClr val="tx1"/>
                </a:solidFill>
                <a:latin typeface="Helvetica" pitchFamily="2" charset="0"/>
              </a:rPr>
              <a:t>’</a:t>
            </a:r>
            <a:r>
              <a:rPr lang="en-US" altLang="ja-JP" sz="2000" b="0" dirty="0">
                <a:solidFill>
                  <a:schemeClr val="tx1"/>
                </a:solidFill>
                <a:latin typeface="Helvetica" pitchFamily="2" charset="0"/>
              </a:rPr>
              <a:t>t use hue for how much!  But, we can use intensity.  As I go deeper, the color gets darker.  Intensity is a great axis for presenting quantitative info.</a:t>
            </a:r>
            <a:endParaRPr lang="en-US" sz="2000" b="0" dirty="0">
              <a:solidFill>
                <a:schemeClr val="tx1"/>
              </a:solidFill>
              <a:latin typeface="Helvetica" pitchFamily="2" charset="0"/>
            </a:endParaRPr>
          </a:p>
        </p:txBody>
      </p:sp>
      <p:sp>
        <p:nvSpPr>
          <p:cNvPr id="4" name="Rectangle 3">
            <a:extLst>
              <a:ext uri="{FF2B5EF4-FFF2-40B4-BE49-F238E27FC236}">
                <a16:creationId xmlns:a16="http://schemas.microsoft.com/office/drawing/2014/main" id="{C374BF04-E238-4357-9231-EA4DF868F7BF}"/>
              </a:ext>
            </a:extLst>
          </p:cNvPr>
          <p:cNvSpPr/>
          <p:nvPr/>
        </p:nvSpPr>
        <p:spPr bwMode="auto">
          <a:xfrm>
            <a:off x="2931" y="0"/>
            <a:ext cx="8330431"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1137"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a:t>Autumn 2025</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46</a:t>
            </a:fld>
            <a:endParaRPr lang="en-US" dirty="0"/>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C96E3A8C-2999-A08A-1DCC-7C49A0DD8A33}"/>
              </a:ext>
            </a:extLst>
          </p:cNvPr>
          <p:cNvSpPr txBox="1">
            <a:spLocks noChangeArrowheads="1"/>
          </p:cNvSpPr>
          <p:nvPr/>
        </p:nvSpPr>
        <p:spPr bwMode="auto">
          <a:xfrm>
            <a:off x="903138" y="2097709"/>
            <a:ext cx="10622604"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r>
              <a:rPr lang="en-US" sz="2400" b="0" dirty="0">
                <a:solidFill>
                  <a:schemeClr val="tx1"/>
                </a:solidFill>
                <a:latin typeface="Helvetica" pitchFamily="2" charset="0"/>
              </a:rPr>
              <a:t>IMAGE REMOVED DUE TO EDWARD TUFTE’S UNCLEAR UNDERSTANDING OF FAIR USE</a:t>
            </a:r>
          </a:p>
          <a:p>
            <a:pPr eaLnBrk="1" hangingPunct="1"/>
            <a:br>
              <a:rPr lang="en-US" sz="1600" b="0" dirty="0">
                <a:solidFill>
                  <a:schemeClr val="tx1"/>
                </a:solidFill>
                <a:latin typeface="Helvetica" pitchFamily="2" charset="0"/>
              </a:rPr>
            </a:br>
            <a:r>
              <a:rPr lang="en-US" sz="2000" b="0" dirty="0">
                <a:solidFill>
                  <a:schemeClr val="tx1"/>
                </a:solidFill>
                <a:latin typeface="Helvetica" pitchFamily="2" charset="0"/>
              </a:rPr>
              <a:t>Color sets that vary primarily by luminance are much easier for us to order. This image uses two color sets: browns for height above the land, blues for depth below the ocean. The questions I mentioned before are now much easier to answer. The much more muted colors also much easier to read the information.</a:t>
            </a:r>
          </a:p>
          <a:p>
            <a:pPr eaLnBrk="1" hangingPunct="1"/>
            <a:r>
              <a:rPr lang="en-US" sz="2000" b="0" dirty="0">
                <a:solidFill>
                  <a:schemeClr val="tx1"/>
                </a:solidFill>
                <a:latin typeface="Helvetica" pitchFamily="2" charset="0"/>
              </a:rPr>
              <a:t>[Eastern Sea, not Japan Sea]</a:t>
            </a:r>
          </a:p>
          <a:p>
            <a:pPr eaLnBrk="1" hangingPunct="1"/>
            <a:r>
              <a:rPr lang="en-US" sz="2000" b="0" dirty="0">
                <a:solidFill>
                  <a:schemeClr val="tx1"/>
                </a:solidFill>
                <a:latin typeface="Helvetica" pitchFamily="2" charset="0"/>
              </a:rPr>
              <a:t>Cartographers have been doing this for 2000 years.</a:t>
            </a:r>
          </a:p>
          <a:p>
            <a:pPr eaLnBrk="1" hangingPunct="1"/>
            <a:br>
              <a:rPr lang="en-US" sz="2000" b="0" dirty="0">
                <a:solidFill>
                  <a:schemeClr val="tx1"/>
                </a:solidFill>
                <a:latin typeface="Helvetica" pitchFamily="2" charset="0"/>
              </a:rPr>
            </a:br>
            <a:r>
              <a:rPr lang="en-US" sz="2000" b="0" dirty="0">
                <a:solidFill>
                  <a:schemeClr val="tx1"/>
                </a:solidFill>
                <a:latin typeface="Helvetica" pitchFamily="2" charset="0"/>
              </a:rPr>
              <a:t>The key is to know: under water or not under water?  Then, how far for each case? </a:t>
            </a:r>
          </a:p>
          <a:p>
            <a:pPr eaLnBrk="1" hangingPunct="1"/>
            <a:r>
              <a:rPr lang="en-US" sz="2000" b="0" dirty="0">
                <a:solidFill>
                  <a:schemeClr val="tx1"/>
                </a:solidFill>
                <a:latin typeface="Helvetica" pitchFamily="2" charset="0"/>
              </a:rPr>
              <a:t>Our perception system can</a:t>
            </a:r>
            <a:r>
              <a:rPr lang="ja-JP" altLang="en-US" sz="2000" b="0">
                <a:solidFill>
                  <a:schemeClr val="tx1"/>
                </a:solidFill>
                <a:latin typeface="Helvetica" pitchFamily="2" charset="0"/>
              </a:rPr>
              <a:t>’</a:t>
            </a:r>
            <a:r>
              <a:rPr lang="en-US" altLang="ja-JP" sz="2000" b="0" dirty="0">
                <a:solidFill>
                  <a:schemeClr val="tx1"/>
                </a:solidFill>
                <a:latin typeface="Helvetica" pitchFamily="2" charset="0"/>
              </a:rPr>
              <a:t>t use hue for how much!  But, we can use intensity.  As I go deeper, the color gets darker.  Intensity is a great axis for presenting quantitative info.</a:t>
            </a:r>
            <a:endParaRPr lang="en-US" sz="2000" b="0" dirty="0">
              <a:solidFill>
                <a:schemeClr val="tx1"/>
              </a:solidFill>
              <a:latin typeface="Helvetica" pitchFamily="2" charset="0"/>
            </a:endParaRPr>
          </a:p>
        </p:txBody>
      </p:sp>
      <p:sp>
        <p:nvSpPr>
          <p:cNvPr id="10" name="Rectangle 9">
            <a:extLst>
              <a:ext uri="{FF2B5EF4-FFF2-40B4-BE49-F238E27FC236}">
                <a16:creationId xmlns:a16="http://schemas.microsoft.com/office/drawing/2014/main" id="{AC0030F7-485B-4244-BB8B-01CE16170860}"/>
              </a:ext>
            </a:extLst>
          </p:cNvPr>
          <p:cNvSpPr/>
          <p:nvPr/>
        </p:nvSpPr>
        <p:spPr bwMode="auto">
          <a:xfrm>
            <a:off x="2931" y="0"/>
            <a:ext cx="9426414"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3185"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a:t>Autumn 2025</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47</a:t>
            </a:fld>
            <a:endParaRPr lang="en-US" dirty="0"/>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2192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sp>
        <p:nvSpPr>
          <p:cNvPr id="2" name="Date Placeholder 1"/>
          <p:cNvSpPr>
            <a:spLocks noGrp="1"/>
          </p:cNvSpPr>
          <p:nvPr>
            <p:ph type="dt" sz="half" idx="10"/>
          </p:nvPr>
        </p:nvSpPr>
        <p:spPr>
          <a:xfrm>
            <a:off x="1524000" y="6643917"/>
            <a:ext cx="1905000" cy="457200"/>
          </a:xfrm>
        </p:spPr>
        <p:txBody>
          <a:bodyPr/>
          <a:lstStyle/>
          <a:p>
            <a:pPr>
              <a:defRPr/>
            </a:pPr>
            <a:r>
              <a:rPr lang="en-US"/>
              <a:t>Autumn 2025</a:t>
            </a:r>
            <a:endParaRPr lang="en-US" dirty="0"/>
          </a:p>
        </p:txBody>
      </p:sp>
      <p:sp>
        <p:nvSpPr>
          <p:cNvPr id="3" name="Footer Placeholder 2"/>
          <p:cNvSpPr>
            <a:spLocks noGrp="1"/>
          </p:cNvSpPr>
          <p:nvPr>
            <p:ph type="ftr" sz="quarter" idx="11"/>
          </p:nvPr>
        </p:nvSpPr>
        <p:spPr>
          <a:xfrm>
            <a:off x="3433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9677400" y="6643918"/>
            <a:ext cx="990600" cy="457200"/>
          </a:xfrm>
        </p:spPr>
        <p:txBody>
          <a:bodyPr/>
          <a:lstStyle/>
          <a:p>
            <a:fld id="{F2949DCA-4B18-234C-AD4E-11144FC20355}" type="slidenum">
              <a:rPr lang="en-US" smtClean="0"/>
              <a:pPr/>
              <a:t>48</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3106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3106616" y="1016386"/>
            <a:ext cx="5978770" cy="5739620"/>
          </a:xfrm>
          <a:prstGeom prst="rect">
            <a:avLst/>
          </a:prstGeom>
        </p:spPr>
      </p:pic>
      <p:sp>
        <p:nvSpPr>
          <p:cNvPr id="2" name="Title 1"/>
          <p:cNvSpPr>
            <a:spLocks noGrp="1"/>
          </p:cNvSpPr>
          <p:nvPr>
            <p:ph type="title"/>
          </p:nvPr>
        </p:nvSpPr>
        <p:spPr>
          <a:xfrm>
            <a:off x="152400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1524000" y="6637872"/>
            <a:ext cx="1905000" cy="457200"/>
          </a:xfrm>
        </p:spPr>
        <p:txBody>
          <a:bodyPr/>
          <a:lstStyle/>
          <a:p>
            <a:pPr>
              <a:defRPr/>
            </a:pPr>
            <a:r>
              <a:rPr lang="en-US"/>
              <a:t>Autumn 2025</a:t>
            </a:r>
            <a:endParaRPr lang="en-US" dirty="0"/>
          </a:p>
        </p:txBody>
      </p:sp>
      <p:sp>
        <p:nvSpPr>
          <p:cNvPr id="4" name="Footer Placeholder 3"/>
          <p:cNvSpPr>
            <a:spLocks noGrp="1"/>
          </p:cNvSpPr>
          <p:nvPr>
            <p:ph type="ftr" sz="quarter" idx="11"/>
          </p:nvPr>
        </p:nvSpPr>
        <p:spPr>
          <a:xfrm>
            <a:off x="3433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9677400" y="6637873"/>
            <a:ext cx="990600" cy="457200"/>
          </a:xfrm>
        </p:spPr>
        <p:txBody>
          <a:bodyPr/>
          <a:lstStyle/>
          <a:p>
            <a:pPr>
              <a:defRPr/>
            </a:pPr>
            <a:fld id="{D71D7C31-5DB5-47AD-AB94-4B6B5EAB431F}" type="slidenum">
              <a:rPr lang="en-US" smtClean="0"/>
              <a:pPr>
                <a:defRPr/>
              </a:pPr>
              <a:t>49</a:t>
            </a:fld>
            <a:endParaRPr lang="en-US" dirty="0"/>
          </a:p>
        </p:txBody>
      </p:sp>
      <p:sp>
        <p:nvSpPr>
          <p:cNvPr id="12" name="TextBox 11"/>
          <p:cNvSpPr txBox="1"/>
          <p:nvPr/>
        </p:nvSpPr>
        <p:spPr>
          <a:xfrm>
            <a:off x="1680311"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7287852"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77787A"/>
                </a:solidFill>
                <a:latin typeface="Helvetica"/>
                <a:cs typeface="Helvetica"/>
              </a:rPr>
              <a:t>October 22, 2025</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4419038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50</a:t>
            </a:fld>
            <a:endParaRPr lang="en-US" dirty="0"/>
          </a:p>
        </p:txBody>
      </p:sp>
      <p:sp>
        <p:nvSpPr>
          <p:cNvPr id="7" name="Rectangle 6"/>
          <p:cNvSpPr/>
          <p:nvPr/>
        </p:nvSpPr>
        <p:spPr>
          <a:xfrm>
            <a:off x="2813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2882900" y="2624210"/>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Autumn 2025</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51</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TextBox 9">
            <a:extLst>
              <a:ext uri="{FF2B5EF4-FFF2-40B4-BE49-F238E27FC236}">
                <a16:creationId xmlns:a16="http://schemas.microsoft.com/office/drawing/2014/main" id="{64306595-516B-2577-8024-ED6468BC1ECA}"/>
              </a:ext>
            </a:extLst>
          </p:cNvPr>
          <p:cNvSpPr txBox="1"/>
          <p:nvPr/>
        </p:nvSpPr>
        <p:spPr>
          <a:xfrm>
            <a:off x="2103160" y="1641176"/>
            <a:ext cx="702436" cy="1107996"/>
          </a:xfrm>
          <a:prstGeom prst="rect">
            <a:avLst/>
          </a:prstGeom>
          <a:noFill/>
        </p:spPr>
        <p:txBody>
          <a:bodyPr wrap="none" rtlCol="0">
            <a:spAutoFit/>
          </a:bodyPr>
          <a:lstStyle/>
          <a:p>
            <a:r>
              <a:rPr lang="en-US" sz="6600" b="1" dirty="0">
                <a:solidFill>
                  <a:schemeClr val="tx1">
                    <a:lumMod val="75000"/>
                  </a:schemeClr>
                </a:solidFill>
                <a:latin typeface="Helvetica" pitchFamily="2" charset="0"/>
              </a:rPr>
              <a:t>?</a:t>
            </a:r>
          </a:p>
        </p:txBody>
      </p:sp>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6099048"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6080985" y="-10026"/>
            <a:ext cx="609904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638843"/>
            <a:ext cx="4566026"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530993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44905" y="0"/>
            <a:ext cx="11847099" cy="1143000"/>
          </a:xfrm>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52</a:t>
            </a:fld>
            <a:endParaRPr lang="en-US" dirty="0"/>
          </a:p>
        </p:txBody>
      </p:sp>
      <p:sp>
        <p:nvSpPr>
          <p:cNvPr id="9" name="Rectangle 8"/>
          <p:cNvSpPr/>
          <p:nvPr/>
        </p:nvSpPr>
        <p:spPr>
          <a:xfrm>
            <a:off x="1746944" y="4950223"/>
            <a:ext cx="4313963" cy="1384995"/>
          </a:xfrm>
          <a:prstGeom prst="rect">
            <a:avLst/>
          </a:prstGeom>
        </p:spPr>
        <p:txBody>
          <a:bodyPr wrap="square">
            <a:spAutoFit/>
          </a:bodyPr>
          <a:lstStyle/>
          <a:p>
            <a:r>
              <a:rPr lang="en-US" sz="2800" dirty="0">
                <a:latin typeface="Helvetica"/>
                <a:cs typeface="Helvetica"/>
              </a:rPr>
              <a:t>This color scheme must be managed well so it is not jarring. Bad with Text!!</a:t>
            </a:r>
            <a:endParaRPr lang="en-US" sz="18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1335" y="2723096"/>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79164" y="1717255"/>
            <a:ext cx="2538413" cy="2011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6263484" y="384268"/>
            <a:ext cx="2538413" cy="1868485"/>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B500"/>
              </a:solidFill>
            </a:endParaRPr>
          </a:p>
          <a:p>
            <a:endParaRPr lang="en-US" dirty="0">
              <a:solidFill>
                <a:srgbClr val="FFB500"/>
              </a:solidFill>
            </a:endParaRPr>
          </a:p>
          <a:p>
            <a:r>
              <a:rPr lang="en-US" dirty="0">
                <a:solidFill>
                  <a:srgbClr val="FFB500"/>
                </a:solidFill>
              </a:rPr>
              <a:t>  Hard on the eyes</a:t>
            </a:r>
          </a:p>
        </p:txBody>
      </p:sp>
      <p:sp>
        <p:nvSpPr>
          <p:cNvPr id="7" name="Rectangle 6"/>
          <p:cNvSpPr/>
          <p:nvPr/>
        </p:nvSpPr>
        <p:spPr bwMode="auto">
          <a:xfrm>
            <a:off x="372287" y="1717255"/>
            <a:ext cx="2749313" cy="1746115"/>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endParaRPr>
          </a:p>
          <a:p>
            <a:endParaRPr lang="en-US" dirty="0">
              <a:solidFill>
                <a:srgbClr val="FFFF00"/>
              </a:solidFill>
            </a:endParaRPr>
          </a:p>
          <a:p>
            <a:r>
              <a:rPr lang="en-US" dirty="0">
                <a:solidFill>
                  <a:srgbClr val="FFFF00"/>
                </a:solidFill>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886" y="-1"/>
            <a:ext cx="12709930" cy="6878053"/>
          </a:xfrm>
          <a:prstGeom prst="rect">
            <a:avLst/>
          </a:prstGeom>
        </p:spPr>
      </p:pic>
      <p:sp>
        <p:nvSpPr>
          <p:cNvPr id="8" name="Rectangle 7"/>
          <p:cNvSpPr/>
          <p:nvPr/>
        </p:nvSpPr>
        <p:spPr bwMode="auto">
          <a:xfrm>
            <a:off x="-219887" y="-13368"/>
            <a:ext cx="11613601"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81583" y="0"/>
            <a:ext cx="11424266"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53</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931" y="-10026"/>
            <a:ext cx="4059936"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5" name="Rectangle 14"/>
          <p:cNvSpPr/>
          <p:nvPr/>
        </p:nvSpPr>
        <p:spPr bwMode="auto">
          <a:xfrm>
            <a:off x="4059339" y="-10026"/>
            <a:ext cx="4059936"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8118678" y="-10026"/>
            <a:ext cx="4059936"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872251"/>
            <a:ext cx="5204346" cy="1721617"/>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4059339"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402609" y="0"/>
            <a:ext cx="11789395" cy="1143000"/>
          </a:xfrm>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54</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a:latin typeface="Helvetica"/>
                <a:cs typeface="Helvetica"/>
              </a:rPr>
              <a:t>this type of color scheme</a:t>
            </a:r>
          </a:p>
          <a:p>
            <a:r>
              <a:rPr lang="en-US" sz="3200" dirty="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6069" y="1019841"/>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52400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152400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0" y="0"/>
            <a:ext cx="10668004" cy="1143000"/>
          </a:xfrm>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pic>
        <p:nvPicPr>
          <p:cNvPr id="3" name="Picture 2"/>
          <p:cNvPicPr>
            <a:picLocks noChangeAspect="1"/>
          </p:cNvPicPr>
          <p:nvPr/>
        </p:nvPicPr>
        <p:blipFill>
          <a:blip r:embed="rId3"/>
          <a:stretch>
            <a:fillRect/>
          </a:stretch>
        </p:blipFill>
        <p:spPr>
          <a:xfrm>
            <a:off x="2284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117461" y="-10026"/>
            <a:ext cx="4059936" cy="8161805"/>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Rectangle 11"/>
          <p:cNvSpPr/>
          <p:nvPr/>
        </p:nvSpPr>
        <p:spPr bwMode="auto">
          <a:xfrm>
            <a:off x="-10193" y="-26736"/>
            <a:ext cx="4059936" cy="8161805"/>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3" name="Rectangle 12"/>
          <p:cNvSpPr/>
          <p:nvPr/>
        </p:nvSpPr>
        <p:spPr bwMode="auto">
          <a:xfrm>
            <a:off x="4049743" y="-10026"/>
            <a:ext cx="4059936" cy="8161805"/>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0" name="Rectangle 9"/>
          <p:cNvSpPr/>
          <p:nvPr/>
        </p:nvSpPr>
        <p:spPr bwMode="auto">
          <a:xfrm>
            <a:off x="1516742" y="4872250"/>
            <a:ext cx="5017867" cy="1744789"/>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32" y="-13368"/>
            <a:ext cx="586809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61666" y="0"/>
            <a:ext cx="11830338" cy="1143000"/>
          </a:xfrm>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56</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3775" y="1263933"/>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57</a:t>
            </a:fld>
            <a:endParaRPr lang="en-US" dirty="0"/>
          </a:p>
        </p:txBody>
      </p:sp>
      <p:sp>
        <p:nvSpPr>
          <p:cNvPr id="2" name="Title 1"/>
          <p:cNvSpPr>
            <a:spLocks noGrp="1"/>
          </p:cNvSpPr>
          <p:nvPr>
            <p:ph type="title" idx="4294967295"/>
          </p:nvPr>
        </p:nvSpPr>
        <p:spPr>
          <a:xfrm>
            <a:off x="3527425" y="6157913"/>
            <a:ext cx="8664575" cy="754062"/>
          </a:xfrm>
        </p:spPr>
        <p:txBody>
          <a:bodyPr/>
          <a:lstStyle/>
          <a:p>
            <a:r>
              <a:rPr lang="en-US" dirty="0">
                <a:solidFill>
                  <a:schemeClr val="tx1"/>
                </a:solidFill>
              </a:rPr>
              <a:t>EG Split Complimentary</a:t>
            </a:r>
          </a:p>
        </p:txBody>
      </p:sp>
      <p:pic>
        <p:nvPicPr>
          <p:cNvPr id="3" name="Picture 2"/>
          <p:cNvPicPr>
            <a:picLocks noChangeAspect="1"/>
          </p:cNvPicPr>
          <p:nvPr/>
        </p:nvPicPr>
        <p:blipFill>
          <a:blip r:embed="rId3"/>
          <a:stretch>
            <a:fillRect/>
          </a:stretch>
        </p:blipFill>
        <p:spPr>
          <a:xfrm>
            <a:off x="2932" y="751846"/>
            <a:ext cx="12183210" cy="6083989"/>
          </a:xfrm>
          <a:prstGeom prst="rect">
            <a:avLst/>
          </a:prstGeom>
        </p:spPr>
      </p:pic>
      <p:sp>
        <p:nvSpPr>
          <p:cNvPr id="8" name="Title 1">
            <a:extLst>
              <a:ext uri="{FF2B5EF4-FFF2-40B4-BE49-F238E27FC236}">
                <a16:creationId xmlns:a16="http://schemas.microsoft.com/office/drawing/2014/main" id="{7046CC78-8EC5-0262-EF87-068A50025BD7}"/>
              </a:ext>
            </a:extLst>
          </p:cNvPr>
          <p:cNvSpPr txBox="1">
            <a:spLocks/>
          </p:cNvSpPr>
          <p:nvPr/>
        </p:nvSpPr>
        <p:spPr>
          <a:xfrm>
            <a:off x="361666" y="0"/>
            <a:ext cx="11830338"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Split Complimentary</a:t>
            </a: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58</a:t>
            </a:fld>
            <a:endParaRPr lang="en-US" dirty="0"/>
          </a:p>
        </p:txBody>
      </p:sp>
      <p:sp>
        <p:nvSpPr>
          <p:cNvPr id="2" name="Title 1">
            <a:extLst>
              <a:ext uri="{FF2B5EF4-FFF2-40B4-BE49-F238E27FC236}">
                <a16:creationId xmlns:a16="http://schemas.microsoft.com/office/drawing/2014/main" id="{769AD265-29C5-1F55-23D7-5C1658E44F2E}"/>
              </a:ext>
            </a:extLst>
          </p:cNvPr>
          <p:cNvSpPr txBox="1">
            <a:spLocks/>
          </p:cNvSpPr>
          <p:nvPr/>
        </p:nvSpPr>
        <p:spPr>
          <a:xfrm>
            <a:off x="361666" y="0"/>
            <a:ext cx="11830338"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Monochromatic or Grayscale</a:t>
            </a:r>
          </a:p>
        </p:txBody>
      </p:sp>
      <p:pic>
        <p:nvPicPr>
          <p:cNvPr id="3" name="Picture 2"/>
          <p:cNvPicPr>
            <a:picLocks noChangeAspect="1"/>
          </p:cNvPicPr>
          <p:nvPr/>
        </p:nvPicPr>
        <p:blipFill>
          <a:blip r:embed="rId3"/>
          <a:stretch>
            <a:fillRect/>
          </a:stretch>
        </p:blipFill>
        <p:spPr>
          <a:xfrm>
            <a:off x="-31187" y="760713"/>
            <a:ext cx="12209922" cy="6075123"/>
          </a:xfrm>
          <a:prstGeom prst="rect">
            <a:avLst/>
          </a:prstGeom>
        </p:spPr>
      </p:pic>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5" y="998913"/>
            <a:ext cx="10069279" cy="4872232"/>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59</a:t>
            </a:fld>
            <a:endParaRPr lang="en-US" dirty="0"/>
          </a:p>
        </p:txBody>
      </p:sp>
      <p:sp>
        <p:nvSpPr>
          <p:cNvPr id="7" name="TextBox 6"/>
          <p:cNvSpPr txBox="1"/>
          <p:nvPr/>
        </p:nvSpPr>
        <p:spPr>
          <a:xfrm>
            <a:off x="639237" y="5992445"/>
            <a:ext cx="5673348" cy="492443"/>
          </a:xfrm>
          <a:prstGeom prst="rect">
            <a:avLst/>
          </a:prstGeom>
          <a:noFill/>
        </p:spPr>
        <p:txBody>
          <a:bodyPr wrap="none" rtlCol="0">
            <a:spAutoFit/>
          </a:bodyPr>
          <a:lstStyle/>
          <a:p>
            <a:r>
              <a:rPr lang="en-US" sz="2600" dirty="0">
                <a:solidFill>
                  <a:srgbClr val="FFC000"/>
                </a:solidFill>
                <a:latin typeface="Helvetica Light"/>
                <a:cs typeface="Helvetica Light"/>
              </a:rPr>
              <a:t>… then </a:t>
            </a:r>
            <a:r>
              <a:rPr lang="en-US" sz="2600" b="1" i="1" dirty="0">
                <a:solidFill>
                  <a:srgbClr val="FFC000"/>
                </a:solidFill>
                <a:latin typeface="Helvetica Light"/>
                <a:cs typeface="Helvetica Light"/>
              </a:rPr>
              <a:t>accent </a:t>
            </a:r>
            <a:r>
              <a:rPr lang="en-US" sz="2600" dirty="0">
                <a:solidFill>
                  <a:srgbClr val="FFC000"/>
                </a:solidFill>
                <a:latin typeface="Helvetica Light"/>
                <a:cs typeface="Helvetica Light"/>
              </a:rPr>
              <a:t>or </a:t>
            </a:r>
            <a:r>
              <a:rPr lang="en-US" sz="2600" b="1" i="1" dirty="0">
                <a:solidFill>
                  <a:srgbClr val="FFC000"/>
                </a:solidFill>
                <a:latin typeface="Helvetica Light"/>
                <a:cs typeface="Helvetica Light"/>
              </a:rPr>
              <a:t>enhance</a:t>
            </a:r>
            <a:r>
              <a:rPr lang="en-US" sz="2600" dirty="0">
                <a:solidFill>
                  <a:srgbClr val="FFC0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a:xfrm>
            <a:off x="395393" y="1600200"/>
            <a:ext cx="11796607" cy="4724400"/>
          </a:xfrm>
        </p:spPr>
        <p:txBody>
          <a:bodyPr/>
          <a:lstStyle/>
          <a:p>
            <a:r>
              <a:rPr lang="en-US" dirty="0"/>
              <a:t>Good Form</a:t>
            </a:r>
          </a:p>
          <a:p>
            <a:pPr lvl="1"/>
            <a:r>
              <a:rPr lang="en-US" dirty="0"/>
              <a:t>visual hierarchy, layout, proximity, small multiples &amp; space </a:t>
            </a:r>
          </a:p>
          <a:p>
            <a:pPr lvl="1"/>
            <a:r>
              <a:rPr lang="en-US" dirty="0"/>
              <a:t>typography, grids &amp; icons</a:t>
            </a:r>
          </a:p>
          <a:p>
            <a:r>
              <a:rPr lang="en-US" dirty="0"/>
              <a:t>Team Break</a:t>
            </a:r>
          </a:p>
          <a:p>
            <a:r>
              <a:rPr lang="en-US" dirty="0"/>
              <a:t>Color</a:t>
            </a:r>
          </a:p>
          <a:p>
            <a:r>
              <a:rPr lang="en-US" dirty="0"/>
              <a:t>Group mood board exercise</a:t>
            </a:r>
          </a:p>
          <a:p>
            <a:r>
              <a:rPr lang="en-US" dirty="0"/>
              <a:t>“Interesting Design”</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6</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60</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989570"/>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62</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74615"/>
            <a:ext cx="3596640" cy="539496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74615"/>
            <a:ext cx="3596640" cy="539496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63</a:t>
            </a:fld>
            <a:endParaRPr lang="en-US" dirty="0"/>
          </a:p>
        </p:txBody>
      </p:sp>
      <p:pic>
        <p:nvPicPr>
          <p:cNvPr id="3" name="Picture 2" descr="Stream Countdow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67558"/>
            <a:ext cx="3039414" cy="5394960"/>
          </a:xfrm>
          <a:prstGeom prst="rect">
            <a:avLst/>
          </a:prstGeom>
        </p:spPr>
      </p:pic>
      <p:pic>
        <p:nvPicPr>
          <p:cNvPr id="7" name="Picture 6" descr="4b.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67558"/>
            <a:ext cx="3039414" cy="539496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Helvetica Light"/>
              <a:cs typeface="Helvetica Light"/>
            </a:endParaRPr>
          </a:p>
        </p:txBody>
      </p:sp>
      <p:sp>
        <p:nvSpPr>
          <p:cNvPr id="14" name="Title 1"/>
          <p:cNvSpPr>
            <a:spLocks noGrp="1"/>
          </p:cNvSpPr>
          <p:nvPr>
            <p:ph type="title"/>
          </p:nvPr>
        </p:nvSpPr>
        <p:spPr>
          <a:xfrm>
            <a:off x="3204303" y="439614"/>
            <a:ext cx="8664575" cy="1143000"/>
          </a:xfrm>
        </p:spPr>
        <p:txBody>
          <a:bodyPr/>
          <a:lstStyle/>
          <a:p>
            <a:r>
              <a:rPr lang="en-US" dirty="0">
                <a:solidFill>
                  <a:srgbClr val="289DEB"/>
                </a:solidFill>
              </a:rPr>
              <a:t>Action</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64</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8220" y="547077"/>
            <a:ext cx="3148169" cy="5588000"/>
          </a:xfrm>
          <a:prstGeom prst="rect">
            <a:avLst/>
          </a:prstGeom>
        </p:spPr>
      </p:pic>
      <p:sp>
        <p:nvSpPr>
          <p:cNvPr id="12" name="Rectangle 11"/>
          <p:cNvSpPr/>
          <p:nvPr/>
        </p:nvSpPr>
        <p:spPr bwMode="auto">
          <a:xfrm>
            <a:off x="1934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1934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Title 1"/>
          <p:cNvSpPr txBox="1">
            <a:spLocks/>
          </p:cNvSpPr>
          <p:nvPr/>
        </p:nvSpPr>
        <p:spPr bwMode="auto">
          <a:xfrm>
            <a:off x="3204303" y="1735014"/>
            <a:ext cx="86645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a:t>
            </a:r>
          </a:p>
        </p:txBody>
      </p:sp>
      <p:grpSp>
        <p:nvGrpSpPr>
          <p:cNvPr id="33" name="Group 32"/>
          <p:cNvGrpSpPr/>
          <p:nvPr/>
        </p:nvGrpSpPr>
        <p:grpSpPr>
          <a:xfrm>
            <a:off x="1939318"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1930337"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that help with color selection</a:t>
            </a:r>
          </a:p>
        </p:txBody>
      </p:sp>
      <p:sp>
        <p:nvSpPr>
          <p:cNvPr id="3" name="Content Placeholder 2"/>
          <p:cNvSpPr>
            <a:spLocks noGrp="1"/>
          </p:cNvSpPr>
          <p:nvPr>
            <p:ph idx="1"/>
          </p:nvPr>
        </p:nvSpPr>
        <p:spPr/>
        <p:txBody>
          <a:bodyPr/>
          <a:lstStyle/>
          <a:p>
            <a:pPr marL="0" indent="0">
              <a:buNone/>
            </a:pPr>
            <a:r>
              <a:rPr lang="en-US" dirty="0">
                <a:solidFill>
                  <a:srgbClr val="FFC000"/>
                </a:solidFill>
              </a:rPr>
              <a:t>https://</a:t>
            </a:r>
            <a:r>
              <a:rPr lang="en-US" dirty="0" err="1">
                <a:solidFill>
                  <a:srgbClr val="FFC000"/>
                </a:solidFill>
              </a:rPr>
              <a:t>coolors.co</a:t>
            </a:r>
            <a:r>
              <a:rPr lang="en-US" dirty="0">
                <a:solidFill>
                  <a:srgbClr val="FFC000"/>
                </a:solidFill>
              </a:rPr>
              <a:t>/</a:t>
            </a:r>
          </a:p>
          <a:p>
            <a:pPr marL="0" indent="0">
              <a:buNone/>
            </a:pPr>
            <a:endParaRPr lang="en-US" dirty="0">
              <a:solidFill>
                <a:srgbClr val="FFC000"/>
              </a:solidFill>
            </a:endParaRPr>
          </a:p>
          <a:p>
            <a:pPr marL="0" indent="0">
              <a:buNone/>
            </a:pPr>
            <a:r>
              <a:rPr lang="en-US" dirty="0">
                <a:solidFill>
                  <a:srgbClr val="FFC000"/>
                </a:solidFill>
                <a:hlinkClick r:id="rId3">
                  <a:extLst>
                    <a:ext uri="{A12FA001-AC4F-418D-AE19-62706E023703}">
                      <ahyp:hlinkClr xmlns:ahyp="http://schemas.microsoft.com/office/drawing/2018/hyperlinkcolor" val="tx"/>
                    </a:ext>
                  </a:extLst>
                </a:hlinkClick>
              </a:rPr>
              <a:t>http://color.adobe.com/</a:t>
            </a:r>
            <a:endParaRPr lang="en-US" dirty="0">
              <a:solidFill>
                <a:srgbClr val="FFC000"/>
              </a:solidFill>
            </a:endParaRPr>
          </a:p>
          <a:p>
            <a:pPr marL="0" indent="0">
              <a:buNone/>
            </a:pPr>
            <a:endParaRPr lang="en-US" dirty="0">
              <a:solidFill>
                <a:srgbClr val="FFC000"/>
              </a:solidFill>
            </a:endParaRPr>
          </a:p>
          <a:p>
            <a:pPr marL="0" indent="0">
              <a:buNone/>
            </a:pPr>
            <a:r>
              <a:rPr lang="en-US" dirty="0">
                <a:solidFill>
                  <a:srgbClr val="FFC000"/>
                </a:solidFill>
                <a:hlinkClick r:id="rId4">
                  <a:extLst>
                    <a:ext uri="{A12FA001-AC4F-418D-AE19-62706E023703}">
                      <ahyp:hlinkClr xmlns:ahyp="http://schemas.microsoft.com/office/drawing/2018/hyperlinkcolor" val="tx"/>
                    </a:ext>
                  </a:extLst>
                </a:hlinkClick>
              </a:rPr>
              <a:t>http://www.colourlovers.com</a:t>
            </a:r>
            <a:endParaRPr lang="en-US" dirty="0">
              <a:solidFill>
                <a:srgbClr val="FFC000"/>
              </a:solidFill>
            </a:endParaRPr>
          </a:p>
          <a:p>
            <a:pPr marL="0" indent="0">
              <a:buNone/>
            </a:pPr>
            <a:endParaRPr lang="en-US" dirty="0">
              <a:solidFill>
                <a:srgbClr val="FFC000"/>
              </a:solidFill>
            </a:endParaRPr>
          </a:p>
          <a:p>
            <a:pPr marL="0" indent="0">
              <a:buNone/>
            </a:pPr>
            <a:r>
              <a:rPr lang="en-US" dirty="0">
                <a:solidFill>
                  <a:srgbClr val="FFC000"/>
                </a:solidFill>
                <a:hlinkClick r:id="rId5">
                  <a:extLst>
                    <a:ext uri="{A12FA001-AC4F-418D-AE19-62706E023703}">
                      <ahyp:hlinkClr xmlns:ahyp="http://schemas.microsoft.com/office/drawing/2018/hyperlinkcolor" val="tx"/>
                    </a:ext>
                  </a:extLst>
                </a:hlinkClick>
              </a:rPr>
              <a:t>https://paletton.com/</a:t>
            </a:r>
            <a:endParaRPr lang="en-US" dirty="0">
              <a:solidFill>
                <a:srgbClr val="FFC000"/>
              </a:solidFill>
            </a:endParaRPr>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65</a:t>
            </a:fld>
            <a:endParaRPr lang="en-US" dirty="0"/>
          </a:p>
        </p:txBody>
      </p:sp>
      <p:sp>
        <p:nvSpPr>
          <p:cNvPr id="7" name="TextBox 6">
            <a:extLst>
              <a:ext uri="{FF2B5EF4-FFF2-40B4-BE49-F238E27FC236}">
                <a16:creationId xmlns:a16="http://schemas.microsoft.com/office/drawing/2014/main" id="{9F1FF684-90BF-5D4A-86E4-EA17B587D44A}"/>
              </a:ext>
            </a:extLst>
          </p:cNvPr>
          <p:cNvSpPr txBox="1"/>
          <p:nvPr/>
        </p:nvSpPr>
        <p:spPr>
          <a:xfrm>
            <a:off x="7772400" y="204651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Google Shape;172;gb481b4cb6a_5_10"/>
          <p:cNvSpPr txBox="1">
            <a:spLocks noGrp="1"/>
          </p:cNvSpPr>
          <p:nvPr>
            <p:ph type="dt" sz="half" idx="10"/>
          </p:nvPr>
        </p:nvSpPr>
        <p:spPr>
          <a:noFill/>
          <a:ln>
            <a:noFill/>
          </a:ln>
        </p:spPr>
        <p:txBody>
          <a:bodyPr spcFirstLastPara="1" wrap="square" lIns="91425" tIns="45700" rIns="91425" bIns="45700" anchor="t" anchorCtr="0">
            <a:noAutofit/>
          </a:bodyPr>
          <a:lstStyle/>
          <a:p>
            <a:pPr lvl="0"/>
            <a:r>
              <a:rPr lang="en-US"/>
              <a:t>Autumn 2025</a:t>
            </a:r>
          </a:p>
        </p:txBody>
      </p:sp>
      <p:sp>
        <p:nvSpPr>
          <p:cNvPr id="173" name="Google Shape;173;gb481b4cb6a_5_10"/>
          <p:cNvSpPr txBox="1">
            <a:spLocks noGrp="1"/>
          </p:cNvSpPr>
          <p:nvPr>
            <p:ph type="ftr" sz="quarter" idx="11"/>
          </p:nvPr>
        </p:nvSpPr>
        <p:spPr>
          <a:noFill/>
          <a:ln>
            <a:noFill/>
          </a:ln>
        </p:spPr>
        <p:txBody>
          <a:bodyPr spcFirstLastPara="1" wrap="square" lIns="91425" tIns="45700" rIns="91425" bIns="45700" anchor="t" anchorCtr="0">
            <a:noAutofit/>
          </a:bodyPr>
          <a:lstStyle/>
          <a:p>
            <a:pPr lvl="0"/>
            <a:r>
              <a:rPr lang="en-US"/>
              <a:t>dt+UX: Design Thinking for User Experience Design, Prototyping &amp; Evaluation</a:t>
            </a:r>
          </a:p>
        </p:txBody>
      </p:sp>
      <p:sp>
        <p:nvSpPr>
          <p:cNvPr id="174" name="Google Shape;174;gb481b4cb6a_5_10"/>
          <p:cNvSpPr txBox="1">
            <a:spLocks noGrp="1"/>
          </p:cNvSpPr>
          <p:nvPr>
            <p:ph type="sldNum" sz="quarter" idx="12"/>
          </p:nvPr>
        </p:nvSpPr>
        <p:spPr>
          <a:noFill/>
          <a:ln>
            <a:noFill/>
          </a:ln>
        </p:spPr>
        <p:txBody>
          <a:bodyPr spcFirstLastPara="1" wrap="square" lIns="91425" tIns="45700" rIns="91425" bIns="45700" anchor="t" anchorCtr="0">
            <a:noAutofit/>
          </a:bodyPr>
          <a:lstStyle/>
          <a:p>
            <a:pPr lvl="0"/>
            <a:fld id="{00000000-1234-1234-1234-123412341234}" type="slidenum">
              <a:rPr lang="en-US"/>
              <a:pPr lvl="0"/>
              <a:t>66</a:t>
            </a:fld>
            <a:endParaRPr lang="en-US"/>
          </a:p>
        </p:txBody>
      </p:sp>
      <p:pic>
        <p:nvPicPr>
          <p:cNvPr id="5" name="Picture 4">
            <a:extLst>
              <a:ext uri="{FF2B5EF4-FFF2-40B4-BE49-F238E27FC236}">
                <a16:creationId xmlns:a16="http://schemas.microsoft.com/office/drawing/2014/main" id="{AA774FB4-6047-1CC3-0A37-0CD0A2AAB4F3}"/>
              </a:ext>
            </a:extLst>
          </p:cNvPr>
          <p:cNvPicPr>
            <a:picLocks noChangeAspect="1"/>
          </p:cNvPicPr>
          <p:nvPr/>
        </p:nvPicPr>
        <p:blipFill>
          <a:blip r:embed="rId3"/>
          <a:stretch>
            <a:fillRect/>
          </a:stretch>
        </p:blipFill>
        <p:spPr>
          <a:xfrm>
            <a:off x="0" y="4439"/>
            <a:ext cx="12192000" cy="6853561"/>
          </a:xfrm>
          <a:prstGeom prst="rect">
            <a:avLst/>
          </a:prstGeom>
        </p:spPr>
      </p:pic>
      <p:sp>
        <p:nvSpPr>
          <p:cNvPr id="8" name="Rectangle 7">
            <a:extLst>
              <a:ext uri="{FF2B5EF4-FFF2-40B4-BE49-F238E27FC236}">
                <a16:creationId xmlns:a16="http://schemas.microsoft.com/office/drawing/2014/main" id="{AA770C70-E1C4-A0CD-DCE2-A0BD833FF23A}"/>
              </a:ext>
            </a:extLst>
          </p:cNvPr>
          <p:cNvSpPr/>
          <p:nvPr/>
        </p:nvSpPr>
        <p:spPr bwMode="auto">
          <a:xfrm>
            <a:off x="2931" y="0"/>
            <a:ext cx="4164120"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Rectangle 3">
            <a:extLst>
              <a:ext uri="{FF2B5EF4-FFF2-40B4-BE49-F238E27FC236}">
                <a16:creationId xmlns:a16="http://schemas.microsoft.com/office/drawing/2014/main" id="{E59FEEAC-DEFC-32AA-D744-51E446B35A9A}"/>
              </a:ext>
            </a:extLst>
          </p:cNvPr>
          <p:cNvSpPr txBox="1">
            <a:spLocks noChangeArrowheads="1"/>
          </p:cNvSpPr>
          <p:nvPr/>
        </p:nvSpPr>
        <p:spPr>
          <a:xfrm>
            <a:off x="639235" y="0"/>
            <a:ext cx="11552767"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rgbClr val="000000"/>
                </a:solidFill>
                <a:ea typeface="ＭＳ Ｐゴシック" pitchFamily="34" charset="-128"/>
              </a:rPr>
              <a:t>Mood Boards</a:t>
            </a:r>
          </a:p>
        </p:txBody>
      </p:sp>
    </p:spTree>
    <p:extLst>
      <p:ext uri="{BB962C8B-B14F-4D97-AF65-F5344CB8AC3E}">
        <p14:creationId xmlns:p14="http://schemas.microsoft.com/office/powerpoint/2010/main" val="2076157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9" name="Rectangle 3">
            <a:extLst>
              <a:ext uri="{FF2B5EF4-FFF2-40B4-BE49-F238E27FC236}">
                <a16:creationId xmlns:a16="http://schemas.microsoft.com/office/drawing/2014/main" id="{E59FEEAC-DEFC-32AA-D744-51E446B35A9A}"/>
              </a:ext>
            </a:extLst>
          </p:cNvPr>
          <p:cNvSpPr txBox="1">
            <a:spLocks noChangeArrowheads="1"/>
          </p:cNvSpPr>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pPr>
              <a:spcAft>
                <a:spcPts val="600"/>
              </a:spcAft>
            </a:pPr>
            <a:r>
              <a:rPr lang="en-US" b="0" i="0" kern="0">
                <a:latin typeface="Helvetica Light" panose="020B0403020202020204" pitchFamily="34" charset="0"/>
                <a:ea typeface="ＭＳ Ｐゴシック" charset="0"/>
                <a:cs typeface="Helvetica Light"/>
              </a:rPr>
              <a:t>Mood Boards</a:t>
            </a:r>
          </a:p>
        </p:txBody>
      </p:sp>
      <p:pic>
        <p:nvPicPr>
          <p:cNvPr id="3" name="Picture 2">
            <a:extLst>
              <a:ext uri="{FF2B5EF4-FFF2-40B4-BE49-F238E27FC236}">
                <a16:creationId xmlns:a16="http://schemas.microsoft.com/office/drawing/2014/main" id="{86E5C6AA-FFC6-4BD1-A17E-B79EF38A8F94}"/>
              </a:ext>
            </a:extLst>
          </p:cNvPr>
          <p:cNvPicPr>
            <a:picLocks noChangeAspect="1"/>
          </p:cNvPicPr>
          <p:nvPr/>
        </p:nvPicPr>
        <p:blipFill rotWithShape="1">
          <a:blip r:embed="rId3"/>
          <a:srcRect t="7000"/>
          <a:stretch/>
        </p:blipFill>
        <p:spPr>
          <a:xfrm>
            <a:off x="282388" y="1173793"/>
            <a:ext cx="5712012" cy="5312171"/>
          </a:xfrm>
          <a:prstGeom prst="rect">
            <a:avLst/>
          </a:prstGeom>
          <a:noFill/>
        </p:spPr>
      </p:pic>
      <p:pic>
        <p:nvPicPr>
          <p:cNvPr id="4" name="Picture 3">
            <a:extLst>
              <a:ext uri="{FF2B5EF4-FFF2-40B4-BE49-F238E27FC236}">
                <a16:creationId xmlns:a16="http://schemas.microsoft.com/office/drawing/2014/main" id="{6795935B-D9B9-B3D8-5BD2-4CBA89F16DCE}"/>
              </a:ext>
            </a:extLst>
          </p:cNvPr>
          <p:cNvPicPr>
            <a:picLocks noChangeAspect="1"/>
          </p:cNvPicPr>
          <p:nvPr/>
        </p:nvPicPr>
        <p:blipFill rotWithShape="1">
          <a:blip r:embed="rId4"/>
          <a:srcRect t="9217" r="3" b="111"/>
          <a:stretch/>
        </p:blipFill>
        <p:spPr>
          <a:xfrm>
            <a:off x="6197600" y="1173793"/>
            <a:ext cx="5712012" cy="5312171"/>
          </a:xfrm>
          <a:prstGeom prst="rect">
            <a:avLst/>
          </a:prstGeom>
          <a:noFill/>
        </p:spPr>
      </p:pic>
      <p:sp>
        <p:nvSpPr>
          <p:cNvPr id="172" name="Google Shape;172;gb481b4cb6a_5_10"/>
          <p:cNvSpPr txBox="1">
            <a:spLocks noGrp="1"/>
          </p:cNvSpPr>
          <p:nvPr>
            <p:ph type="dt" sz="half" idx="10"/>
          </p:nvPr>
        </p:nvSpPr>
        <p:spPr>
          <a:xfrm>
            <a:off x="2930" y="6607236"/>
            <a:ext cx="2540000"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r>
              <a:rPr lang="en-US" b="0" i="0" kern="1200">
                <a:latin typeface="Helvetica Light"/>
                <a:ea typeface="+mn-ea"/>
                <a:cs typeface="Helvetica Light"/>
              </a:rPr>
              <a:t>Autumn 2025</a:t>
            </a:r>
          </a:p>
        </p:txBody>
      </p:sp>
      <p:sp>
        <p:nvSpPr>
          <p:cNvPr id="173" name="Google Shape;173;gb481b4cb6a_5_10"/>
          <p:cNvSpPr txBox="1">
            <a:spLocks noGrp="1"/>
          </p:cNvSpPr>
          <p:nvPr>
            <p:ph type="ftr" sz="quarter" idx="11"/>
          </p:nvPr>
        </p:nvSpPr>
        <p:spPr>
          <a:xfrm>
            <a:off x="2545860" y="6608285"/>
            <a:ext cx="8319483"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r>
              <a:rPr lang="en-US" b="0" i="0" kern="1200">
                <a:latin typeface="Helvetica Light"/>
                <a:ea typeface="+mn-ea"/>
                <a:cs typeface="Helvetica Light"/>
              </a:rPr>
              <a:t>dt+UX: Design Thinking for User Experience Design, Prototyping &amp; Evaluation</a:t>
            </a:r>
          </a:p>
        </p:txBody>
      </p:sp>
      <p:sp>
        <p:nvSpPr>
          <p:cNvPr id="174" name="Google Shape;174;gb481b4cb6a_5_10"/>
          <p:cNvSpPr txBox="1">
            <a:spLocks noGrp="1"/>
          </p:cNvSpPr>
          <p:nvPr>
            <p:ph type="sldNum" sz="quarter" idx="12"/>
          </p:nvPr>
        </p:nvSpPr>
        <p:spPr>
          <a:xfrm>
            <a:off x="10865342" y="6617039"/>
            <a:ext cx="1320800"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fld id="{00000000-1234-1234-1234-123412341234}" type="slidenum">
              <a:rPr lang="en-US"/>
              <a:pPr lvl="0">
                <a:spcAft>
                  <a:spcPts val="600"/>
                </a:spcAft>
                <a:defRPr/>
              </a:pPr>
              <a:t>67</a:t>
            </a:fld>
            <a:endParaRPr lang="en-US"/>
          </a:p>
        </p:txBody>
      </p:sp>
    </p:spTree>
    <p:extLst>
      <p:ext uri="{BB962C8B-B14F-4D97-AF65-F5344CB8AC3E}">
        <p14:creationId xmlns:p14="http://schemas.microsoft.com/office/powerpoint/2010/main" val="3220257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652527D-8797-2E1D-84EF-40D2A78729EE}"/>
              </a:ext>
            </a:extLst>
          </p:cNvPr>
          <p:cNvSpPr>
            <a:spLocks noGrp="1"/>
          </p:cNvSpPr>
          <p:nvPr>
            <p:ph type="title"/>
          </p:nvPr>
        </p:nvSpPr>
        <p:spPr>
          <a:xfrm>
            <a:off x="5440327" y="-188628"/>
            <a:ext cx="6751673" cy="1403498"/>
          </a:xfrm>
        </p:spPr>
        <p:txBody>
          <a:bodyPr anchor="b">
            <a:normAutofit/>
          </a:bodyPr>
          <a:lstStyle/>
          <a:p>
            <a:r>
              <a:rPr lang="en-GB" sz="3100" b="1" dirty="0">
                <a:solidFill>
                  <a:schemeClr val="bg1"/>
                </a:solidFill>
              </a:rPr>
              <a:t>Mood Boards – Team Exercise (10 min)</a:t>
            </a:r>
            <a:br>
              <a:rPr lang="en-GB" sz="3100" b="1" dirty="0">
                <a:solidFill>
                  <a:schemeClr val="bg1"/>
                </a:solidFill>
              </a:rPr>
            </a:br>
            <a:endParaRPr lang="en-US" sz="3100" dirty="0">
              <a:solidFill>
                <a:schemeClr val="bg1"/>
              </a:solidFill>
            </a:endParaRPr>
          </a:p>
        </p:txBody>
      </p:sp>
      <p:grpSp>
        <p:nvGrpSpPr>
          <p:cNvPr id="16" name="Group 15">
            <a:extLst>
              <a:ext uri="{FF2B5EF4-FFF2-40B4-BE49-F238E27FC236}">
                <a16:creationId xmlns:a16="http://schemas.microsoft.com/office/drawing/2014/main" id="{00C7DD97-49DC-4BFD-951D-CFF51B976D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41571" y="70488"/>
            <a:ext cx="3501861" cy="3501861"/>
            <a:chOff x="4690043" y="291695"/>
            <a:chExt cx="3055711" cy="3055711"/>
          </a:xfrm>
        </p:grpSpPr>
        <p:sp>
          <p:nvSpPr>
            <p:cNvPr id="17" name="Oval 16">
              <a:extLst>
                <a:ext uri="{FF2B5EF4-FFF2-40B4-BE49-F238E27FC236}">
                  <a16:creationId xmlns:a16="http://schemas.microsoft.com/office/drawing/2014/main" id="{E7DCFDCC-147C-40CA-BFDF-2848A429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31F8CA31-10D7-4B78-877D-2D21FBE5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176786CF-68E6-476D-909E-8522718B7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57" y="3240578"/>
            <a:ext cx="3297290" cy="3297290"/>
            <a:chOff x="4690043" y="291695"/>
            <a:chExt cx="3055711" cy="3055711"/>
          </a:xfrm>
        </p:grpSpPr>
        <p:sp>
          <p:nvSpPr>
            <p:cNvPr id="21" name="Oval 20">
              <a:extLst>
                <a:ext uri="{FF2B5EF4-FFF2-40B4-BE49-F238E27FC236}">
                  <a16:creationId xmlns:a16="http://schemas.microsoft.com/office/drawing/2014/main" id="{06D8E882-7D0E-42D7-99C8-D4865D7DA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015F1597-6BCF-45F1-9AC9-B142DD476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4" name="Oval 23">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828" y="1091857"/>
            <a:ext cx="1291642" cy="429215"/>
            <a:chOff x="2504802" y="1755501"/>
            <a:chExt cx="1598829" cy="531293"/>
          </a:xfrm>
          <a:solidFill>
            <a:schemeClr val="bg1"/>
          </a:solidFill>
        </p:grpSpPr>
        <p:sp>
          <p:nvSpPr>
            <p:cNvPr id="27" name="Freeform: Shape 2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 name="Oval 29">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Graphic 4">
            <a:extLst>
              <a:ext uri="{FF2B5EF4-FFF2-40B4-BE49-F238E27FC236}">
                <a16:creationId xmlns:a16="http://schemas.microsoft.com/office/drawing/2014/main" id="{A04977CB-3825-471A-A590-C57F8C3503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7585" y="3139252"/>
            <a:ext cx="1330536" cy="1330521"/>
            <a:chOff x="5734037" y="3067039"/>
            <a:chExt cx="724483" cy="724489"/>
          </a:xfrm>
          <a:solidFill>
            <a:schemeClr val="bg1"/>
          </a:solidFill>
        </p:grpSpPr>
        <p:sp>
          <p:nvSpPr>
            <p:cNvPr id="33" name="Freeform: Shape 32">
              <a:extLst>
                <a:ext uri="{FF2B5EF4-FFF2-40B4-BE49-F238E27FC236}">
                  <a16:creationId xmlns:a16="http://schemas.microsoft.com/office/drawing/2014/main" id="{2B4B4814-3BFD-418E-B5B6-9DC3E0023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6B775DC1-0C03-424C-81DD-0B6373642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9DA07F5D-1F32-483C-8A98-9849D780D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37A913DD-4597-42B1-9728-4127E83A8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009FBB02-BC59-4864-8DBC-B2B2BD52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6BD87CAE-98EF-4EA4-B739-3304AB75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1A313AD8-2CA9-4181-84FF-A4EA106FB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90E1FD27-6078-4DDB-85A5-EF328236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8B87154F-1C33-4D96-AD0F-41A911079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59F7C24D-DA96-4B69-9D48-11ED65981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A1CC3BFF-8D2C-4191-AA89-4B5F07B59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030851AC-DB18-4C88-A8A2-449F772E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DA0FBDE6-61C6-4EAD-BEF2-895D802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AA861D3C-5355-4A4A-A875-EC40751A7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998E573C-00D7-4371-9CE5-C72044BC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4B74B55B-C24A-4F7B-80B0-59E86E989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Shape 48">
              <a:extLst>
                <a:ext uri="{FF2B5EF4-FFF2-40B4-BE49-F238E27FC236}">
                  <a16:creationId xmlns:a16="http://schemas.microsoft.com/office/drawing/2014/main" id="{361FF18D-542A-4DA3-B579-046996571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B5CD3040-DA11-4096-9ECA-0547EB296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Freeform: Shape 50">
              <a:extLst>
                <a:ext uri="{FF2B5EF4-FFF2-40B4-BE49-F238E27FC236}">
                  <a16:creationId xmlns:a16="http://schemas.microsoft.com/office/drawing/2014/main" id="{8DBF68E6-70DC-4C9B-9E36-54DADF5D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11A82FA5-7042-42C0-82C9-8068C36A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Freeform: Shape 52">
              <a:extLst>
                <a:ext uri="{FF2B5EF4-FFF2-40B4-BE49-F238E27FC236}">
                  <a16:creationId xmlns:a16="http://schemas.microsoft.com/office/drawing/2014/main" id="{2F1F1E10-43A7-49C1-9611-E52FB1BF5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E350A35C-3618-4456-8580-7687EDA4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id="{F4013BD1-ADEE-4116-8B16-8C5FB3B01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D41350A0-245D-42A9-911D-82D77BC3D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18734813-52CA-4809-A0E0-348308DC4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E626E127-926A-4623-B87E-6944AA8F4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DADDE53E-0E40-4853-BCF0-9B152D6A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C13F1249-54EA-428F-AE2E-A0579B409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952C80D7-048D-4658-A5FE-B698CC4E4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4A82C20A-8FDC-4735-9608-AD288081F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EFB7CA94-32F3-403F-9F2B-1E2F701EE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1066606C-4588-4163-AD08-3AC140409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B8565D18-023F-46E0-B825-199BFEAD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6F96FBB7-2ED0-47E0-9016-421EC9D3D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7CFFB9F2-9F7C-43A4-A9E6-1EE70C00B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0421F39C-6A35-4CF1-8E72-2A897C1F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ADA5561C-BFBA-4EA2-8A59-2910A2CDF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B9F79817-A1A8-459C-A1DA-1639CC4EF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730C5931-2980-4D21-A6AF-33BBB2B4A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6130F5F5-6F7C-41EE-8CBB-1D0839C6F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6671993A-EC69-4341-90B1-F23F6EA5A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Freeform: Shape 73">
              <a:extLst>
                <a:ext uri="{FF2B5EF4-FFF2-40B4-BE49-F238E27FC236}">
                  <a16:creationId xmlns:a16="http://schemas.microsoft.com/office/drawing/2014/main" id="{D56C4EAD-EE30-43C6-99BC-D4CB4EE9E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00981292-8C2D-477F-BFC1-A0C971DE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5EB673EB-AAA5-41CD-BD9E-19C05381C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BF0F0673-73C3-44AE-9E98-EE65ADB2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0908B8D8-11C7-4C6B-9642-2AAD37E24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FF2F92D7-98B0-4E76-B8C6-AADDDBFCC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5EC8DDD7-9501-4B67-9C31-6D5930A2B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57BD5C40-C542-47FD-9C2B-EE136CB979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D4CE941A-9B71-4C39-B230-20A18D89B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3718F172-45D8-46D9-A359-D8A51BE6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Freeform: Shape 83">
              <a:extLst>
                <a:ext uri="{FF2B5EF4-FFF2-40B4-BE49-F238E27FC236}">
                  <a16:creationId xmlns:a16="http://schemas.microsoft.com/office/drawing/2014/main" id="{151EDA59-37F4-47C4-9579-A4EE16156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CF25555-9B27-45F5-BDE8-EC65FC7B9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E18D4CBF-5079-4BCF-996F-48C5BD1DC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599F779A-FDDF-4E15-A19E-D734C95A5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98510558-1546-41C7-819E-0C4056E54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B371F762-3D9D-459C-AC86-3183843A4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CDECEFE0-53BB-47FB-97D7-AE0B0E319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Freeform: Shape 90">
              <a:extLst>
                <a:ext uri="{FF2B5EF4-FFF2-40B4-BE49-F238E27FC236}">
                  <a16:creationId xmlns:a16="http://schemas.microsoft.com/office/drawing/2014/main" id="{3D7521B5-463A-40A3-BE61-B1CAE330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6A3596C1-0483-4496-8755-DB608479D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89261538-C799-4246-B1B3-B3F5B09A0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7FDE36D9-78E7-44D9-BC0F-1BAFDE5B3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DB9D93E5-4ECA-4C24-9FF6-AC813342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A4C35E97-1F66-4BFD-AE92-7EBC84F1D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C6BF299A-A3D1-430D-80FF-B080C6FC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9E7CF736-D3DE-4C5E-AA1F-DC4C8AA3A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D396DF6B-432E-4903-B1AA-D3531FF8A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1ECDFD65-3965-4589-A4C2-16510946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Freeform: Shape 100">
              <a:extLst>
                <a:ext uri="{FF2B5EF4-FFF2-40B4-BE49-F238E27FC236}">
                  <a16:creationId xmlns:a16="http://schemas.microsoft.com/office/drawing/2014/main" id="{CA8C54E5-84FF-4F13-AA46-FED8E8DAD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BECA2236-A9B4-439E-9BAB-56AE965F6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Freeform: Shape 102">
              <a:extLst>
                <a:ext uri="{FF2B5EF4-FFF2-40B4-BE49-F238E27FC236}">
                  <a16:creationId xmlns:a16="http://schemas.microsoft.com/office/drawing/2014/main" id="{E9441778-3D1A-4F75-A5A1-7214DAFB1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9B9AA094-8F15-4A0C-AA38-346BD5DDC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119958CA-594A-4498-84BE-F61BFC5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Freeform: Shape 105">
              <a:extLst>
                <a:ext uri="{FF2B5EF4-FFF2-40B4-BE49-F238E27FC236}">
                  <a16:creationId xmlns:a16="http://schemas.microsoft.com/office/drawing/2014/main" id="{FDFCE354-2B72-4480-97DE-E882906FD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Shape 106">
              <a:extLst>
                <a:ext uri="{FF2B5EF4-FFF2-40B4-BE49-F238E27FC236}">
                  <a16:creationId xmlns:a16="http://schemas.microsoft.com/office/drawing/2014/main" id="{BC973E6C-6BC5-4FF1-8ECA-861597312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D64FCB3C-7129-40FC-B584-150E5E62F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Shape 108">
              <a:extLst>
                <a:ext uri="{FF2B5EF4-FFF2-40B4-BE49-F238E27FC236}">
                  <a16:creationId xmlns:a16="http://schemas.microsoft.com/office/drawing/2014/main" id="{E211C60F-B3FE-47DD-BD11-D3317363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0D3EA065-68A6-4DD0-99BA-645480D4A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Shape 110">
              <a:extLst>
                <a:ext uri="{FF2B5EF4-FFF2-40B4-BE49-F238E27FC236}">
                  <a16:creationId xmlns:a16="http://schemas.microsoft.com/office/drawing/2014/main" id="{2B6AC294-B9BA-4C59-B08A-53548D610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95F31034-2EF3-4F10-85B8-454316F2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AA87A0E7-AF0B-4A66-AFF6-689E7D388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Shape 113">
              <a:extLst>
                <a:ext uri="{FF2B5EF4-FFF2-40B4-BE49-F238E27FC236}">
                  <a16:creationId xmlns:a16="http://schemas.microsoft.com/office/drawing/2014/main" id="{0D8E5EAF-B0C7-4E80-92EF-0209B4FE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Shape 114">
              <a:extLst>
                <a:ext uri="{FF2B5EF4-FFF2-40B4-BE49-F238E27FC236}">
                  <a16:creationId xmlns:a16="http://schemas.microsoft.com/office/drawing/2014/main" id="{FAA01C3F-AD71-4F07-8664-82130994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A30EC962-F7C8-4F17-A8EB-8EC64ADE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7" name="Freeform: Shape 116">
              <a:extLst>
                <a:ext uri="{FF2B5EF4-FFF2-40B4-BE49-F238E27FC236}">
                  <a16:creationId xmlns:a16="http://schemas.microsoft.com/office/drawing/2014/main" id="{FA0DA527-FFEF-4AB6-B38F-FDF228D5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FAB5776C-CF29-46E0-9A73-03A318AE6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45572D84-640D-47CC-A862-6DCF1A73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0F9CD199-6195-4F64-9E22-94AD9D760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1" name="Freeform: Shape 120">
              <a:extLst>
                <a:ext uri="{FF2B5EF4-FFF2-40B4-BE49-F238E27FC236}">
                  <a16:creationId xmlns:a16="http://schemas.microsoft.com/office/drawing/2014/main" id="{35BC72FF-17EE-425A-B62A-2E024A6D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26F3AB89-E7FF-4C05-9243-32DF9B4DF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DABD659D-3754-4F63-9C8D-54AB1549E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C9DF2EF3-55C8-4745-9F55-24B60215D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13C67022-CC78-4114-891A-C34637A6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6" name="Freeform: Shape 125">
              <a:extLst>
                <a:ext uri="{FF2B5EF4-FFF2-40B4-BE49-F238E27FC236}">
                  <a16:creationId xmlns:a16="http://schemas.microsoft.com/office/drawing/2014/main" id="{A0F93252-C331-4CBB-B4F8-6B12B390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Freeform: Shape 126">
              <a:extLst>
                <a:ext uri="{FF2B5EF4-FFF2-40B4-BE49-F238E27FC236}">
                  <a16:creationId xmlns:a16="http://schemas.microsoft.com/office/drawing/2014/main" id="{7F4537F3-EDF5-4626-AFBE-4488E0140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3848604B-6F7A-4A76-96F8-6B7BE1FE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9" name="Freeform: Shape 128">
              <a:extLst>
                <a:ext uri="{FF2B5EF4-FFF2-40B4-BE49-F238E27FC236}">
                  <a16:creationId xmlns:a16="http://schemas.microsoft.com/office/drawing/2014/main" id="{73D47B0C-A018-4B2C-898B-2391FC845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Freeform: Shape 129">
              <a:extLst>
                <a:ext uri="{FF2B5EF4-FFF2-40B4-BE49-F238E27FC236}">
                  <a16:creationId xmlns:a16="http://schemas.microsoft.com/office/drawing/2014/main" id="{03DD4A89-CBC7-4BEE-AF16-D76807C08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E63C3831-F632-40D9-84E9-FEDA73C6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5D39FEFA-CF2D-47D2-A180-417199AE8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987F2FB4-CAFE-4018-A06E-5BAB572F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4" name="Freeform: Shape 133">
              <a:extLst>
                <a:ext uri="{FF2B5EF4-FFF2-40B4-BE49-F238E27FC236}">
                  <a16:creationId xmlns:a16="http://schemas.microsoft.com/office/drawing/2014/main" id="{9C990CED-1FA9-4850-8469-14600277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95BF6636-258D-497B-ABBF-1813F114B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27D9B40C-72EA-4EFC-B711-9F7828061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454702A9-BABD-4005-8B4D-991D3CFBE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1E860B77-3AB6-46A1-9CE3-37D976AF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292ABAA7-B221-4C32-8F87-ABBAE21AD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81D416EA-36C9-4DC6-A012-0C0F3FDF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1" name="Freeform: Shape 140">
              <a:extLst>
                <a:ext uri="{FF2B5EF4-FFF2-40B4-BE49-F238E27FC236}">
                  <a16:creationId xmlns:a16="http://schemas.microsoft.com/office/drawing/2014/main" id="{A7F4DF81-59CD-4438-AA36-8F1BCCF97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2" name="Freeform: Shape 141">
              <a:extLst>
                <a:ext uri="{FF2B5EF4-FFF2-40B4-BE49-F238E27FC236}">
                  <a16:creationId xmlns:a16="http://schemas.microsoft.com/office/drawing/2014/main" id="{77C64A27-32D1-40C4-B94F-1093B6DE6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3" name="Freeform: Shape 142">
              <a:extLst>
                <a:ext uri="{FF2B5EF4-FFF2-40B4-BE49-F238E27FC236}">
                  <a16:creationId xmlns:a16="http://schemas.microsoft.com/office/drawing/2014/main" id="{4797AB82-41AF-4856-AFC1-222C6DBC7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80C1D340-365C-4212-A0FE-D7D06095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3493915A-115F-4720-86A4-853B73230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Freeform: Shape 145">
              <a:extLst>
                <a:ext uri="{FF2B5EF4-FFF2-40B4-BE49-F238E27FC236}">
                  <a16:creationId xmlns:a16="http://schemas.microsoft.com/office/drawing/2014/main" id="{2B7C4C77-1BED-4D31-8452-96E6F6B2A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98B04703-29C2-4A3B-AF19-7434D788E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Freeform: Shape 147">
              <a:extLst>
                <a:ext uri="{FF2B5EF4-FFF2-40B4-BE49-F238E27FC236}">
                  <a16:creationId xmlns:a16="http://schemas.microsoft.com/office/drawing/2014/main" id="{6557C845-906D-43D8-92DE-72EF46068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55858061-043C-4334-BFCE-D9F77366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5B825429-701A-43D0-83FA-2AF61D842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A633109C-AACA-40CF-B41E-488FD4884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F7558F3F-5D90-45F4-AA12-07ED3A519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451DD258-CE67-424A-BF5B-AFFA82B56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4400BE62-7130-4D75-B3AB-AA78B0224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22DE0A40-C470-4BF2-86BE-950D01B0C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Freeform: Shape 155">
              <a:extLst>
                <a:ext uri="{FF2B5EF4-FFF2-40B4-BE49-F238E27FC236}">
                  <a16:creationId xmlns:a16="http://schemas.microsoft.com/office/drawing/2014/main" id="{FD0A8776-E748-4D71-999B-FF5213CB4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Freeform: Shape 156">
              <a:extLst>
                <a:ext uri="{FF2B5EF4-FFF2-40B4-BE49-F238E27FC236}">
                  <a16:creationId xmlns:a16="http://schemas.microsoft.com/office/drawing/2014/main" id="{9868C751-1379-453B-AC78-C61BCDFD7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Shape 157">
              <a:extLst>
                <a:ext uri="{FF2B5EF4-FFF2-40B4-BE49-F238E27FC236}">
                  <a16:creationId xmlns:a16="http://schemas.microsoft.com/office/drawing/2014/main" id="{AB5E0827-B184-45E4-BE8A-A6E9B4456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528E9365-B34E-471B-B5F5-7D7AA0226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E32C453C-483A-468F-8AE5-9653EE06C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8206E38D-8DBE-4126-8CAC-F737F5835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2" name="Freeform: Shape 161">
              <a:extLst>
                <a:ext uri="{FF2B5EF4-FFF2-40B4-BE49-F238E27FC236}">
                  <a16:creationId xmlns:a16="http://schemas.microsoft.com/office/drawing/2014/main" id="{ED5D9B69-81D5-4D7D-875B-4E07EC457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E5212BDC-A49B-4150-8C9A-BFD08D9E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4" name="Freeform: Shape 163">
              <a:extLst>
                <a:ext uri="{FF2B5EF4-FFF2-40B4-BE49-F238E27FC236}">
                  <a16:creationId xmlns:a16="http://schemas.microsoft.com/office/drawing/2014/main" id="{D8A2BE4D-B38F-4C4C-A82F-FABB3DE99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5" name="Freeform: Shape 164">
              <a:extLst>
                <a:ext uri="{FF2B5EF4-FFF2-40B4-BE49-F238E27FC236}">
                  <a16:creationId xmlns:a16="http://schemas.microsoft.com/office/drawing/2014/main" id="{94EFD994-9359-4615-BFA9-DFCC942F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6" name="Freeform: Shape 165">
              <a:extLst>
                <a:ext uri="{FF2B5EF4-FFF2-40B4-BE49-F238E27FC236}">
                  <a16:creationId xmlns:a16="http://schemas.microsoft.com/office/drawing/2014/main" id="{4205EAC6-6E11-4106-A079-7E9F2F62C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EDDCF5F4-CA05-4922-AF4B-F9629D6F3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09113CF3-AB25-42A2-8DE0-735C1F40C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FB5092A3-B3FA-4AC8-82C3-FA386B84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08F8F5D2-8958-4ED5-94E8-B4AB9F442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87D2E7CC-7DFE-42C8-9E78-44777D7B9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Freeform: Shape 171">
              <a:extLst>
                <a:ext uri="{FF2B5EF4-FFF2-40B4-BE49-F238E27FC236}">
                  <a16:creationId xmlns:a16="http://schemas.microsoft.com/office/drawing/2014/main" id="{6E57A90F-A41A-4C97-8EA3-ADD911EDD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B9C217A0-4087-4422-8635-C74D0B13A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9C0E89CF-75CB-4D42-9E44-ADF284D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5564F9F3-0D82-4874-9440-38F3AF91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Freeform: Shape 175">
              <a:extLst>
                <a:ext uri="{FF2B5EF4-FFF2-40B4-BE49-F238E27FC236}">
                  <a16:creationId xmlns:a16="http://schemas.microsoft.com/office/drawing/2014/main" id="{8E318789-20ED-497A-AFEB-3280B07AB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7" name="Freeform: Shape 176">
              <a:extLst>
                <a:ext uri="{FF2B5EF4-FFF2-40B4-BE49-F238E27FC236}">
                  <a16:creationId xmlns:a16="http://schemas.microsoft.com/office/drawing/2014/main" id="{F2256C04-2807-49A4-93C3-95542421D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8" name="Freeform: Shape 177">
              <a:extLst>
                <a:ext uri="{FF2B5EF4-FFF2-40B4-BE49-F238E27FC236}">
                  <a16:creationId xmlns:a16="http://schemas.microsoft.com/office/drawing/2014/main" id="{14FBD6ED-2E68-4F38-BF88-DC75DAECA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9" name="Freeform: Shape 178">
              <a:extLst>
                <a:ext uri="{FF2B5EF4-FFF2-40B4-BE49-F238E27FC236}">
                  <a16:creationId xmlns:a16="http://schemas.microsoft.com/office/drawing/2014/main" id="{AF7BF2B0-9477-4227-9CDB-98E8AF7C1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0" name="Freeform: Shape 179">
              <a:extLst>
                <a:ext uri="{FF2B5EF4-FFF2-40B4-BE49-F238E27FC236}">
                  <a16:creationId xmlns:a16="http://schemas.microsoft.com/office/drawing/2014/main" id="{7B6B9DAA-B992-45AD-A992-9CDFB41B9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DE418D1-D67F-4FD8-BA49-CC986A712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Shape 181">
              <a:extLst>
                <a:ext uri="{FF2B5EF4-FFF2-40B4-BE49-F238E27FC236}">
                  <a16:creationId xmlns:a16="http://schemas.microsoft.com/office/drawing/2014/main" id="{39AB1E1F-243A-489C-8753-69078993E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5E4BFF9-A8A8-4B08-AC59-228B81E02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4" name="Freeform: Shape 183">
              <a:extLst>
                <a:ext uri="{FF2B5EF4-FFF2-40B4-BE49-F238E27FC236}">
                  <a16:creationId xmlns:a16="http://schemas.microsoft.com/office/drawing/2014/main" id="{D3D80DFA-96DF-4CD6-B136-557368FF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5" name="Freeform: Shape 184">
              <a:extLst>
                <a:ext uri="{FF2B5EF4-FFF2-40B4-BE49-F238E27FC236}">
                  <a16:creationId xmlns:a16="http://schemas.microsoft.com/office/drawing/2014/main" id="{1ED3E86E-8BEE-463D-A646-180ABD21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6" name="Freeform: Shape 185">
              <a:extLst>
                <a:ext uri="{FF2B5EF4-FFF2-40B4-BE49-F238E27FC236}">
                  <a16:creationId xmlns:a16="http://schemas.microsoft.com/office/drawing/2014/main" id="{ADD483A5-049C-4EBA-B2D1-910117903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7" name="Freeform: Shape 186">
              <a:extLst>
                <a:ext uri="{FF2B5EF4-FFF2-40B4-BE49-F238E27FC236}">
                  <a16:creationId xmlns:a16="http://schemas.microsoft.com/office/drawing/2014/main" id="{1116FEF0-D89A-43D8-B160-04E86A39F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8" name="Freeform: Shape 187">
              <a:extLst>
                <a:ext uri="{FF2B5EF4-FFF2-40B4-BE49-F238E27FC236}">
                  <a16:creationId xmlns:a16="http://schemas.microsoft.com/office/drawing/2014/main" id="{517D6EEA-1BB1-4EC1-87B7-2CAFBE348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2EBD1224-D8F1-4976-BE1F-B4ABB071A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DEBB9B87-CACC-4819-BEFA-C8A0C1AF2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5259DF1F-DEAD-492D-AFEE-BA7BB1A7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3573A36-F1A6-4532-829C-AE49B7CE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3" name="Freeform: Shape 192">
              <a:extLst>
                <a:ext uri="{FF2B5EF4-FFF2-40B4-BE49-F238E27FC236}">
                  <a16:creationId xmlns:a16="http://schemas.microsoft.com/office/drawing/2014/main" id="{F1A8D26A-350C-45FE-AA87-4AC5C0568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4" name="Freeform: Shape 193">
              <a:extLst>
                <a:ext uri="{FF2B5EF4-FFF2-40B4-BE49-F238E27FC236}">
                  <a16:creationId xmlns:a16="http://schemas.microsoft.com/office/drawing/2014/main" id="{5044A982-3E0F-4D17-9104-27E2D2D2F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5" name="Freeform: Shape 194">
              <a:extLst>
                <a:ext uri="{FF2B5EF4-FFF2-40B4-BE49-F238E27FC236}">
                  <a16:creationId xmlns:a16="http://schemas.microsoft.com/office/drawing/2014/main" id="{68EB580A-7544-41A1-AE10-5C52B00FB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65DBF4F2-4158-4DA7-AF14-7F9DDF07B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7" name="Freeform: Shape 196">
              <a:extLst>
                <a:ext uri="{FF2B5EF4-FFF2-40B4-BE49-F238E27FC236}">
                  <a16:creationId xmlns:a16="http://schemas.microsoft.com/office/drawing/2014/main" id="{F43513B1-0D48-4482-AA4E-2046DE585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AC04BF60-8F64-4663-A8B4-D8BC1943B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1B9A4999-4058-4260-B3D7-A8B6C1361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0" name="Freeform: Shape 199">
              <a:extLst>
                <a:ext uri="{FF2B5EF4-FFF2-40B4-BE49-F238E27FC236}">
                  <a16:creationId xmlns:a16="http://schemas.microsoft.com/office/drawing/2014/main" id="{99FCBE72-DC7B-42FD-B59A-E1714802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2FC3A23A-4EDB-4DD4-B293-746E0255A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BA5D772E-E35C-9FD5-9C7A-B2D92E06782E}"/>
              </a:ext>
            </a:extLst>
          </p:cNvPr>
          <p:cNvSpPr>
            <a:spLocks noGrp="1"/>
          </p:cNvSpPr>
          <p:nvPr>
            <p:ph idx="1"/>
          </p:nvPr>
        </p:nvSpPr>
        <p:spPr>
          <a:xfrm>
            <a:off x="5797986" y="945397"/>
            <a:ext cx="6294693" cy="5306550"/>
          </a:xfrm>
        </p:spPr>
        <p:txBody>
          <a:bodyPr anchor="t">
            <a:noAutofit/>
          </a:bodyPr>
          <a:lstStyle/>
          <a:p>
            <a:r>
              <a:rPr lang="en-GB" sz="2000" b="1" dirty="0">
                <a:solidFill>
                  <a:schemeClr val="bg1"/>
                </a:solidFill>
              </a:rPr>
              <a:t>Define the Vibe</a:t>
            </a:r>
            <a:r>
              <a:rPr lang="en-GB" sz="2000" dirty="0">
                <a:solidFill>
                  <a:schemeClr val="bg1"/>
                </a:solidFill>
              </a:rPr>
              <a:t>: Brainstorm </a:t>
            </a:r>
            <a:r>
              <a:rPr lang="en-GB" sz="2000" b="1" dirty="0">
                <a:solidFill>
                  <a:schemeClr val="bg1"/>
                </a:solidFill>
              </a:rPr>
              <a:t>3-5 adjectives</a:t>
            </a:r>
            <a:r>
              <a:rPr lang="en-GB" sz="2000" dirty="0">
                <a:solidFill>
                  <a:schemeClr val="bg1"/>
                </a:solidFill>
              </a:rPr>
              <a:t> that describe your design's feel (e.g., playful, modern) and write them down</a:t>
            </a:r>
          </a:p>
          <a:p>
            <a:r>
              <a:rPr lang="en-GB" sz="2000" b="1" dirty="0">
                <a:solidFill>
                  <a:schemeClr val="bg1"/>
                </a:solidFill>
              </a:rPr>
              <a:t>Search for Visuals</a:t>
            </a:r>
            <a:r>
              <a:rPr lang="en-GB" sz="2000" dirty="0">
                <a:solidFill>
                  <a:schemeClr val="bg1"/>
                </a:solidFill>
              </a:rPr>
              <a:t>: Each team member finds images that reflect these adjectives using:</a:t>
            </a:r>
          </a:p>
          <a:p>
            <a:pPr marL="742950" lvl="1" indent="-285750"/>
            <a:r>
              <a:rPr lang="en-GB" sz="2000" b="1" dirty="0" err="1">
                <a:solidFill>
                  <a:schemeClr val="bg1"/>
                </a:solidFill>
              </a:rPr>
              <a:t>Unsplash</a:t>
            </a:r>
            <a:r>
              <a:rPr lang="en-GB" sz="2000" b="1" dirty="0">
                <a:solidFill>
                  <a:schemeClr val="bg1"/>
                </a:solidFill>
              </a:rPr>
              <a:t> in Figma</a:t>
            </a:r>
            <a:endParaRPr lang="en-GB" sz="2000" dirty="0">
              <a:solidFill>
                <a:schemeClr val="bg1"/>
              </a:solidFill>
            </a:endParaRPr>
          </a:p>
          <a:p>
            <a:pPr marL="742950" lvl="1" indent="-285750"/>
            <a:r>
              <a:rPr lang="en-GB" sz="2000" dirty="0">
                <a:solidFill>
                  <a:schemeClr val="bg1"/>
                </a:solidFill>
              </a:rPr>
              <a:t>Optionally, try </a:t>
            </a:r>
            <a:r>
              <a:rPr lang="en-GB" sz="2000" b="1" dirty="0">
                <a:solidFill>
                  <a:schemeClr val="bg1"/>
                </a:solidFill>
              </a:rPr>
              <a:t>Cosmos</a:t>
            </a:r>
            <a:r>
              <a:rPr lang="en-GB" sz="2000" dirty="0">
                <a:solidFill>
                  <a:schemeClr val="bg1"/>
                </a:solidFill>
              </a:rPr>
              <a:t> for AI </a:t>
            </a:r>
            <a:r>
              <a:rPr lang="en-GB" sz="2000" dirty="0" err="1">
                <a:solidFill>
                  <a:schemeClr val="bg1"/>
                </a:solidFill>
              </a:rPr>
              <a:t>moodboards</a:t>
            </a:r>
            <a:endParaRPr lang="en-GB" sz="2000" dirty="0">
              <a:solidFill>
                <a:schemeClr val="bg1"/>
              </a:solidFill>
            </a:endParaRPr>
          </a:p>
          <a:p>
            <a:pPr marL="742950" lvl="1" indent="-285750"/>
            <a:r>
              <a:rPr lang="en-GB" sz="2000" dirty="0">
                <a:solidFill>
                  <a:schemeClr val="bg1"/>
                </a:solidFill>
              </a:rPr>
              <a:t>Use </a:t>
            </a:r>
            <a:r>
              <a:rPr lang="en-GB" sz="2000" b="1" dirty="0" err="1">
                <a:solidFill>
                  <a:schemeClr val="bg1"/>
                </a:solidFill>
              </a:rPr>
              <a:t>WhatFont</a:t>
            </a:r>
            <a:r>
              <a:rPr lang="en-GB" sz="2000" dirty="0">
                <a:solidFill>
                  <a:schemeClr val="bg1"/>
                </a:solidFill>
              </a:rPr>
              <a:t> to identify fonts on websites</a:t>
            </a:r>
          </a:p>
          <a:p>
            <a:r>
              <a:rPr lang="en-GB" sz="2000" b="1" dirty="0">
                <a:solidFill>
                  <a:schemeClr val="bg1"/>
                </a:solidFill>
              </a:rPr>
              <a:t>Build the </a:t>
            </a:r>
            <a:r>
              <a:rPr lang="en-GB" sz="2000" b="1" dirty="0" err="1">
                <a:solidFill>
                  <a:schemeClr val="bg1"/>
                </a:solidFill>
              </a:rPr>
              <a:t>Moodboard</a:t>
            </a:r>
            <a:r>
              <a:rPr lang="en-GB" sz="2000" dirty="0">
                <a:solidFill>
                  <a:schemeClr val="bg1"/>
                </a:solidFill>
              </a:rPr>
              <a:t>: Combine images onto a single </a:t>
            </a:r>
            <a:r>
              <a:rPr lang="en-GB" sz="2000" b="1" dirty="0">
                <a:solidFill>
                  <a:schemeClr val="bg1"/>
                </a:solidFill>
              </a:rPr>
              <a:t>team slide</a:t>
            </a:r>
            <a:endParaRPr lang="en-GB" sz="2000" dirty="0">
              <a:solidFill>
                <a:schemeClr val="bg1"/>
              </a:solidFill>
            </a:endParaRPr>
          </a:p>
          <a:p>
            <a:r>
              <a:rPr lang="en-GB" sz="2000" b="1" dirty="0">
                <a:solidFill>
                  <a:schemeClr val="bg1"/>
                </a:solidFill>
              </a:rPr>
              <a:t>Pick </a:t>
            </a:r>
            <a:r>
              <a:rPr lang="en-GB" sz="2000" b="1" dirty="0" err="1">
                <a:solidFill>
                  <a:schemeClr val="bg1"/>
                </a:solidFill>
              </a:rPr>
              <a:t>Colors</a:t>
            </a:r>
            <a:r>
              <a:rPr lang="en-GB" sz="2000" dirty="0">
                <a:solidFill>
                  <a:schemeClr val="bg1"/>
                </a:solidFill>
              </a:rPr>
              <a:t>: Choose </a:t>
            </a:r>
            <a:r>
              <a:rPr lang="en-GB" sz="2000" b="1" dirty="0">
                <a:solidFill>
                  <a:schemeClr val="bg1"/>
                </a:solidFill>
              </a:rPr>
              <a:t>primary</a:t>
            </a:r>
            <a:r>
              <a:rPr lang="en-GB" sz="2000" dirty="0">
                <a:solidFill>
                  <a:schemeClr val="bg1"/>
                </a:solidFill>
              </a:rPr>
              <a:t> and </a:t>
            </a:r>
            <a:r>
              <a:rPr lang="en-GB" sz="2000" b="1" dirty="0">
                <a:solidFill>
                  <a:schemeClr val="bg1"/>
                </a:solidFill>
              </a:rPr>
              <a:t>secondary </a:t>
            </a:r>
            <a:r>
              <a:rPr lang="en-GB" sz="2000" b="1" dirty="0" err="1">
                <a:solidFill>
                  <a:schemeClr val="bg1"/>
                </a:solidFill>
              </a:rPr>
              <a:t>colors</a:t>
            </a:r>
            <a:r>
              <a:rPr lang="en-GB" sz="2000" dirty="0">
                <a:solidFill>
                  <a:schemeClr val="bg1"/>
                </a:solidFill>
              </a:rPr>
              <a:t> for your prototype from the </a:t>
            </a:r>
            <a:r>
              <a:rPr lang="en-GB" sz="2000" dirty="0" err="1">
                <a:solidFill>
                  <a:schemeClr val="bg1"/>
                </a:solidFill>
              </a:rPr>
              <a:t>moodboard</a:t>
            </a:r>
            <a:r>
              <a:rPr lang="en-GB" sz="2000" dirty="0">
                <a:solidFill>
                  <a:schemeClr val="bg1"/>
                </a:solidFill>
              </a:rPr>
              <a:t> images</a:t>
            </a:r>
          </a:p>
          <a:p>
            <a:pPr lvl="1"/>
            <a:r>
              <a:rPr lang="en-GB" sz="2000" dirty="0">
                <a:solidFill>
                  <a:schemeClr val="bg1"/>
                </a:solidFill>
              </a:rPr>
              <a:t>Use </a:t>
            </a:r>
            <a:r>
              <a:rPr lang="en-GB" sz="2000" b="1" dirty="0">
                <a:solidFill>
                  <a:schemeClr val="bg1"/>
                </a:solidFill>
              </a:rPr>
              <a:t>Randoma11y</a:t>
            </a:r>
            <a:r>
              <a:rPr lang="en-GB" sz="2000" dirty="0">
                <a:solidFill>
                  <a:schemeClr val="bg1"/>
                </a:solidFill>
              </a:rPr>
              <a:t> for high-contrast </a:t>
            </a:r>
            <a:r>
              <a:rPr lang="en-GB" sz="2000" dirty="0" err="1">
                <a:solidFill>
                  <a:schemeClr val="bg1"/>
                </a:solidFill>
              </a:rPr>
              <a:t>color</a:t>
            </a:r>
            <a:r>
              <a:rPr lang="en-GB" sz="2000" dirty="0">
                <a:solidFill>
                  <a:schemeClr val="bg1"/>
                </a:solidFill>
              </a:rPr>
              <a:t> combos</a:t>
            </a:r>
          </a:p>
          <a:p>
            <a:r>
              <a:rPr lang="en-GB" sz="2000" b="1" dirty="0">
                <a:solidFill>
                  <a:schemeClr val="bg1"/>
                </a:solidFill>
              </a:rPr>
              <a:t>Save &amp; Share</a:t>
            </a:r>
            <a:r>
              <a:rPr lang="en-GB" sz="2000" dirty="0">
                <a:solidFill>
                  <a:schemeClr val="bg1"/>
                </a:solidFill>
              </a:rPr>
              <a:t>: Copy your completed slide to the team folder: </a:t>
            </a:r>
            <a:r>
              <a:rPr lang="en-GB" sz="2000" dirty="0">
                <a:solidFill>
                  <a:srgbClr val="FFC000"/>
                </a:solidFill>
              </a:rPr>
              <a:t>http://</a:t>
            </a:r>
            <a:r>
              <a:rPr lang="en-GB" sz="2000" dirty="0" err="1">
                <a:solidFill>
                  <a:srgbClr val="FFC000"/>
                </a:solidFill>
              </a:rPr>
              <a:t>hci.st</a:t>
            </a:r>
            <a:r>
              <a:rPr lang="en-GB" sz="2000" dirty="0">
                <a:solidFill>
                  <a:srgbClr val="FFC000"/>
                </a:solidFill>
              </a:rPr>
              <a:t>/cs147-25au-mood-boards</a:t>
            </a:r>
          </a:p>
        </p:txBody>
      </p:sp>
      <p:pic>
        <p:nvPicPr>
          <p:cNvPr id="11" name="Picture 10" descr="A black and white background with white text&#10;&#10;Description automatically generated">
            <a:extLst>
              <a:ext uri="{FF2B5EF4-FFF2-40B4-BE49-F238E27FC236}">
                <a16:creationId xmlns:a16="http://schemas.microsoft.com/office/drawing/2014/main" id="{3F8C640D-5FA9-54FB-7758-91F848A878B1}"/>
              </a:ext>
            </a:extLst>
          </p:cNvPr>
          <p:cNvPicPr>
            <a:picLocks noChangeAspect="1"/>
          </p:cNvPicPr>
          <p:nvPr/>
        </p:nvPicPr>
        <p:blipFill>
          <a:blip r:embed="rId3"/>
          <a:stretch>
            <a:fillRect/>
          </a:stretch>
        </p:blipFill>
        <p:spPr>
          <a:xfrm>
            <a:off x="2532919" y="668200"/>
            <a:ext cx="2581412" cy="2252734"/>
          </a:xfrm>
          <a:prstGeom prst="rect">
            <a:avLst/>
          </a:prstGeom>
        </p:spPr>
      </p:pic>
      <p:sp>
        <p:nvSpPr>
          <p:cNvPr id="4" name="Date Placeholder 3">
            <a:extLst>
              <a:ext uri="{FF2B5EF4-FFF2-40B4-BE49-F238E27FC236}">
                <a16:creationId xmlns:a16="http://schemas.microsoft.com/office/drawing/2014/main" id="{394AFDB7-06E0-5E79-FF8D-907388E6424E}"/>
              </a:ext>
            </a:extLst>
          </p:cNvPr>
          <p:cNvSpPr>
            <a:spLocks noGrp="1"/>
          </p:cNvSpPr>
          <p:nvPr>
            <p:ph type="dt" sz="half" idx="10"/>
          </p:nvPr>
        </p:nvSpPr>
        <p:spPr/>
        <p:txBody>
          <a:bodyPr/>
          <a:lstStyle/>
          <a:p>
            <a:r>
              <a:rPr lang="en-US" dirty="0">
                <a:latin typeface="Helvetica" pitchFamily="2" charset="0"/>
              </a:rPr>
              <a:t>Autumn 2025</a:t>
            </a:r>
          </a:p>
        </p:txBody>
      </p:sp>
      <p:sp>
        <p:nvSpPr>
          <p:cNvPr id="6" name="Footer Placeholder 5">
            <a:extLst>
              <a:ext uri="{FF2B5EF4-FFF2-40B4-BE49-F238E27FC236}">
                <a16:creationId xmlns:a16="http://schemas.microsoft.com/office/drawing/2014/main" id="{5555304D-2AA0-0848-4A10-204A0DB2F58B}"/>
              </a:ext>
            </a:extLst>
          </p:cNvPr>
          <p:cNvSpPr>
            <a:spLocks noGrp="1"/>
          </p:cNvSpPr>
          <p:nvPr>
            <p:ph type="ftr" sz="quarter" idx="11"/>
          </p:nvPr>
        </p:nvSpPr>
        <p:spPr>
          <a:xfrm>
            <a:off x="3581400" y="6251948"/>
            <a:ext cx="5748580" cy="469528"/>
          </a:xfrm>
        </p:spPr>
        <p:txBody>
          <a:bodyPr/>
          <a:lstStyle/>
          <a:p>
            <a:r>
              <a:rPr lang="en-US" dirty="0" err="1">
                <a:latin typeface="Helvetica" pitchFamily="2" charset="0"/>
              </a:rPr>
              <a:t>dt+UX</a:t>
            </a:r>
            <a:r>
              <a:rPr lang="en-US" dirty="0">
                <a:latin typeface="Helvetica" pitchFamily="2" charset="0"/>
              </a:rPr>
              <a:t>: Design Thinking for User Experience Design, Prototyping &amp; Evaluation</a:t>
            </a:r>
          </a:p>
        </p:txBody>
      </p:sp>
      <p:sp>
        <p:nvSpPr>
          <p:cNvPr id="7" name="Slide Number Placeholder 6">
            <a:extLst>
              <a:ext uri="{FF2B5EF4-FFF2-40B4-BE49-F238E27FC236}">
                <a16:creationId xmlns:a16="http://schemas.microsoft.com/office/drawing/2014/main" id="{DFF9847C-4049-5D2D-4054-7582BBBB0B62}"/>
              </a:ext>
            </a:extLst>
          </p:cNvPr>
          <p:cNvSpPr>
            <a:spLocks noGrp="1"/>
          </p:cNvSpPr>
          <p:nvPr>
            <p:ph type="sldNum" sz="quarter" idx="12"/>
          </p:nvPr>
        </p:nvSpPr>
        <p:spPr/>
        <p:txBody>
          <a:bodyPr/>
          <a:lstStyle/>
          <a:p>
            <a:fld id="{D270B595-9668-0941-91E6-1F320D5B6994}" type="slidenum">
              <a:rPr lang="en-US" smtClean="0">
                <a:latin typeface="Helvetica" pitchFamily="2" charset="0"/>
              </a:rPr>
              <a:t>68</a:t>
            </a:fld>
            <a:endParaRPr lang="en-US" dirty="0">
              <a:latin typeface="Helvetica" pitchFamily="2" charset="0"/>
            </a:endParaRPr>
          </a:p>
        </p:txBody>
      </p:sp>
      <p:pic>
        <p:nvPicPr>
          <p:cNvPr id="9" name="Picture 8" descr="A qr code with a few black squares&#10;&#10;AI-generated content may be incorrect.">
            <a:extLst>
              <a:ext uri="{FF2B5EF4-FFF2-40B4-BE49-F238E27FC236}">
                <a16:creationId xmlns:a16="http://schemas.microsoft.com/office/drawing/2014/main" id="{F5D7215D-7391-B991-AD5A-5D9353CCA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267" y="3846656"/>
            <a:ext cx="1869065" cy="1880532"/>
          </a:xfrm>
          <a:prstGeom prst="rect">
            <a:avLst/>
          </a:prstGeom>
        </p:spPr>
      </p:pic>
    </p:spTree>
    <p:extLst>
      <p:ext uri="{BB962C8B-B14F-4D97-AF65-F5344CB8AC3E}">
        <p14:creationId xmlns:p14="http://schemas.microsoft.com/office/powerpoint/2010/main" val="460784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8143" y="2126225"/>
            <a:ext cx="7075714"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3368908" y="2742934"/>
            <a:ext cx="5454187" cy="1446550"/>
          </a:xfrm>
          <a:prstGeom prst="rect">
            <a:avLst/>
          </a:prstGeom>
        </p:spPr>
        <p:txBody>
          <a:bodyPr wrap="none">
            <a:spAutoFit/>
          </a:bodyPr>
          <a:lstStyle/>
          <a:p>
            <a:r>
              <a:rPr lang="en-US" sz="8800" dirty="0">
                <a:solidFill>
                  <a:srgbClr val="FFB500"/>
                </a:solidFill>
                <a:latin typeface="Helvetica"/>
                <a:cs typeface="Helvetica"/>
              </a:rPr>
              <a:t>Interesting</a:t>
            </a:r>
          </a:p>
        </p:txBody>
      </p:sp>
      <p:sp>
        <p:nvSpPr>
          <p:cNvPr id="4" name="Title 1"/>
          <p:cNvSpPr txBox="1">
            <a:spLocks/>
          </p:cNvSpPr>
          <p:nvPr/>
        </p:nvSpPr>
        <p:spPr bwMode="auto">
          <a:xfrm>
            <a:off x="1524001" y="3805145"/>
            <a:ext cx="900082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69</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a:t>
            </a:fld>
            <a:endParaRPr lang="en-US"/>
          </a:p>
        </p:txBody>
      </p:sp>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48" name="Group 47">
            <a:extLst>
              <a:ext uri="{FF2B5EF4-FFF2-40B4-BE49-F238E27FC236}">
                <a16:creationId xmlns:a16="http://schemas.microsoft.com/office/drawing/2014/main" id="{DC4CB8C0-F099-4F86-967F-7E83125A29B8}"/>
              </a:ext>
            </a:extLst>
          </p:cNvPr>
          <p:cNvGrpSpPr/>
          <p:nvPr/>
        </p:nvGrpSpPr>
        <p:grpSpPr>
          <a:xfrm>
            <a:off x="3424902" y="1767125"/>
            <a:ext cx="5387547" cy="3053286"/>
            <a:chOff x="3416738" y="1742633"/>
            <a:chExt cx="5387547" cy="3053286"/>
          </a:xfrm>
        </p:grpSpPr>
        <p:sp>
          <p:nvSpPr>
            <p:cNvPr id="47" name="Oval 46">
              <a:extLst>
                <a:ext uri="{FF2B5EF4-FFF2-40B4-BE49-F238E27FC236}">
                  <a16:creationId xmlns:a16="http://schemas.microsoft.com/office/drawing/2014/main" id="{DFB89E41-0603-40F4-B8DA-B9F80AFBD37E}"/>
                </a:ext>
              </a:extLst>
            </p:cNvPr>
            <p:cNvSpPr/>
            <p:nvPr/>
          </p:nvSpPr>
          <p:spPr bwMode="auto">
            <a:xfrm>
              <a:off x="3416738" y="1742633"/>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332C3ADF-9B93-4907-A9BD-0AD5703E3859}"/>
                </a:ext>
              </a:extLst>
            </p:cNvPr>
            <p:cNvSpPr/>
            <p:nvPr/>
          </p:nvSpPr>
          <p:spPr bwMode="auto">
            <a:xfrm>
              <a:off x="5763130" y="1754764"/>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500" fill="hold"/>
                                        <p:tgtEl>
                                          <p:spTgt spid="48"/>
                                        </p:tgtEl>
                                        <p:attrNameLst>
                                          <p:attrName>r</p:attrName>
                                        </p:attrNameLst>
                                      </p:cBhvr>
                                    </p:animRot>
                                  </p:childTnLst>
                                </p:cTn>
                              </p:par>
                              <p:par>
                                <p:cTn id="14" presetID="10" presetClass="exit" presetSubtype="0" fill="hold" grpId="0" nodeType="withEffect">
                                  <p:stCondLst>
                                    <p:cond delay="0"/>
                                  </p:stCondLst>
                                  <p:childTnLst>
                                    <p:animEffect transition="out" filter="fade">
                                      <p:cBhvr>
                                        <p:cTn id="15" dur="300"/>
                                        <p:tgtEl>
                                          <p:spTgt spid="4"/>
                                        </p:tgtEl>
                                      </p:cBhvr>
                                    </p:animEffect>
                                    <p:set>
                                      <p:cBhvr>
                                        <p:cTn id="16" dur="1" fill="hold">
                                          <p:stCondLst>
                                            <p:cond delay="2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Conventional Layouts</a:t>
            </a:r>
          </a:p>
        </p:txBody>
      </p:sp>
      <p:sp>
        <p:nvSpPr>
          <p:cNvPr id="3" name="Content Placeholder 2"/>
          <p:cNvSpPr>
            <a:spLocks noGrp="1"/>
          </p:cNvSpPr>
          <p:nvPr>
            <p:ph idx="1"/>
          </p:nvPr>
        </p:nvSpPr>
        <p:spPr/>
        <p:txBody>
          <a:bodyPr>
            <a:normAutofit fontScale="92500"/>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endParaRPr lang="en-US" dirty="0"/>
          </a:p>
          <a:p>
            <a:r>
              <a:rPr lang="en-US" dirty="0"/>
              <a:t>Like all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70</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71</a:t>
            </a:fld>
            <a:endParaRPr lang="en-US"/>
          </a:p>
        </p:txBody>
      </p:sp>
      <p:pic>
        <p:nvPicPr>
          <p:cNvPr id="13" name="Picture 12" descr="wilfredcastillo_tideprediction.jpeg"/>
          <p:cNvPicPr>
            <a:picLocks noChangeAspect="1"/>
          </p:cNvPicPr>
          <p:nvPr/>
        </p:nvPicPr>
        <p:blipFill rotWithShape="1">
          <a:blip r:embed="rId3" cstate="email">
            <a:extLst>
              <a:ext uri="{28A0092B-C50C-407E-A947-70E740481C1C}">
                <a14:useLocalDpi xmlns:a14="http://schemas.microsoft.com/office/drawing/2010/main" val="0"/>
              </a:ext>
            </a:extLst>
          </a:blip>
          <a:srcRect t="7151" b="8183"/>
          <a:stretch/>
        </p:blipFill>
        <p:spPr>
          <a:xfrm>
            <a:off x="-418207" y="1"/>
            <a:ext cx="13046674" cy="7064435"/>
          </a:xfrm>
          <a:prstGeom prst="rect">
            <a:avLst/>
          </a:prstGeom>
        </p:spPr>
      </p:pic>
      <p:pic>
        <p:nvPicPr>
          <p:cNvPr id="5" name="Picture 4"/>
          <p:cNvPicPr>
            <a:picLocks noChangeAspect="1"/>
          </p:cNvPicPr>
          <p:nvPr/>
        </p:nvPicPr>
        <p:blipFill>
          <a:blip r:embed="rId4"/>
          <a:stretch>
            <a:fillRect/>
          </a:stretch>
        </p:blipFill>
        <p:spPr>
          <a:xfrm>
            <a:off x="1522617" y="-127042"/>
            <a:ext cx="9075034" cy="7997157"/>
          </a:xfrm>
          <a:prstGeom prst="rect">
            <a:avLst/>
          </a:prstGeom>
        </p:spPr>
      </p:pic>
      <p:sp>
        <p:nvSpPr>
          <p:cNvPr id="7" name="TextBox 6"/>
          <p:cNvSpPr txBox="1"/>
          <p:nvPr/>
        </p:nvSpPr>
        <p:spPr>
          <a:xfrm>
            <a:off x="1716774"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1085441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72</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901" y="0"/>
            <a:ext cx="4398986" cy="6598482"/>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66" y="0"/>
            <a:ext cx="3241964" cy="6858000"/>
          </a:xfrm>
          <a:prstGeom prst="rect">
            <a:avLst/>
          </a:prstGeom>
        </p:spPr>
      </p:pic>
      <p:sp>
        <p:nvSpPr>
          <p:cNvPr id="8" name="Rectangle 7"/>
          <p:cNvSpPr/>
          <p:nvPr/>
        </p:nvSpPr>
        <p:spPr bwMode="auto">
          <a:xfrm>
            <a:off x="7600462" y="5069681"/>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extBox 8"/>
          <p:cNvSpPr txBox="1"/>
          <p:nvPr/>
        </p:nvSpPr>
        <p:spPr>
          <a:xfrm>
            <a:off x="7759435" y="5169624"/>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25423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 / Animation</a:t>
            </a:r>
          </a:p>
        </p:txBody>
      </p:sp>
      <p:sp>
        <p:nvSpPr>
          <p:cNvPr id="3" name="Content Placeholder 2"/>
          <p:cNvSpPr>
            <a:spLocks noGrp="1"/>
          </p:cNvSpPr>
          <p:nvPr>
            <p:ph idx="1"/>
          </p:nvPr>
        </p:nvSpPr>
        <p:spPr/>
        <p:txBody>
          <a:bodyPr/>
          <a:lstStyle/>
          <a:p>
            <a:r>
              <a:rPr lang="en-US" dirty="0"/>
              <a:t>Hard to get right &amp; easy to overdo!</a:t>
            </a:r>
          </a:p>
          <a:p>
            <a:endParaRPr lang="en-US" dirty="0"/>
          </a:p>
          <a:p>
            <a:r>
              <a:rPr lang="en-US" dirty="0"/>
              <a:t>Animation is best used to connect information &amp; create “flow”</a:t>
            </a:r>
          </a:p>
          <a:p>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73</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464457" y="1521062"/>
            <a:ext cx="8665895" cy="4724400"/>
          </a:xfrm>
        </p:spPr>
        <p:txBody>
          <a:bodyPr>
            <a:normAutofit lnSpcReduction="10000"/>
          </a:bodyPr>
          <a:lstStyle/>
          <a:p>
            <a:r>
              <a:rPr lang="en-US" sz="3500" dirty="0"/>
              <a:t>Hard to get right &amp; easy to overdo!</a:t>
            </a:r>
          </a:p>
          <a:p>
            <a:endParaRPr lang="en-US" dirty="0"/>
          </a:p>
          <a:p>
            <a:r>
              <a:rPr lang="en-US" sz="3500" dirty="0"/>
              <a:t>Very useful to provide meaning and connect information to logic</a:t>
            </a:r>
          </a:p>
          <a:p>
            <a:endParaRPr lang="en-US" dirty="0"/>
          </a:p>
          <a:p>
            <a:r>
              <a:rPr lang="en-US" sz="3500" dirty="0"/>
              <a:t>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74</a:t>
            </a:fld>
            <a:endParaRPr lang="en-US" dirty="0"/>
          </a:p>
        </p:txBody>
      </p:sp>
      <p:grpSp>
        <p:nvGrpSpPr>
          <p:cNvPr id="11" name="Group 10"/>
          <p:cNvGrpSpPr/>
          <p:nvPr/>
        </p:nvGrpSpPr>
        <p:grpSpPr>
          <a:xfrm>
            <a:off x="8861405" y="921224"/>
            <a:ext cx="3324737" cy="5924076"/>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75</a:t>
            </a:fld>
            <a:endParaRPr lang="en-US"/>
          </a:p>
        </p:txBody>
      </p:sp>
      <p:pic>
        <p:nvPicPr>
          <p:cNvPr id="10" name="Picture 9"/>
          <p:cNvPicPr>
            <a:picLocks noChangeAspect="1"/>
          </p:cNvPicPr>
          <p:nvPr/>
        </p:nvPicPr>
        <p:blipFill>
          <a:blip r:embed="rId3"/>
          <a:stretch>
            <a:fillRect/>
          </a:stretch>
        </p:blipFill>
        <p:spPr>
          <a:xfrm>
            <a:off x="1524001" y="-108857"/>
            <a:ext cx="9154921" cy="7075714"/>
          </a:xfrm>
          <a:prstGeom prst="rect">
            <a:avLst/>
          </a:prstGeom>
        </p:spPr>
      </p:pic>
      <p:grpSp>
        <p:nvGrpSpPr>
          <p:cNvPr id="8" name="Group 7"/>
          <p:cNvGrpSpPr/>
          <p:nvPr/>
        </p:nvGrpSpPr>
        <p:grpSpPr>
          <a:xfrm>
            <a:off x="884226"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p:cNvSpPr txBox="1"/>
            <p:nvPr/>
          </p:nvSpPr>
          <p:spPr>
            <a:xfrm>
              <a:off x="3147790" y="4399160"/>
              <a:ext cx="3728354" cy="455518"/>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76</a:t>
            </a:fld>
            <a:endParaRPr lang="en-US"/>
          </a:p>
        </p:txBody>
      </p:sp>
      <p:sp>
        <p:nvSpPr>
          <p:cNvPr id="2" name="Title 1"/>
          <p:cNvSpPr>
            <a:spLocks noGrp="1"/>
          </p:cNvSpPr>
          <p:nvPr>
            <p:ph type="title" idx="4294967295"/>
          </p:nvPr>
        </p:nvSpPr>
        <p:spPr>
          <a:xfrm>
            <a:off x="1252537" y="1117600"/>
            <a:ext cx="9686925" cy="1143000"/>
          </a:xfrm>
        </p:spPr>
        <p:txBody>
          <a:bodyPr/>
          <a:lstStyle/>
          <a:p>
            <a:pPr algn="ctr"/>
            <a:r>
              <a:rPr lang="en-US" sz="3600" dirty="0">
                <a:solidFill>
                  <a:srgbClr val="FFFFFF"/>
                </a:solidFill>
              </a:rPr>
              <a:t>The best designs </a:t>
            </a:r>
            <a:r>
              <a:rPr lang="en-US" sz="3600" b="1" dirty="0">
                <a:solidFill>
                  <a:srgbClr val="FFFFFF"/>
                </a:solidFill>
              </a:rPr>
              <a:t>balance</a:t>
            </a:r>
            <a:r>
              <a:rPr lang="en-US" sz="3600" dirty="0">
                <a:solidFill>
                  <a:srgbClr val="FFFFFF"/>
                </a:solidFill>
              </a:rPr>
              <a:t> the techniques you have seen</a:t>
            </a:r>
          </a:p>
        </p:txBody>
      </p:sp>
      <p:sp>
        <p:nvSpPr>
          <p:cNvPr id="15" name="Title 1"/>
          <p:cNvSpPr txBox="1">
            <a:spLocks/>
          </p:cNvSpPr>
          <p:nvPr/>
        </p:nvSpPr>
        <p:spPr bwMode="auto">
          <a:xfrm>
            <a:off x="925725" y="4537052"/>
            <a:ext cx="1033817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a:t>
            </a:r>
            <a:r>
              <a:rPr lang="en-US" sz="3600" b="1" dirty="0">
                <a:solidFill>
                  <a:srgbClr val="FFFFFF"/>
                </a:solidFill>
                <a:latin typeface="Helvetica Light"/>
                <a:cs typeface="Helvetica Light"/>
              </a:rPr>
              <a:t>less</a:t>
            </a:r>
            <a:r>
              <a:rPr lang="en-US" sz="3600" dirty="0">
                <a:solidFill>
                  <a:srgbClr val="FFFFFF"/>
                </a:solidFill>
                <a:latin typeface="Helvetica Light"/>
                <a:cs typeface="Helvetica Light"/>
              </a:rPr>
              <a:t>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1522815" y="2821370"/>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C000"/>
                </a:solidFill>
              </a:rPr>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Overwhelming Use of Different Techniques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77</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2025</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78</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1563440" y="3313851"/>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solidFill>
                  <a:srgbClr val="FFB500"/>
                </a:solidFill>
              </a:rPr>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79</a:t>
            </a:fld>
            <a:endParaRPr lang="en-US"/>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Tree>
    <p:extLst>
      <p:ext uri="{BB962C8B-B14F-4D97-AF65-F5344CB8AC3E}">
        <p14:creationId xmlns:p14="http://schemas.microsoft.com/office/powerpoint/2010/main" val="6483070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a:t>Autumn 2025</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80</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3710" y="0"/>
            <a:ext cx="9294290" cy="6858000"/>
          </a:xfrm>
          <a:prstGeom prst="rect">
            <a:avLst/>
          </a:prstGeom>
        </p:spPr>
      </p:pic>
      <p:grpSp>
        <p:nvGrpSpPr>
          <p:cNvPr id="3" name="Group 2"/>
          <p:cNvGrpSpPr/>
          <p:nvPr/>
        </p:nvGrpSpPr>
        <p:grpSpPr>
          <a:xfrm>
            <a:off x="2118680"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373711"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3" name="Group 22"/>
          <p:cNvGrpSpPr/>
          <p:nvPr/>
        </p:nvGrpSpPr>
        <p:grpSpPr>
          <a:xfrm>
            <a:off x="4002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2118680"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a:t>Summary</a:t>
            </a:r>
          </a:p>
        </p:txBody>
      </p:sp>
      <p:sp>
        <p:nvSpPr>
          <p:cNvPr id="288771" name="Rectangle 3"/>
          <p:cNvSpPr>
            <a:spLocks noGrp="1" noChangeArrowheads="1"/>
          </p:cNvSpPr>
          <p:nvPr>
            <p:ph idx="1"/>
          </p:nvPr>
        </p:nvSpPr>
        <p:spPr>
          <a:xfrm>
            <a:off x="639233" y="1282890"/>
            <a:ext cx="11473155" cy="5041710"/>
          </a:xfrm>
        </p:spPr>
        <p:txBody>
          <a:bodyPr/>
          <a:lstStyle/>
          <a:p>
            <a:r>
              <a:rPr lang="en-US" sz="3100" dirty="0"/>
              <a:t>Start with </a:t>
            </a:r>
            <a:r>
              <a:rPr lang="en-US" sz="3100" b="1" dirty="0">
                <a:solidFill>
                  <a:srgbClr val="FFC000"/>
                </a:solidFill>
              </a:rPr>
              <a:t>context</a:t>
            </a:r>
            <a:r>
              <a:rPr lang="en-US" sz="3100" dirty="0"/>
              <a:t> – what is the nature of the information?</a:t>
            </a:r>
            <a:br>
              <a:rPr lang="en-US" sz="3100" dirty="0"/>
            </a:br>
            <a:r>
              <a:rPr lang="en-US" sz="3100" dirty="0"/>
              <a:t>What is the most important?</a:t>
            </a:r>
          </a:p>
          <a:p>
            <a:r>
              <a:rPr lang="en-US" sz="3100" dirty="0"/>
              <a:t>Design first in grayscale to focus on </a:t>
            </a:r>
            <a:r>
              <a:rPr lang="en-US" sz="3100" b="1" dirty="0">
                <a:solidFill>
                  <a:srgbClr val="FFC000"/>
                </a:solidFill>
              </a:rPr>
              <a:t>hierarchy</a:t>
            </a:r>
          </a:p>
          <a:p>
            <a:r>
              <a:rPr lang="en-US" sz="3100" b="1" dirty="0">
                <a:solidFill>
                  <a:srgbClr val="FFC000"/>
                </a:solidFill>
              </a:rPr>
              <a:t>Small changes </a:t>
            </a:r>
            <a:r>
              <a:rPr lang="en-US" sz="3100" dirty="0"/>
              <a:t>help us see key differences </a:t>
            </a:r>
          </a:p>
          <a:p>
            <a:pPr lvl="1"/>
            <a:r>
              <a:rPr lang="en-US" sz="2800" dirty="0"/>
              <a:t> e.g., small multiples</a:t>
            </a:r>
          </a:p>
          <a:p>
            <a:r>
              <a:rPr lang="en-US" sz="3100" dirty="0"/>
              <a:t>Avoid clutter, focus on the </a:t>
            </a:r>
            <a:r>
              <a:rPr lang="en-US" sz="3100" dirty="0">
                <a:solidFill>
                  <a:srgbClr val="FFC000"/>
                </a:solidFill>
              </a:rPr>
              <a:t>essence</a:t>
            </a:r>
            <a:r>
              <a:rPr lang="en-US" sz="3100" dirty="0"/>
              <a:t> of your tasks</a:t>
            </a:r>
          </a:p>
          <a:p>
            <a:r>
              <a:rPr lang="en-US" sz="3100" dirty="0"/>
              <a:t>Use color properly – </a:t>
            </a:r>
            <a:r>
              <a:rPr lang="en-US" sz="3100" b="1" dirty="0">
                <a:solidFill>
                  <a:srgbClr val="FFC000"/>
                </a:solidFill>
              </a:rPr>
              <a:t>not for ordering!</a:t>
            </a:r>
          </a:p>
          <a:p>
            <a:r>
              <a:rPr lang="en-US" sz="3100" dirty="0"/>
              <a:t>Only use </a:t>
            </a:r>
            <a:r>
              <a:rPr lang="en-US" sz="3100" dirty="0">
                <a:solidFill>
                  <a:srgbClr val="FFC000"/>
                </a:solidFill>
              </a:rPr>
              <a:t>1-2 colors at a time</a:t>
            </a:r>
            <a:r>
              <a:rPr lang="en-US" sz="3100" dirty="0"/>
              <a:t>, unless absolutely necessary</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2025</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81</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dirty="0"/>
              <a:t>Further Reading/Resources</a:t>
            </a:r>
          </a:p>
        </p:txBody>
      </p:sp>
      <p:sp>
        <p:nvSpPr>
          <p:cNvPr id="115714" name="Rectangle 3"/>
          <p:cNvSpPr>
            <a:spLocks noGrp="1" noChangeArrowheads="1"/>
          </p:cNvSpPr>
          <p:nvPr>
            <p:ph idx="1"/>
          </p:nvPr>
        </p:nvSpPr>
        <p:spPr>
          <a:xfrm>
            <a:off x="639233" y="1143000"/>
            <a:ext cx="11546909" cy="5387502"/>
          </a:xfrm>
        </p:spPr>
        <p:txBody>
          <a:bodyPr>
            <a:normAutofit fontScale="92500" lnSpcReduction="20000"/>
          </a:bodyPr>
          <a:lstStyle/>
          <a:p>
            <a:r>
              <a:rPr lang="en-US" dirty="0"/>
              <a:t>Kevin Mullet and Darrell Sano, </a:t>
            </a:r>
            <a:r>
              <a:rPr lang="en-US" i="1" dirty="0"/>
              <a:t>Designing Visual Interfaces</a:t>
            </a:r>
          </a:p>
          <a:p>
            <a:r>
              <a:rPr lang="en-US" dirty="0"/>
              <a:t>Edward </a:t>
            </a:r>
            <a:r>
              <a:rPr lang="en-US" dirty="0" err="1"/>
              <a:t>Tufte’</a:t>
            </a:r>
            <a:r>
              <a:rPr lang="en-US" altLang="ja-JP" dirty="0" err="1"/>
              <a:t>s</a:t>
            </a:r>
            <a:r>
              <a:rPr lang="en-US" altLang="ja-JP" dirty="0"/>
              <a:t> books and course</a:t>
            </a:r>
          </a:p>
          <a:p>
            <a:r>
              <a:rPr lang="en-US" dirty="0"/>
              <a:t>Robin Williams, </a:t>
            </a:r>
            <a:r>
              <a:rPr lang="en-US" i="1" dirty="0"/>
              <a:t>The Non-Designer’</a:t>
            </a:r>
            <a:r>
              <a:rPr lang="en-US" altLang="ja-JP" i="1" dirty="0"/>
              <a:t>s Design Book</a:t>
            </a:r>
          </a:p>
          <a:p>
            <a:r>
              <a:rPr lang="en-US" dirty="0"/>
              <a:t>Typography</a:t>
            </a:r>
          </a:p>
          <a:p>
            <a:pPr lvl="1"/>
            <a:r>
              <a:rPr lang="en-US" dirty="0"/>
              <a:t>Jan </a:t>
            </a:r>
            <a:r>
              <a:rPr lang="en-US" dirty="0" err="1"/>
              <a:t>Tschichold</a:t>
            </a:r>
            <a:r>
              <a:rPr lang="en-US" dirty="0"/>
              <a:t>, </a:t>
            </a:r>
            <a:r>
              <a:rPr lang="en-US" i="1" dirty="0"/>
              <a:t>The New Typography</a:t>
            </a:r>
          </a:p>
          <a:p>
            <a:pPr lvl="1"/>
            <a:r>
              <a:rPr lang="en-US" dirty="0"/>
              <a:t>Robert </a:t>
            </a:r>
            <a:r>
              <a:rPr lang="en-US" dirty="0" err="1"/>
              <a:t>Bringhurst</a:t>
            </a:r>
            <a:r>
              <a:rPr lang="en-US" dirty="0"/>
              <a:t>, </a:t>
            </a:r>
            <a:r>
              <a:rPr lang="en-US" i="1" dirty="0"/>
              <a:t>The Elements of Typographic Style</a:t>
            </a:r>
          </a:p>
          <a:p>
            <a:r>
              <a:rPr lang="en-US" dirty="0"/>
              <a:t>Typography on the web</a:t>
            </a:r>
          </a:p>
          <a:p>
            <a:pPr lvl="1"/>
            <a:r>
              <a:rPr lang="en-US" dirty="0">
                <a:solidFill>
                  <a:srgbClr val="FFC000"/>
                </a:solidFill>
                <a:hlinkClick r:id="rId3">
                  <a:extLst>
                    <a:ext uri="{A12FA001-AC4F-418D-AE19-62706E023703}">
                      <ahyp:hlinkClr xmlns:ahyp="http://schemas.microsoft.com/office/drawing/2018/hyperlinkcolor" val="tx"/>
                    </a:ext>
                  </a:extLst>
                </a:hlinkClick>
              </a:rPr>
              <a:t>http://www.adobe.com/type/</a:t>
            </a:r>
            <a:endParaRPr lang="en-US" dirty="0">
              <a:solidFill>
                <a:srgbClr val="FFC000"/>
              </a:solidFill>
            </a:endParaRPr>
          </a:p>
          <a:p>
            <a:pPr lvl="1"/>
            <a:r>
              <a:rPr lang="en-US" dirty="0">
                <a:solidFill>
                  <a:srgbClr val="FFC000"/>
                </a:solidFill>
                <a:hlinkClick r:id="rId4">
                  <a:extLst>
                    <a:ext uri="{A12FA001-AC4F-418D-AE19-62706E023703}">
                      <ahyp:hlinkClr xmlns:ahyp="http://schemas.microsoft.com/office/drawing/2018/hyperlinkcolor" val="tx"/>
                    </a:ext>
                  </a:extLst>
                </a:hlinkClick>
              </a:rPr>
              <a:t>http://www.microsoft.com/typography/</a:t>
            </a:r>
            <a:endParaRPr lang="en-US" dirty="0">
              <a:solidFill>
                <a:srgbClr val="FFC000"/>
              </a:solidFill>
            </a:endParaRPr>
          </a:p>
          <a:p>
            <a:r>
              <a:rPr lang="en-US" dirty="0"/>
              <a:t>Elizabeth Lin’s Art of Visual Design (online) course</a:t>
            </a:r>
          </a:p>
          <a:p>
            <a:pPr lvl="1"/>
            <a:r>
              <a:rPr lang="en-US" dirty="0">
                <a:solidFill>
                  <a:srgbClr val="FFB500"/>
                </a:solidFill>
                <a:hlinkClick r:id="rId5">
                  <a:extLst>
                    <a:ext uri="{A12FA001-AC4F-418D-AE19-62706E023703}">
                      <ahyp:hlinkClr xmlns:ahyp="http://schemas.microsoft.com/office/drawing/2018/hyperlinkcolor" val="tx"/>
                    </a:ext>
                  </a:extLst>
                </a:hlinkClick>
              </a:rPr>
              <a:t>https://</a:t>
            </a:r>
            <a:r>
              <a:rPr lang="en-US" dirty="0" err="1">
                <a:solidFill>
                  <a:srgbClr val="FFB500"/>
                </a:solidFill>
                <a:hlinkClick r:id="rId5">
                  <a:extLst>
                    <a:ext uri="{A12FA001-AC4F-418D-AE19-62706E023703}">
                      <ahyp:hlinkClr xmlns:ahyp="http://schemas.microsoft.com/office/drawing/2018/hyperlinkcolor" val="tx"/>
                    </a:ext>
                  </a:extLst>
                </a:hlinkClick>
              </a:rPr>
              <a:t>www.artofvisualdesign.com</a:t>
            </a:r>
            <a:r>
              <a:rPr lang="en-US" dirty="0">
                <a:solidFill>
                  <a:srgbClr val="FFB500"/>
                </a:solidFill>
                <a:hlinkClick r:id="rId5">
                  <a:extLst>
                    <a:ext uri="{A12FA001-AC4F-418D-AE19-62706E023703}">
                      <ahyp:hlinkClr xmlns:ahyp="http://schemas.microsoft.com/office/drawing/2018/hyperlinkcolor" val="tx"/>
                    </a:ext>
                  </a:extLst>
                </a:hlinkClick>
              </a:rPr>
              <a:t>/</a:t>
            </a:r>
            <a:endParaRPr lang="en-US" dirty="0">
              <a:solidFill>
                <a:srgbClr val="FFB500"/>
              </a:solidFill>
            </a:endParaRPr>
          </a:p>
          <a:p>
            <a:pPr marL="0" indent="0">
              <a:buNone/>
            </a:pPr>
            <a:endParaRPr lang="en-US" dirty="0"/>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2025</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dirty="0" err="1"/>
              <a:t>dt+UX</a:t>
            </a:r>
            <a:r>
              <a:rPr lang="en-US" dirty="0"/>
              <a:t>: Design Thinking for User Experience Design, Prototyping &amp; Evaluation</a:t>
            </a:r>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82</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442285" y="1007390"/>
            <a:ext cx="11684065" cy="5591092"/>
          </a:xfrm>
        </p:spPr>
        <p:txBody>
          <a:bodyPr>
            <a:normAutofit/>
          </a:bodyPr>
          <a:lstStyle/>
          <a:p>
            <a:r>
              <a:rPr lang="en-US" sz="3200" dirty="0"/>
              <a:t>Studio on Friday</a:t>
            </a:r>
          </a:p>
          <a:p>
            <a:pPr lvl="1"/>
            <a:r>
              <a:rPr lang="en-US" sz="2800" dirty="0"/>
              <a:t>present low-fi prototype/user study results – </a:t>
            </a:r>
            <a:r>
              <a:rPr lang="en-US" sz="2800" b="1" i="1" dirty="0">
                <a:solidFill>
                  <a:srgbClr val="FFC000"/>
                </a:solidFill>
              </a:rPr>
              <a:t>key things learned</a:t>
            </a:r>
          </a:p>
          <a:p>
            <a:pPr lvl="1"/>
            <a:r>
              <a:rPr lang="en-US" sz="2800" dirty="0"/>
              <a:t>work on sketching out new designs</a:t>
            </a:r>
          </a:p>
          <a:p>
            <a:pPr lvl="1"/>
            <a:endParaRPr lang="en-US" sz="2000" dirty="0"/>
          </a:p>
          <a:p>
            <a:r>
              <a:rPr lang="en-US" sz="3200" dirty="0"/>
              <a:t>Mon</a:t>
            </a:r>
          </a:p>
          <a:p>
            <a:pPr lvl="1"/>
            <a:r>
              <a:rPr lang="en-US" sz="2800" dirty="0"/>
              <a:t>Conceptual Models &amp; Interface Metaphors</a:t>
            </a:r>
          </a:p>
          <a:p>
            <a:pPr lvl="1"/>
            <a:r>
              <a:rPr lang="en-US" sz="2800" dirty="0"/>
              <a:t>Read</a:t>
            </a:r>
          </a:p>
          <a:p>
            <a:pPr lvl="2"/>
            <a:r>
              <a:rPr lang="en-US" sz="2400" dirty="0">
                <a:solidFill>
                  <a:srgbClr val="FFC000"/>
                </a:solidFill>
                <a:hlinkClick r:id="rId3">
                  <a:extLst>
                    <a:ext uri="{A12FA001-AC4F-418D-AE19-62706E023703}">
                      <ahyp:hlinkClr xmlns:ahyp="http://schemas.microsoft.com/office/drawing/2018/hyperlinkcolor" val="tx"/>
                    </a:ext>
                  </a:extLst>
                </a:hlinkClick>
              </a:rPr>
              <a:t>“The Psychology of Everyday Things" (Ch 1)</a:t>
            </a:r>
            <a:r>
              <a:rPr lang="en-US" sz="2400" dirty="0">
                <a:solidFill>
                  <a:srgbClr val="FFC000"/>
                </a:solidFill>
              </a:rPr>
              <a:t> </a:t>
            </a:r>
            <a:r>
              <a:rPr lang="en-US" sz="2400" dirty="0"/>
              <a:t>from </a:t>
            </a:r>
            <a:r>
              <a:rPr lang="en-US" sz="2400" i="1" dirty="0"/>
              <a:t>The Design of Everyday Things</a:t>
            </a:r>
            <a:r>
              <a:rPr lang="en-US" sz="2400" dirty="0"/>
              <a:t> by Donald Norman</a:t>
            </a:r>
            <a:endParaRPr lang="en-US" sz="2000"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83</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84E33B-25B2-DD46-A2C5-0DF2CBC2CFAA}"/>
              </a:ext>
            </a:extLst>
          </p:cNvPr>
          <p:cNvSpPr txBox="1"/>
          <p:nvPr/>
        </p:nvSpPr>
        <p:spPr bwMode="auto">
          <a:xfrm>
            <a:off x="639235" y="310981"/>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lnSpcReduction="10000"/>
          </a:bodyPr>
          <a:lstStyle/>
          <a:p>
            <a:pPr>
              <a:lnSpc>
                <a:spcPct val="90000"/>
              </a:lnSpc>
              <a:spcAft>
                <a:spcPts val="600"/>
              </a:spcAft>
            </a:pPr>
            <a:r>
              <a:rPr lang="en-US" sz="4400" b="0" i="0" dirty="0">
                <a:solidFill>
                  <a:srgbClr val="FFC000"/>
                </a:solidFill>
                <a:latin typeface="Helvetica Light" panose="020B0403020202020204" pitchFamily="34" charset="0"/>
                <a:ea typeface="ＭＳ Ｐゴシック" charset="0"/>
                <a:cs typeface="Helvetica Light"/>
              </a:rPr>
              <a:t>Exit Ticket</a:t>
            </a:r>
          </a:p>
          <a:p>
            <a:pPr>
              <a:lnSpc>
                <a:spcPct val="90000"/>
              </a:lnSpc>
              <a:spcAft>
                <a:spcPts val="600"/>
              </a:spcAft>
            </a:pPr>
            <a:r>
              <a:rPr lang="en-US" sz="3800" b="0" i="0" dirty="0">
                <a:solidFill>
                  <a:srgbClr val="FFC000"/>
                </a:solidFill>
                <a:latin typeface="Helvetica Light" panose="020B0403020202020204" pitchFamily="34" charset="0"/>
                <a:ea typeface="ＭＳ Ｐゴシック" charset="0"/>
                <a:cs typeface="Helvetica Light"/>
                <a:hlinkClick r:id="rId3">
                  <a:extLst>
                    <a:ext uri="{A12FA001-AC4F-418D-AE19-62706E023703}">
                      <ahyp:hlinkClr xmlns:ahyp="http://schemas.microsoft.com/office/drawing/2018/hyperlinkcolor" val="tx"/>
                    </a:ext>
                  </a:extLst>
                </a:hlinkClick>
              </a:rPr>
              <a:t>http://hci.st/cs147-25au-exit-5-782</a:t>
            </a:r>
            <a:endParaRPr lang="en-US" sz="3800" b="0" i="0" dirty="0">
              <a:solidFill>
                <a:srgbClr val="FFC000"/>
              </a:solidFill>
              <a:latin typeface="Helvetica Light" panose="020B0403020202020204" pitchFamily="34" charset="0"/>
              <a:ea typeface="ＭＳ Ｐゴシック" charset="0"/>
              <a:cs typeface="Helvetica Light"/>
            </a:endParaRPr>
          </a:p>
        </p:txBody>
      </p:sp>
      <p:sp>
        <p:nvSpPr>
          <p:cNvPr id="4" name="Date Placeholder 3">
            <a:extLst>
              <a:ext uri="{FF2B5EF4-FFF2-40B4-BE49-F238E27FC236}">
                <a16:creationId xmlns:a16="http://schemas.microsoft.com/office/drawing/2014/main" id="{A162A661-04C5-9F46-B39C-A31D311CCCFD}"/>
              </a:ext>
            </a:extLst>
          </p:cNvPr>
          <p:cNvSpPr>
            <a:spLocks noGrp="1"/>
          </p:cNvSpPr>
          <p:nvPr>
            <p:ph type="dt" sz="half" idx="10"/>
          </p:nvPr>
        </p:nvSpPr>
        <p:spPr>
          <a:xfrm>
            <a:off x="2930" y="6607236"/>
            <a:ext cx="2540000" cy="457200"/>
          </a:xfrm>
        </p:spPr>
        <p:txBody>
          <a:bodyPr vert="horz" wrap="square" lIns="91440" tIns="45720" rIns="91440" bIns="45720" numCol="1" anchor="t" anchorCtr="0" compatLnSpc="1">
            <a:prstTxWarp prst="textNoShape">
              <a:avLst/>
            </a:prstTxWarp>
            <a:normAutofit/>
          </a:bodyPr>
          <a:lstStyle/>
          <a:p>
            <a:pPr>
              <a:spcAft>
                <a:spcPts val="600"/>
              </a:spcAft>
              <a:defRPr/>
            </a:pPr>
            <a:r>
              <a:rPr lang="en-US" b="0" i="0" kern="1200">
                <a:latin typeface="Helvetica Light"/>
                <a:ea typeface="+mn-ea"/>
                <a:cs typeface="Helvetica Light"/>
              </a:rPr>
              <a:t>Autumn 2025</a:t>
            </a:r>
          </a:p>
        </p:txBody>
      </p:sp>
      <p:sp>
        <p:nvSpPr>
          <p:cNvPr id="5" name="Footer Placeholder 4">
            <a:extLst>
              <a:ext uri="{FF2B5EF4-FFF2-40B4-BE49-F238E27FC236}">
                <a16:creationId xmlns:a16="http://schemas.microsoft.com/office/drawing/2014/main" id="{43B4D59A-432C-0C4D-B8FB-7485BD98D93F}"/>
              </a:ext>
            </a:extLst>
          </p:cNvPr>
          <p:cNvSpPr>
            <a:spLocks noGrp="1"/>
          </p:cNvSpPr>
          <p:nvPr>
            <p:ph type="ftr" sz="quarter" idx="11"/>
          </p:nvPr>
        </p:nvSpPr>
        <p:spPr>
          <a:xfrm>
            <a:off x="2545860" y="6608285"/>
            <a:ext cx="8319483" cy="457200"/>
          </a:xfrm>
        </p:spPr>
        <p:txBody>
          <a:bodyPr vert="horz" wrap="square" lIns="91440" tIns="45720" rIns="91440" bIns="45720" numCol="1" anchor="t" anchorCtr="0" compatLnSpc="1">
            <a:prstTxWarp prst="textNoShape">
              <a:avLst/>
            </a:prstTxWarp>
            <a:normAutofit/>
          </a:bodyPr>
          <a:lstStyle/>
          <a:p>
            <a:pPr>
              <a:spcAft>
                <a:spcPts val="600"/>
              </a:spcAft>
              <a:defRPr/>
            </a:pPr>
            <a:r>
              <a:rPr lang="en-US" b="0" i="0" kern="1200">
                <a:latin typeface="Helvetica Light"/>
                <a:ea typeface="+mn-ea"/>
                <a:cs typeface="Helvetica Light"/>
              </a:rPr>
              <a:t>dt+UX: Design Thinking for User Experience Design, Prototyping &amp; Evaluation</a:t>
            </a:r>
          </a:p>
        </p:txBody>
      </p:sp>
      <p:sp>
        <p:nvSpPr>
          <p:cNvPr id="6" name="Slide Number Placeholder 5">
            <a:extLst>
              <a:ext uri="{FF2B5EF4-FFF2-40B4-BE49-F238E27FC236}">
                <a16:creationId xmlns:a16="http://schemas.microsoft.com/office/drawing/2014/main" id="{C54CAF5C-52D0-7049-8B50-663EF0A3DF15}"/>
              </a:ext>
            </a:extLst>
          </p:cNvPr>
          <p:cNvSpPr>
            <a:spLocks noGrp="1"/>
          </p:cNvSpPr>
          <p:nvPr>
            <p:ph type="sldNum" sz="quarter" idx="12"/>
          </p:nvPr>
        </p:nvSpPr>
        <p:spPr>
          <a:xfrm>
            <a:off x="10865342" y="6617039"/>
            <a:ext cx="1320800" cy="457200"/>
          </a:xfrm>
        </p:spPr>
        <p:txBody>
          <a:bodyPr vert="horz" wrap="square" lIns="91440" tIns="45720" rIns="91440" bIns="45720" numCol="1" anchor="t" anchorCtr="0" compatLnSpc="1">
            <a:prstTxWarp prst="textNoShape">
              <a:avLst/>
            </a:prstTxWarp>
            <a:normAutofit/>
          </a:bodyPr>
          <a:lstStyle/>
          <a:p>
            <a:pPr>
              <a:spcAft>
                <a:spcPts val="600"/>
              </a:spcAft>
              <a:defRPr/>
            </a:pPr>
            <a:fld id="{D71D7C31-5DB5-47AD-AB94-4B6B5EAB431F}" type="slidenum">
              <a:rPr lang="en-US" smtClean="0"/>
              <a:pPr>
                <a:spcAft>
                  <a:spcPts val="600"/>
                </a:spcAft>
                <a:defRPr/>
              </a:pPr>
              <a:t>84</a:t>
            </a:fld>
            <a:endParaRPr lang="en-US"/>
          </a:p>
        </p:txBody>
      </p:sp>
      <p:pic>
        <p:nvPicPr>
          <p:cNvPr id="3" name="Picture 2">
            <a:extLst>
              <a:ext uri="{FF2B5EF4-FFF2-40B4-BE49-F238E27FC236}">
                <a16:creationId xmlns:a16="http://schemas.microsoft.com/office/drawing/2014/main" id="{A8B45B45-4EA1-CFE4-DBB3-0B3E30DF9522}"/>
              </a:ext>
            </a:extLst>
          </p:cNvPr>
          <p:cNvPicPr>
            <a:picLocks noChangeAspect="1"/>
          </p:cNvPicPr>
          <p:nvPr/>
        </p:nvPicPr>
        <p:blipFill>
          <a:blip r:embed="rId4"/>
          <a:stretch>
            <a:fillRect/>
          </a:stretch>
        </p:blipFill>
        <p:spPr>
          <a:xfrm>
            <a:off x="6415618" y="1600200"/>
            <a:ext cx="4724400" cy="4724400"/>
          </a:xfrm>
          <a:prstGeom prst="rect">
            <a:avLst/>
          </a:prstGeom>
        </p:spPr>
      </p:pic>
    </p:spTree>
    <p:extLst>
      <p:ext uri="{BB962C8B-B14F-4D97-AF65-F5344CB8AC3E}">
        <p14:creationId xmlns:p14="http://schemas.microsoft.com/office/powerpoint/2010/main" val="3132008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235" y="0"/>
            <a:ext cx="11552767" cy="1444472"/>
          </a:xfrm>
        </p:spPr>
        <p:txBody>
          <a:bodyPr/>
          <a:lstStyle/>
          <a:p>
            <a:r>
              <a:rPr lang="en-US" dirty="0"/>
              <a:t>Visual Hierarchy and Reading Order</a:t>
            </a:r>
            <a:br>
              <a:rPr lang="en-US" dirty="0"/>
            </a:br>
            <a:r>
              <a:rPr lang="en-US" sz="3600" i="1" dirty="0"/>
              <a:t>First Read</a:t>
            </a:r>
            <a:endParaRPr lang="en-US" i="1" dirty="0"/>
          </a:p>
        </p:txBody>
      </p:sp>
      <p:sp>
        <p:nvSpPr>
          <p:cNvPr id="2" name="Rectangle 1"/>
          <p:cNvSpPr/>
          <p:nvPr/>
        </p:nvSpPr>
        <p:spPr>
          <a:xfrm>
            <a:off x="515796" y="6075262"/>
            <a:ext cx="11799643" cy="523220"/>
          </a:xfrm>
          <a:prstGeom prst="rect">
            <a:avLst/>
          </a:prstGeom>
        </p:spPr>
        <p:txBody>
          <a:bodyPr wrap="square">
            <a:spAutoFit/>
          </a:bodyPr>
          <a:lstStyle/>
          <a:p>
            <a:r>
              <a:rPr lang="en-US" dirty="0">
                <a:latin typeface="Helvetica" pitchFamily="2" charset="0"/>
              </a:rPr>
              <a:t>source: http://52weeksofux.com/post/443828775/visual-hierarchy</a:t>
            </a:r>
          </a:p>
        </p:txBody>
      </p:sp>
      <p:pic>
        <p:nvPicPr>
          <p:cNvPr id="6" name="Picture 5"/>
          <p:cNvPicPr>
            <a:picLocks noChangeAspect="1"/>
          </p:cNvPicPr>
          <p:nvPr/>
        </p:nvPicPr>
        <p:blipFill>
          <a:blip r:embed="rId3"/>
          <a:stretch>
            <a:fillRect/>
          </a:stretch>
        </p:blipFill>
        <p:spPr>
          <a:xfrm>
            <a:off x="136844" y="1453226"/>
            <a:ext cx="11904755" cy="3472220"/>
          </a:xfrm>
          <a:prstGeom prst="rect">
            <a:avLst/>
          </a:prstGeom>
        </p:spPr>
      </p:pic>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p:txBody>
          <a:bodyPr/>
          <a:lstStyle/>
          <a:p>
            <a:pPr>
              <a:defRPr/>
            </a:pPr>
            <a:r>
              <a:rPr lang="en-US"/>
              <a:t>Autumn 2025</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9</a:t>
            </a:fld>
            <a:endParaRPr lang="es"/>
          </a:p>
        </p:txBody>
      </p:sp>
    </p:spTree>
    <p:extLst>
      <p:ext uri="{BB962C8B-B14F-4D97-AF65-F5344CB8AC3E}">
        <p14:creationId xmlns:p14="http://schemas.microsoft.com/office/powerpoint/2010/main" val="11534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18105</TotalTime>
  <Words>8836</Words>
  <Application>Microsoft Macintosh PowerPoint</Application>
  <PresentationFormat>Widescreen</PresentationFormat>
  <Paragraphs>995</Paragraphs>
  <Slides>84</Slides>
  <Notes>84</Notes>
  <HiddenSlides>5</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84</vt:i4>
      </vt:variant>
    </vt:vector>
  </HeadingPairs>
  <TitlesOfParts>
    <vt:vector size="105" baseType="lpstr">
      <vt:lpstr>ＭＳ Ｐゴシック</vt:lpstr>
      <vt:lpstr>Aptos</vt:lpstr>
      <vt:lpstr>Aptos Display</vt:lpstr>
      <vt:lpstr>Arial</vt:lpstr>
      <vt:lpstr>Arial Black</vt:lpstr>
      <vt:lpstr>Barlow</vt:lpstr>
      <vt:lpstr>Bradley Hand ITC</vt:lpstr>
      <vt:lpstr>Calibri</vt:lpstr>
      <vt:lpstr>Georgia</vt:lpstr>
      <vt:lpstr>Gill Sans Light</vt:lpstr>
      <vt:lpstr>Helvetica</vt:lpstr>
      <vt:lpstr>Helvetica Light</vt:lpstr>
      <vt:lpstr>Lucida Grande</vt:lpstr>
      <vt:lpstr>Roboto</vt:lpstr>
      <vt:lpstr>Slack-Lato</vt:lpstr>
      <vt:lpstr>Times New Roman</vt:lpstr>
      <vt:lpstr>Wingdings</vt:lpstr>
      <vt:lpstr>5_Summer HCI</vt:lpstr>
      <vt:lpstr>6_Summer HCI</vt:lpstr>
      <vt:lpstr>4_Summer HCI</vt:lpstr>
      <vt:lpstr>Office Theme</vt:lpstr>
      <vt:lpstr>Visual Information Design</vt:lpstr>
      <vt:lpstr>Hall of Fame or Shame?</vt:lpstr>
      <vt:lpstr>Hall of Shame!</vt:lpstr>
      <vt:lpstr>One Possible Redesign</vt:lpstr>
      <vt:lpstr>Visual Information Design</vt:lpstr>
      <vt:lpstr>Outline</vt:lpstr>
      <vt:lpstr>PowerPoint Presentation</vt:lpstr>
      <vt:lpstr>The Art of Balance</vt:lpstr>
      <vt:lpstr>Visual Hierarchy and Reading Order First Read</vt:lpstr>
      <vt:lpstr>PowerPoint Presentation</vt:lpstr>
      <vt:lpstr>The First Read: Reading order pillars</vt:lpstr>
      <vt:lpstr>Gestalt Psychology in Information Design</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&amp; Small Multiples in Use</vt:lpstr>
      <vt:lpstr>Proximity &amp; Small Multiples in Use</vt:lpstr>
      <vt:lpstr>Proximity &amp; Small Multiples in Use</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Administrivia</vt:lpstr>
      <vt:lpstr>Administrivia Campus dev workshop resources</vt:lpstr>
      <vt:lpstr>Administrivia: Assignment 4 Grades/Feedback</vt:lpstr>
      <vt:lpstr>Good A4 Examples</vt:lpstr>
      <vt:lpstr>Good A4 Examples</vt:lpstr>
      <vt:lpstr>Good A4 Examples</vt:lpstr>
      <vt:lpstr>Good A4 Examples</vt:lpstr>
      <vt:lpstr>Good A4 Examples</vt:lpstr>
      <vt:lpstr>Good A4 Examples</vt:lpstr>
      <vt:lpstr>Administrivia</vt:lpstr>
      <vt:lpstr>Assignment Grading Buckets</vt:lpstr>
      <vt:lpstr>PowerPoint Presentation</vt:lpstr>
      <vt:lpstr>PowerPoint Presentation</vt:lpstr>
      <vt:lpstr>Color Definitions (digital)</vt:lpstr>
      <vt:lpstr>Color: Edward Tufte – by hue</vt:lpstr>
      <vt:lpstr>Color: Edward Tufte – by luminance</vt:lpstr>
      <vt:lpstr>PowerPoint Presentation</vt:lpstr>
      <vt:lpstr>The Basics of the Color Wheel</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PowerPoint Presentation</vt:lpstr>
      <vt:lpstr>Start with Greyscale</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PowerPoint Presentation</vt:lpstr>
      <vt:lpstr>Mood Boards – Team Exercise (10 min) </vt:lpstr>
      <vt:lpstr>PowerPoint Presentation</vt:lpstr>
      <vt:lpstr>Non Conventional Layouts</vt:lpstr>
      <vt:lpstr>PowerPoint Presentation</vt:lpstr>
      <vt:lpstr>PowerPoint Presentation</vt:lpstr>
      <vt:lpstr>Dynamic Movement / Animation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Reading/Resources</vt:lpstr>
      <vt:lpstr>Next Time</vt:lpstr>
      <vt:lpstr>PowerPoint Presentation</vt:lpstr>
    </vt:vector>
  </TitlesOfParts>
  <Company>LAJV :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A Landay</cp:lastModifiedBy>
  <cp:revision>670</cp:revision>
  <cp:lastPrinted>2025-10-22T22:26:13Z</cp:lastPrinted>
  <dcterms:created xsi:type="dcterms:W3CDTF">2013-01-07T18:00:48Z</dcterms:created>
  <dcterms:modified xsi:type="dcterms:W3CDTF">2025-10-23T00:02:00Z</dcterms:modified>
</cp:coreProperties>
</file>