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45" r:id="rId1"/>
  </p:sldMasterIdLst>
  <p:notesMasterIdLst>
    <p:notesMasterId r:id="rId79"/>
  </p:notesMasterIdLst>
  <p:handoutMasterIdLst>
    <p:handoutMasterId r:id="rId80"/>
  </p:handoutMasterIdLst>
  <p:sldIdLst>
    <p:sldId id="532" r:id="rId2"/>
    <p:sldId id="570" r:id="rId3"/>
    <p:sldId id="590" r:id="rId4"/>
    <p:sldId id="592" r:id="rId5"/>
    <p:sldId id="626" r:id="rId6"/>
    <p:sldId id="807" r:id="rId7"/>
    <p:sldId id="808" r:id="rId8"/>
    <p:sldId id="591" r:id="rId9"/>
    <p:sldId id="574" r:id="rId10"/>
    <p:sldId id="640" r:id="rId11"/>
    <p:sldId id="630" r:id="rId12"/>
    <p:sldId id="325" r:id="rId13"/>
    <p:sldId id="464" r:id="rId14"/>
    <p:sldId id="454" r:id="rId15"/>
    <p:sldId id="471" r:id="rId16"/>
    <p:sldId id="448" r:id="rId17"/>
    <p:sldId id="480" r:id="rId18"/>
    <p:sldId id="449" r:id="rId19"/>
    <p:sldId id="469" r:id="rId20"/>
    <p:sldId id="641" r:id="rId21"/>
    <p:sldId id="473" r:id="rId22"/>
    <p:sldId id="452" r:id="rId23"/>
    <p:sldId id="643" r:id="rId24"/>
    <p:sldId id="615" r:id="rId25"/>
    <p:sldId id="455" r:id="rId26"/>
    <p:sldId id="456" r:id="rId27"/>
    <p:sldId id="483" r:id="rId28"/>
    <p:sldId id="606" r:id="rId29"/>
    <p:sldId id="800" r:id="rId30"/>
    <p:sldId id="801" r:id="rId31"/>
    <p:sldId id="595" r:id="rId32"/>
    <p:sldId id="493" r:id="rId33"/>
    <p:sldId id="579" r:id="rId34"/>
    <p:sldId id="495" r:id="rId35"/>
    <p:sldId id="644" r:id="rId36"/>
    <p:sldId id="585" r:id="rId37"/>
    <p:sldId id="494" r:id="rId38"/>
    <p:sldId id="496" r:id="rId39"/>
    <p:sldId id="619" r:id="rId40"/>
    <p:sldId id="586" r:id="rId41"/>
    <p:sldId id="587" r:id="rId42"/>
    <p:sldId id="620" r:id="rId43"/>
    <p:sldId id="578" r:id="rId44"/>
    <p:sldId id="810" r:id="rId45"/>
    <p:sldId id="583" r:id="rId46"/>
    <p:sldId id="809" r:id="rId47"/>
    <p:sldId id="803" r:id="rId48"/>
    <p:sldId id="627" r:id="rId49"/>
    <p:sldId id="634" r:id="rId50"/>
    <p:sldId id="633" r:id="rId51"/>
    <p:sldId id="624" r:id="rId52"/>
    <p:sldId id="607" r:id="rId53"/>
    <p:sldId id="500" r:id="rId54"/>
    <p:sldId id="501" r:id="rId55"/>
    <p:sldId id="569" r:id="rId56"/>
    <p:sldId id="256" r:id="rId57"/>
    <p:sldId id="257" r:id="rId58"/>
    <p:sldId id="258" r:id="rId59"/>
    <p:sldId id="259" r:id="rId60"/>
    <p:sldId id="506" r:id="rId61"/>
    <p:sldId id="635" r:id="rId62"/>
    <p:sldId id="632" r:id="rId63"/>
    <p:sldId id="645" r:id="rId64"/>
    <p:sldId id="636" r:id="rId65"/>
    <p:sldId id="637" r:id="rId66"/>
    <p:sldId id="638" r:id="rId67"/>
    <p:sldId id="613" r:id="rId68"/>
    <p:sldId id="507" r:id="rId69"/>
    <p:sldId id="528" r:id="rId70"/>
    <p:sldId id="599" r:id="rId71"/>
    <p:sldId id="598" r:id="rId72"/>
    <p:sldId id="508" r:id="rId73"/>
    <p:sldId id="509" r:id="rId74"/>
    <p:sldId id="514" r:id="rId75"/>
    <p:sldId id="516" r:id="rId76"/>
    <p:sldId id="534" r:id="rId77"/>
    <p:sldId id="546" r:id="rId78"/>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42">
          <p15:clr>
            <a:srgbClr val="A4A3A4"/>
          </p15:clr>
        </p15:guide>
        <p15:guide id="2" pos="303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Landay" initials="JAL" lastIdx="2" clrIdx="0"/>
  <p:cmAuthor id="1" name="James Landay"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6D6D6"/>
    <a:srgbClr val="FFFD78"/>
    <a:srgbClr val="6293CD"/>
    <a:srgbClr val="E6AA00"/>
    <a:srgbClr val="4AD2E4"/>
    <a:srgbClr val="0C94F8"/>
    <a:srgbClr val="000000"/>
    <a:srgbClr val="0B47BD"/>
    <a:srgbClr val="24D511"/>
    <a:srgbClr val="0D2E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70" autoAdjust="0"/>
    <p:restoredTop sz="83241" autoAdjust="0"/>
  </p:normalViewPr>
  <p:slideViewPr>
    <p:cSldViewPr snapToGrid="0">
      <p:cViewPr varScale="1">
        <p:scale>
          <a:sx n="103" d="100"/>
          <a:sy n="103" d="100"/>
        </p:scale>
        <p:origin x="1416" y="176"/>
      </p:cViewPr>
      <p:guideLst>
        <p:guide orient="horz" pos="2400"/>
        <p:guide pos="3840"/>
      </p:guideLst>
    </p:cSldViewPr>
  </p:slideViewPr>
  <p:outlineViewPr>
    <p:cViewPr>
      <p:scale>
        <a:sx n="33" d="100"/>
        <a:sy n="33" d="100"/>
      </p:scale>
      <p:origin x="0" y="0"/>
    </p:cViewPr>
  </p:outlineViewPr>
  <p:notesTextViewPr>
    <p:cViewPr>
      <p:scale>
        <a:sx n="140" d="100"/>
        <a:sy n="140" d="100"/>
      </p:scale>
      <p:origin x="0" y="0"/>
    </p:cViewPr>
  </p:notesTextViewPr>
  <p:sorterViewPr>
    <p:cViewPr varScale="1">
      <p:scale>
        <a:sx n="1" d="1"/>
        <a:sy n="1" d="1"/>
      </p:scale>
      <p:origin x="0" y="0"/>
    </p:cViewPr>
  </p:sorterViewPr>
  <p:notesViewPr>
    <p:cSldViewPr snapToGrid="0">
      <p:cViewPr>
        <p:scale>
          <a:sx n="249" d="100"/>
          <a:sy n="249" d="100"/>
        </p:scale>
        <p:origin x="3352" y="8"/>
      </p:cViewPr>
      <p:guideLst>
        <p:guide orient="horz" pos="2242"/>
        <p:guide pos="303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4" name="Rectangle 8"/>
          <p:cNvSpPr>
            <a:spLocks noGrp="1" noChangeArrowheads="1"/>
          </p:cNvSpPr>
          <p:nvPr>
            <p:ph type="hdr" sz="quarter"/>
          </p:nvPr>
        </p:nvSpPr>
        <p:spPr bwMode="auto">
          <a:xfrm>
            <a:off x="333374" y="227011"/>
            <a:ext cx="4811120" cy="647631"/>
          </a:xfrm>
          <a:prstGeom prst="rect">
            <a:avLst/>
          </a:prstGeom>
          <a:noFill/>
          <a:ln w="9525">
            <a:noFill/>
            <a:miter lim="800000"/>
            <a:headEnd/>
            <a:tailEnd/>
          </a:ln>
          <a:effectLst/>
        </p:spPr>
        <p:txBody>
          <a:bodyPr vert="horz" wrap="square" lIns="20213" tIns="0" rIns="20213" bIns="0" numCol="1" anchor="t" anchorCtr="0" compatLnSpc="1">
            <a:prstTxWarp prst="textNoShape">
              <a:avLst/>
            </a:prstTxWarp>
          </a:bodyPr>
          <a:lstStyle>
            <a:lvl1pPr defTabSz="1006475" eaLnBrk="0" hangingPunct="0">
              <a:defRPr sz="1000" i="1"/>
            </a:lvl1pPr>
          </a:lstStyle>
          <a:p>
            <a:r>
              <a:rPr lang="en-US" sz="900" dirty="0">
                <a:latin typeface="Helvetica" panose="020B0604020202020204" pitchFamily="34" charset="0"/>
                <a:cs typeface="Helvetica" panose="020B0604020202020204" pitchFamily="34" charset="0"/>
              </a:rPr>
              <a:t>CS 147: </a:t>
            </a:r>
            <a:r>
              <a:rPr lang="en-US" sz="900" dirty="0" err="1">
                <a:latin typeface="Helvetica" panose="020B0604020202020204" pitchFamily="34" charset="0"/>
                <a:cs typeface="Helvetica" panose="020B0604020202020204" pitchFamily="34" charset="0"/>
              </a:rPr>
              <a:t>dt+UX</a:t>
            </a:r>
            <a:r>
              <a:rPr lang="en-US" sz="900" dirty="0">
                <a:latin typeface="Helvetica" panose="020B0604020202020204" pitchFamily="34" charset="0"/>
                <a:cs typeface="Helvetica" panose="020B0604020202020204" pitchFamily="34" charset="0"/>
              </a:rPr>
              <a:t> – Design Thinking for User Experience Design, Prototyping &amp; Evaluation</a:t>
            </a:r>
            <a:br>
              <a:rPr lang="en-US" sz="900" dirty="0">
                <a:latin typeface="Helvetica" panose="020B0604020202020204" pitchFamily="34" charset="0"/>
                <a:cs typeface="Helvetica" panose="020B0604020202020204" pitchFamily="34" charset="0"/>
              </a:rPr>
            </a:br>
            <a:r>
              <a:rPr lang="en-US" sz="900" i="0" dirty="0">
                <a:latin typeface="Helvetica" panose="020B0604020202020204" pitchFamily="34" charset="0"/>
                <a:cs typeface="Helvetica" panose="020B0604020202020204" pitchFamily="34" charset="0"/>
              </a:rPr>
              <a:t>Autumn 2023</a:t>
            </a:r>
          </a:p>
          <a:p>
            <a:r>
              <a:rPr lang="en-US" sz="900" i="0" dirty="0">
                <a:latin typeface="Helvetica" panose="020B0604020202020204" pitchFamily="34" charset="0"/>
                <a:cs typeface="Helvetica" panose="020B0604020202020204" pitchFamily="34" charset="0"/>
              </a:rPr>
              <a:t>Prof. James A. Landay</a:t>
            </a:r>
          </a:p>
          <a:p>
            <a:r>
              <a:rPr lang="en-US" sz="900" i="0" dirty="0">
                <a:latin typeface="Helvetica" panose="020B0604020202020204" pitchFamily="34" charset="0"/>
                <a:cs typeface="Helvetica" panose="020B0604020202020204" pitchFamily="34" charset="0"/>
              </a:rPr>
              <a:t>Stanford University</a:t>
            </a:r>
          </a:p>
        </p:txBody>
      </p:sp>
      <p:sp>
        <p:nvSpPr>
          <p:cNvPr id="4105" name="Rectangle 9"/>
          <p:cNvSpPr>
            <a:spLocks noGrp="1" noChangeArrowheads="1"/>
          </p:cNvSpPr>
          <p:nvPr>
            <p:ph type="sldNum" sz="quarter" idx="3"/>
          </p:nvPr>
        </p:nvSpPr>
        <p:spPr bwMode="auto">
          <a:xfrm>
            <a:off x="3903664" y="9051925"/>
            <a:ext cx="2807238" cy="490538"/>
          </a:xfrm>
          <a:prstGeom prst="rect">
            <a:avLst/>
          </a:prstGeom>
          <a:noFill/>
          <a:ln w="9525">
            <a:noFill/>
            <a:miter lim="800000"/>
            <a:headEnd/>
            <a:tailEnd/>
          </a:ln>
          <a:effectLst/>
        </p:spPr>
        <p:txBody>
          <a:bodyPr vert="horz" wrap="square" lIns="20213" tIns="0" rIns="20213" bIns="0" numCol="1" anchor="b" anchorCtr="0" compatLnSpc="1">
            <a:prstTxWarp prst="textNoShape">
              <a:avLst/>
            </a:prstTxWarp>
          </a:bodyPr>
          <a:lstStyle>
            <a:lvl1pPr algn="r" defTabSz="1006475" eaLnBrk="0" hangingPunct="0">
              <a:defRPr sz="1000" i="1"/>
            </a:lvl1pPr>
          </a:lstStyle>
          <a:p>
            <a:pPr>
              <a:defRPr/>
            </a:pPr>
            <a:fld id="{5E0CD677-C707-4984-8583-788FA7040E95}" type="slidenum">
              <a:rPr lang="en-US"/>
              <a:pPr>
                <a:defRPr/>
              </a:pPr>
              <a:t>‹#›</a:t>
            </a:fld>
            <a:endParaRPr lang="en-US"/>
          </a:p>
        </p:txBody>
      </p:sp>
      <p:sp>
        <p:nvSpPr>
          <p:cNvPr id="3" name="Date Placeholder 2"/>
          <p:cNvSpPr>
            <a:spLocks noGrp="1"/>
          </p:cNvSpPr>
          <p:nvPr>
            <p:ph type="dt" sz="quarter" idx="1"/>
          </p:nvPr>
        </p:nvSpPr>
        <p:spPr>
          <a:xfrm>
            <a:off x="5224007" y="227011"/>
            <a:ext cx="1574358" cy="481013"/>
          </a:xfrm>
          <a:prstGeom prst="rect">
            <a:avLst/>
          </a:prstGeom>
        </p:spPr>
        <p:txBody>
          <a:bodyPr vert="horz" lIns="91440" tIns="45720" rIns="91440" bIns="45720" rtlCol="0"/>
          <a:lstStyle>
            <a:lvl1pPr algn="r">
              <a:defRPr sz="1200"/>
            </a:lvl1pPr>
          </a:lstStyle>
          <a:p>
            <a:endParaRPr lang="en-US" sz="9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31995216"/>
      </p:ext>
    </p:extLst>
  </p:cSld>
  <p:clrMap bg1="lt1" tx1="dk1" bg2="lt2" tx2="dk2" accent1="accent1" accent2="accent2" accent3="accent3" accent4="accent4" accent5="accent5" accent6="accent6" hlink="hlink" folHlink="folHlink"/>
  <p:hf ftr="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5057296"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defTabSz="989013" eaLnBrk="0" hangingPunct="0">
              <a:defRPr sz="1000" i="1"/>
            </a:lvl1pPr>
          </a:lstStyle>
          <a:p>
            <a:pPr>
              <a:defRPr/>
            </a:pPr>
            <a:r>
              <a:rPr lang="en-US" dirty="0"/>
              <a:t>CS 147: </a:t>
            </a:r>
            <a:r>
              <a:rPr lang="en-US" dirty="0" err="1"/>
              <a:t>dt+UX</a:t>
            </a:r>
            <a:r>
              <a:rPr lang="en-US" dirty="0"/>
              <a:t> – Design Thinking for User Experience Design, Prototyping &amp; Evaluation</a:t>
            </a:r>
            <a:br>
              <a:rPr lang="en-US" dirty="0"/>
            </a:br>
            <a:r>
              <a:rPr lang="en-US" dirty="0"/>
              <a:t>Autumn 2024</a:t>
            </a:r>
            <a:br>
              <a:rPr lang="en-US" dirty="0"/>
            </a:br>
            <a:r>
              <a:rPr lang="en-US" dirty="0"/>
              <a:t>Prof. James A. Landay, Stanford University</a:t>
            </a:r>
          </a:p>
        </p:txBody>
      </p:sp>
      <p:sp>
        <p:nvSpPr>
          <p:cNvPr id="2051" name="Rectangle 3"/>
          <p:cNvSpPr>
            <a:spLocks noGrp="1" noChangeArrowheads="1"/>
          </p:cNvSpPr>
          <p:nvPr>
            <p:ph type="dt" idx="1"/>
          </p:nvPr>
        </p:nvSpPr>
        <p:spPr bwMode="auto">
          <a:xfrm>
            <a:off x="4144963" y="-1588"/>
            <a:ext cx="3170237"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algn="r" defTabSz="989013" eaLnBrk="0" hangingPunct="0">
              <a:defRPr sz="1000" i="1"/>
            </a:lvl1pPr>
          </a:lstStyle>
          <a:p>
            <a:pPr>
              <a:defRPr/>
            </a:pPr>
            <a:r>
              <a:rPr lang="en-US" dirty="0"/>
              <a:t>October 21, 2024</a:t>
            </a:r>
          </a:p>
        </p:txBody>
      </p:sp>
      <p:sp>
        <p:nvSpPr>
          <p:cNvPr id="47108" name="Rectangle 4"/>
          <p:cNvSpPr>
            <a:spLocks noGrp="1" noRot="1" noChangeAspect="1" noChangeArrowheads="1" noTextEdit="1"/>
          </p:cNvSpPr>
          <p:nvPr>
            <p:ph type="sldImg" idx="2"/>
          </p:nvPr>
        </p:nvSpPr>
        <p:spPr bwMode="auto">
          <a:xfrm>
            <a:off x="469900" y="727075"/>
            <a:ext cx="6376988" cy="35877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59300"/>
            <a:ext cx="5362575" cy="4319588"/>
          </a:xfrm>
          <a:prstGeom prst="rect">
            <a:avLst/>
          </a:prstGeom>
          <a:noFill/>
          <a:ln w="9525">
            <a:noFill/>
            <a:miter lim="800000"/>
            <a:headEnd/>
            <a:tailEnd/>
          </a:ln>
          <a:effectLst/>
        </p:spPr>
        <p:txBody>
          <a:bodyPr vert="horz" wrap="square" lIns="97827" tIns="49743" rIns="97827" bIns="4974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defTabSz="989013" eaLnBrk="0" hangingPunct="0">
              <a:defRPr sz="1000" i="1"/>
            </a:lvl1pPr>
          </a:lstStyle>
          <a:p>
            <a:pPr>
              <a:defRPr/>
            </a:pPr>
            <a:endParaRPr lang="en-US"/>
          </a:p>
        </p:txBody>
      </p:sp>
      <p:sp>
        <p:nvSpPr>
          <p:cNvPr id="205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algn="r" defTabSz="989013" eaLnBrk="0" hangingPunct="0">
              <a:defRPr sz="1000" i="1"/>
            </a:lvl1pPr>
          </a:lstStyle>
          <a:p>
            <a:pPr>
              <a:defRPr/>
            </a:pPr>
            <a:fld id="{BCD31DAA-8C22-4560-9478-FEE05A82B49F}" type="slidenum">
              <a:rPr lang="en-US"/>
              <a:pPr>
                <a:defRPr/>
              </a:pPr>
              <a:t>‹#›</a:t>
            </a:fld>
            <a:endParaRPr lang="en-US"/>
          </a:p>
        </p:txBody>
      </p:sp>
    </p:spTree>
    <p:extLst>
      <p:ext uri="{BB962C8B-B14F-4D97-AF65-F5344CB8AC3E}">
        <p14:creationId xmlns:p14="http://schemas.microsoft.com/office/powerpoint/2010/main" val="1676884958"/>
      </p:ext>
    </p:extLst>
  </p:cSld>
  <p:clrMap bg1="lt1" tx1="dk1" bg2="lt2" tx2="dk2" accent1="accent1" accent2="accent2" accent3="accent3" accent4="accent4" accent5="accent5" accent6="accent6" hlink="hlink" folHlink="folHlink"/>
  <p:hf ftr="0"/>
  <p:notesStyle>
    <a:lvl1pPr algn="l" defTabSz="949325" rtl="0" eaLnBrk="0" fontAlgn="base" hangingPunct="0">
      <a:spcBef>
        <a:spcPct val="30000"/>
      </a:spcBef>
      <a:spcAft>
        <a:spcPct val="0"/>
      </a:spcAft>
      <a:defRPr sz="1200" kern="1200">
        <a:solidFill>
          <a:schemeClr val="tx1"/>
        </a:solidFill>
        <a:latin typeface="Arial" charset="0"/>
        <a:ea typeface="+mn-ea"/>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mn-ea"/>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mn-ea"/>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FB44678-540E-40F5-90F1-06F06F62A639}" type="slidenum">
              <a:rPr lang="en-US" sz="1000" smtClean="0"/>
              <a:pPr/>
              <a:t>1</a:t>
            </a:fld>
            <a:endParaRPr lang="en-US" sz="1000"/>
          </a:p>
        </p:txBody>
      </p:sp>
      <p:sp>
        <p:nvSpPr>
          <p:cNvPr id="48131" name="Rectangle 2"/>
          <p:cNvSpPr>
            <a:spLocks noGrp="1" noRot="1" noChangeAspect="1" noChangeArrowheads="1" noTextEdit="1"/>
          </p:cNvSpPr>
          <p:nvPr>
            <p:ph type="sldImg"/>
          </p:nvPr>
        </p:nvSpPr>
        <p:spPr>
          <a:xfrm>
            <a:off x="468313" y="725488"/>
            <a:ext cx="6380162" cy="3589337"/>
          </a:xfrm>
          <a:ln cap="flat"/>
        </p:spPr>
      </p:sp>
      <p:sp>
        <p:nvSpPr>
          <p:cNvPr id="48132" name="Rectangle 3"/>
          <p:cNvSpPr>
            <a:spLocks noGrp="1" noChangeArrowheads="1"/>
          </p:cNvSpPr>
          <p:nvPr>
            <p:ph type="body" idx="1"/>
          </p:nvPr>
        </p:nvSpPr>
        <p:spPr>
          <a:xfrm>
            <a:off x="974725" y="4559300"/>
            <a:ext cx="5365750"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141" tIns="49395" rIns="97141" bIns="49395"/>
          <a:lstStyle/>
          <a:p>
            <a:r>
              <a:rPr lang="en-US" baseline="0" dirty="0"/>
              <a:t>Goal, fast to get to break by 40 min &amp; take only 25 min break leaving 45 min to finish</a:t>
            </a:r>
          </a:p>
          <a:p>
            <a:endParaRPr lang="en-US" baseline="0" dirty="0"/>
          </a:p>
          <a:p>
            <a:r>
              <a:rPr lang="en-US" baseline="0" dirty="0"/>
              <a:t>--- This year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got to break at 47 (2:17) min so only took 23 min break to 2:40</a:t>
            </a:r>
          </a:p>
          <a:p>
            <a:r>
              <a:rPr lang="en-US" baseline="0" dirty="0"/>
              <a:t>Still not enough. Cut more MHP slides!!!</a:t>
            </a:r>
          </a:p>
          <a:p>
            <a:r>
              <a:rPr lang="en-US" baseline="0" dirty="0"/>
              <a:t>5 min over and skipped </a:t>
            </a:r>
            <a:r>
              <a:rPr lang="en-US" baseline="0" dirty="0" err="1"/>
              <a:t>stroop</a:t>
            </a:r>
            <a:r>
              <a:rPr lang="en-US" baseline="0" dirty="0"/>
              <a:t> effect experiment. Also jammed through the memory and summary slide after it</a:t>
            </a:r>
          </a:p>
          <a:p>
            <a:endParaRPr lang="en-US" baseline="0" dirty="0"/>
          </a:p>
          <a:p>
            <a:r>
              <a:rPr lang="en-US" baseline="0" dirty="0"/>
              <a:t>-- Last year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got here at 41 min and took a 29 min break to 2:40 PM leaving 40 min to finish</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Not enough. Definitely need 45 to finish. Skipped last 4-5 slides and the interference experiment.</a:t>
            </a:r>
          </a:p>
          <a:p>
            <a:endParaRPr lang="en-US" baseline="0" dirty="0"/>
          </a:p>
          <a:p>
            <a:r>
              <a:rPr lang="en-US" baseline="0" dirty="0"/>
              <a:t>---- 2 years ago ---</a:t>
            </a:r>
          </a:p>
          <a:p>
            <a:r>
              <a:rPr lang="en-US" baseline="0" dirty="0"/>
              <a:t>got to break at 53 minutes… way too late.  Had to skip second in class experiment and all the interference memory slides at the end -&gt; cut some 1</a:t>
            </a:r>
            <a:r>
              <a:rPr lang="en-US" baseline="30000" dirty="0"/>
              <a:t>st</a:t>
            </a:r>
            <a:r>
              <a:rPr lang="en-US" baseline="0" dirty="0"/>
              <a:t> half content and do </a:t>
            </a:r>
            <a:r>
              <a:rPr lang="en-US" baseline="0" dirty="0" err="1"/>
              <a:t>HoF</a:t>
            </a:r>
            <a:r>
              <a:rPr lang="en-US" baseline="0" dirty="0"/>
              <a:t>/S faster to get first half done in 40 min</a:t>
            </a:r>
          </a:p>
          <a:p>
            <a:endParaRPr lang="en-US" baseline="0" dirty="0"/>
          </a:p>
          <a:p>
            <a:r>
              <a:rPr lang="en-US" baseline="0" dirty="0"/>
              <a:t>--- 3 years ago ---</a:t>
            </a:r>
          </a:p>
          <a:p>
            <a:r>
              <a:rPr lang="en-US" baseline="0" dirty="0"/>
              <a:t>Ended exactly on time and had a 20 min break</a:t>
            </a:r>
          </a:p>
          <a:p>
            <a:endParaRPr lang="en-US" baseline="0" dirty="0"/>
          </a:p>
          <a:p>
            <a:r>
              <a:rPr lang="en-US" baseline="0" dirty="0"/>
              <a:t>------4 years ago -----</a:t>
            </a:r>
          </a:p>
          <a:p>
            <a:r>
              <a:rPr lang="en-US" baseline="0" dirty="0"/>
              <a:t>Plan: 40 min + 20 min break + 45 min after break including 2 exercises  (last year went 5 min over. Cut 2 slides somewhere)</a:t>
            </a:r>
          </a:p>
          <a:p>
            <a:endParaRPr lang="en-US" baseline="0"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9586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10</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Newer version. They got rid of the form.</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74733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FB44678-540E-40F5-90F1-06F06F62A639}" type="slidenum">
              <a:rPr lang="en-US" sz="1000" smtClean="0"/>
              <a:pPr/>
              <a:t>11</a:t>
            </a:fld>
            <a:endParaRPr lang="en-US" sz="1000"/>
          </a:p>
        </p:txBody>
      </p:sp>
      <p:sp>
        <p:nvSpPr>
          <p:cNvPr id="48131" name="Rectangle 2"/>
          <p:cNvSpPr>
            <a:spLocks noGrp="1" noRot="1" noChangeAspect="1" noChangeArrowheads="1" noTextEdit="1"/>
          </p:cNvSpPr>
          <p:nvPr>
            <p:ph type="sldImg"/>
          </p:nvPr>
        </p:nvSpPr>
        <p:spPr>
          <a:xfrm>
            <a:off x="468313" y="725488"/>
            <a:ext cx="6380162" cy="3589337"/>
          </a:xfrm>
          <a:ln cap="flat"/>
        </p:spPr>
      </p:sp>
      <p:sp>
        <p:nvSpPr>
          <p:cNvPr id="48132" name="Rectangle 3"/>
          <p:cNvSpPr>
            <a:spLocks noGrp="1" noChangeArrowheads="1"/>
          </p:cNvSpPr>
          <p:nvPr>
            <p:ph type="body" idx="1"/>
          </p:nvPr>
        </p:nvSpPr>
        <p:spPr>
          <a:xfrm>
            <a:off x="974725" y="4559300"/>
            <a:ext cx="5365750"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141" tIns="49395" rIns="97141" bIns="49395"/>
          <a:lstStyle/>
          <a:p>
            <a:pPr marL="0" marR="0" lvl="0" indent="0" algn="l" defTabSz="949325"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baseline="0" dirty="0"/>
              <a:t>Goal: 40 min + 25 min break + 45 min</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baseline="0" dirty="0"/>
              <a:t>First: Wow. Some of the videos I’ve seen are really great! You’ll get to see the best ones and vote on some awards in next week.</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baseline="0" dirty="0"/>
              <a:t>Why are we learning about human abilities? We can give you guidelines on what to do and what not to do (and there was some of this in the visual design lecture on Wed and there will be more here), but it is important to understand some of the </a:t>
            </a:r>
            <a:r>
              <a:rPr lang="en-US" b="1" baseline="0" dirty="0"/>
              <a:t>human</a:t>
            </a:r>
            <a:r>
              <a:rPr lang="en-US" baseline="0" dirty="0"/>
              <a:t> </a:t>
            </a:r>
            <a:r>
              <a:rPr lang="en-US" b="1" baseline="0" dirty="0"/>
              <a:t>machinery</a:t>
            </a:r>
            <a:r>
              <a:rPr lang="en-US" baseline="0" dirty="0"/>
              <a:t> that </a:t>
            </a:r>
            <a:r>
              <a:rPr lang="en-US" b="1" baseline="0" dirty="0"/>
              <a:t>UNDERLIES</a:t>
            </a:r>
            <a:r>
              <a:rPr lang="en-US" baseline="0" dirty="0"/>
              <a:t> these design guidelines. We will give you some of that today. You could take an entire course on these topics, visual perception, human memory, and the human motor system, but we are going to give you a quick summary today.</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875992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38C95BDF-CB86-4F39-BE16-2A34845669C8}" type="slidenum">
              <a:rPr lang="en-US" sz="1000" smtClean="0"/>
              <a:pPr/>
              <a:t>12</a:t>
            </a:fld>
            <a:endParaRPr lang="en-US" sz="1000"/>
          </a:p>
        </p:txBody>
      </p:sp>
      <p:sp>
        <p:nvSpPr>
          <p:cNvPr id="52227" name="Rectangle 2"/>
          <p:cNvSpPr>
            <a:spLocks noGrp="1" noRot="1" noChangeAspect="1" noChangeArrowheads="1" noTextEdit="1"/>
          </p:cNvSpPr>
          <p:nvPr>
            <p:ph type="sldImg"/>
          </p:nvPr>
        </p:nvSpPr>
        <p:spPr>
          <a:xfrm>
            <a:off x="469900" y="727075"/>
            <a:ext cx="6376988" cy="358775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88300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BCE49AF-B2FE-465E-995B-FCDA8340A10C}" type="slidenum">
              <a:rPr lang="en-US" sz="1000" smtClean="0"/>
              <a:pPr/>
              <a:t>13</a:t>
            </a:fld>
            <a:endParaRPr lang="en-US" sz="1000"/>
          </a:p>
        </p:txBody>
      </p:sp>
      <p:sp>
        <p:nvSpPr>
          <p:cNvPr id="54275" name="Rectangle 2"/>
          <p:cNvSpPr>
            <a:spLocks noGrp="1" noRot="1" noChangeAspect="1" noChangeArrowheads="1" noTextEdit="1"/>
          </p:cNvSpPr>
          <p:nvPr>
            <p:ph type="sldImg"/>
          </p:nvPr>
        </p:nvSpPr>
        <p:spPr>
          <a:xfrm>
            <a:off x="469900" y="727075"/>
            <a:ext cx="6376988" cy="358775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823120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6CBD32E-ACF1-46FE-849B-6A9D05337C13}" type="slidenum">
              <a:rPr lang="en-US" sz="1000" smtClean="0"/>
              <a:pPr/>
              <a:t>14</a:t>
            </a:fld>
            <a:endParaRPr lang="en-US" sz="1000"/>
          </a:p>
        </p:txBody>
      </p:sp>
      <p:sp>
        <p:nvSpPr>
          <p:cNvPr id="55299" name="Rectangle 2"/>
          <p:cNvSpPr>
            <a:spLocks noGrp="1" noRot="1" noChangeAspect="1" noChangeArrowheads="1" noTextEdit="1"/>
          </p:cNvSpPr>
          <p:nvPr>
            <p:ph type="sldImg"/>
          </p:nvPr>
        </p:nvSpPr>
        <p:spPr>
          <a:xfrm>
            <a:off x="469900" y="727075"/>
            <a:ext cx="6376988" cy="358775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Here is an image of the visible spectrum, from 380nm on the left, violet, to 780nm on the right, red.</a:t>
            </a:r>
          </a:p>
          <a:p>
            <a:r>
              <a:rPr lang="en-US" dirty="0"/>
              <a:t>[ADVANCE]</a:t>
            </a:r>
          </a:p>
          <a:p>
            <a:r>
              <a:rPr lang="en-US" dirty="0"/>
              <a:t>And there is an ordering of the colors that maps to the wavelengths…</a:t>
            </a:r>
          </a:p>
          <a:p>
            <a:r>
              <a:rPr lang="en-US" dirty="0"/>
              <a:t>From Right to Left people use the pneumonic Roy G. </a:t>
            </a:r>
            <a:r>
              <a:rPr lang="en-US" dirty="0" err="1"/>
              <a:t>Biv</a:t>
            </a:r>
            <a:r>
              <a:rPr lang="en-US" dirty="0"/>
              <a:t>: red, orange, yellow, --- green --- blue, indigo, violet</a:t>
            </a:r>
          </a:p>
          <a:p>
            <a:endParaRPr lang="en-US" dirty="0"/>
          </a:p>
          <a:p>
            <a:r>
              <a:rPr lang="en-US" dirty="0"/>
              <a:t>But do not use that to order data!</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191284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71DEA913-0F6E-4043-B796-96D81EDF4A63}" type="slidenum">
              <a:rPr lang="en-US" sz="1000" smtClean="0"/>
              <a:pPr/>
              <a:t>15</a:t>
            </a:fld>
            <a:endParaRPr lang="en-US" sz="1000"/>
          </a:p>
        </p:txBody>
      </p:sp>
      <p:sp>
        <p:nvSpPr>
          <p:cNvPr id="56323" name="Rectangle 2"/>
          <p:cNvSpPr>
            <a:spLocks noGrp="1" noRot="1" noChangeAspect="1" noChangeArrowheads="1" noTextEdit="1"/>
          </p:cNvSpPr>
          <p:nvPr>
            <p:ph type="sldImg"/>
          </p:nvPr>
        </p:nvSpPr>
        <p:spPr>
          <a:xfrm>
            <a:off x="469900" y="727075"/>
            <a:ext cx="6376988" cy="358775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This is how the human visual system works.</a:t>
            </a:r>
          </a:p>
          <a:p>
            <a:r>
              <a:rPr lang="en-US" dirty="0"/>
              <a:t>You may remember how lenses work from high school or college physics.</a:t>
            </a:r>
          </a:p>
          <a:p>
            <a:r>
              <a:rPr lang="en-US" dirty="0"/>
              <a:t>Light passes through the lens...</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66088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95969D9-8BDC-4985-A68E-D0456F665CA2}" type="slidenum">
              <a:rPr lang="en-US" sz="1000" smtClean="0"/>
              <a:pPr/>
              <a:t>16</a:t>
            </a:fld>
            <a:endParaRPr lang="en-US" sz="1000"/>
          </a:p>
        </p:txBody>
      </p:sp>
      <p:sp>
        <p:nvSpPr>
          <p:cNvPr id="57347" name="Rectangle 2"/>
          <p:cNvSpPr>
            <a:spLocks noGrp="1" noRot="1" noChangeAspect="1" noChangeArrowheads="1" noTextEdit="1"/>
          </p:cNvSpPr>
          <p:nvPr>
            <p:ph type="sldImg"/>
          </p:nvPr>
        </p:nvSpPr>
        <p:spPr>
          <a:xfrm>
            <a:off x="469900" y="727075"/>
            <a:ext cx="6376988" cy="358775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[ADVANCE]</a:t>
            </a:r>
          </a:p>
          <a:p>
            <a:r>
              <a:rPr lang="en-US" dirty="0"/>
              <a:t>[ADVANCE]</a:t>
            </a:r>
          </a:p>
          <a:p>
            <a:r>
              <a:rPr lang="en-US" dirty="0"/>
              <a:t>Anyone notice anything interesting about the distribution of the rods and cones?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228418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56AAB38-D9E9-4E55-B5C3-104C839EB7AC}" type="slidenum">
              <a:rPr lang="en-US" sz="1000" smtClean="0"/>
              <a:pPr/>
              <a:t>17</a:t>
            </a:fld>
            <a:endParaRPr lang="en-US" sz="1000"/>
          </a:p>
        </p:txBody>
      </p:sp>
      <p:sp>
        <p:nvSpPr>
          <p:cNvPr id="58371" name="Rectangle 2"/>
          <p:cNvSpPr>
            <a:spLocks noGrp="1" noRot="1" noChangeAspect="1" noChangeArrowheads="1" noTextEdit="1"/>
          </p:cNvSpPr>
          <p:nvPr>
            <p:ph type="sldImg"/>
          </p:nvPr>
        </p:nvSpPr>
        <p:spPr>
          <a:xfrm>
            <a:off x="469900" y="727075"/>
            <a:ext cx="6376988" cy="358775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a:t>Here are a couple of other ways of seeing the distribution of the rods and cones. Middle shows where the color perception is. Graph at right shows density of each based on degrees away from center of eye. See the gap of the optic nerve? Our brain makes up for the missing information.</a:t>
            </a:r>
          </a:p>
          <a:p>
            <a:pPr lvl="0"/>
            <a:r>
              <a:rPr lang="en-US" dirty="0"/>
              <a:t>What is the implication of center of retina having most of the cones?</a:t>
            </a:r>
          </a:p>
          <a:p>
            <a:pPr lvl="0"/>
            <a:r>
              <a:rPr lang="en-US" dirty="0"/>
              <a:t>[ADVANCE]</a:t>
            </a:r>
          </a:p>
          <a:p>
            <a:pPr lvl="0"/>
            <a:r>
              <a:rPr lang="en-US" dirty="0"/>
              <a:t>Acuity is the ability to see fine details in an image</a:t>
            </a:r>
          </a:p>
          <a:p>
            <a:r>
              <a:rPr lang="en-US" dirty="0"/>
              <a:t>[ADVANCE]</a:t>
            </a:r>
            <a:br>
              <a:rPr lang="en-US" dirty="0"/>
            </a:br>
            <a:r>
              <a:rPr lang="en-US" dirty="0"/>
              <a:t>Edge of retina is dominated by rods... implying?</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867719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37B79CDD-3724-458D-B7E4-DAEC3C84E992}" type="slidenum">
              <a:rPr lang="en-US" sz="1000" smtClean="0"/>
              <a:pPr/>
              <a:t>18</a:t>
            </a:fld>
            <a:endParaRPr lang="en-US" sz="1000"/>
          </a:p>
        </p:txBody>
      </p:sp>
      <p:sp>
        <p:nvSpPr>
          <p:cNvPr id="59395" name="Rectangle 2"/>
          <p:cNvSpPr>
            <a:spLocks noGrp="1" noRot="1" noChangeAspect="1" noChangeArrowheads="1" noTextEdit="1"/>
          </p:cNvSpPr>
          <p:nvPr>
            <p:ph type="sldImg"/>
          </p:nvPr>
        </p:nvSpPr>
        <p:spPr>
          <a:xfrm>
            <a:off x="469900" y="727075"/>
            <a:ext cx="6376988" cy="35877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565875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8EDBF294-EBF8-48E4-9F49-BD2E73EEC5B6}" type="slidenum">
              <a:rPr lang="en-US" sz="1000" smtClean="0"/>
              <a:pPr/>
              <a:t>19</a:t>
            </a:fld>
            <a:endParaRPr lang="en-US" sz="1000"/>
          </a:p>
        </p:txBody>
      </p:sp>
      <p:sp>
        <p:nvSpPr>
          <p:cNvPr id="60419" name="Rectangle 2"/>
          <p:cNvSpPr>
            <a:spLocks noGrp="1" noRot="1" noChangeAspect="1" noChangeArrowheads="1" noTextEdit="1"/>
          </p:cNvSpPr>
          <p:nvPr>
            <p:ph type="sldImg"/>
          </p:nvPr>
        </p:nvSpPr>
        <p:spPr>
          <a:xfrm>
            <a:off x="469900" y="727075"/>
            <a:ext cx="6376988" cy="358775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See anything interesting here?</a:t>
            </a:r>
          </a:p>
          <a:p>
            <a:endParaRPr lang="en-US" dirty="0"/>
          </a:p>
          <a:p>
            <a:pPr marL="228600" indent="-228600">
              <a:buAutoNum type="arabicParenR"/>
            </a:pPr>
            <a:r>
              <a:rPr lang="en-US" dirty="0"/>
              <a:t>We are NOT as sensitive to blue</a:t>
            </a:r>
          </a:p>
          <a:p>
            <a:pPr marL="0" indent="0">
              <a:buNone/>
            </a:pPr>
            <a:r>
              <a:rPr lang="en-US" dirty="0"/>
              <a:t>[ADVANCE]</a:t>
            </a:r>
          </a:p>
          <a:p>
            <a:pPr marL="0" indent="0">
              <a:buFontTx/>
              <a:buNone/>
            </a:pPr>
            <a:r>
              <a:rPr lang="en-US" dirty="0"/>
              <a:t>2) There is lots of overlap between the 3 photopigments</a:t>
            </a:r>
          </a:p>
          <a:p>
            <a:r>
              <a:rPr lang="en-US" dirty="0"/>
              <a:t>[ADVANCE]</a:t>
            </a:r>
          </a:p>
          <a:p>
            <a:endParaRPr lang="en-US" dirty="0"/>
          </a:p>
          <a:p>
            <a:r>
              <a:rPr lang="en-US" dirty="0"/>
              <a:t>Image from: http://archive.cnx.org/contents/d42c807d-a9fa-4e3d-83d0-0f7c745b51a0@4/color-and-color-vision#import-auto-id1844887</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18965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2</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I was trying to create a google account a couple of years ago... and I guess I didn't get the fields right</a:t>
            </a:r>
          </a:p>
          <a:p>
            <a:r>
              <a:rPr lang="en-US" dirty="0"/>
              <a:t>[ADVANCE]</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142521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8EDBF294-EBF8-48E4-9F49-BD2E73EEC5B6}" type="slidenum">
              <a:rPr lang="en-US" sz="1000" smtClean="0"/>
              <a:pPr/>
              <a:t>20</a:t>
            </a:fld>
            <a:endParaRPr lang="en-US" sz="1000"/>
          </a:p>
        </p:txBody>
      </p:sp>
      <p:sp>
        <p:nvSpPr>
          <p:cNvPr id="60419" name="Rectangle 2"/>
          <p:cNvSpPr>
            <a:spLocks noGrp="1" noRot="1" noChangeAspect="1" noChangeArrowheads="1" noTextEdit="1"/>
          </p:cNvSpPr>
          <p:nvPr>
            <p:ph type="sldImg"/>
          </p:nvPr>
        </p:nvSpPr>
        <p:spPr>
          <a:xfrm>
            <a:off x="469900" y="727075"/>
            <a:ext cx="6376988" cy="3587750"/>
          </a:xfrm>
          <a:ln/>
        </p:spPr>
      </p:sp>
      <p:sp>
        <p:nvSpPr>
          <p:cNvPr id="604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If I underlay that spectrum from the earlier slide, you can see clearly that the "red” cone sensitivity is clearly centered on YELLOW (though due to the long tail, probably more of the area under the curve is in the red).</a:t>
            </a:r>
          </a:p>
          <a:p>
            <a:endParaRPr lang="en-US" dirty="0"/>
          </a:p>
          <a:p>
            <a:r>
              <a:rPr lang="en-US" dirty="0"/>
              <a:t>Image from: http://archive.cnx.org/contents/d42c807d-a9fa-4e3d-83d0-0f7c745b51a0@4/color-and-color-vision#import-auto-id1844887</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531471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11CC9C2-5826-497E-A73E-D0344F53A8D0}" type="slidenum">
              <a:rPr lang="en-US" sz="1000" smtClean="0"/>
              <a:pPr/>
              <a:t>21</a:t>
            </a:fld>
            <a:endParaRPr lang="en-US" sz="1000"/>
          </a:p>
        </p:txBody>
      </p:sp>
      <p:sp>
        <p:nvSpPr>
          <p:cNvPr id="62467" name="Rectangle 2"/>
          <p:cNvSpPr>
            <a:spLocks noGrp="1" noRot="1" noChangeAspect="1" noChangeArrowheads="1" noTextEdit="1"/>
          </p:cNvSpPr>
          <p:nvPr>
            <p:ph type="sldImg"/>
          </p:nvPr>
        </p:nvSpPr>
        <p:spPr>
          <a:xfrm>
            <a:off x="469900" y="727075"/>
            <a:ext cx="6376988" cy="358775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sz="2000" dirty="0"/>
              <a:t>Let's talk more about the distribution of the photopigments across Red, Green, and Blue. They aren't distributed evenly at all! </a:t>
            </a:r>
          </a:p>
          <a:p>
            <a:pPr lvl="0"/>
            <a:r>
              <a:rPr lang="en-US" sz="2000" dirty="0"/>
              <a:t>Mainly reds and very few blues.</a:t>
            </a:r>
          </a:p>
          <a:p>
            <a:pPr lvl="0"/>
            <a:r>
              <a:rPr lang="en-US" sz="2000" dirty="0"/>
              <a:t>[ADVANCE]</a:t>
            </a:r>
          </a:p>
          <a:p>
            <a:pPr lvl="0"/>
            <a:r>
              <a:rPr lang="en-US" sz="2000" dirty="0"/>
              <a:t>insensitivity to blue light</a:t>
            </a:r>
          </a:p>
          <a:p>
            <a:pPr lvl="0"/>
            <a:r>
              <a:rPr lang="en-US" sz="2000" dirty="0"/>
              <a:t>[ADVANCE]</a:t>
            </a:r>
          </a:p>
          <a:p>
            <a:pPr lvl="0"/>
            <a:r>
              <a:rPr lang="en-US" sz="2000" dirty="0"/>
              <a:t>Few of the blue ones are in the center. Where we have high acuity.</a:t>
            </a:r>
          </a:p>
          <a:p>
            <a:pPr lvl="0"/>
            <a:r>
              <a:rPr lang="en-US" sz="2000" dirty="0"/>
              <a:t>[ADVANCE]</a:t>
            </a:r>
          </a:p>
          <a:p>
            <a:pPr lvl="0"/>
            <a:r>
              <a:rPr lang="en-US" sz="2000" dirty="0"/>
              <a:t>Disappearance of small blue objects.</a:t>
            </a:r>
          </a:p>
          <a:p>
            <a:pPr lvl="0"/>
            <a:r>
              <a:rPr lang="en-US" sz="2000" dirty="0"/>
              <a:t>[ADVANCE]</a:t>
            </a:r>
          </a:p>
          <a:p>
            <a:pPr lvl="0"/>
            <a:r>
              <a:rPr lang="en-US" sz="2000" dirty="0"/>
              <a:t>As we age the lens yellows... absorbs shorter wavelengths</a:t>
            </a:r>
          </a:p>
          <a:p>
            <a:pPr lvl="0"/>
            <a:r>
              <a:rPr lang="en-US" sz="2000" dirty="0"/>
              <a:t>[ADVANCE]</a:t>
            </a:r>
          </a:p>
          <a:p>
            <a:pPr lvl="0"/>
            <a:r>
              <a:rPr lang="en-US" sz="2000" dirty="0"/>
              <a:t>Sensitivity to blue gets even worse!</a:t>
            </a:r>
          </a:p>
          <a:p>
            <a:pPr lvl="0"/>
            <a:r>
              <a:rPr lang="en-US" sz="2000" dirty="0"/>
              <a:t>[ADVANCE]</a:t>
            </a:r>
          </a:p>
          <a:p>
            <a:pPr lvl="0"/>
            <a:r>
              <a:rPr lang="en-US" sz="2000" dirty="0"/>
              <a:t>Don't use blue for small objects, e.g., text.</a:t>
            </a:r>
          </a:p>
          <a:p>
            <a:pPr lvl="0"/>
            <a:r>
              <a:rPr lang="en-US" sz="2000" dirty="0"/>
              <a:t>Original</a:t>
            </a:r>
            <a:r>
              <a:rPr lang="en-US" sz="2000" baseline="0" dirty="0"/>
              <a:t> choice of blue links on the web was a bad idea!</a:t>
            </a:r>
            <a:endParaRPr lang="en-US" sz="2000"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943632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0DA852C-F0F7-447C-A5B9-D4F2F3B5E23A}" type="slidenum">
              <a:rPr lang="en-US" sz="1000" smtClean="0"/>
              <a:pPr/>
              <a:t>22</a:t>
            </a:fld>
            <a:endParaRPr lang="en-US" sz="1000"/>
          </a:p>
        </p:txBody>
      </p:sp>
      <p:sp>
        <p:nvSpPr>
          <p:cNvPr id="64515" name="Rectangle 2"/>
          <p:cNvSpPr>
            <a:spLocks noGrp="1" noRot="1" noChangeAspect="1" noChangeArrowheads="1" noTextEdit="1"/>
          </p:cNvSpPr>
          <p:nvPr>
            <p:ph type="sldImg"/>
          </p:nvPr>
        </p:nvSpPr>
        <p:spPr>
          <a:xfrm>
            <a:off x="469900" y="727075"/>
            <a:ext cx="6376988" cy="358775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different wavelengths will focus at different distances through a lens... so we use little muscles to change the shape of the lens.</a:t>
            </a:r>
          </a:p>
          <a:p>
            <a:r>
              <a:rPr lang="en-US" dirty="0"/>
              <a:t>call that refocusing</a:t>
            </a:r>
          </a:p>
          <a:p>
            <a:r>
              <a:rPr lang="en-US" dirty="0"/>
              <a:t>[ADVANCE]</a:t>
            </a:r>
          </a:p>
          <a:p>
            <a:r>
              <a:rPr lang="en-US" dirty="0"/>
              <a:t>it causes fatigue</a:t>
            </a:r>
          </a:p>
          <a:p>
            <a:r>
              <a:rPr lang="en-US" dirty="0"/>
              <a:t>[ADVANCE]</a:t>
            </a:r>
          </a:p>
          <a:p>
            <a:r>
              <a:rPr lang="en-US" dirty="0"/>
              <a:t>so be careful about color combinations physically near each other that cause this refocusing constantly</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18562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0DA852C-F0F7-447C-A5B9-D4F2F3B5E23A}" type="slidenum">
              <a:rPr lang="en-US" sz="1000" smtClean="0"/>
              <a:pPr/>
              <a:t>23</a:t>
            </a:fld>
            <a:endParaRPr lang="en-US" sz="1000"/>
          </a:p>
        </p:txBody>
      </p:sp>
      <p:sp>
        <p:nvSpPr>
          <p:cNvPr id="64515" name="Rectangle 2"/>
          <p:cNvSpPr>
            <a:spLocks noGrp="1" noRot="1" noChangeAspect="1" noChangeArrowheads="1" noTextEdit="1"/>
          </p:cNvSpPr>
          <p:nvPr>
            <p:ph type="sldImg"/>
          </p:nvPr>
        </p:nvSpPr>
        <p:spPr>
          <a:xfrm>
            <a:off x="469900" y="727075"/>
            <a:ext cx="6376988" cy="3587750"/>
          </a:xfrm>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Look at this color wheel. The pure or saturated colors are on the outside. As you move towards the center they are being mixed with gray and become desaturated. Those lighter colors are CLOSER together in frequency space if you look back on the color spectrum and thus when used together require less refocusing and thus less strain on the eye.</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117416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0DA852C-F0F7-447C-A5B9-D4F2F3B5E23A}" type="slidenum">
              <a:rPr lang="en-US" sz="1000" smtClean="0"/>
              <a:pPr/>
              <a:t>24</a:t>
            </a:fld>
            <a:endParaRPr lang="en-US" sz="1000"/>
          </a:p>
        </p:txBody>
      </p:sp>
      <p:sp>
        <p:nvSpPr>
          <p:cNvPr id="64515" name="Rectangle 2"/>
          <p:cNvSpPr>
            <a:spLocks noGrp="1" noRot="1" noChangeAspect="1" noChangeArrowheads="1" noTextEdit="1"/>
          </p:cNvSpPr>
          <p:nvPr>
            <p:ph type="sldImg"/>
          </p:nvPr>
        </p:nvSpPr>
        <p:spPr>
          <a:xfrm>
            <a:off x="469900" y="727075"/>
            <a:ext cx="6376988" cy="358775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In the Left image, the background is saturated, the right is desaturated (how much gray)</a:t>
            </a:r>
          </a:p>
          <a:p>
            <a:r>
              <a:rPr lang="en-US" dirty="0"/>
              <a:t>Decreasing lightness helps, but much better on right with desaturated colors than</a:t>
            </a:r>
            <a:r>
              <a:rPr lang="en-US" baseline="0" dirty="0"/>
              <a:t> saturated</a:t>
            </a:r>
          </a:p>
          <a:p>
            <a:r>
              <a:rPr lang="en-US" baseline="0" dirty="0"/>
              <a:t>(sweater will still “pop”)</a:t>
            </a:r>
          </a:p>
          <a:p>
            <a:r>
              <a:rPr lang="en-US" baseline="0" dirty="0"/>
              <a:t>[ADVANCE]</a:t>
            </a:r>
          </a:p>
          <a:p>
            <a:r>
              <a:rPr lang="en-US" baseline="0" dirty="0"/>
              <a:t>or see this example with the button. Using the saturated color for the button and the desaturated color for the background causes the button to pop</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249198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9B7FF37-165E-4CB7-8172-D51D0985D950}" type="slidenum">
              <a:rPr lang="en-US" sz="1000" smtClean="0"/>
              <a:pPr/>
              <a:t>25</a:t>
            </a:fld>
            <a:endParaRPr lang="en-US" sz="1000"/>
          </a:p>
        </p:txBody>
      </p:sp>
      <p:sp>
        <p:nvSpPr>
          <p:cNvPr id="65539" name="Rectangle 2"/>
          <p:cNvSpPr>
            <a:spLocks noGrp="1" noRot="1" noChangeAspect="1" noChangeArrowheads="1" noTextEdit="1"/>
          </p:cNvSpPr>
          <p:nvPr>
            <p:ph type="sldImg"/>
          </p:nvPr>
        </p:nvSpPr>
        <p:spPr>
          <a:xfrm>
            <a:off x="469900" y="727075"/>
            <a:ext cx="6376988" cy="358775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4.5% of population, mostly men</a:t>
            </a:r>
          </a:p>
          <a:p>
            <a:r>
              <a:rPr lang="en-US" dirty="0"/>
              <a:t>[ADVANCE]</a:t>
            </a:r>
          </a:p>
          <a:p>
            <a:r>
              <a:rPr lang="en-US" dirty="0"/>
              <a:t>Two types</a:t>
            </a:r>
          </a:p>
          <a:p>
            <a:r>
              <a:rPr lang="en-US" dirty="0"/>
              <a:t>[ADVANCE]</a:t>
            </a:r>
          </a:p>
          <a:p>
            <a:r>
              <a:rPr lang="en-US" dirty="0"/>
              <a:t>different photopigment response most common</a:t>
            </a:r>
          </a:p>
          <a:p>
            <a:r>
              <a:rPr lang="en-US" dirty="0"/>
              <a:t>[ADVANCE]</a:t>
            </a:r>
          </a:p>
          <a:p>
            <a:r>
              <a:rPr lang="en-US" dirty="0"/>
              <a:t>red-green deficiency (widely known). missing a photopigment.</a:t>
            </a:r>
          </a:p>
          <a:p>
            <a:r>
              <a:rPr lang="en-US" dirty="0"/>
              <a:t>[ADVANCE]</a:t>
            </a:r>
          </a:p>
          <a:p>
            <a:r>
              <a:rPr lang="en-US" dirty="0"/>
              <a:t>There are web sites where you can check your color palette for red/green color deficiency to ensure your colors won’t cause a problem.</a:t>
            </a:r>
          </a:p>
          <a:p>
            <a:r>
              <a:rPr lang="en-US" dirty="0"/>
              <a:t>Key is to avoid single color distinctions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39630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69A6374-ACD2-44A6-AA96-3809D12B5EF6}" type="slidenum">
              <a:rPr lang="en-US" sz="1000" smtClean="0"/>
              <a:pPr/>
              <a:t>26</a:t>
            </a:fld>
            <a:endParaRPr lang="en-US" sz="1000"/>
          </a:p>
        </p:txBody>
      </p:sp>
      <p:sp>
        <p:nvSpPr>
          <p:cNvPr id="66563" name="Rectangle 2"/>
          <p:cNvSpPr>
            <a:spLocks noGrp="1" noRot="1" noChangeAspect="1" noChangeArrowheads="1" noTextEdit="1"/>
          </p:cNvSpPr>
          <p:nvPr>
            <p:ph type="sldImg"/>
          </p:nvPr>
        </p:nvSpPr>
        <p:spPr>
          <a:xfrm>
            <a:off x="469900" y="727075"/>
            <a:ext cx="6376988" cy="358775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Now based upon what we know about human vision, here are Some </a:t>
            </a:r>
            <a:r>
              <a:rPr lang="en-US" dirty="0" err="1"/>
              <a:t>guidlines</a:t>
            </a:r>
            <a:endParaRPr lang="en-US" dirty="0"/>
          </a:p>
          <a:p>
            <a:r>
              <a:rPr lang="en-US" dirty="0"/>
              <a:t>Avoid simultaneous...</a:t>
            </a:r>
          </a:p>
          <a:p>
            <a:r>
              <a:rPr lang="en-US" dirty="0"/>
              <a:t>why?</a:t>
            </a:r>
          </a:p>
          <a:p>
            <a:r>
              <a:rPr lang="en-US" dirty="0"/>
              <a:t>see how far they are in frequency space?</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constant refocusing!</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92809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EB6160E-CE08-43B8-9BE6-D0453AD73957}" type="slidenum">
              <a:rPr lang="en-US" sz="1000" smtClean="0"/>
              <a:pPr/>
              <a:t>27</a:t>
            </a:fld>
            <a:endParaRPr lang="en-US" sz="1000"/>
          </a:p>
        </p:txBody>
      </p:sp>
      <p:sp>
        <p:nvSpPr>
          <p:cNvPr id="67587" name="Rectangle 2"/>
          <p:cNvSpPr>
            <a:spLocks noGrp="1" noRot="1" noChangeAspect="1" noChangeArrowheads="1" noTextEdit="1"/>
          </p:cNvSpPr>
          <p:nvPr>
            <p:ph type="sldImg"/>
          </p:nvPr>
        </p:nvSpPr>
        <p:spPr>
          <a:xfrm>
            <a:off x="469900" y="727075"/>
            <a:ext cx="6376988" cy="358775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Pick non-adjacent colors so you get some contrast. But don't pick spectrally extreme colors like we just talked about. Opponent colors go well together but aren't the best. There are even better schemes than opponent colors (we'll see that in the visual design lecture), but being across the circle means they are closer to each other in frequency and thus require less refocusing.</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758186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28</a:t>
            </a:fld>
            <a:endParaRPr lang="en-US" sz="1000"/>
          </a:p>
        </p:txBody>
      </p:sp>
      <p:sp>
        <p:nvSpPr>
          <p:cNvPr id="68611" name="Rectangle 2"/>
          <p:cNvSpPr>
            <a:spLocks noGrp="1" noRot="1" noChangeAspect="1" noChangeArrowheads="1" noTextEdit="1"/>
          </p:cNvSpPr>
          <p:nvPr>
            <p:ph type="sldImg"/>
          </p:nvPr>
        </p:nvSpPr>
        <p:spPr>
          <a:xfrm>
            <a:off x="469900" y="727075"/>
            <a:ext cx="6376988" cy="3587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a:t>Mainly an issue for lots of text</a:t>
            </a:r>
          </a:p>
          <a:p>
            <a:pPr lvl="0"/>
            <a:endParaRPr lang="en-US" dirty="0"/>
          </a:p>
          <a:p>
            <a:pPr lvl="0"/>
            <a:r>
              <a:rPr lang="en-US" dirty="0"/>
              <a:t>blue makes a fine background color</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083899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Let’s talk about your next assignment</a:t>
            </a:r>
          </a:p>
          <a:p>
            <a:r>
              <a:rPr lang="en-US" dirty="0"/>
              <a:t>You are going to be making low-fi prototypes like I showed you last wed and then test them in your assignment due on Thursday/Friday.</a:t>
            </a:r>
          </a:p>
        </p:txBody>
      </p:sp>
      <p:sp>
        <p:nvSpPr>
          <p:cNvPr id="4" name="Slide Number Placeholder 3"/>
          <p:cNvSpPr>
            <a:spLocks noGrp="1"/>
          </p:cNvSpPr>
          <p:nvPr>
            <p:ph type="sldNum" sz="quarter" idx="10"/>
          </p:nvPr>
        </p:nvSpPr>
        <p:spPr/>
        <p:txBody>
          <a:bodyPr/>
          <a:lstStyle/>
          <a:p>
            <a:fld id="{F15B023B-A5DD-4615-B2B5-95B18B13BE21}" type="slidenum">
              <a:rPr lang="en-US" smtClean="0"/>
              <a:pPr/>
              <a:t>29</a:t>
            </a:fld>
            <a:endParaRPr lang="en-US"/>
          </a:p>
        </p:txBody>
      </p:sp>
    </p:spTree>
    <p:extLst>
      <p:ext uri="{BB962C8B-B14F-4D97-AF65-F5344CB8AC3E}">
        <p14:creationId xmlns:p14="http://schemas.microsoft.com/office/powerpoint/2010/main" val="297308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3</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What do we like?</a:t>
            </a:r>
          </a:p>
          <a:p>
            <a:endParaRPr lang="en-US" dirty="0"/>
          </a:p>
          <a:p>
            <a:r>
              <a:rPr lang="en-US" dirty="0"/>
              <a:t>What could be improved?</a:t>
            </a:r>
          </a:p>
          <a:p>
            <a:endParaRPr lang="en-US" dirty="0"/>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850148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Let’s do some administrivia.</a:t>
            </a:r>
          </a:p>
          <a:p>
            <a:r>
              <a:rPr lang="en-US" dirty="0"/>
              <a:t>You are going to be making low-fi prototypes like I have shown and then test them in your next assignment due a week from this Thursday/Friday.</a:t>
            </a:r>
          </a:p>
          <a:p>
            <a:endParaRPr lang="en-US" dirty="0"/>
          </a:p>
          <a:p>
            <a:r>
              <a:rPr lang="en-US" dirty="0"/>
              <a:t>Remember: focus especially on what </a:t>
            </a:r>
            <a:r>
              <a:rPr lang="en-US"/>
              <a:t>was surprising!</a:t>
            </a:r>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30</a:t>
            </a:fld>
            <a:endParaRPr lang="en-US"/>
          </a:p>
        </p:txBody>
      </p:sp>
    </p:spTree>
    <p:extLst>
      <p:ext uri="{BB962C8B-B14F-4D97-AF65-F5344CB8AC3E}">
        <p14:creationId xmlns:p14="http://schemas.microsoft.com/office/powerpoint/2010/main" val="1426024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7075"/>
            <a:ext cx="6376988" cy="3587750"/>
          </a:xfrm>
        </p:spPr>
      </p:sp>
      <p:sp>
        <p:nvSpPr>
          <p:cNvPr id="3" name="Notes Placeholder 2"/>
          <p:cNvSpPr>
            <a:spLocks noGrp="1"/>
          </p:cNvSpPr>
          <p:nvPr>
            <p:ph type="body" idx="1"/>
          </p:nvPr>
        </p:nvSpPr>
        <p:spPr/>
        <p:txBody>
          <a:bodyPr/>
          <a:lstStyle/>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If get here at 40 min take 25 min break. For every min over 40 take 1 min less break. Need to restart at 2:35 PM.</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this year ---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got here at 47 (2:17) min so only took 23 min break to 2:40</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last year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got here at 41 min and took a 29 min break to 2:40 PM leaving 40 min to finish</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Not enough. Definitely need 45 to finish. Skipped last 4-5 slides.</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goal: break at 40-45 minutes, 20-minute break (need 45 min to finish)</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if have less than 65 min left, reduce accordingly</a:t>
            </a:r>
          </a:p>
          <a:p>
            <a:endParaRPr lang="en-US" dirty="0"/>
          </a:p>
          <a:p>
            <a:r>
              <a:rPr lang="en-US" dirty="0"/>
              <a:t>--- 2 yeas </a:t>
            </a:r>
            <a:r>
              <a:rPr lang="en-US" dirty="0" err="1"/>
              <a:t>agor</a:t>
            </a:r>
            <a:r>
              <a:rPr lang="en-US" dirty="0"/>
              <a:t> –</a:t>
            </a:r>
          </a:p>
          <a:p>
            <a:r>
              <a:rPr lang="en-US" dirty="0"/>
              <a:t>broke at 52 min (restart at 2:45)</a:t>
            </a:r>
          </a:p>
          <a:p>
            <a:r>
              <a:rPr lang="en-US" dirty="0"/>
              <a:t>20 min break</a:t>
            </a:r>
          </a:p>
          <a:p>
            <a:endParaRPr lang="en-US" dirty="0"/>
          </a:p>
          <a:p>
            <a:r>
              <a:rPr lang="en-US" dirty="0"/>
              <a:t>--- 3 years ago ---</a:t>
            </a:r>
          </a:p>
          <a:p>
            <a:r>
              <a:rPr lang="en-US" dirty="0"/>
              <a:t>broke at 49min -- took 21 min break (restart at 2:40 PM)</a:t>
            </a:r>
          </a:p>
          <a:p>
            <a:endParaRPr lang="en-US" dirty="0"/>
          </a:p>
          <a:p>
            <a:r>
              <a:rPr lang="en-US" dirty="0"/>
              <a:t>--- 4 years ago ----</a:t>
            </a:r>
          </a:p>
          <a:p>
            <a:r>
              <a:rPr lang="en-US" dirty="0"/>
              <a:t>broke at 40 minutes</a:t>
            </a:r>
          </a:p>
          <a:p>
            <a:r>
              <a:rPr lang="en-US" dirty="0"/>
              <a:t>For 20 minutes – if have less than 65 min left, reduce accordingly</a:t>
            </a:r>
          </a:p>
          <a:p>
            <a:r>
              <a:rPr lang="en-US" dirty="0"/>
              <a:t>Need 45 min to finish</a:t>
            </a:r>
          </a:p>
          <a:p>
            <a:endParaRPr lang="en-US" dirty="0"/>
          </a:p>
          <a:p>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BCD31DAA-8C22-4560-9478-FEE05A82B49F}" type="slidenum">
              <a:rPr lang="en-US" smtClean="0"/>
              <a:pPr>
                <a:defRPr/>
              </a:pPr>
              <a:t>31</a:t>
            </a:fld>
            <a:endParaRPr lang="en-US"/>
          </a:p>
        </p:txBody>
      </p:sp>
      <p:sp>
        <p:nvSpPr>
          <p:cNvPr id="5" name="Date Placeholder 4"/>
          <p:cNvSpPr>
            <a:spLocks noGrp="1"/>
          </p:cNvSpPr>
          <p:nvPr>
            <p:ph type="dt" idx="11"/>
          </p:nvPr>
        </p:nvSpPr>
        <p:spPr/>
        <p:txBody>
          <a:bodyPr/>
          <a:lstStyle/>
          <a:p>
            <a:pPr>
              <a:defRPr/>
            </a:pPr>
            <a:r>
              <a:rPr lang="en-US"/>
              <a:t>October 22, 2015</a:t>
            </a:r>
          </a:p>
        </p:txBody>
      </p:sp>
      <p:sp>
        <p:nvSpPr>
          <p:cNvPr id="6" name="Header Placeholder 5"/>
          <p:cNvSpPr>
            <a:spLocks noGrp="1"/>
          </p:cNvSpPr>
          <p:nvPr>
            <p:ph type="hdr" sz="quarter" idx="12"/>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7440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32</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Now we are going to talk more about cognition and motor control.</a:t>
            </a:r>
          </a:p>
          <a:p>
            <a:r>
              <a:rPr lang="en-US" dirty="0"/>
              <a:t>We </a:t>
            </a:r>
            <a:r>
              <a:rPr lang="en-US" b="1" dirty="0"/>
              <a:t>model</a:t>
            </a:r>
            <a:r>
              <a:rPr lang="en-US" dirty="0"/>
              <a:t> human performance to </a:t>
            </a:r>
            <a:r>
              <a:rPr lang="en-US" b="1" dirty="0"/>
              <a:t>test</a:t>
            </a:r>
            <a:r>
              <a:rPr lang="en-US" dirty="0"/>
              <a:t> </a:t>
            </a:r>
            <a:r>
              <a:rPr lang="en-US" b="1" dirty="0"/>
              <a:t>understanding</a:t>
            </a:r>
            <a:r>
              <a:rPr lang="en-US" dirty="0"/>
              <a:t> and</a:t>
            </a:r>
          </a:p>
          <a:p>
            <a:r>
              <a:rPr lang="en-US" dirty="0"/>
              <a:t>To </a:t>
            </a:r>
            <a:r>
              <a:rPr lang="en-US" b="1" dirty="0"/>
              <a:t>predict</a:t>
            </a:r>
            <a:r>
              <a:rPr lang="en-US" dirty="0"/>
              <a:t> the </a:t>
            </a:r>
            <a:r>
              <a:rPr lang="en-US" b="1" dirty="0"/>
              <a:t>influence</a:t>
            </a:r>
            <a:r>
              <a:rPr lang="en-US" dirty="0"/>
              <a:t> of new technology.</a:t>
            </a:r>
          </a:p>
          <a:p>
            <a:r>
              <a:rPr lang="en-US" dirty="0"/>
              <a:t>This is the </a:t>
            </a:r>
            <a:r>
              <a:rPr lang="en-US" b="1" dirty="0"/>
              <a:t>classic</a:t>
            </a:r>
            <a:r>
              <a:rPr lang="en-US" dirty="0"/>
              <a:t> image from the book “The Psychology of Human-Computer Interaction”, which gave the field of HCI it’s name</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444447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33</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I’ll use this simpler model.</a:t>
            </a:r>
          </a:p>
          <a:p>
            <a:endParaRPr lang="en-US" dirty="0"/>
          </a:p>
          <a:p>
            <a:r>
              <a:rPr lang="en-US" dirty="0"/>
              <a:t>Memory and 3 processors</a:t>
            </a:r>
          </a:p>
          <a:p>
            <a:endParaRPr lang="en-US" dirty="0"/>
          </a:p>
          <a:p>
            <a:r>
              <a:rPr lang="en-US" dirty="0"/>
              <a:t>Perceptual processor: takes in from eyes &amp; ears and puts that information in the visual and auditory image stores, respectively that are part of working memory.</a:t>
            </a:r>
          </a:p>
          <a:p>
            <a:endParaRPr lang="en-US" dirty="0"/>
          </a:p>
          <a:p>
            <a:r>
              <a:rPr lang="en-US" dirty="0"/>
              <a:t>Motor processor that takes commands from working memory and controls our body. e.g., has our fingers click on a mouse or trackpad button.</a:t>
            </a:r>
          </a:p>
          <a:p>
            <a:endParaRPr lang="en-US" dirty="0"/>
          </a:p>
          <a:p>
            <a:r>
              <a:rPr lang="en-US" dirty="0"/>
              <a:t>Cognitive processor. Think of this as the CPU. Takes instructions from working memory. Can get more information from long-term memory and then operates on it and stores a result back in working memory.</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6992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F422B6D-1D93-4C06-B53B-49709B45E727}" type="slidenum">
              <a:rPr lang="en-US" sz="1000" smtClean="0"/>
              <a:pPr/>
              <a:t>34</a:t>
            </a:fld>
            <a:endParaRPr lang="en-US" sz="1000"/>
          </a:p>
        </p:txBody>
      </p:sp>
      <p:sp>
        <p:nvSpPr>
          <p:cNvPr id="72707" name="Rectangle 2"/>
          <p:cNvSpPr>
            <a:spLocks noGrp="1" noRot="1" noChangeAspect="1" noChangeArrowheads="1" noTextEdit="1"/>
          </p:cNvSpPr>
          <p:nvPr>
            <p:ph type="sldImg"/>
          </p:nvPr>
        </p:nvSpPr>
        <p:spPr>
          <a:xfrm>
            <a:off x="469900" y="727075"/>
            <a:ext cx="6376988" cy="3587750"/>
          </a:xfrm>
          <a:ln cap="flat"/>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25878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F422B6D-1D93-4C06-B53B-49709B45E727}" type="slidenum">
              <a:rPr lang="en-US" sz="1000" smtClean="0"/>
              <a:pPr/>
              <a:t>35</a:t>
            </a:fld>
            <a:endParaRPr lang="en-US" sz="1000"/>
          </a:p>
        </p:txBody>
      </p:sp>
      <p:sp>
        <p:nvSpPr>
          <p:cNvPr id="72707" name="Rectangle 2"/>
          <p:cNvSpPr>
            <a:spLocks noGrp="1" noRot="1" noChangeAspect="1" noChangeArrowheads="1" noTextEdit="1"/>
          </p:cNvSpPr>
          <p:nvPr>
            <p:ph type="sldImg"/>
          </p:nvPr>
        </p:nvSpPr>
        <p:spPr>
          <a:xfrm>
            <a:off x="469900" y="727075"/>
            <a:ext cx="6376988" cy="3587750"/>
          </a:xfrm>
          <a:ln cap="flat"/>
        </p:spPr>
      </p:sp>
      <p:sp>
        <p:nvSpPr>
          <p:cNvPr id="727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Some basic parameters of these processors and memories.</a:t>
            </a:r>
          </a:p>
          <a:p>
            <a:r>
              <a:rPr lang="en-US" dirty="0"/>
              <a:t>cycle time: ~100ms (key think to remember)</a:t>
            </a:r>
          </a:p>
          <a:p>
            <a:r>
              <a:rPr lang="en-US" dirty="0"/>
              <a:t>memory capacity, decay time, &amp; type</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829112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36</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Missing? (these answers on next slide):</a:t>
            </a:r>
            <a:br>
              <a:rPr lang="en-US" dirty="0"/>
            </a:br>
            <a:r>
              <a:rPr lang="en-US" dirty="0"/>
              <a:t>1) Haptic</a:t>
            </a:r>
            <a:r>
              <a:rPr lang="en-US" baseline="0" dirty="0"/>
              <a:t> input &amp; haptic image store</a:t>
            </a:r>
          </a:p>
          <a:p>
            <a:endParaRPr lang="en-US" baseline="0" dirty="0"/>
          </a:p>
          <a:p>
            <a:r>
              <a:rPr lang="en-US" baseline="0" dirty="0"/>
              <a:t>2) Moving from sensory memory to working memory</a:t>
            </a:r>
          </a:p>
          <a:p>
            <a:endParaRPr lang="en-US" baseline="0" dirty="0"/>
          </a:p>
          <a:p>
            <a:r>
              <a:rPr lang="en-US" baseline="0" dirty="0"/>
              <a:t>3) Moving from working memory to long-term memory</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628275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EF581A7-C073-4BF9-82B2-525F228AA44F}" type="slidenum">
              <a:rPr lang="en-US" sz="1000" smtClean="0"/>
              <a:pPr/>
              <a:t>37</a:t>
            </a:fld>
            <a:endParaRPr lang="en-US" sz="1000"/>
          </a:p>
        </p:txBody>
      </p:sp>
      <p:sp>
        <p:nvSpPr>
          <p:cNvPr id="73731" name="Rectangle 2"/>
          <p:cNvSpPr>
            <a:spLocks noGrp="1" noRot="1" noChangeAspect="1" noChangeArrowheads="1" noTextEdit="1"/>
          </p:cNvSpPr>
          <p:nvPr>
            <p:ph type="sldImg"/>
          </p:nvPr>
        </p:nvSpPr>
        <p:spPr>
          <a:xfrm>
            <a:off x="469900" y="727075"/>
            <a:ext cx="6376988" cy="3587750"/>
          </a:xfrm>
          <a:ln cap="flat"/>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dirty="0"/>
              <a:t>Perception of Touch… Other senses as well: Smell… Taste….</a:t>
            </a:r>
          </a:p>
          <a:p>
            <a:endParaRPr lang="en-US" dirty="0"/>
          </a:p>
          <a:p>
            <a:r>
              <a:rPr lang="en-US" dirty="0"/>
              <a:t>moving from sensory buffers to WM (attention)</a:t>
            </a:r>
          </a:p>
          <a:p>
            <a:endParaRPr lang="en-US" dirty="0"/>
          </a:p>
          <a:p>
            <a:r>
              <a:rPr lang="en-US" dirty="0"/>
              <a:t>moving from WM to LTM</a:t>
            </a:r>
          </a:p>
          <a:p>
            <a:r>
              <a:rPr lang="en-US" dirty="0"/>
              <a:t>- elaboration / attention</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90762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15D45FC-C2B4-48AF-8C87-B3AC7344B600}" type="slidenum">
              <a:rPr lang="en-US" sz="1000" smtClean="0"/>
              <a:pPr/>
              <a:t>38</a:t>
            </a:fld>
            <a:endParaRPr lang="en-US" sz="1000"/>
          </a:p>
        </p:txBody>
      </p:sp>
      <p:sp>
        <p:nvSpPr>
          <p:cNvPr id="74755" name="Rectangle 2"/>
          <p:cNvSpPr>
            <a:spLocks noGrp="1" noRot="1" noChangeAspect="1" noChangeArrowheads="1" noTextEdit="1"/>
          </p:cNvSpPr>
          <p:nvPr>
            <p:ph type="sldImg"/>
          </p:nvPr>
        </p:nvSpPr>
        <p:spPr>
          <a:xfrm>
            <a:off x="469900" y="727075"/>
            <a:ext cx="6376988" cy="3587750"/>
          </a:xfrm>
          <a:ln cap="flat"/>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Why do we care about memory…</a:t>
            </a:r>
          </a:p>
          <a:p>
            <a:endParaRPr lang="en-US" dirty="0"/>
          </a:p>
          <a:p>
            <a:r>
              <a:rPr lang="en-US" dirty="0"/>
              <a:t>It underlies many of the issues in the usability of visual interfaces</a:t>
            </a:r>
          </a:p>
          <a:p>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IMAGE: © Jonny Hawkins / </a:t>
            </a:r>
            <a:r>
              <a:rPr lang="en-US" dirty="0" err="1"/>
              <a:t>CartoonStock</a:t>
            </a:r>
            <a:endParaRPr lang="en-US" dirty="0"/>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413419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15D45FC-C2B4-48AF-8C87-B3AC7344B600}" type="slidenum">
              <a:rPr lang="en-US" sz="1000" smtClean="0"/>
              <a:pPr/>
              <a:t>39</a:t>
            </a:fld>
            <a:endParaRPr lang="en-US" sz="1000"/>
          </a:p>
        </p:txBody>
      </p:sp>
      <p:sp>
        <p:nvSpPr>
          <p:cNvPr id="74755" name="Rectangle 2"/>
          <p:cNvSpPr>
            <a:spLocks noGrp="1" noRot="1" noChangeAspect="1" noChangeArrowheads="1" noTextEdit="1"/>
          </p:cNvSpPr>
          <p:nvPr>
            <p:ph type="sldImg"/>
          </p:nvPr>
        </p:nvSpPr>
        <p:spPr>
          <a:xfrm>
            <a:off x="469900" y="727075"/>
            <a:ext cx="6376988" cy="3587750"/>
          </a:xfrm>
          <a:ln cap="flat"/>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working memory is</a:t>
            </a:r>
          </a:p>
          <a:p>
            <a:r>
              <a:rPr lang="en-US" dirty="0"/>
              <a:t>- small (7+-2 chunks), fast, but decays quickly</a:t>
            </a:r>
          </a:p>
          <a:p>
            <a:endParaRPr lang="en-US" dirty="0"/>
          </a:p>
          <a:p>
            <a:r>
              <a:rPr lang="en-US" dirty="0"/>
              <a:t>long-term memory is</a:t>
            </a:r>
          </a:p>
          <a:p>
            <a:r>
              <a:rPr lang="en-US" dirty="0"/>
              <a:t>- huge (unlimited?)</a:t>
            </a:r>
          </a:p>
          <a:p>
            <a:r>
              <a:rPr lang="en-US" dirty="0"/>
              <a:t>- slower with little/no? decay</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31134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4</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88042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40</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How does the MHP operate</a:t>
            </a:r>
          </a:p>
          <a:p>
            <a:r>
              <a:rPr lang="en-US" dirty="0"/>
              <a:t>recognize-act cycle</a:t>
            </a:r>
          </a:p>
          <a:p>
            <a:r>
              <a:rPr lang="en-US" dirty="0"/>
              <a:t>- WM initiates actions associatively lined in LTM</a:t>
            </a:r>
          </a:p>
          <a:p>
            <a:r>
              <a:rPr lang="en-US" dirty="0"/>
              <a:t>- executed actions modify contents of WM</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163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41</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Let’s see this in action</a:t>
            </a:r>
          </a:p>
          <a:p>
            <a:r>
              <a:rPr lang="en-US" dirty="0"/>
              <a:t>[ADVANCE]</a:t>
            </a:r>
          </a:p>
          <a:p>
            <a:r>
              <a:rPr lang="en-US" dirty="0"/>
              <a:t>some operation (like an instruction) goes from working memory to the cognitive processor and is executed</a:t>
            </a:r>
          </a:p>
          <a:p>
            <a:r>
              <a:rPr lang="en-US" dirty="0"/>
              <a:t>[ADVANCE]</a:t>
            </a:r>
          </a:p>
          <a:p>
            <a:r>
              <a:rPr lang="en-US" dirty="0"/>
              <a:t>this grabs action linked from the Long-term memory</a:t>
            </a:r>
          </a:p>
          <a:p>
            <a:r>
              <a:rPr lang="en-US" dirty="0"/>
              <a:t>[ADVANCE]</a:t>
            </a:r>
          </a:p>
          <a:p>
            <a:r>
              <a:rPr lang="en-US" dirty="0"/>
              <a:t>This is executed or used in an operation and then the result is put back in working memory.</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144165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42</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0197800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43</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Ok let's talk about motor </a:t>
            </a:r>
            <a:r>
              <a:rPr lang="en-US" dirty="0" err="1"/>
              <a:t>processsing</a:t>
            </a:r>
            <a:r>
              <a:rPr lang="en-US" dirty="0"/>
              <a:t>:</a:t>
            </a:r>
            <a:br>
              <a:rPr lang="en-US" dirty="0"/>
            </a:br>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Now do it 24"</a:t>
            </a:r>
            <a:r>
              <a:rPr lang="en-US" baseline="0" dirty="0"/>
              <a:t> apart and still 1" diameter</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r>
              <a:rPr lang="en-US" baseline="0" dirty="0"/>
              <a:t>1) 18s</a:t>
            </a:r>
          </a:p>
          <a:p>
            <a:r>
              <a:rPr lang="en-US" baseline="0" dirty="0"/>
              <a:t>2) 30s</a:t>
            </a:r>
          </a:p>
          <a:p>
            <a:r>
              <a:rPr lang="en-US" baseline="0" dirty="0"/>
              <a:t>3) 22s</a:t>
            </a:r>
          </a:p>
          <a:p>
            <a:r>
              <a:rPr lang="en-US" baseline="0" dirty="0"/>
              <a:t>4) 16s</a:t>
            </a:r>
          </a:p>
          <a:p>
            <a:endParaRPr lang="en-US" baseline="0" dirty="0"/>
          </a:p>
          <a:p>
            <a:r>
              <a:rPr lang="en-US" baseline="0" dirty="0"/>
              <a:t>Last year:</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76286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B26DE-CB92-B4C7-E4DA-D13884DD83BA}"/>
            </a:ext>
          </a:extLst>
        </p:cNvPr>
        <p:cNvGrpSpPr/>
        <p:nvPr/>
      </p:nvGrpSpPr>
      <p:grpSpPr>
        <a:xfrm>
          <a:off x="0" y="0"/>
          <a:ext cx="0" cy="0"/>
          <a:chOff x="0" y="0"/>
          <a:chExt cx="0" cy="0"/>
        </a:xfrm>
      </p:grpSpPr>
      <p:sp>
        <p:nvSpPr>
          <p:cNvPr id="75778" name="Rectangle 7">
            <a:extLst>
              <a:ext uri="{FF2B5EF4-FFF2-40B4-BE49-F238E27FC236}">
                <a16:creationId xmlns:a16="http://schemas.microsoft.com/office/drawing/2014/main" id="{8019BAFD-966C-E4F9-9AA8-E3B0C0637985}"/>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44</a:t>
            </a:fld>
            <a:endParaRPr lang="en-US" sz="1000"/>
          </a:p>
        </p:txBody>
      </p:sp>
      <p:sp>
        <p:nvSpPr>
          <p:cNvPr id="75779" name="Rectangle 2">
            <a:extLst>
              <a:ext uri="{FF2B5EF4-FFF2-40B4-BE49-F238E27FC236}">
                <a16:creationId xmlns:a16="http://schemas.microsoft.com/office/drawing/2014/main" id="{86EB3304-7795-C95A-8A94-6427F2664A74}"/>
              </a:ext>
            </a:extLst>
          </p:cNvPr>
          <p:cNvSpPr>
            <a:spLocks noGrp="1" noRot="1" noChangeAspect="1" noChangeArrowheads="1" noTextEdit="1"/>
          </p:cNvSpPr>
          <p:nvPr>
            <p:ph type="sldImg"/>
          </p:nvPr>
        </p:nvSpPr>
        <p:spPr>
          <a:xfrm>
            <a:off x="469900" y="727075"/>
            <a:ext cx="6376988" cy="3587750"/>
          </a:xfrm>
          <a:ln cap="flat"/>
        </p:spPr>
      </p:sp>
      <p:sp>
        <p:nvSpPr>
          <p:cNvPr id="75780" name="Rectangle 3">
            <a:extLst>
              <a:ext uri="{FF2B5EF4-FFF2-40B4-BE49-F238E27FC236}">
                <a16:creationId xmlns:a16="http://schemas.microsoft.com/office/drawing/2014/main" id="{BBD56B6A-B0C7-DF5B-F66A-D504DD14DDF9}"/>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a:extLst>
              <a:ext uri="{FF2B5EF4-FFF2-40B4-BE49-F238E27FC236}">
                <a16:creationId xmlns:a16="http://schemas.microsoft.com/office/drawing/2014/main" id="{470CD925-6CC9-4EF0-F313-0BEA2B7135BE}"/>
              </a:ext>
            </a:extLst>
          </p:cNvPr>
          <p:cNvSpPr>
            <a:spLocks noGrp="1"/>
          </p:cNvSpPr>
          <p:nvPr>
            <p:ph type="dt" idx="10"/>
          </p:nvPr>
        </p:nvSpPr>
        <p:spPr/>
        <p:txBody>
          <a:bodyPr/>
          <a:lstStyle/>
          <a:p>
            <a:pPr>
              <a:defRPr/>
            </a:pPr>
            <a:r>
              <a:rPr lang="en-US"/>
              <a:t>October 22, 2015</a:t>
            </a:r>
          </a:p>
        </p:txBody>
      </p:sp>
      <p:sp>
        <p:nvSpPr>
          <p:cNvPr id="3" name="Header Placeholder 2">
            <a:extLst>
              <a:ext uri="{FF2B5EF4-FFF2-40B4-BE49-F238E27FC236}">
                <a16:creationId xmlns:a16="http://schemas.microsoft.com/office/drawing/2014/main" id="{0B2E1CC6-0185-49BA-47EA-8DB584E7EA4E}"/>
              </a:ext>
            </a:extLst>
          </p:cNvPr>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54395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45</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16235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33E40-BA8E-BA0B-C947-A112E62E0E51}"/>
            </a:ext>
          </a:extLst>
        </p:cNvPr>
        <p:cNvGrpSpPr/>
        <p:nvPr/>
      </p:nvGrpSpPr>
      <p:grpSpPr>
        <a:xfrm>
          <a:off x="0" y="0"/>
          <a:ext cx="0" cy="0"/>
          <a:chOff x="0" y="0"/>
          <a:chExt cx="0" cy="0"/>
        </a:xfrm>
      </p:grpSpPr>
      <p:sp>
        <p:nvSpPr>
          <p:cNvPr id="75778" name="Rectangle 7">
            <a:extLst>
              <a:ext uri="{FF2B5EF4-FFF2-40B4-BE49-F238E27FC236}">
                <a16:creationId xmlns:a16="http://schemas.microsoft.com/office/drawing/2014/main" id="{95C4F269-21FD-AE73-5926-686DD01DA6C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46</a:t>
            </a:fld>
            <a:endParaRPr lang="en-US" sz="1000"/>
          </a:p>
        </p:txBody>
      </p:sp>
      <p:sp>
        <p:nvSpPr>
          <p:cNvPr id="75779" name="Rectangle 2">
            <a:extLst>
              <a:ext uri="{FF2B5EF4-FFF2-40B4-BE49-F238E27FC236}">
                <a16:creationId xmlns:a16="http://schemas.microsoft.com/office/drawing/2014/main" id="{D2D64C0A-1D78-7D81-92A1-3FB8EB7CF21D}"/>
              </a:ext>
            </a:extLst>
          </p:cNvPr>
          <p:cNvSpPr>
            <a:spLocks noGrp="1" noRot="1" noChangeAspect="1" noChangeArrowheads="1" noTextEdit="1"/>
          </p:cNvSpPr>
          <p:nvPr>
            <p:ph type="sldImg"/>
          </p:nvPr>
        </p:nvSpPr>
        <p:spPr>
          <a:xfrm>
            <a:off x="469900" y="727075"/>
            <a:ext cx="6376988" cy="3587750"/>
          </a:xfrm>
          <a:ln cap="flat"/>
        </p:spPr>
      </p:sp>
      <p:sp>
        <p:nvSpPr>
          <p:cNvPr id="75780" name="Rectangle 3">
            <a:extLst>
              <a:ext uri="{FF2B5EF4-FFF2-40B4-BE49-F238E27FC236}">
                <a16:creationId xmlns:a16="http://schemas.microsoft.com/office/drawing/2014/main" id="{3A705449-DECC-A86F-57E9-4ACEE009893C}"/>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a:extLst>
              <a:ext uri="{FF2B5EF4-FFF2-40B4-BE49-F238E27FC236}">
                <a16:creationId xmlns:a16="http://schemas.microsoft.com/office/drawing/2014/main" id="{638E9D0A-4047-B4AA-403F-69F445E02094}"/>
              </a:ext>
            </a:extLst>
          </p:cNvPr>
          <p:cNvSpPr>
            <a:spLocks noGrp="1"/>
          </p:cNvSpPr>
          <p:nvPr>
            <p:ph type="dt" idx="10"/>
          </p:nvPr>
        </p:nvSpPr>
        <p:spPr/>
        <p:txBody>
          <a:bodyPr/>
          <a:lstStyle/>
          <a:p>
            <a:pPr>
              <a:defRPr/>
            </a:pPr>
            <a:r>
              <a:rPr lang="en-US"/>
              <a:t>October 22, 2015</a:t>
            </a:r>
          </a:p>
        </p:txBody>
      </p:sp>
      <p:sp>
        <p:nvSpPr>
          <p:cNvPr id="3" name="Header Placeholder 2">
            <a:extLst>
              <a:ext uri="{FF2B5EF4-FFF2-40B4-BE49-F238E27FC236}">
                <a16:creationId xmlns:a16="http://schemas.microsoft.com/office/drawing/2014/main" id="{5AC2CC86-CF5F-E2AC-9758-4845B87F7C9E}"/>
              </a:ext>
            </a:extLst>
          </p:cNvPr>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087338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47</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802590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48</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34208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49</a:t>
            </a:fld>
            <a:endParaRPr lang="en-US"/>
          </a:p>
        </p:txBody>
      </p:sp>
    </p:spTree>
    <p:extLst>
      <p:ext uri="{BB962C8B-B14F-4D97-AF65-F5344CB8AC3E}">
        <p14:creationId xmlns:p14="http://schemas.microsoft.com/office/powerpoint/2010/main" val="109462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5</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When I tried it again last year it was much improved</a:t>
            </a:r>
          </a:p>
          <a:p>
            <a:r>
              <a:rPr lang="en-US" dirty="0"/>
              <a:t>(the current version is different again, but similar to this in terms of the error handling)</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531858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go to the link and show them </a:t>
            </a:r>
          </a:p>
          <a:p>
            <a:r>
              <a:rPr lang="en-US" dirty="0"/>
              <a:t>-- then say: </a:t>
            </a:r>
          </a:p>
          <a:p>
            <a:r>
              <a:rPr lang="en-US" dirty="0"/>
              <a:t>take a minute to do this and then stop after 4-5 rounds and take a look at the graphs below</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50</a:t>
            </a:fld>
            <a:endParaRPr lang="en-US"/>
          </a:p>
        </p:txBody>
      </p:sp>
    </p:spTree>
    <p:extLst>
      <p:ext uri="{BB962C8B-B14F-4D97-AF65-F5344CB8AC3E}">
        <p14:creationId xmlns:p14="http://schemas.microsoft.com/office/powerpoint/2010/main" val="2997063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51</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9707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52</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90018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CB787943-CA16-4D1A-A8A2-4EB73FB23589}" type="slidenum">
              <a:rPr lang="en-US" sz="1000" smtClean="0"/>
              <a:pPr/>
              <a:t>53</a:t>
            </a:fld>
            <a:endParaRPr lang="en-US" sz="1000"/>
          </a:p>
        </p:txBody>
      </p:sp>
      <p:sp>
        <p:nvSpPr>
          <p:cNvPr id="76803" name="Rectangle 2"/>
          <p:cNvSpPr>
            <a:spLocks noGrp="1" noRot="1" noChangeAspect="1" noChangeArrowheads="1" noTextEdit="1"/>
          </p:cNvSpPr>
          <p:nvPr>
            <p:ph type="sldImg"/>
          </p:nvPr>
        </p:nvSpPr>
        <p:spPr>
          <a:xfrm>
            <a:off x="469900" y="727075"/>
            <a:ext cx="6376988" cy="3587750"/>
          </a:xfrm>
          <a:ln cap="flat"/>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So what’s going on here.</a:t>
            </a:r>
          </a:p>
          <a:p>
            <a:r>
              <a:rPr lang="en-US" dirty="0" err="1"/>
              <a:t>Fitts’</a:t>
            </a:r>
            <a:r>
              <a:rPr lang="en-US" dirty="0"/>
              <a:t> Law</a:t>
            </a:r>
          </a:p>
          <a:p>
            <a:endParaRPr lang="en-US" dirty="0"/>
          </a:p>
          <a:p>
            <a:r>
              <a:rPr lang="en-US" dirty="0"/>
              <a:t>Understand both D/S and relative position.</a:t>
            </a:r>
          </a:p>
          <a:p>
            <a:endParaRPr lang="en-US" dirty="0"/>
          </a:p>
          <a:p>
            <a:r>
              <a:rPr lang="en-US" dirty="0"/>
              <a:t>further distance takes longer.</a:t>
            </a:r>
          </a:p>
          <a:p>
            <a:r>
              <a:rPr lang="en-US" dirty="0"/>
              <a:t>smaller target takes longer.</a:t>
            </a:r>
          </a:p>
          <a:p>
            <a:r>
              <a:rPr lang="en-US" dirty="0"/>
              <a:t>and vice versa -&gt; closer and larger target is faster to hit.</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417478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5CB660B-072B-4BD6-8F7B-C06A0202CAB6}" type="slidenum">
              <a:rPr lang="en-US" sz="1000" smtClean="0"/>
              <a:pPr/>
              <a:t>54</a:t>
            </a:fld>
            <a:endParaRPr lang="en-US" sz="1000"/>
          </a:p>
        </p:txBody>
      </p:sp>
      <p:sp>
        <p:nvSpPr>
          <p:cNvPr id="77827" name="Rectangle 2"/>
          <p:cNvSpPr>
            <a:spLocks noGrp="1" noRot="1" noChangeAspect="1" noChangeArrowheads="1" noTextEdit="1"/>
          </p:cNvSpPr>
          <p:nvPr>
            <p:ph type="sldImg"/>
          </p:nvPr>
        </p:nvSpPr>
        <p:spPr>
          <a:xfrm>
            <a:off x="469900" y="727075"/>
            <a:ext cx="6376988" cy="3587750"/>
          </a:xfrm>
          <a:ln cap="flat"/>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pPr lvl="1"/>
            <a:r>
              <a:rPr lang="en-US" dirty="0"/>
              <a:t>linear menu. standard. mouse pops up at first item and you move to desired item and let mouse up to select it.</a:t>
            </a:r>
          </a:p>
          <a:p>
            <a:pPr lvl="1"/>
            <a:endParaRPr lang="en-US" dirty="0"/>
          </a:p>
          <a:p>
            <a:pPr lvl="1"/>
            <a:r>
              <a:rPr lang="en-US" dirty="0"/>
              <a:t>pie menu: mouse starts in center and let up button in select slice.</a:t>
            </a:r>
          </a:p>
          <a:p>
            <a:pPr lvl="1"/>
            <a:r>
              <a:rPr lang="en-US" dirty="0"/>
              <a:t>pie slices extend to outer edge of screen</a:t>
            </a:r>
          </a:p>
          <a:p>
            <a:pPr lvl="1"/>
            <a:endParaRPr lang="en-US" dirty="0"/>
          </a:p>
          <a:p>
            <a:pPr lvl="1"/>
            <a:r>
              <a:rPr lang="en-US" dirty="0"/>
              <a:t>Which will be faster on average? why?</a:t>
            </a:r>
          </a:p>
          <a:p>
            <a:pPr lvl="1"/>
            <a:r>
              <a:rPr lang="en-US" dirty="0"/>
              <a:t>[ADVANCE]</a:t>
            </a:r>
          </a:p>
          <a:p>
            <a:pPr lvl="1"/>
            <a:r>
              <a:rPr lang="en-US" dirty="0"/>
              <a:t>answers</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365895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7075"/>
            <a:ext cx="6376988" cy="3587750"/>
          </a:xfrm>
        </p:spPr>
      </p:sp>
      <p:sp>
        <p:nvSpPr>
          <p:cNvPr id="3" name="Notes Placeholder 2"/>
          <p:cNvSpPr>
            <a:spLocks noGrp="1"/>
          </p:cNvSpPr>
          <p:nvPr>
            <p:ph type="body" idx="1"/>
          </p:nvPr>
        </p:nvSpPr>
        <p:spPr/>
        <p:txBody>
          <a:bodyPr/>
          <a:lstStyle/>
          <a:p>
            <a:r>
              <a:rPr lang="en-US" dirty="0"/>
              <a:t>Some from the past</a:t>
            </a:r>
          </a:p>
          <a:p>
            <a:endParaRPr lang="en-US" dirty="0"/>
          </a:p>
        </p:txBody>
      </p:sp>
      <p:sp>
        <p:nvSpPr>
          <p:cNvPr id="4" name="Slide Number Placeholder 3"/>
          <p:cNvSpPr>
            <a:spLocks noGrp="1"/>
          </p:cNvSpPr>
          <p:nvPr>
            <p:ph type="sldNum" sz="quarter" idx="10"/>
          </p:nvPr>
        </p:nvSpPr>
        <p:spPr/>
        <p:txBody>
          <a:bodyPr/>
          <a:lstStyle/>
          <a:p>
            <a:pPr>
              <a:defRPr/>
            </a:pPr>
            <a:fld id="{BCD31DAA-8C22-4560-9478-FEE05A82B49F}" type="slidenum">
              <a:rPr lang="en-US" smtClean="0"/>
              <a:pPr>
                <a:defRPr/>
              </a:pPr>
              <a:t>55</a:t>
            </a:fld>
            <a:endParaRPr lang="en-US"/>
          </a:p>
        </p:txBody>
      </p:sp>
      <p:sp>
        <p:nvSpPr>
          <p:cNvPr id="5" name="Date Placeholder 4"/>
          <p:cNvSpPr>
            <a:spLocks noGrp="1"/>
          </p:cNvSpPr>
          <p:nvPr>
            <p:ph type="dt" idx="11"/>
          </p:nvPr>
        </p:nvSpPr>
        <p:spPr/>
        <p:txBody>
          <a:bodyPr/>
          <a:lstStyle/>
          <a:p>
            <a:pPr>
              <a:defRPr/>
            </a:pPr>
            <a:r>
              <a:rPr lang="en-US"/>
              <a:t>October 22, 2015</a:t>
            </a:r>
          </a:p>
        </p:txBody>
      </p:sp>
      <p:sp>
        <p:nvSpPr>
          <p:cNvPr id="6" name="Header Placeholder 5"/>
          <p:cNvSpPr>
            <a:spLocks noGrp="1"/>
          </p:cNvSpPr>
          <p:nvPr>
            <p:ph type="hdr" sz="quarter" idx="12"/>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514310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more recent</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a:t>
            </a:r>
            <a:br>
              <a:rPr lang="en-US"/>
            </a:br>
            <a:r>
              <a:rPr lang="en-US"/>
              <a:t>Autumn 2024</a:t>
            </a:r>
            <a:br>
              <a:rPr lang="en-US"/>
            </a:br>
            <a:r>
              <a:rPr lang="en-US"/>
              <a:t>Prof. James A. Landay, Stanford University</a:t>
            </a:r>
            <a:endParaRPr lang="en-US" dirty="0"/>
          </a:p>
        </p:txBody>
      </p:sp>
      <p:sp>
        <p:nvSpPr>
          <p:cNvPr id="5" name="Date Placeholder 4"/>
          <p:cNvSpPr>
            <a:spLocks noGrp="1"/>
          </p:cNvSpPr>
          <p:nvPr>
            <p:ph type="dt" idx="1"/>
          </p:nvPr>
        </p:nvSpPr>
        <p:spPr/>
        <p:txBody>
          <a:bodyPr/>
          <a:lstStyle/>
          <a:p>
            <a:pPr>
              <a:defRPr/>
            </a:pPr>
            <a:r>
              <a:rPr lang="en-US"/>
              <a:t>October 21, 2024</a:t>
            </a:r>
            <a:endParaRPr lang="en-US" dirty="0"/>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56</a:t>
            </a:fld>
            <a:endParaRPr lang="en-US"/>
          </a:p>
        </p:txBody>
      </p:sp>
    </p:spTree>
    <p:extLst>
      <p:ext uri="{BB962C8B-B14F-4D97-AF65-F5344CB8AC3E}">
        <p14:creationId xmlns:p14="http://schemas.microsoft.com/office/powerpoint/2010/main" val="24055416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a:t>
            </a:r>
            <a:br>
              <a:rPr lang="en-US"/>
            </a:br>
            <a:r>
              <a:rPr lang="en-US"/>
              <a:t>Autumn 2024</a:t>
            </a:r>
            <a:br>
              <a:rPr lang="en-US"/>
            </a:br>
            <a:r>
              <a:rPr lang="en-US"/>
              <a:t>Prof. James A. Landay, Stanford University</a:t>
            </a:r>
            <a:endParaRPr lang="en-US" dirty="0"/>
          </a:p>
        </p:txBody>
      </p:sp>
      <p:sp>
        <p:nvSpPr>
          <p:cNvPr id="5" name="Date Placeholder 4"/>
          <p:cNvSpPr>
            <a:spLocks noGrp="1"/>
          </p:cNvSpPr>
          <p:nvPr>
            <p:ph type="dt" idx="1"/>
          </p:nvPr>
        </p:nvSpPr>
        <p:spPr/>
        <p:txBody>
          <a:bodyPr/>
          <a:lstStyle/>
          <a:p>
            <a:pPr>
              <a:defRPr/>
            </a:pPr>
            <a:r>
              <a:rPr lang="en-US"/>
              <a:t>October 21, 2024</a:t>
            </a:r>
            <a:endParaRPr lang="en-US" dirty="0"/>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57</a:t>
            </a:fld>
            <a:endParaRPr lang="en-US"/>
          </a:p>
        </p:txBody>
      </p:sp>
    </p:spTree>
    <p:extLst>
      <p:ext uri="{BB962C8B-B14F-4D97-AF65-F5344CB8AC3E}">
        <p14:creationId xmlns:p14="http://schemas.microsoft.com/office/powerpoint/2010/main" val="21821047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a:t>
            </a:r>
            <a:br>
              <a:rPr lang="en-US"/>
            </a:br>
            <a:r>
              <a:rPr lang="en-US"/>
              <a:t>Autumn 2024</a:t>
            </a:r>
            <a:br>
              <a:rPr lang="en-US"/>
            </a:br>
            <a:r>
              <a:rPr lang="en-US"/>
              <a:t>Prof. James A. Landay, Stanford University</a:t>
            </a:r>
            <a:endParaRPr lang="en-US" dirty="0"/>
          </a:p>
        </p:txBody>
      </p:sp>
      <p:sp>
        <p:nvSpPr>
          <p:cNvPr id="5" name="Date Placeholder 4"/>
          <p:cNvSpPr>
            <a:spLocks noGrp="1"/>
          </p:cNvSpPr>
          <p:nvPr>
            <p:ph type="dt" idx="1"/>
          </p:nvPr>
        </p:nvSpPr>
        <p:spPr/>
        <p:txBody>
          <a:bodyPr/>
          <a:lstStyle/>
          <a:p>
            <a:pPr>
              <a:defRPr/>
            </a:pPr>
            <a:r>
              <a:rPr lang="en-US"/>
              <a:t>October 21, 2024</a:t>
            </a:r>
            <a:endParaRPr lang="en-US" dirty="0"/>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58</a:t>
            </a:fld>
            <a:endParaRPr lang="en-US"/>
          </a:p>
        </p:txBody>
      </p:sp>
    </p:spTree>
    <p:extLst>
      <p:ext uri="{BB962C8B-B14F-4D97-AF65-F5344CB8AC3E}">
        <p14:creationId xmlns:p14="http://schemas.microsoft.com/office/powerpoint/2010/main" val="36635800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In many pieces of software, but still haven’t reached ubiquity… why?</a:t>
            </a:r>
          </a:p>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a:t>
            </a:r>
            <a:br>
              <a:rPr lang="en-US"/>
            </a:br>
            <a:r>
              <a:rPr lang="en-US"/>
              <a:t>Autumn 2024</a:t>
            </a:r>
            <a:br>
              <a:rPr lang="en-US"/>
            </a:br>
            <a:r>
              <a:rPr lang="en-US"/>
              <a:t>Prof. James A. Landay, Stanford University</a:t>
            </a:r>
            <a:endParaRPr lang="en-US" dirty="0"/>
          </a:p>
        </p:txBody>
      </p:sp>
      <p:sp>
        <p:nvSpPr>
          <p:cNvPr id="5" name="Date Placeholder 4"/>
          <p:cNvSpPr>
            <a:spLocks noGrp="1"/>
          </p:cNvSpPr>
          <p:nvPr>
            <p:ph type="dt" idx="1"/>
          </p:nvPr>
        </p:nvSpPr>
        <p:spPr/>
        <p:txBody>
          <a:bodyPr/>
          <a:lstStyle/>
          <a:p>
            <a:pPr>
              <a:defRPr/>
            </a:pPr>
            <a:r>
              <a:rPr lang="en-US"/>
              <a:t>October 21, 2024</a:t>
            </a:r>
            <a:endParaRPr lang="en-US" dirty="0"/>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59</a:t>
            </a:fld>
            <a:endParaRPr lang="en-US"/>
          </a:p>
        </p:txBody>
      </p:sp>
    </p:spTree>
    <p:extLst>
      <p:ext uri="{BB962C8B-B14F-4D97-AF65-F5344CB8AC3E}">
        <p14:creationId xmlns:p14="http://schemas.microsoft.com/office/powerpoint/2010/main" val="121715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EDD67-F1CF-28D3-4D03-BE8C8F9F0095}"/>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3BD8F287-7085-DE54-3677-D973ED8F680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6</a:t>
            </a:fld>
            <a:endParaRPr lang="en-US" sz="1000"/>
          </a:p>
        </p:txBody>
      </p:sp>
      <p:sp>
        <p:nvSpPr>
          <p:cNvPr id="49155" name="Rectangle 2">
            <a:extLst>
              <a:ext uri="{FF2B5EF4-FFF2-40B4-BE49-F238E27FC236}">
                <a16:creationId xmlns:a16="http://schemas.microsoft.com/office/drawing/2014/main" id="{ACAF17A6-2584-DC6E-A28C-E3201FADA89F}"/>
              </a:ext>
            </a:extLst>
          </p:cNvPr>
          <p:cNvSpPr>
            <a:spLocks noGrp="1" noRot="1" noChangeAspect="1" noChangeArrowheads="1" noTextEdit="1"/>
          </p:cNvSpPr>
          <p:nvPr>
            <p:ph type="sldImg"/>
          </p:nvPr>
        </p:nvSpPr>
        <p:spPr>
          <a:xfrm>
            <a:off x="469900" y="727075"/>
            <a:ext cx="6376988" cy="3587750"/>
          </a:xfrm>
          <a:ln/>
        </p:spPr>
      </p:sp>
      <p:sp>
        <p:nvSpPr>
          <p:cNvPr id="49156" name="Rectangle 3">
            <a:extLst>
              <a:ext uri="{FF2B5EF4-FFF2-40B4-BE49-F238E27FC236}">
                <a16:creationId xmlns:a16="http://schemas.microsoft.com/office/drawing/2014/main" id="{0DF6F04F-23A0-8DE0-74D0-9A622E91A3C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3 main ways to use:</a:t>
            </a:r>
          </a:p>
          <a:p>
            <a:endParaRPr lang="en-US" dirty="0"/>
          </a:p>
          <a:p>
            <a:pPr marL="0" indent="0">
              <a:buFontTx/>
              <a:buNone/>
            </a:pPr>
            <a:r>
              <a:rPr lang="en-US" sz="1200" b="0" kern="0" dirty="0"/>
              <a:t>Connects to TV and use detachable controllers </a:t>
            </a:r>
          </a:p>
          <a:p>
            <a:pPr marL="0" indent="0">
              <a:buFontTx/>
              <a:buNone/>
            </a:pPr>
            <a:r>
              <a:rPr lang="en-US" sz="1200" b="0" kern="0" dirty="0"/>
              <a:t>		or</a:t>
            </a:r>
          </a:p>
          <a:p>
            <a:pPr marL="0" indent="0">
              <a:buFontTx/>
              <a:buNone/>
            </a:pPr>
            <a:r>
              <a:rPr lang="en-US" sz="1200" b="0" kern="0" dirty="0"/>
              <a:t>Use as a single all in one device</a:t>
            </a:r>
          </a:p>
          <a:p>
            <a:pPr marL="0" indent="0">
              <a:buFontTx/>
              <a:buNone/>
            </a:pPr>
            <a:r>
              <a:rPr lang="en-US" sz="1200" b="0" kern="0" dirty="0"/>
              <a:t>		or</a:t>
            </a:r>
          </a:p>
          <a:p>
            <a:pPr marL="0" indent="0">
              <a:buFontTx/>
              <a:buNone/>
            </a:pPr>
            <a:r>
              <a:rPr lang="en-US" sz="1200" b="0" kern="0" dirty="0"/>
              <a:t>Give another person a controller &amp; share the screen</a:t>
            </a:r>
          </a:p>
          <a:p>
            <a:endParaRPr lang="en-US" dirty="0"/>
          </a:p>
          <a:p>
            <a:endParaRPr lang="en-US" dirty="0"/>
          </a:p>
        </p:txBody>
      </p:sp>
      <p:sp>
        <p:nvSpPr>
          <p:cNvPr id="2" name="Date Placeholder 1">
            <a:extLst>
              <a:ext uri="{FF2B5EF4-FFF2-40B4-BE49-F238E27FC236}">
                <a16:creationId xmlns:a16="http://schemas.microsoft.com/office/drawing/2014/main" id="{23370523-C5A0-3CF9-3BE0-4D477F83CDA7}"/>
              </a:ext>
            </a:extLst>
          </p:cNvPr>
          <p:cNvSpPr>
            <a:spLocks noGrp="1"/>
          </p:cNvSpPr>
          <p:nvPr>
            <p:ph type="dt" idx="10"/>
          </p:nvPr>
        </p:nvSpPr>
        <p:spPr/>
        <p:txBody>
          <a:bodyPr/>
          <a:lstStyle/>
          <a:p>
            <a:pPr>
              <a:defRPr/>
            </a:pPr>
            <a:r>
              <a:rPr lang="en-US"/>
              <a:t>October 22, 2015</a:t>
            </a:r>
          </a:p>
        </p:txBody>
      </p:sp>
      <p:sp>
        <p:nvSpPr>
          <p:cNvPr id="3" name="Header Placeholder 2">
            <a:extLst>
              <a:ext uri="{FF2B5EF4-FFF2-40B4-BE49-F238E27FC236}">
                <a16:creationId xmlns:a16="http://schemas.microsoft.com/office/drawing/2014/main" id="{708E14F6-29F3-C9C8-76B1-548F433A0BBC}"/>
              </a:ext>
            </a:extLst>
          </p:cNvPr>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767434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91F6E9F-AA38-436E-9590-C38EC8FAEBFC}" type="slidenum">
              <a:rPr lang="en-US" sz="1000" smtClean="0"/>
              <a:pPr/>
              <a:t>60</a:t>
            </a:fld>
            <a:endParaRPr lang="en-US" sz="1000"/>
          </a:p>
        </p:txBody>
      </p:sp>
      <p:sp>
        <p:nvSpPr>
          <p:cNvPr id="80899" name="Rectangle 2"/>
          <p:cNvSpPr>
            <a:spLocks noGrp="1" noRot="1" noChangeAspect="1" noChangeArrowheads="1" noTextEdit="1"/>
          </p:cNvSpPr>
          <p:nvPr>
            <p:ph type="sldImg"/>
          </p:nvPr>
        </p:nvSpPr>
        <p:spPr>
          <a:xfrm>
            <a:off x="469900" y="727075"/>
            <a:ext cx="6376988" cy="3587750"/>
          </a:xfrm>
          <a:ln cap="flat"/>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Very hard to accurately</a:t>
            </a:r>
            <a:r>
              <a:rPr lang="en-US" baseline="0" dirty="0"/>
              <a:t> tap on icons</a:t>
            </a:r>
            <a:r>
              <a:rPr lang="mr-IN" baseline="0" dirty="0"/>
              <a:t>…</a:t>
            </a:r>
            <a:r>
              <a:rPr lang="en-US" baseline="0" dirty="0"/>
              <a:t> leads to errors</a:t>
            </a:r>
            <a:r>
              <a:rPr lang="mr-IN" baseline="0" dirty="0"/>
              <a:t>…</a:t>
            </a:r>
            <a:r>
              <a:rPr lang="en-US" baseline="0" dirty="0"/>
              <a:t> example of Fitts’ Law in action</a:t>
            </a:r>
          </a:p>
          <a:p>
            <a:endParaRPr lang="en-US" baseline="0"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baseline="0" dirty="0"/>
              <a:t>[ADVANCE]</a:t>
            </a:r>
          </a:p>
          <a:p>
            <a:r>
              <a:rPr lang="en-US" baseline="0" dirty="0"/>
              <a:t>RECENTLY, …</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72523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91F6E9F-AA38-436E-9590-C38EC8FAEBFC}" type="slidenum">
              <a:rPr lang="en-US" sz="1000" smtClean="0"/>
              <a:pPr/>
              <a:t>61</a:t>
            </a:fld>
            <a:endParaRPr lang="en-US" sz="1000"/>
          </a:p>
        </p:txBody>
      </p:sp>
      <p:sp>
        <p:nvSpPr>
          <p:cNvPr id="80899" name="Rectangle 2"/>
          <p:cNvSpPr>
            <a:spLocks noGrp="1" noRot="1" noChangeAspect="1" noChangeArrowheads="1" noTextEdit="1"/>
          </p:cNvSpPr>
          <p:nvPr>
            <p:ph type="sldImg"/>
          </p:nvPr>
        </p:nvSpPr>
        <p:spPr>
          <a:xfrm>
            <a:off x="469900" y="727075"/>
            <a:ext cx="6376988" cy="3587750"/>
          </a:xfrm>
          <a:ln cap="flat"/>
        </p:spPr>
      </p:sp>
      <p:sp>
        <p:nvSpPr>
          <p:cNvPr id="809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baseline="0" dirty="0"/>
          </a:p>
          <a:p>
            <a:r>
              <a:rPr lang="en-US" baseline="0" dirty="0"/>
              <a:t>they redesigned it to go through more of a linear menu (on the right), that is easier to select without error (but doesn’t hold as much information on the screen at once).</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2152883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62</a:t>
            </a:fld>
            <a:endParaRPr lang="en-US"/>
          </a:p>
        </p:txBody>
      </p:sp>
    </p:spTree>
    <p:extLst>
      <p:ext uri="{BB962C8B-B14F-4D97-AF65-F5344CB8AC3E}">
        <p14:creationId xmlns:p14="http://schemas.microsoft.com/office/powerpoint/2010/main" val="4037283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known as the Stroop Effect. It is a great example of interference in your working memory.</a:t>
            </a:r>
          </a:p>
          <a:p>
            <a:endParaRPr lang="en-US" dirty="0"/>
          </a:p>
          <a:p>
            <a:r>
              <a:rPr lang="en-US" dirty="0"/>
              <a:t>Why are we learning this? </a:t>
            </a:r>
          </a:p>
          <a:p>
            <a:r>
              <a:rPr lang="en-US" dirty="0"/>
              <a:t>Imagine making icons or labels in your user interface that have interfering triggers into your memory. E.g., a “green” button for cancel? Or a label that says “X” in one place and “Y” in another.</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63</a:t>
            </a:fld>
            <a:endParaRPr lang="en-US"/>
          </a:p>
        </p:txBody>
      </p:sp>
    </p:spTree>
    <p:extLst>
      <p:ext uri="{BB962C8B-B14F-4D97-AF65-F5344CB8AC3E}">
        <p14:creationId xmlns:p14="http://schemas.microsoft.com/office/powerpoint/2010/main" val="13558568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default OSX Dialog box.</a:t>
            </a:r>
          </a:p>
          <a:p>
            <a:endParaRPr lang="en-US" dirty="0"/>
          </a:p>
          <a:p>
            <a:r>
              <a:rPr lang="en-US" dirty="0"/>
              <a:t>What if instead it looked like this? What errors might occur?</a:t>
            </a:r>
          </a:p>
          <a:p>
            <a:r>
              <a:rPr lang="en-US" dirty="0"/>
              <a:t>[ADVANCE]</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64</a:t>
            </a:fld>
            <a:endParaRPr lang="en-US"/>
          </a:p>
        </p:txBody>
      </p:sp>
    </p:spTree>
    <p:extLst>
      <p:ext uri="{BB962C8B-B14F-4D97-AF65-F5344CB8AC3E}">
        <p14:creationId xmlns:p14="http://schemas.microsoft.com/office/powerpoint/2010/main" val="5090342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errors might occur?</a:t>
            </a:r>
          </a:p>
          <a:p>
            <a:endParaRPr lang="en-US" dirty="0"/>
          </a:p>
          <a:p>
            <a:r>
              <a:rPr lang="en-US" dirty="0"/>
              <a:t>Green implies Yes or Good in western culture. That color could interfere with the word “Cancel” and cause errors.</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65</a:t>
            </a:fld>
            <a:endParaRPr lang="en-US"/>
          </a:p>
        </p:txBody>
      </p:sp>
    </p:spTree>
    <p:extLst>
      <p:ext uri="{BB962C8B-B14F-4D97-AF65-F5344CB8AC3E}">
        <p14:creationId xmlns:p14="http://schemas.microsoft.com/office/powerpoint/2010/main" val="29693431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what if there is interference with what labels normally mean. In this accounting application, “Return” means the same as “Cancel”. But for most people, this is not necessarily what “Return” might mean.</a:t>
            </a:r>
          </a:p>
          <a:p>
            <a:endParaRPr lang="en-US" dirty="0"/>
          </a:p>
          <a:p>
            <a:r>
              <a:rPr lang="en-US" dirty="0"/>
              <a:t>https://</a:t>
            </a:r>
            <a:r>
              <a:rPr lang="en-US" dirty="0" err="1"/>
              <a:t>www.uxmatters.com</a:t>
            </a:r>
            <a:r>
              <a:rPr lang="en-US" dirty="0"/>
              <a:t>/mt/archives/2010/07/achieving-and-balancing-consistency-in-user-interface-design.php</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66</a:t>
            </a:fld>
            <a:endParaRPr lang="en-US"/>
          </a:p>
        </p:txBody>
      </p:sp>
    </p:spTree>
    <p:extLst>
      <p:ext uri="{BB962C8B-B14F-4D97-AF65-F5344CB8AC3E}">
        <p14:creationId xmlns:p14="http://schemas.microsoft.com/office/powerpoint/2010/main" val="12037335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91F6E9F-AA38-436E-9590-C38EC8FAEBFC}" type="slidenum">
              <a:rPr lang="en-US" sz="1000" smtClean="0"/>
              <a:pPr/>
              <a:t>67</a:t>
            </a:fld>
            <a:endParaRPr lang="en-US" sz="1000"/>
          </a:p>
        </p:txBody>
      </p:sp>
      <p:sp>
        <p:nvSpPr>
          <p:cNvPr id="80899" name="Rectangle 2"/>
          <p:cNvSpPr>
            <a:spLocks noGrp="1" noRot="1" noChangeAspect="1" noChangeArrowheads="1" noTextEdit="1"/>
          </p:cNvSpPr>
          <p:nvPr>
            <p:ph type="sldImg"/>
          </p:nvPr>
        </p:nvSpPr>
        <p:spPr>
          <a:xfrm>
            <a:off x="469900" y="727075"/>
            <a:ext cx="6376988" cy="3587750"/>
          </a:xfrm>
          <a:ln cap="flat"/>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1355905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7F989CA7-790E-4380-BF5B-C580193DD8B8}" type="slidenum">
              <a:rPr lang="en-US" sz="1000" smtClean="0"/>
              <a:pPr/>
              <a:t>68</a:t>
            </a:fld>
            <a:endParaRPr lang="en-US" sz="1000"/>
          </a:p>
        </p:txBody>
      </p:sp>
      <p:sp>
        <p:nvSpPr>
          <p:cNvPr id="81923" name="Rectangle 2"/>
          <p:cNvSpPr>
            <a:spLocks noGrp="1" noRot="1" noChangeAspect="1" noChangeArrowheads="1" noTextEdit="1"/>
          </p:cNvSpPr>
          <p:nvPr>
            <p:ph type="sldImg"/>
          </p:nvPr>
        </p:nvSpPr>
        <p:spPr>
          <a:xfrm>
            <a:off x="469900" y="727075"/>
            <a:ext cx="6376988" cy="3587750"/>
          </a:xfrm>
          <a:ln cap="flat"/>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205962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6A16826-6CB7-4EBA-9F1C-E982C41663F9}" type="slidenum">
              <a:rPr lang="en-US" sz="1000" smtClean="0"/>
              <a:pPr/>
              <a:t>69</a:t>
            </a:fld>
            <a:endParaRPr lang="en-US" sz="1000"/>
          </a:p>
        </p:txBody>
      </p:sp>
      <p:sp>
        <p:nvSpPr>
          <p:cNvPr id="82947" name="Rectangle 2"/>
          <p:cNvSpPr>
            <a:spLocks noGrp="1" noRot="1" noChangeAspect="1" noChangeArrowheads="1" noTextEdit="1"/>
          </p:cNvSpPr>
          <p:nvPr>
            <p:ph type="sldImg"/>
          </p:nvPr>
        </p:nvSpPr>
        <p:spPr>
          <a:xfrm>
            <a:off x="469900" y="727075"/>
            <a:ext cx="6376988" cy="3587750"/>
          </a:xfrm>
          <a:ln cap="flat"/>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06125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FDB10-8E98-FD06-815D-34EEF15102C0}"/>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43BA0330-89F1-A3F9-1C8D-95081C03F4E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7</a:t>
            </a:fld>
            <a:endParaRPr lang="en-US" sz="1000"/>
          </a:p>
        </p:txBody>
      </p:sp>
      <p:sp>
        <p:nvSpPr>
          <p:cNvPr id="49155" name="Rectangle 2">
            <a:extLst>
              <a:ext uri="{FF2B5EF4-FFF2-40B4-BE49-F238E27FC236}">
                <a16:creationId xmlns:a16="http://schemas.microsoft.com/office/drawing/2014/main" id="{6FA2E7B4-9A56-A5A5-100B-BCD215E23EA5}"/>
              </a:ext>
            </a:extLst>
          </p:cNvPr>
          <p:cNvSpPr>
            <a:spLocks noGrp="1" noRot="1" noChangeAspect="1" noChangeArrowheads="1" noTextEdit="1"/>
          </p:cNvSpPr>
          <p:nvPr>
            <p:ph type="sldImg"/>
          </p:nvPr>
        </p:nvSpPr>
        <p:spPr>
          <a:xfrm>
            <a:off x="469900" y="727075"/>
            <a:ext cx="6376988" cy="3587750"/>
          </a:xfrm>
          <a:ln/>
        </p:spPr>
      </p:sp>
      <p:sp>
        <p:nvSpPr>
          <p:cNvPr id="49156" name="Rectangle 3">
            <a:extLst>
              <a:ext uri="{FF2B5EF4-FFF2-40B4-BE49-F238E27FC236}">
                <a16:creationId xmlns:a16="http://schemas.microsoft.com/office/drawing/2014/main" id="{252CC8F9-ED1E-5C16-1AB9-D81BC59BFD2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None/>
            </a:pPr>
            <a:r>
              <a:rPr lang="en-US" sz="1200" dirty="0"/>
              <a:t>Multiple configurations reduces # of physical steps for any one mode</a:t>
            </a:r>
          </a:p>
          <a:p>
            <a:pPr marL="0" indent="0">
              <a:buNone/>
            </a:pPr>
            <a:endParaRPr lang="en-US" sz="1200" dirty="0"/>
          </a:p>
          <a:p>
            <a:pPr marL="0" indent="0">
              <a:buNone/>
            </a:pPr>
            <a:r>
              <a:rPr lang="en-US" sz="1200" dirty="0"/>
              <a:t>Detachable controllers caters to different play styles/physical abilities</a:t>
            </a:r>
          </a:p>
          <a:p>
            <a:pPr marL="0" indent="0">
              <a:buNone/>
            </a:pPr>
            <a:endParaRPr lang="en-US" sz="1200" dirty="0"/>
          </a:p>
          <a:p>
            <a:pPr marL="0" indent="0">
              <a:buNone/>
            </a:pPr>
            <a:r>
              <a:rPr lang="en-US" sz="1200" dirty="0"/>
              <a:t>Controller optimizes button placement for minimal movement (</a:t>
            </a:r>
            <a:r>
              <a:rPr lang="en-US" sz="1200" dirty="0" err="1"/>
              <a:t>Fitts’</a:t>
            </a:r>
            <a:r>
              <a:rPr lang="en-US" sz="1200" dirty="0"/>
              <a:t> Law)</a:t>
            </a:r>
          </a:p>
          <a:p>
            <a:endParaRPr lang="en-US" dirty="0"/>
          </a:p>
        </p:txBody>
      </p:sp>
      <p:sp>
        <p:nvSpPr>
          <p:cNvPr id="2" name="Date Placeholder 1">
            <a:extLst>
              <a:ext uri="{FF2B5EF4-FFF2-40B4-BE49-F238E27FC236}">
                <a16:creationId xmlns:a16="http://schemas.microsoft.com/office/drawing/2014/main" id="{7FEBBCAC-6D34-2DDC-2114-3926A5D86FE3}"/>
              </a:ext>
            </a:extLst>
          </p:cNvPr>
          <p:cNvSpPr>
            <a:spLocks noGrp="1"/>
          </p:cNvSpPr>
          <p:nvPr>
            <p:ph type="dt" idx="10"/>
          </p:nvPr>
        </p:nvSpPr>
        <p:spPr/>
        <p:txBody>
          <a:bodyPr/>
          <a:lstStyle/>
          <a:p>
            <a:pPr>
              <a:defRPr/>
            </a:pPr>
            <a:r>
              <a:rPr lang="en-US"/>
              <a:t>October 22, 2015</a:t>
            </a:r>
          </a:p>
        </p:txBody>
      </p:sp>
      <p:sp>
        <p:nvSpPr>
          <p:cNvPr id="3" name="Header Placeholder 2">
            <a:extLst>
              <a:ext uri="{FF2B5EF4-FFF2-40B4-BE49-F238E27FC236}">
                <a16:creationId xmlns:a16="http://schemas.microsoft.com/office/drawing/2014/main" id="{573739F8-7ECF-668C-4DBC-C817E5BDA452}"/>
              </a:ext>
            </a:extLst>
          </p:cNvPr>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854398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7F989CA7-790E-4380-BF5B-C580193DD8B8}" type="slidenum">
              <a:rPr lang="en-US" sz="1000" smtClean="0"/>
              <a:pPr/>
              <a:t>70</a:t>
            </a:fld>
            <a:endParaRPr lang="en-US" sz="1000"/>
          </a:p>
        </p:txBody>
      </p:sp>
      <p:sp>
        <p:nvSpPr>
          <p:cNvPr id="81923" name="Rectangle 2"/>
          <p:cNvSpPr>
            <a:spLocks noGrp="1" noRot="1" noChangeAspect="1" noChangeArrowheads="1" noTextEdit="1"/>
          </p:cNvSpPr>
          <p:nvPr>
            <p:ph type="sldImg"/>
          </p:nvPr>
        </p:nvSpPr>
        <p:spPr>
          <a:xfrm>
            <a:off x="469900" y="727075"/>
            <a:ext cx="6376988" cy="3587750"/>
          </a:xfrm>
          <a:ln cap="flat"/>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091998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6A16826-6CB7-4EBA-9F1C-E982C41663F9}" type="slidenum">
              <a:rPr lang="en-US" sz="1000" smtClean="0"/>
              <a:pPr/>
              <a:t>71</a:t>
            </a:fld>
            <a:endParaRPr lang="en-US" sz="1000"/>
          </a:p>
        </p:txBody>
      </p:sp>
      <p:sp>
        <p:nvSpPr>
          <p:cNvPr id="82947" name="Rectangle 2"/>
          <p:cNvSpPr>
            <a:spLocks noGrp="1" noRot="1" noChangeAspect="1" noChangeArrowheads="1" noTextEdit="1"/>
          </p:cNvSpPr>
          <p:nvPr>
            <p:ph type="sldImg"/>
          </p:nvPr>
        </p:nvSpPr>
        <p:spPr>
          <a:xfrm>
            <a:off x="469900" y="727075"/>
            <a:ext cx="6376988" cy="3587750"/>
          </a:xfrm>
          <a:ln cap="flat"/>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7083623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2B4A8327-FC53-4EB9-9AAA-8EE0817E41FA}" type="slidenum">
              <a:rPr lang="en-US" sz="1000" smtClean="0"/>
              <a:pPr/>
              <a:t>72</a:t>
            </a:fld>
            <a:endParaRPr lang="en-US" sz="1000"/>
          </a:p>
        </p:txBody>
      </p:sp>
      <p:sp>
        <p:nvSpPr>
          <p:cNvPr id="83971" name="Rectangle 2"/>
          <p:cNvSpPr>
            <a:spLocks noGrp="1" noRot="1" noChangeAspect="1" noChangeArrowheads="1" noTextEdit="1"/>
          </p:cNvSpPr>
          <p:nvPr>
            <p:ph type="sldImg"/>
          </p:nvPr>
        </p:nvSpPr>
        <p:spPr>
          <a:xfrm>
            <a:off x="469900" y="727075"/>
            <a:ext cx="6376988" cy="3587750"/>
          </a:xfrm>
          <a:ln cap="flat"/>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071116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E6C18E2-9453-474F-BC90-9542102B089E}" type="slidenum">
              <a:rPr lang="en-US" sz="1000" smtClean="0"/>
              <a:pPr/>
              <a:t>73</a:t>
            </a:fld>
            <a:endParaRPr lang="en-US" sz="1000"/>
          </a:p>
        </p:txBody>
      </p:sp>
      <p:sp>
        <p:nvSpPr>
          <p:cNvPr id="84995" name="Rectangle 2"/>
          <p:cNvSpPr>
            <a:spLocks noGrp="1" noRot="1" noChangeAspect="1" noChangeArrowheads="1" noTextEdit="1"/>
          </p:cNvSpPr>
          <p:nvPr>
            <p:ph type="sldImg"/>
          </p:nvPr>
        </p:nvSpPr>
        <p:spPr>
          <a:xfrm>
            <a:off x="469900" y="727075"/>
            <a:ext cx="6376988" cy="3587750"/>
          </a:xfrm>
          <a:ln cap="flat"/>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0126463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37E0B4EB-2CBC-4FB2-859C-CFE73BC69037}" type="slidenum">
              <a:rPr lang="en-US" sz="1000" smtClean="0"/>
              <a:pPr/>
              <a:t>74</a:t>
            </a:fld>
            <a:endParaRPr lang="en-US" sz="1000"/>
          </a:p>
        </p:txBody>
      </p:sp>
      <p:sp>
        <p:nvSpPr>
          <p:cNvPr id="87043" name="Rectangle 2"/>
          <p:cNvSpPr>
            <a:spLocks noGrp="1" noRot="1" noChangeAspect="1" noChangeArrowheads="1" noTextEdit="1"/>
          </p:cNvSpPr>
          <p:nvPr>
            <p:ph type="sldImg"/>
          </p:nvPr>
        </p:nvSpPr>
        <p:spPr>
          <a:xfrm>
            <a:off x="469900" y="727075"/>
            <a:ext cx="6376988" cy="3587750"/>
          </a:xfrm>
          <a:ln cap="flat"/>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991440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76740C1-EBB4-4E27-836A-17F5FA186AF0}" type="slidenum">
              <a:rPr lang="en-US" sz="1000" smtClean="0"/>
              <a:pPr/>
              <a:t>75</a:t>
            </a:fld>
            <a:endParaRPr lang="en-US" sz="1000"/>
          </a:p>
        </p:txBody>
      </p:sp>
      <p:sp>
        <p:nvSpPr>
          <p:cNvPr id="88067" name="Rectangle 2"/>
          <p:cNvSpPr>
            <a:spLocks noGrp="1" noRot="1" noChangeAspect="1" noChangeArrowheads="1" noTextEdit="1"/>
          </p:cNvSpPr>
          <p:nvPr>
            <p:ph type="sldImg"/>
          </p:nvPr>
        </p:nvSpPr>
        <p:spPr>
          <a:xfrm>
            <a:off x="469900" y="727075"/>
            <a:ext cx="6376988" cy="3587750"/>
          </a:xfrm>
          <a:ln cap="flat"/>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5833530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684B31A-723A-43AF-AF80-F77557DEDFCE}" type="slidenum">
              <a:rPr lang="en-US" sz="1000" smtClean="0"/>
              <a:pPr/>
              <a:t>76</a:t>
            </a:fld>
            <a:endParaRPr lang="en-US" sz="1000"/>
          </a:p>
        </p:txBody>
      </p:sp>
      <p:sp>
        <p:nvSpPr>
          <p:cNvPr id="89091" name="Rectangle 2"/>
          <p:cNvSpPr>
            <a:spLocks noGrp="1" noRot="1" noChangeAspect="1" noChangeArrowheads="1" noTextEdit="1"/>
          </p:cNvSpPr>
          <p:nvPr>
            <p:ph type="sldImg"/>
          </p:nvPr>
        </p:nvSpPr>
        <p:spPr>
          <a:xfrm>
            <a:off x="468313" y="725488"/>
            <a:ext cx="6380162" cy="3589337"/>
          </a:xfrm>
          <a:solidFill>
            <a:srgbClr val="FFFFFF"/>
          </a:solidFill>
          <a:ln/>
        </p:spPr>
      </p:sp>
      <p:sp>
        <p:nvSpPr>
          <p:cNvPr id="89092" name="Rectangle 3"/>
          <p:cNvSpPr>
            <a:spLocks noGrp="1" noChangeArrowheads="1"/>
          </p:cNvSpPr>
          <p:nvPr>
            <p:ph type="body" idx="1"/>
          </p:nvPr>
        </p:nvSpPr>
        <p:spPr>
          <a:xfrm>
            <a:off x="974725" y="4559300"/>
            <a:ext cx="5365750" cy="4321175"/>
          </a:xfrm>
          <a:solidFill>
            <a:srgbClr val="FFFFFF"/>
          </a:solidFill>
          <a:ln>
            <a:solidFill>
              <a:srgbClr val="000000"/>
            </a:solidFill>
          </a:ln>
        </p:spPr>
        <p:txBody>
          <a:bodyPr lIns="94837" tIns="47418" rIns="94837" bIns="47418"/>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762463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84DE261-AE97-4CF7-9F4E-3E37DB2959F3}" type="slidenum">
              <a:rPr lang="en-US" sz="1000" smtClean="0"/>
              <a:pPr/>
              <a:t>77</a:t>
            </a:fld>
            <a:endParaRPr lang="en-US" sz="1000"/>
          </a:p>
        </p:txBody>
      </p:sp>
      <p:sp>
        <p:nvSpPr>
          <p:cNvPr id="90115" name="Rectangle 2"/>
          <p:cNvSpPr>
            <a:spLocks noGrp="1" noRot="1" noChangeAspect="1" noChangeArrowheads="1" noTextEdit="1"/>
          </p:cNvSpPr>
          <p:nvPr>
            <p:ph type="sldImg"/>
          </p:nvPr>
        </p:nvSpPr>
        <p:spPr>
          <a:xfrm>
            <a:off x="471488" y="727075"/>
            <a:ext cx="6375400" cy="3586163"/>
          </a:xfrm>
          <a:ln cap="flat"/>
        </p:spPr>
      </p:sp>
      <p:sp>
        <p:nvSpPr>
          <p:cNvPr id="90116" name="Rectangle 3"/>
          <p:cNvSpPr>
            <a:spLocks noGrp="1" noChangeArrowheads="1"/>
          </p:cNvSpPr>
          <p:nvPr>
            <p:ph type="body" idx="1"/>
          </p:nvPr>
        </p:nvSpPr>
        <p:spPr>
          <a:xfrm>
            <a:off x="976313" y="4557713"/>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11325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8</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I had to return some shoes to </a:t>
            </a:r>
            <a:r>
              <a:rPr lang="en-US" dirty="0" err="1"/>
              <a:t>zappos.com</a:t>
            </a:r>
            <a:endParaRPr lang="en-US" dirty="0"/>
          </a:p>
          <a:p>
            <a:r>
              <a:rPr lang="en-US" dirty="0"/>
              <a:t>They didn’t give me full credit so I had to fill out a form</a:t>
            </a:r>
          </a:p>
          <a:p>
            <a:endParaRPr lang="en-US" dirty="0"/>
          </a:p>
          <a:p>
            <a:r>
              <a:rPr lang="en-US" dirty="0"/>
              <a:t>What do we like?</a:t>
            </a:r>
          </a:p>
          <a:p>
            <a:endParaRPr lang="en-US" dirty="0"/>
          </a:p>
          <a:p>
            <a:r>
              <a:rPr lang="en-US" dirty="0"/>
              <a:t>What could be improved?</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73612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9</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023965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2025</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
        <p:nvSpPr>
          <p:cNvPr id="2" name="TextBox 1">
            <a:extLst>
              <a:ext uri="{FF2B5EF4-FFF2-40B4-BE49-F238E27FC236}">
                <a16:creationId xmlns:a16="http://schemas.microsoft.com/office/drawing/2014/main" id="{C7A0F29E-5A52-634A-B70F-9267710E44DC}"/>
              </a:ext>
            </a:extLst>
          </p:cNvPr>
          <p:cNvSpPr txBox="1"/>
          <p:nvPr userDrawn="1"/>
        </p:nvSpPr>
        <p:spPr>
          <a:xfrm>
            <a:off x="-1583323" y="227066"/>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2805261"/>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90F2A3CF-7585-4891-BE4D-A041616BCD83}" type="slidenum">
              <a:rPr lang="en-US" smtClean="0"/>
              <a:pPr>
                <a:defRPr/>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28449348"/>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35126623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44942210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92008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1997031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224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30184176"/>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1868439465"/>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8"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2184576001"/>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clip art</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6FC98B6F-7E4B-4F1F-B235-ABB3DF05858E}" type="slidenum">
              <a:rPr lang="en-US" smtClean="0"/>
              <a:pPr>
                <a:defRPr/>
              </a:pPr>
              <a:t>‹#›</a:t>
            </a:fld>
            <a:endParaRPr lang="en-US"/>
          </a:p>
        </p:txBody>
      </p:sp>
    </p:spTree>
    <p:extLst>
      <p:ext uri="{BB962C8B-B14F-4D97-AF65-F5344CB8AC3E}">
        <p14:creationId xmlns:p14="http://schemas.microsoft.com/office/powerpoint/2010/main" val="1928619988"/>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8E9FF1F2-2FD6-4CBC-B383-9C36401B53E0}" type="slidenum">
              <a:rPr lang="en-US" smtClean="0"/>
              <a:pPr>
                <a:defRPr/>
              </a:pPr>
              <a:t>‹#›</a:t>
            </a:fld>
            <a:endParaRPr lang="en-US"/>
          </a:p>
        </p:txBody>
      </p:sp>
    </p:spTree>
    <p:extLst>
      <p:ext uri="{BB962C8B-B14F-4D97-AF65-F5344CB8AC3E}">
        <p14:creationId xmlns:p14="http://schemas.microsoft.com/office/powerpoint/2010/main" val="891313863"/>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4AE25EF4-DF58-49AF-B8FC-B382283B807A}" type="slidenum">
              <a:rPr lang="en-US" smtClean="0"/>
              <a:pPr>
                <a:defRPr/>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76151169"/>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9" name="Rectangle 7"/>
          <p:cNvSpPr>
            <a:spLocks noGrp="1" noChangeArrowheads="1"/>
          </p:cNvSpPr>
          <p:nvPr>
            <p:ph type="sldNum" sz="quarter" idx="12"/>
          </p:nvPr>
        </p:nvSpPr>
        <p:spPr>
          <a:ln/>
        </p:spPr>
        <p:txBody>
          <a:bodyPr/>
          <a:lstStyle>
            <a:lvl1pPr>
              <a:defRPr/>
            </a:lvl1pPr>
          </a:lstStyle>
          <a:p>
            <a:pPr>
              <a:defRPr/>
            </a:pPr>
            <a:fld id="{A06466EB-1692-41F1-9778-D5D492F3199F}" type="slidenum">
              <a:rPr lang="en-US" smtClean="0"/>
              <a:pPr>
                <a:defRPr/>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48276504"/>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5" name="Rectangle 7"/>
          <p:cNvSpPr>
            <a:spLocks noGrp="1" noChangeArrowheads="1"/>
          </p:cNvSpPr>
          <p:nvPr>
            <p:ph type="sldNum" sz="quarter" idx="12"/>
          </p:nvPr>
        </p:nvSpPr>
        <p:spPr>
          <a:ln/>
        </p:spPr>
        <p:txBody>
          <a:bodyPr/>
          <a:lstStyle>
            <a:lvl1pPr>
              <a:defRPr/>
            </a:lvl1pPr>
          </a:lstStyle>
          <a:p>
            <a:pPr>
              <a:defRPr/>
            </a:pPr>
            <a:fld id="{9F7F6018-563C-48E0-B78B-E6CFD3838D0A}" type="slidenum">
              <a:rPr lang="en-US" smtClean="0"/>
              <a:pPr>
                <a:defRPr/>
              </a:pPr>
              <a:t>‹#›</a:t>
            </a:fld>
            <a:endParaRPr lang="en-US"/>
          </a:p>
        </p:txBody>
      </p:sp>
    </p:spTree>
    <p:extLst>
      <p:ext uri="{BB962C8B-B14F-4D97-AF65-F5344CB8AC3E}">
        <p14:creationId xmlns:p14="http://schemas.microsoft.com/office/powerpoint/2010/main" val="1889581933"/>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850451192"/>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75877D72-AAB1-4F66-980F-06FFAAF5FB94}" type="slidenum">
              <a:rPr lang="en-US" smtClean="0"/>
              <a:pPr>
                <a:defRPr/>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3326665"/>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F16D6FCB-9FA8-4C10-BF1C-B6A1FFE96AA5}" type="slidenum">
              <a:rPr lang="en-US" smtClean="0"/>
              <a:pPr>
                <a:defRPr/>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22448016"/>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A42D07EA-6EE5-452F-8442-40C2196E104C}" type="slidenum">
              <a:rPr lang="en-US" smtClean="0"/>
              <a:pPr>
                <a:defRPr/>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45136727"/>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3997153562"/>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color-blindness.com/red-green-color-blindnes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simonwallner.at/ext/fitt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faculty.washington.edu/chudler/java/ready.html"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hci.stanford.edu/courses/cs147/2023/au/readings/restricted/Rogers_InteractionDesign_CognitiveAspects_Chapter3.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webdesign.tutsplus.com/articles/applying-fitts-law-to-mobile-interface-design--webdesign-6919"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TIg8ab4PqbU&amp;list=PLNtQfKgd43l2kR11FzLF2cXd_fp3kj7jD&amp;index=3"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www.youtube.com/watch?v=iV9FVoCCT74&amp;list=PLNtQfKgd43l2kR11FzLF2cXd_fp3kj7jD&amp;index=3" TargetMode="External"/><Relationship Id="rId4" Type="http://schemas.openxmlformats.org/officeDocument/2006/relationships/hyperlink" Target="https://www.youtube.com/watch?v=82gp_2vqLTc&amp;index=2&amp;list=PLNtQfKgd43l2kR11FzLF2cXd_fp3kj7j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ctrTitle"/>
          </p:nvPr>
        </p:nvSpPr>
        <p:spPr>
          <a:xfrm>
            <a:off x="809386" y="2115019"/>
            <a:ext cx="11312764" cy="1143000"/>
          </a:xfrm>
        </p:spPr>
        <p:txBody>
          <a:bodyPr/>
          <a:lstStyle/>
          <a:p>
            <a:r>
              <a:rPr lang="en-US" sz="5500" dirty="0"/>
              <a:t>Human Abilities: Vision &amp; Cognition</a:t>
            </a:r>
          </a:p>
        </p:txBody>
      </p:sp>
      <p:sp>
        <p:nvSpPr>
          <p:cNvPr id="4" name="Text Box 3"/>
          <p:cNvSpPr txBox="1">
            <a:spLocks noChangeArrowheads="1"/>
          </p:cNvSpPr>
          <p:nvPr/>
        </p:nvSpPr>
        <p:spPr bwMode="auto">
          <a:xfrm>
            <a:off x="809387" y="5812685"/>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20, 2025</a:t>
            </a:r>
          </a:p>
        </p:txBody>
      </p:sp>
      <p:sp>
        <p:nvSpPr>
          <p:cNvPr id="2" name="TextBox 1">
            <a:extLst>
              <a:ext uri="{FF2B5EF4-FFF2-40B4-BE49-F238E27FC236}">
                <a16:creationId xmlns:a16="http://schemas.microsoft.com/office/drawing/2014/main" id="{5C03B953-3AFE-FDE3-00AA-E964A1FFF1CC}"/>
              </a:ext>
            </a:extLst>
          </p:cNvPr>
          <p:cNvSpPr txBox="1"/>
          <p:nvPr/>
        </p:nvSpPr>
        <p:spPr>
          <a:xfrm>
            <a:off x="809386" y="6226135"/>
            <a:ext cx="5083443" cy="369332"/>
          </a:xfrm>
          <a:prstGeom prst="rect">
            <a:avLst/>
          </a:prstGeom>
          <a:noFill/>
        </p:spPr>
        <p:txBody>
          <a:bodyPr wrap="none" rtlCol="0">
            <a:spAutoFit/>
          </a:bodyPr>
          <a:lstStyle/>
          <a:p>
            <a:r>
              <a:rPr lang="en-US" sz="1800" dirty="0">
                <a:solidFill>
                  <a:srgbClr val="878787"/>
                </a:solidFill>
                <a:latin typeface="Helvetica" pitchFamily="2" charset="0"/>
              </a:rPr>
              <a:t>Music: https://</a:t>
            </a:r>
            <a:r>
              <a:rPr lang="en-US" sz="1800" dirty="0" err="1">
                <a:solidFill>
                  <a:srgbClr val="878787"/>
                </a:solidFill>
                <a:latin typeface="Helvetica" pitchFamily="2" charset="0"/>
              </a:rPr>
              <a:t>soundcloud.com</a:t>
            </a:r>
            <a:r>
              <a:rPr lang="en-US" sz="1800" dirty="0">
                <a:solidFill>
                  <a:srgbClr val="878787"/>
                </a:solidFill>
                <a:latin typeface="Helvetica" pitchFamily="2" charset="0"/>
              </a:rPr>
              <a:t>/</a:t>
            </a:r>
            <a:r>
              <a:rPr lang="en-US" sz="1800" dirty="0" err="1">
                <a:solidFill>
                  <a:srgbClr val="878787"/>
                </a:solidFill>
                <a:latin typeface="Helvetica" pitchFamily="2" charset="0"/>
              </a:rPr>
              <a:t>dansuneroquette</a:t>
            </a:r>
            <a:endParaRPr lang="en-US" sz="1800" dirty="0">
              <a:solidFill>
                <a:srgbClr val="878787"/>
              </a:solidFill>
              <a:latin typeface="Helvetica" pitchFamily="2" charset="0"/>
            </a:endParaRPr>
          </a:p>
        </p:txBody>
      </p:sp>
      <p:sp>
        <p:nvSpPr>
          <p:cNvPr id="3" name="TextBox 2">
            <a:extLst>
              <a:ext uri="{FF2B5EF4-FFF2-40B4-BE49-F238E27FC236}">
                <a16:creationId xmlns:a16="http://schemas.microsoft.com/office/drawing/2014/main" id="{FD178DEF-C19E-BF73-BBF1-1AA2ACA8A8B8}"/>
              </a:ext>
            </a:extLst>
          </p:cNvPr>
          <p:cNvSpPr txBox="1"/>
          <p:nvPr/>
        </p:nvSpPr>
        <p:spPr>
          <a:xfrm>
            <a:off x="5995447" y="6532775"/>
            <a:ext cx="184731" cy="461665"/>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Shame!</a:t>
            </a:r>
          </a:p>
        </p:txBody>
      </p:sp>
      <p:sp>
        <p:nvSpPr>
          <p:cNvPr id="3" name="Content Placeholder 2">
            <a:extLst>
              <a:ext uri="{FF2B5EF4-FFF2-40B4-BE49-F238E27FC236}">
                <a16:creationId xmlns:a16="http://schemas.microsoft.com/office/drawing/2014/main" id="{8C35C0E9-BCA7-4A3D-B003-E5B3F1954AB9}"/>
              </a:ext>
            </a:extLst>
          </p:cNvPr>
          <p:cNvSpPr>
            <a:spLocks noGrp="1"/>
          </p:cNvSpPr>
          <p:nvPr>
            <p:ph sz="half" idx="1"/>
          </p:nvPr>
        </p:nvSpPr>
        <p:spPr>
          <a:xfrm>
            <a:off x="7693335" y="1600200"/>
            <a:ext cx="4498665" cy="4724400"/>
          </a:xfrm>
        </p:spPr>
        <p:txBody>
          <a:bodyPr/>
          <a:lstStyle/>
          <a:p>
            <a:pPr marL="0" indent="0">
              <a:buNone/>
            </a:pPr>
            <a:r>
              <a:rPr lang="en-US" dirty="0"/>
              <a:t>Update (today)</a:t>
            </a:r>
          </a:p>
          <a:p>
            <a:pPr marL="517525" indent="-517525">
              <a:buNone/>
              <a:tabLst>
                <a:tab pos="341313" algn="l"/>
              </a:tabLst>
            </a:pPr>
            <a:r>
              <a:rPr lang="en-US" sz="2200" dirty="0"/>
              <a:t>	- no longer have that form (uses phone, SMS, live chat)</a:t>
            </a:r>
          </a:p>
          <a:p>
            <a:endParaRPr lang="en-US" dirty="0"/>
          </a:p>
        </p:txBody>
      </p:sp>
      <p:sp>
        <p:nvSpPr>
          <p:cNvPr id="4" name="Date Placeholder 3"/>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10</a:t>
            </a:fld>
            <a:endParaRPr lang="en-US"/>
          </a:p>
        </p:txBody>
      </p:sp>
      <p:pic>
        <p:nvPicPr>
          <p:cNvPr id="5" name="Picture 4">
            <a:extLst>
              <a:ext uri="{FF2B5EF4-FFF2-40B4-BE49-F238E27FC236}">
                <a16:creationId xmlns:a16="http://schemas.microsoft.com/office/drawing/2014/main" id="{DB879936-92CF-8C45-BA17-E01C35849954}"/>
              </a:ext>
            </a:extLst>
          </p:cNvPr>
          <p:cNvPicPr>
            <a:picLocks noChangeAspect="1"/>
          </p:cNvPicPr>
          <p:nvPr/>
        </p:nvPicPr>
        <p:blipFill>
          <a:blip r:embed="rId4"/>
          <a:stretch>
            <a:fillRect/>
          </a:stretch>
        </p:blipFill>
        <p:spPr>
          <a:xfrm>
            <a:off x="149259" y="1698172"/>
            <a:ext cx="7169983" cy="4626428"/>
          </a:xfrm>
          <a:prstGeom prst="rect">
            <a:avLst/>
          </a:prstGeom>
        </p:spPr>
      </p:pic>
    </p:spTree>
    <p:extLst>
      <p:ext uri="{BB962C8B-B14F-4D97-AF65-F5344CB8AC3E}">
        <p14:creationId xmlns:p14="http://schemas.microsoft.com/office/powerpoint/2010/main" val="293608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ctrTitle"/>
          </p:nvPr>
        </p:nvSpPr>
        <p:spPr>
          <a:xfrm>
            <a:off x="809386" y="2115019"/>
            <a:ext cx="11312764" cy="1143000"/>
          </a:xfrm>
        </p:spPr>
        <p:txBody>
          <a:bodyPr/>
          <a:lstStyle/>
          <a:p>
            <a:r>
              <a:rPr lang="en-US" sz="5500" dirty="0"/>
              <a:t>Human Abilities: Vision &amp; Cognition</a:t>
            </a:r>
          </a:p>
        </p:txBody>
      </p:sp>
      <p:sp>
        <p:nvSpPr>
          <p:cNvPr id="4" name="Text Box 3"/>
          <p:cNvSpPr txBox="1">
            <a:spLocks noChangeArrowheads="1"/>
          </p:cNvSpPr>
          <p:nvPr/>
        </p:nvSpPr>
        <p:spPr bwMode="auto">
          <a:xfrm>
            <a:off x="809387" y="5812685"/>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20, 2025</a:t>
            </a:r>
          </a:p>
        </p:txBody>
      </p:sp>
      <p:sp>
        <p:nvSpPr>
          <p:cNvPr id="2" name="TextBox 1">
            <a:extLst>
              <a:ext uri="{FF2B5EF4-FFF2-40B4-BE49-F238E27FC236}">
                <a16:creationId xmlns:a16="http://schemas.microsoft.com/office/drawing/2014/main" id="{0906B492-EB8B-18D0-3DA1-0479AD1A0D49}"/>
              </a:ext>
            </a:extLst>
          </p:cNvPr>
          <p:cNvSpPr txBox="1"/>
          <p:nvPr/>
        </p:nvSpPr>
        <p:spPr>
          <a:xfrm>
            <a:off x="809386" y="6226135"/>
            <a:ext cx="5083443" cy="369332"/>
          </a:xfrm>
          <a:prstGeom prst="rect">
            <a:avLst/>
          </a:prstGeom>
          <a:noFill/>
        </p:spPr>
        <p:txBody>
          <a:bodyPr wrap="none" rtlCol="0">
            <a:spAutoFit/>
          </a:bodyPr>
          <a:lstStyle/>
          <a:p>
            <a:r>
              <a:rPr lang="en-US" sz="1800" dirty="0">
                <a:solidFill>
                  <a:srgbClr val="878787"/>
                </a:solidFill>
                <a:latin typeface="Helvetica" pitchFamily="2" charset="0"/>
              </a:rPr>
              <a:t>Music: https://</a:t>
            </a:r>
            <a:r>
              <a:rPr lang="en-US" sz="1800" dirty="0" err="1">
                <a:solidFill>
                  <a:srgbClr val="878787"/>
                </a:solidFill>
                <a:latin typeface="Helvetica" pitchFamily="2" charset="0"/>
              </a:rPr>
              <a:t>soundcloud.com</a:t>
            </a:r>
            <a:r>
              <a:rPr lang="en-US" sz="1800" dirty="0">
                <a:solidFill>
                  <a:srgbClr val="878787"/>
                </a:solidFill>
                <a:latin typeface="Helvetica" pitchFamily="2" charset="0"/>
              </a:rPr>
              <a:t>/</a:t>
            </a:r>
            <a:r>
              <a:rPr lang="en-US" sz="1800" dirty="0" err="1">
                <a:solidFill>
                  <a:srgbClr val="878787"/>
                </a:solidFill>
                <a:latin typeface="Helvetica" pitchFamily="2" charset="0"/>
              </a:rPr>
              <a:t>dansuneroquette</a:t>
            </a:r>
            <a:endParaRPr lang="en-US" sz="1800" dirty="0">
              <a:solidFill>
                <a:srgbClr val="878787"/>
              </a:solidFill>
              <a:latin typeface="Helvetica" pitchFamily="2" charset="0"/>
            </a:endParaRPr>
          </a:p>
        </p:txBody>
      </p:sp>
    </p:spTree>
    <p:extLst>
      <p:ext uri="{BB962C8B-B14F-4D97-AF65-F5344CB8AC3E}">
        <p14:creationId xmlns:p14="http://schemas.microsoft.com/office/powerpoint/2010/main" val="1251912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6"/>
          <p:cNvSpPr>
            <a:spLocks noGrp="1" noChangeArrowheads="1"/>
          </p:cNvSpPr>
          <p:nvPr>
            <p:ph type="title"/>
          </p:nvPr>
        </p:nvSpPr>
        <p:spPr/>
        <p:txBody>
          <a:bodyPr/>
          <a:lstStyle/>
          <a:p>
            <a:r>
              <a:rPr lang="en-US"/>
              <a:t>Outline</a:t>
            </a:r>
          </a:p>
        </p:txBody>
      </p:sp>
      <p:sp>
        <p:nvSpPr>
          <p:cNvPr id="7173" name="Rectangle 7"/>
          <p:cNvSpPr>
            <a:spLocks noGrp="1" noChangeArrowheads="1"/>
          </p:cNvSpPr>
          <p:nvPr>
            <p:ph idx="1"/>
          </p:nvPr>
        </p:nvSpPr>
        <p:spPr/>
        <p:txBody>
          <a:bodyPr/>
          <a:lstStyle/>
          <a:p>
            <a:r>
              <a:rPr lang="en-US" dirty="0"/>
              <a:t>Human visual system</a:t>
            </a:r>
          </a:p>
          <a:p>
            <a:r>
              <a:rPr lang="en-US" dirty="0"/>
              <a:t>Guidelines for design</a:t>
            </a:r>
          </a:p>
          <a:p>
            <a:r>
              <a:rPr lang="en-US" dirty="0"/>
              <a:t>Team Break</a:t>
            </a:r>
          </a:p>
          <a:p>
            <a:r>
              <a:rPr lang="en-US" dirty="0"/>
              <a:t>Models of human performance (MHP)</a:t>
            </a:r>
          </a:p>
          <a:p>
            <a:r>
              <a:rPr lang="en-US" dirty="0"/>
              <a:t>Two in class experiments</a:t>
            </a:r>
          </a:p>
          <a:p>
            <a:r>
              <a:rPr lang="en-US" dirty="0"/>
              <a:t>Memory</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0CDF0E26-F162-4CC3-9492-3D11CA1B1DDC}" type="slidenum">
              <a:rPr lang="en-US"/>
              <a:pPr/>
              <a:t>12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6"/>
          <p:cNvSpPr>
            <a:spLocks noGrp="1" noChangeArrowheads="1"/>
          </p:cNvSpPr>
          <p:nvPr>
            <p:ph type="title"/>
          </p:nvPr>
        </p:nvSpPr>
        <p:spPr/>
        <p:txBody>
          <a:bodyPr/>
          <a:lstStyle/>
          <a:p>
            <a:pPr eaLnBrk="1" hangingPunct="1"/>
            <a:r>
              <a:rPr lang="en-US"/>
              <a:t>Why Study Color?</a:t>
            </a:r>
          </a:p>
        </p:txBody>
      </p:sp>
      <p:sp>
        <p:nvSpPr>
          <p:cNvPr id="824327" name="Rectangle 7"/>
          <p:cNvSpPr>
            <a:spLocks noGrp="1" noChangeArrowheads="1"/>
          </p:cNvSpPr>
          <p:nvPr>
            <p:ph idx="1"/>
          </p:nvPr>
        </p:nvSpPr>
        <p:spPr/>
        <p:txBody>
          <a:bodyPr/>
          <a:lstStyle/>
          <a:p>
            <a:pPr marL="609600" indent="-609600">
              <a:buFontTx/>
              <a:buAutoNum type="arabicParenR"/>
            </a:pPr>
            <a:r>
              <a:rPr lang="en-US" dirty="0"/>
              <a:t>Color can be a powerful tool to </a:t>
            </a:r>
            <a:r>
              <a:rPr lang="en-US" b="1" i="1" dirty="0">
                <a:solidFill>
                  <a:srgbClr val="E6AA00"/>
                </a:solidFill>
              </a:rPr>
              <a:t>improve</a:t>
            </a:r>
            <a:r>
              <a:rPr lang="en-US" dirty="0">
                <a:solidFill>
                  <a:srgbClr val="6293CD"/>
                </a:solidFill>
              </a:rPr>
              <a:t> </a:t>
            </a:r>
            <a:r>
              <a:rPr lang="en-US" dirty="0"/>
              <a:t>user interfaces by communicating key information</a:t>
            </a:r>
          </a:p>
          <a:p>
            <a:pPr marL="609600" indent="-609600">
              <a:buFontTx/>
              <a:buAutoNum type="arabicParenR"/>
            </a:pPr>
            <a:endParaRPr lang="en-US" dirty="0"/>
          </a:p>
          <a:p>
            <a:pPr marL="609600" indent="-609600">
              <a:buFontTx/>
              <a:buAutoNum type="arabicParenR"/>
            </a:pPr>
            <a:r>
              <a:rPr lang="en-US" dirty="0"/>
              <a:t>Inappropriate use of color can severely </a:t>
            </a:r>
            <a:r>
              <a:rPr lang="en-US" b="1" i="1" dirty="0">
                <a:solidFill>
                  <a:srgbClr val="E6AA00"/>
                </a:solidFill>
              </a:rPr>
              <a:t>reduce</a:t>
            </a:r>
            <a:r>
              <a:rPr lang="en-US" dirty="0"/>
              <a:t> </a:t>
            </a:r>
            <a:r>
              <a:rPr lang="en-US" b="1" i="1" dirty="0">
                <a:solidFill>
                  <a:srgbClr val="E6AA00"/>
                </a:solidFill>
              </a:rPr>
              <a:t>the performance</a:t>
            </a:r>
            <a:r>
              <a:rPr lang="en-US" b="1" dirty="0">
                <a:solidFill>
                  <a:srgbClr val="E6AA00"/>
                </a:solidFill>
              </a:rPr>
              <a:t> </a:t>
            </a:r>
            <a:r>
              <a:rPr lang="en-US" dirty="0"/>
              <a:t>of systems we build</a:t>
            </a:r>
          </a:p>
        </p:txBody>
      </p:sp>
      <p:sp>
        <p:nvSpPr>
          <p:cNvPr id="4" name="Date Placeholder 3"/>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6A2CA48F-D00F-4B9A-B21D-65A1B1A5E667}" type="slidenum">
              <a:rPr lang="en-US"/>
              <a:pPr>
                <a:defRPr/>
              </a:pPr>
              <a:t>13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43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a:t>Visible Spectrum</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D4F6479D-94D4-4B35-A3C8-CA4BDF98860C}" type="slidenum">
              <a:rPr lang="en-US"/>
              <a:pPr/>
              <a:t>14</a:t>
            </a:fld>
            <a:endParaRPr lang="en-US"/>
          </a:p>
        </p:txBody>
      </p:sp>
      <p:pic>
        <p:nvPicPr>
          <p:cNvPr id="1028" name="Picture 4" descr="Related image">
            <a:extLst>
              <a:ext uri="{FF2B5EF4-FFF2-40B4-BE49-F238E27FC236}">
                <a16:creationId xmlns:a16="http://schemas.microsoft.com/office/drawing/2014/main" id="{336DA3FB-B39E-43BF-8A00-3B6AE8E6E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81" y="2201416"/>
            <a:ext cx="10909452" cy="31463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2CDB9A-CDA4-49FE-B2F6-5294C6E93350}"/>
              </a:ext>
            </a:extLst>
          </p:cNvPr>
          <p:cNvSpPr txBox="1"/>
          <p:nvPr/>
        </p:nvSpPr>
        <p:spPr>
          <a:xfrm>
            <a:off x="43582" y="3086100"/>
            <a:ext cx="575799" cy="430887"/>
          </a:xfrm>
          <a:prstGeom prst="rect">
            <a:avLst/>
          </a:prstGeom>
          <a:noFill/>
        </p:spPr>
        <p:txBody>
          <a:bodyPr wrap="none" rtlCol="0">
            <a:spAutoFit/>
          </a:bodyPr>
          <a:lstStyle/>
          <a:p>
            <a:r>
              <a:rPr lang="en-US" sz="2200" dirty="0">
                <a:latin typeface="Helvetica" panose="020B0604020202020204" pitchFamily="34" charset="0"/>
                <a:cs typeface="Helvetica" panose="020B0604020202020204" pitchFamily="34" charset="0"/>
              </a:rPr>
              <a:t>UV</a:t>
            </a:r>
          </a:p>
        </p:txBody>
      </p:sp>
      <p:grpSp>
        <p:nvGrpSpPr>
          <p:cNvPr id="11" name="Group 10">
            <a:extLst>
              <a:ext uri="{FF2B5EF4-FFF2-40B4-BE49-F238E27FC236}">
                <a16:creationId xmlns:a16="http://schemas.microsoft.com/office/drawing/2014/main" id="{3F948B17-129A-4AC1-922C-C0AF05764A2F}"/>
              </a:ext>
            </a:extLst>
          </p:cNvPr>
          <p:cNvGrpSpPr/>
          <p:nvPr/>
        </p:nvGrpSpPr>
        <p:grpSpPr>
          <a:xfrm>
            <a:off x="11525742" y="3073400"/>
            <a:ext cx="596408" cy="443587"/>
            <a:chOff x="11525742" y="3073400"/>
            <a:chExt cx="596408" cy="443587"/>
          </a:xfrm>
        </p:grpSpPr>
        <p:sp>
          <p:nvSpPr>
            <p:cNvPr id="10" name="TextBox 9">
              <a:extLst>
                <a:ext uri="{FF2B5EF4-FFF2-40B4-BE49-F238E27FC236}">
                  <a16:creationId xmlns:a16="http://schemas.microsoft.com/office/drawing/2014/main" id="{55C1A851-AEF5-42B5-AF73-7CBFF6BEE095}"/>
                </a:ext>
              </a:extLst>
            </p:cNvPr>
            <p:cNvSpPr txBox="1"/>
            <p:nvPr/>
          </p:nvSpPr>
          <p:spPr>
            <a:xfrm>
              <a:off x="11525742" y="3086100"/>
              <a:ext cx="466794" cy="430887"/>
            </a:xfrm>
            <a:prstGeom prst="rect">
              <a:avLst/>
            </a:prstGeom>
            <a:noFill/>
          </p:spPr>
          <p:txBody>
            <a:bodyPr wrap="none" rtlCol="0">
              <a:spAutoFit/>
            </a:bodyPr>
            <a:lstStyle/>
            <a:p>
              <a:r>
                <a:rPr lang="en-US" sz="2200" dirty="0">
                  <a:latin typeface="Helvetica" panose="020B0604020202020204" pitchFamily="34" charset="0"/>
                  <a:cs typeface="Helvetica" panose="020B0604020202020204" pitchFamily="34" charset="0"/>
                </a:rPr>
                <a:t>IR</a:t>
              </a:r>
            </a:p>
          </p:txBody>
        </p:sp>
        <p:cxnSp>
          <p:nvCxnSpPr>
            <p:cNvPr id="5" name="Straight Arrow Connector 4">
              <a:extLst>
                <a:ext uri="{FF2B5EF4-FFF2-40B4-BE49-F238E27FC236}">
                  <a16:creationId xmlns:a16="http://schemas.microsoft.com/office/drawing/2014/main" id="{6FAF33AA-63CF-4F84-AB73-31E142DCAA47}"/>
                </a:ext>
              </a:extLst>
            </p:cNvPr>
            <p:cNvCxnSpPr>
              <a:cxnSpLocks/>
            </p:cNvCxnSpPr>
            <p:nvPr/>
          </p:nvCxnSpPr>
          <p:spPr bwMode="auto">
            <a:xfrm>
              <a:off x="11572619" y="3073400"/>
              <a:ext cx="549531" cy="0"/>
            </a:xfrm>
            <a:prstGeom prst="straightConnector1">
              <a:avLst/>
            </a:prstGeom>
            <a:solidFill>
              <a:schemeClr val="accent1"/>
            </a:solidFill>
            <a:ln w="38100" cap="flat" cmpd="sng" algn="ctr">
              <a:solidFill>
                <a:schemeClr val="tx1"/>
              </a:solidFill>
              <a:prstDash val="solid"/>
              <a:round/>
              <a:headEnd type="none"/>
              <a:tailEnd type="triangle"/>
            </a:ln>
            <a:effectLst/>
          </p:spPr>
        </p:cxnSp>
      </p:grpSp>
      <p:cxnSp>
        <p:nvCxnSpPr>
          <p:cNvPr id="14" name="Straight Arrow Connector 13">
            <a:extLst>
              <a:ext uri="{FF2B5EF4-FFF2-40B4-BE49-F238E27FC236}">
                <a16:creationId xmlns:a16="http://schemas.microsoft.com/office/drawing/2014/main" id="{5B3E5813-1A69-40DE-A761-57590463B7F6}"/>
              </a:ext>
            </a:extLst>
          </p:cNvPr>
          <p:cNvCxnSpPr>
            <a:cxnSpLocks/>
          </p:cNvCxnSpPr>
          <p:nvPr/>
        </p:nvCxnSpPr>
        <p:spPr bwMode="auto">
          <a:xfrm flipH="1">
            <a:off x="26204" y="3073400"/>
            <a:ext cx="549531" cy="0"/>
          </a:xfrm>
          <a:prstGeom prst="straightConnector1">
            <a:avLst/>
          </a:prstGeom>
          <a:solidFill>
            <a:schemeClr val="accent1"/>
          </a:solidFill>
          <a:ln w="38100" cap="flat" cmpd="sng" algn="ctr">
            <a:solidFill>
              <a:schemeClr val="tx1"/>
            </a:solidFill>
            <a:prstDash val="solid"/>
            <a:round/>
            <a:headEnd type="none"/>
            <a:tailEnd type="triangle"/>
          </a:ln>
          <a:effectLst/>
        </p:spPr>
      </p:cxnSp>
      <p:sp>
        <p:nvSpPr>
          <p:cNvPr id="19" name="TextBox 18">
            <a:extLst>
              <a:ext uri="{FF2B5EF4-FFF2-40B4-BE49-F238E27FC236}">
                <a16:creationId xmlns:a16="http://schemas.microsoft.com/office/drawing/2014/main" id="{8E2F567A-A9A2-4A17-A522-C3C58B3D5C1C}"/>
              </a:ext>
            </a:extLst>
          </p:cNvPr>
          <p:cNvSpPr txBox="1"/>
          <p:nvPr/>
        </p:nvSpPr>
        <p:spPr>
          <a:xfrm>
            <a:off x="5270500" y="5055680"/>
            <a:ext cx="1932965" cy="369332"/>
          </a:xfrm>
          <a:prstGeom prst="rect">
            <a:avLst/>
          </a:prstGeom>
          <a:noFill/>
        </p:spPr>
        <p:txBody>
          <a:bodyPr wrap="none" rtlCol="0">
            <a:spAutoFit/>
          </a:bodyPr>
          <a:lstStyle/>
          <a:p>
            <a:r>
              <a:rPr lang="en-US" sz="1800" dirty="0">
                <a:solidFill>
                  <a:schemeClr val="tx2">
                    <a:lumMod val="50000"/>
                  </a:schemeClr>
                </a:solidFill>
                <a:latin typeface="Helvetica" panose="020B0604020202020204" pitchFamily="34" charset="0"/>
                <a:cs typeface="Helvetica" panose="020B0604020202020204" pitchFamily="34" charset="0"/>
              </a:rPr>
              <a:t>Wavelength (nm)</a:t>
            </a:r>
          </a:p>
        </p:txBody>
      </p:sp>
      <p:sp>
        <p:nvSpPr>
          <p:cNvPr id="3" name="TextBox 2">
            <a:extLst>
              <a:ext uri="{FF2B5EF4-FFF2-40B4-BE49-F238E27FC236}">
                <a16:creationId xmlns:a16="http://schemas.microsoft.com/office/drawing/2014/main" id="{FE3C4B68-1FA7-7344-A5A0-12FF00FA7CBD}"/>
              </a:ext>
            </a:extLst>
          </p:cNvPr>
          <p:cNvSpPr txBox="1"/>
          <p:nvPr/>
        </p:nvSpPr>
        <p:spPr>
          <a:xfrm>
            <a:off x="522513" y="1510220"/>
            <a:ext cx="10065275" cy="523220"/>
          </a:xfrm>
          <a:prstGeom prst="rect">
            <a:avLst/>
          </a:prstGeom>
          <a:noFill/>
        </p:spPr>
        <p:txBody>
          <a:bodyPr wrap="square" rtlCol="0">
            <a:spAutoFit/>
          </a:bodyPr>
          <a:lstStyle/>
          <a:p>
            <a:r>
              <a:rPr lang="en-US" sz="2800" i="1" dirty="0">
                <a:latin typeface="Helvetica" pitchFamily="2" charset="0"/>
              </a:rPr>
              <a:t>There is an order to the colors… ROY G. BIV</a:t>
            </a:r>
          </a:p>
        </p:txBody>
      </p:sp>
      <p:sp>
        <p:nvSpPr>
          <p:cNvPr id="15" name="TextBox 14">
            <a:extLst>
              <a:ext uri="{FF2B5EF4-FFF2-40B4-BE49-F238E27FC236}">
                <a16:creationId xmlns:a16="http://schemas.microsoft.com/office/drawing/2014/main" id="{8448F701-9A69-4542-B19E-61E7200892AF}"/>
              </a:ext>
            </a:extLst>
          </p:cNvPr>
          <p:cNvSpPr txBox="1"/>
          <p:nvPr/>
        </p:nvSpPr>
        <p:spPr>
          <a:xfrm>
            <a:off x="522513" y="5677806"/>
            <a:ext cx="11669486" cy="892552"/>
          </a:xfrm>
          <a:prstGeom prst="rect">
            <a:avLst/>
          </a:prstGeom>
          <a:noFill/>
        </p:spPr>
        <p:txBody>
          <a:bodyPr wrap="square" rtlCol="0">
            <a:spAutoFit/>
          </a:bodyPr>
          <a:lstStyle/>
          <a:p>
            <a:r>
              <a:rPr lang="en-US" sz="2800" b="1" i="1" dirty="0">
                <a:latin typeface="Helvetica" pitchFamily="2" charset="0"/>
              </a:rPr>
              <a:t>Do not use that ordering </a:t>
            </a:r>
            <a:r>
              <a:rPr lang="en-US" sz="2800" i="1" dirty="0">
                <a:latin typeface="Helvetica" pitchFamily="2" charset="0"/>
              </a:rPr>
              <a:t>to order data!</a:t>
            </a:r>
          </a:p>
          <a:p>
            <a:r>
              <a:rPr lang="en-US" i="1" dirty="0">
                <a:latin typeface="Helvetica" pitchFamily="2" charset="0"/>
              </a:rPr>
              <a:t>(next lecture: example of how unusable a map is using this ordering for elevation)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r>
              <a:rPr lang="en-US"/>
              <a:t>Human Visual System</a:t>
            </a:r>
          </a:p>
        </p:txBody>
      </p:sp>
      <p:sp>
        <p:nvSpPr>
          <p:cNvPr id="11269" name="Rectangle 3"/>
          <p:cNvSpPr>
            <a:spLocks noGrp="1" noChangeArrowheads="1"/>
          </p:cNvSpPr>
          <p:nvPr>
            <p:ph idx="1"/>
          </p:nvPr>
        </p:nvSpPr>
        <p:spPr>
          <a:xfrm>
            <a:off x="8589712" y="1815736"/>
            <a:ext cx="3442466" cy="4508863"/>
          </a:xfrm>
        </p:spPr>
        <p:txBody>
          <a:bodyPr/>
          <a:lstStyle/>
          <a:p>
            <a:r>
              <a:rPr lang="en-US" dirty="0"/>
              <a:t>Light passes through lens</a:t>
            </a:r>
          </a:p>
          <a:p>
            <a:endParaRPr lang="en-US" dirty="0"/>
          </a:p>
          <a:p>
            <a:r>
              <a:rPr lang="en-US" dirty="0"/>
              <a:t>Focused on retina</a:t>
            </a:r>
          </a:p>
        </p:txBody>
      </p:sp>
      <p:sp>
        <p:nvSpPr>
          <p:cNvPr id="9" name="Date Placeholder 3"/>
          <p:cNvSpPr>
            <a:spLocks noGrp="1"/>
          </p:cNvSpPr>
          <p:nvPr>
            <p:ph type="dt" sz="half" idx="10"/>
          </p:nvPr>
        </p:nvSpPr>
        <p:spPr/>
        <p:txBody>
          <a:bodyPr/>
          <a:lstStyle/>
          <a:p>
            <a:r>
              <a:rPr lang="en-US"/>
              <a:t>Autumn 2025</a:t>
            </a:r>
          </a:p>
        </p:txBody>
      </p:sp>
      <p:sp>
        <p:nvSpPr>
          <p:cNvPr id="12" name="Footer Placeholder 11"/>
          <p:cNvSpPr>
            <a:spLocks noGrp="1"/>
          </p:cNvSpPr>
          <p:nvPr>
            <p:ph type="ftr" sz="quarter" idx="11"/>
          </p:nvPr>
        </p:nvSpPr>
        <p:spPr/>
        <p:txBody>
          <a:bodyPr/>
          <a:lstStyle/>
          <a:p>
            <a:r>
              <a:rPr lang="en-US"/>
              <a:t>dt+UX: Design Thinking for User Experience Design, Prototyping &amp; Evaluation </a:t>
            </a:r>
          </a:p>
        </p:txBody>
      </p:sp>
      <p:sp>
        <p:nvSpPr>
          <p:cNvPr id="11" name="Slide Number Placeholder 5"/>
          <p:cNvSpPr>
            <a:spLocks noGrp="1"/>
          </p:cNvSpPr>
          <p:nvPr>
            <p:ph type="sldNum" sz="quarter" idx="12"/>
          </p:nvPr>
        </p:nvSpPr>
        <p:spPr/>
        <p:txBody>
          <a:bodyPr/>
          <a:lstStyle/>
          <a:p>
            <a:fld id="{DEFEB4D7-9B77-49C5-9853-567584E3023D}" type="slidenum">
              <a:rPr lang="en-US"/>
              <a:pPr/>
              <a:t>15</a:t>
            </a:fld>
            <a:endParaRPr lang="en-US"/>
          </a:p>
        </p:txBody>
      </p:sp>
      <p:grpSp>
        <p:nvGrpSpPr>
          <p:cNvPr id="11270" name="Group 11"/>
          <p:cNvGrpSpPr>
            <a:grpSpLocks/>
          </p:cNvGrpSpPr>
          <p:nvPr/>
        </p:nvGrpSpPr>
        <p:grpSpPr bwMode="auto">
          <a:xfrm>
            <a:off x="12268197" y="-620331"/>
            <a:ext cx="5259388" cy="3829050"/>
            <a:chOff x="1238" y="810"/>
            <a:chExt cx="3313" cy="2412"/>
          </a:xfrm>
        </p:grpSpPr>
        <p:sp>
          <p:nvSpPr>
            <p:cNvPr id="11272" name="Rectangle 9"/>
            <p:cNvSpPr>
              <a:spLocks noChangeArrowheads="1"/>
            </p:cNvSpPr>
            <p:nvPr/>
          </p:nvSpPr>
          <p:spPr bwMode="auto">
            <a:xfrm>
              <a:off x="1352" y="906"/>
              <a:ext cx="3064" cy="2082"/>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a:p>
          </p:txBody>
        </p:sp>
        <p:grpSp>
          <p:nvGrpSpPr>
            <p:cNvPr id="11273" name="Group 8"/>
            <p:cNvGrpSpPr>
              <a:grpSpLocks/>
            </p:cNvGrpSpPr>
            <p:nvPr/>
          </p:nvGrpSpPr>
          <p:grpSpPr bwMode="auto">
            <a:xfrm>
              <a:off x="1238" y="810"/>
              <a:ext cx="3313" cy="2412"/>
              <a:chOff x="1204" y="776"/>
              <a:chExt cx="3313" cy="2412"/>
            </a:xfrm>
          </p:grpSpPr>
          <p:pic>
            <p:nvPicPr>
              <p:cNvPr id="11274" name="Picture 5" descr="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 y="776"/>
                <a:ext cx="3313" cy="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5" name="Rectangle 6"/>
              <p:cNvSpPr>
                <a:spLocks noChangeArrowheads="1"/>
              </p:cNvSpPr>
              <p:nvPr/>
            </p:nvSpPr>
            <p:spPr bwMode="auto">
              <a:xfrm>
                <a:off x="1536" y="1530"/>
                <a:ext cx="40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type="none" w="sm" len="sm"/>
                    <a:tailEnd type="none" w="sm" len="sm"/>
                  </a14:hiddenLine>
                </a:ext>
              </a:extLst>
            </p:spPr>
            <p:txBody>
              <a:bodyPr wrap="none" anchor="ctr"/>
              <a:lstStyle/>
              <a:p>
                <a:endParaRPr lang="en-US"/>
              </a:p>
            </p:txBody>
          </p:sp>
        </p:grpSp>
      </p:grpSp>
      <p:pic>
        <p:nvPicPr>
          <p:cNvPr id="1026" name="Picture 2" descr="https://upload.wikimedia.org/wikipedia/commons/thumb/f/f5/Eyesection.svg/1280px-Eyesection.svg.png">
            <a:extLst>
              <a:ext uri="{FF2B5EF4-FFF2-40B4-BE49-F238E27FC236}">
                <a16:creationId xmlns:a16="http://schemas.microsoft.com/office/drawing/2014/main" id="{17BE5AE3-4E24-4712-9145-4892FE435F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68197" y="2989645"/>
            <a:ext cx="4211053" cy="28132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bsessive-coffee-disorder.com/wp-content/uploads/2014/11/eye1.jpg">
            <a:extLst>
              <a:ext uri="{FF2B5EF4-FFF2-40B4-BE49-F238E27FC236}">
                <a16:creationId xmlns:a16="http://schemas.microsoft.com/office/drawing/2014/main" id="{37CAC1D0-7CCC-4888-95F9-39FBE0F56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200" r="11717" b="6484"/>
          <a:stretch/>
        </p:blipFill>
        <p:spPr bwMode="auto">
          <a:xfrm>
            <a:off x="159822" y="968465"/>
            <a:ext cx="8353697" cy="5530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CFBACA-CE6D-4EEC-958A-CBF1FB10683E}"/>
              </a:ext>
            </a:extLst>
          </p:cNvPr>
          <p:cNvSpPr txBox="1"/>
          <p:nvPr/>
        </p:nvSpPr>
        <p:spPr>
          <a:xfrm>
            <a:off x="4298072" y="6283327"/>
            <a:ext cx="3595856" cy="215444"/>
          </a:xfrm>
          <a:prstGeom prst="rect">
            <a:avLst/>
          </a:prstGeom>
          <a:noFill/>
        </p:spPr>
        <p:txBody>
          <a:bodyPr wrap="none" rtlCol="0">
            <a:spAutoFit/>
          </a:bodyPr>
          <a:lstStyle/>
          <a:p>
            <a:r>
              <a:rPr lang="en-US" sz="800" dirty="0">
                <a:solidFill>
                  <a:srgbClr val="000000"/>
                </a:solidFill>
                <a:latin typeface="Helvetica" panose="020B0604020202020204" pitchFamily="34" charset="0"/>
                <a:cs typeface="Helvetica" panose="020B0604020202020204" pitchFamily="34" charset="0"/>
              </a:rPr>
              <a:t>http://obsessive-coffee-disorder.com/wp-content/uploads/2014/11/eye1.jpg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Rectangle 9"/>
          <p:cNvSpPr>
            <a:spLocks noGrp="1" noChangeArrowheads="1"/>
          </p:cNvSpPr>
          <p:nvPr>
            <p:ph type="title"/>
          </p:nvPr>
        </p:nvSpPr>
        <p:spPr/>
        <p:txBody>
          <a:bodyPr/>
          <a:lstStyle/>
          <a:p>
            <a:r>
              <a:rPr lang="en-US"/>
              <a:t>Retina</a:t>
            </a:r>
          </a:p>
        </p:txBody>
      </p:sp>
      <p:sp>
        <p:nvSpPr>
          <p:cNvPr id="791562" name="Rectangle 10"/>
          <p:cNvSpPr>
            <a:spLocks noGrp="1" noChangeArrowheads="1"/>
          </p:cNvSpPr>
          <p:nvPr>
            <p:ph idx="1"/>
          </p:nvPr>
        </p:nvSpPr>
        <p:spPr>
          <a:xfrm>
            <a:off x="639233" y="1008887"/>
            <a:ext cx="11019367" cy="5225143"/>
          </a:xfrm>
        </p:spPr>
        <p:txBody>
          <a:bodyPr/>
          <a:lstStyle/>
          <a:p>
            <a:r>
              <a:rPr lang="en-US" dirty="0"/>
              <a:t>Retina covered with two types of light-sensitive receptors called?</a:t>
            </a:r>
          </a:p>
          <a:p>
            <a:pPr lvl="1"/>
            <a:r>
              <a:rPr lang="en-US" dirty="0"/>
              <a:t>rods</a:t>
            </a:r>
          </a:p>
          <a:p>
            <a:pPr lvl="2"/>
            <a:r>
              <a:rPr lang="en-US" dirty="0"/>
              <a:t>primarily for night vision &amp; perceiving movement</a:t>
            </a:r>
          </a:p>
          <a:p>
            <a:pPr lvl="2"/>
            <a:r>
              <a:rPr lang="en-US" dirty="0"/>
              <a:t>sensitive to broad spectrum of light</a:t>
            </a:r>
          </a:p>
          <a:p>
            <a:pPr lvl="2"/>
            <a:r>
              <a:rPr lang="en-US" dirty="0"/>
              <a:t>can’t discriminate between colors</a:t>
            </a:r>
          </a:p>
          <a:p>
            <a:pPr lvl="2"/>
            <a:r>
              <a:rPr lang="en-US" dirty="0"/>
              <a:t>sense intensity or shades of gray</a:t>
            </a:r>
          </a:p>
          <a:p>
            <a:pPr lvl="1"/>
            <a:endParaRPr lang="en-US" sz="1600" dirty="0"/>
          </a:p>
          <a:p>
            <a:pPr lvl="1"/>
            <a:r>
              <a:rPr lang="en-US" dirty="0"/>
              <a:t>cones</a:t>
            </a:r>
          </a:p>
          <a:p>
            <a:pPr lvl="2"/>
            <a:r>
              <a:rPr lang="en-US" dirty="0"/>
              <a:t>used to sense color</a:t>
            </a:r>
          </a:p>
          <a:p>
            <a:endParaRPr lang="en-US" dirty="0"/>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671BC-5703-4275-A90B-0E168A67E924}" type="slidenum">
              <a:rPr lang="en-US"/>
              <a:pPr/>
              <a:t>16</a:t>
            </a:fld>
            <a:endParaRPr lang="en-US"/>
          </a:p>
        </p:txBody>
      </p:sp>
      <p:grpSp>
        <p:nvGrpSpPr>
          <p:cNvPr id="15" name="Group 14">
            <a:extLst>
              <a:ext uri="{FF2B5EF4-FFF2-40B4-BE49-F238E27FC236}">
                <a16:creationId xmlns:a16="http://schemas.microsoft.com/office/drawing/2014/main" id="{8C82E549-1246-4555-90FF-C3FA9BC3688E}"/>
              </a:ext>
            </a:extLst>
          </p:cNvPr>
          <p:cNvGrpSpPr/>
          <p:nvPr/>
        </p:nvGrpSpPr>
        <p:grpSpPr>
          <a:xfrm>
            <a:off x="9117671" y="3229010"/>
            <a:ext cx="3075003" cy="3448390"/>
            <a:chOff x="9117671" y="2517104"/>
            <a:chExt cx="3075003" cy="3448390"/>
          </a:xfrm>
        </p:grpSpPr>
        <p:pic>
          <p:nvPicPr>
            <p:cNvPr id="17" name="Picture 16">
              <a:extLst>
                <a:ext uri="{FF2B5EF4-FFF2-40B4-BE49-F238E27FC236}">
                  <a16:creationId xmlns:a16="http://schemas.microsoft.com/office/drawing/2014/main" id="{E55A55D1-A04C-4C0A-A9DF-5256B28B7BF0}"/>
                </a:ext>
              </a:extLst>
            </p:cNvPr>
            <p:cNvPicPr>
              <a:picLocks noChangeAspect="1"/>
            </p:cNvPicPr>
            <p:nvPr/>
          </p:nvPicPr>
          <p:blipFill rotWithShape="1">
            <a:blip r:embed="rId3"/>
            <a:srcRect l="52857"/>
            <a:stretch/>
          </p:blipFill>
          <p:spPr>
            <a:xfrm>
              <a:off x="9200126" y="2517104"/>
              <a:ext cx="2992548" cy="3196977"/>
            </a:xfrm>
            <a:prstGeom prst="rect">
              <a:avLst/>
            </a:prstGeom>
          </p:spPr>
        </p:pic>
        <p:sp>
          <p:nvSpPr>
            <p:cNvPr id="18" name="TextBox 17">
              <a:extLst>
                <a:ext uri="{FF2B5EF4-FFF2-40B4-BE49-F238E27FC236}">
                  <a16:creationId xmlns:a16="http://schemas.microsoft.com/office/drawing/2014/main" id="{BFED632B-7AD5-4B04-B5DD-8AC88342F8E5}"/>
                </a:ext>
              </a:extLst>
            </p:cNvPr>
            <p:cNvSpPr txBox="1"/>
            <p:nvPr/>
          </p:nvSpPr>
          <p:spPr>
            <a:xfrm>
              <a:off x="9117671" y="5750050"/>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156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156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156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156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156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156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156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6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dirty="0"/>
              <a:t>Retina</a:t>
            </a:r>
          </a:p>
        </p:txBody>
      </p:sp>
      <p:sp>
        <p:nvSpPr>
          <p:cNvPr id="877573" name="Rectangle 5"/>
          <p:cNvSpPr>
            <a:spLocks noGrp="1" noChangeArrowheads="1"/>
          </p:cNvSpPr>
          <p:nvPr>
            <p:ph idx="1"/>
          </p:nvPr>
        </p:nvSpPr>
        <p:spPr>
          <a:xfrm>
            <a:off x="639233" y="973183"/>
            <a:ext cx="11195715" cy="5530983"/>
          </a:xfrm>
        </p:spPr>
        <p:txBody>
          <a:bodyPr/>
          <a:lstStyle/>
          <a:p>
            <a:r>
              <a:rPr lang="en-US" dirty="0"/>
              <a:t>Center of retina has most of the cones </a:t>
            </a:r>
            <a:r>
              <a:rPr lang="en-US" dirty="0">
                <a:sym typeface="Symbol" pitchFamily="18" charset="2"/>
              </a:rPr>
              <a:t></a:t>
            </a:r>
            <a:r>
              <a:rPr lang="en-US" dirty="0"/>
              <a:t> </a:t>
            </a:r>
            <a:endParaRPr lang="en-US" dirty="0">
              <a:sym typeface="ZapfDingbats" pitchFamily="82" charset="2"/>
            </a:endParaRPr>
          </a:p>
          <a:p>
            <a:pPr lvl="1"/>
            <a:r>
              <a:rPr lang="en-US" dirty="0"/>
              <a:t>allows for high acuity of objects focused at center</a:t>
            </a:r>
            <a:endParaRPr lang="en-US" dirty="0">
              <a:sym typeface="ZapfDingbats" pitchFamily="82" charset="2"/>
            </a:endParaRPr>
          </a:p>
          <a:p>
            <a:endParaRPr lang="en-US" sz="3400" dirty="0"/>
          </a:p>
          <a:p>
            <a:endParaRPr lang="en-US" sz="3400" dirty="0"/>
          </a:p>
          <a:p>
            <a:endParaRPr lang="en-US" sz="3400" dirty="0"/>
          </a:p>
          <a:p>
            <a:pPr marL="0" indent="0">
              <a:buNone/>
            </a:pPr>
            <a:endParaRPr lang="en-US" sz="3400" dirty="0"/>
          </a:p>
          <a:p>
            <a:pPr marL="0" indent="0">
              <a:buNone/>
            </a:pPr>
            <a:endParaRPr lang="en-US" sz="3400" dirty="0"/>
          </a:p>
          <a:p>
            <a:r>
              <a:rPr lang="en-US" dirty="0"/>
              <a:t>Edge of retina is dominated by rods  </a:t>
            </a:r>
            <a:r>
              <a:rPr lang="en-US" dirty="0">
                <a:sym typeface="Symbol" pitchFamily="18" charset="2"/>
              </a:rPr>
              <a:t></a:t>
            </a:r>
            <a:r>
              <a:rPr lang="en-US" dirty="0"/>
              <a:t> </a:t>
            </a:r>
            <a:endParaRPr lang="en-US" dirty="0">
              <a:sym typeface="ZapfDingbats" pitchFamily="82" charset="2"/>
            </a:endParaRPr>
          </a:p>
          <a:p>
            <a:pPr lvl="1"/>
            <a:r>
              <a:rPr lang="en-US" dirty="0"/>
              <a:t>allows detecting motion of threats in periphery</a:t>
            </a:r>
            <a:endParaRPr lang="en-US" dirty="0">
              <a:sym typeface="ZapfDingbats" pitchFamily="82" charset="2"/>
            </a:endParaRPr>
          </a:p>
        </p:txBody>
      </p:sp>
      <p:sp>
        <p:nvSpPr>
          <p:cNvPr id="6" name="Date Placeholder 3"/>
          <p:cNvSpPr>
            <a:spLocks noGrp="1"/>
          </p:cNvSpPr>
          <p:nvPr>
            <p:ph type="dt" sz="half" idx="10"/>
          </p:nvPr>
        </p:nvSpPr>
        <p:spPr/>
        <p:txBody>
          <a:bodyPr/>
          <a:lstStyle/>
          <a:p>
            <a:r>
              <a:rPr lang="en-US"/>
              <a:t>Autumn 2025</a:t>
            </a:r>
          </a:p>
        </p:txBody>
      </p:sp>
      <p:sp>
        <p:nvSpPr>
          <p:cNvPr id="9" name="Footer Placeholder 8"/>
          <p:cNvSpPr>
            <a:spLocks noGrp="1"/>
          </p:cNvSpPr>
          <p:nvPr>
            <p:ph type="ftr" sz="quarter" idx="11"/>
          </p:nvPr>
        </p:nvSpPr>
        <p:spPr/>
        <p:txBody>
          <a:bodyPr/>
          <a:lstStyle/>
          <a:p>
            <a:r>
              <a:rPr lang="en-US"/>
              <a:t>dt+UX: Design Thinking for User Experience Design, Prototyping &amp; Evaluation </a:t>
            </a:r>
          </a:p>
        </p:txBody>
      </p:sp>
      <p:sp>
        <p:nvSpPr>
          <p:cNvPr id="8" name="Slide Number Placeholder 5"/>
          <p:cNvSpPr>
            <a:spLocks noGrp="1"/>
          </p:cNvSpPr>
          <p:nvPr>
            <p:ph type="sldNum" sz="quarter" idx="12"/>
          </p:nvPr>
        </p:nvSpPr>
        <p:spPr/>
        <p:txBody>
          <a:bodyPr/>
          <a:lstStyle/>
          <a:p>
            <a:fld id="{8BCE70B0-422F-456D-B650-D4607ABD3046}" type="slidenum">
              <a:rPr lang="en-US"/>
              <a:pPr/>
              <a:t>17</a:t>
            </a:fld>
            <a:endParaRPr lang="en-US"/>
          </a:p>
        </p:txBody>
      </p:sp>
      <p:pic>
        <p:nvPicPr>
          <p:cNvPr id="2" name="Picture 1"/>
          <p:cNvPicPr>
            <a:picLocks noChangeAspect="1"/>
          </p:cNvPicPr>
          <p:nvPr/>
        </p:nvPicPr>
        <p:blipFill>
          <a:blip r:embed="rId3"/>
          <a:stretch>
            <a:fillRect/>
          </a:stretch>
        </p:blipFill>
        <p:spPr>
          <a:xfrm>
            <a:off x="3454099" y="2329247"/>
            <a:ext cx="3514016" cy="2834640"/>
          </a:xfrm>
          <a:prstGeom prst="rect">
            <a:avLst/>
          </a:prstGeom>
        </p:spPr>
      </p:pic>
      <p:pic>
        <p:nvPicPr>
          <p:cNvPr id="3" name="Picture 2"/>
          <p:cNvPicPr>
            <a:picLocks noChangeAspect="1"/>
          </p:cNvPicPr>
          <p:nvPr/>
        </p:nvPicPr>
        <p:blipFill>
          <a:blip r:embed="rId4"/>
          <a:stretch>
            <a:fillRect/>
          </a:stretch>
        </p:blipFill>
        <p:spPr>
          <a:xfrm>
            <a:off x="6968115" y="2329406"/>
            <a:ext cx="3652222" cy="2834640"/>
          </a:xfrm>
          <a:prstGeom prst="rect">
            <a:avLst/>
          </a:prstGeom>
        </p:spPr>
      </p:pic>
      <p:sp>
        <p:nvSpPr>
          <p:cNvPr id="4" name="TextBox 3"/>
          <p:cNvSpPr txBox="1"/>
          <p:nvPr/>
        </p:nvSpPr>
        <p:spPr>
          <a:xfrm>
            <a:off x="6968115" y="5161481"/>
            <a:ext cx="2514900" cy="207749"/>
          </a:xfrm>
          <a:prstGeom prst="rect">
            <a:avLst/>
          </a:prstGeom>
          <a:noFill/>
        </p:spPr>
        <p:txBody>
          <a:bodyPr wrap="none" rtlCol="0">
            <a:spAutoFit/>
          </a:bodyPr>
          <a:lstStyle/>
          <a:p>
            <a:r>
              <a:rPr lang="en-US" sz="750" dirty="0">
                <a:solidFill>
                  <a:srgbClr val="FFFFFF"/>
                </a:solidFill>
                <a:latin typeface="Helvetica Light"/>
                <a:cs typeface="Helvetica Light"/>
              </a:rPr>
              <a:t>http://webvision.med.utah.edu/imageswv/Ostergr.jpeg </a:t>
            </a:r>
          </a:p>
        </p:txBody>
      </p:sp>
      <p:pic>
        <p:nvPicPr>
          <p:cNvPr id="10" name="Picture 9"/>
          <p:cNvPicPr>
            <a:picLocks noChangeAspect="1"/>
          </p:cNvPicPr>
          <p:nvPr/>
        </p:nvPicPr>
        <p:blipFill rotWithShape="1">
          <a:blip r:embed="rId5"/>
          <a:srcRect l="52857"/>
          <a:stretch/>
        </p:blipFill>
        <p:spPr>
          <a:xfrm>
            <a:off x="800719" y="2329165"/>
            <a:ext cx="2653380" cy="2834640"/>
          </a:xfrm>
          <a:prstGeom prst="rect">
            <a:avLst/>
          </a:prstGeom>
        </p:spPr>
      </p:pic>
      <p:sp>
        <p:nvSpPr>
          <p:cNvPr id="11" name="TextBox 10"/>
          <p:cNvSpPr txBox="1"/>
          <p:nvPr/>
        </p:nvSpPr>
        <p:spPr>
          <a:xfrm>
            <a:off x="730290" y="5161481"/>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757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7757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757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pPr eaLnBrk="1" hangingPunct="1"/>
            <a:r>
              <a:rPr lang="en-US"/>
              <a:t>Color Perception via Cones</a:t>
            </a:r>
          </a:p>
        </p:txBody>
      </p:sp>
      <p:sp>
        <p:nvSpPr>
          <p:cNvPr id="14341" name="Rectangle 5"/>
          <p:cNvSpPr>
            <a:spLocks noGrp="1" noChangeArrowheads="1"/>
          </p:cNvSpPr>
          <p:nvPr>
            <p:ph idx="1"/>
          </p:nvPr>
        </p:nvSpPr>
        <p:spPr>
          <a:xfrm>
            <a:off x="764177" y="1476103"/>
            <a:ext cx="10770326" cy="4467497"/>
          </a:xfrm>
        </p:spPr>
        <p:txBody>
          <a:bodyPr/>
          <a:lstStyle/>
          <a:p>
            <a:pPr eaLnBrk="1" hangingPunct="1"/>
            <a:r>
              <a:rPr lang="en-US" dirty="0"/>
              <a:t>“</a:t>
            </a:r>
            <a:r>
              <a:rPr lang="en-US" dirty="0" err="1"/>
              <a:t>Photopigments</a:t>
            </a:r>
            <a:r>
              <a:rPr lang="en-US" dirty="0"/>
              <a:t>” used to sense color</a:t>
            </a:r>
          </a:p>
          <a:p>
            <a:pPr eaLnBrk="1" hangingPunct="1"/>
            <a:r>
              <a:rPr lang="en-US" dirty="0"/>
              <a:t>3 types: </a:t>
            </a:r>
            <a:r>
              <a:rPr lang="en-US" dirty="0">
                <a:solidFill>
                  <a:srgbClr val="0C94F8"/>
                </a:solidFill>
              </a:rPr>
              <a:t>blue</a:t>
            </a:r>
            <a:r>
              <a:rPr lang="en-US" dirty="0"/>
              <a:t>, </a:t>
            </a:r>
            <a:r>
              <a:rPr lang="en-US" dirty="0">
                <a:solidFill>
                  <a:srgbClr val="24D511"/>
                </a:solidFill>
              </a:rPr>
              <a:t>green</a:t>
            </a:r>
            <a:r>
              <a:rPr lang="en-US" dirty="0"/>
              <a:t>, “</a:t>
            </a:r>
            <a:r>
              <a:rPr lang="en-US" dirty="0">
                <a:solidFill>
                  <a:srgbClr val="FF2121"/>
                </a:solidFill>
              </a:rPr>
              <a:t>red</a:t>
            </a:r>
            <a:r>
              <a:rPr lang="en-US" dirty="0"/>
              <a:t>” (really </a:t>
            </a:r>
            <a:r>
              <a:rPr lang="en-US" dirty="0">
                <a:solidFill>
                  <a:srgbClr val="E8E428"/>
                </a:solidFill>
              </a:rPr>
              <a:t>yellow</a:t>
            </a:r>
            <a:r>
              <a:rPr lang="en-US" dirty="0"/>
              <a:t>)</a:t>
            </a:r>
          </a:p>
          <a:p>
            <a:pPr lvl="1" eaLnBrk="1" hangingPunct="1"/>
            <a:r>
              <a:rPr lang="en-US" dirty="0"/>
              <a:t>each sensitive to different band of spectrum </a:t>
            </a:r>
          </a:p>
          <a:p>
            <a:pPr lvl="1" eaLnBrk="1" hangingPunct="1"/>
            <a:r>
              <a:rPr lang="en-US" dirty="0"/>
              <a:t>ratio of neural activity of the 3 </a:t>
            </a:r>
            <a:r>
              <a:rPr lang="en-US" dirty="0">
                <a:sym typeface="Symbol" pitchFamily="18" charset="2"/>
              </a:rPr>
              <a:t></a:t>
            </a:r>
            <a:r>
              <a:rPr lang="en-US" dirty="0"/>
              <a:t> color</a:t>
            </a:r>
          </a:p>
          <a:p>
            <a:pPr lvl="2" eaLnBrk="1" hangingPunct="1"/>
            <a:r>
              <a:rPr lang="en-US" dirty="0"/>
              <a:t>other colors are perceived by</a:t>
            </a:r>
            <a:br>
              <a:rPr lang="en-US" dirty="0"/>
            </a:br>
            <a:r>
              <a:rPr lang="en-US" dirty="0"/>
              <a:t>combining stimulation</a:t>
            </a:r>
          </a:p>
          <a:p>
            <a:pPr lvl="1" eaLnBrk="1" hangingPunct="1">
              <a:buFontTx/>
              <a:buNone/>
            </a:pPr>
            <a:endParaRPr lang="en-US" sz="3000" dirty="0"/>
          </a:p>
        </p:txBody>
      </p:sp>
      <p:sp>
        <p:nvSpPr>
          <p:cNvPr id="4" name="Date Placeholder 3"/>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9F327009-D47B-4120-841C-E9C8746C39F0}" type="slidenum">
              <a:rPr lang="en-US"/>
              <a:pPr>
                <a:defRPr/>
              </a:pPr>
              <a:t>18</a:t>
            </a:fld>
            <a:endParaRPr lang="en-US"/>
          </a:p>
        </p:txBody>
      </p:sp>
      <p:grpSp>
        <p:nvGrpSpPr>
          <p:cNvPr id="17" name="Group 16">
            <a:extLst>
              <a:ext uri="{FF2B5EF4-FFF2-40B4-BE49-F238E27FC236}">
                <a16:creationId xmlns:a16="http://schemas.microsoft.com/office/drawing/2014/main" id="{B82DD9C9-7965-48A3-94F7-34BDC5387DF9}"/>
              </a:ext>
            </a:extLst>
          </p:cNvPr>
          <p:cNvGrpSpPr/>
          <p:nvPr/>
        </p:nvGrpSpPr>
        <p:grpSpPr>
          <a:xfrm>
            <a:off x="9284988" y="3306642"/>
            <a:ext cx="2907686" cy="3260756"/>
            <a:chOff x="9117671" y="2517104"/>
            <a:chExt cx="3075003" cy="3448390"/>
          </a:xfrm>
        </p:grpSpPr>
        <p:pic>
          <p:nvPicPr>
            <p:cNvPr id="18" name="Picture 17">
              <a:extLst>
                <a:ext uri="{FF2B5EF4-FFF2-40B4-BE49-F238E27FC236}">
                  <a16:creationId xmlns:a16="http://schemas.microsoft.com/office/drawing/2014/main" id="{D681EE5D-76E9-49E8-A763-6B15D5246740}"/>
                </a:ext>
              </a:extLst>
            </p:cNvPr>
            <p:cNvPicPr>
              <a:picLocks noChangeAspect="1"/>
            </p:cNvPicPr>
            <p:nvPr/>
          </p:nvPicPr>
          <p:blipFill rotWithShape="1">
            <a:blip r:embed="rId3"/>
            <a:srcRect l="52857"/>
            <a:stretch/>
          </p:blipFill>
          <p:spPr>
            <a:xfrm>
              <a:off x="9200126" y="2517104"/>
              <a:ext cx="2992548" cy="3196977"/>
            </a:xfrm>
            <a:prstGeom prst="rect">
              <a:avLst/>
            </a:prstGeom>
          </p:spPr>
        </p:pic>
        <p:sp>
          <p:nvSpPr>
            <p:cNvPr id="19" name="TextBox 18">
              <a:extLst>
                <a:ext uri="{FF2B5EF4-FFF2-40B4-BE49-F238E27FC236}">
                  <a16:creationId xmlns:a16="http://schemas.microsoft.com/office/drawing/2014/main" id="{DD1AC219-AB8D-4AD7-93A2-0FA4DF20AB3D}"/>
                </a:ext>
              </a:extLst>
            </p:cNvPr>
            <p:cNvSpPr txBox="1"/>
            <p:nvPr/>
          </p:nvSpPr>
          <p:spPr>
            <a:xfrm>
              <a:off x="9117671" y="5750050"/>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rchive.cnx.org/resources/f60d65bfa727f56494b68c941587875d7a763eda/Figure_27_0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697" y="1022982"/>
            <a:ext cx="5430047" cy="5273663"/>
          </a:xfrm>
          <a:prstGeom prst="rect">
            <a:avLst/>
          </a:prstGeom>
          <a:noFill/>
          <a:extLst>
            <a:ext uri="{909E8E84-426E-40dd-AFC4-6F175D3DCCD1}">
              <a14:hiddenFill xmlns:a14="http://schemas.microsoft.com/office/drawing/2010/main" xmlns="">
                <a:solidFill>
                  <a:srgbClr val="FFFFFF"/>
                </a:solidFill>
              </a14:hiddenFill>
            </a:ext>
          </a:extLst>
        </p:spPr>
      </p:pic>
      <p:sp>
        <p:nvSpPr>
          <p:cNvPr id="15364" name="Rectangle 2"/>
          <p:cNvSpPr>
            <a:spLocks noGrp="1" noChangeArrowheads="1"/>
          </p:cNvSpPr>
          <p:nvPr>
            <p:ph type="title"/>
          </p:nvPr>
        </p:nvSpPr>
        <p:spPr/>
        <p:txBody>
          <a:bodyPr/>
          <a:lstStyle/>
          <a:p>
            <a:pPr eaLnBrk="1" hangingPunct="1"/>
            <a:r>
              <a:rPr lang="en-US"/>
              <a:t>Color Sensitivity</a:t>
            </a:r>
          </a:p>
        </p:txBody>
      </p:sp>
      <p:sp>
        <p:nvSpPr>
          <p:cNvPr id="15" name="Date Placeholder 2"/>
          <p:cNvSpPr>
            <a:spLocks noGrp="1"/>
          </p:cNvSpPr>
          <p:nvPr>
            <p:ph type="dt" sz="half" idx="10"/>
          </p:nvPr>
        </p:nvSpPr>
        <p:spPr/>
        <p:txBody>
          <a:bodyPr/>
          <a:lstStyle/>
          <a:p>
            <a:pPr>
              <a:defRPr/>
            </a:pPr>
            <a:r>
              <a:rPr lang="en-US"/>
              <a:t>Autumn 2025</a:t>
            </a:r>
          </a:p>
        </p:txBody>
      </p:sp>
      <p:sp>
        <p:nvSpPr>
          <p:cNvPr id="18" name="Footer Placeholder 17"/>
          <p:cNvSpPr>
            <a:spLocks noGrp="1"/>
          </p:cNvSpPr>
          <p:nvPr>
            <p:ph type="ftr" sz="quarter" idx="11"/>
          </p:nvPr>
        </p:nvSpPr>
        <p:spPr/>
        <p:txBody>
          <a:bodyPr/>
          <a:lstStyle/>
          <a:p>
            <a:pPr>
              <a:defRPr/>
            </a:pPr>
            <a:r>
              <a:rPr lang="en-US"/>
              <a:t>dt+UX: Design Thinking for User Experience Design, Prototyping &amp; Evaluation </a:t>
            </a:r>
          </a:p>
        </p:txBody>
      </p:sp>
      <p:sp>
        <p:nvSpPr>
          <p:cNvPr id="17" name="Slide Number Placeholder 4"/>
          <p:cNvSpPr>
            <a:spLocks noGrp="1"/>
          </p:cNvSpPr>
          <p:nvPr>
            <p:ph type="sldNum" sz="quarter" idx="12"/>
          </p:nvPr>
        </p:nvSpPr>
        <p:spPr/>
        <p:txBody>
          <a:bodyPr/>
          <a:lstStyle/>
          <a:p>
            <a:pPr>
              <a:defRPr/>
            </a:pPr>
            <a:fld id="{A789AD2B-B5E2-4BDC-933A-C97753F4BBC8}" type="slidenum">
              <a:rPr lang="en-US"/>
              <a:pPr>
                <a:defRPr/>
              </a:pPr>
              <a:t>19</a:t>
            </a:fld>
            <a:endParaRPr lang="en-US"/>
          </a:p>
        </p:txBody>
      </p:sp>
      <p:grpSp>
        <p:nvGrpSpPr>
          <p:cNvPr id="15365" name="Group 7"/>
          <p:cNvGrpSpPr>
            <a:grpSpLocks/>
          </p:cNvGrpSpPr>
          <p:nvPr/>
        </p:nvGrpSpPr>
        <p:grpSpPr bwMode="auto">
          <a:xfrm>
            <a:off x="12538260" y="1900088"/>
            <a:ext cx="6815138" cy="4559300"/>
            <a:chOff x="806" y="850"/>
            <a:chExt cx="4293" cy="2872"/>
          </a:xfrm>
        </p:grpSpPr>
        <p:pic>
          <p:nvPicPr>
            <p:cNvPr id="15376" name="Picture 3" descr="color-sensitiv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 y="850"/>
              <a:ext cx="3991" cy="2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7" name="Text Box 4"/>
            <p:cNvSpPr txBox="1">
              <a:spLocks noChangeArrowheads="1"/>
            </p:cNvSpPr>
            <p:nvPr/>
          </p:nvSpPr>
          <p:spPr bwMode="auto">
            <a:xfrm>
              <a:off x="806" y="3528"/>
              <a:ext cx="4293"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latin typeface="+mn-lt"/>
                </a:rPr>
                <a:t>https://</a:t>
              </a:r>
              <a:r>
                <a:rPr lang="en-US" sz="1400" dirty="0" err="1">
                  <a:latin typeface="+mn-lt"/>
                </a:rPr>
                <a:t>www.siggraph.org</a:t>
              </a:r>
              <a:r>
                <a:rPr lang="en-US" sz="1400" dirty="0">
                  <a:latin typeface="+mn-lt"/>
                </a:rPr>
                <a:t>/education/materials/</a:t>
              </a:r>
              <a:r>
                <a:rPr lang="en-US" sz="1400" dirty="0" err="1">
                  <a:latin typeface="+mn-lt"/>
                </a:rPr>
                <a:t>HyperGraph</a:t>
              </a:r>
              <a:r>
                <a:rPr lang="en-US" sz="1400" dirty="0">
                  <a:latin typeface="+mn-lt"/>
                </a:rPr>
                <a:t>/color/images/</a:t>
              </a:r>
              <a:r>
                <a:rPr lang="en-US" sz="1400" dirty="0" err="1">
                  <a:latin typeface="+mn-lt"/>
                </a:rPr>
                <a:t>colorspc.gif</a:t>
              </a:r>
              <a:endParaRPr lang="en-US" sz="1400" dirty="0">
                <a:latin typeface="+mn-lt"/>
              </a:endParaRPr>
            </a:p>
          </p:txBody>
        </p:sp>
      </p:grpSp>
      <p:sp>
        <p:nvSpPr>
          <p:cNvPr id="15366" name="Text Box 5"/>
          <p:cNvSpPr txBox="1">
            <a:spLocks noChangeArrowheads="1"/>
          </p:cNvSpPr>
          <p:nvPr/>
        </p:nvSpPr>
        <p:spPr bwMode="auto">
          <a:xfrm>
            <a:off x="7985011" y="1751694"/>
            <a:ext cx="1247457" cy="400110"/>
          </a:xfrm>
          <a:prstGeom prst="rect">
            <a:avLst/>
          </a:prstGeom>
          <a:noFill/>
          <a:ln w="12700">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dirty="0">
                <a:solidFill>
                  <a:srgbClr val="FF0000"/>
                </a:solidFill>
                <a:latin typeface="Helvetica" panose="020B0604020202020204" pitchFamily="34" charset="0"/>
                <a:cs typeface="Helvetica" panose="020B0604020202020204" pitchFamily="34" charset="0"/>
              </a:rPr>
              <a:t>AKA Red</a:t>
            </a:r>
            <a:endParaRPr lang="en-US" sz="1200" dirty="0">
              <a:solidFill>
                <a:srgbClr val="FF0000"/>
              </a:solidFill>
              <a:latin typeface="Helvetica" panose="020B0604020202020204" pitchFamily="34" charset="0"/>
              <a:cs typeface="Helvetica" panose="020B0604020202020204" pitchFamily="34" charset="0"/>
            </a:endParaRPr>
          </a:p>
        </p:txBody>
      </p:sp>
      <p:grpSp>
        <p:nvGrpSpPr>
          <p:cNvPr id="2" name="Group 1"/>
          <p:cNvGrpSpPr/>
          <p:nvPr/>
        </p:nvGrpSpPr>
        <p:grpSpPr>
          <a:xfrm>
            <a:off x="1127701" y="2068239"/>
            <a:ext cx="5569549" cy="3376866"/>
            <a:chOff x="-396300" y="2430049"/>
            <a:chExt cx="5569549" cy="3376866"/>
          </a:xfrm>
        </p:grpSpPr>
        <p:sp>
          <p:nvSpPr>
            <p:cNvPr id="15373" name="Text Box 11"/>
            <p:cNvSpPr txBox="1">
              <a:spLocks noChangeArrowheads="1"/>
            </p:cNvSpPr>
            <p:nvPr/>
          </p:nvSpPr>
          <p:spPr bwMode="auto">
            <a:xfrm>
              <a:off x="-396300" y="4975918"/>
              <a:ext cx="2582161" cy="830997"/>
            </a:xfrm>
            <a:prstGeom prst="rect">
              <a:avLst/>
            </a:prstGeom>
            <a:noFill/>
            <a:ln w="38100">
              <a:noFill/>
              <a:miter lim="800000"/>
              <a:headEnd type="none" w="sm" len="sm"/>
              <a:tailEnd type="triangle" w="med" len="me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defPPr>
                <a:defRPr lang="en-US"/>
              </a:defPPr>
              <a:lvl1pPr>
                <a:defRPr>
                  <a:solidFill>
                    <a:srgbClr val="C00000"/>
                  </a:solidFill>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dirty="0">
                  <a:solidFill>
                    <a:srgbClr val="E6AA00"/>
                  </a:solidFill>
                  <a:latin typeface="Arial" charset="0"/>
                </a:rPr>
                <a:t>not</a:t>
              </a:r>
              <a:r>
                <a:rPr lang="en-US" dirty="0">
                  <a:solidFill>
                    <a:srgbClr val="E6AA00"/>
                  </a:solidFill>
                </a:rPr>
                <a:t> </a:t>
              </a:r>
              <a:r>
                <a:rPr lang="en-US" b="1" dirty="0">
                  <a:solidFill>
                    <a:srgbClr val="E6AA00"/>
                  </a:solidFill>
                  <a:latin typeface="Arial" charset="0"/>
                </a:rPr>
                <a:t>as</a:t>
              </a:r>
              <a:r>
                <a:rPr lang="en-US" dirty="0">
                  <a:solidFill>
                    <a:srgbClr val="E6AA00"/>
                  </a:solidFill>
                </a:rPr>
                <a:t> </a:t>
              </a:r>
              <a:r>
                <a:rPr lang="en-US" b="1" dirty="0">
                  <a:solidFill>
                    <a:srgbClr val="E6AA00"/>
                  </a:solidFill>
                  <a:latin typeface="Arial" charset="0"/>
                </a:rPr>
                <a:t>sensitive</a:t>
              </a:r>
              <a:br>
                <a:rPr lang="en-US" b="1" dirty="0">
                  <a:solidFill>
                    <a:srgbClr val="E6AA00"/>
                  </a:solidFill>
                  <a:latin typeface="Arial" charset="0"/>
                </a:rPr>
              </a:br>
              <a:r>
                <a:rPr lang="en-US" b="1" dirty="0">
                  <a:solidFill>
                    <a:srgbClr val="E6AA00"/>
                  </a:solidFill>
                  <a:latin typeface="Arial" charset="0"/>
                </a:rPr>
                <a:t>to</a:t>
              </a:r>
              <a:r>
                <a:rPr lang="en-US" dirty="0">
                  <a:solidFill>
                    <a:srgbClr val="E6AA00"/>
                  </a:solidFill>
                </a:rPr>
                <a:t> </a:t>
              </a:r>
              <a:r>
                <a:rPr lang="en-US" b="1" dirty="0">
                  <a:solidFill>
                    <a:srgbClr val="E6AA00"/>
                  </a:solidFill>
                  <a:latin typeface="Arial" charset="0"/>
                </a:rPr>
                <a:t>blue</a:t>
              </a:r>
            </a:p>
          </p:txBody>
        </p:sp>
        <p:sp>
          <p:nvSpPr>
            <p:cNvPr id="15374" name="Line 12"/>
            <p:cNvSpPr>
              <a:spLocks noChangeShapeType="1"/>
            </p:cNvSpPr>
            <p:nvPr/>
          </p:nvSpPr>
          <p:spPr bwMode="auto">
            <a:xfrm flipV="1">
              <a:off x="2091016" y="4584525"/>
              <a:ext cx="1885998" cy="636667"/>
            </a:xfrm>
            <a:prstGeom prst="line">
              <a:avLst/>
            </a:prstGeom>
            <a:noFill/>
            <a:ln w="38100">
              <a:solidFill>
                <a:srgbClr val="C00000"/>
              </a:solidFill>
              <a:miter lim="800000"/>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solidFill>
                  <a:srgbClr val="C00000"/>
                </a:solidFill>
              </a:endParaRPr>
            </a:p>
          </p:txBody>
        </p:sp>
        <p:sp>
          <p:nvSpPr>
            <p:cNvPr id="15375" name="Line 13"/>
            <p:cNvSpPr>
              <a:spLocks noChangeShapeType="1"/>
            </p:cNvSpPr>
            <p:nvPr/>
          </p:nvSpPr>
          <p:spPr bwMode="auto">
            <a:xfrm flipV="1">
              <a:off x="2091016" y="2430049"/>
              <a:ext cx="3082233" cy="2791143"/>
            </a:xfrm>
            <a:prstGeom prst="line">
              <a:avLst/>
            </a:prstGeom>
            <a:noFill/>
            <a:ln w="38100">
              <a:solidFill>
                <a:srgbClr val="C00000"/>
              </a:solidFill>
              <a:miter lim="800000"/>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dirty="0">
                <a:solidFill>
                  <a:srgbClr val="C00000"/>
                </a:solidFill>
              </a:endParaRPr>
            </a:p>
          </p:txBody>
        </p:sp>
      </p:grpSp>
      <p:grpSp>
        <p:nvGrpSpPr>
          <p:cNvPr id="5" name="Group 4"/>
          <p:cNvGrpSpPr/>
          <p:nvPr/>
        </p:nvGrpSpPr>
        <p:grpSpPr>
          <a:xfrm>
            <a:off x="7016694" y="3015711"/>
            <a:ext cx="3950806" cy="1374431"/>
            <a:chOff x="5144818" y="3377522"/>
            <a:chExt cx="3950806" cy="1374431"/>
          </a:xfrm>
        </p:grpSpPr>
        <p:sp>
          <p:nvSpPr>
            <p:cNvPr id="15371" name="Text Box 16"/>
            <p:cNvSpPr txBox="1">
              <a:spLocks noChangeArrowheads="1"/>
            </p:cNvSpPr>
            <p:nvPr/>
          </p:nvSpPr>
          <p:spPr bwMode="auto">
            <a:xfrm>
              <a:off x="7733549" y="3921690"/>
              <a:ext cx="13620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dirty="0">
                  <a:solidFill>
                    <a:srgbClr val="E6AA00"/>
                  </a:solidFill>
                  <a:latin typeface="Arial" charset="0"/>
                </a:rPr>
                <a:t>lots of </a:t>
              </a:r>
              <a:br>
                <a:rPr lang="en-US" b="1" dirty="0">
                  <a:solidFill>
                    <a:srgbClr val="E6AA00"/>
                  </a:solidFill>
                  <a:latin typeface="Arial" charset="0"/>
                </a:rPr>
              </a:br>
              <a:r>
                <a:rPr lang="en-US" b="1" dirty="0">
                  <a:solidFill>
                    <a:srgbClr val="E6AA00"/>
                  </a:solidFill>
                  <a:latin typeface="Arial" charset="0"/>
                </a:rPr>
                <a:t>overlap</a:t>
              </a:r>
            </a:p>
          </p:txBody>
        </p:sp>
        <p:sp>
          <p:nvSpPr>
            <p:cNvPr id="15372" name="Line 17"/>
            <p:cNvSpPr>
              <a:spLocks noChangeShapeType="1"/>
            </p:cNvSpPr>
            <p:nvPr/>
          </p:nvSpPr>
          <p:spPr bwMode="auto">
            <a:xfrm rot="12381688">
              <a:off x="5144818" y="3377522"/>
              <a:ext cx="2805356" cy="246243"/>
            </a:xfrm>
            <a:prstGeom prst="line">
              <a:avLst/>
            </a:prstGeom>
            <a:noFill/>
            <a:ln w="38100">
              <a:solidFill>
                <a:srgbClr val="C00000"/>
              </a:solidFill>
              <a:miter lim="800000"/>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dirty="0">
                <a:solidFill>
                  <a:srgbClr val="C00000"/>
                </a:solidFill>
              </a:endParaRPr>
            </a:p>
          </p:txBody>
        </p:sp>
      </p:grpSp>
      <p:sp>
        <p:nvSpPr>
          <p:cNvPr id="6" name="TextBox 5"/>
          <p:cNvSpPr txBox="1"/>
          <p:nvPr/>
        </p:nvSpPr>
        <p:spPr>
          <a:xfrm>
            <a:off x="3872941" y="6305400"/>
            <a:ext cx="6425157" cy="230832"/>
          </a:xfrm>
          <a:prstGeom prst="rect">
            <a:avLst/>
          </a:prstGeom>
          <a:noFill/>
        </p:spPr>
        <p:txBody>
          <a:bodyPr wrap="none" rtlCol="0">
            <a:spAutoFit/>
          </a:bodyPr>
          <a:lstStyle/>
          <a:p>
            <a:r>
              <a:rPr lang="en-US" sz="900" dirty="0">
                <a:solidFill>
                  <a:schemeClr val="bg2"/>
                </a:solidFill>
                <a:latin typeface="Helvetica" panose="020B0604020202020204" pitchFamily="34" charset="0"/>
                <a:cs typeface="Helvetica" panose="020B0604020202020204" pitchFamily="34" charset="0"/>
              </a:rPr>
              <a:t>http://archive.cnx.org/contents/d42c807d-a9fa-4e3d-83d0-0f7c745b51a0@4/color-and-color-vision#import-auto-id1844887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dirty="0"/>
              <a:t>Hall of Fame or Shame?</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CF9CC2F-3848-4AD5-9140-DCA5A9E08CD9}" type="slidenum">
              <a:rPr lang="en-US"/>
              <a:pPr/>
              <a:t>2</a:t>
            </a:fld>
            <a:endParaRPr lang="en-US"/>
          </a:p>
        </p:txBody>
      </p:sp>
      <p:pic>
        <p:nvPicPr>
          <p:cNvPr id="8" name="Picture 7"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pic>
        <p:nvPicPr>
          <p:cNvPr id="2" name="Picture 1" descr="Screen Shot 2014-10-13 at 5.21.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19" y="1216657"/>
            <a:ext cx="9144000" cy="115923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Related image">
            <a:extLst>
              <a:ext uri="{FF2B5EF4-FFF2-40B4-BE49-F238E27FC236}">
                <a16:creationId xmlns:a16="http://schemas.microsoft.com/office/drawing/2014/main" id="{A088C526-38DD-1C4F-B506-12305C906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632" y="2068239"/>
            <a:ext cx="5238766" cy="15108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archive.cnx.org/resources/f60d65bfa727f56494b68c941587875d7a763eda/Figure_27_03_01.jpg"/>
          <p:cNvPicPr>
            <a:picLocks noChangeAspect="1" noChangeArrowheads="1"/>
          </p:cNvPicPr>
          <p:nvPr/>
        </p:nvPicPr>
        <p:blipFill>
          <a:blip r:embed="rId4">
            <a:alphaModFix amt="52000"/>
            <a:extLst>
              <a:ext uri="{28A0092B-C50C-407E-A947-70E740481C1C}">
                <a14:useLocalDpi xmlns:a14="http://schemas.microsoft.com/office/drawing/2010/main" val="0"/>
              </a:ext>
            </a:extLst>
          </a:blip>
          <a:srcRect/>
          <a:stretch>
            <a:fillRect/>
          </a:stretch>
        </p:blipFill>
        <p:spPr bwMode="auto">
          <a:xfrm>
            <a:off x="3781697" y="1022982"/>
            <a:ext cx="5430047" cy="5273663"/>
          </a:xfrm>
          <a:prstGeom prst="rect">
            <a:avLst/>
          </a:prstGeom>
          <a:noFill/>
          <a:extLst>
            <a:ext uri="{909E8E84-426E-40dd-AFC4-6F175D3DCCD1}">
              <a14:hiddenFill xmlns="" xmlns:a14="http://schemas.microsoft.com/office/drawing/2010/main">
                <a:solidFill>
                  <a:srgbClr val="FFFFFF"/>
                </a:solidFill>
              </a14:hiddenFill>
            </a:ext>
          </a:extLst>
        </p:spPr>
      </p:pic>
      <p:sp>
        <p:nvSpPr>
          <p:cNvPr id="15364" name="Rectangle 2"/>
          <p:cNvSpPr>
            <a:spLocks noGrp="1" noChangeArrowheads="1"/>
          </p:cNvSpPr>
          <p:nvPr>
            <p:ph type="title"/>
          </p:nvPr>
        </p:nvSpPr>
        <p:spPr/>
        <p:txBody>
          <a:bodyPr/>
          <a:lstStyle/>
          <a:p>
            <a:pPr eaLnBrk="1" hangingPunct="1"/>
            <a:r>
              <a:rPr lang="en-US"/>
              <a:t>Color Sensitivity</a:t>
            </a:r>
          </a:p>
        </p:txBody>
      </p:sp>
      <p:sp>
        <p:nvSpPr>
          <p:cNvPr id="15" name="Date Placeholder 2"/>
          <p:cNvSpPr>
            <a:spLocks noGrp="1"/>
          </p:cNvSpPr>
          <p:nvPr>
            <p:ph type="dt" sz="half" idx="10"/>
          </p:nvPr>
        </p:nvSpPr>
        <p:spPr/>
        <p:txBody>
          <a:bodyPr/>
          <a:lstStyle/>
          <a:p>
            <a:pPr>
              <a:defRPr/>
            </a:pPr>
            <a:r>
              <a:rPr lang="en-US"/>
              <a:t>Autumn 2025</a:t>
            </a:r>
          </a:p>
        </p:txBody>
      </p:sp>
      <p:sp>
        <p:nvSpPr>
          <p:cNvPr id="18" name="Footer Placeholder 17"/>
          <p:cNvSpPr>
            <a:spLocks noGrp="1"/>
          </p:cNvSpPr>
          <p:nvPr>
            <p:ph type="ftr" sz="quarter" idx="11"/>
          </p:nvPr>
        </p:nvSpPr>
        <p:spPr/>
        <p:txBody>
          <a:bodyPr/>
          <a:lstStyle/>
          <a:p>
            <a:pPr>
              <a:defRPr/>
            </a:pPr>
            <a:r>
              <a:rPr lang="en-US"/>
              <a:t>dt+UX: Design Thinking for User Experience Design, Prototyping &amp; Evaluation </a:t>
            </a:r>
          </a:p>
        </p:txBody>
      </p:sp>
      <p:sp>
        <p:nvSpPr>
          <p:cNvPr id="17" name="Slide Number Placeholder 4"/>
          <p:cNvSpPr>
            <a:spLocks noGrp="1"/>
          </p:cNvSpPr>
          <p:nvPr>
            <p:ph type="sldNum" sz="quarter" idx="12"/>
          </p:nvPr>
        </p:nvSpPr>
        <p:spPr/>
        <p:txBody>
          <a:bodyPr/>
          <a:lstStyle/>
          <a:p>
            <a:pPr>
              <a:defRPr/>
            </a:pPr>
            <a:fld id="{A789AD2B-B5E2-4BDC-933A-C97753F4BBC8}" type="slidenum">
              <a:rPr lang="en-US"/>
              <a:pPr>
                <a:defRPr/>
              </a:pPr>
              <a:t>20</a:t>
            </a:fld>
            <a:endParaRPr lang="en-US"/>
          </a:p>
        </p:txBody>
      </p:sp>
      <p:grpSp>
        <p:nvGrpSpPr>
          <p:cNvPr id="15365" name="Group 7"/>
          <p:cNvGrpSpPr>
            <a:grpSpLocks/>
          </p:cNvGrpSpPr>
          <p:nvPr/>
        </p:nvGrpSpPr>
        <p:grpSpPr bwMode="auto">
          <a:xfrm>
            <a:off x="12538260" y="1900088"/>
            <a:ext cx="6815138" cy="4559300"/>
            <a:chOff x="806" y="850"/>
            <a:chExt cx="4293" cy="2872"/>
          </a:xfrm>
        </p:grpSpPr>
        <p:pic>
          <p:nvPicPr>
            <p:cNvPr id="15376" name="Picture 3" descr="color-sensitiv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 y="850"/>
              <a:ext cx="3991" cy="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7" name="Text Box 4"/>
            <p:cNvSpPr txBox="1">
              <a:spLocks noChangeArrowheads="1"/>
            </p:cNvSpPr>
            <p:nvPr/>
          </p:nvSpPr>
          <p:spPr bwMode="auto">
            <a:xfrm>
              <a:off x="806" y="3528"/>
              <a:ext cx="4293"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latin typeface="+mn-lt"/>
                </a:rPr>
                <a:t>https://</a:t>
              </a:r>
              <a:r>
                <a:rPr lang="en-US" sz="1400" dirty="0" err="1">
                  <a:latin typeface="+mn-lt"/>
                </a:rPr>
                <a:t>www.siggraph.org</a:t>
              </a:r>
              <a:r>
                <a:rPr lang="en-US" sz="1400" dirty="0">
                  <a:latin typeface="+mn-lt"/>
                </a:rPr>
                <a:t>/education/materials/</a:t>
              </a:r>
              <a:r>
                <a:rPr lang="en-US" sz="1400" dirty="0" err="1">
                  <a:latin typeface="+mn-lt"/>
                </a:rPr>
                <a:t>HyperGraph</a:t>
              </a:r>
              <a:r>
                <a:rPr lang="en-US" sz="1400" dirty="0">
                  <a:latin typeface="+mn-lt"/>
                </a:rPr>
                <a:t>/color/images/</a:t>
              </a:r>
              <a:r>
                <a:rPr lang="en-US" sz="1400" dirty="0" err="1">
                  <a:latin typeface="+mn-lt"/>
                </a:rPr>
                <a:t>colorspc.gif</a:t>
              </a:r>
              <a:endParaRPr lang="en-US" sz="1400" dirty="0">
                <a:latin typeface="+mn-lt"/>
              </a:endParaRPr>
            </a:p>
          </p:txBody>
        </p:sp>
      </p:grpSp>
      <p:sp>
        <p:nvSpPr>
          <p:cNvPr id="15366" name="Text Box 5"/>
          <p:cNvSpPr txBox="1">
            <a:spLocks noChangeArrowheads="1"/>
          </p:cNvSpPr>
          <p:nvPr/>
        </p:nvSpPr>
        <p:spPr bwMode="auto">
          <a:xfrm>
            <a:off x="7985011" y="1751694"/>
            <a:ext cx="1247457" cy="400110"/>
          </a:xfrm>
          <a:prstGeom prst="rect">
            <a:avLst/>
          </a:prstGeom>
          <a:noFill/>
          <a:ln w="12700">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dirty="0">
                <a:solidFill>
                  <a:srgbClr val="FF0000"/>
                </a:solidFill>
                <a:latin typeface="Helvetica" panose="020B0604020202020204" pitchFamily="34" charset="0"/>
                <a:cs typeface="Helvetica" panose="020B0604020202020204" pitchFamily="34" charset="0"/>
              </a:rPr>
              <a:t>AKA Red</a:t>
            </a:r>
            <a:endParaRPr lang="en-US" sz="1200" dirty="0">
              <a:solidFill>
                <a:srgbClr val="FF0000"/>
              </a:solidFill>
              <a:latin typeface="Helvetica" panose="020B0604020202020204" pitchFamily="34" charset="0"/>
              <a:cs typeface="Helvetica" panose="020B0604020202020204" pitchFamily="34" charset="0"/>
            </a:endParaRPr>
          </a:p>
        </p:txBody>
      </p:sp>
      <p:sp>
        <p:nvSpPr>
          <p:cNvPr id="6" name="TextBox 5"/>
          <p:cNvSpPr txBox="1"/>
          <p:nvPr/>
        </p:nvSpPr>
        <p:spPr>
          <a:xfrm>
            <a:off x="3872941" y="6305400"/>
            <a:ext cx="6425157" cy="230832"/>
          </a:xfrm>
          <a:prstGeom prst="rect">
            <a:avLst/>
          </a:prstGeom>
          <a:noFill/>
        </p:spPr>
        <p:txBody>
          <a:bodyPr wrap="none" rtlCol="0">
            <a:spAutoFit/>
          </a:bodyPr>
          <a:lstStyle/>
          <a:p>
            <a:r>
              <a:rPr lang="en-US" sz="900" dirty="0">
                <a:solidFill>
                  <a:schemeClr val="bg2"/>
                </a:solidFill>
                <a:latin typeface="Helvetica" panose="020B0604020202020204" pitchFamily="34" charset="0"/>
                <a:cs typeface="Helvetica" panose="020B0604020202020204" pitchFamily="34" charset="0"/>
              </a:rPr>
              <a:t>http://archive.cnx.org/contents/d42c807d-a9fa-4e3d-83d0-0f7c745b51a0@4/color-and-color-vision#import-auto-id1844887</a:t>
            </a:r>
          </a:p>
        </p:txBody>
      </p:sp>
    </p:spTree>
    <p:extLst>
      <p:ext uri="{BB962C8B-B14F-4D97-AF65-F5344CB8AC3E}">
        <p14:creationId xmlns:p14="http://schemas.microsoft.com/office/powerpoint/2010/main" val="2003743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r>
              <a:rPr lang="en-US"/>
              <a:t>Distribution of Photopigments</a:t>
            </a:r>
          </a:p>
        </p:txBody>
      </p:sp>
      <p:sp>
        <p:nvSpPr>
          <p:cNvPr id="852997" name="Rectangle 5"/>
          <p:cNvSpPr>
            <a:spLocks noGrp="1" noChangeArrowheads="1"/>
          </p:cNvSpPr>
          <p:nvPr>
            <p:ph idx="1"/>
          </p:nvPr>
        </p:nvSpPr>
        <p:spPr/>
        <p:txBody>
          <a:bodyPr>
            <a:normAutofit fontScale="70000" lnSpcReduction="20000"/>
          </a:bodyPr>
          <a:lstStyle/>
          <a:p>
            <a:r>
              <a:rPr lang="en-US" dirty="0"/>
              <a:t>Not distributed evenly – mainly reds (64%) &amp; </a:t>
            </a:r>
            <a:br>
              <a:rPr lang="en-US" dirty="0"/>
            </a:br>
            <a:r>
              <a:rPr lang="en-US" dirty="0"/>
              <a:t>very few blues (4%) </a:t>
            </a:r>
            <a:r>
              <a:rPr lang="en-US" dirty="0">
                <a:sym typeface="Symbol" pitchFamily="18" charset="2"/>
              </a:rPr>
              <a:t></a:t>
            </a:r>
            <a:endParaRPr lang="en-US" dirty="0">
              <a:sym typeface="ZapfDingbats" pitchFamily="82" charset="2"/>
            </a:endParaRPr>
          </a:p>
          <a:p>
            <a:pPr lvl="1"/>
            <a:r>
              <a:rPr lang="en-US" dirty="0"/>
              <a:t>insensitivity to short wavelengths (blue)</a:t>
            </a:r>
          </a:p>
          <a:p>
            <a:pPr lvl="1"/>
            <a:endParaRPr lang="en-US" dirty="0"/>
          </a:p>
          <a:p>
            <a:r>
              <a:rPr lang="en-US" dirty="0"/>
              <a:t>Few blue cones in retina center (high acuity) </a:t>
            </a:r>
            <a:r>
              <a:rPr lang="en-US" dirty="0">
                <a:sym typeface="Symbol" pitchFamily="18" charset="2"/>
              </a:rPr>
              <a:t></a:t>
            </a:r>
            <a:r>
              <a:rPr lang="en-US" dirty="0"/>
              <a:t> </a:t>
            </a:r>
          </a:p>
          <a:p>
            <a:pPr lvl="1"/>
            <a:r>
              <a:rPr lang="en-US" dirty="0"/>
              <a:t>“disappearance” of small blue objects you fixate on</a:t>
            </a:r>
          </a:p>
          <a:p>
            <a:pPr lvl="1"/>
            <a:endParaRPr lang="en-US" dirty="0"/>
          </a:p>
          <a:p>
            <a:r>
              <a:rPr lang="en-US" dirty="0"/>
              <a:t>As we age lens yellows &amp; absorbs shorter wavelengths </a:t>
            </a:r>
            <a:r>
              <a:rPr lang="en-US" dirty="0">
                <a:sym typeface="Symbol" pitchFamily="18" charset="2"/>
              </a:rPr>
              <a:t></a:t>
            </a:r>
            <a:endParaRPr lang="en-US" dirty="0"/>
          </a:p>
          <a:p>
            <a:pPr lvl="1"/>
            <a:r>
              <a:rPr lang="en-US" dirty="0"/>
              <a:t>sensitivity to blue is even more reduced</a:t>
            </a:r>
          </a:p>
          <a:p>
            <a:pPr lvl="1"/>
            <a:endParaRPr lang="en-US" dirty="0"/>
          </a:p>
          <a:p>
            <a:r>
              <a:rPr lang="en-US" dirty="0"/>
              <a:t>Implication</a:t>
            </a:r>
          </a:p>
          <a:p>
            <a:pPr lvl="1"/>
            <a:r>
              <a:rPr lang="en-US" b="1" dirty="0">
                <a:solidFill>
                  <a:srgbClr val="E6AA00"/>
                </a:solidFill>
              </a:rPr>
              <a:t>don’t rely on blue for text or small objects!</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B4D44FB3-C2BD-4229-B651-1ADD5167CB33}" type="slidenum">
              <a:rPr lang="en-US"/>
              <a:pPr/>
              <a:t>21</a:t>
            </a:fld>
            <a:endParaRPr lang="en-US"/>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57571" r="95285"/>
                    </a14:imgEffect>
                  </a14:imgLayer>
                </a14:imgProps>
              </a:ext>
            </a:extLst>
          </a:blip>
          <a:srcRect l="52857"/>
          <a:stretch/>
        </p:blipFill>
        <p:spPr>
          <a:xfrm>
            <a:off x="9271741" y="1034718"/>
            <a:ext cx="2637651" cy="2817837"/>
          </a:xfrm>
          <a:prstGeom prst="rect">
            <a:avLst/>
          </a:prstGeom>
        </p:spPr>
      </p:pic>
      <p:sp>
        <p:nvSpPr>
          <p:cNvPr id="9" name="TextBox 8"/>
          <p:cNvSpPr txBox="1"/>
          <p:nvPr/>
        </p:nvSpPr>
        <p:spPr>
          <a:xfrm>
            <a:off x="9718664" y="3626922"/>
            <a:ext cx="2723809" cy="184666"/>
          </a:xfrm>
          <a:prstGeom prst="rect">
            <a:avLst/>
          </a:prstGeom>
          <a:noFill/>
        </p:spPr>
        <p:txBody>
          <a:bodyPr wrap="square" rtlCol="0">
            <a:spAutoFit/>
          </a:bodyPr>
          <a:lstStyle/>
          <a:p>
            <a:r>
              <a:rPr lang="en-US" sz="600" dirty="0">
                <a:latin typeface="Helvetica Light"/>
                <a:cs typeface="Helvetica Light"/>
              </a:rPr>
              <a:t>http://</a:t>
            </a:r>
            <a:r>
              <a:rPr lang="en-US" sz="600" dirty="0" err="1">
                <a:latin typeface="Helvetica Light"/>
                <a:cs typeface="Helvetica Light"/>
              </a:rPr>
              <a:t>www.webexhibits.org</a:t>
            </a:r>
            <a:r>
              <a:rPr lang="en-US" sz="600" dirty="0">
                <a:latin typeface="Helvetica Light"/>
                <a:cs typeface="Helvetica Light"/>
              </a:rPr>
              <a:t>/</a:t>
            </a:r>
            <a:r>
              <a:rPr lang="en-US" sz="600" dirty="0" err="1">
                <a:latin typeface="Helvetica Light"/>
                <a:cs typeface="Helvetica Light"/>
              </a:rPr>
              <a:t>causesofcolor</a:t>
            </a:r>
            <a:r>
              <a:rPr lang="en-US" sz="600" dirty="0">
                <a:latin typeface="Helvetica Light"/>
                <a:cs typeface="Helvetica Light"/>
              </a:rPr>
              <a:t>/1G.html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5299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299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299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299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2997">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299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299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7"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r>
              <a:rPr lang="en-US"/>
              <a:t>Focus</a:t>
            </a:r>
          </a:p>
        </p:txBody>
      </p:sp>
      <p:sp>
        <p:nvSpPr>
          <p:cNvPr id="799747" name="Rectangle 3"/>
          <p:cNvSpPr>
            <a:spLocks noGrp="1" noChangeArrowheads="1"/>
          </p:cNvSpPr>
          <p:nvPr>
            <p:ph idx="1"/>
          </p:nvPr>
        </p:nvSpPr>
        <p:spPr>
          <a:xfrm>
            <a:off x="639233" y="933994"/>
            <a:ext cx="11195715" cy="5390606"/>
          </a:xfrm>
        </p:spPr>
        <p:txBody>
          <a:bodyPr/>
          <a:lstStyle/>
          <a:p>
            <a:r>
              <a:rPr lang="en-US" sz="3200" dirty="0"/>
              <a:t>Different wavelengths of light focused at different distances behind eye’s lens</a:t>
            </a:r>
          </a:p>
          <a:p>
            <a:pPr lvl="1"/>
            <a:r>
              <a:rPr lang="en-US" sz="2800" dirty="0"/>
              <a:t>need for constant refocusing </a:t>
            </a:r>
            <a:r>
              <a:rPr lang="en-US" sz="2800" dirty="0">
                <a:sym typeface="Symbol" pitchFamily="18" charset="2"/>
              </a:rPr>
              <a:t> ?</a:t>
            </a:r>
          </a:p>
          <a:p>
            <a:pPr lvl="2"/>
            <a:r>
              <a:rPr lang="en-US" sz="2400" dirty="0"/>
              <a:t>causes fatigue</a:t>
            </a:r>
          </a:p>
          <a:p>
            <a:pPr lvl="1"/>
            <a:r>
              <a:rPr lang="en-US" sz="2800" dirty="0"/>
              <a:t>be careful about nearby color combinations</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1B438BC3-F37E-4379-957C-CB54C383D1AF}" type="slidenum">
              <a:rPr lang="en-US"/>
              <a:pPr/>
              <a:t>22</a:t>
            </a:fld>
            <a:endParaRPr lang="en-US"/>
          </a:p>
        </p:txBody>
      </p:sp>
      <p:pic>
        <p:nvPicPr>
          <p:cNvPr id="9" name="Picture 4" descr="http://obsessive-coffee-disorder.com/wp-content/uploads/2014/11/eye1.jpg">
            <a:extLst>
              <a:ext uri="{FF2B5EF4-FFF2-40B4-BE49-F238E27FC236}">
                <a16:creationId xmlns:a16="http://schemas.microsoft.com/office/drawing/2014/main" id="{E79AC5F5-BAE1-4CAF-9C31-2D91C1F73D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37" t="8959" r="45014" b="21919"/>
          <a:stretch/>
        </p:blipFill>
        <p:spPr bwMode="auto">
          <a:xfrm>
            <a:off x="8880814" y="1792119"/>
            <a:ext cx="3311186" cy="4532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97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97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747" grpId="0" uiExpand="1" build="p" bldLvl="3"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r>
              <a:rPr lang="en-US"/>
              <a:t>Focus</a:t>
            </a:r>
          </a:p>
        </p:txBody>
      </p:sp>
      <p:sp>
        <p:nvSpPr>
          <p:cNvPr id="799747" name="Rectangle 3"/>
          <p:cNvSpPr>
            <a:spLocks noGrp="1" noChangeArrowheads="1"/>
          </p:cNvSpPr>
          <p:nvPr>
            <p:ph idx="1"/>
          </p:nvPr>
        </p:nvSpPr>
        <p:spPr>
          <a:xfrm>
            <a:off x="639233" y="933994"/>
            <a:ext cx="11195715" cy="5390606"/>
          </a:xfrm>
        </p:spPr>
        <p:txBody>
          <a:bodyPr/>
          <a:lstStyle/>
          <a:p>
            <a:r>
              <a:rPr lang="en-US" sz="3200" dirty="0"/>
              <a:t>Different wavelengths of light focused at different distances behind eye’s lens</a:t>
            </a:r>
          </a:p>
          <a:p>
            <a:pPr lvl="1"/>
            <a:r>
              <a:rPr lang="en-US" sz="2800" dirty="0"/>
              <a:t>need for constant refocusing </a:t>
            </a:r>
            <a:r>
              <a:rPr lang="en-US" sz="2800" dirty="0">
                <a:sym typeface="Symbol" pitchFamily="18" charset="2"/>
              </a:rPr>
              <a:t> ?</a:t>
            </a:r>
          </a:p>
          <a:p>
            <a:pPr lvl="2"/>
            <a:r>
              <a:rPr lang="en-US" sz="2400" dirty="0"/>
              <a:t>causes fatigue</a:t>
            </a:r>
          </a:p>
          <a:p>
            <a:pPr lvl="1"/>
            <a:r>
              <a:rPr lang="en-US" sz="2800" dirty="0"/>
              <a:t>be careful about nearby color combinations</a:t>
            </a:r>
          </a:p>
          <a:p>
            <a:r>
              <a:rPr lang="en-US" sz="3200" dirty="0"/>
              <a:t>Pure (saturated) colors require more </a:t>
            </a:r>
            <a:br>
              <a:rPr lang="en-US" sz="3200" dirty="0"/>
            </a:br>
            <a:r>
              <a:rPr lang="en-US" sz="3200" dirty="0"/>
              <a:t>focusing than less pure (desaturated)</a:t>
            </a:r>
            <a:endParaRPr lang="en-US" sz="3200" dirty="0">
              <a:sym typeface="Symbol" pitchFamily="18" charset="2"/>
            </a:endParaRPr>
          </a:p>
          <a:p>
            <a:pPr lvl="1"/>
            <a:r>
              <a:rPr lang="en-US" sz="2800" dirty="0">
                <a:sym typeface="Symbol" pitchFamily="18" charset="2"/>
              </a:rPr>
              <a:t>don’t use saturated colors in UIs unless </a:t>
            </a:r>
            <a:br>
              <a:rPr lang="en-US" sz="2800" dirty="0">
                <a:sym typeface="Symbol" pitchFamily="18" charset="2"/>
              </a:rPr>
            </a:br>
            <a:r>
              <a:rPr lang="en-US" sz="2800" dirty="0">
                <a:sym typeface="Symbol" pitchFamily="18" charset="2"/>
              </a:rPr>
              <a:t>you really need something to stand out</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1B438BC3-F37E-4379-957C-CB54C383D1AF}" type="slidenum">
              <a:rPr lang="en-US"/>
              <a:pPr/>
              <a:t>23</a:t>
            </a:fld>
            <a:endParaRPr lang="en-US"/>
          </a:p>
        </p:txBody>
      </p:sp>
      <p:pic>
        <p:nvPicPr>
          <p:cNvPr id="11" name="Picture 10">
            <a:extLst>
              <a:ext uri="{FF2B5EF4-FFF2-40B4-BE49-F238E27FC236}">
                <a16:creationId xmlns:a16="http://schemas.microsoft.com/office/drawing/2014/main" id="{8E54BD4A-E5B6-D242-9794-A6C8FAAD8F3E}"/>
              </a:ext>
            </a:extLst>
          </p:cNvPr>
          <p:cNvPicPr>
            <a:picLocks noChangeAspect="1"/>
          </p:cNvPicPr>
          <p:nvPr/>
        </p:nvPicPr>
        <p:blipFill rotWithShape="1">
          <a:blip r:embed="rId3"/>
          <a:srcRect l="24344" r="24525" b="3002"/>
          <a:stretch/>
        </p:blipFill>
        <p:spPr>
          <a:xfrm>
            <a:off x="8745238" y="2830869"/>
            <a:ext cx="3313842" cy="3532576"/>
          </a:xfrm>
          <a:prstGeom prst="rect">
            <a:avLst/>
          </a:prstGeom>
        </p:spPr>
      </p:pic>
      <p:sp>
        <p:nvSpPr>
          <p:cNvPr id="12" name="TextBox 11">
            <a:extLst>
              <a:ext uri="{FF2B5EF4-FFF2-40B4-BE49-F238E27FC236}">
                <a16:creationId xmlns:a16="http://schemas.microsoft.com/office/drawing/2014/main" id="{C86DD291-E2D5-4740-82D9-7473D7D05D02}"/>
              </a:ext>
            </a:extLst>
          </p:cNvPr>
          <p:cNvSpPr txBox="1"/>
          <p:nvPr/>
        </p:nvSpPr>
        <p:spPr>
          <a:xfrm>
            <a:off x="8657230" y="6332320"/>
            <a:ext cx="1867819" cy="276999"/>
          </a:xfrm>
          <a:prstGeom prst="rect">
            <a:avLst/>
          </a:prstGeom>
          <a:noFill/>
        </p:spPr>
        <p:txBody>
          <a:bodyPr wrap="none" rtlCol="0">
            <a:spAutoFit/>
          </a:bodyPr>
          <a:lstStyle/>
          <a:p>
            <a:r>
              <a:rPr lang="en-US" sz="1200" dirty="0">
                <a:latin typeface="Helvetica" pitchFamily="34" charset="0"/>
              </a:rPr>
              <a:t>https://</a:t>
            </a:r>
            <a:r>
              <a:rPr lang="en-US" sz="1200" dirty="0" err="1">
                <a:latin typeface="Helvetica" pitchFamily="34" charset="0"/>
              </a:rPr>
              <a:t>physics.info</a:t>
            </a:r>
            <a:r>
              <a:rPr lang="en-US" sz="1200" dirty="0">
                <a:latin typeface="Helvetica" pitchFamily="34" charset="0"/>
              </a:rPr>
              <a:t>/color/</a:t>
            </a:r>
          </a:p>
        </p:txBody>
      </p:sp>
    </p:spTree>
    <p:extLst>
      <p:ext uri="{BB962C8B-B14F-4D97-AF65-F5344CB8AC3E}">
        <p14:creationId xmlns:p14="http://schemas.microsoft.com/office/powerpoint/2010/main" val="2348435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r>
              <a:rPr lang="en-US"/>
              <a:t>Focus</a:t>
            </a:r>
          </a:p>
        </p:txBody>
      </p:sp>
      <p:sp>
        <p:nvSpPr>
          <p:cNvPr id="799747" name="Rectangle 3"/>
          <p:cNvSpPr>
            <a:spLocks noGrp="1" noChangeArrowheads="1"/>
          </p:cNvSpPr>
          <p:nvPr>
            <p:ph idx="1"/>
          </p:nvPr>
        </p:nvSpPr>
        <p:spPr>
          <a:xfrm>
            <a:off x="639233" y="933994"/>
            <a:ext cx="11195715" cy="5390606"/>
          </a:xfrm>
        </p:spPr>
        <p:txBody>
          <a:bodyPr/>
          <a:lstStyle/>
          <a:p>
            <a:r>
              <a:rPr lang="en-US" sz="3200" dirty="0"/>
              <a:t>Different wavelengths of light focused at different distances behind eye’s lens</a:t>
            </a:r>
          </a:p>
          <a:p>
            <a:pPr lvl="1"/>
            <a:r>
              <a:rPr lang="en-US" sz="2800" dirty="0"/>
              <a:t>need for constant refocusing </a:t>
            </a:r>
            <a:r>
              <a:rPr lang="en-US" sz="2800" dirty="0">
                <a:sym typeface="Symbol" pitchFamily="18" charset="2"/>
              </a:rPr>
              <a:t> ?</a:t>
            </a:r>
          </a:p>
          <a:p>
            <a:pPr lvl="2"/>
            <a:r>
              <a:rPr lang="en-US" sz="2400" dirty="0"/>
              <a:t>causes fatigue</a:t>
            </a:r>
          </a:p>
          <a:p>
            <a:pPr lvl="1"/>
            <a:r>
              <a:rPr lang="en-US" sz="2800" dirty="0"/>
              <a:t>be careful about nearby color combinations</a:t>
            </a:r>
          </a:p>
          <a:p>
            <a:r>
              <a:rPr lang="en-US" sz="3200" dirty="0"/>
              <a:t>Pure (saturated) colors require more </a:t>
            </a:r>
            <a:br>
              <a:rPr lang="en-US" sz="3200" dirty="0"/>
            </a:br>
            <a:r>
              <a:rPr lang="en-US" sz="3200" dirty="0"/>
              <a:t>focusing than less pure (desaturated)</a:t>
            </a:r>
            <a:endParaRPr lang="en-US" sz="3200" dirty="0">
              <a:sym typeface="Symbol" pitchFamily="18" charset="2"/>
            </a:endParaRPr>
          </a:p>
          <a:p>
            <a:pPr lvl="1"/>
            <a:r>
              <a:rPr lang="en-US" sz="2800" dirty="0">
                <a:sym typeface="Symbol" pitchFamily="18" charset="2"/>
              </a:rPr>
              <a:t>don’t use saturated colors in UIs unless </a:t>
            </a:r>
            <a:br>
              <a:rPr lang="en-US" sz="2800" dirty="0">
                <a:sym typeface="Symbol" pitchFamily="18" charset="2"/>
              </a:rPr>
            </a:br>
            <a:r>
              <a:rPr lang="en-US" sz="2800" dirty="0">
                <a:sym typeface="Symbol" pitchFamily="18" charset="2"/>
              </a:rPr>
              <a:t>you really need something to stand out</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1B438BC3-F37E-4379-957C-CB54C383D1AF}" type="slidenum">
              <a:rPr lang="en-US"/>
              <a:pPr/>
              <a:t>24</a:t>
            </a:fld>
            <a:endParaRPr lang="en-US"/>
          </a:p>
        </p:txBody>
      </p:sp>
      <p:pic>
        <p:nvPicPr>
          <p:cNvPr id="1026" name="Picture 2" descr="Using color exampl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2487" y="3673419"/>
            <a:ext cx="4163655" cy="21629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8632857" y="5851796"/>
            <a:ext cx="2650790" cy="276999"/>
          </a:xfrm>
          <a:prstGeom prst="rect">
            <a:avLst/>
          </a:prstGeom>
          <a:noFill/>
        </p:spPr>
        <p:txBody>
          <a:bodyPr wrap="none" rtlCol="0">
            <a:spAutoFit/>
          </a:bodyPr>
          <a:lstStyle/>
          <a:p>
            <a:r>
              <a:rPr lang="en-US" sz="1200" dirty="0">
                <a:latin typeface="Helvetica" pitchFamily="34" charset="0"/>
              </a:rPr>
              <a:t>http://www.pallasweb.com/color.html</a:t>
            </a:r>
          </a:p>
        </p:txBody>
      </p:sp>
      <p:pic>
        <p:nvPicPr>
          <p:cNvPr id="2050" name="Picture 2" descr="bright_saturated-button">
            <a:extLst>
              <a:ext uri="{FF2B5EF4-FFF2-40B4-BE49-F238E27FC236}">
                <a16:creationId xmlns:a16="http://schemas.microsoft.com/office/drawing/2014/main" id="{B02C5CC3-0DCF-46A2-9575-86A881A69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648" y="3629297"/>
            <a:ext cx="4161493" cy="2635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9E2FE5-F13A-774C-AF0F-95BBC9ED2448}"/>
              </a:ext>
            </a:extLst>
          </p:cNvPr>
          <p:cNvSpPr txBox="1"/>
          <p:nvPr/>
        </p:nvSpPr>
        <p:spPr>
          <a:xfrm>
            <a:off x="8255540" y="6240919"/>
            <a:ext cx="4247745" cy="400110"/>
          </a:xfrm>
          <a:prstGeom prst="rect">
            <a:avLst/>
          </a:prstGeom>
          <a:noFill/>
        </p:spPr>
        <p:txBody>
          <a:bodyPr wrap="square" rtlCol="0">
            <a:spAutoFit/>
          </a:bodyPr>
          <a:lstStyle/>
          <a:p>
            <a:r>
              <a:rPr lang="en-US" sz="2000" dirty="0">
                <a:solidFill>
                  <a:srgbClr val="E6AA00"/>
                </a:solidFill>
                <a:latin typeface="Helvetica" pitchFamily="2" charset="0"/>
              </a:rPr>
              <a:t>saturated </a:t>
            </a:r>
            <a:r>
              <a:rPr lang="en-US" sz="2000" dirty="0" err="1">
                <a:solidFill>
                  <a:srgbClr val="E6AA00"/>
                </a:solidFill>
                <a:latin typeface="Helvetica" pitchFamily="2" charset="0"/>
              </a:rPr>
              <a:t>bg</a:t>
            </a:r>
            <a:r>
              <a:rPr lang="en-US" sz="2000" dirty="0">
                <a:solidFill>
                  <a:srgbClr val="E6AA00"/>
                </a:solidFill>
                <a:latin typeface="Helvetica" pitchFamily="2" charset="0"/>
              </a:rPr>
              <a:t>         desaturated </a:t>
            </a:r>
            <a:r>
              <a:rPr lang="en-US" sz="2000" dirty="0" err="1">
                <a:solidFill>
                  <a:srgbClr val="E6AA00"/>
                </a:solidFill>
                <a:latin typeface="Helvetica" pitchFamily="2" charset="0"/>
              </a:rPr>
              <a:t>bg</a:t>
            </a:r>
            <a:endParaRPr lang="en-US" sz="2000" dirty="0">
              <a:solidFill>
                <a:srgbClr val="E6AA00"/>
              </a:solidFill>
              <a:latin typeface="Helvetica" pitchFamily="2" charset="0"/>
            </a:endParaRPr>
          </a:p>
        </p:txBody>
      </p:sp>
    </p:spTree>
    <p:extLst>
      <p:ext uri="{BB962C8B-B14F-4D97-AF65-F5344CB8AC3E}">
        <p14:creationId xmlns:p14="http://schemas.microsoft.com/office/powerpoint/2010/main" val="3618968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4" name="Rectangle 7"/>
          <p:cNvSpPr>
            <a:spLocks noGrp="1" noChangeArrowheads="1"/>
          </p:cNvSpPr>
          <p:nvPr>
            <p:ph type="title"/>
          </p:nvPr>
        </p:nvSpPr>
        <p:spPr>
          <a:xfrm>
            <a:off x="639237" y="173515"/>
            <a:ext cx="11552767" cy="1143000"/>
          </a:xfrm>
        </p:spPr>
        <p:txBody>
          <a:bodyPr/>
          <a:lstStyle/>
          <a:p>
            <a:r>
              <a:rPr lang="en-US" dirty="0"/>
              <a:t>Color Deficiency </a:t>
            </a:r>
            <a:br>
              <a:rPr lang="en-US" dirty="0"/>
            </a:br>
            <a:r>
              <a:rPr lang="en-US" dirty="0"/>
              <a:t>(Also known as “color blindness”)</a:t>
            </a:r>
          </a:p>
        </p:txBody>
      </p:sp>
      <p:sp>
        <p:nvSpPr>
          <p:cNvPr id="806920" name="Rectangle 8"/>
          <p:cNvSpPr>
            <a:spLocks noGrp="1" noChangeArrowheads="1"/>
          </p:cNvSpPr>
          <p:nvPr>
            <p:ph idx="1"/>
          </p:nvPr>
        </p:nvSpPr>
        <p:spPr>
          <a:xfrm>
            <a:off x="639233" y="1600199"/>
            <a:ext cx="11643752" cy="5170055"/>
          </a:xfrm>
        </p:spPr>
        <p:txBody>
          <a:bodyPr>
            <a:normAutofit fontScale="92500" lnSpcReduction="10000"/>
          </a:bodyPr>
          <a:lstStyle/>
          <a:p>
            <a:r>
              <a:rPr lang="en-US" dirty="0"/>
              <a:t>Trouble discriminating colors</a:t>
            </a:r>
          </a:p>
          <a:p>
            <a:pPr lvl="1"/>
            <a:r>
              <a:rPr lang="en-US" dirty="0"/>
              <a:t>besets about 4.5% of population (~8% men, ~</a:t>
            </a:r>
            <a:r>
              <a:rPr lang="en-US" sz="3500" b="1" dirty="0"/>
              <a:t>½</a:t>
            </a:r>
            <a:r>
              <a:rPr lang="en-US" dirty="0"/>
              <a:t>% women)</a:t>
            </a:r>
          </a:p>
          <a:p>
            <a:r>
              <a:rPr lang="en-US" dirty="0"/>
              <a:t>Two main types</a:t>
            </a:r>
          </a:p>
          <a:p>
            <a:pPr lvl="1"/>
            <a:r>
              <a:rPr lang="en-US" dirty="0"/>
              <a:t>different photopigment response – most common</a:t>
            </a:r>
          </a:p>
          <a:p>
            <a:pPr lvl="2"/>
            <a:r>
              <a:rPr lang="en-US" dirty="0"/>
              <a:t>reduces capability to discern small color diffs</a:t>
            </a:r>
          </a:p>
          <a:p>
            <a:pPr lvl="1"/>
            <a:r>
              <a:rPr lang="en-US" dirty="0"/>
              <a:t>red-green deficiency – best known</a:t>
            </a:r>
          </a:p>
          <a:p>
            <a:pPr lvl="2"/>
            <a:r>
              <a:rPr lang="en-US" dirty="0"/>
              <a:t>lack of either green or red photopigment </a:t>
            </a:r>
            <a:r>
              <a:rPr lang="en-US" dirty="0">
                <a:sym typeface="Symbol" pitchFamily="18" charset="2"/>
              </a:rPr>
              <a:t> </a:t>
            </a:r>
            <a:r>
              <a:rPr lang="en-US" dirty="0"/>
              <a:t> </a:t>
            </a:r>
            <a:br>
              <a:rPr lang="en-US" dirty="0"/>
            </a:br>
            <a:r>
              <a:rPr lang="en-US" dirty="0"/>
              <a:t>can’t discriminate colors solely dependent</a:t>
            </a:r>
            <a:br>
              <a:rPr lang="en-US" dirty="0"/>
            </a:br>
            <a:r>
              <a:rPr lang="en-US" dirty="0"/>
              <a:t>on Red &amp; Green</a:t>
            </a:r>
          </a:p>
          <a:p>
            <a:r>
              <a:rPr lang="en-US" dirty="0"/>
              <a:t>Key is to avoid single color distinctions</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5BF59A21-F069-43FF-B5AC-B2C399A1EED1}" type="slidenum">
              <a:rPr lang="en-US"/>
              <a:pPr/>
              <a:t>25</a:t>
            </a:fld>
            <a:endParaRPr lang="en-US"/>
          </a:p>
        </p:txBody>
      </p:sp>
      <p:pic>
        <p:nvPicPr>
          <p:cNvPr id="8" name="Picture 7">
            <a:extLst>
              <a:ext uri="{FF2B5EF4-FFF2-40B4-BE49-F238E27FC236}">
                <a16:creationId xmlns:a16="http://schemas.microsoft.com/office/drawing/2014/main" id="{C970CB0A-97BC-D54D-A94E-9AC7CA72A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379" y="4467766"/>
            <a:ext cx="2408608" cy="1425212"/>
          </a:xfrm>
          <a:prstGeom prst="rect">
            <a:avLst/>
          </a:prstGeom>
        </p:spPr>
      </p:pic>
      <p:sp>
        <p:nvSpPr>
          <p:cNvPr id="9" name="TextBox 8">
            <a:extLst>
              <a:ext uri="{FF2B5EF4-FFF2-40B4-BE49-F238E27FC236}">
                <a16:creationId xmlns:a16="http://schemas.microsoft.com/office/drawing/2014/main" id="{F4249247-5C76-B349-9407-E6838BD5FC52}"/>
              </a:ext>
            </a:extLst>
          </p:cNvPr>
          <p:cNvSpPr txBox="1"/>
          <p:nvPr/>
        </p:nvSpPr>
        <p:spPr>
          <a:xfrm>
            <a:off x="9191296" y="5882789"/>
            <a:ext cx="3000703" cy="646331"/>
          </a:xfrm>
          <a:prstGeom prst="rect">
            <a:avLst/>
          </a:prstGeom>
          <a:noFill/>
        </p:spPr>
        <p:txBody>
          <a:bodyPr wrap="square" rtlCol="0">
            <a:spAutoFit/>
          </a:bodyPr>
          <a:lstStyle/>
          <a:p>
            <a:r>
              <a:rPr lang="en-US" sz="1400" dirty="0">
                <a:latin typeface="Helvetica" pitchFamily="2" charset="0"/>
              </a:rPr>
              <a:t>Difficult pairs for severe red deficient person to discern</a:t>
            </a:r>
          </a:p>
          <a:p>
            <a:r>
              <a:rPr lang="en-US" sz="800" dirty="0">
                <a:latin typeface="Helvetica" pitchFamily="2" charset="0"/>
                <a:hlinkClick r:id="rId4">
                  <a:extLst>
                    <a:ext uri="{A12FA001-AC4F-418D-AE19-62706E023703}">
                      <ahyp:hlinkClr xmlns:ahyp="http://schemas.microsoft.com/office/drawing/2018/hyperlinkcolor" val="tx"/>
                    </a:ext>
                  </a:extLst>
                </a:hlinkClick>
              </a:rPr>
              <a:t>https://www.color-blindness.com/red-green-color-blindness/</a:t>
            </a:r>
            <a:endParaRPr lang="en-US" sz="800" dirty="0">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6920">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6920">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6920">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692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6920">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20" grpId="0" uiExpand="1" build="p"/>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r>
              <a:rPr lang="en-US" dirty="0"/>
              <a:t>Color Guidelines</a:t>
            </a:r>
          </a:p>
        </p:txBody>
      </p:sp>
      <p:sp>
        <p:nvSpPr>
          <p:cNvPr id="808963" name="Rectangle 3"/>
          <p:cNvSpPr>
            <a:spLocks noGrp="1" noChangeArrowheads="1"/>
          </p:cNvSpPr>
          <p:nvPr>
            <p:ph idx="1"/>
          </p:nvPr>
        </p:nvSpPr>
        <p:spPr>
          <a:xfrm>
            <a:off x="639233" y="1051560"/>
            <a:ext cx="11195715" cy="5273040"/>
          </a:xfrm>
        </p:spPr>
        <p:txBody>
          <a:bodyPr/>
          <a:lstStyle/>
          <a:p>
            <a:pPr marL="0" indent="0">
              <a:buNone/>
            </a:pPr>
            <a:r>
              <a:rPr lang="en-US" dirty="0"/>
              <a:t>Avoid simultaneous display of highly saturated, spectrally extreme colors</a:t>
            </a:r>
          </a:p>
          <a:p>
            <a:pPr lvl="1"/>
            <a:r>
              <a:rPr lang="en-US" dirty="0"/>
              <a:t>e.g., no </a:t>
            </a:r>
            <a:r>
              <a:rPr lang="en-US" dirty="0" err="1"/>
              <a:t>cyans</a:t>
            </a:r>
            <a:r>
              <a:rPr lang="en-US" dirty="0"/>
              <a:t>/blues at the same time as reds, why?</a:t>
            </a:r>
          </a:p>
          <a:p>
            <a:pPr lvl="2"/>
            <a:r>
              <a:rPr lang="en-US" dirty="0"/>
              <a:t>refocusing!</a:t>
            </a:r>
          </a:p>
          <a:p>
            <a:pPr lvl="1"/>
            <a:endParaRPr lang="en-US" dirty="0"/>
          </a:p>
          <a:p>
            <a:pPr marL="257175" lvl="1" indent="0">
              <a:buNone/>
            </a:pPr>
            <a:endParaRPr lang="en-US" dirty="0"/>
          </a:p>
          <a:p>
            <a:pPr lvl="1"/>
            <a:endParaRPr lang="en-US" dirty="0"/>
          </a:p>
          <a:p>
            <a:pPr lvl="1"/>
            <a:endParaRPr lang="en-US" sz="4400" dirty="0"/>
          </a:p>
          <a:p>
            <a:pPr lvl="1"/>
            <a:r>
              <a:rPr lang="en-US" dirty="0"/>
              <a:t>desaturated combinations are better </a:t>
            </a:r>
            <a:r>
              <a:rPr lang="en-US" dirty="0">
                <a:sym typeface="Symbol" pitchFamily="18" charset="2"/>
              </a:rPr>
              <a:t> pastels</a:t>
            </a:r>
            <a:endParaRPr lang="en-US" dirty="0"/>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E892E670-6B3D-494E-BA17-3FD5C1A0F03F}" type="slidenum">
              <a:rPr lang="en-US"/>
              <a:pPr/>
              <a:t>26</a:t>
            </a:fld>
            <a:endParaRPr lang="en-US"/>
          </a:p>
        </p:txBody>
      </p:sp>
      <p:pic>
        <p:nvPicPr>
          <p:cNvPr id="8" name="Picture 4" descr="visible-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988" y="3517367"/>
            <a:ext cx="4603750" cy="1351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25BE7B2-EB53-4E49-AE07-44113889D120}"/>
              </a:ext>
            </a:extLst>
          </p:cNvPr>
          <p:cNvSpPr txBox="1"/>
          <p:nvPr/>
        </p:nvSpPr>
        <p:spPr>
          <a:xfrm>
            <a:off x="1980055" y="5170865"/>
            <a:ext cx="699230" cy="461665"/>
          </a:xfrm>
          <a:prstGeom prst="rect">
            <a:avLst/>
          </a:prstGeom>
          <a:noFill/>
        </p:spPr>
        <p:txBody>
          <a:bodyPr wrap="none" rtlCol="0">
            <a:spAutoFit/>
          </a:bodyPr>
          <a:lstStyle/>
          <a:p>
            <a:r>
              <a:rPr lang="en-US" dirty="0">
                <a:solidFill>
                  <a:srgbClr val="E6AA00"/>
                </a:solidFill>
                <a:latin typeface="Helvetica" pitchFamily="2" charset="0"/>
              </a:rPr>
              <a:t>bad</a:t>
            </a:r>
            <a:endParaRPr lang="en-US" dirty="0"/>
          </a:p>
        </p:txBody>
      </p:sp>
      <p:cxnSp>
        <p:nvCxnSpPr>
          <p:cNvPr id="5" name="Straight Arrow Connector 4">
            <a:extLst>
              <a:ext uri="{FF2B5EF4-FFF2-40B4-BE49-F238E27FC236}">
                <a16:creationId xmlns:a16="http://schemas.microsoft.com/office/drawing/2014/main" id="{8233A946-B7C8-B847-8E85-9EBA68B429F3}"/>
              </a:ext>
            </a:extLst>
          </p:cNvPr>
          <p:cNvCxnSpPr>
            <a:cxnSpLocks/>
            <a:stCxn id="2" idx="3"/>
          </p:cNvCxnSpPr>
          <p:nvPr/>
        </p:nvCxnSpPr>
        <p:spPr bwMode="auto">
          <a:xfrm>
            <a:off x="2679285" y="5401698"/>
            <a:ext cx="522703" cy="0"/>
          </a:xfrm>
          <a:prstGeom prst="straightConnector1">
            <a:avLst/>
          </a:prstGeom>
          <a:solidFill>
            <a:schemeClr val="accent1"/>
          </a:solidFill>
          <a:ln w="38100" cap="flat" cmpd="sng" algn="ctr">
            <a:solidFill>
              <a:srgbClr val="E6AA00"/>
            </a:solidFill>
            <a:prstDash val="solid"/>
            <a:round/>
            <a:headEnd type="none" w="sm" len="sm"/>
            <a:tailEnd type="triangle"/>
          </a:ln>
          <a:effectLst/>
        </p:spPr>
      </p:cxnSp>
      <p:grpSp>
        <p:nvGrpSpPr>
          <p:cNvPr id="40" name="Group 39">
            <a:extLst>
              <a:ext uri="{FF2B5EF4-FFF2-40B4-BE49-F238E27FC236}">
                <a16:creationId xmlns:a16="http://schemas.microsoft.com/office/drawing/2014/main" id="{93280086-575A-20D9-940B-8F2BC942F953}"/>
              </a:ext>
            </a:extLst>
          </p:cNvPr>
          <p:cNvGrpSpPr/>
          <p:nvPr/>
        </p:nvGrpSpPr>
        <p:grpSpPr>
          <a:xfrm>
            <a:off x="3188887" y="4869185"/>
            <a:ext cx="4616851" cy="956193"/>
            <a:chOff x="3274977" y="4975298"/>
            <a:chExt cx="5518826" cy="1143000"/>
          </a:xfrm>
        </p:grpSpPr>
        <p:pic>
          <p:nvPicPr>
            <p:cNvPr id="37" name="Picture 36" descr="A blue square with white dots&#10;&#10;Description automatically generated">
              <a:extLst>
                <a:ext uri="{FF2B5EF4-FFF2-40B4-BE49-F238E27FC236}">
                  <a16:creationId xmlns:a16="http://schemas.microsoft.com/office/drawing/2014/main" id="{C6B26D21-7316-356B-9833-65C08C987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4978" y="4975298"/>
              <a:ext cx="5518825" cy="1143000"/>
            </a:xfrm>
            <a:prstGeom prst="rect">
              <a:avLst/>
            </a:prstGeom>
          </p:spPr>
        </p:pic>
        <p:sp>
          <p:nvSpPr>
            <p:cNvPr id="39" name="TextBox 38">
              <a:extLst>
                <a:ext uri="{FF2B5EF4-FFF2-40B4-BE49-F238E27FC236}">
                  <a16:creationId xmlns:a16="http://schemas.microsoft.com/office/drawing/2014/main" id="{514AAC1F-2924-083A-4452-7105671E64A9}"/>
                </a:ext>
              </a:extLst>
            </p:cNvPr>
            <p:cNvSpPr txBox="1"/>
            <p:nvPr/>
          </p:nvSpPr>
          <p:spPr>
            <a:xfrm>
              <a:off x="3274977" y="5143299"/>
              <a:ext cx="5518825" cy="772602"/>
            </a:xfrm>
            <a:prstGeom prst="rect">
              <a:avLst/>
            </a:prstGeom>
            <a:noFill/>
          </p:spPr>
          <p:txBody>
            <a:bodyPr wrap="square">
              <a:spAutoFit/>
            </a:bodyPr>
            <a:lstStyle/>
            <a:p>
              <a:pPr algn="ctr"/>
              <a:r>
                <a:rPr lang="en-US" sz="3600" dirty="0">
                  <a:solidFill>
                    <a:srgbClr val="FB0007"/>
                  </a:solidFill>
                  <a:effectLst/>
                  <a:latin typeface="Helvetica" pitchFamily="2" charset="0"/>
                </a:rPr>
                <a:t>A Bad Color Combo</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6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89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p:txBody>
          <a:bodyPr/>
          <a:lstStyle/>
          <a:p>
            <a:r>
              <a:rPr lang="en-US" dirty="0"/>
              <a:t>Use the Hue Circle</a:t>
            </a:r>
          </a:p>
        </p:txBody>
      </p:sp>
      <p:sp>
        <p:nvSpPr>
          <p:cNvPr id="22533" name="Rectangle 4"/>
          <p:cNvSpPr>
            <a:spLocks noGrp="1" noChangeArrowheads="1"/>
          </p:cNvSpPr>
          <p:nvPr>
            <p:ph type="body" sz="half" idx="1"/>
          </p:nvPr>
        </p:nvSpPr>
        <p:spPr>
          <a:xfrm>
            <a:off x="639234" y="1600200"/>
            <a:ext cx="5355166" cy="4724400"/>
          </a:xfrm>
        </p:spPr>
        <p:txBody>
          <a:bodyPr/>
          <a:lstStyle/>
          <a:p>
            <a:pPr marL="0" indent="0">
              <a:buNone/>
            </a:pPr>
            <a:r>
              <a:rPr lang="en-US" dirty="0"/>
              <a:t>Pick non-adjacent colors</a:t>
            </a:r>
          </a:p>
          <a:p>
            <a:pPr lvl="1"/>
            <a:r>
              <a:rPr lang="en-US" dirty="0"/>
              <a:t>opponent colors </a:t>
            </a:r>
            <a:br>
              <a:rPr lang="en-US" dirty="0"/>
            </a:br>
            <a:r>
              <a:rPr lang="en-US" dirty="0"/>
              <a:t>go well together</a:t>
            </a:r>
          </a:p>
          <a:p>
            <a:pPr lvl="1"/>
            <a:endParaRPr lang="en-US" dirty="0"/>
          </a:p>
          <a:p>
            <a:pPr marL="1209584" lvl="3" indent="0">
              <a:buNone/>
            </a:pPr>
            <a:r>
              <a:rPr lang="en-US" sz="2800" dirty="0"/>
              <a:t>red &amp; green</a:t>
            </a:r>
          </a:p>
          <a:p>
            <a:pPr marL="1209584" lvl="3" indent="0">
              <a:buNone/>
            </a:pPr>
            <a:r>
              <a:rPr lang="en-US" sz="2800" dirty="0"/>
              <a:t>	or </a:t>
            </a:r>
            <a:br>
              <a:rPr lang="en-US" sz="2800" dirty="0"/>
            </a:br>
            <a:r>
              <a:rPr lang="en-US" sz="2800" dirty="0"/>
              <a:t>yellow &amp; blue</a:t>
            </a:r>
          </a:p>
          <a:p>
            <a:pPr marL="1209584" lvl="3" indent="0">
              <a:buNone/>
            </a:pPr>
            <a:endParaRPr lang="en-US" sz="2800" dirty="0"/>
          </a:p>
        </p:txBody>
      </p:sp>
      <p:sp>
        <p:nvSpPr>
          <p:cNvPr id="6" name="Date Placeholder 4"/>
          <p:cNvSpPr>
            <a:spLocks noGrp="1"/>
          </p:cNvSpPr>
          <p:nvPr>
            <p:ph type="dt" sz="half" idx="10"/>
          </p:nvPr>
        </p:nvSpPr>
        <p:spPr/>
        <p:txBody>
          <a:bodyPr/>
          <a:lstStyle/>
          <a:p>
            <a:r>
              <a:rPr lang="en-US"/>
              <a:t>Autumn 2025</a:t>
            </a:r>
          </a:p>
        </p:txBody>
      </p:sp>
      <p:sp>
        <p:nvSpPr>
          <p:cNvPr id="9" name="Footer Placeholder 8"/>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8" name="Slide Number Placeholder 6"/>
          <p:cNvSpPr>
            <a:spLocks noGrp="1"/>
          </p:cNvSpPr>
          <p:nvPr>
            <p:ph type="sldNum" sz="quarter" idx="12"/>
          </p:nvPr>
        </p:nvSpPr>
        <p:spPr/>
        <p:txBody>
          <a:bodyPr/>
          <a:lstStyle/>
          <a:p>
            <a:fld id="{FD170398-DB65-4EE2-8235-41975C8725F1}" type="slidenum">
              <a:rPr lang="en-US"/>
              <a:pPr/>
              <a:t>27</a:t>
            </a:fld>
            <a:endParaRPr lang="en-US"/>
          </a:p>
        </p:txBody>
      </p:sp>
      <p:pic>
        <p:nvPicPr>
          <p:cNvPr id="22535" name="Picture 3" descr="contrast"/>
          <p:cNvPicPr>
            <a:picLocks noChangeAspect="1" noChangeArrowheads="1"/>
          </p:cNvPicPr>
          <p:nvPr/>
        </p:nvPicPr>
        <p:blipFill rotWithShape="1">
          <a:blip r:embed="rId3">
            <a:extLst>
              <a:ext uri="{28A0092B-C50C-407E-A947-70E740481C1C}">
                <a14:useLocalDpi xmlns:a14="http://schemas.microsoft.com/office/drawing/2010/main" val="0"/>
              </a:ext>
            </a:extLst>
          </a:blip>
          <a:srcRect b="3291"/>
          <a:stretch/>
        </p:blipFill>
        <p:spPr bwMode="auto">
          <a:xfrm>
            <a:off x="6949016" y="717796"/>
            <a:ext cx="4603750" cy="4452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visible-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9016" y="5179882"/>
            <a:ext cx="4603750" cy="1351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r>
              <a:rPr lang="en-US" dirty="0"/>
              <a:t>Color Guidelines (cont.)</a:t>
            </a:r>
          </a:p>
        </p:txBody>
      </p:sp>
      <p:sp>
        <p:nvSpPr>
          <p:cNvPr id="13" name="Content Placeholder 12">
            <a:extLst>
              <a:ext uri="{FF2B5EF4-FFF2-40B4-BE49-F238E27FC236}">
                <a16:creationId xmlns:a16="http://schemas.microsoft.com/office/drawing/2014/main" id="{50F01E5B-4E08-4D3B-8948-DECF0D462356}"/>
              </a:ext>
            </a:extLst>
          </p:cNvPr>
          <p:cNvSpPr>
            <a:spLocks noGrp="1"/>
          </p:cNvSpPr>
          <p:nvPr>
            <p:ph sz="half" idx="1"/>
          </p:nvPr>
        </p:nvSpPr>
        <p:spPr>
          <a:xfrm>
            <a:off x="4059862" y="1600200"/>
            <a:ext cx="8171251" cy="4724400"/>
          </a:xfrm>
        </p:spPr>
        <p:txBody>
          <a:bodyPr/>
          <a:lstStyle/>
          <a:p>
            <a:r>
              <a:rPr lang="en-US" sz="2900" dirty="0"/>
              <a:t>Avoid pure blue for text, lines &amp; small shapes</a:t>
            </a:r>
          </a:p>
          <a:p>
            <a:r>
              <a:rPr lang="en-US" sz="2900" dirty="0"/>
              <a:t>Avoid adjacent colors that differ only in blue</a:t>
            </a:r>
          </a:p>
          <a:p>
            <a:endParaRPr lang="en-US" sz="2900" dirty="0"/>
          </a:p>
          <a:p>
            <a:r>
              <a:rPr lang="en-US" sz="2900" dirty="0"/>
              <a:t>Blue makes a great background color</a:t>
            </a:r>
          </a:p>
          <a:p>
            <a:endParaRPr lang="en-US" dirty="0"/>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84A3D3DD-E1BE-48AF-A632-F6B6AA404407}" type="slidenum">
              <a:rPr lang="en-US"/>
              <a:pPr/>
              <a:t>28</a:t>
            </a:fld>
            <a:endParaRPr lang="en-US"/>
          </a:p>
        </p:txBody>
      </p:sp>
      <p:grpSp>
        <p:nvGrpSpPr>
          <p:cNvPr id="5" name="Group 4"/>
          <p:cNvGrpSpPr/>
          <p:nvPr/>
        </p:nvGrpSpPr>
        <p:grpSpPr>
          <a:xfrm>
            <a:off x="120869" y="1143000"/>
            <a:ext cx="3880511" cy="5362885"/>
            <a:chOff x="0" y="1891673"/>
            <a:chExt cx="3291283" cy="4548569"/>
          </a:xfrm>
        </p:grpSpPr>
        <p:pic>
          <p:nvPicPr>
            <p:cNvPr id="2" name="Picture 1"/>
            <p:cNvPicPr>
              <a:picLocks noChangeAspect="1"/>
            </p:cNvPicPr>
            <p:nvPr/>
          </p:nvPicPr>
          <p:blipFill>
            <a:blip r:embed="rId3"/>
            <a:stretch>
              <a:fillRect/>
            </a:stretch>
          </p:blipFill>
          <p:spPr>
            <a:xfrm>
              <a:off x="0" y="1891673"/>
              <a:ext cx="3291283" cy="3839829"/>
            </a:xfrm>
            <a:prstGeom prst="rect">
              <a:avLst/>
            </a:prstGeom>
          </p:spPr>
        </p:pic>
        <p:sp>
          <p:nvSpPr>
            <p:cNvPr id="3" name="Rectangle 2"/>
            <p:cNvSpPr/>
            <p:nvPr/>
          </p:nvSpPr>
          <p:spPr bwMode="auto">
            <a:xfrm>
              <a:off x="0" y="5593527"/>
              <a:ext cx="3290029" cy="846715"/>
            </a:xfrm>
            <a:prstGeom prst="rect">
              <a:avLst/>
            </a:prstGeom>
            <a:solidFill>
              <a:srgbClr val="0B47B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US" sz="5400" b="1" dirty="0">
                  <a:latin typeface="Arial"/>
                  <a:cs typeface="Arial"/>
                </a:rPr>
                <a:t>TO BLUE</a:t>
              </a:r>
            </a:p>
          </p:txBody>
        </p:sp>
      </p:grpSp>
    </p:spTree>
    <p:extLst>
      <p:ext uri="{BB962C8B-B14F-4D97-AF65-F5344CB8AC3E}">
        <p14:creationId xmlns:p14="http://schemas.microsoft.com/office/powerpoint/2010/main" val="2049162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386862" y="922494"/>
            <a:ext cx="11799281" cy="2063594"/>
          </a:xfrm>
        </p:spPr>
        <p:txBody>
          <a:bodyPr>
            <a:normAutofit fontScale="85000" lnSpcReduction="20000"/>
          </a:bodyPr>
          <a:lstStyle/>
          <a:p>
            <a:r>
              <a:rPr lang="en-US" dirty="0"/>
              <a:t>Assignment #5 – Low-fi Prototype &amp; Pilot Usability Test</a:t>
            </a:r>
          </a:p>
          <a:p>
            <a:pPr lvl="1"/>
            <a:r>
              <a:rPr lang="en-US" dirty="0"/>
              <a:t>10-15 rough sketches of 3 different design realizations</a:t>
            </a:r>
          </a:p>
          <a:p>
            <a:pPr lvl="2"/>
            <a:r>
              <a:rPr lang="en-US" dirty="0"/>
              <a:t>everyone on team contributes</a:t>
            </a:r>
          </a:p>
          <a:p>
            <a:pPr lvl="2"/>
            <a:r>
              <a:rPr lang="en-US" dirty="0"/>
              <a:t>use </a:t>
            </a:r>
            <a:r>
              <a:rPr lang="en-US" b="1" i="1" dirty="0"/>
              <a:t>different </a:t>
            </a:r>
            <a:r>
              <a:rPr lang="en-US" b="1" i="1" dirty="0">
                <a:solidFill>
                  <a:srgbClr val="FFC000"/>
                </a:solidFill>
              </a:rPr>
              <a:t>modalities</a:t>
            </a:r>
            <a:r>
              <a:rPr lang="en-US" b="1" i="1" dirty="0"/>
              <a:t> </a:t>
            </a:r>
            <a:r>
              <a:rPr lang="en-US" dirty="0"/>
              <a:t>(e.g., visual, speech, watch) or </a:t>
            </a:r>
            <a:br>
              <a:rPr lang="en-US" dirty="0"/>
            </a:br>
            <a:r>
              <a:rPr lang="en-US" b="1" i="1" dirty="0"/>
              <a:t>different visual UIs </a:t>
            </a:r>
            <a:r>
              <a:rPr lang="en-US" b="1" i="1" dirty="0">
                <a:solidFill>
                  <a:srgbClr val="FFC000"/>
                </a:solidFill>
              </a:rPr>
              <a:t>input techniques </a:t>
            </a:r>
            <a:r>
              <a:rPr lang="en-US" dirty="0"/>
              <a:t>(gestures, taps, etc.)</a:t>
            </a:r>
          </a:p>
        </p:txBody>
      </p:sp>
      <p:sp>
        <p:nvSpPr>
          <p:cNvPr id="4" name="Date Placeholder 3"/>
          <p:cNvSpPr>
            <a:spLocks noGrp="1"/>
          </p:cNvSpPr>
          <p:nvPr>
            <p:ph type="dt" sz="half" idx="10"/>
          </p:nvPr>
        </p:nvSpPr>
        <p:spPr/>
        <p:txBody>
          <a:bodyPr/>
          <a:lstStyle/>
          <a:p>
            <a:pPr>
              <a:defRPr/>
            </a:pPr>
            <a:r>
              <a:rPr lang="en-US"/>
              <a:t>Autumn 2025</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48573CA7-35FD-4F26-8712-3E7EAA6D8755}" type="slidenum">
              <a:rPr lang="en-US" smtClean="0"/>
              <a:pPr/>
              <a:t>29</a:t>
            </a:fld>
            <a:endParaRPr lang="en-US"/>
          </a:p>
        </p:txBody>
      </p:sp>
      <p:pic>
        <p:nvPicPr>
          <p:cNvPr id="1026" name="Picture 2">
            <a:extLst>
              <a:ext uri="{FF2B5EF4-FFF2-40B4-BE49-F238E27FC236}">
                <a16:creationId xmlns:a16="http://schemas.microsoft.com/office/drawing/2014/main" id="{C669F9E5-2824-554F-8288-E992F4456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543" y="2789088"/>
            <a:ext cx="6943725" cy="382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048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Hall of Fame or Shame?</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CF9CC2F-3848-4AD5-9140-DCA5A9E08CD9}" type="slidenum">
              <a:rPr lang="en-US"/>
              <a:pPr/>
              <a:t>3</a:t>
            </a:fld>
            <a:endParaRPr lang="en-US" dirty="0"/>
          </a:p>
        </p:txBody>
      </p:sp>
      <p:pic>
        <p:nvPicPr>
          <p:cNvPr id="3" name="Picture 2" descr="Screen Shot 2014-10-13 at 5.23.06 PM.png"/>
          <p:cNvPicPr>
            <a:picLocks noChangeAspect="1"/>
          </p:cNvPicPr>
          <p:nvPr/>
        </p:nvPicPr>
        <p:blipFill rotWithShape="1">
          <a:blip r:embed="rId3">
            <a:extLst>
              <a:ext uri="{28A0092B-C50C-407E-A947-70E740481C1C}">
                <a14:useLocalDpi xmlns:a14="http://schemas.microsoft.com/office/drawing/2010/main" val="0"/>
              </a:ext>
            </a:extLst>
          </a:blip>
          <a:srcRect t="272" b="1"/>
          <a:stretch/>
        </p:blipFill>
        <p:spPr>
          <a:xfrm>
            <a:off x="803234" y="1221475"/>
            <a:ext cx="9144000" cy="11966958"/>
          </a:xfrm>
          <a:prstGeom prst="rect">
            <a:avLst/>
          </a:prstGeom>
        </p:spPr>
      </p:pic>
      <p:pic>
        <p:nvPicPr>
          <p:cNvPr id="13" name="Picture 12" descr="hallof.png">
            <a:extLst>
              <a:ext uri="{FF2B5EF4-FFF2-40B4-BE49-F238E27FC236}">
                <a16:creationId xmlns:a16="http://schemas.microsoft.com/office/drawing/2014/main" id="{0D9FFBC7-95EE-4573-AF5A-B1004770577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spTree>
    <p:extLst>
      <p:ext uri="{BB962C8B-B14F-4D97-AF65-F5344CB8AC3E}">
        <p14:creationId xmlns:p14="http://schemas.microsoft.com/office/powerpoint/2010/main" val="188338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386862" y="922493"/>
            <a:ext cx="11799281" cy="3860521"/>
          </a:xfrm>
        </p:spPr>
        <p:txBody>
          <a:bodyPr>
            <a:normAutofit fontScale="92500" lnSpcReduction="20000"/>
          </a:bodyPr>
          <a:lstStyle/>
          <a:p>
            <a:r>
              <a:rPr lang="en-US" dirty="0"/>
              <a:t>Assignment #5 – Low-fi Prototype &amp; Pilot Usability Test</a:t>
            </a:r>
          </a:p>
          <a:p>
            <a:pPr lvl="1"/>
            <a:r>
              <a:rPr lang="en-US" dirty="0"/>
              <a:t>10-15 rough sketches of 3 different design realizations</a:t>
            </a:r>
          </a:p>
          <a:p>
            <a:pPr lvl="2"/>
            <a:r>
              <a:rPr lang="en-US" dirty="0"/>
              <a:t>everyone on team contributes</a:t>
            </a:r>
          </a:p>
          <a:p>
            <a:pPr lvl="2"/>
            <a:r>
              <a:rPr lang="en-US" dirty="0"/>
              <a:t>use </a:t>
            </a:r>
            <a:r>
              <a:rPr lang="en-US" b="1" i="1" dirty="0"/>
              <a:t>different </a:t>
            </a:r>
            <a:r>
              <a:rPr lang="en-US" b="1" i="1" dirty="0">
                <a:solidFill>
                  <a:srgbClr val="FFC000"/>
                </a:solidFill>
              </a:rPr>
              <a:t>modalities</a:t>
            </a:r>
            <a:r>
              <a:rPr lang="en-US" b="1" i="1" dirty="0"/>
              <a:t> </a:t>
            </a:r>
            <a:r>
              <a:rPr lang="en-US" dirty="0"/>
              <a:t>(e.g., visual, speech, watch) or </a:t>
            </a:r>
            <a:br>
              <a:rPr lang="en-US" dirty="0"/>
            </a:br>
            <a:r>
              <a:rPr lang="en-US" b="1" i="1" dirty="0"/>
              <a:t>different visual UIs </a:t>
            </a:r>
            <a:r>
              <a:rPr lang="en-US" b="1" i="1" dirty="0">
                <a:solidFill>
                  <a:srgbClr val="FFC000"/>
                </a:solidFill>
              </a:rPr>
              <a:t>input techniques </a:t>
            </a:r>
            <a:r>
              <a:rPr lang="en-US" dirty="0"/>
              <a:t>(gestures, taps, etc.)</a:t>
            </a:r>
          </a:p>
          <a:p>
            <a:pPr lvl="1"/>
            <a:r>
              <a:rPr lang="en-US" dirty="0"/>
              <a:t>pick top 2 realizations &amp; storyboard/task flow more</a:t>
            </a:r>
          </a:p>
          <a:p>
            <a:pPr lvl="1"/>
            <a:r>
              <a:rPr lang="en-US" dirty="0"/>
              <a:t>pick best realization &amp; add details to task flow</a:t>
            </a:r>
          </a:p>
          <a:p>
            <a:pPr lvl="1"/>
            <a:r>
              <a:rPr lang="en-US" dirty="0"/>
              <a:t>build low-fi prototype of the best &amp; test it w/ at least 1 target (non-Stanford) participant/team member (e.g., four)</a:t>
            </a:r>
          </a:p>
          <a:p>
            <a:pPr lvl="1"/>
            <a:endParaRPr lang="en-US" dirty="0"/>
          </a:p>
        </p:txBody>
      </p:sp>
      <p:sp>
        <p:nvSpPr>
          <p:cNvPr id="4" name="Date Placeholder 3"/>
          <p:cNvSpPr>
            <a:spLocks noGrp="1"/>
          </p:cNvSpPr>
          <p:nvPr>
            <p:ph type="dt" sz="half" idx="10"/>
          </p:nvPr>
        </p:nvSpPr>
        <p:spPr/>
        <p:txBody>
          <a:bodyPr/>
          <a:lstStyle/>
          <a:p>
            <a:pPr>
              <a:defRPr/>
            </a:pPr>
            <a:r>
              <a:rPr lang="en-US"/>
              <a:t>Autumn 2025</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48573CA7-35FD-4F26-8712-3E7EAA6D8755}" type="slidenum">
              <a:rPr lang="en-US" smtClean="0"/>
              <a:pPr/>
              <a:t>30</a:t>
            </a:fld>
            <a:endParaRPr lang="en-US"/>
          </a:p>
        </p:txBody>
      </p:sp>
    </p:spTree>
    <p:extLst>
      <p:ext uri="{BB962C8B-B14F-4D97-AF65-F5344CB8AC3E}">
        <p14:creationId xmlns:p14="http://schemas.microsoft.com/office/powerpoint/2010/main" val="4124621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8E9FF1F2-2FD6-4CBC-B383-9C36401B53E0}" type="slidenum">
              <a:rPr lang="en-US" smtClean="0"/>
              <a:pPr>
                <a:defRPr/>
              </a:pPr>
              <a:t>31</a:t>
            </a:fld>
            <a:endParaRPr lang="en-US"/>
          </a:p>
        </p:txBody>
      </p:sp>
      <p:sp>
        <p:nvSpPr>
          <p:cNvPr id="7" name="TextBox 6"/>
          <p:cNvSpPr txBox="1"/>
          <p:nvPr/>
        </p:nvSpPr>
        <p:spPr>
          <a:xfrm>
            <a:off x="4476628" y="2601711"/>
            <a:ext cx="3387466" cy="1938992"/>
          </a:xfrm>
          <a:prstGeom prst="rect">
            <a:avLst/>
          </a:prstGeom>
          <a:noFill/>
        </p:spPr>
        <p:txBody>
          <a:bodyPr wrap="none" rtlCol="0">
            <a:spAutoFit/>
          </a:bodyPr>
          <a:lstStyle/>
          <a:p>
            <a:pPr algn="ctr"/>
            <a:r>
              <a:rPr lang="en-US" sz="6000" b="1" dirty="0">
                <a:latin typeface="Helvetica Light"/>
                <a:cs typeface="Helvetica Light"/>
              </a:rPr>
              <a:t>T E A M </a:t>
            </a:r>
            <a:br>
              <a:rPr lang="en-US" sz="6000" b="1" dirty="0">
                <a:latin typeface="Helvetica Light"/>
                <a:cs typeface="Helvetica Light"/>
              </a:rPr>
            </a:br>
            <a:r>
              <a:rPr lang="en-US" sz="6000" b="1" dirty="0">
                <a:latin typeface="Helvetica Light"/>
                <a:cs typeface="Helvetica Light"/>
              </a:rPr>
              <a:t>B R E A K</a:t>
            </a:r>
          </a:p>
        </p:txBody>
      </p:sp>
    </p:spTree>
    <p:extLst>
      <p:ext uri="{BB962C8B-B14F-4D97-AF65-F5344CB8AC3E}">
        <p14:creationId xmlns:p14="http://schemas.microsoft.com/office/powerpoint/2010/main" val="586585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US"/>
              <a:t>The Model Human Processor</a:t>
            </a:r>
          </a:p>
        </p:txBody>
      </p:sp>
      <p:sp>
        <p:nvSpPr>
          <p:cNvPr id="26629" name="Rectangle 3"/>
          <p:cNvSpPr>
            <a:spLocks noGrp="1" noChangeArrowheads="1"/>
          </p:cNvSpPr>
          <p:nvPr>
            <p:ph idx="1"/>
          </p:nvPr>
        </p:nvSpPr>
        <p:spPr>
          <a:xfrm>
            <a:off x="639235" y="1600200"/>
            <a:ext cx="7093485" cy="4998282"/>
          </a:xfrm>
        </p:spPr>
        <p:txBody>
          <a:bodyPr>
            <a:normAutofit/>
          </a:bodyPr>
          <a:lstStyle/>
          <a:p>
            <a:pPr marL="0" indent="0">
              <a:buNone/>
            </a:pPr>
            <a:r>
              <a:rPr lang="en-US" dirty="0"/>
              <a:t>Developed by Card, Moran &amp; </a:t>
            </a:r>
            <a:br>
              <a:rPr lang="en-US" dirty="0"/>
            </a:br>
            <a:r>
              <a:rPr lang="en-US" dirty="0"/>
              <a:t>Newell (’83)</a:t>
            </a:r>
          </a:p>
          <a:p>
            <a:pPr lvl="1"/>
            <a:r>
              <a:rPr lang="en-US" dirty="0"/>
              <a:t>based on empirical data</a:t>
            </a:r>
          </a:p>
          <a:p>
            <a:pPr lvl="1"/>
            <a:endParaRPr lang="en-US" dirty="0"/>
          </a:p>
          <a:p>
            <a:r>
              <a:rPr lang="en-US" sz="3000" dirty="0"/>
              <a:t>Model can help us test understanding &amp; make predictions</a:t>
            </a:r>
          </a:p>
          <a:p>
            <a:r>
              <a:rPr lang="en-US" sz="3000" dirty="0"/>
              <a:t>Underlies other usability techniques</a:t>
            </a:r>
          </a:p>
          <a:p>
            <a:pPr lvl="1"/>
            <a:r>
              <a:rPr lang="en-US" sz="2800" dirty="0"/>
              <a:t>GOMS, KLM, tools, etc.</a:t>
            </a:r>
          </a:p>
        </p:txBody>
      </p:sp>
      <p:sp>
        <p:nvSpPr>
          <p:cNvPr id="39" name="Date Placeholder 3"/>
          <p:cNvSpPr>
            <a:spLocks noGrp="1"/>
          </p:cNvSpPr>
          <p:nvPr>
            <p:ph type="dt" sz="half" idx="10"/>
          </p:nvPr>
        </p:nvSpPr>
        <p:spPr/>
        <p:txBody>
          <a:bodyPr/>
          <a:lstStyle/>
          <a:p>
            <a:r>
              <a:rPr lang="en-US"/>
              <a:t>Autumn 2025</a:t>
            </a:r>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fld id="{BF08C4C5-5091-4B32-B910-0F70915F2BDA}" type="slidenum">
              <a:rPr lang="en-US"/>
              <a:pPr/>
              <a:t>32</a:t>
            </a:fld>
            <a:endParaRPr lang="en-US"/>
          </a:p>
        </p:txBody>
      </p:sp>
      <p:pic>
        <p:nvPicPr>
          <p:cNvPr id="2" name="Picture 1"/>
          <p:cNvPicPr>
            <a:picLocks noChangeAspect="1"/>
          </p:cNvPicPr>
          <p:nvPr/>
        </p:nvPicPr>
        <p:blipFill rotWithShape="1">
          <a:blip r:embed="rId3"/>
          <a:srcRect b="3176"/>
          <a:stretch/>
        </p:blipFill>
        <p:spPr>
          <a:xfrm>
            <a:off x="7840134" y="832450"/>
            <a:ext cx="4351866" cy="5401587"/>
          </a:xfrm>
          <a:prstGeom prst="rect">
            <a:avLst/>
          </a:prstGeom>
        </p:spPr>
      </p:pic>
      <p:sp>
        <p:nvSpPr>
          <p:cNvPr id="4" name="TextBox 3">
            <a:extLst>
              <a:ext uri="{FF2B5EF4-FFF2-40B4-BE49-F238E27FC236}">
                <a16:creationId xmlns:a16="http://schemas.microsoft.com/office/drawing/2014/main" id="{5933FB43-48DC-C5E3-ABD9-9D0185E66350}"/>
              </a:ext>
            </a:extLst>
          </p:cNvPr>
          <p:cNvSpPr txBox="1"/>
          <p:nvPr/>
        </p:nvSpPr>
        <p:spPr>
          <a:xfrm>
            <a:off x="6973905" y="6248402"/>
            <a:ext cx="5218095" cy="276999"/>
          </a:xfrm>
          <a:prstGeom prst="rect">
            <a:avLst/>
          </a:prstGeom>
          <a:noFill/>
        </p:spPr>
        <p:txBody>
          <a:bodyPr wrap="none" rtlCol="0">
            <a:spAutoFit/>
          </a:bodyPr>
          <a:lstStyle/>
          <a:p>
            <a:r>
              <a:rPr lang="en-US" sz="1200" i="1" dirty="0">
                <a:latin typeface="Helvetica" pitchFamily="2" charset="0"/>
              </a:rPr>
              <a:t>The Psychology of Human-Computer Interaction by </a:t>
            </a:r>
            <a:r>
              <a:rPr lang="en-US" sz="1200" dirty="0">
                <a:latin typeface="Helvetica" pitchFamily="2" charset="0"/>
              </a:rPr>
              <a:t>Card, Moran &amp; Newell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US"/>
              <a:t>The Model Human Processor</a:t>
            </a:r>
          </a:p>
        </p:txBody>
      </p:sp>
      <p:sp>
        <p:nvSpPr>
          <p:cNvPr id="39" name="Date Placeholder 3"/>
          <p:cNvSpPr>
            <a:spLocks noGrp="1"/>
          </p:cNvSpPr>
          <p:nvPr>
            <p:ph type="dt" sz="half" idx="10"/>
          </p:nvPr>
        </p:nvSpPr>
        <p:spPr/>
        <p:txBody>
          <a:bodyPr/>
          <a:lstStyle/>
          <a:p>
            <a:r>
              <a:rPr lang="en-US"/>
              <a:t>Autumn 2025</a:t>
            </a:r>
          </a:p>
        </p:txBody>
      </p:sp>
      <p:sp>
        <p:nvSpPr>
          <p:cNvPr id="42" name="Footer Placeholder 41"/>
          <p:cNvSpPr>
            <a:spLocks noGrp="1"/>
          </p:cNvSpPr>
          <p:nvPr>
            <p:ph type="ftr" sz="quarter" idx="11"/>
          </p:nvPr>
        </p:nvSpPr>
        <p:spPr/>
        <p:txBody>
          <a:bodyPr/>
          <a:lstStyle/>
          <a:p>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fld id="{BF08C4C5-5091-4B32-B910-0F70915F2BDA}" type="slidenum">
              <a:rPr lang="en-US"/>
              <a:pPr/>
              <a:t>33</a:t>
            </a:fld>
            <a:endParaRPr lang="en-US"/>
          </a:p>
        </p:txBody>
      </p:sp>
      <p:grpSp>
        <p:nvGrpSpPr>
          <p:cNvPr id="26630" name="Group 39"/>
          <p:cNvGrpSpPr>
            <a:grpSpLocks/>
          </p:cNvGrpSpPr>
          <p:nvPr/>
        </p:nvGrpSpPr>
        <p:grpSpPr bwMode="auto">
          <a:xfrm>
            <a:off x="1866899" y="1611343"/>
            <a:ext cx="8064498" cy="4527550"/>
            <a:chOff x="216" y="1275"/>
            <a:chExt cx="5080" cy="2852"/>
          </a:xfrm>
        </p:grpSpPr>
        <p:grpSp>
          <p:nvGrpSpPr>
            <p:cNvPr id="26632" name="Group 5"/>
            <p:cNvGrpSpPr>
              <a:grpSpLocks/>
            </p:cNvGrpSpPr>
            <p:nvPr/>
          </p:nvGrpSpPr>
          <p:grpSpPr bwMode="auto">
            <a:xfrm>
              <a:off x="216" y="1275"/>
              <a:ext cx="5080" cy="2852"/>
              <a:chOff x="351" y="1296"/>
              <a:chExt cx="5080" cy="2852"/>
            </a:xfrm>
          </p:grpSpPr>
          <p:grpSp>
            <p:nvGrpSpPr>
              <p:cNvPr id="26636" name="Group 6"/>
              <p:cNvGrpSpPr>
                <a:grpSpLocks/>
              </p:cNvGrpSpPr>
              <p:nvPr/>
            </p:nvGrpSpPr>
            <p:grpSpPr bwMode="auto">
              <a:xfrm>
                <a:off x="1551" y="1296"/>
                <a:ext cx="3352" cy="1144"/>
                <a:chOff x="1551" y="1296"/>
                <a:chExt cx="3352" cy="1144"/>
              </a:xfrm>
            </p:grpSpPr>
            <p:sp>
              <p:nvSpPr>
                <p:cNvPr id="26658" name="Rectangle 7"/>
                <p:cNvSpPr>
                  <a:spLocks noChangeArrowheads="1"/>
                </p:cNvSpPr>
                <p:nvPr/>
              </p:nvSpPr>
              <p:spPr bwMode="auto">
                <a:xfrm>
                  <a:off x="1551" y="1296"/>
                  <a:ext cx="3352" cy="1144"/>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26659" name="Rectangle 8"/>
                <p:cNvSpPr>
                  <a:spLocks noChangeArrowheads="1"/>
                </p:cNvSpPr>
                <p:nvPr/>
              </p:nvSpPr>
              <p:spPr bwMode="auto">
                <a:xfrm>
                  <a:off x="1551" y="1296"/>
                  <a:ext cx="3352" cy="376"/>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6660" name="Rectangle 9"/>
                <p:cNvSpPr>
                  <a:spLocks noChangeArrowheads="1"/>
                </p:cNvSpPr>
                <p:nvPr/>
              </p:nvSpPr>
              <p:spPr bwMode="auto">
                <a:xfrm>
                  <a:off x="2436" y="1378"/>
                  <a:ext cx="177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Long-term Memory</a:t>
                  </a:r>
                </a:p>
              </p:txBody>
            </p:sp>
            <p:sp>
              <p:nvSpPr>
                <p:cNvPr id="26661" name="Rectangle 10"/>
                <p:cNvSpPr>
                  <a:spLocks noChangeArrowheads="1"/>
                </p:cNvSpPr>
                <p:nvPr/>
              </p:nvSpPr>
              <p:spPr bwMode="auto">
                <a:xfrm>
                  <a:off x="2569" y="1724"/>
                  <a:ext cx="158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a:solidFill>
                        <a:schemeClr val="bg1"/>
                      </a:solidFill>
                      <a:latin typeface="Helvetica Light"/>
                      <a:cs typeface="Helvetica Light"/>
                    </a:rPr>
                    <a:t>Working Memory</a:t>
                  </a:r>
                </a:p>
              </p:txBody>
            </p:sp>
            <p:sp>
              <p:nvSpPr>
                <p:cNvPr id="26662" name="Rectangle 11"/>
                <p:cNvSpPr>
                  <a:spLocks noChangeArrowheads="1"/>
                </p:cNvSpPr>
                <p:nvPr/>
              </p:nvSpPr>
              <p:spPr bwMode="auto">
                <a:xfrm>
                  <a:off x="1551"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3" name="Rectangle 12"/>
                <p:cNvSpPr>
                  <a:spLocks noChangeArrowheads="1"/>
                </p:cNvSpPr>
                <p:nvPr/>
              </p:nvSpPr>
              <p:spPr bwMode="auto">
                <a:xfrm>
                  <a:off x="2775"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4" name="Rectangle 13"/>
                <p:cNvSpPr>
                  <a:spLocks noChangeArrowheads="1"/>
                </p:cNvSpPr>
                <p:nvPr/>
              </p:nvSpPr>
              <p:spPr bwMode="auto">
                <a:xfrm>
                  <a:off x="1555" y="2012"/>
                  <a:ext cx="1092"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Visual Image</a:t>
                  </a:r>
                </a:p>
                <a:p>
                  <a:pPr algn="ctr" eaLnBrk="0" hangingPunct="0"/>
                  <a:r>
                    <a:rPr lang="en-US" sz="1800" dirty="0">
                      <a:solidFill>
                        <a:schemeClr val="bg1"/>
                      </a:solidFill>
                      <a:latin typeface="Helvetica Light"/>
                      <a:cs typeface="Helvetica Light"/>
                    </a:rPr>
                    <a:t>Store</a:t>
                  </a:r>
                </a:p>
              </p:txBody>
            </p:sp>
            <p:sp>
              <p:nvSpPr>
                <p:cNvPr id="26665" name="Rectangle 14"/>
                <p:cNvSpPr>
                  <a:spLocks noChangeArrowheads="1"/>
                </p:cNvSpPr>
                <p:nvPr/>
              </p:nvSpPr>
              <p:spPr bwMode="auto">
                <a:xfrm>
                  <a:off x="2772" y="2012"/>
                  <a:ext cx="1104"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Auditory Image</a:t>
                  </a:r>
                </a:p>
                <a:p>
                  <a:pPr algn="ctr" eaLnBrk="0" hangingPunct="0"/>
                  <a:r>
                    <a:rPr lang="en-US" sz="1800" dirty="0">
                      <a:solidFill>
                        <a:schemeClr val="bg1"/>
                      </a:solidFill>
                      <a:latin typeface="Helvetica Light"/>
                      <a:cs typeface="Helvetica Light"/>
                    </a:rPr>
                    <a:t>Store</a:t>
                  </a:r>
                </a:p>
              </p:txBody>
            </p:sp>
          </p:grpSp>
          <p:grpSp>
            <p:nvGrpSpPr>
              <p:cNvPr id="26637" name="Group 15"/>
              <p:cNvGrpSpPr>
                <a:grpSpLocks/>
              </p:cNvGrpSpPr>
              <p:nvPr/>
            </p:nvGrpSpPr>
            <p:grpSpPr bwMode="auto">
              <a:xfrm>
                <a:off x="1071" y="2976"/>
                <a:ext cx="1288" cy="760"/>
                <a:chOff x="1071" y="2976"/>
                <a:chExt cx="1288" cy="760"/>
              </a:xfrm>
            </p:grpSpPr>
            <p:sp>
              <p:nvSpPr>
                <p:cNvPr id="26656" name="Oval 16"/>
                <p:cNvSpPr>
                  <a:spLocks noChangeArrowheads="1"/>
                </p:cNvSpPr>
                <p:nvPr/>
              </p:nvSpPr>
              <p:spPr bwMode="auto">
                <a:xfrm>
                  <a:off x="1071" y="2976"/>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7" name="Rectangle 17"/>
                <p:cNvSpPr>
                  <a:spLocks noChangeArrowheads="1"/>
                </p:cNvSpPr>
                <p:nvPr/>
              </p:nvSpPr>
              <p:spPr bwMode="auto">
                <a:xfrm>
                  <a:off x="1210" y="3106"/>
                  <a:ext cx="1003"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dirty="0">
                      <a:solidFill>
                        <a:schemeClr val="bg1"/>
                      </a:solidFill>
                      <a:latin typeface="Helvetica Light"/>
                      <a:cs typeface="Helvetica Light"/>
                    </a:rPr>
                    <a:t>Perceptual</a:t>
                  </a:r>
                </a:p>
                <a:p>
                  <a:pPr algn="ctr" eaLnBrk="0" hangingPunct="0"/>
                  <a:r>
                    <a:rPr lang="en-US" dirty="0">
                      <a:solidFill>
                        <a:schemeClr val="bg1"/>
                      </a:solidFill>
                      <a:latin typeface="Helvetica Light"/>
                      <a:cs typeface="Helvetica Light"/>
                    </a:rPr>
                    <a:t>Processor</a:t>
                  </a:r>
                </a:p>
              </p:txBody>
            </p:sp>
          </p:grpSp>
          <p:grpSp>
            <p:nvGrpSpPr>
              <p:cNvPr id="26638" name="Group 18"/>
              <p:cNvGrpSpPr>
                <a:grpSpLocks/>
              </p:cNvGrpSpPr>
              <p:nvPr/>
            </p:nvGrpSpPr>
            <p:grpSpPr bwMode="auto">
              <a:xfrm>
                <a:off x="4143" y="2928"/>
                <a:ext cx="1288" cy="760"/>
                <a:chOff x="4143" y="2928"/>
                <a:chExt cx="1288" cy="760"/>
              </a:xfrm>
            </p:grpSpPr>
            <p:sp>
              <p:nvSpPr>
                <p:cNvPr id="26654" name="Oval 19"/>
                <p:cNvSpPr>
                  <a:spLocks noChangeArrowheads="1"/>
                </p:cNvSpPr>
                <p:nvPr/>
              </p:nvSpPr>
              <p:spPr bwMode="auto">
                <a:xfrm>
                  <a:off x="414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5" name="Rectangle 20"/>
                <p:cNvSpPr>
                  <a:spLocks noChangeArrowheads="1"/>
                </p:cNvSpPr>
                <p:nvPr/>
              </p:nvSpPr>
              <p:spPr bwMode="auto">
                <a:xfrm>
                  <a:off x="4292"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Cognitive</a:t>
                  </a:r>
                </a:p>
                <a:p>
                  <a:pPr algn="ctr" eaLnBrk="0" hangingPunct="0"/>
                  <a:r>
                    <a:rPr lang="en-US">
                      <a:solidFill>
                        <a:schemeClr val="bg1"/>
                      </a:solidFill>
                      <a:latin typeface="Helvetica Light"/>
                      <a:cs typeface="Helvetica Light"/>
                    </a:rPr>
                    <a:t>Processor</a:t>
                  </a:r>
                </a:p>
              </p:txBody>
            </p:sp>
          </p:grpSp>
          <p:grpSp>
            <p:nvGrpSpPr>
              <p:cNvPr id="26639" name="Group 21"/>
              <p:cNvGrpSpPr>
                <a:grpSpLocks/>
              </p:cNvGrpSpPr>
              <p:nvPr/>
            </p:nvGrpSpPr>
            <p:grpSpPr bwMode="auto">
              <a:xfrm>
                <a:off x="2583" y="2928"/>
                <a:ext cx="1288" cy="760"/>
                <a:chOff x="2583" y="2928"/>
                <a:chExt cx="1288" cy="760"/>
              </a:xfrm>
            </p:grpSpPr>
            <p:sp>
              <p:nvSpPr>
                <p:cNvPr id="26652" name="Oval 22"/>
                <p:cNvSpPr>
                  <a:spLocks noChangeArrowheads="1"/>
                </p:cNvSpPr>
                <p:nvPr/>
              </p:nvSpPr>
              <p:spPr bwMode="auto">
                <a:xfrm>
                  <a:off x="258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3" name="Rectangle 23"/>
                <p:cNvSpPr>
                  <a:spLocks noChangeArrowheads="1"/>
                </p:cNvSpPr>
                <p:nvPr/>
              </p:nvSpPr>
              <p:spPr bwMode="auto">
                <a:xfrm>
                  <a:off x="2733"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Motor</a:t>
                  </a:r>
                </a:p>
                <a:p>
                  <a:pPr algn="ctr" eaLnBrk="0" hangingPunct="0"/>
                  <a:r>
                    <a:rPr lang="en-US">
                      <a:solidFill>
                        <a:schemeClr val="bg1"/>
                      </a:solidFill>
                      <a:latin typeface="Helvetica Light"/>
                      <a:cs typeface="Helvetica Light"/>
                    </a:rPr>
                    <a:t>Processor</a:t>
                  </a:r>
                </a:p>
              </p:txBody>
            </p:sp>
          </p:grpSp>
          <p:sp>
            <p:nvSpPr>
              <p:cNvPr id="26640" name="Rectangle 24"/>
              <p:cNvSpPr>
                <a:spLocks noChangeArrowheads="1"/>
              </p:cNvSpPr>
              <p:nvPr/>
            </p:nvSpPr>
            <p:spPr bwMode="auto">
              <a:xfrm>
                <a:off x="351" y="2914"/>
                <a:ext cx="50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Eyes</a:t>
                </a:r>
              </a:p>
            </p:txBody>
          </p:sp>
          <p:sp>
            <p:nvSpPr>
              <p:cNvPr id="26641" name="Rectangle 25"/>
              <p:cNvSpPr>
                <a:spLocks noChangeArrowheads="1"/>
              </p:cNvSpPr>
              <p:nvPr/>
            </p:nvSpPr>
            <p:spPr bwMode="auto">
              <a:xfrm>
                <a:off x="351" y="3394"/>
                <a:ext cx="489"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Ears</a:t>
                </a:r>
              </a:p>
            </p:txBody>
          </p:sp>
          <p:sp>
            <p:nvSpPr>
              <p:cNvPr id="26642" name="Line 26"/>
              <p:cNvSpPr>
                <a:spLocks noChangeShapeType="1"/>
              </p:cNvSpPr>
              <p:nvPr/>
            </p:nvSpPr>
            <p:spPr bwMode="auto">
              <a:xfrm>
                <a:off x="834" y="3075"/>
                <a:ext cx="281" cy="185"/>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3" name="Line 27"/>
              <p:cNvSpPr>
                <a:spLocks noChangeShapeType="1"/>
              </p:cNvSpPr>
              <p:nvPr/>
            </p:nvSpPr>
            <p:spPr bwMode="auto">
              <a:xfrm flipV="1">
                <a:off x="817" y="3433"/>
                <a:ext cx="309" cy="135"/>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4" name="Line 28"/>
              <p:cNvSpPr>
                <a:spLocks noChangeShapeType="1"/>
              </p:cNvSpPr>
              <p:nvPr/>
            </p:nvSpPr>
            <p:spPr bwMode="auto">
              <a:xfrm flipV="1">
                <a:off x="1699" y="2399"/>
                <a:ext cx="133" cy="592"/>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5" name="Line 29"/>
              <p:cNvSpPr>
                <a:spLocks noChangeShapeType="1"/>
              </p:cNvSpPr>
              <p:nvPr/>
            </p:nvSpPr>
            <p:spPr bwMode="auto">
              <a:xfrm flipV="1">
                <a:off x="2083" y="2399"/>
                <a:ext cx="853" cy="688"/>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6" name="Line 30"/>
              <p:cNvSpPr>
                <a:spLocks noChangeShapeType="1"/>
              </p:cNvSpPr>
              <p:nvPr/>
            </p:nvSpPr>
            <p:spPr bwMode="auto">
              <a:xfrm flipH="1">
                <a:off x="3455" y="2403"/>
                <a:ext cx="588" cy="620"/>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7" name="Line 31"/>
              <p:cNvSpPr>
                <a:spLocks noChangeShapeType="1"/>
              </p:cNvSpPr>
              <p:nvPr/>
            </p:nvSpPr>
            <p:spPr bwMode="auto">
              <a:xfrm>
                <a:off x="3227" y="3651"/>
                <a:ext cx="0" cy="281"/>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8" name="Rectangle 32"/>
              <p:cNvSpPr>
                <a:spLocks noChangeArrowheads="1"/>
              </p:cNvSpPr>
              <p:nvPr/>
            </p:nvSpPr>
            <p:spPr bwMode="auto">
              <a:xfrm>
                <a:off x="2740" y="3857"/>
                <a:ext cx="113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Fingers, etc.</a:t>
                </a:r>
              </a:p>
            </p:txBody>
          </p:sp>
          <p:sp>
            <p:nvSpPr>
              <p:cNvPr id="26649" name="Line 33"/>
              <p:cNvSpPr>
                <a:spLocks noChangeShapeType="1"/>
              </p:cNvSpPr>
              <p:nvPr/>
            </p:nvSpPr>
            <p:spPr bwMode="auto">
              <a:xfrm>
                <a:off x="4811" y="1431"/>
                <a:ext cx="0" cy="1541"/>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50" name="Line 34"/>
              <p:cNvSpPr>
                <a:spLocks noChangeShapeType="1"/>
              </p:cNvSpPr>
              <p:nvPr/>
            </p:nvSpPr>
            <p:spPr bwMode="auto">
              <a:xfrm>
                <a:off x="4667" y="2163"/>
                <a:ext cx="0" cy="857"/>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51" name="Line 35"/>
              <p:cNvSpPr>
                <a:spLocks noChangeShapeType="1"/>
              </p:cNvSpPr>
              <p:nvPr/>
            </p:nvSpPr>
            <p:spPr bwMode="auto">
              <a:xfrm flipV="1">
                <a:off x="4475" y="2160"/>
                <a:ext cx="0" cy="857"/>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grpSp>
        <p:grpSp>
          <p:nvGrpSpPr>
            <p:cNvPr id="26633" name="Group 36"/>
            <p:cNvGrpSpPr>
              <a:grpSpLocks/>
            </p:cNvGrpSpPr>
            <p:nvPr/>
          </p:nvGrpSpPr>
          <p:grpSpPr bwMode="auto">
            <a:xfrm>
              <a:off x="537" y="2007"/>
              <a:ext cx="810" cy="446"/>
              <a:chOff x="672" y="1863"/>
              <a:chExt cx="810" cy="446"/>
            </a:xfrm>
          </p:grpSpPr>
          <p:sp>
            <p:nvSpPr>
              <p:cNvPr id="26634" name="Rectangle 37"/>
              <p:cNvSpPr>
                <a:spLocks noChangeArrowheads="1"/>
              </p:cNvSpPr>
              <p:nvPr/>
            </p:nvSpPr>
            <p:spPr bwMode="auto">
              <a:xfrm>
                <a:off x="672" y="1863"/>
                <a:ext cx="657"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r>
                  <a:rPr lang="en-US" sz="2000" dirty="0">
                    <a:latin typeface="Helvetica Light"/>
                    <a:cs typeface="Helvetica Light"/>
                  </a:rPr>
                  <a:t>sensory</a:t>
                </a:r>
              </a:p>
              <a:p>
                <a:r>
                  <a:rPr lang="en-US" sz="2000" dirty="0">
                    <a:latin typeface="Helvetica Light"/>
                    <a:cs typeface="Helvetica Light"/>
                  </a:rPr>
                  <a:t>buffers</a:t>
                </a:r>
              </a:p>
            </p:txBody>
          </p:sp>
          <p:sp>
            <p:nvSpPr>
              <p:cNvPr id="26635" name="Line 38"/>
              <p:cNvSpPr>
                <a:spLocks noChangeShapeType="1"/>
              </p:cNvSpPr>
              <p:nvPr/>
            </p:nvSpPr>
            <p:spPr bwMode="auto">
              <a:xfrm>
                <a:off x="1280" y="2117"/>
                <a:ext cx="202" cy="72"/>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xmlns="">
                    <a:noFill/>
                  </a14:hiddenFill>
                </a:ext>
              </a:extLst>
            </p:spPr>
            <p:txBody>
              <a:bodyPr/>
              <a:lstStyle/>
              <a:p>
                <a:endParaRPr lang="en-US"/>
              </a:p>
            </p:txBody>
          </p:sp>
        </p:grpSp>
      </p:grpSp>
    </p:spTree>
    <p:extLst>
      <p:ext uri="{BB962C8B-B14F-4D97-AF65-F5344CB8AC3E}">
        <p14:creationId xmlns:p14="http://schemas.microsoft.com/office/powerpoint/2010/main" val="277857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r>
              <a:rPr lang="en-US"/>
              <a:t>MHP Basics</a:t>
            </a:r>
          </a:p>
        </p:txBody>
      </p:sp>
      <p:sp>
        <p:nvSpPr>
          <p:cNvPr id="27653" name="Rectangle 5"/>
          <p:cNvSpPr>
            <a:spLocks noGrp="1" noChangeArrowheads="1"/>
          </p:cNvSpPr>
          <p:nvPr>
            <p:ph idx="1"/>
          </p:nvPr>
        </p:nvSpPr>
        <p:spPr>
          <a:xfrm>
            <a:off x="639233" y="1151754"/>
            <a:ext cx="11195715" cy="5172846"/>
          </a:xfrm>
        </p:spPr>
        <p:txBody>
          <a:bodyPr/>
          <a:lstStyle/>
          <a:p>
            <a:r>
              <a:rPr lang="en-US" dirty="0"/>
              <a:t>Sometimes serial, sometimes parallel</a:t>
            </a:r>
          </a:p>
          <a:p>
            <a:pPr lvl="1"/>
            <a:r>
              <a:rPr lang="en-US" dirty="0"/>
              <a:t>serial in action &amp; parallel in recognition</a:t>
            </a:r>
          </a:p>
          <a:p>
            <a:pPr lvl="2"/>
            <a:r>
              <a:rPr lang="en-US" dirty="0"/>
              <a:t>pressing key in response to light (serial)</a:t>
            </a:r>
          </a:p>
          <a:p>
            <a:pPr lvl="2"/>
            <a:r>
              <a:rPr lang="en-US" dirty="0"/>
              <a:t>driving, reading signs &amp; hearing at once (parallel)</a:t>
            </a:r>
          </a:p>
          <a:p>
            <a:pPr lvl="2"/>
            <a:endParaRPr lang="en-US" dirty="0"/>
          </a:p>
          <a:p>
            <a:r>
              <a:rPr lang="en-US" dirty="0"/>
              <a:t>Parameters</a:t>
            </a:r>
          </a:p>
          <a:p>
            <a:pPr lvl="1"/>
            <a:r>
              <a:rPr lang="en-US" dirty="0"/>
              <a:t>processors have cycle time (T) </a:t>
            </a:r>
            <a:r>
              <a:rPr lang="en-US" b="1" dirty="0">
                <a:solidFill>
                  <a:srgbClr val="E6AA00"/>
                </a:solidFill>
              </a:rPr>
              <a:t>~ 100 </a:t>
            </a:r>
            <a:r>
              <a:rPr lang="en-US" b="1" dirty="0" err="1">
                <a:solidFill>
                  <a:srgbClr val="E6AA00"/>
                </a:solidFill>
              </a:rPr>
              <a:t>ms</a:t>
            </a:r>
            <a:endParaRPr lang="en-US" b="1" dirty="0">
              <a:solidFill>
                <a:srgbClr val="E6AA00"/>
              </a:solidFill>
            </a:endParaRPr>
          </a:p>
          <a:p>
            <a:pPr lvl="1"/>
            <a:r>
              <a:rPr lang="en-US" dirty="0"/>
              <a:t>memories have capacity, decay time &amp; type</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63220B7A-B72D-4FED-882E-6960727D8E96}" type="slidenum">
              <a:rPr lang="en-US"/>
              <a:pPr/>
              <a:t>34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r>
              <a:rPr lang="en-US"/>
              <a:t>MHP Basics</a:t>
            </a:r>
          </a:p>
        </p:txBody>
      </p:sp>
      <p:sp>
        <p:nvSpPr>
          <p:cNvPr id="27653" name="Rectangle 5"/>
          <p:cNvSpPr>
            <a:spLocks noGrp="1" noChangeArrowheads="1"/>
          </p:cNvSpPr>
          <p:nvPr>
            <p:ph idx="1"/>
          </p:nvPr>
        </p:nvSpPr>
        <p:spPr>
          <a:xfrm>
            <a:off x="639233" y="1151754"/>
            <a:ext cx="11195715" cy="5172846"/>
          </a:xfrm>
        </p:spPr>
        <p:txBody>
          <a:bodyPr/>
          <a:lstStyle/>
          <a:p>
            <a:r>
              <a:rPr lang="en-US" dirty="0"/>
              <a:t>Parameters</a:t>
            </a:r>
          </a:p>
          <a:p>
            <a:pPr lvl="1"/>
            <a:r>
              <a:rPr lang="en-US" dirty="0"/>
              <a:t>processors have cycle time (T) </a:t>
            </a:r>
            <a:r>
              <a:rPr lang="en-US" b="1" dirty="0">
                <a:solidFill>
                  <a:srgbClr val="E6AA00"/>
                </a:solidFill>
              </a:rPr>
              <a:t>~ 100 </a:t>
            </a:r>
            <a:r>
              <a:rPr lang="en-US" b="1" dirty="0" err="1">
                <a:solidFill>
                  <a:srgbClr val="E6AA00"/>
                </a:solidFill>
              </a:rPr>
              <a:t>ms</a:t>
            </a:r>
            <a:endParaRPr lang="en-US" b="1" dirty="0">
              <a:solidFill>
                <a:srgbClr val="E6AA00"/>
              </a:solidFill>
            </a:endParaRPr>
          </a:p>
          <a:p>
            <a:pPr lvl="1"/>
            <a:r>
              <a:rPr lang="en-US" dirty="0"/>
              <a:t>memories have capacity, decay time &amp; type</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63220B7A-B72D-4FED-882E-6960727D8E96}" type="slidenum">
              <a:rPr lang="en-US"/>
              <a:pPr/>
              <a:t>35</a:t>
            </a:fld>
            <a:endParaRPr lang="en-US"/>
          </a:p>
        </p:txBody>
      </p:sp>
    </p:spTree>
    <p:extLst>
      <p:ext uri="{BB962C8B-B14F-4D97-AF65-F5344CB8AC3E}">
        <p14:creationId xmlns:p14="http://schemas.microsoft.com/office/powerpoint/2010/main" val="636769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eaLnBrk="1" hangingPunct="1"/>
            <a:r>
              <a:rPr lang="en-US" dirty="0"/>
              <a:t>What is missing from MHP?</a:t>
            </a:r>
          </a:p>
        </p:txBody>
      </p:sp>
      <p:sp>
        <p:nvSpPr>
          <p:cNvPr id="39" name="Date Placeholder 3"/>
          <p:cNvSpPr>
            <a:spLocks noGrp="1"/>
          </p:cNvSpPr>
          <p:nvPr>
            <p:ph type="dt" sz="half" idx="10"/>
          </p:nvPr>
        </p:nvSpPr>
        <p:spPr/>
        <p:txBody>
          <a:bodyPr/>
          <a:lstStyle/>
          <a:p>
            <a:pPr>
              <a:defRPr/>
            </a:pPr>
            <a:r>
              <a:rPr lang="en-US"/>
              <a:t>Autumn 2025</a:t>
            </a:r>
          </a:p>
        </p:txBody>
      </p:sp>
      <p:sp>
        <p:nvSpPr>
          <p:cNvPr id="42" name="Footer Placeholder 41"/>
          <p:cNvSpPr>
            <a:spLocks noGrp="1"/>
          </p:cNvSpPr>
          <p:nvPr>
            <p:ph type="ftr" sz="quarter" idx="11"/>
          </p:nvPr>
        </p:nvSpPr>
        <p:spPr/>
        <p:txBody>
          <a:bodyPr/>
          <a:lstStyle/>
          <a:p>
            <a:pPr>
              <a:defRPr/>
            </a:pPr>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pPr>
              <a:defRPr/>
            </a:pPr>
            <a:fld id="{BF08C4C5-5091-4B32-B910-0F70915F2BDA}" type="slidenum">
              <a:rPr lang="en-US"/>
              <a:pPr>
                <a:defRPr/>
              </a:pPr>
              <a:t>36</a:t>
            </a:fld>
            <a:endParaRPr lang="en-US"/>
          </a:p>
        </p:txBody>
      </p:sp>
      <p:grpSp>
        <p:nvGrpSpPr>
          <p:cNvPr id="26630" name="Group 39"/>
          <p:cNvGrpSpPr>
            <a:grpSpLocks/>
          </p:cNvGrpSpPr>
          <p:nvPr/>
        </p:nvGrpSpPr>
        <p:grpSpPr bwMode="auto">
          <a:xfrm>
            <a:off x="1833478" y="1547813"/>
            <a:ext cx="8064498" cy="4527550"/>
            <a:chOff x="216" y="1275"/>
            <a:chExt cx="5080" cy="2852"/>
          </a:xfrm>
        </p:grpSpPr>
        <p:grpSp>
          <p:nvGrpSpPr>
            <p:cNvPr id="26632" name="Group 5"/>
            <p:cNvGrpSpPr>
              <a:grpSpLocks/>
            </p:cNvGrpSpPr>
            <p:nvPr/>
          </p:nvGrpSpPr>
          <p:grpSpPr bwMode="auto">
            <a:xfrm>
              <a:off x="216" y="1275"/>
              <a:ext cx="5080" cy="2852"/>
              <a:chOff x="351" y="1296"/>
              <a:chExt cx="5080" cy="2852"/>
            </a:xfrm>
          </p:grpSpPr>
          <p:grpSp>
            <p:nvGrpSpPr>
              <p:cNvPr id="26636" name="Group 6"/>
              <p:cNvGrpSpPr>
                <a:grpSpLocks/>
              </p:cNvGrpSpPr>
              <p:nvPr/>
            </p:nvGrpSpPr>
            <p:grpSpPr bwMode="auto">
              <a:xfrm>
                <a:off x="1551" y="1296"/>
                <a:ext cx="3352" cy="1144"/>
                <a:chOff x="1551" y="1296"/>
                <a:chExt cx="3352" cy="1144"/>
              </a:xfrm>
            </p:grpSpPr>
            <p:sp>
              <p:nvSpPr>
                <p:cNvPr id="26658" name="Rectangle 7"/>
                <p:cNvSpPr>
                  <a:spLocks noChangeArrowheads="1"/>
                </p:cNvSpPr>
                <p:nvPr/>
              </p:nvSpPr>
              <p:spPr bwMode="auto">
                <a:xfrm>
                  <a:off x="1551" y="1296"/>
                  <a:ext cx="3352" cy="1144"/>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26659" name="Rectangle 8"/>
                <p:cNvSpPr>
                  <a:spLocks noChangeArrowheads="1"/>
                </p:cNvSpPr>
                <p:nvPr/>
              </p:nvSpPr>
              <p:spPr bwMode="auto">
                <a:xfrm>
                  <a:off x="1551" y="1296"/>
                  <a:ext cx="3352" cy="376"/>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6660" name="Rectangle 9"/>
                <p:cNvSpPr>
                  <a:spLocks noChangeArrowheads="1"/>
                </p:cNvSpPr>
                <p:nvPr/>
              </p:nvSpPr>
              <p:spPr bwMode="auto">
                <a:xfrm>
                  <a:off x="2436" y="1378"/>
                  <a:ext cx="177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Long-term Memory</a:t>
                  </a:r>
                </a:p>
              </p:txBody>
            </p:sp>
            <p:sp>
              <p:nvSpPr>
                <p:cNvPr id="26661" name="Rectangle 10"/>
                <p:cNvSpPr>
                  <a:spLocks noChangeArrowheads="1"/>
                </p:cNvSpPr>
                <p:nvPr/>
              </p:nvSpPr>
              <p:spPr bwMode="auto">
                <a:xfrm>
                  <a:off x="2569" y="1724"/>
                  <a:ext cx="158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a:solidFill>
                        <a:schemeClr val="bg1"/>
                      </a:solidFill>
                      <a:latin typeface="Helvetica Light"/>
                      <a:cs typeface="Helvetica Light"/>
                    </a:rPr>
                    <a:t>Working Memory</a:t>
                  </a:r>
                </a:p>
              </p:txBody>
            </p:sp>
            <p:sp>
              <p:nvSpPr>
                <p:cNvPr id="26662" name="Rectangle 11"/>
                <p:cNvSpPr>
                  <a:spLocks noChangeArrowheads="1"/>
                </p:cNvSpPr>
                <p:nvPr/>
              </p:nvSpPr>
              <p:spPr bwMode="auto">
                <a:xfrm>
                  <a:off x="1551"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3" name="Rectangle 12"/>
                <p:cNvSpPr>
                  <a:spLocks noChangeArrowheads="1"/>
                </p:cNvSpPr>
                <p:nvPr/>
              </p:nvSpPr>
              <p:spPr bwMode="auto">
                <a:xfrm>
                  <a:off x="2775"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4" name="Rectangle 13"/>
                <p:cNvSpPr>
                  <a:spLocks noChangeArrowheads="1"/>
                </p:cNvSpPr>
                <p:nvPr/>
              </p:nvSpPr>
              <p:spPr bwMode="auto">
                <a:xfrm>
                  <a:off x="1556" y="2012"/>
                  <a:ext cx="1091"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Visual Image</a:t>
                  </a:r>
                </a:p>
                <a:p>
                  <a:pPr algn="ctr" eaLnBrk="0" hangingPunct="0"/>
                  <a:r>
                    <a:rPr lang="en-US" sz="1800" dirty="0">
                      <a:solidFill>
                        <a:schemeClr val="bg1"/>
                      </a:solidFill>
                      <a:latin typeface="Helvetica Light"/>
                      <a:cs typeface="Helvetica Light"/>
                    </a:rPr>
                    <a:t>Store</a:t>
                  </a:r>
                </a:p>
              </p:txBody>
            </p:sp>
            <p:sp>
              <p:nvSpPr>
                <p:cNvPr id="26665" name="Rectangle 14"/>
                <p:cNvSpPr>
                  <a:spLocks noChangeArrowheads="1"/>
                </p:cNvSpPr>
                <p:nvPr/>
              </p:nvSpPr>
              <p:spPr bwMode="auto">
                <a:xfrm>
                  <a:off x="2796" y="2012"/>
                  <a:ext cx="1054"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none" lIns="92075" tIns="46038" rIns="92075" bIns="46038">
                  <a:spAutoFit/>
                </a:bodyPr>
                <a:lstStyle/>
                <a:p>
                  <a:pPr algn="ctr" eaLnBrk="0" hangingPunct="0"/>
                  <a:r>
                    <a:rPr lang="en-US" sz="1800" dirty="0">
                      <a:solidFill>
                        <a:schemeClr val="bg1"/>
                      </a:solidFill>
                      <a:latin typeface="Helvetica Light"/>
                      <a:cs typeface="Helvetica Light"/>
                    </a:rPr>
                    <a:t>Auditory Image</a:t>
                  </a:r>
                </a:p>
                <a:p>
                  <a:pPr algn="ctr" eaLnBrk="0" hangingPunct="0"/>
                  <a:r>
                    <a:rPr lang="en-US" sz="1800" dirty="0">
                      <a:solidFill>
                        <a:schemeClr val="bg1"/>
                      </a:solidFill>
                      <a:latin typeface="Helvetica Light"/>
                      <a:cs typeface="Helvetica Light"/>
                    </a:rPr>
                    <a:t>Store</a:t>
                  </a:r>
                </a:p>
              </p:txBody>
            </p:sp>
          </p:grpSp>
          <p:grpSp>
            <p:nvGrpSpPr>
              <p:cNvPr id="26637" name="Group 15"/>
              <p:cNvGrpSpPr>
                <a:grpSpLocks/>
              </p:cNvGrpSpPr>
              <p:nvPr/>
            </p:nvGrpSpPr>
            <p:grpSpPr bwMode="auto">
              <a:xfrm>
                <a:off x="1071" y="2976"/>
                <a:ext cx="1288" cy="760"/>
                <a:chOff x="1071" y="2976"/>
                <a:chExt cx="1288" cy="760"/>
              </a:xfrm>
            </p:grpSpPr>
            <p:sp>
              <p:nvSpPr>
                <p:cNvPr id="26656" name="Oval 16"/>
                <p:cNvSpPr>
                  <a:spLocks noChangeArrowheads="1"/>
                </p:cNvSpPr>
                <p:nvPr/>
              </p:nvSpPr>
              <p:spPr bwMode="auto">
                <a:xfrm>
                  <a:off x="1071" y="2976"/>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7" name="Rectangle 17"/>
                <p:cNvSpPr>
                  <a:spLocks noChangeArrowheads="1"/>
                </p:cNvSpPr>
                <p:nvPr/>
              </p:nvSpPr>
              <p:spPr bwMode="auto">
                <a:xfrm>
                  <a:off x="1210" y="3106"/>
                  <a:ext cx="1003"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dirty="0">
                      <a:solidFill>
                        <a:schemeClr val="bg1"/>
                      </a:solidFill>
                      <a:latin typeface="Helvetica Light"/>
                      <a:cs typeface="Helvetica Light"/>
                    </a:rPr>
                    <a:t>Perceptual</a:t>
                  </a:r>
                </a:p>
                <a:p>
                  <a:pPr algn="ctr" eaLnBrk="0" hangingPunct="0"/>
                  <a:r>
                    <a:rPr lang="en-US" dirty="0">
                      <a:solidFill>
                        <a:schemeClr val="bg1"/>
                      </a:solidFill>
                      <a:latin typeface="Helvetica Light"/>
                      <a:cs typeface="Helvetica Light"/>
                    </a:rPr>
                    <a:t>Processor</a:t>
                  </a:r>
                </a:p>
              </p:txBody>
            </p:sp>
          </p:grpSp>
          <p:grpSp>
            <p:nvGrpSpPr>
              <p:cNvPr id="26638" name="Group 18"/>
              <p:cNvGrpSpPr>
                <a:grpSpLocks/>
              </p:cNvGrpSpPr>
              <p:nvPr/>
            </p:nvGrpSpPr>
            <p:grpSpPr bwMode="auto">
              <a:xfrm>
                <a:off x="4143" y="2928"/>
                <a:ext cx="1288" cy="760"/>
                <a:chOff x="4143" y="2928"/>
                <a:chExt cx="1288" cy="760"/>
              </a:xfrm>
            </p:grpSpPr>
            <p:sp>
              <p:nvSpPr>
                <p:cNvPr id="26654" name="Oval 19"/>
                <p:cNvSpPr>
                  <a:spLocks noChangeArrowheads="1"/>
                </p:cNvSpPr>
                <p:nvPr/>
              </p:nvSpPr>
              <p:spPr bwMode="auto">
                <a:xfrm>
                  <a:off x="414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5" name="Rectangle 20"/>
                <p:cNvSpPr>
                  <a:spLocks noChangeArrowheads="1"/>
                </p:cNvSpPr>
                <p:nvPr/>
              </p:nvSpPr>
              <p:spPr bwMode="auto">
                <a:xfrm>
                  <a:off x="4292"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Cognitive</a:t>
                  </a:r>
                </a:p>
                <a:p>
                  <a:pPr algn="ctr" eaLnBrk="0" hangingPunct="0"/>
                  <a:r>
                    <a:rPr lang="en-US">
                      <a:solidFill>
                        <a:schemeClr val="bg1"/>
                      </a:solidFill>
                      <a:latin typeface="Helvetica Light"/>
                      <a:cs typeface="Helvetica Light"/>
                    </a:rPr>
                    <a:t>Processor</a:t>
                  </a:r>
                </a:p>
              </p:txBody>
            </p:sp>
          </p:grpSp>
          <p:grpSp>
            <p:nvGrpSpPr>
              <p:cNvPr id="26639" name="Group 21"/>
              <p:cNvGrpSpPr>
                <a:grpSpLocks/>
              </p:cNvGrpSpPr>
              <p:nvPr/>
            </p:nvGrpSpPr>
            <p:grpSpPr bwMode="auto">
              <a:xfrm>
                <a:off x="2583" y="2928"/>
                <a:ext cx="1288" cy="760"/>
                <a:chOff x="2583" y="2928"/>
                <a:chExt cx="1288" cy="760"/>
              </a:xfrm>
            </p:grpSpPr>
            <p:sp>
              <p:nvSpPr>
                <p:cNvPr id="26652" name="Oval 22"/>
                <p:cNvSpPr>
                  <a:spLocks noChangeArrowheads="1"/>
                </p:cNvSpPr>
                <p:nvPr/>
              </p:nvSpPr>
              <p:spPr bwMode="auto">
                <a:xfrm>
                  <a:off x="258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3" name="Rectangle 23"/>
                <p:cNvSpPr>
                  <a:spLocks noChangeArrowheads="1"/>
                </p:cNvSpPr>
                <p:nvPr/>
              </p:nvSpPr>
              <p:spPr bwMode="auto">
                <a:xfrm>
                  <a:off x="2733"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Motor</a:t>
                  </a:r>
                </a:p>
                <a:p>
                  <a:pPr algn="ctr" eaLnBrk="0" hangingPunct="0"/>
                  <a:r>
                    <a:rPr lang="en-US">
                      <a:solidFill>
                        <a:schemeClr val="bg1"/>
                      </a:solidFill>
                      <a:latin typeface="Helvetica Light"/>
                      <a:cs typeface="Helvetica Light"/>
                    </a:rPr>
                    <a:t>Processor</a:t>
                  </a:r>
                </a:p>
              </p:txBody>
            </p:sp>
          </p:grpSp>
          <p:sp>
            <p:nvSpPr>
              <p:cNvPr id="26640" name="Rectangle 24"/>
              <p:cNvSpPr>
                <a:spLocks noChangeArrowheads="1"/>
              </p:cNvSpPr>
              <p:nvPr/>
            </p:nvSpPr>
            <p:spPr bwMode="auto">
              <a:xfrm>
                <a:off x="351" y="2914"/>
                <a:ext cx="50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Eyes</a:t>
                </a:r>
              </a:p>
            </p:txBody>
          </p:sp>
          <p:sp>
            <p:nvSpPr>
              <p:cNvPr id="26641" name="Rectangle 25"/>
              <p:cNvSpPr>
                <a:spLocks noChangeArrowheads="1"/>
              </p:cNvSpPr>
              <p:nvPr/>
            </p:nvSpPr>
            <p:spPr bwMode="auto">
              <a:xfrm>
                <a:off x="351" y="3394"/>
                <a:ext cx="489"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Ears</a:t>
                </a:r>
              </a:p>
            </p:txBody>
          </p:sp>
          <p:sp>
            <p:nvSpPr>
              <p:cNvPr id="26642" name="Line 26"/>
              <p:cNvSpPr>
                <a:spLocks noChangeShapeType="1"/>
              </p:cNvSpPr>
              <p:nvPr/>
            </p:nvSpPr>
            <p:spPr bwMode="auto">
              <a:xfrm>
                <a:off x="834" y="3075"/>
                <a:ext cx="281" cy="185"/>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3" name="Line 27"/>
              <p:cNvSpPr>
                <a:spLocks noChangeShapeType="1"/>
              </p:cNvSpPr>
              <p:nvPr/>
            </p:nvSpPr>
            <p:spPr bwMode="auto">
              <a:xfrm flipV="1">
                <a:off x="817" y="3433"/>
                <a:ext cx="309" cy="135"/>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4" name="Line 28"/>
              <p:cNvSpPr>
                <a:spLocks noChangeShapeType="1"/>
              </p:cNvSpPr>
              <p:nvPr/>
            </p:nvSpPr>
            <p:spPr bwMode="auto">
              <a:xfrm flipV="1">
                <a:off x="1699" y="2399"/>
                <a:ext cx="133" cy="592"/>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5" name="Line 29"/>
              <p:cNvSpPr>
                <a:spLocks noChangeShapeType="1"/>
              </p:cNvSpPr>
              <p:nvPr/>
            </p:nvSpPr>
            <p:spPr bwMode="auto">
              <a:xfrm flipV="1">
                <a:off x="2083" y="2399"/>
                <a:ext cx="853" cy="688"/>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6" name="Line 30"/>
              <p:cNvSpPr>
                <a:spLocks noChangeShapeType="1"/>
              </p:cNvSpPr>
              <p:nvPr/>
            </p:nvSpPr>
            <p:spPr bwMode="auto">
              <a:xfrm flipH="1">
                <a:off x="3455" y="2403"/>
                <a:ext cx="588" cy="620"/>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7" name="Line 31"/>
              <p:cNvSpPr>
                <a:spLocks noChangeShapeType="1"/>
              </p:cNvSpPr>
              <p:nvPr/>
            </p:nvSpPr>
            <p:spPr bwMode="auto">
              <a:xfrm>
                <a:off x="3227" y="3651"/>
                <a:ext cx="0" cy="281"/>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8" name="Rectangle 32"/>
              <p:cNvSpPr>
                <a:spLocks noChangeArrowheads="1"/>
              </p:cNvSpPr>
              <p:nvPr/>
            </p:nvSpPr>
            <p:spPr bwMode="auto">
              <a:xfrm>
                <a:off x="2740" y="3857"/>
                <a:ext cx="113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Fingers, etc.</a:t>
                </a:r>
              </a:p>
            </p:txBody>
          </p:sp>
          <p:sp>
            <p:nvSpPr>
              <p:cNvPr id="26649" name="Line 33"/>
              <p:cNvSpPr>
                <a:spLocks noChangeShapeType="1"/>
              </p:cNvSpPr>
              <p:nvPr/>
            </p:nvSpPr>
            <p:spPr bwMode="auto">
              <a:xfrm>
                <a:off x="4811" y="1431"/>
                <a:ext cx="0" cy="1541"/>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50" name="Line 34"/>
              <p:cNvSpPr>
                <a:spLocks noChangeShapeType="1"/>
              </p:cNvSpPr>
              <p:nvPr/>
            </p:nvSpPr>
            <p:spPr bwMode="auto">
              <a:xfrm>
                <a:off x="4667" y="2163"/>
                <a:ext cx="0" cy="857"/>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51" name="Line 35"/>
              <p:cNvSpPr>
                <a:spLocks noChangeShapeType="1"/>
              </p:cNvSpPr>
              <p:nvPr/>
            </p:nvSpPr>
            <p:spPr bwMode="auto">
              <a:xfrm flipV="1">
                <a:off x="4475" y="2160"/>
                <a:ext cx="0" cy="857"/>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grpSp>
        <p:grpSp>
          <p:nvGrpSpPr>
            <p:cNvPr id="26633" name="Group 36"/>
            <p:cNvGrpSpPr>
              <a:grpSpLocks/>
            </p:cNvGrpSpPr>
            <p:nvPr/>
          </p:nvGrpSpPr>
          <p:grpSpPr bwMode="auto">
            <a:xfrm>
              <a:off x="537" y="2007"/>
              <a:ext cx="810" cy="446"/>
              <a:chOff x="672" y="1863"/>
              <a:chExt cx="810" cy="446"/>
            </a:xfrm>
          </p:grpSpPr>
          <p:sp>
            <p:nvSpPr>
              <p:cNvPr id="26634" name="Rectangle 37"/>
              <p:cNvSpPr>
                <a:spLocks noChangeArrowheads="1"/>
              </p:cNvSpPr>
              <p:nvPr/>
            </p:nvSpPr>
            <p:spPr bwMode="auto">
              <a:xfrm>
                <a:off x="672" y="1863"/>
                <a:ext cx="657"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r>
                  <a:rPr lang="en-US" sz="2000" dirty="0">
                    <a:latin typeface="Helvetica Light"/>
                    <a:cs typeface="Helvetica Light"/>
                  </a:rPr>
                  <a:t>sensory</a:t>
                </a:r>
              </a:p>
              <a:p>
                <a:r>
                  <a:rPr lang="en-US" sz="2000" dirty="0">
                    <a:latin typeface="Helvetica Light"/>
                    <a:cs typeface="Helvetica Light"/>
                  </a:rPr>
                  <a:t>buffers</a:t>
                </a:r>
              </a:p>
            </p:txBody>
          </p:sp>
          <p:sp>
            <p:nvSpPr>
              <p:cNvPr id="26635" name="Line 38"/>
              <p:cNvSpPr>
                <a:spLocks noChangeShapeType="1"/>
              </p:cNvSpPr>
              <p:nvPr/>
            </p:nvSpPr>
            <p:spPr bwMode="auto">
              <a:xfrm>
                <a:off x="1280" y="2117"/>
                <a:ext cx="202" cy="72"/>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xmlns="">
                    <a:noFill/>
                  </a14:hiddenFill>
                </a:ext>
              </a:extLst>
            </p:spPr>
            <p:txBody>
              <a:bodyPr/>
              <a:lstStyle/>
              <a:p>
                <a:endParaRPr lang="en-US"/>
              </a:p>
            </p:txBody>
          </p:sp>
        </p:grpSp>
      </p:grpSp>
    </p:spTree>
    <p:extLst>
      <p:ext uri="{BB962C8B-B14F-4D97-AF65-F5344CB8AC3E}">
        <p14:creationId xmlns:p14="http://schemas.microsoft.com/office/powerpoint/2010/main" val="2838283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eaLnBrk="1" hangingPunct="1"/>
            <a:r>
              <a:rPr lang="en-US"/>
              <a:t>What is missing from MHP?</a:t>
            </a:r>
          </a:p>
        </p:txBody>
      </p:sp>
      <p:sp>
        <p:nvSpPr>
          <p:cNvPr id="28677" name="Rectangle 3"/>
          <p:cNvSpPr>
            <a:spLocks noGrp="1" noChangeArrowheads="1"/>
          </p:cNvSpPr>
          <p:nvPr>
            <p:ph idx="1"/>
          </p:nvPr>
        </p:nvSpPr>
        <p:spPr>
          <a:noFill/>
        </p:spPr>
        <p:txBody>
          <a:bodyPr vert="horz" wrap="square" lIns="92075" tIns="46038" rIns="92075" bIns="46038" numCol="1" anchor="t" anchorCtr="0" compatLnSpc="1">
            <a:prstTxWarp prst="textNoShape">
              <a:avLst/>
            </a:prstTxWarp>
          </a:bodyPr>
          <a:lstStyle/>
          <a:p>
            <a:pPr eaLnBrk="1" hangingPunct="1"/>
            <a:r>
              <a:rPr lang="en-US" dirty="0"/>
              <a:t>Haptic memory</a:t>
            </a:r>
          </a:p>
          <a:p>
            <a:pPr lvl="1" eaLnBrk="1" hangingPunct="1"/>
            <a:r>
              <a:rPr lang="en-US" dirty="0"/>
              <a:t>for touch</a:t>
            </a:r>
          </a:p>
          <a:p>
            <a:pPr lvl="1" eaLnBrk="1" hangingPunct="1"/>
            <a:endParaRPr lang="en-US" dirty="0"/>
          </a:p>
          <a:p>
            <a:pPr eaLnBrk="1" hangingPunct="1"/>
            <a:r>
              <a:rPr lang="en-US" dirty="0"/>
              <a:t>Moving from sensory buffers (memory) to WM</a:t>
            </a:r>
          </a:p>
          <a:p>
            <a:pPr lvl="1" eaLnBrk="1" hangingPunct="1"/>
            <a:r>
              <a:rPr lang="en-US" dirty="0"/>
              <a:t>attention filters stimuli &amp; passes to WM</a:t>
            </a:r>
          </a:p>
          <a:p>
            <a:pPr lvl="1" eaLnBrk="1" hangingPunct="1"/>
            <a:endParaRPr lang="en-US" dirty="0"/>
          </a:p>
          <a:p>
            <a:pPr eaLnBrk="1" hangingPunct="1"/>
            <a:r>
              <a:rPr lang="en-US" dirty="0"/>
              <a:t>Moving from WM to LTM</a:t>
            </a:r>
          </a:p>
          <a:p>
            <a:pPr lvl="1" eaLnBrk="1" hangingPunct="1"/>
            <a:r>
              <a:rPr lang="en-US" dirty="0"/>
              <a:t>elaboration</a:t>
            </a:r>
          </a:p>
          <a:p>
            <a:pPr lvl="1" eaLnBrk="1" hangingPunct="1"/>
            <a:endParaRPr lang="en-US" dirty="0"/>
          </a:p>
          <a:p>
            <a:pPr eaLnBrk="1" hangingPunct="1"/>
            <a:endParaRPr lang="en-US" dirty="0"/>
          </a:p>
          <a:p>
            <a:pPr eaLnBrk="1" hangingPunct="1"/>
            <a:endParaRPr lang="en-US" dirty="0"/>
          </a:p>
        </p:txBody>
      </p:sp>
      <p:sp>
        <p:nvSpPr>
          <p:cNvPr id="4" name="Date Placeholder 3"/>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0C6FE3D4-C91B-42C1-A37D-0E383008799B}" type="slidenum">
              <a:rPr lang="en-US"/>
              <a:pPr>
                <a:defRPr/>
              </a:pPr>
              <a:t>37</a:t>
            </a:fld>
            <a:endParaRPr lang="en-US"/>
          </a:p>
        </p:txBody>
      </p:sp>
      <p:pic>
        <p:nvPicPr>
          <p:cNvPr id="2" name="Picture 1">
            <a:extLst>
              <a:ext uri="{FF2B5EF4-FFF2-40B4-BE49-F238E27FC236}">
                <a16:creationId xmlns:a16="http://schemas.microsoft.com/office/drawing/2014/main" id="{C6D4E6D0-45C8-042A-16D7-998B0687A283}"/>
              </a:ext>
            </a:extLst>
          </p:cNvPr>
          <p:cNvPicPr>
            <a:picLocks noChangeAspect="1"/>
          </p:cNvPicPr>
          <p:nvPr/>
        </p:nvPicPr>
        <p:blipFill rotWithShape="1">
          <a:blip r:embed="rId3"/>
          <a:srcRect l="12505" t="21460" r="6943" b="3000"/>
          <a:stretch/>
        </p:blipFill>
        <p:spPr>
          <a:xfrm>
            <a:off x="7557165" y="966579"/>
            <a:ext cx="4488655" cy="25427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95A552B2-D9EB-44BE-B356-3280C27A3A7E}" type="slidenum">
              <a:rPr lang="en-US"/>
              <a:pPr>
                <a:defRPr/>
              </a:pPr>
              <a:t>38</a:t>
            </a:fld>
            <a:endParaRPr lang="en-US"/>
          </a:p>
        </p:txBody>
      </p:sp>
      <p:pic>
        <p:nvPicPr>
          <p:cNvPr id="2" name="Picture 1"/>
          <p:cNvPicPr>
            <a:picLocks noChangeAspect="1"/>
          </p:cNvPicPr>
          <p:nvPr/>
        </p:nvPicPr>
        <p:blipFill>
          <a:blip r:embed="rId3"/>
          <a:stretch>
            <a:fillRect/>
          </a:stretch>
        </p:blipFill>
        <p:spPr>
          <a:xfrm>
            <a:off x="3236735" y="753533"/>
            <a:ext cx="6137015" cy="5375179"/>
          </a:xfrm>
          <a:prstGeom prst="rect">
            <a:avLst/>
          </a:prstGeom>
        </p:spPr>
      </p:pic>
      <p:pic>
        <p:nvPicPr>
          <p:cNvPr id="1026" name="Picture 2">
            <a:extLst>
              <a:ext uri="{FF2B5EF4-FFF2-40B4-BE49-F238E27FC236}">
                <a16:creationId xmlns:a16="http://schemas.microsoft.com/office/drawing/2014/main" id="{97331C99-3110-92E1-428A-C326CF12F1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47" b="3514"/>
          <a:stretch>
            <a:fillRect/>
          </a:stretch>
        </p:blipFill>
        <p:spPr bwMode="auto">
          <a:xfrm>
            <a:off x="2902743" y="0"/>
            <a:ext cx="6632182" cy="6505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a:lstStyle/>
          <a:p>
            <a:r>
              <a:rPr lang="en-US"/>
              <a:t>Memory</a:t>
            </a:r>
          </a:p>
        </p:txBody>
      </p:sp>
      <p:sp>
        <p:nvSpPr>
          <p:cNvPr id="914437" name="Rectangle 5"/>
          <p:cNvSpPr>
            <a:spLocks noGrp="1" noChangeArrowheads="1"/>
          </p:cNvSpPr>
          <p:nvPr>
            <p:ph idx="1"/>
          </p:nvPr>
        </p:nvSpPr>
        <p:spPr>
          <a:xfrm>
            <a:off x="207233" y="1217064"/>
            <a:ext cx="11552766" cy="5446728"/>
          </a:xfrm>
        </p:spPr>
        <p:txBody>
          <a:bodyPr>
            <a:normAutofit lnSpcReduction="10000"/>
          </a:bodyPr>
          <a:lstStyle/>
          <a:p>
            <a:r>
              <a:rPr lang="en-US" dirty="0"/>
              <a:t>Working memory (short term)</a:t>
            </a:r>
          </a:p>
          <a:p>
            <a:pPr lvl="1"/>
            <a:r>
              <a:rPr lang="en-US" dirty="0"/>
              <a:t>small capacity (</a:t>
            </a:r>
            <a:r>
              <a:rPr lang="en-US" dirty="0">
                <a:solidFill>
                  <a:srgbClr val="E6AA00"/>
                </a:solidFill>
              </a:rPr>
              <a:t>7 ± 2 “chunks”</a:t>
            </a:r>
            <a:r>
              <a:rPr lang="en-US" dirty="0"/>
              <a:t>)</a:t>
            </a:r>
          </a:p>
          <a:p>
            <a:pPr lvl="2"/>
            <a:r>
              <a:rPr lang="en-US" dirty="0"/>
              <a:t>6174591765 vs. (617) 459-1765</a:t>
            </a:r>
          </a:p>
          <a:p>
            <a:pPr lvl="2"/>
            <a:r>
              <a:rPr lang="en-US" dirty="0"/>
              <a:t>NBCIBMGMC vs. NBC IBM GMC</a:t>
            </a:r>
          </a:p>
          <a:p>
            <a:pPr lvl="1"/>
            <a:r>
              <a:rPr lang="en-US" dirty="0"/>
              <a:t>rapid access (</a:t>
            </a:r>
            <a:r>
              <a:rPr lang="en-US" dirty="0">
                <a:solidFill>
                  <a:srgbClr val="E6AA00"/>
                </a:solidFill>
              </a:rPr>
              <a:t>~70ms</a:t>
            </a:r>
            <a:r>
              <a:rPr lang="en-US" dirty="0"/>
              <a:t>) &amp; decay (</a:t>
            </a:r>
            <a:r>
              <a:rPr lang="en-US" dirty="0">
                <a:solidFill>
                  <a:srgbClr val="E6AA00"/>
                </a:solidFill>
              </a:rPr>
              <a:t>~200 </a:t>
            </a:r>
            <a:r>
              <a:rPr lang="en-US" dirty="0" err="1">
                <a:solidFill>
                  <a:srgbClr val="E6AA00"/>
                </a:solidFill>
              </a:rPr>
              <a:t>ms</a:t>
            </a:r>
            <a:r>
              <a:rPr lang="en-US" dirty="0"/>
              <a:t>)</a:t>
            </a:r>
          </a:p>
          <a:p>
            <a:pPr lvl="2"/>
            <a:r>
              <a:rPr lang="en-US" dirty="0"/>
              <a:t>pass to LTM after a few seconds of continued storage</a:t>
            </a:r>
          </a:p>
          <a:p>
            <a:pPr lvl="2"/>
            <a:endParaRPr lang="en-US" dirty="0"/>
          </a:p>
          <a:p>
            <a:r>
              <a:rPr lang="en-US" dirty="0"/>
              <a:t>Long-term memory</a:t>
            </a:r>
          </a:p>
          <a:p>
            <a:pPr lvl="1"/>
            <a:r>
              <a:rPr lang="en-US" dirty="0"/>
              <a:t>huge (if not “unlimited”)</a:t>
            </a:r>
          </a:p>
          <a:p>
            <a:pPr lvl="1"/>
            <a:r>
              <a:rPr lang="en-US" dirty="0"/>
              <a:t>slower access time (</a:t>
            </a:r>
            <a:r>
              <a:rPr lang="en-US" dirty="0">
                <a:solidFill>
                  <a:srgbClr val="E6AA00"/>
                </a:solidFill>
              </a:rPr>
              <a:t>~100 </a:t>
            </a:r>
            <a:r>
              <a:rPr lang="en-US" dirty="0" err="1">
                <a:solidFill>
                  <a:srgbClr val="E6AA00"/>
                </a:solidFill>
              </a:rPr>
              <a:t>ms</a:t>
            </a:r>
            <a:r>
              <a:rPr lang="en-US" dirty="0"/>
              <a:t>) w/ little decay</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95A552B2-D9EB-44BE-B356-3280C27A3A7E}" type="slidenum">
              <a:rPr lang="en-US"/>
              <a:pPr/>
              <a:t>39</a:t>
            </a:fld>
            <a:endParaRPr lang="en-US"/>
          </a:p>
        </p:txBody>
      </p:sp>
      <p:pic>
        <p:nvPicPr>
          <p:cNvPr id="8" name="Picture 2" descr="https://syndicode.com/wp-content/uploads/2018/01/millers-law-e1516630682509.png">
            <a:extLst>
              <a:ext uri="{FF2B5EF4-FFF2-40B4-BE49-F238E27FC236}">
                <a16:creationId xmlns:a16="http://schemas.microsoft.com/office/drawing/2014/main" id="{9386F119-28A1-4B0A-9E3C-7C88C3C0B0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4" b="5179"/>
          <a:stretch/>
        </p:blipFill>
        <p:spPr bwMode="auto">
          <a:xfrm>
            <a:off x="7014754" y="1051560"/>
            <a:ext cx="5171389" cy="216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540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443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4437">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4437">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4437">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443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7" grpId="0" uiExpand="1"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945" y="253672"/>
            <a:ext cx="802907" cy="826756"/>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Fame! </a:t>
            </a:r>
            <a:r>
              <a:rPr lang="en-US" sz="3600" dirty="0"/>
              <a:t>(but still some issues…)</a:t>
            </a:r>
            <a:endParaRPr lang="en-US" dirty="0"/>
          </a:p>
        </p:txBody>
      </p:sp>
      <p:sp>
        <p:nvSpPr>
          <p:cNvPr id="4" name="Date Placeholder 3"/>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5" name="Slide Number Placeholder 4"/>
          <p:cNvSpPr>
            <a:spLocks noGrp="1"/>
          </p:cNvSpPr>
          <p:nvPr>
            <p:ph type="sldNum" sz="quarter" idx="12"/>
          </p:nvPr>
        </p:nvSpPr>
        <p:spPr/>
        <p:txBody>
          <a:bodyPr/>
          <a:lstStyle/>
          <a:p>
            <a:pPr>
              <a:defRPr/>
            </a:pPr>
            <a:fld id="{8E9FF1F2-2FD6-4CBC-B383-9C36401B53E0}" type="slidenum">
              <a:rPr lang="en-US" smtClean="0"/>
              <a:pPr>
                <a:defRPr/>
              </a:pPr>
              <a:t>4</a:t>
            </a:fld>
            <a:endParaRPr lang="en-US"/>
          </a:p>
        </p:txBody>
      </p:sp>
      <p:pic>
        <p:nvPicPr>
          <p:cNvPr id="3" name="Picture 2" descr="Screen Shot 2014-10-13 at 5.23.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19" y="1188798"/>
            <a:ext cx="5567975" cy="7306831"/>
          </a:xfrm>
          <a:prstGeom prst="rect">
            <a:avLst/>
          </a:prstGeom>
        </p:spPr>
      </p:pic>
      <p:sp>
        <p:nvSpPr>
          <p:cNvPr id="11" name="Content Placeholder 1">
            <a:extLst>
              <a:ext uri="{FF2B5EF4-FFF2-40B4-BE49-F238E27FC236}">
                <a16:creationId xmlns:a16="http://schemas.microsoft.com/office/drawing/2014/main" id="{7162BA1D-31CE-427E-AB87-2BABEC7EA1C4}"/>
              </a:ext>
            </a:extLst>
          </p:cNvPr>
          <p:cNvSpPr txBox="1">
            <a:spLocks/>
          </p:cNvSpPr>
          <p:nvPr/>
        </p:nvSpPr>
        <p:spPr bwMode="auto">
          <a:xfrm>
            <a:off x="6534151" y="1600200"/>
            <a:ext cx="5567976"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831" indent="-342831" algn="l" rtl="0" eaLnBrk="1" fontAlgn="base" hangingPunct="1">
              <a:spcBef>
                <a:spcPct val="20000"/>
              </a:spcBef>
              <a:spcAft>
                <a:spcPct val="0"/>
              </a:spcAft>
              <a:buSzPct val="75000"/>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SzPct val="75000"/>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SzPct val="75000"/>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sz="2400" kern="0" dirty="0"/>
              <a:t>Clearly highlights error (red text &amp; box)</a:t>
            </a:r>
          </a:p>
          <a:p>
            <a:pPr marL="0" indent="0">
              <a:buFontTx/>
              <a:buNone/>
            </a:pPr>
            <a:endParaRPr lang="en-US" sz="2400" kern="0" dirty="0"/>
          </a:p>
          <a:p>
            <a:pPr marL="0" indent="0">
              <a:buFontTx/>
              <a:buNone/>
            </a:pPr>
            <a:r>
              <a:rPr lang="en-US" sz="2400" kern="0" dirty="0"/>
              <a:t>Tells me what I did wrong/how to fix it</a:t>
            </a:r>
          </a:p>
          <a:p>
            <a:pPr marL="0" indent="0">
              <a:buFontTx/>
              <a:buNone/>
            </a:pPr>
            <a:endParaRPr lang="en-US" sz="2400" kern="0" dirty="0"/>
          </a:p>
          <a:p>
            <a:pPr marL="0" indent="0">
              <a:buFontTx/>
              <a:buNone/>
            </a:pPr>
            <a:r>
              <a:rPr lang="en-US" sz="2400" kern="0" dirty="0"/>
              <a:t>In user’s language</a:t>
            </a:r>
          </a:p>
          <a:p>
            <a:pPr marL="0" indent="0">
              <a:buFontTx/>
              <a:buNone/>
            </a:pPr>
            <a:r>
              <a:rPr lang="en-US" sz="2400" kern="0" dirty="0"/>
              <a:t>(but, </a:t>
            </a:r>
            <a:r>
              <a:rPr lang="en-US" sz="2400" kern="0" dirty="0">
                <a:solidFill>
                  <a:srgbClr val="E6AA00"/>
                </a:solidFill>
              </a:rPr>
              <a:t>be careful w/ humor</a:t>
            </a:r>
            <a:r>
              <a:rPr lang="en-US" sz="2400" kern="0" dirty="0"/>
              <a:t>)</a:t>
            </a:r>
          </a:p>
          <a:p>
            <a:pPr marL="0" indent="0">
              <a:buFontTx/>
              <a:buNone/>
            </a:pPr>
            <a:endParaRPr lang="en-US" sz="2400" kern="0" dirty="0"/>
          </a:p>
          <a:p>
            <a:pPr marL="0" indent="0">
              <a:buFontTx/>
              <a:buNone/>
            </a:pPr>
            <a:r>
              <a:rPr lang="en-US" sz="2400" kern="0" dirty="0"/>
              <a:t>Red may be an issue when used alone, more later...</a:t>
            </a:r>
          </a:p>
        </p:txBody>
      </p:sp>
    </p:spTree>
    <p:extLst>
      <p:ext uri="{BB962C8B-B14F-4D97-AF65-F5344CB8AC3E}">
        <p14:creationId xmlns:p14="http://schemas.microsoft.com/office/powerpoint/2010/main" val="1655574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r>
              <a:rPr lang="en-US"/>
              <a:t>MHP Principles of Operation</a:t>
            </a:r>
          </a:p>
        </p:txBody>
      </p:sp>
      <p:sp>
        <p:nvSpPr>
          <p:cNvPr id="916483" name="Rectangle 3"/>
          <p:cNvSpPr>
            <a:spLocks noGrp="1" noChangeArrowheads="1"/>
          </p:cNvSpPr>
          <p:nvPr>
            <p:ph idx="1"/>
          </p:nvPr>
        </p:nvSpPr>
        <p:spPr>
          <a:xfrm>
            <a:off x="639233" y="1240971"/>
            <a:ext cx="11195715" cy="5083629"/>
          </a:xfrm>
        </p:spPr>
        <p:txBody>
          <a:bodyPr/>
          <a:lstStyle/>
          <a:p>
            <a:r>
              <a:rPr lang="en-US" dirty="0"/>
              <a:t>Recognize-Act Cycle of the CP</a:t>
            </a:r>
          </a:p>
          <a:p>
            <a:pPr lvl="1"/>
            <a:r>
              <a:rPr lang="en-US" dirty="0"/>
              <a:t>on each </a:t>
            </a:r>
            <a:r>
              <a:rPr lang="en-US" dirty="0">
                <a:solidFill>
                  <a:srgbClr val="E6AA00"/>
                </a:solidFill>
              </a:rPr>
              <a:t>cycle</a:t>
            </a:r>
            <a:r>
              <a:rPr lang="en-US" dirty="0"/>
              <a:t> contents in WM initiate actions </a:t>
            </a:r>
            <a:r>
              <a:rPr lang="en-US" dirty="0">
                <a:solidFill>
                  <a:srgbClr val="E6AA00"/>
                </a:solidFill>
              </a:rPr>
              <a:t>associatively linked </a:t>
            </a:r>
            <a:r>
              <a:rPr lang="en-US" dirty="0"/>
              <a:t>to them in LTM</a:t>
            </a:r>
          </a:p>
          <a:p>
            <a:pPr lvl="1"/>
            <a:r>
              <a:rPr lang="en-US" dirty="0"/>
              <a:t>executed </a:t>
            </a:r>
            <a:r>
              <a:rPr lang="en-US" dirty="0">
                <a:solidFill>
                  <a:srgbClr val="E6AA00"/>
                </a:solidFill>
              </a:rPr>
              <a:t>actions modify </a:t>
            </a:r>
            <a:r>
              <a:rPr lang="en-US" dirty="0"/>
              <a:t>the contents of WM</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a:pPr/>
              <a:t>40</a:t>
            </a:fld>
            <a:endParaRPr lang="en-US"/>
          </a:p>
        </p:txBody>
      </p:sp>
    </p:spTree>
    <p:extLst>
      <p:ext uri="{BB962C8B-B14F-4D97-AF65-F5344CB8AC3E}">
        <p14:creationId xmlns:p14="http://schemas.microsoft.com/office/powerpoint/2010/main" val="1651586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9E73AB-BED9-4AA7-B98C-10B77DB00C71}"/>
              </a:ext>
            </a:extLst>
          </p:cNvPr>
          <p:cNvGrpSpPr/>
          <p:nvPr/>
        </p:nvGrpSpPr>
        <p:grpSpPr>
          <a:xfrm>
            <a:off x="1833480" y="1141746"/>
            <a:ext cx="8064500" cy="4527552"/>
            <a:chOff x="1833480" y="1141746"/>
            <a:chExt cx="8064500" cy="4527552"/>
          </a:xfrm>
        </p:grpSpPr>
        <p:grpSp>
          <p:nvGrpSpPr>
            <p:cNvPr id="6" name="Group 5">
              <a:extLst>
                <a:ext uri="{FF2B5EF4-FFF2-40B4-BE49-F238E27FC236}">
                  <a16:creationId xmlns:a16="http://schemas.microsoft.com/office/drawing/2014/main" id="{E94073D5-A6BC-49B4-A5DE-A1D4A5963A72}"/>
                </a:ext>
              </a:extLst>
            </p:cNvPr>
            <p:cNvGrpSpPr/>
            <p:nvPr/>
          </p:nvGrpSpPr>
          <p:grpSpPr>
            <a:xfrm>
              <a:off x="1833480" y="1141746"/>
              <a:ext cx="8064500" cy="4527552"/>
              <a:chOff x="1833480" y="1141746"/>
              <a:chExt cx="8064500" cy="4527552"/>
            </a:xfrm>
          </p:grpSpPr>
          <p:grpSp>
            <p:nvGrpSpPr>
              <p:cNvPr id="5" name="Group 4">
                <a:extLst>
                  <a:ext uri="{FF2B5EF4-FFF2-40B4-BE49-F238E27FC236}">
                    <a16:creationId xmlns:a16="http://schemas.microsoft.com/office/drawing/2014/main" id="{B339F327-2639-44FD-8072-192CACFAFEF6}"/>
                  </a:ext>
                </a:extLst>
              </p:cNvPr>
              <p:cNvGrpSpPr/>
              <p:nvPr/>
            </p:nvGrpSpPr>
            <p:grpSpPr>
              <a:xfrm>
                <a:off x="1833480" y="1141746"/>
                <a:ext cx="8064500" cy="4527552"/>
                <a:chOff x="1833480" y="1141746"/>
                <a:chExt cx="8064500" cy="4527552"/>
              </a:xfrm>
            </p:grpSpPr>
            <p:grpSp>
              <p:nvGrpSpPr>
                <p:cNvPr id="4" name="Group 3">
                  <a:extLst>
                    <a:ext uri="{FF2B5EF4-FFF2-40B4-BE49-F238E27FC236}">
                      <a16:creationId xmlns:a16="http://schemas.microsoft.com/office/drawing/2014/main" id="{1CB68364-BD22-4710-B04C-4A955A6AB22B}"/>
                    </a:ext>
                  </a:extLst>
                </p:cNvPr>
                <p:cNvGrpSpPr/>
                <p:nvPr/>
              </p:nvGrpSpPr>
              <p:grpSpPr>
                <a:xfrm>
                  <a:off x="1833480" y="1141746"/>
                  <a:ext cx="8064500" cy="4527552"/>
                  <a:chOff x="1833480" y="1141746"/>
                  <a:chExt cx="8064500" cy="4527552"/>
                </a:xfrm>
              </p:grpSpPr>
              <p:grpSp>
                <p:nvGrpSpPr>
                  <p:cNvPr id="26636" name="Group 6"/>
                  <p:cNvGrpSpPr>
                    <a:grpSpLocks/>
                  </p:cNvGrpSpPr>
                  <p:nvPr/>
                </p:nvGrpSpPr>
                <p:grpSpPr bwMode="auto">
                  <a:xfrm>
                    <a:off x="3725780" y="1141746"/>
                    <a:ext cx="5334000" cy="1816100"/>
                    <a:chOff x="1543" y="1296"/>
                    <a:chExt cx="3360" cy="1144"/>
                  </a:xfrm>
                </p:grpSpPr>
                <p:sp>
                  <p:nvSpPr>
                    <p:cNvPr id="26658" name="Rectangle 7"/>
                    <p:cNvSpPr>
                      <a:spLocks noChangeArrowheads="1"/>
                    </p:cNvSpPr>
                    <p:nvPr/>
                  </p:nvSpPr>
                  <p:spPr bwMode="auto">
                    <a:xfrm>
                      <a:off x="1551" y="1296"/>
                      <a:ext cx="3352" cy="1144"/>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26659" name="Rectangle 8"/>
                    <p:cNvSpPr>
                      <a:spLocks noChangeArrowheads="1"/>
                    </p:cNvSpPr>
                    <p:nvPr/>
                  </p:nvSpPr>
                  <p:spPr bwMode="auto">
                    <a:xfrm>
                      <a:off x="1551" y="1296"/>
                      <a:ext cx="3352" cy="376"/>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6660" name="Rectangle 9"/>
                    <p:cNvSpPr>
                      <a:spLocks noChangeArrowheads="1"/>
                    </p:cNvSpPr>
                    <p:nvPr/>
                  </p:nvSpPr>
                  <p:spPr bwMode="auto">
                    <a:xfrm>
                      <a:off x="2436" y="1378"/>
                      <a:ext cx="177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Long-term Memory</a:t>
                      </a:r>
                    </a:p>
                  </p:txBody>
                </p:sp>
                <p:sp>
                  <p:nvSpPr>
                    <p:cNvPr id="26661" name="Rectangle 10"/>
                    <p:cNvSpPr>
                      <a:spLocks noChangeArrowheads="1"/>
                    </p:cNvSpPr>
                    <p:nvPr/>
                  </p:nvSpPr>
                  <p:spPr bwMode="auto">
                    <a:xfrm>
                      <a:off x="2569" y="1724"/>
                      <a:ext cx="158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solidFill>
                            <a:schemeClr val="bg1"/>
                          </a:solidFill>
                          <a:latin typeface="Helvetica Light"/>
                          <a:cs typeface="Helvetica Light"/>
                        </a:rPr>
                        <a:t>Working Memory</a:t>
                      </a:r>
                    </a:p>
                  </p:txBody>
                </p:sp>
                <p:sp>
                  <p:nvSpPr>
                    <p:cNvPr id="26662" name="Rectangle 11"/>
                    <p:cNvSpPr>
                      <a:spLocks noChangeArrowheads="1"/>
                    </p:cNvSpPr>
                    <p:nvPr/>
                  </p:nvSpPr>
                  <p:spPr bwMode="auto">
                    <a:xfrm>
                      <a:off x="1551"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3" name="Rectangle 12"/>
                    <p:cNvSpPr>
                      <a:spLocks noChangeArrowheads="1"/>
                    </p:cNvSpPr>
                    <p:nvPr/>
                  </p:nvSpPr>
                  <p:spPr bwMode="auto">
                    <a:xfrm>
                      <a:off x="2775" y="2001"/>
                      <a:ext cx="1096" cy="439"/>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4" name="Rectangle 13"/>
                    <p:cNvSpPr>
                      <a:spLocks noChangeArrowheads="1"/>
                    </p:cNvSpPr>
                    <p:nvPr/>
                  </p:nvSpPr>
                  <p:spPr bwMode="auto">
                    <a:xfrm>
                      <a:off x="1543" y="2012"/>
                      <a:ext cx="1104"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Visual Image</a:t>
                      </a:r>
                    </a:p>
                    <a:p>
                      <a:pPr algn="ctr" eaLnBrk="0" hangingPunct="0"/>
                      <a:r>
                        <a:rPr lang="en-US" sz="1800" dirty="0">
                          <a:solidFill>
                            <a:schemeClr val="bg1"/>
                          </a:solidFill>
                          <a:latin typeface="Helvetica Light"/>
                          <a:cs typeface="Helvetica Light"/>
                        </a:rPr>
                        <a:t>Store</a:t>
                      </a:r>
                    </a:p>
                  </p:txBody>
                </p:sp>
                <p:sp>
                  <p:nvSpPr>
                    <p:cNvPr id="26665" name="Rectangle 14"/>
                    <p:cNvSpPr>
                      <a:spLocks noChangeArrowheads="1"/>
                    </p:cNvSpPr>
                    <p:nvPr/>
                  </p:nvSpPr>
                  <p:spPr bwMode="auto">
                    <a:xfrm>
                      <a:off x="2796" y="2012"/>
                      <a:ext cx="1054"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none" lIns="92075" tIns="46038" rIns="92075" bIns="46038">
                      <a:spAutoFit/>
                    </a:bodyPr>
                    <a:lstStyle/>
                    <a:p>
                      <a:pPr algn="ctr" eaLnBrk="0" hangingPunct="0"/>
                      <a:r>
                        <a:rPr lang="en-US" sz="1800" dirty="0">
                          <a:solidFill>
                            <a:schemeClr val="bg1"/>
                          </a:solidFill>
                          <a:latin typeface="Helvetica Light"/>
                          <a:cs typeface="Helvetica Light"/>
                        </a:rPr>
                        <a:t>Auditory Image</a:t>
                      </a:r>
                    </a:p>
                    <a:p>
                      <a:pPr algn="ctr" eaLnBrk="0" hangingPunct="0"/>
                      <a:r>
                        <a:rPr lang="en-US" sz="1800" dirty="0">
                          <a:solidFill>
                            <a:schemeClr val="bg1"/>
                          </a:solidFill>
                          <a:latin typeface="Helvetica Light"/>
                          <a:cs typeface="Helvetica Light"/>
                        </a:rPr>
                        <a:t>Store</a:t>
                      </a:r>
                    </a:p>
                  </p:txBody>
                </p:sp>
              </p:grpSp>
              <p:grpSp>
                <p:nvGrpSpPr>
                  <p:cNvPr id="2" name="Group 1">
                    <a:extLst>
                      <a:ext uri="{FF2B5EF4-FFF2-40B4-BE49-F238E27FC236}">
                        <a16:creationId xmlns:a16="http://schemas.microsoft.com/office/drawing/2014/main" id="{9372CD5B-33C2-4110-AB76-5A503689CB12}"/>
                      </a:ext>
                    </a:extLst>
                  </p:cNvPr>
                  <p:cNvGrpSpPr/>
                  <p:nvPr/>
                </p:nvGrpSpPr>
                <p:grpSpPr>
                  <a:xfrm>
                    <a:off x="1833480" y="2303797"/>
                    <a:ext cx="8064500" cy="3365501"/>
                    <a:chOff x="1833480" y="2303797"/>
                    <a:chExt cx="8064500" cy="3365501"/>
                  </a:xfrm>
                </p:grpSpPr>
                <p:grpSp>
                  <p:nvGrpSpPr>
                    <p:cNvPr id="26637" name="Group 15"/>
                    <p:cNvGrpSpPr>
                      <a:grpSpLocks/>
                    </p:cNvGrpSpPr>
                    <p:nvPr/>
                  </p:nvGrpSpPr>
                  <p:grpSpPr bwMode="auto">
                    <a:xfrm>
                      <a:off x="2976480" y="3808747"/>
                      <a:ext cx="2044700" cy="1206500"/>
                      <a:chOff x="1071" y="2976"/>
                      <a:chExt cx="1288" cy="760"/>
                    </a:xfrm>
                  </p:grpSpPr>
                  <p:sp>
                    <p:nvSpPr>
                      <p:cNvPr id="26656" name="Oval 16"/>
                      <p:cNvSpPr>
                        <a:spLocks noChangeArrowheads="1"/>
                      </p:cNvSpPr>
                      <p:nvPr/>
                    </p:nvSpPr>
                    <p:spPr bwMode="auto">
                      <a:xfrm>
                        <a:off x="1071" y="2976"/>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7" name="Rectangle 17"/>
                      <p:cNvSpPr>
                        <a:spLocks noChangeArrowheads="1"/>
                      </p:cNvSpPr>
                      <p:nvPr/>
                    </p:nvSpPr>
                    <p:spPr bwMode="auto">
                      <a:xfrm>
                        <a:off x="1210" y="3106"/>
                        <a:ext cx="1003"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dirty="0">
                            <a:solidFill>
                              <a:schemeClr val="bg1"/>
                            </a:solidFill>
                            <a:latin typeface="Helvetica Light"/>
                            <a:cs typeface="Helvetica Light"/>
                          </a:rPr>
                          <a:t>Perceptual</a:t>
                        </a:r>
                      </a:p>
                      <a:p>
                        <a:pPr algn="ctr" eaLnBrk="0" hangingPunct="0"/>
                        <a:r>
                          <a:rPr lang="en-US" dirty="0">
                            <a:solidFill>
                              <a:schemeClr val="bg1"/>
                            </a:solidFill>
                            <a:latin typeface="Helvetica Light"/>
                            <a:cs typeface="Helvetica Light"/>
                          </a:rPr>
                          <a:t>Processor</a:t>
                        </a:r>
                      </a:p>
                    </p:txBody>
                  </p:sp>
                </p:grpSp>
                <p:grpSp>
                  <p:nvGrpSpPr>
                    <p:cNvPr id="26638" name="Group 18"/>
                    <p:cNvGrpSpPr>
                      <a:grpSpLocks/>
                    </p:cNvGrpSpPr>
                    <p:nvPr/>
                  </p:nvGrpSpPr>
                  <p:grpSpPr bwMode="auto">
                    <a:xfrm>
                      <a:off x="7853280" y="3732547"/>
                      <a:ext cx="2044700" cy="1206500"/>
                      <a:chOff x="4143" y="2928"/>
                      <a:chExt cx="1288" cy="760"/>
                    </a:xfrm>
                  </p:grpSpPr>
                  <p:sp>
                    <p:nvSpPr>
                      <p:cNvPr id="26654" name="Oval 19"/>
                      <p:cNvSpPr>
                        <a:spLocks noChangeArrowheads="1"/>
                      </p:cNvSpPr>
                      <p:nvPr/>
                    </p:nvSpPr>
                    <p:spPr bwMode="auto">
                      <a:xfrm>
                        <a:off x="414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5" name="Rectangle 20"/>
                      <p:cNvSpPr>
                        <a:spLocks noChangeArrowheads="1"/>
                      </p:cNvSpPr>
                      <p:nvPr/>
                    </p:nvSpPr>
                    <p:spPr bwMode="auto">
                      <a:xfrm>
                        <a:off x="4292"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Cognitive</a:t>
                        </a:r>
                      </a:p>
                      <a:p>
                        <a:pPr algn="ctr" eaLnBrk="0" hangingPunct="0"/>
                        <a:r>
                          <a:rPr lang="en-US">
                            <a:solidFill>
                              <a:schemeClr val="bg1"/>
                            </a:solidFill>
                            <a:latin typeface="Helvetica Light"/>
                            <a:cs typeface="Helvetica Light"/>
                          </a:rPr>
                          <a:t>Processor</a:t>
                        </a:r>
                      </a:p>
                    </p:txBody>
                  </p:sp>
                </p:grpSp>
                <p:grpSp>
                  <p:nvGrpSpPr>
                    <p:cNvPr id="26639" name="Group 21"/>
                    <p:cNvGrpSpPr>
                      <a:grpSpLocks/>
                    </p:cNvGrpSpPr>
                    <p:nvPr/>
                  </p:nvGrpSpPr>
                  <p:grpSpPr bwMode="auto">
                    <a:xfrm>
                      <a:off x="5376780" y="3732547"/>
                      <a:ext cx="2044700" cy="1206500"/>
                      <a:chOff x="2583" y="2928"/>
                      <a:chExt cx="1288" cy="760"/>
                    </a:xfrm>
                  </p:grpSpPr>
                  <p:sp>
                    <p:nvSpPr>
                      <p:cNvPr id="26652" name="Oval 22"/>
                      <p:cNvSpPr>
                        <a:spLocks noChangeArrowheads="1"/>
                      </p:cNvSpPr>
                      <p:nvPr/>
                    </p:nvSpPr>
                    <p:spPr bwMode="auto">
                      <a:xfrm>
                        <a:off x="258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3" name="Rectangle 23"/>
                      <p:cNvSpPr>
                        <a:spLocks noChangeArrowheads="1"/>
                      </p:cNvSpPr>
                      <p:nvPr/>
                    </p:nvSpPr>
                    <p:spPr bwMode="auto">
                      <a:xfrm>
                        <a:off x="2733"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Motor</a:t>
                        </a:r>
                      </a:p>
                      <a:p>
                        <a:pPr algn="ctr" eaLnBrk="0" hangingPunct="0"/>
                        <a:r>
                          <a:rPr lang="en-US">
                            <a:solidFill>
                              <a:schemeClr val="bg1"/>
                            </a:solidFill>
                            <a:latin typeface="Helvetica Light"/>
                            <a:cs typeface="Helvetica Light"/>
                          </a:rPr>
                          <a:t>Processor</a:t>
                        </a:r>
                      </a:p>
                    </p:txBody>
                  </p:sp>
                </p:grpSp>
                <p:sp>
                  <p:nvSpPr>
                    <p:cNvPr id="26640" name="Rectangle 24"/>
                    <p:cNvSpPr>
                      <a:spLocks noChangeArrowheads="1"/>
                    </p:cNvSpPr>
                    <p:nvPr/>
                  </p:nvSpPr>
                  <p:spPr bwMode="auto">
                    <a:xfrm>
                      <a:off x="1833480" y="3710322"/>
                      <a:ext cx="801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Eyes</a:t>
                      </a:r>
                    </a:p>
                  </p:txBody>
                </p:sp>
                <p:sp>
                  <p:nvSpPr>
                    <p:cNvPr id="26641" name="Rectangle 25"/>
                    <p:cNvSpPr>
                      <a:spLocks noChangeArrowheads="1"/>
                    </p:cNvSpPr>
                    <p:nvPr/>
                  </p:nvSpPr>
                  <p:spPr bwMode="auto">
                    <a:xfrm>
                      <a:off x="1833480" y="4472322"/>
                      <a:ext cx="7762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Ears</a:t>
                      </a:r>
                    </a:p>
                  </p:txBody>
                </p:sp>
                <p:sp>
                  <p:nvSpPr>
                    <p:cNvPr id="26642" name="Line 26"/>
                    <p:cNvSpPr>
                      <a:spLocks noChangeShapeType="1"/>
                    </p:cNvSpPr>
                    <p:nvPr/>
                  </p:nvSpPr>
                  <p:spPr bwMode="auto">
                    <a:xfrm>
                      <a:off x="2600243" y="3965910"/>
                      <a:ext cx="446088" cy="293688"/>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3" name="Line 27"/>
                    <p:cNvSpPr>
                      <a:spLocks noChangeShapeType="1"/>
                    </p:cNvSpPr>
                    <p:nvPr/>
                  </p:nvSpPr>
                  <p:spPr bwMode="auto">
                    <a:xfrm flipV="1">
                      <a:off x="2573255" y="4534235"/>
                      <a:ext cx="490538" cy="214313"/>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4" name="Line 28"/>
                    <p:cNvSpPr>
                      <a:spLocks noChangeShapeType="1"/>
                    </p:cNvSpPr>
                    <p:nvPr/>
                  </p:nvSpPr>
                  <p:spPr bwMode="auto">
                    <a:xfrm flipV="1">
                      <a:off x="3973430" y="2892760"/>
                      <a:ext cx="211138" cy="939800"/>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5" name="Line 29"/>
                    <p:cNvSpPr>
                      <a:spLocks noChangeShapeType="1"/>
                    </p:cNvSpPr>
                    <p:nvPr/>
                  </p:nvSpPr>
                  <p:spPr bwMode="auto">
                    <a:xfrm flipV="1">
                      <a:off x="4583030" y="2892760"/>
                      <a:ext cx="1354138" cy="1092200"/>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7" name="Line 31"/>
                    <p:cNvSpPr>
                      <a:spLocks noChangeShapeType="1"/>
                    </p:cNvSpPr>
                    <p:nvPr/>
                  </p:nvSpPr>
                  <p:spPr bwMode="auto">
                    <a:xfrm>
                      <a:off x="6399130" y="4880310"/>
                      <a:ext cx="0" cy="446088"/>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8" name="Rectangle 32"/>
                    <p:cNvSpPr>
                      <a:spLocks noChangeArrowheads="1"/>
                    </p:cNvSpPr>
                    <p:nvPr/>
                  </p:nvSpPr>
                  <p:spPr bwMode="auto">
                    <a:xfrm>
                      <a:off x="5626018" y="5207335"/>
                      <a:ext cx="1804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Fingers, etc.</a:t>
                      </a:r>
                    </a:p>
                  </p:txBody>
                </p:sp>
                <p:grpSp>
                  <p:nvGrpSpPr>
                    <p:cNvPr id="26633" name="Group 36"/>
                    <p:cNvGrpSpPr>
                      <a:grpSpLocks/>
                    </p:cNvGrpSpPr>
                    <p:nvPr/>
                  </p:nvGrpSpPr>
                  <p:grpSpPr bwMode="auto">
                    <a:xfrm>
                      <a:off x="2343068" y="2303797"/>
                      <a:ext cx="1285875" cy="708025"/>
                      <a:chOff x="672" y="1863"/>
                      <a:chExt cx="810" cy="446"/>
                    </a:xfrm>
                  </p:grpSpPr>
                  <p:sp>
                    <p:nvSpPr>
                      <p:cNvPr id="26634" name="Rectangle 37"/>
                      <p:cNvSpPr>
                        <a:spLocks noChangeArrowheads="1"/>
                      </p:cNvSpPr>
                      <p:nvPr/>
                    </p:nvSpPr>
                    <p:spPr bwMode="auto">
                      <a:xfrm>
                        <a:off x="672" y="1863"/>
                        <a:ext cx="657"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r>
                          <a:rPr lang="en-US" sz="2000" dirty="0">
                            <a:latin typeface="Helvetica Light"/>
                            <a:cs typeface="Helvetica Light"/>
                          </a:rPr>
                          <a:t>sensory</a:t>
                        </a:r>
                      </a:p>
                      <a:p>
                        <a:r>
                          <a:rPr lang="en-US" sz="2000" dirty="0">
                            <a:latin typeface="Helvetica Light"/>
                            <a:cs typeface="Helvetica Light"/>
                          </a:rPr>
                          <a:t>buffers</a:t>
                        </a:r>
                      </a:p>
                    </p:txBody>
                  </p:sp>
                  <p:sp>
                    <p:nvSpPr>
                      <p:cNvPr id="26635" name="Line 38"/>
                      <p:cNvSpPr>
                        <a:spLocks noChangeShapeType="1"/>
                      </p:cNvSpPr>
                      <p:nvPr/>
                    </p:nvSpPr>
                    <p:spPr bwMode="auto">
                      <a:xfrm>
                        <a:off x="1280" y="2117"/>
                        <a:ext cx="202" cy="72"/>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xmlns="">
                            <a:noFill/>
                          </a14:hiddenFill>
                        </a:ext>
                      </a:extLst>
                    </p:spPr>
                    <p:txBody>
                      <a:bodyPr/>
                      <a:lstStyle/>
                      <a:p>
                        <a:endParaRPr lang="en-US"/>
                      </a:p>
                    </p:txBody>
                  </p:sp>
                </p:grpSp>
              </p:grpSp>
            </p:grpSp>
            <p:sp>
              <p:nvSpPr>
                <p:cNvPr id="26646" name="Line 30"/>
                <p:cNvSpPr>
                  <a:spLocks noChangeShapeType="1"/>
                </p:cNvSpPr>
                <p:nvPr/>
              </p:nvSpPr>
              <p:spPr bwMode="auto">
                <a:xfrm flipH="1">
                  <a:off x="6761080" y="2899110"/>
                  <a:ext cx="933450" cy="984250"/>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grpSp>
          <p:sp>
            <p:nvSpPr>
              <p:cNvPr id="26650" name="Line 34"/>
              <p:cNvSpPr>
                <a:spLocks noChangeShapeType="1"/>
              </p:cNvSpPr>
              <p:nvPr/>
            </p:nvSpPr>
            <p:spPr bwMode="auto">
              <a:xfrm>
                <a:off x="8685130" y="2518110"/>
                <a:ext cx="0" cy="1360488"/>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sp>
            <p:nvSpPr>
              <p:cNvPr id="26651" name="Line 35"/>
              <p:cNvSpPr>
                <a:spLocks noChangeShapeType="1"/>
              </p:cNvSpPr>
              <p:nvPr/>
            </p:nvSpPr>
            <p:spPr bwMode="auto">
              <a:xfrm flipV="1">
                <a:off x="8380330" y="2513347"/>
                <a:ext cx="0" cy="1360488"/>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grpSp>
        <p:sp>
          <p:nvSpPr>
            <p:cNvPr id="26649" name="Line 33"/>
            <p:cNvSpPr>
              <a:spLocks noChangeShapeType="1"/>
            </p:cNvSpPr>
            <p:nvPr/>
          </p:nvSpPr>
          <p:spPr bwMode="auto">
            <a:xfrm>
              <a:off x="8913730" y="1356060"/>
              <a:ext cx="0" cy="2446338"/>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grpSp>
      <p:sp>
        <p:nvSpPr>
          <p:cNvPr id="26628"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eaLnBrk="1" hangingPunct="1"/>
            <a:r>
              <a:rPr lang="en-US" dirty="0"/>
              <a:t>MHP Principles of Operation</a:t>
            </a:r>
          </a:p>
        </p:txBody>
      </p:sp>
      <p:sp>
        <p:nvSpPr>
          <p:cNvPr id="39" name="Date Placeholder 3"/>
          <p:cNvSpPr>
            <a:spLocks noGrp="1"/>
          </p:cNvSpPr>
          <p:nvPr>
            <p:ph type="dt" sz="half" idx="10"/>
          </p:nvPr>
        </p:nvSpPr>
        <p:spPr/>
        <p:txBody>
          <a:bodyPr/>
          <a:lstStyle/>
          <a:p>
            <a:pPr>
              <a:defRPr/>
            </a:pPr>
            <a:r>
              <a:rPr lang="en-US"/>
              <a:t>Autumn 2025</a:t>
            </a:r>
          </a:p>
        </p:txBody>
      </p:sp>
      <p:sp>
        <p:nvSpPr>
          <p:cNvPr id="42" name="Footer Placeholder 41"/>
          <p:cNvSpPr>
            <a:spLocks noGrp="1"/>
          </p:cNvSpPr>
          <p:nvPr>
            <p:ph type="ftr" sz="quarter" idx="11"/>
          </p:nvPr>
        </p:nvSpPr>
        <p:spPr/>
        <p:txBody>
          <a:bodyPr/>
          <a:lstStyle/>
          <a:p>
            <a:pPr>
              <a:defRPr/>
            </a:pPr>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pPr>
              <a:defRPr/>
            </a:pPr>
            <a:fld id="{BF08C4C5-5091-4B32-B910-0F70915F2BDA}" type="slidenum">
              <a:rPr lang="en-US"/>
              <a:pPr>
                <a:defRPr/>
              </a:pPr>
              <a:t>41</a:t>
            </a:fld>
            <a:endParaRPr lang="en-US"/>
          </a:p>
        </p:txBody>
      </p:sp>
      <p:sp>
        <p:nvSpPr>
          <p:cNvPr id="44" name="Line 33">
            <a:extLst>
              <a:ext uri="{FF2B5EF4-FFF2-40B4-BE49-F238E27FC236}">
                <a16:creationId xmlns:a16="http://schemas.microsoft.com/office/drawing/2014/main" id="{8D4C6E08-907B-4E9B-8078-7DB3490487B2}"/>
              </a:ext>
            </a:extLst>
          </p:cNvPr>
          <p:cNvSpPr>
            <a:spLocks noChangeShapeType="1"/>
          </p:cNvSpPr>
          <p:nvPr/>
        </p:nvSpPr>
        <p:spPr bwMode="auto">
          <a:xfrm>
            <a:off x="8913730" y="1358719"/>
            <a:ext cx="0" cy="2446338"/>
          </a:xfrm>
          <a:prstGeom prst="line">
            <a:avLst/>
          </a:prstGeom>
          <a:noFill/>
          <a:ln w="50800">
            <a:solidFill>
              <a:srgbClr val="E6AA00"/>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sp>
        <p:nvSpPr>
          <p:cNvPr id="45" name="Line 35">
            <a:extLst>
              <a:ext uri="{FF2B5EF4-FFF2-40B4-BE49-F238E27FC236}">
                <a16:creationId xmlns:a16="http://schemas.microsoft.com/office/drawing/2014/main" id="{0036B244-F4EA-4A05-9359-5D1345159C34}"/>
              </a:ext>
            </a:extLst>
          </p:cNvPr>
          <p:cNvSpPr>
            <a:spLocks noChangeShapeType="1"/>
          </p:cNvSpPr>
          <p:nvPr/>
        </p:nvSpPr>
        <p:spPr bwMode="auto">
          <a:xfrm flipV="1">
            <a:off x="8380330" y="2514921"/>
            <a:ext cx="0" cy="1360488"/>
          </a:xfrm>
          <a:prstGeom prst="line">
            <a:avLst/>
          </a:prstGeom>
          <a:noFill/>
          <a:ln w="50800">
            <a:solidFill>
              <a:srgbClr val="E6AA00"/>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sp>
        <p:nvSpPr>
          <p:cNvPr id="43" name="Line 34">
            <a:extLst>
              <a:ext uri="{FF2B5EF4-FFF2-40B4-BE49-F238E27FC236}">
                <a16:creationId xmlns:a16="http://schemas.microsoft.com/office/drawing/2014/main" id="{7FCC1E8C-E3F9-4059-BF1C-174DAE532F35}"/>
              </a:ext>
            </a:extLst>
          </p:cNvPr>
          <p:cNvSpPr>
            <a:spLocks noChangeShapeType="1"/>
          </p:cNvSpPr>
          <p:nvPr/>
        </p:nvSpPr>
        <p:spPr bwMode="auto">
          <a:xfrm>
            <a:off x="8685130" y="2514921"/>
            <a:ext cx="0" cy="1360488"/>
          </a:xfrm>
          <a:prstGeom prst="line">
            <a:avLst/>
          </a:prstGeom>
          <a:noFill/>
          <a:ln w="50800">
            <a:solidFill>
              <a:srgbClr val="FFC000"/>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spTree>
    <p:extLst>
      <p:ext uri="{BB962C8B-B14F-4D97-AF65-F5344CB8AC3E}">
        <p14:creationId xmlns:p14="http://schemas.microsoft.com/office/powerpoint/2010/main" val="31769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r>
              <a:rPr lang="en-US"/>
              <a:t>MHP Principles of Operation</a:t>
            </a:r>
          </a:p>
        </p:txBody>
      </p:sp>
      <p:sp>
        <p:nvSpPr>
          <p:cNvPr id="916483" name="Rectangle 3"/>
          <p:cNvSpPr>
            <a:spLocks noGrp="1" noChangeArrowheads="1"/>
          </p:cNvSpPr>
          <p:nvPr>
            <p:ph idx="1"/>
          </p:nvPr>
        </p:nvSpPr>
        <p:spPr>
          <a:xfrm>
            <a:off x="639233" y="1240971"/>
            <a:ext cx="11195715" cy="5083629"/>
          </a:xfrm>
        </p:spPr>
        <p:txBody>
          <a:bodyPr/>
          <a:lstStyle/>
          <a:p>
            <a:r>
              <a:rPr lang="en-US" dirty="0"/>
              <a:t>Recognize-Act Cycle of the CP</a:t>
            </a:r>
          </a:p>
          <a:p>
            <a:pPr lvl="1"/>
            <a:r>
              <a:rPr lang="en-US" dirty="0"/>
              <a:t>on each </a:t>
            </a:r>
            <a:r>
              <a:rPr lang="en-US" dirty="0">
                <a:solidFill>
                  <a:srgbClr val="E6AA00"/>
                </a:solidFill>
              </a:rPr>
              <a:t>cycle</a:t>
            </a:r>
            <a:r>
              <a:rPr lang="en-US" dirty="0"/>
              <a:t> contents in WM initiate actions </a:t>
            </a:r>
            <a:r>
              <a:rPr lang="en-US" dirty="0">
                <a:solidFill>
                  <a:srgbClr val="E6AA00"/>
                </a:solidFill>
              </a:rPr>
              <a:t>associatively linked </a:t>
            </a:r>
            <a:r>
              <a:rPr lang="en-US" dirty="0"/>
              <a:t>to them in LTM</a:t>
            </a:r>
          </a:p>
          <a:p>
            <a:pPr lvl="1"/>
            <a:r>
              <a:rPr lang="en-US" dirty="0"/>
              <a:t>executed </a:t>
            </a:r>
            <a:r>
              <a:rPr lang="en-US" dirty="0">
                <a:solidFill>
                  <a:srgbClr val="E6AA00"/>
                </a:solidFill>
              </a:rPr>
              <a:t>actions</a:t>
            </a:r>
            <a:r>
              <a:rPr lang="en-US" dirty="0"/>
              <a:t> </a:t>
            </a:r>
            <a:r>
              <a:rPr lang="en-US" dirty="0">
                <a:solidFill>
                  <a:srgbClr val="E6AA00"/>
                </a:solidFill>
              </a:rPr>
              <a:t>modify </a:t>
            </a:r>
            <a:r>
              <a:rPr lang="en-US" dirty="0"/>
              <a:t>the contents of WM</a:t>
            </a:r>
          </a:p>
          <a:p>
            <a:endParaRPr lang="en-US" dirty="0"/>
          </a:p>
          <a:p>
            <a:r>
              <a:rPr lang="en-US" dirty="0"/>
              <a:t>Discrimination Principle</a:t>
            </a:r>
          </a:p>
          <a:p>
            <a:pPr lvl="1"/>
            <a:r>
              <a:rPr lang="en-US" dirty="0"/>
              <a:t>retrieval is determined by candidates that exist in memory </a:t>
            </a:r>
            <a:r>
              <a:rPr lang="en-US" dirty="0">
                <a:solidFill>
                  <a:srgbClr val="E6AA00"/>
                </a:solidFill>
              </a:rPr>
              <a:t>relative to retrieval cues</a:t>
            </a:r>
          </a:p>
          <a:p>
            <a:pPr lvl="1"/>
            <a:r>
              <a:rPr lang="en-US" dirty="0">
                <a:solidFill>
                  <a:srgbClr val="E6AA00"/>
                </a:solidFill>
              </a:rPr>
              <a:t>interference</a:t>
            </a:r>
            <a:r>
              <a:rPr lang="en-US" dirty="0"/>
              <a:t> by strongly activated chunks</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a:pPr/>
              <a:t>42</a:t>
            </a:fld>
            <a:endParaRPr lang="en-US"/>
          </a:p>
        </p:txBody>
      </p:sp>
    </p:spTree>
    <p:extLst>
      <p:ext uri="{BB962C8B-B14F-4D97-AF65-F5344CB8AC3E}">
        <p14:creationId xmlns:p14="http://schemas.microsoft.com/office/powerpoint/2010/main" val="2964097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Motor Processor Experiment</a:t>
            </a:r>
          </a:p>
        </p:txBody>
      </p:sp>
      <p:sp>
        <p:nvSpPr>
          <p:cNvPr id="3" name="Content Placeholder 2"/>
          <p:cNvSpPr>
            <a:spLocks noGrp="1"/>
          </p:cNvSpPr>
          <p:nvPr>
            <p:ph idx="1"/>
          </p:nvPr>
        </p:nvSpPr>
        <p:spPr>
          <a:xfrm>
            <a:off x="639233" y="1600200"/>
            <a:ext cx="11195715" cy="4919870"/>
          </a:xfrm>
        </p:spPr>
        <p:txBody>
          <a:bodyPr>
            <a:normAutofit fontScale="85000" lnSpcReduction="20000"/>
          </a:bodyPr>
          <a:lstStyle/>
          <a:p>
            <a:r>
              <a:rPr lang="en-US" dirty="0"/>
              <a:t>Task:</a:t>
            </a:r>
            <a:br>
              <a:rPr lang="en-US" dirty="0"/>
            </a:br>
            <a:r>
              <a:rPr lang="en-US" dirty="0"/>
              <a:t>	</a:t>
            </a:r>
            <a:r>
              <a:rPr lang="en-US" sz="3200" dirty="0"/>
              <a:t>Quickly tap each target 50 times accurately</a:t>
            </a:r>
          </a:p>
          <a:p>
            <a:endParaRPr lang="en-US" dirty="0"/>
          </a:p>
          <a:p>
            <a:r>
              <a:rPr lang="en-US" dirty="0"/>
              <a:t>Conditions:</a:t>
            </a:r>
          </a:p>
          <a:p>
            <a:pPr lvl="1"/>
            <a:r>
              <a:rPr lang="en-US" dirty="0"/>
              <a:t>Two ½” diameter targets 6” apart</a:t>
            </a:r>
          </a:p>
          <a:p>
            <a:pPr lvl="1"/>
            <a:r>
              <a:rPr lang="en-US" dirty="0"/>
              <a:t>Two ½” diameter targets 24” apart</a:t>
            </a:r>
          </a:p>
          <a:p>
            <a:pPr lvl="1"/>
            <a:r>
              <a:rPr lang="en-US" dirty="0"/>
              <a:t>Two 2” diameter targets 24” apart</a:t>
            </a:r>
          </a:p>
          <a:p>
            <a:pPr lvl="1"/>
            <a:r>
              <a:rPr lang="en-US" dirty="0"/>
              <a:t>Two 2” diameter targets 24” apart (no accuracy required)</a:t>
            </a:r>
          </a:p>
          <a:p>
            <a:pPr lvl="1"/>
            <a:endParaRPr lang="en-US" dirty="0"/>
          </a:p>
          <a:p>
            <a:pPr lvl="1"/>
            <a:endParaRPr lang="en-US" dirty="0"/>
          </a:p>
          <a:p>
            <a:r>
              <a:rPr lang="en-US" sz="3200" dirty="0"/>
              <a:t>Turn to neighbor: discuss what will happen</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43</a:t>
            </a:fld>
            <a:endParaRPr lang="en-US"/>
          </a:p>
        </p:txBody>
      </p:sp>
    </p:spTree>
    <p:extLst>
      <p:ext uri="{BB962C8B-B14F-4D97-AF65-F5344CB8AC3E}">
        <p14:creationId xmlns:p14="http://schemas.microsoft.com/office/powerpoint/2010/main" val="2494646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5E9BC88-2A02-C313-9969-1B02005BF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54170E-8CEE-7995-5ECD-4E9EF3497AB2}"/>
              </a:ext>
            </a:extLst>
          </p:cNvPr>
          <p:cNvSpPr>
            <a:spLocks noGrp="1"/>
          </p:cNvSpPr>
          <p:nvPr>
            <p:ph type="title"/>
          </p:nvPr>
        </p:nvSpPr>
        <p:spPr/>
        <p:txBody>
          <a:bodyPr/>
          <a:lstStyle/>
          <a:p>
            <a:r>
              <a:rPr lang="en-US" dirty="0"/>
              <a:t>Experimental Results (2025au)</a:t>
            </a:r>
          </a:p>
        </p:txBody>
      </p:sp>
      <p:sp>
        <p:nvSpPr>
          <p:cNvPr id="3" name="Content Placeholder 2">
            <a:extLst>
              <a:ext uri="{FF2B5EF4-FFF2-40B4-BE49-F238E27FC236}">
                <a16:creationId xmlns:a16="http://schemas.microsoft.com/office/drawing/2014/main" id="{540E4149-3FCF-A82E-571C-CC6E020A658B}"/>
              </a:ext>
            </a:extLst>
          </p:cNvPr>
          <p:cNvSpPr>
            <a:spLocks noGrp="1"/>
          </p:cNvSpPr>
          <p:nvPr>
            <p:ph idx="1"/>
          </p:nvPr>
        </p:nvSpPr>
        <p:spPr>
          <a:xfrm>
            <a:off x="709127" y="1050427"/>
            <a:ext cx="9958875" cy="5039906"/>
          </a:xfrm>
        </p:spPr>
        <p:txBody>
          <a:bodyPr/>
          <a:lstStyle/>
          <a:p>
            <a:r>
              <a:rPr lang="en-US" dirty="0"/>
              <a:t>Task: </a:t>
            </a:r>
            <a:r>
              <a:rPr lang="en-US" sz="2800" dirty="0"/>
              <a:t>Quickly tap each target 50 times accurately</a:t>
            </a:r>
            <a:br>
              <a:rPr lang="en-US" sz="2800" dirty="0"/>
            </a:br>
            <a:endParaRPr lang="en-US" sz="1200" dirty="0"/>
          </a:p>
        </p:txBody>
      </p:sp>
      <p:sp>
        <p:nvSpPr>
          <p:cNvPr id="4" name="Date Placeholder 3">
            <a:extLst>
              <a:ext uri="{FF2B5EF4-FFF2-40B4-BE49-F238E27FC236}">
                <a16:creationId xmlns:a16="http://schemas.microsoft.com/office/drawing/2014/main" id="{33430A3E-8613-32BA-563A-1CDD9EF7579C}"/>
              </a:ext>
            </a:extLst>
          </p:cNvPr>
          <p:cNvSpPr>
            <a:spLocks noGrp="1"/>
          </p:cNvSpPr>
          <p:nvPr>
            <p:ph type="dt" sz="half" idx="10"/>
          </p:nvPr>
        </p:nvSpPr>
        <p:spPr/>
        <p:txBody>
          <a:bodyPr/>
          <a:lstStyle/>
          <a:p>
            <a:r>
              <a:rPr lang="en-US"/>
              <a:t>Autumn 2025</a:t>
            </a:r>
          </a:p>
        </p:txBody>
      </p:sp>
      <p:sp>
        <p:nvSpPr>
          <p:cNvPr id="7" name="Footer Placeholder 6">
            <a:extLst>
              <a:ext uri="{FF2B5EF4-FFF2-40B4-BE49-F238E27FC236}">
                <a16:creationId xmlns:a16="http://schemas.microsoft.com/office/drawing/2014/main" id="{28B93DD2-ED6B-8C94-FE90-C049494BAB05}"/>
              </a:ext>
            </a:extLst>
          </p:cNvPr>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A2B12A17-FA60-E359-CA7D-B2FCD46B4880}"/>
              </a:ext>
            </a:extLst>
          </p:cNvPr>
          <p:cNvSpPr>
            <a:spLocks noGrp="1"/>
          </p:cNvSpPr>
          <p:nvPr>
            <p:ph type="sldNum" sz="quarter" idx="12"/>
          </p:nvPr>
        </p:nvSpPr>
        <p:spPr/>
        <p:txBody>
          <a:bodyPr/>
          <a:lstStyle/>
          <a:p>
            <a:fld id="{A0B41FC6-E809-4E0E-9CF6-08F1F29C172A}" type="slidenum">
              <a:rPr lang="en-US" smtClean="0"/>
              <a:pPr/>
              <a:t>44</a:t>
            </a:fld>
            <a:endParaRPr lang="en-US"/>
          </a:p>
        </p:txBody>
      </p:sp>
      <p:pic>
        <p:nvPicPr>
          <p:cNvPr id="8" name="Picture 7" descr="A white board with writing on it&#10;&#10;AI-generated content may be incorrect.">
            <a:extLst>
              <a:ext uri="{FF2B5EF4-FFF2-40B4-BE49-F238E27FC236}">
                <a16:creationId xmlns:a16="http://schemas.microsoft.com/office/drawing/2014/main" id="{BE59DCA7-8D65-F86C-C78B-0AD46C4C2A11}"/>
              </a:ext>
            </a:extLst>
          </p:cNvPr>
          <p:cNvPicPr>
            <a:picLocks noChangeAspect="1"/>
          </p:cNvPicPr>
          <p:nvPr/>
        </p:nvPicPr>
        <p:blipFill>
          <a:blip r:embed="rId3">
            <a:extLst>
              <a:ext uri="{28A0092B-C50C-407E-A947-70E740481C1C}">
                <a14:useLocalDpi xmlns:a14="http://schemas.microsoft.com/office/drawing/2010/main" val="0"/>
              </a:ext>
            </a:extLst>
          </a:blip>
          <a:srcRect t="22764" b="27562"/>
          <a:stretch>
            <a:fillRect/>
          </a:stretch>
        </p:blipFill>
        <p:spPr>
          <a:xfrm>
            <a:off x="639235" y="2065819"/>
            <a:ext cx="11153396" cy="4155188"/>
          </a:xfrm>
          <a:prstGeom prst="rect">
            <a:avLst/>
          </a:prstGeom>
        </p:spPr>
      </p:pic>
    </p:spTree>
    <p:extLst>
      <p:ext uri="{BB962C8B-B14F-4D97-AF65-F5344CB8AC3E}">
        <p14:creationId xmlns:p14="http://schemas.microsoft.com/office/powerpoint/2010/main" val="946486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 (2024au)</a:t>
            </a:r>
          </a:p>
        </p:txBody>
      </p:sp>
      <p:sp>
        <p:nvSpPr>
          <p:cNvPr id="3" name="Content Placeholder 2"/>
          <p:cNvSpPr>
            <a:spLocks noGrp="1"/>
          </p:cNvSpPr>
          <p:nvPr>
            <p:ph idx="1"/>
          </p:nvPr>
        </p:nvSpPr>
        <p:spPr>
          <a:xfrm>
            <a:off x="709127" y="1050427"/>
            <a:ext cx="9958875" cy="5039906"/>
          </a:xfrm>
        </p:spPr>
        <p:txBody>
          <a:bodyPr/>
          <a:lstStyle/>
          <a:p>
            <a:r>
              <a:rPr lang="en-US" dirty="0"/>
              <a:t>Task: </a:t>
            </a:r>
            <a:r>
              <a:rPr lang="en-US" sz="2800" dirty="0"/>
              <a:t>Quickly tap each target 50 times accurately</a:t>
            </a:r>
            <a:br>
              <a:rPr lang="en-US" sz="2800" dirty="0"/>
            </a:br>
            <a:endParaRPr lang="en-US" sz="1200" dirty="0"/>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45</a:t>
            </a:fld>
            <a:endParaRPr lang="en-US"/>
          </a:p>
        </p:txBody>
      </p:sp>
      <p:pic>
        <p:nvPicPr>
          <p:cNvPr id="10" name="Picture 9" descr="A white board with writing on it&#10;&#10;Description automatically generated">
            <a:extLst>
              <a:ext uri="{FF2B5EF4-FFF2-40B4-BE49-F238E27FC236}">
                <a16:creationId xmlns:a16="http://schemas.microsoft.com/office/drawing/2014/main" id="{D9A00A42-9960-172E-FC7D-CE903AD1C169}"/>
              </a:ext>
            </a:extLst>
          </p:cNvPr>
          <p:cNvPicPr>
            <a:picLocks noChangeAspect="1"/>
          </p:cNvPicPr>
          <p:nvPr/>
        </p:nvPicPr>
        <p:blipFill>
          <a:blip r:embed="rId3">
            <a:extLst>
              <a:ext uri="{28A0092B-C50C-407E-A947-70E740481C1C}">
                <a14:useLocalDpi xmlns:a14="http://schemas.microsoft.com/office/drawing/2010/main" val="0"/>
              </a:ext>
            </a:extLst>
          </a:blip>
          <a:srcRect l="15102" t="22261" r="15420" b="53692"/>
          <a:stretch/>
        </p:blipFill>
        <p:spPr>
          <a:xfrm>
            <a:off x="194846" y="2560725"/>
            <a:ext cx="11802308" cy="3063697"/>
          </a:xfrm>
          <a:prstGeom prst="rect">
            <a:avLst/>
          </a:prstGeom>
        </p:spPr>
      </p:pic>
    </p:spTree>
    <p:extLst>
      <p:ext uri="{BB962C8B-B14F-4D97-AF65-F5344CB8AC3E}">
        <p14:creationId xmlns:p14="http://schemas.microsoft.com/office/powerpoint/2010/main" val="1408657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0B3BCC62-43E8-78CA-B61D-54D531A1D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FD664-FFCA-D774-BA81-2BB195E2B1EC}"/>
              </a:ext>
            </a:extLst>
          </p:cNvPr>
          <p:cNvSpPr>
            <a:spLocks noGrp="1"/>
          </p:cNvSpPr>
          <p:nvPr>
            <p:ph type="title"/>
          </p:nvPr>
        </p:nvSpPr>
        <p:spPr/>
        <p:txBody>
          <a:bodyPr/>
          <a:lstStyle/>
          <a:p>
            <a:r>
              <a:rPr lang="en-US" dirty="0"/>
              <a:t>Experimental Results (2023au)</a:t>
            </a:r>
          </a:p>
        </p:txBody>
      </p:sp>
      <p:sp>
        <p:nvSpPr>
          <p:cNvPr id="3" name="Content Placeholder 2">
            <a:extLst>
              <a:ext uri="{FF2B5EF4-FFF2-40B4-BE49-F238E27FC236}">
                <a16:creationId xmlns:a16="http://schemas.microsoft.com/office/drawing/2014/main" id="{84555F38-8FB5-9BD8-9FE0-4C6E7BE6B2E4}"/>
              </a:ext>
            </a:extLst>
          </p:cNvPr>
          <p:cNvSpPr>
            <a:spLocks noGrp="1"/>
          </p:cNvSpPr>
          <p:nvPr>
            <p:ph idx="1"/>
          </p:nvPr>
        </p:nvSpPr>
        <p:spPr>
          <a:xfrm>
            <a:off x="709127" y="1050427"/>
            <a:ext cx="9958875" cy="5039906"/>
          </a:xfrm>
        </p:spPr>
        <p:txBody>
          <a:bodyPr/>
          <a:lstStyle/>
          <a:p>
            <a:r>
              <a:rPr lang="en-US" dirty="0"/>
              <a:t>Task: </a:t>
            </a:r>
            <a:r>
              <a:rPr lang="en-US" sz="2800" dirty="0"/>
              <a:t>Quickly tap each target 50 times accurately</a:t>
            </a:r>
            <a:br>
              <a:rPr lang="en-US" sz="2800" dirty="0"/>
            </a:br>
            <a:endParaRPr lang="en-US" sz="1200" dirty="0"/>
          </a:p>
        </p:txBody>
      </p:sp>
      <p:sp>
        <p:nvSpPr>
          <p:cNvPr id="4" name="Date Placeholder 3">
            <a:extLst>
              <a:ext uri="{FF2B5EF4-FFF2-40B4-BE49-F238E27FC236}">
                <a16:creationId xmlns:a16="http://schemas.microsoft.com/office/drawing/2014/main" id="{EEF087E2-E815-BA5E-F016-E761A704BA6D}"/>
              </a:ext>
            </a:extLst>
          </p:cNvPr>
          <p:cNvSpPr>
            <a:spLocks noGrp="1"/>
          </p:cNvSpPr>
          <p:nvPr>
            <p:ph type="dt" sz="half" idx="10"/>
          </p:nvPr>
        </p:nvSpPr>
        <p:spPr/>
        <p:txBody>
          <a:bodyPr/>
          <a:lstStyle/>
          <a:p>
            <a:r>
              <a:rPr lang="en-US"/>
              <a:t>Autumn 2025</a:t>
            </a:r>
          </a:p>
        </p:txBody>
      </p:sp>
      <p:sp>
        <p:nvSpPr>
          <p:cNvPr id="7" name="Footer Placeholder 6">
            <a:extLst>
              <a:ext uri="{FF2B5EF4-FFF2-40B4-BE49-F238E27FC236}">
                <a16:creationId xmlns:a16="http://schemas.microsoft.com/office/drawing/2014/main" id="{B32C81B8-7411-9CB7-9759-610A0AFFE535}"/>
              </a:ext>
            </a:extLst>
          </p:cNvPr>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BE5F49E2-FDE3-143A-F297-1CF6BF33F971}"/>
              </a:ext>
            </a:extLst>
          </p:cNvPr>
          <p:cNvSpPr>
            <a:spLocks noGrp="1"/>
          </p:cNvSpPr>
          <p:nvPr>
            <p:ph type="sldNum" sz="quarter" idx="12"/>
          </p:nvPr>
        </p:nvSpPr>
        <p:spPr/>
        <p:txBody>
          <a:bodyPr/>
          <a:lstStyle/>
          <a:p>
            <a:fld id="{A0B41FC6-E809-4E0E-9CF6-08F1F29C172A}" type="slidenum">
              <a:rPr lang="en-US" smtClean="0"/>
              <a:pPr/>
              <a:t>46</a:t>
            </a:fld>
            <a:endParaRPr lang="en-US"/>
          </a:p>
        </p:txBody>
      </p:sp>
      <p:pic>
        <p:nvPicPr>
          <p:cNvPr id="8" name="Picture 7" descr="A picture containing text, indoor, wall, white&#10;&#10;Description automatically generated">
            <a:extLst>
              <a:ext uri="{FF2B5EF4-FFF2-40B4-BE49-F238E27FC236}">
                <a16:creationId xmlns:a16="http://schemas.microsoft.com/office/drawing/2014/main" id="{D0D0634D-C39C-2869-F4F5-321C81C9FC34}"/>
              </a:ext>
            </a:extLst>
          </p:cNvPr>
          <p:cNvPicPr>
            <a:picLocks noChangeAspect="1"/>
          </p:cNvPicPr>
          <p:nvPr/>
        </p:nvPicPr>
        <p:blipFill rotWithShape="1">
          <a:blip r:embed="rId3">
            <a:extLst>
              <a:ext uri="{28A0092B-C50C-407E-A947-70E740481C1C}">
                <a14:useLocalDpi xmlns:a14="http://schemas.microsoft.com/office/drawing/2010/main" val="0"/>
              </a:ext>
            </a:extLst>
          </a:blip>
          <a:srcRect t="53072" b="26147"/>
          <a:stretch/>
        </p:blipFill>
        <p:spPr>
          <a:xfrm>
            <a:off x="12636873" y="3934767"/>
            <a:ext cx="12196689" cy="1903447"/>
          </a:xfrm>
          <a:prstGeom prst="rect">
            <a:avLst/>
          </a:prstGeom>
        </p:spPr>
      </p:pic>
      <p:pic>
        <p:nvPicPr>
          <p:cNvPr id="5" name="Picture 4">
            <a:extLst>
              <a:ext uri="{FF2B5EF4-FFF2-40B4-BE49-F238E27FC236}">
                <a16:creationId xmlns:a16="http://schemas.microsoft.com/office/drawing/2014/main" id="{D6CB663B-F30B-6422-8FE3-1D71B23646BC}"/>
              </a:ext>
            </a:extLst>
          </p:cNvPr>
          <p:cNvPicPr>
            <a:picLocks noChangeAspect="1"/>
          </p:cNvPicPr>
          <p:nvPr/>
        </p:nvPicPr>
        <p:blipFill rotWithShape="1">
          <a:blip r:embed="rId4"/>
          <a:srcRect l="7954" t="9391" r="11374" b="16541"/>
          <a:stretch/>
        </p:blipFill>
        <p:spPr>
          <a:xfrm>
            <a:off x="2158808" y="1772714"/>
            <a:ext cx="6882064" cy="4738966"/>
          </a:xfrm>
          <a:prstGeom prst="rect">
            <a:avLst/>
          </a:prstGeom>
        </p:spPr>
      </p:pic>
    </p:spTree>
    <p:extLst>
      <p:ext uri="{BB962C8B-B14F-4D97-AF65-F5344CB8AC3E}">
        <p14:creationId xmlns:p14="http://schemas.microsoft.com/office/powerpoint/2010/main" val="67092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 (last year)</a:t>
            </a:r>
          </a:p>
        </p:txBody>
      </p:sp>
      <p:sp>
        <p:nvSpPr>
          <p:cNvPr id="3" name="Content Placeholder 2"/>
          <p:cNvSpPr>
            <a:spLocks noGrp="1"/>
          </p:cNvSpPr>
          <p:nvPr>
            <p:ph idx="1"/>
          </p:nvPr>
        </p:nvSpPr>
        <p:spPr>
          <a:xfrm>
            <a:off x="709127" y="1050427"/>
            <a:ext cx="9958875" cy="5039906"/>
          </a:xfrm>
        </p:spPr>
        <p:txBody>
          <a:bodyPr/>
          <a:lstStyle/>
          <a:p>
            <a:r>
              <a:rPr lang="en-US" dirty="0"/>
              <a:t>Task: </a:t>
            </a:r>
            <a:r>
              <a:rPr lang="en-US" sz="2800" dirty="0"/>
              <a:t>Quickly tap each target 50 times accurately</a:t>
            </a:r>
            <a:br>
              <a:rPr lang="en-US" sz="2800" dirty="0"/>
            </a:br>
            <a:endParaRPr lang="en-US" sz="1200" dirty="0"/>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47</a:t>
            </a:fld>
            <a:endParaRPr lang="en-US"/>
          </a:p>
        </p:txBody>
      </p:sp>
      <p:pic>
        <p:nvPicPr>
          <p:cNvPr id="8" name="Picture 7" descr="A picture containing text, indoor, wall, white&#10;&#10;Description automatically generated">
            <a:extLst>
              <a:ext uri="{FF2B5EF4-FFF2-40B4-BE49-F238E27FC236}">
                <a16:creationId xmlns:a16="http://schemas.microsoft.com/office/drawing/2014/main" id="{087DE064-A208-7458-3029-08A28A00086B}"/>
              </a:ext>
            </a:extLst>
          </p:cNvPr>
          <p:cNvPicPr>
            <a:picLocks noChangeAspect="1"/>
          </p:cNvPicPr>
          <p:nvPr/>
        </p:nvPicPr>
        <p:blipFill rotWithShape="1">
          <a:blip r:embed="rId3">
            <a:extLst>
              <a:ext uri="{28A0092B-C50C-407E-A947-70E740481C1C}">
                <a14:useLocalDpi xmlns:a14="http://schemas.microsoft.com/office/drawing/2010/main" val="0"/>
              </a:ext>
            </a:extLst>
          </a:blip>
          <a:srcRect t="53072" b="26147"/>
          <a:stretch/>
        </p:blipFill>
        <p:spPr>
          <a:xfrm>
            <a:off x="12636873" y="3934767"/>
            <a:ext cx="12196689" cy="190344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90C3605-222C-1C13-39D2-5ED4C551BD5D}"/>
              </a:ext>
            </a:extLst>
          </p:cNvPr>
          <p:cNvPicPr>
            <a:picLocks noChangeAspect="1"/>
          </p:cNvPicPr>
          <p:nvPr/>
        </p:nvPicPr>
        <p:blipFill rotWithShape="1">
          <a:blip r:embed="rId4">
            <a:extLst>
              <a:ext uri="{28A0092B-C50C-407E-A947-70E740481C1C}">
                <a14:useLocalDpi xmlns:a14="http://schemas.microsoft.com/office/drawing/2010/main" val="0"/>
              </a:ext>
            </a:extLst>
          </a:blip>
          <a:srcRect t="49310" b="7684"/>
          <a:stretch/>
        </p:blipFill>
        <p:spPr>
          <a:xfrm>
            <a:off x="2677998" y="1636786"/>
            <a:ext cx="7772400" cy="2510195"/>
          </a:xfrm>
          <a:prstGeom prst="rect">
            <a:avLst/>
          </a:prstGeom>
        </p:spPr>
      </p:pic>
      <p:pic>
        <p:nvPicPr>
          <p:cNvPr id="12" name="Picture 11" descr="A picture containing text, indoor&#10;&#10;Description automatically generated">
            <a:extLst>
              <a:ext uri="{FF2B5EF4-FFF2-40B4-BE49-F238E27FC236}">
                <a16:creationId xmlns:a16="http://schemas.microsoft.com/office/drawing/2014/main" id="{48BE0FFB-B54A-3803-8D6D-C1EAA5C2ED96}"/>
              </a:ext>
            </a:extLst>
          </p:cNvPr>
          <p:cNvPicPr>
            <a:picLocks noChangeAspect="1"/>
          </p:cNvPicPr>
          <p:nvPr/>
        </p:nvPicPr>
        <p:blipFill rotWithShape="1">
          <a:blip r:embed="rId5">
            <a:extLst>
              <a:ext uri="{28A0092B-C50C-407E-A947-70E740481C1C}">
                <a14:useLocalDpi xmlns:a14="http://schemas.microsoft.com/office/drawing/2010/main" val="0"/>
              </a:ext>
            </a:extLst>
          </a:blip>
          <a:srcRect t="56039"/>
          <a:stretch/>
        </p:blipFill>
        <p:spPr>
          <a:xfrm>
            <a:off x="2677998" y="4164719"/>
            <a:ext cx="7772400" cy="2565935"/>
          </a:xfrm>
          <a:prstGeom prst="rect">
            <a:avLst/>
          </a:prstGeom>
        </p:spPr>
      </p:pic>
    </p:spTree>
    <p:extLst>
      <p:ext uri="{BB962C8B-B14F-4D97-AF65-F5344CB8AC3E}">
        <p14:creationId xmlns:p14="http://schemas.microsoft.com/office/powerpoint/2010/main" val="157501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 (pre-covid)</a:t>
            </a:r>
          </a:p>
        </p:txBody>
      </p:sp>
      <p:sp>
        <p:nvSpPr>
          <p:cNvPr id="3" name="Content Placeholder 2"/>
          <p:cNvSpPr>
            <a:spLocks noGrp="1"/>
          </p:cNvSpPr>
          <p:nvPr>
            <p:ph idx="1"/>
          </p:nvPr>
        </p:nvSpPr>
        <p:spPr>
          <a:xfrm>
            <a:off x="1682699" y="1050427"/>
            <a:ext cx="8985303" cy="5039906"/>
          </a:xfrm>
        </p:spPr>
        <p:txBody>
          <a:bodyPr/>
          <a:lstStyle/>
          <a:p>
            <a:r>
              <a:rPr lang="en-US" dirty="0"/>
              <a:t>Task:</a:t>
            </a:r>
            <a:br>
              <a:rPr lang="en-US" dirty="0"/>
            </a:br>
            <a:r>
              <a:rPr lang="en-US" dirty="0"/>
              <a:t>	</a:t>
            </a:r>
            <a:r>
              <a:rPr lang="en-US" sz="2800" dirty="0"/>
              <a:t>Quickly tap each target 50 times accurately</a:t>
            </a:r>
            <a:br>
              <a:rPr lang="en-US" sz="2800" dirty="0"/>
            </a:br>
            <a:endParaRPr lang="en-US" sz="1200" dirty="0"/>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48</a:t>
            </a:fld>
            <a:endParaRPr lang="en-US"/>
          </a:p>
        </p:txBody>
      </p:sp>
      <p:pic>
        <p:nvPicPr>
          <p:cNvPr id="8" name="Picture 7" descr="A picture containing whiteboard, text, refrigerator, door&#10;&#10;Description automatically generated">
            <a:extLst>
              <a:ext uri="{FF2B5EF4-FFF2-40B4-BE49-F238E27FC236}">
                <a16:creationId xmlns:a16="http://schemas.microsoft.com/office/drawing/2014/main" id="{43311BEC-C5C9-9E4C-8BD8-42D66F103824}"/>
              </a:ext>
            </a:extLst>
          </p:cNvPr>
          <p:cNvPicPr>
            <a:picLocks noChangeAspect="1"/>
          </p:cNvPicPr>
          <p:nvPr/>
        </p:nvPicPr>
        <p:blipFill rotWithShape="1">
          <a:blip r:embed="rId3">
            <a:extLst>
              <a:ext uri="{28A0092B-C50C-407E-A947-70E740481C1C}">
                <a14:useLocalDpi xmlns:a14="http://schemas.microsoft.com/office/drawing/2010/main" val="0"/>
              </a:ext>
            </a:extLst>
          </a:blip>
          <a:srcRect t="20896" b="20446"/>
          <a:stretch/>
        </p:blipFill>
        <p:spPr>
          <a:xfrm>
            <a:off x="1843620" y="2404447"/>
            <a:ext cx="9144000" cy="4022795"/>
          </a:xfrm>
          <a:prstGeom prst="rect">
            <a:avLst/>
          </a:prstGeom>
        </p:spPr>
      </p:pic>
    </p:spTree>
    <p:extLst>
      <p:ext uri="{BB962C8B-B14F-4D97-AF65-F5344CB8AC3E}">
        <p14:creationId xmlns:p14="http://schemas.microsoft.com/office/powerpoint/2010/main" val="285234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If we plot the data…</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49</a:t>
            </a:fld>
            <a:endParaRPr lang="en-US"/>
          </a:p>
        </p:txBody>
      </p:sp>
      <p:pic>
        <p:nvPicPr>
          <p:cNvPr id="10" name="Picture 9" descr="Diagram&#10;&#10;Description automatically generated with low confidence">
            <a:extLst>
              <a:ext uri="{FF2B5EF4-FFF2-40B4-BE49-F238E27FC236}">
                <a16:creationId xmlns:a16="http://schemas.microsoft.com/office/drawing/2014/main" id="{BC858B41-12E3-E448-9A7C-7224BB4A6ACE}"/>
              </a:ext>
            </a:extLst>
          </p:cNvPr>
          <p:cNvPicPr>
            <a:picLocks noChangeAspect="1"/>
          </p:cNvPicPr>
          <p:nvPr/>
        </p:nvPicPr>
        <p:blipFill rotWithShape="1">
          <a:blip r:embed="rId3">
            <a:extLst>
              <a:ext uri="{28A0092B-C50C-407E-A947-70E740481C1C}">
                <a14:useLocalDpi xmlns:a14="http://schemas.microsoft.com/office/drawing/2010/main" val="0"/>
              </a:ext>
            </a:extLst>
          </a:blip>
          <a:srcRect l="73196" t="1690" r="3402" b="8966"/>
          <a:stretch/>
        </p:blipFill>
        <p:spPr>
          <a:xfrm>
            <a:off x="2542930" y="1066904"/>
            <a:ext cx="4624962" cy="4446648"/>
          </a:xfrm>
          <a:prstGeom prst="rect">
            <a:avLst/>
          </a:prstGeom>
        </p:spPr>
      </p:pic>
      <p:cxnSp>
        <p:nvCxnSpPr>
          <p:cNvPr id="12" name="Straight Connector 11">
            <a:extLst>
              <a:ext uri="{FF2B5EF4-FFF2-40B4-BE49-F238E27FC236}">
                <a16:creationId xmlns:a16="http://schemas.microsoft.com/office/drawing/2014/main" id="{5393328D-0127-2445-B3CB-B227F56BE6DC}"/>
              </a:ext>
            </a:extLst>
          </p:cNvPr>
          <p:cNvCxnSpPr>
            <a:cxnSpLocks/>
          </p:cNvCxnSpPr>
          <p:nvPr/>
        </p:nvCxnSpPr>
        <p:spPr bwMode="auto">
          <a:xfrm flipV="1">
            <a:off x="4138863" y="3025195"/>
            <a:ext cx="1629420" cy="1043709"/>
          </a:xfrm>
          <a:prstGeom prst="line">
            <a:avLst/>
          </a:prstGeom>
          <a:solidFill>
            <a:schemeClr val="accent1"/>
          </a:solidFill>
          <a:ln w="38100" cap="flat" cmpd="sng" algn="ctr">
            <a:solidFill>
              <a:srgbClr val="FF0000"/>
            </a:solidFill>
            <a:prstDash val="solid"/>
            <a:round/>
            <a:headEnd type="none" w="sm" len="sm"/>
            <a:tailEnd type="none" w="sm" len="sm"/>
          </a:ln>
          <a:effectLst/>
        </p:spPr>
      </p:cxnSp>
      <p:sp>
        <p:nvSpPr>
          <p:cNvPr id="13" name="TextBox 12">
            <a:extLst>
              <a:ext uri="{FF2B5EF4-FFF2-40B4-BE49-F238E27FC236}">
                <a16:creationId xmlns:a16="http://schemas.microsoft.com/office/drawing/2014/main" id="{65F1403D-17D5-5D46-B282-7C808359AEA0}"/>
              </a:ext>
            </a:extLst>
          </p:cNvPr>
          <p:cNvSpPr txBox="1"/>
          <p:nvPr/>
        </p:nvSpPr>
        <p:spPr>
          <a:xfrm>
            <a:off x="2413190" y="5737702"/>
            <a:ext cx="6484596" cy="830997"/>
          </a:xfrm>
          <a:prstGeom prst="rect">
            <a:avLst/>
          </a:prstGeom>
          <a:noFill/>
        </p:spPr>
        <p:txBody>
          <a:bodyPr wrap="none" rtlCol="0">
            <a:spAutoFit/>
          </a:bodyPr>
          <a:lstStyle/>
          <a:p>
            <a:r>
              <a:rPr lang="en-US" dirty="0">
                <a:latin typeface="Helvetica" pitchFamily="2" charset="0"/>
              </a:rPr>
              <a:t>Index of Difficulty: ID = log (D/W) + 1</a:t>
            </a:r>
          </a:p>
          <a:p>
            <a:r>
              <a:rPr lang="en-US" dirty="0">
                <a:latin typeface="Helvetica" pitchFamily="2" charset="0"/>
              </a:rPr>
              <a:t>D = distance to target, W = width of target (or size)</a:t>
            </a:r>
          </a:p>
        </p:txBody>
      </p:sp>
    </p:spTree>
    <p:extLst>
      <p:ext uri="{BB962C8B-B14F-4D97-AF65-F5344CB8AC3E}">
        <p14:creationId xmlns:p14="http://schemas.microsoft.com/office/powerpoint/2010/main" val="2489803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945" y="253672"/>
            <a:ext cx="802907" cy="826756"/>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Fame!</a:t>
            </a:r>
          </a:p>
        </p:txBody>
      </p:sp>
      <p:sp>
        <p:nvSpPr>
          <p:cNvPr id="2" name="Content Placeholder 1"/>
          <p:cNvSpPr>
            <a:spLocks noGrp="1"/>
          </p:cNvSpPr>
          <p:nvPr>
            <p:ph idx="1"/>
          </p:nvPr>
        </p:nvSpPr>
        <p:spPr>
          <a:xfrm>
            <a:off x="6534150" y="1600200"/>
            <a:ext cx="5708649" cy="4895850"/>
          </a:xfrm>
        </p:spPr>
        <p:txBody>
          <a:bodyPr>
            <a:normAutofit lnSpcReduction="10000"/>
          </a:bodyPr>
          <a:lstStyle/>
          <a:p>
            <a:pPr marL="0" indent="0">
              <a:buNone/>
            </a:pPr>
            <a:r>
              <a:rPr lang="en-US" sz="2400" dirty="0"/>
              <a:t>Clearly highlights error (red text &amp; box)</a:t>
            </a:r>
          </a:p>
          <a:p>
            <a:pPr marL="0" indent="0">
              <a:buNone/>
            </a:pPr>
            <a:endParaRPr lang="en-US" sz="2400" dirty="0"/>
          </a:p>
          <a:p>
            <a:pPr marL="0" indent="0">
              <a:buNone/>
            </a:pPr>
            <a:r>
              <a:rPr lang="en-US" sz="2400" dirty="0"/>
              <a:t>Tells me what I did wrong/how to fix it</a:t>
            </a:r>
          </a:p>
          <a:p>
            <a:pPr marL="0" indent="0">
              <a:buNone/>
            </a:pPr>
            <a:endParaRPr lang="en-US" sz="2400" dirty="0"/>
          </a:p>
          <a:p>
            <a:pPr marL="0" indent="0">
              <a:buNone/>
            </a:pPr>
            <a:r>
              <a:rPr lang="en-US" sz="2400" dirty="0"/>
              <a:t>In user’s language</a:t>
            </a:r>
          </a:p>
          <a:p>
            <a:pPr marL="0" indent="0">
              <a:buNone/>
            </a:pPr>
            <a:r>
              <a:rPr lang="en-US" sz="2400" dirty="0"/>
              <a:t>(but, </a:t>
            </a:r>
            <a:r>
              <a:rPr lang="en-US" sz="2400" dirty="0">
                <a:solidFill>
                  <a:srgbClr val="E6AA00"/>
                </a:solidFill>
              </a:rPr>
              <a:t>be careful w/ humor</a:t>
            </a:r>
            <a:r>
              <a:rPr lang="en-US" sz="2400" dirty="0"/>
              <a:t>)</a:t>
            </a:r>
          </a:p>
          <a:p>
            <a:pPr marL="0" indent="0">
              <a:buNone/>
            </a:pPr>
            <a:endParaRPr lang="en-US" sz="2400" dirty="0"/>
          </a:p>
          <a:p>
            <a:pPr marL="0" indent="0">
              <a:buNone/>
            </a:pPr>
            <a:r>
              <a:rPr lang="en-US" sz="2400" dirty="0"/>
              <a:t>Red may be an issue when used alone, more later...</a:t>
            </a:r>
          </a:p>
          <a:p>
            <a:pPr marL="0" indent="0">
              <a:buNone/>
            </a:pPr>
            <a:endParaRPr lang="en-US" sz="2400" dirty="0"/>
          </a:p>
          <a:p>
            <a:pPr marL="0" indent="0">
              <a:buNone/>
            </a:pPr>
            <a:r>
              <a:rPr lang="en-US" sz="2400" b="1" dirty="0"/>
              <a:t>New version fixes these 2 problems</a:t>
            </a:r>
          </a:p>
          <a:p>
            <a:pPr marL="0" indent="0">
              <a:buNone/>
              <a:tabLst>
                <a:tab pos="279400" algn="l"/>
              </a:tabLst>
            </a:pPr>
            <a:r>
              <a:rPr lang="en-US" sz="2000" b="1" dirty="0"/>
              <a:t>	- adds caution icon &amp; removes the humor</a:t>
            </a:r>
          </a:p>
        </p:txBody>
      </p:sp>
      <p:sp>
        <p:nvSpPr>
          <p:cNvPr id="4" name="Date Placeholder 3"/>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5" name="Slide Number Placeholder 4"/>
          <p:cNvSpPr>
            <a:spLocks noGrp="1"/>
          </p:cNvSpPr>
          <p:nvPr>
            <p:ph type="sldNum" sz="quarter" idx="12"/>
          </p:nvPr>
        </p:nvSpPr>
        <p:spPr/>
        <p:txBody>
          <a:bodyPr/>
          <a:lstStyle/>
          <a:p>
            <a:pPr>
              <a:defRPr/>
            </a:pPr>
            <a:fld id="{8E9FF1F2-2FD6-4CBC-B383-9C36401B53E0}" type="slidenum">
              <a:rPr lang="en-US" smtClean="0"/>
              <a:pPr>
                <a:defRPr/>
              </a:pPr>
              <a:t>5</a:t>
            </a:fld>
            <a:endParaRPr lang="en-US"/>
          </a:p>
        </p:txBody>
      </p:sp>
      <p:pic>
        <p:nvPicPr>
          <p:cNvPr id="6" name="Picture 5">
            <a:extLst>
              <a:ext uri="{FF2B5EF4-FFF2-40B4-BE49-F238E27FC236}">
                <a16:creationId xmlns:a16="http://schemas.microsoft.com/office/drawing/2014/main" id="{020962D6-EE7F-47FF-993C-1F6391BF79BB}"/>
              </a:ext>
            </a:extLst>
          </p:cNvPr>
          <p:cNvPicPr>
            <a:picLocks noChangeAspect="1"/>
          </p:cNvPicPr>
          <p:nvPr/>
        </p:nvPicPr>
        <p:blipFill rotWithShape="1">
          <a:blip r:embed="rId4"/>
          <a:srcRect l="3490" t="8316" r="9985" b="7421"/>
          <a:stretch/>
        </p:blipFill>
        <p:spPr>
          <a:xfrm>
            <a:off x="0" y="1188798"/>
            <a:ext cx="6368694" cy="4026610"/>
          </a:xfrm>
          <a:prstGeom prst="rect">
            <a:avLst/>
          </a:prstGeom>
        </p:spPr>
      </p:pic>
    </p:spTree>
    <p:extLst>
      <p:ext uri="{BB962C8B-B14F-4D97-AF65-F5344CB8AC3E}">
        <p14:creationId xmlns:p14="http://schemas.microsoft.com/office/powerpoint/2010/main" val="2145385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Run This Experiment On Your Own</a:t>
            </a:r>
          </a:p>
        </p:txBody>
      </p:sp>
      <p:sp>
        <p:nvSpPr>
          <p:cNvPr id="3" name="Content Placeholder 2">
            <a:extLst>
              <a:ext uri="{FF2B5EF4-FFF2-40B4-BE49-F238E27FC236}">
                <a16:creationId xmlns:a16="http://schemas.microsoft.com/office/drawing/2014/main" id="{887FE49A-7340-C543-8E86-B752DD605729}"/>
              </a:ext>
            </a:extLst>
          </p:cNvPr>
          <p:cNvSpPr>
            <a:spLocks noGrp="1"/>
          </p:cNvSpPr>
          <p:nvPr>
            <p:ph idx="1"/>
          </p:nvPr>
        </p:nvSpPr>
        <p:spPr>
          <a:xfrm>
            <a:off x="639233" y="3038832"/>
            <a:ext cx="11195715" cy="3285767"/>
          </a:xfrm>
        </p:spPr>
        <p:txBody>
          <a:bodyPr/>
          <a:lstStyle/>
          <a:p>
            <a:pPr marL="0" indent="0">
              <a:buNone/>
            </a:pPr>
            <a:r>
              <a:rPr lang="en-US" sz="5400" dirty="0">
                <a:solidFill>
                  <a:srgbClr val="E6AA00"/>
                </a:solidFill>
                <a:hlinkClick r:id="rId3">
                  <a:extLst>
                    <a:ext uri="{A12FA001-AC4F-418D-AE19-62706E023703}">
                      <ahyp:hlinkClr xmlns:ahyp="http://schemas.microsoft.com/office/drawing/2018/hyperlinkcolor" val="tx"/>
                    </a:ext>
                  </a:extLst>
                </a:hlinkClick>
              </a:rPr>
              <a:t>http://simonwallner.at/ext/fitts/</a:t>
            </a:r>
            <a:endParaRPr lang="en-US" sz="5400" dirty="0">
              <a:solidFill>
                <a:srgbClr val="E6AA00"/>
              </a:solidFill>
            </a:endParaRPr>
          </a:p>
          <a:p>
            <a:endParaRPr lang="en-US" dirty="0"/>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50</a:t>
            </a:fld>
            <a:endParaRPr lang="en-US"/>
          </a:p>
        </p:txBody>
      </p:sp>
    </p:spTree>
    <p:extLst>
      <p:ext uri="{BB962C8B-B14F-4D97-AF65-F5344CB8AC3E}">
        <p14:creationId xmlns:p14="http://schemas.microsoft.com/office/powerpoint/2010/main" val="3705421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050" name="Picture 2" descr="C:\Users\landay\AppData\Local\Microsoft\Windows\Temporary Internet Files\Content.Outlook\UVEMF6PJ\photo (3).JPG"/>
          <p:cNvPicPr>
            <a:picLocks noChangeAspect="1" noChangeArrowheads="1"/>
          </p:cNvPicPr>
          <p:nvPr/>
        </p:nvPicPr>
        <p:blipFill rotWithShape="1">
          <a:blip r:embed="rId3">
            <a:extLst>
              <a:ext uri="{28A0092B-C50C-407E-A947-70E740481C1C}">
                <a14:useLocalDpi xmlns:a14="http://schemas.microsoft.com/office/drawing/2010/main" val="0"/>
              </a:ext>
            </a:extLst>
          </a:blip>
          <a:srcRect l="18678" t="28667" b="16326"/>
          <a:stretch/>
        </p:blipFill>
        <p:spPr bwMode="auto">
          <a:xfrm>
            <a:off x="1544360" y="2341919"/>
            <a:ext cx="8355014" cy="421996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Experimental Results (2 years ago)</a:t>
            </a:r>
          </a:p>
        </p:txBody>
      </p:sp>
      <p:sp>
        <p:nvSpPr>
          <p:cNvPr id="3" name="Content Placeholder 2"/>
          <p:cNvSpPr>
            <a:spLocks noGrp="1"/>
          </p:cNvSpPr>
          <p:nvPr>
            <p:ph idx="1"/>
          </p:nvPr>
        </p:nvSpPr>
        <p:spPr>
          <a:xfrm>
            <a:off x="1682699" y="1050427"/>
            <a:ext cx="8985303" cy="5039906"/>
          </a:xfrm>
        </p:spPr>
        <p:txBody>
          <a:bodyPr/>
          <a:lstStyle/>
          <a:p>
            <a:r>
              <a:rPr lang="en-US" dirty="0"/>
              <a:t>Task:</a:t>
            </a:r>
            <a:br>
              <a:rPr lang="en-US" dirty="0"/>
            </a:br>
            <a:r>
              <a:rPr lang="en-US" dirty="0"/>
              <a:t>	</a:t>
            </a:r>
            <a:r>
              <a:rPr lang="en-US" sz="2800" dirty="0"/>
              <a:t>Quickly tap each target 50 times accurately</a:t>
            </a:r>
            <a:br>
              <a:rPr lang="en-US" sz="2800" dirty="0"/>
            </a:br>
            <a:endParaRPr lang="en-US" sz="1200" dirty="0"/>
          </a:p>
          <a:p>
            <a:pPr marL="4117975" lvl="1" indent="0">
              <a:buNone/>
            </a:pPr>
            <a:r>
              <a:rPr lang="en-US" b="1" dirty="0">
                <a:solidFill>
                  <a:schemeClr val="bg1"/>
                </a:solidFill>
              </a:rPr>
              <a:t>30 sec</a:t>
            </a:r>
          </a:p>
          <a:p>
            <a:pPr marL="4117975" lvl="1" indent="0">
              <a:buNone/>
            </a:pPr>
            <a:endParaRPr lang="en-US" sz="400" b="1" dirty="0">
              <a:solidFill>
                <a:schemeClr val="bg1"/>
              </a:solidFill>
            </a:endParaRPr>
          </a:p>
          <a:p>
            <a:pPr marL="4117975" lvl="1" indent="0">
              <a:buNone/>
            </a:pPr>
            <a:r>
              <a:rPr lang="en-US" b="1" dirty="0">
                <a:solidFill>
                  <a:schemeClr val="bg1"/>
                </a:solidFill>
              </a:rPr>
              <a:t>48 sec</a:t>
            </a:r>
          </a:p>
          <a:p>
            <a:pPr marL="4117975" lvl="1" indent="0">
              <a:buNone/>
            </a:pPr>
            <a:endParaRPr lang="en-US" sz="1400" b="1" dirty="0">
              <a:solidFill>
                <a:schemeClr val="bg1"/>
              </a:solidFill>
            </a:endParaRPr>
          </a:p>
          <a:p>
            <a:pPr marL="4117975" lvl="1" indent="0">
              <a:buNone/>
            </a:pPr>
            <a:r>
              <a:rPr lang="en-US" b="1" dirty="0">
                <a:solidFill>
                  <a:schemeClr val="bg1"/>
                </a:solidFill>
              </a:rPr>
              <a:t>31 sec</a:t>
            </a:r>
          </a:p>
          <a:p>
            <a:pPr marL="4117975" lvl="1" indent="0">
              <a:buNone/>
            </a:pPr>
            <a:endParaRPr lang="en-US" sz="4800" b="1" dirty="0">
              <a:solidFill>
                <a:schemeClr val="bg1"/>
              </a:solidFill>
            </a:endParaRPr>
          </a:p>
          <a:p>
            <a:pPr marL="4117975" lvl="1" indent="0">
              <a:buNone/>
            </a:pPr>
            <a:r>
              <a:rPr lang="en-US" b="1" dirty="0">
                <a:solidFill>
                  <a:schemeClr val="bg1"/>
                </a:solidFill>
              </a:rPr>
              <a:t>21 sec (lots of spread)</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51</a:t>
            </a:fld>
            <a:endParaRPr lang="en-US"/>
          </a:p>
        </p:txBody>
      </p:sp>
    </p:spTree>
    <p:extLst>
      <p:ext uri="{BB962C8B-B14F-4D97-AF65-F5344CB8AC3E}">
        <p14:creationId xmlns:p14="http://schemas.microsoft.com/office/powerpoint/2010/main" val="3734582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8" name="Picture 7" descr="IMG_0207.jpg"/>
          <p:cNvPicPr>
            <a:picLocks noChangeAspect="1"/>
          </p:cNvPicPr>
          <p:nvPr/>
        </p:nvPicPr>
        <p:blipFill rotWithShape="1">
          <a:blip r:embed="rId3" cstate="print">
            <a:extLst>
              <a:ext uri="{28A0092B-C50C-407E-A947-70E740481C1C}">
                <a14:useLocalDpi xmlns:a14="http://schemas.microsoft.com/office/drawing/2010/main" val="0"/>
              </a:ext>
            </a:extLst>
          </a:blip>
          <a:srcRect b="47201"/>
          <a:stretch/>
        </p:blipFill>
        <p:spPr>
          <a:xfrm>
            <a:off x="728870" y="2347182"/>
            <a:ext cx="10517614" cy="4164936"/>
          </a:xfrm>
          <a:prstGeom prst="rect">
            <a:avLst/>
          </a:prstGeom>
        </p:spPr>
      </p:pic>
      <p:sp>
        <p:nvSpPr>
          <p:cNvPr id="2" name="Title 1"/>
          <p:cNvSpPr>
            <a:spLocks noGrp="1"/>
          </p:cNvSpPr>
          <p:nvPr>
            <p:ph type="title"/>
          </p:nvPr>
        </p:nvSpPr>
        <p:spPr/>
        <p:txBody>
          <a:bodyPr/>
          <a:lstStyle/>
          <a:p>
            <a:r>
              <a:rPr lang="en-US" dirty="0"/>
              <a:t>Experimental Results (3 years ago)</a:t>
            </a:r>
          </a:p>
        </p:txBody>
      </p:sp>
      <p:sp>
        <p:nvSpPr>
          <p:cNvPr id="3" name="Content Placeholder 2"/>
          <p:cNvSpPr>
            <a:spLocks noGrp="1"/>
          </p:cNvSpPr>
          <p:nvPr>
            <p:ph idx="1"/>
          </p:nvPr>
        </p:nvSpPr>
        <p:spPr>
          <a:xfrm>
            <a:off x="1682699" y="1050427"/>
            <a:ext cx="8985303" cy="5039906"/>
          </a:xfrm>
        </p:spPr>
        <p:txBody>
          <a:bodyPr/>
          <a:lstStyle/>
          <a:p>
            <a:r>
              <a:rPr lang="en-US" dirty="0"/>
              <a:t>Task:</a:t>
            </a:r>
            <a:br>
              <a:rPr lang="en-US" dirty="0"/>
            </a:br>
            <a:r>
              <a:rPr lang="en-US" dirty="0"/>
              <a:t>	</a:t>
            </a:r>
            <a:r>
              <a:rPr lang="en-US" sz="2800" dirty="0"/>
              <a:t>Quickly tap each target 50 times accurately</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52</a:t>
            </a:fld>
            <a:endParaRPr lang="en-US"/>
          </a:p>
        </p:txBody>
      </p:sp>
    </p:spTree>
    <p:extLst>
      <p:ext uri="{BB962C8B-B14F-4D97-AF65-F5344CB8AC3E}">
        <p14:creationId xmlns:p14="http://schemas.microsoft.com/office/powerpoint/2010/main" val="1512480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r>
              <a:rPr lang="en-US"/>
              <a:t>Principles of Operation (cont.)</a:t>
            </a:r>
          </a:p>
        </p:txBody>
      </p:sp>
      <p:sp>
        <p:nvSpPr>
          <p:cNvPr id="922627" name="Rectangle 3"/>
          <p:cNvSpPr>
            <a:spLocks noGrp="1" noChangeArrowheads="1"/>
          </p:cNvSpPr>
          <p:nvPr>
            <p:ph idx="1"/>
          </p:nvPr>
        </p:nvSpPr>
        <p:spPr>
          <a:xfrm>
            <a:off x="209862" y="1383527"/>
            <a:ext cx="12291935" cy="4941073"/>
          </a:xfrm>
        </p:spPr>
        <p:txBody>
          <a:bodyPr/>
          <a:lstStyle/>
          <a:p>
            <a:pPr marL="0" indent="0">
              <a:buNone/>
            </a:pPr>
            <a:r>
              <a:rPr lang="en-US" dirty="0" err="1"/>
              <a:t>Fitts</a:t>
            </a:r>
            <a:r>
              <a:rPr lang="en-US" dirty="0"/>
              <a:t>’ Law</a:t>
            </a:r>
          </a:p>
          <a:p>
            <a:pPr lvl="1"/>
            <a:r>
              <a:rPr lang="en-US" dirty="0"/>
              <a:t>moving hand is a series of </a:t>
            </a:r>
            <a:r>
              <a:rPr lang="en-US" dirty="0" err="1"/>
              <a:t>microcorrections</a:t>
            </a:r>
            <a:endParaRPr lang="en-US" dirty="0"/>
          </a:p>
          <a:p>
            <a:pPr lvl="2"/>
            <a:r>
              <a:rPr lang="en-US" dirty="0"/>
              <a:t>correction takes </a:t>
            </a:r>
            <a:r>
              <a:rPr lang="en-US" dirty="0" err="1"/>
              <a:t>Tp</a:t>
            </a:r>
            <a:r>
              <a:rPr lang="en-US" dirty="0"/>
              <a:t> + </a:t>
            </a:r>
            <a:r>
              <a:rPr lang="en-US" dirty="0" err="1"/>
              <a:t>Tc</a:t>
            </a:r>
            <a:r>
              <a:rPr lang="en-US" dirty="0"/>
              <a:t> + Tm = 240 </a:t>
            </a:r>
            <a:r>
              <a:rPr lang="en-US" dirty="0" err="1"/>
              <a:t>msec</a:t>
            </a:r>
            <a:r>
              <a:rPr lang="en-US" dirty="0"/>
              <a:t> </a:t>
            </a:r>
          </a:p>
          <a:p>
            <a:pPr lvl="1"/>
            <a:r>
              <a:rPr lang="en-US" dirty="0"/>
              <a:t>time </a:t>
            </a:r>
            <a:r>
              <a:rPr lang="en-US" dirty="0" err="1"/>
              <a:t>Tpos</a:t>
            </a:r>
            <a:r>
              <a:rPr lang="en-US" dirty="0"/>
              <a:t> to move the hand to target size S, </a:t>
            </a:r>
            <a:br>
              <a:rPr lang="en-US" dirty="0"/>
            </a:br>
            <a:r>
              <a:rPr lang="en-US" dirty="0"/>
              <a:t>which is distance D away is given by:</a:t>
            </a:r>
          </a:p>
          <a:p>
            <a:pPr marL="514350" lvl="2" indent="0">
              <a:buNone/>
            </a:pPr>
            <a:r>
              <a:rPr lang="en-US" dirty="0"/>
              <a:t>	</a:t>
            </a:r>
            <a:r>
              <a:rPr lang="en-US" dirty="0" err="1"/>
              <a:t>Tpos</a:t>
            </a:r>
            <a:r>
              <a:rPr lang="en-US" dirty="0"/>
              <a:t> = a + b log2 (</a:t>
            </a:r>
            <a:r>
              <a:rPr lang="en-US" dirty="0">
                <a:solidFill>
                  <a:srgbClr val="E6AA00"/>
                </a:solidFill>
              </a:rPr>
              <a:t>D/S</a:t>
            </a:r>
            <a:r>
              <a:rPr lang="en-US" dirty="0"/>
              <a:t> + 1)</a:t>
            </a:r>
          </a:p>
          <a:p>
            <a:pPr lvl="1"/>
            <a:endParaRPr lang="en-US" sz="2800" dirty="0"/>
          </a:p>
          <a:p>
            <a:pPr lvl="1"/>
            <a:r>
              <a:rPr lang="en-US" dirty="0"/>
              <a:t>summary</a:t>
            </a:r>
          </a:p>
          <a:p>
            <a:pPr lvl="2"/>
            <a:r>
              <a:rPr lang="en-US" sz="2600" dirty="0"/>
              <a:t>time to move hand depends only on the </a:t>
            </a:r>
            <a:r>
              <a:rPr lang="en-US" sz="2600" i="1" dirty="0">
                <a:solidFill>
                  <a:srgbClr val="E6AA00"/>
                </a:solidFill>
              </a:rPr>
              <a:t>relative precision (D/S) </a:t>
            </a:r>
            <a:r>
              <a:rPr lang="en-US" sz="2600" dirty="0"/>
              <a:t>required</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26107444-6BBF-46D3-B333-3622DC898846}" type="slidenum">
              <a:rPr lang="en-US"/>
              <a:pPr/>
              <a:t>53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627">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62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2627">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p:txBody>
          <a:bodyPr/>
          <a:lstStyle/>
          <a:p>
            <a:r>
              <a:rPr lang="en-US"/>
              <a:t>Fitts’ Law Example</a:t>
            </a:r>
          </a:p>
        </p:txBody>
      </p:sp>
      <p:sp>
        <p:nvSpPr>
          <p:cNvPr id="924675" name="Rectangle 3"/>
          <p:cNvSpPr>
            <a:spLocks noGrp="1" noChangeArrowheads="1"/>
          </p:cNvSpPr>
          <p:nvPr>
            <p:ph idx="1"/>
          </p:nvPr>
        </p:nvSpPr>
        <p:spPr>
          <a:xfrm>
            <a:off x="639233" y="5127716"/>
            <a:ext cx="11195715" cy="1196884"/>
          </a:xfrm>
        </p:spPr>
        <p:txBody>
          <a:bodyPr/>
          <a:lstStyle/>
          <a:p>
            <a:pPr marL="0" indent="0">
              <a:buNone/>
            </a:pPr>
            <a:r>
              <a:rPr lang="en-US" dirty="0"/>
              <a:t>Which will be faster on average?</a:t>
            </a:r>
          </a:p>
          <a:p>
            <a:pPr lvl="1"/>
            <a:r>
              <a:rPr lang="en-US" dirty="0"/>
              <a:t>pie menu (bigger targets &amp; less distance)</a:t>
            </a:r>
          </a:p>
        </p:txBody>
      </p:sp>
      <p:sp>
        <p:nvSpPr>
          <p:cNvPr id="29" name="Date Placeholder 3"/>
          <p:cNvSpPr>
            <a:spLocks noGrp="1"/>
          </p:cNvSpPr>
          <p:nvPr>
            <p:ph type="dt" sz="half" idx="10"/>
          </p:nvPr>
        </p:nvSpPr>
        <p:spPr/>
        <p:txBody>
          <a:bodyPr/>
          <a:lstStyle/>
          <a:p>
            <a:r>
              <a:rPr lang="en-US"/>
              <a:t>Autumn 2025</a:t>
            </a:r>
          </a:p>
        </p:txBody>
      </p:sp>
      <p:sp>
        <p:nvSpPr>
          <p:cNvPr id="32" name="Footer Placeholder 31"/>
          <p:cNvSpPr>
            <a:spLocks noGrp="1"/>
          </p:cNvSpPr>
          <p:nvPr>
            <p:ph type="ftr" sz="quarter" idx="11"/>
          </p:nvPr>
        </p:nvSpPr>
        <p:spPr/>
        <p:txBody>
          <a:bodyPr/>
          <a:lstStyle/>
          <a:p>
            <a:r>
              <a:rPr lang="en-US"/>
              <a:t>dt+UX: Design Thinking for User Experience Design, Prototyping &amp; Evaluation </a:t>
            </a:r>
          </a:p>
        </p:txBody>
      </p:sp>
      <p:sp>
        <p:nvSpPr>
          <p:cNvPr id="31" name="Slide Number Placeholder 5"/>
          <p:cNvSpPr>
            <a:spLocks noGrp="1"/>
          </p:cNvSpPr>
          <p:nvPr>
            <p:ph type="sldNum" sz="quarter" idx="12"/>
          </p:nvPr>
        </p:nvSpPr>
        <p:spPr/>
        <p:txBody>
          <a:bodyPr/>
          <a:lstStyle/>
          <a:p>
            <a:fld id="{AB1F11A9-0022-4619-AAA2-06B114A1DAD8}" type="slidenum">
              <a:rPr lang="en-US"/>
              <a:pPr/>
              <a:t>54</a:t>
            </a:fld>
            <a:endParaRPr lang="en-US"/>
          </a:p>
        </p:txBody>
      </p:sp>
      <p:grpSp>
        <p:nvGrpSpPr>
          <p:cNvPr id="32789" name="Group 8"/>
          <p:cNvGrpSpPr>
            <a:grpSpLocks/>
          </p:cNvGrpSpPr>
          <p:nvPr/>
        </p:nvGrpSpPr>
        <p:grpSpPr bwMode="auto">
          <a:xfrm>
            <a:off x="1770800" y="1999750"/>
            <a:ext cx="2289175" cy="2441575"/>
            <a:chOff x="912" y="1440"/>
            <a:chExt cx="1442" cy="1538"/>
          </a:xfrm>
        </p:grpSpPr>
        <p:sp>
          <p:nvSpPr>
            <p:cNvPr id="32791" name="Rectangle 9"/>
            <p:cNvSpPr>
              <a:spLocks noChangeArrowheads="1"/>
            </p:cNvSpPr>
            <p:nvPr/>
          </p:nvSpPr>
          <p:spPr bwMode="auto">
            <a:xfrm>
              <a:off x="913" y="1441"/>
              <a:ext cx="1440" cy="1536"/>
            </a:xfrm>
            <a:prstGeom prst="rect">
              <a:avLst/>
            </a:prstGeom>
            <a:solidFill>
              <a:srgbClr val="C0C0C0"/>
            </a:solidFill>
            <a:ln w="12700">
              <a:solidFill>
                <a:schemeClr val="tx1"/>
              </a:solidFill>
              <a:miter lim="800000"/>
              <a:headEnd/>
              <a:tailEnd/>
            </a:ln>
          </p:spPr>
          <p:txBody>
            <a:bodyPr wrap="none" anchor="t"/>
            <a:lstStyle/>
            <a:p>
              <a:endParaRPr lang="en-US"/>
            </a:p>
          </p:txBody>
        </p:sp>
        <p:sp>
          <p:nvSpPr>
            <p:cNvPr id="32792" name="Rectangle 10"/>
            <p:cNvSpPr>
              <a:spLocks noChangeArrowheads="1"/>
            </p:cNvSpPr>
            <p:nvPr/>
          </p:nvSpPr>
          <p:spPr bwMode="auto">
            <a:xfrm>
              <a:off x="912" y="1440"/>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Today</a:t>
              </a:r>
            </a:p>
          </p:txBody>
        </p:sp>
        <p:sp>
          <p:nvSpPr>
            <p:cNvPr id="32793" name="Rectangle 11"/>
            <p:cNvSpPr>
              <a:spLocks noChangeArrowheads="1"/>
            </p:cNvSpPr>
            <p:nvPr/>
          </p:nvSpPr>
          <p:spPr bwMode="auto">
            <a:xfrm>
              <a:off x="912" y="1632"/>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Sunday</a:t>
              </a:r>
            </a:p>
          </p:txBody>
        </p:sp>
        <p:sp>
          <p:nvSpPr>
            <p:cNvPr id="32794" name="Rectangle 12"/>
            <p:cNvSpPr>
              <a:spLocks noChangeArrowheads="1"/>
            </p:cNvSpPr>
            <p:nvPr/>
          </p:nvSpPr>
          <p:spPr bwMode="auto">
            <a:xfrm>
              <a:off x="912" y="1824"/>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Monday</a:t>
              </a:r>
            </a:p>
          </p:txBody>
        </p:sp>
        <p:sp>
          <p:nvSpPr>
            <p:cNvPr id="32795" name="Rectangle 13"/>
            <p:cNvSpPr>
              <a:spLocks noChangeArrowheads="1"/>
            </p:cNvSpPr>
            <p:nvPr/>
          </p:nvSpPr>
          <p:spPr bwMode="auto">
            <a:xfrm>
              <a:off x="912" y="2016"/>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Tuesday</a:t>
              </a:r>
            </a:p>
          </p:txBody>
        </p:sp>
        <p:sp>
          <p:nvSpPr>
            <p:cNvPr id="32796" name="Rectangle 14"/>
            <p:cNvSpPr>
              <a:spLocks noChangeArrowheads="1"/>
            </p:cNvSpPr>
            <p:nvPr/>
          </p:nvSpPr>
          <p:spPr bwMode="auto">
            <a:xfrm>
              <a:off x="912" y="2208"/>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Wednesday</a:t>
              </a:r>
            </a:p>
          </p:txBody>
        </p:sp>
        <p:sp>
          <p:nvSpPr>
            <p:cNvPr id="32797" name="Rectangle 15"/>
            <p:cNvSpPr>
              <a:spLocks noChangeArrowheads="1"/>
            </p:cNvSpPr>
            <p:nvPr/>
          </p:nvSpPr>
          <p:spPr bwMode="auto">
            <a:xfrm>
              <a:off x="912" y="2400"/>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Thursday</a:t>
              </a:r>
            </a:p>
          </p:txBody>
        </p:sp>
        <p:sp>
          <p:nvSpPr>
            <p:cNvPr id="32798" name="Rectangle 16"/>
            <p:cNvSpPr>
              <a:spLocks noChangeArrowheads="1"/>
            </p:cNvSpPr>
            <p:nvPr/>
          </p:nvSpPr>
          <p:spPr bwMode="auto">
            <a:xfrm>
              <a:off x="912" y="2592"/>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Friday</a:t>
              </a:r>
            </a:p>
          </p:txBody>
        </p:sp>
        <p:sp>
          <p:nvSpPr>
            <p:cNvPr id="32799" name="Rectangle 17"/>
            <p:cNvSpPr>
              <a:spLocks noChangeArrowheads="1"/>
            </p:cNvSpPr>
            <p:nvPr/>
          </p:nvSpPr>
          <p:spPr bwMode="auto">
            <a:xfrm>
              <a:off x="912" y="2784"/>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Saturday</a:t>
              </a:r>
              <a:endParaRPr lang="en-US" sz="1800" dirty="0">
                <a:solidFill>
                  <a:schemeClr val="tx2">
                    <a:lumMod val="50000"/>
                  </a:schemeClr>
                </a:solidFill>
                <a:latin typeface="Geneva"/>
                <a:cs typeface="Geneva"/>
              </a:endParaRPr>
            </a:p>
          </p:txBody>
        </p:sp>
      </p:grpSp>
      <p:sp>
        <p:nvSpPr>
          <p:cNvPr id="32790" name="Rectangle 18"/>
          <p:cNvSpPr>
            <a:spLocks noChangeArrowheads="1"/>
          </p:cNvSpPr>
          <p:nvPr/>
        </p:nvSpPr>
        <p:spPr bwMode="auto">
          <a:xfrm>
            <a:off x="1618400" y="1263113"/>
            <a:ext cx="31654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spAutoFit/>
          </a:bodyPr>
          <a:lstStyle/>
          <a:p>
            <a:pPr>
              <a:spcBef>
                <a:spcPct val="50000"/>
              </a:spcBef>
            </a:pPr>
            <a:r>
              <a:rPr lang="en-US" sz="2000" dirty="0">
                <a:latin typeface="Verdana" pitchFamily="34" charset="0"/>
              </a:rPr>
              <a:t>Pop-up Linear Menu</a:t>
            </a:r>
          </a:p>
        </p:txBody>
      </p:sp>
      <p:sp>
        <p:nvSpPr>
          <p:cNvPr id="32788" name="Rectangle 6"/>
          <p:cNvSpPr>
            <a:spLocks noChangeArrowheads="1"/>
          </p:cNvSpPr>
          <p:nvPr/>
        </p:nvSpPr>
        <p:spPr bwMode="auto">
          <a:xfrm>
            <a:off x="7246289" y="1263113"/>
            <a:ext cx="2743200"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spAutoFit/>
          </a:bodyPr>
          <a:lstStyle/>
          <a:p>
            <a:pPr>
              <a:spcBef>
                <a:spcPct val="50000"/>
              </a:spcBef>
            </a:pPr>
            <a:r>
              <a:rPr lang="en-US" sz="2000" dirty="0">
                <a:latin typeface="Verdana" pitchFamily="34" charset="0"/>
              </a:rPr>
              <a:t>Pop-up Pie Menu</a:t>
            </a:r>
          </a:p>
        </p:txBody>
      </p:sp>
      <p:pic>
        <p:nvPicPr>
          <p:cNvPr id="2" name="Picture 1"/>
          <p:cNvPicPr>
            <a:picLocks noChangeAspect="1"/>
          </p:cNvPicPr>
          <p:nvPr/>
        </p:nvPicPr>
        <p:blipFill>
          <a:blip r:embed="rId3"/>
          <a:stretch>
            <a:fillRect/>
          </a:stretch>
        </p:blipFill>
        <p:spPr>
          <a:xfrm>
            <a:off x="7142660" y="2036558"/>
            <a:ext cx="2628900" cy="2616200"/>
          </a:xfrm>
          <a:prstGeom prst="rect">
            <a:avLst/>
          </a:prstGeom>
        </p:spPr>
      </p:pic>
      <p:grpSp>
        <p:nvGrpSpPr>
          <p:cNvPr id="30" name="Group 29"/>
          <p:cNvGrpSpPr>
            <a:grpSpLocks/>
          </p:cNvGrpSpPr>
          <p:nvPr/>
        </p:nvGrpSpPr>
        <p:grpSpPr bwMode="auto">
          <a:xfrm>
            <a:off x="7342016" y="1892055"/>
            <a:ext cx="2222500" cy="2878138"/>
            <a:chOff x="3388" y="1350"/>
            <a:chExt cx="1400" cy="1813"/>
          </a:xfrm>
        </p:grpSpPr>
        <p:sp>
          <p:nvSpPr>
            <p:cNvPr id="33" name="Line 21"/>
            <p:cNvSpPr>
              <a:spLocks noChangeShapeType="1"/>
            </p:cNvSpPr>
            <p:nvPr/>
          </p:nvSpPr>
          <p:spPr bwMode="auto">
            <a:xfrm flipV="1">
              <a:off x="4176" y="1354"/>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34" name="Line 22"/>
            <p:cNvSpPr>
              <a:spLocks noChangeShapeType="1"/>
            </p:cNvSpPr>
            <p:nvPr/>
          </p:nvSpPr>
          <p:spPr bwMode="auto">
            <a:xfrm flipV="1">
              <a:off x="3715" y="2444"/>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4" name="Line 23"/>
            <p:cNvSpPr>
              <a:spLocks noChangeShapeType="1"/>
            </p:cNvSpPr>
            <p:nvPr/>
          </p:nvSpPr>
          <p:spPr bwMode="auto">
            <a:xfrm flipH="1" flipV="1">
              <a:off x="4170" y="2460"/>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5" name="Line 24"/>
            <p:cNvSpPr>
              <a:spLocks noChangeShapeType="1"/>
            </p:cNvSpPr>
            <p:nvPr/>
          </p:nvSpPr>
          <p:spPr bwMode="auto">
            <a:xfrm flipH="1" flipV="1">
              <a:off x="3709" y="1350"/>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6" name="Line 25"/>
            <p:cNvSpPr>
              <a:spLocks noChangeShapeType="1"/>
            </p:cNvSpPr>
            <p:nvPr/>
          </p:nvSpPr>
          <p:spPr bwMode="auto">
            <a:xfrm rot="-2633876" flipH="1" flipV="1">
              <a:off x="4492" y="2158"/>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7" name="Line 26"/>
            <p:cNvSpPr>
              <a:spLocks noChangeShapeType="1"/>
            </p:cNvSpPr>
            <p:nvPr/>
          </p:nvSpPr>
          <p:spPr bwMode="auto">
            <a:xfrm rot="-2633876" flipH="1" flipV="1">
              <a:off x="3388" y="1664"/>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8" name="Line 27"/>
            <p:cNvSpPr>
              <a:spLocks noChangeShapeType="1"/>
            </p:cNvSpPr>
            <p:nvPr/>
          </p:nvSpPr>
          <p:spPr bwMode="auto">
            <a:xfrm rot="2633876" flipV="1">
              <a:off x="4500" y="1668"/>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9" name="Line 28"/>
            <p:cNvSpPr>
              <a:spLocks noChangeShapeType="1"/>
            </p:cNvSpPr>
            <p:nvPr/>
          </p:nvSpPr>
          <p:spPr bwMode="auto">
            <a:xfrm rot="2633876" flipV="1">
              <a:off x="3397" y="2152"/>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46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t>Pie Menus in Use Today</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E069008B-AA11-403D-938D-8B429BB15EE3}" type="slidenum">
              <a:rPr lang="en-US" smtClean="0"/>
              <a:pPr>
                <a:defRPr/>
              </a:pPr>
              <a:t>55</a:t>
            </a:fld>
            <a:endParaRPr lang="en-US"/>
          </a:p>
        </p:txBody>
      </p:sp>
      <p:pic>
        <p:nvPicPr>
          <p:cNvPr id="337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576" y="1037419"/>
            <a:ext cx="2511893" cy="3349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337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49" y="1037419"/>
            <a:ext cx="2797175" cy="209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338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1149" y="3766983"/>
            <a:ext cx="3470275" cy="277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33801" name="TextBox 9"/>
          <p:cNvSpPr txBox="1">
            <a:spLocks noChangeArrowheads="1"/>
          </p:cNvSpPr>
          <p:nvPr/>
        </p:nvSpPr>
        <p:spPr bwMode="auto">
          <a:xfrm>
            <a:off x="571641" y="1542359"/>
            <a:ext cx="126829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2000" dirty="0">
                <a:latin typeface="Helvetica" pitchFamily="34" charset="0"/>
              </a:rPr>
              <a:t>The Sims</a:t>
            </a:r>
          </a:p>
        </p:txBody>
      </p:sp>
      <p:sp>
        <p:nvSpPr>
          <p:cNvPr id="33802" name="TextBox 10"/>
          <p:cNvSpPr txBox="1">
            <a:spLocks noChangeArrowheads="1"/>
          </p:cNvSpPr>
          <p:nvPr/>
        </p:nvSpPr>
        <p:spPr bwMode="auto">
          <a:xfrm>
            <a:off x="10137774" y="1539382"/>
            <a:ext cx="16668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latin typeface="Helvetica" pitchFamily="34" charset="0"/>
              </a:rPr>
              <a:t>Rainbow 6</a:t>
            </a:r>
          </a:p>
        </p:txBody>
      </p:sp>
      <p:sp>
        <p:nvSpPr>
          <p:cNvPr id="33803" name="TextBox 11"/>
          <p:cNvSpPr txBox="1">
            <a:spLocks noChangeArrowheads="1"/>
          </p:cNvSpPr>
          <p:nvPr/>
        </p:nvSpPr>
        <p:spPr bwMode="auto">
          <a:xfrm>
            <a:off x="10137774" y="4955196"/>
            <a:ext cx="16652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latin typeface="Helvetica" pitchFamily="34" charset="0"/>
              </a:rPr>
              <a:t>Maya</a:t>
            </a:r>
          </a:p>
        </p:txBody>
      </p:sp>
      <p:pic>
        <p:nvPicPr>
          <p:cNvPr id="2" name="Picture 1"/>
          <p:cNvPicPr>
            <a:picLocks noChangeAspect="1"/>
          </p:cNvPicPr>
          <p:nvPr/>
        </p:nvPicPr>
        <p:blipFill>
          <a:blip r:embed="rId6"/>
          <a:stretch>
            <a:fillRect/>
          </a:stretch>
        </p:blipFill>
        <p:spPr>
          <a:xfrm>
            <a:off x="2060576" y="4578121"/>
            <a:ext cx="3247181" cy="1965399"/>
          </a:xfrm>
          <a:prstGeom prst="rect">
            <a:avLst/>
          </a:prstGeom>
        </p:spPr>
      </p:pic>
      <p:sp>
        <p:nvSpPr>
          <p:cNvPr id="13" name="TextBox 11">
            <a:extLst>
              <a:ext uri="{FF2B5EF4-FFF2-40B4-BE49-F238E27FC236}">
                <a16:creationId xmlns:a16="http://schemas.microsoft.com/office/drawing/2014/main" id="{0D81F858-B375-4C07-BDF3-916D64F36A44}"/>
              </a:ext>
            </a:extLst>
          </p:cNvPr>
          <p:cNvSpPr txBox="1">
            <a:spLocks noChangeArrowheads="1"/>
          </p:cNvSpPr>
          <p:nvPr/>
        </p:nvSpPr>
        <p:spPr bwMode="auto">
          <a:xfrm>
            <a:off x="707184" y="4955196"/>
            <a:ext cx="11327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2000" dirty="0">
                <a:latin typeface="Helvetica" pitchFamily="34" charset="0"/>
              </a:rPr>
              <a:t>Firefox</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9235" y="1022927"/>
            <a:ext cx="6620723" cy="523220"/>
          </a:xfrm>
          <a:prstGeom prst="rect">
            <a:avLst/>
          </a:prstGeom>
          <a:noFill/>
        </p:spPr>
        <p:txBody>
          <a:bodyPr wrap="none">
            <a:spAutoFit/>
          </a:bodyPr>
          <a:lstStyle/>
          <a:p>
            <a:pPr algn="l">
              <a:defRPr sz="2800">
                <a:solidFill>
                  <a:srgbClr val="FFFFFF"/>
                </a:solidFill>
              </a:defRPr>
            </a:pPr>
            <a:r>
              <a:rPr sz="2800" dirty="0">
                <a:latin typeface="Helvetica" pitchFamily="2" charset="0"/>
              </a:rPr>
              <a:t>Radial menu for fast tool access on iPad</a:t>
            </a:r>
          </a:p>
        </p:txBody>
      </p:sp>
      <p:pic>
        <p:nvPicPr>
          <p:cNvPr id="1026" name="Picture 2">
            <a:extLst>
              <a:ext uri="{FF2B5EF4-FFF2-40B4-BE49-F238E27FC236}">
                <a16:creationId xmlns:a16="http://schemas.microsoft.com/office/drawing/2014/main" id="{FEE5CF48-EA6C-E7F6-AE8B-61A117382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931" y="1739690"/>
            <a:ext cx="6285819" cy="471191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1201581-3238-2C98-7563-E83CAC924B6E}"/>
              </a:ext>
            </a:extLst>
          </p:cNvPr>
          <p:cNvSpPr>
            <a:spLocks noGrp="1"/>
          </p:cNvSpPr>
          <p:nvPr>
            <p:ph type="title"/>
          </p:nvPr>
        </p:nvSpPr>
        <p:spPr/>
        <p:txBody>
          <a:bodyPr/>
          <a:lstStyle/>
          <a:p>
            <a:r>
              <a:rPr lang="en-US" dirty="0"/>
              <a:t>Procreate </a:t>
            </a:r>
            <a:r>
              <a:rPr lang="en-US" dirty="0" err="1"/>
              <a:t>QuickMenu</a:t>
            </a:r>
            <a:r>
              <a:rPr lang="en-US" dirty="0"/>
              <a:t> (2020-present)</a:t>
            </a:r>
          </a:p>
        </p:txBody>
      </p:sp>
      <p:sp>
        <p:nvSpPr>
          <p:cNvPr id="5" name="Date Placeholder 4">
            <a:extLst>
              <a:ext uri="{FF2B5EF4-FFF2-40B4-BE49-F238E27FC236}">
                <a16:creationId xmlns:a16="http://schemas.microsoft.com/office/drawing/2014/main" id="{96FA89FE-80EB-1E30-D039-BEE4F83BBA37}"/>
              </a:ext>
            </a:extLst>
          </p:cNvPr>
          <p:cNvSpPr>
            <a:spLocks noGrp="1"/>
          </p:cNvSpPr>
          <p:nvPr>
            <p:ph type="dt" sz="half" idx="10"/>
          </p:nvPr>
        </p:nvSpPr>
        <p:spPr/>
        <p:txBody>
          <a:bodyPr/>
          <a:lstStyle/>
          <a:p>
            <a:pPr>
              <a:defRPr/>
            </a:pPr>
            <a:r>
              <a:rPr lang="en-US"/>
              <a:t>Autumn 2025</a:t>
            </a:r>
            <a:endParaRPr lang="en-US" dirty="0"/>
          </a:p>
        </p:txBody>
      </p:sp>
      <p:sp>
        <p:nvSpPr>
          <p:cNvPr id="6" name="Footer Placeholder 5">
            <a:extLst>
              <a:ext uri="{FF2B5EF4-FFF2-40B4-BE49-F238E27FC236}">
                <a16:creationId xmlns:a16="http://schemas.microsoft.com/office/drawing/2014/main" id="{D7C8F32C-D58E-1A83-B30B-A88CB43B8C2C}"/>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7" name="Slide Number Placeholder 6">
            <a:extLst>
              <a:ext uri="{FF2B5EF4-FFF2-40B4-BE49-F238E27FC236}">
                <a16:creationId xmlns:a16="http://schemas.microsoft.com/office/drawing/2014/main" id="{63CDFD8E-C463-C120-EC58-8D65E0767492}"/>
              </a:ext>
            </a:extLst>
          </p:cNvPr>
          <p:cNvSpPr>
            <a:spLocks noGrp="1"/>
          </p:cNvSpPr>
          <p:nvPr>
            <p:ph type="sldNum" sz="quarter" idx="12"/>
          </p:nvPr>
        </p:nvSpPr>
        <p:spPr/>
        <p:txBody>
          <a:bodyPr/>
          <a:lstStyle/>
          <a:p>
            <a:pPr>
              <a:defRPr/>
            </a:pPr>
            <a:fld id="{9F7F6018-563C-48E0-B78B-E6CFD3838D0A}" type="slidenum">
              <a:rPr lang="en-US" smtClean="0"/>
              <a:pPr>
                <a:defRPr/>
              </a:pPr>
              <a:t>56</a:t>
            </a:fld>
            <a:endParaRPr lang="en-US"/>
          </a:p>
        </p:txBody>
      </p:sp>
    </p:spTree>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0F1251C-0D8D-0D52-3FC3-3BA7B3325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774" y="1764264"/>
            <a:ext cx="8150452" cy="44638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1A607AD-C6CD-36E7-FD59-A8C9941F4878}"/>
              </a:ext>
            </a:extLst>
          </p:cNvPr>
          <p:cNvSpPr>
            <a:spLocks noGrp="1"/>
          </p:cNvSpPr>
          <p:nvPr>
            <p:ph type="title"/>
          </p:nvPr>
        </p:nvSpPr>
        <p:spPr/>
        <p:txBody>
          <a:bodyPr/>
          <a:lstStyle/>
          <a:p>
            <a:r>
              <a:rPr lang="en-US" dirty="0"/>
              <a:t>Blender Pie Menus (2019-present)</a:t>
            </a:r>
          </a:p>
        </p:txBody>
      </p:sp>
      <p:sp>
        <p:nvSpPr>
          <p:cNvPr id="5" name="TextBox 4">
            <a:extLst>
              <a:ext uri="{FF2B5EF4-FFF2-40B4-BE49-F238E27FC236}">
                <a16:creationId xmlns:a16="http://schemas.microsoft.com/office/drawing/2014/main" id="{9E71B7E8-0860-F11E-7F0F-A9A484C162E3}"/>
              </a:ext>
            </a:extLst>
          </p:cNvPr>
          <p:cNvSpPr txBox="1"/>
          <p:nvPr/>
        </p:nvSpPr>
        <p:spPr>
          <a:xfrm>
            <a:off x="639235" y="1022927"/>
            <a:ext cx="6242415" cy="523220"/>
          </a:xfrm>
          <a:prstGeom prst="rect">
            <a:avLst/>
          </a:prstGeom>
          <a:noFill/>
        </p:spPr>
        <p:txBody>
          <a:bodyPr wrap="none">
            <a:spAutoFit/>
          </a:bodyPr>
          <a:lstStyle/>
          <a:p>
            <a:pPr algn="l">
              <a:defRPr sz="2800">
                <a:solidFill>
                  <a:srgbClr val="FFFFFF"/>
                </a:solidFill>
              </a:defRPr>
            </a:pPr>
            <a:r>
              <a:rPr lang="en-US" sz="2800" dirty="0">
                <a:latin typeface="Helvetica" pitchFamily="2" charset="0"/>
              </a:rPr>
              <a:t>Radial UI for faster modeling workflow</a:t>
            </a:r>
          </a:p>
        </p:txBody>
      </p:sp>
      <p:sp>
        <p:nvSpPr>
          <p:cNvPr id="6" name="Date Placeholder 5">
            <a:extLst>
              <a:ext uri="{FF2B5EF4-FFF2-40B4-BE49-F238E27FC236}">
                <a16:creationId xmlns:a16="http://schemas.microsoft.com/office/drawing/2014/main" id="{186E705B-701D-2A81-0F1B-85FF09FA4595}"/>
              </a:ext>
            </a:extLst>
          </p:cNvPr>
          <p:cNvSpPr>
            <a:spLocks noGrp="1"/>
          </p:cNvSpPr>
          <p:nvPr>
            <p:ph type="dt" sz="half" idx="10"/>
          </p:nvPr>
        </p:nvSpPr>
        <p:spPr/>
        <p:txBody>
          <a:bodyPr/>
          <a:lstStyle/>
          <a:p>
            <a:pPr>
              <a:defRPr/>
            </a:pPr>
            <a:r>
              <a:rPr lang="en-US"/>
              <a:t>Autumn 2025</a:t>
            </a:r>
            <a:endParaRPr lang="en-US" dirty="0"/>
          </a:p>
        </p:txBody>
      </p:sp>
      <p:sp>
        <p:nvSpPr>
          <p:cNvPr id="7" name="Footer Placeholder 6">
            <a:extLst>
              <a:ext uri="{FF2B5EF4-FFF2-40B4-BE49-F238E27FC236}">
                <a16:creationId xmlns:a16="http://schemas.microsoft.com/office/drawing/2014/main" id="{801C158B-5155-8A7B-8414-3CA4CF7A71D3}"/>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8" name="Slide Number Placeholder 7">
            <a:extLst>
              <a:ext uri="{FF2B5EF4-FFF2-40B4-BE49-F238E27FC236}">
                <a16:creationId xmlns:a16="http://schemas.microsoft.com/office/drawing/2014/main" id="{F5BEE090-204B-E7EB-E955-9BDBE6FF7B45}"/>
              </a:ext>
            </a:extLst>
          </p:cNvPr>
          <p:cNvSpPr>
            <a:spLocks noGrp="1"/>
          </p:cNvSpPr>
          <p:nvPr>
            <p:ph type="sldNum" sz="quarter" idx="12"/>
          </p:nvPr>
        </p:nvSpPr>
        <p:spPr/>
        <p:txBody>
          <a:bodyPr/>
          <a:lstStyle/>
          <a:p>
            <a:pPr>
              <a:defRPr/>
            </a:pPr>
            <a:fld id="{9F7F6018-563C-48E0-B78B-E6CFD3838D0A}" type="slidenum">
              <a:rPr lang="en-US" smtClean="0"/>
              <a:pPr>
                <a:defRPr/>
              </a:pPr>
              <a:t>57</a:t>
            </a:fld>
            <a:endParaRPr lang="en-US"/>
          </a:p>
        </p:txBody>
      </p:sp>
    </p:spTree>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rk">
            <a:extLst>
              <a:ext uri="{FF2B5EF4-FFF2-40B4-BE49-F238E27FC236}">
                <a16:creationId xmlns:a16="http://schemas.microsoft.com/office/drawing/2014/main" id="{D4EA847F-E3C9-788D-E1FF-17EF47839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3812" y="1579881"/>
            <a:ext cx="4436998" cy="532439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6CD840A-680D-3B26-D68B-D1C599054113}"/>
              </a:ext>
            </a:extLst>
          </p:cNvPr>
          <p:cNvSpPr>
            <a:spLocks noGrp="1"/>
          </p:cNvSpPr>
          <p:nvPr>
            <p:ph type="title"/>
          </p:nvPr>
        </p:nvSpPr>
        <p:spPr/>
        <p:txBody>
          <a:bodyPr/>
          <a:lstStyle/>
          <a:p>
            <a:r>
              <a:rPr lang="en-US" dirty="0"/>
              <a:t>Fusion 360 Marking Menu (c. 2014-present)</a:t>
            </a:r>
          </a:p>
        </p:txBody>
      </p:sp>
      <p:sp>
        <p:nvSpPr>
          <p:cNvPr id="5" name="TextBox 4">
            <a:extLst>
              <a:ext uri="{FF2B5EF4-FFF2-40B4-BE49-F238E27FC236}">
                <a16:creationId xmlns:a16="http://schemas.microsoft.com/office/drawing/2014/main" id="{8CE66B73-9704-C914-2D1E-AAD29F66D086}"/>
              </a:ext>
            </a:extLst>
          </p:cNvPr>
          <p:cNvSpPr txBox="1"/>
          <p:nvPr/>
        </p:nvSpPr>
        <p:spPr>
          <a:xfrm>
            <a:off x="639235" y="1022927"/>
            <a:ext cx="6864380" cy="523220"/>
          </a:xfrm>
          <a:prstGeom prst="rect">
            <a:avLst/>
          </a:prstGeom>
          <a:noFill/>
        </p:spPr>
        <p:txBody>
          <a:bodyPr wrap="none">
            <a:spAutoFit/>
          </a:bodyPr>
          <a:lstStyle/>
          <a:p>
            <a:pPr algn="l">
              <a:defRPr sz="2800">
                <a:solidFill>
                  <a:srgbClr val="FFFFFF"/>
                </a:solidFill>
              </a:defRPr>
            </a:pPr>
            <a:r>
              <a:rPr lang="en-US" sz="2800" dirty="0">
                <a:latin typeface="Helvetica" pitchFamily="2" charset="0"/>
              </a:rPr>
              <a:t>CAD radial gesture menu for 3D modeling</a:t>
            </a:r>
          </a:p>
        </p:txBody>
      </p:sp>
      <p:sp>
        <p:nvSpPr>
          <p:cNvPr id="6" name="Date Placeholder 5">
            <a:extLst>
              <a:ext uri="{FF2B5EF4-FFF2-40B4-BE49-F238E27FC236}">
                <a16:creationId xmlns:a16="http://schemas.microsoft.com/office/drawing/2014/main" id="{C23BD2E3-FE26-DFB7-1219-227DF0299AF0}"/>
              </a:ext>
            </a:extLst>
          </p:cNvPr>
          <p:cNvSpPr>
            <a:spLocks noGrp="1"/>
          </p:cNvSpPr>
          <p:nvPr>
            <p:ph type="dt" sz="half" idx="10"/>
          </p:nvPr>
        </p:nvSpPr>
        <p:spPr/>
        <p:txBody>
          <a:bodyPr/>
          <a:lstStyle/>
          <a:p>
            <a:pPr>
              <a:defRPr/>
            </a:pPr>
            <a:r>
              <a:rPr lang="en-US"/>
              <a:t>Autumn 2025</a:t>
            </a:r>
            <a:endParaRPr lang="en-US" dirty="0"/>
          </a:p>
        </p:txBody>
      </p:sp>
      <p:sp>
        <p:nvSpPr>
          <p:cNvPr id="7" name="Footer Placeholder 6">
            <a:extLst>
              <a:ext uri="{FF2B5EF4-FFF2-40B4-BE49-F238E27FC236}">
                <a16:creationId xmlns:a16="http://schemas.microsoft.com/office/drawing/2014/main" id="{A0D183C5-E46B-10AE-DC72-B23F20F01CD0}"/>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8" name="Slide Number Placeholder 7">
            <a:extLst>
              <a:ext uri="{FF2B5EF4-FFF2-40B4-BE49-F238E27FC236}">
                <a16:creationId xmlns:a16="http://schemas.microsoft.com/office/drawing/2014/main" id="{DE2D884E-2506-6E20-F7B2-3F8EE2F51490}"/>
              </a:ext>
            </a:extLst>
          </p:cNvPr>
          <p:cNvSpPr>
            <a:spLocks noGrp="1"/>
          </p:cNvSpPr>
          <p:nvPr>
            <p:ph type="sldNum" sz="quarter" idx="12"/>
          </p:nvPr>
        </p:nvSpPr>
        <p:spPr/>
        <p:txBody>
          <a:bodyPr/>
          <a:lstStyle/>
          <a:p>
            <a:pPr>
              <a:defRPr/>
            </a:pPr>
            <a:fld id="{9F7F6018-563C-48E0-B78B-E6CFD3838D0A}" type="slidenum">
              <a:rPr lang="en-US" smtClean="0"/>
              <a:pPr>
                <a:defRPr/>
              </a:pPr>
              <a:t>58</a:t>
            </a:fld>
            <a:endParaRPr lang="en-US"/>
          </a:p>
        </p:txBody>
      </p:sp>
    </p:spTree>
  </p:cSld>
  <p:clrMapOvr>
    <a:masterClrMapping/>
  </p:clrMapOvr>
  <p:transition>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3843482-B56E-9049-4E52-0AF477047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416" y="1642198"/>
            <a:ext cx="8549801" cy="48094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1F3396-6E13-1F2C-52B1-DB846973770D}"/>
              </a:ext>
            </a:extLst>
          </p:cNvPr>
          <p:cNvSpPr txBox="1"/>
          <p:nvPr/>
        </p:nvSpPr>
        <p:spPr>
          <a:xfrm>
            <a:off x="639235" y="1022927"/>
            <a:ext cx="6664004" cy="523220"/>
          </a:xfrm>
          <a:prstGeom prst="rect">
            <a:avLst/>
          </a:prstGeom>
          <a:noFill/>
        </p:spPr>
        <p:txBody>
          <a:bodyPr wrap="none">
            <a:spAutoFit/>
          </a:bodyPr>
          <a:lstStyle/>
          <a:p>
            <a:pPr algn="l">
              <a:defRPr sz="2800">
                <a:solidFill>
                  <a:srgbClr val="FFFFFF"/>
                </a:solidFill>
              </a:defRPr>
            </a:pPr>
            <a:r>
              <a:rPr lang="en-US" sz="2800" dirty="0">
                <a:latin typeface="Helvetica" pitchFamily="2" charset="0"/>
              </a:rPr>
              <a:t>Controller radial menu system for games</a:t>
            </a:r>
          </a:p>
        </p:txBody>
      </p:sp>
      <p:sp>
        <p:nvSpPr>
          <p:cNvPr id="5" name="Title 4">
            <a:extLst>
              <a:ext uri="{FF2B5EF4-FFF2-40B4-BE49-F238E27FC236}">
                <a16:creationId xmlns:a16="http://schemas.microsoft.com/office/drawing/2014/main" id="{3C28CA43-602C-1739-DF74-8368949E05A9}"/>
              </a:ext>
            </a:extLst>
          </p:cNvPr>
          <p:cNvSpPr>
            <a:spLocks noGrp="1"/>
          </p:cNvSpPr>
          <p:nvPr>
            <p:ph type="title"/>
          </p:nvPr>
        </p:nvSpPr>
        <p:spPr/>
        <p:txBody>
          <a:bodyPr/>
          <a:lstStyle/>
          <a:p>
            <a:r>
              <a:rPr lang="en-US" sz="4400" dirty="0"/>
              <a:t>Steam Input Radial Menu (2016-present)</a:t>
            </a:r>
            <a:endParaRPr lang="en-US" dirty="0"/>
          </a:p>
        </p:txBody>
      </p:sp>
      <p:sp>
        <p:nvSpPr>
          <p:cNvPr id="6" name="Date Placeholder 5">
            <a:extLst>
              <a:ext uri="{FF2B5EF4-FFF2-40B4-BE49-F238E27FC236}">
                <a16:creationId xmlns:a16="http://schemas.microsoft.com/office/drawing/2014/main" id="{1C6D415F-D8AB-D997-6EBA-321A50694BA6}"/>
              </a:ext>
            </a:extLst>
          </p:cNvPr>
          <p:cNvSpPr>
            <a:spLocks noGrp="1"/>
          </p:cNvSpPr>
          <p:nvPr>
            <p:ph type="dt" sz="half" idx="10"/>
          </p:nvPr>
        </p:nvSpPr>
        <p:spPr/>
        <p:txBody>
          <a:bodyPr/>
          <a:lstStyle/>
          <a:p>
            <a:pPr>
              <a:defRPr/>
            </a:pPr>
            <a:r>
              <a:rPr lang="en-US"/>
              <a:t>Autumn 2025</a:t>
            </a:r>
            <a:endParaRPr lang="en-US" dirty="0"/>
          </a:p>
        </p:txBody>
      </p:sp>
      <p:sp>
        <p:nvSpPr>
          <p:cNvPr id="7" name="Footer Placeholder 6">
            <a:extLst>
              <a:ext uri="{FF2B5EF4-FFF2-40B4-BE49-F238E27FC236}">
                <a16:creationId xmlns:a16="http://schemas.microsoft.com/office/drawing/2014/main" id="{39801C24-14D1-7C20-267F-29A222FCDA3C}"/>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8" name="Slide Number Placeholder 7">
            <a:extLst>
              <a:ext uri="{FF2B5EF4-FFF2-40B4-BE49-F238E27FC236}">
                <a16:creationId xmlns:a16="http://schemas.microsoft.com/office/drawing/2014/main" id="{497A873C-A150-D63C-8B1E-8F37B516DBBD}"/>
              </a:ext>
            </a:extLst>
          </p:cNvPr>
          <p:cNvSpPr>
            <a:spLocks noGrp="1"/>
          </p:cNvSpPr>
          <p:nvPr>
            <p:ph type="sldNum" sz="quarter" idx="12"/>
          </p:nvPr>
        </p:nvSpPr>
        <p:spPr/>
        <p:txBody>
          <a:bodyPr/>
          <a:lstStyle/>
          <a:p>
            <a:pPr>
              <a:defRPr/>
            </a:pPr>
            <a:fld id="{9F7F6018-563C-48E0-B78B-E6CFD3838D0A}" type="slidenum">
              <a:rPr lang="en-US" smtClean="0"/>
              <a:pPr>
                <a:defRPr/>
              </a:pPr>
              <a:t>59</a:t>
            </a:fld>
            <a:endParaRPr lang="en-US"/>
          </a:p>
        </p:txBody>
      </p:sp>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71F4-DE04-61D8-AD35-EAF7A421479F}"/>
            </a:ext>
          </a:extLst>
        </p:cNvPr>
        <p:cNvGrpSpPr/>
        <p:nvPr/>
      </p:nvGrpSpPr>
      <p:grpSpPr>
        <a:xfrm>
          <a:off x="0" y="0"/>
          <a:ext cx="0" cy="0"/>
          <a:chOff x="0" y="0"/>
          <a:chExt cx="0" cy="0"/>
        </a:xfrm>
      </p:grpSpPr>
      <p:sp>
        <p:nvSpPr>
          <p:cNvPr id="4100" name="Rectangle 2">
            <a:extLst>
              <a:ext uri="{FF2B5EF4-FFF2-40B4-BE49-F238E27FC236}">
                <a16:creationId xmlns:a16="http://schemas.microsoft.com/office/drawing/2014/main" id="{C14300D9-9E38-8B6B-755F-3CD86B38D9F9}"/>
              </a:ext>
            </a:extLst>
          </p:cNvPr>
          <p:cNvSpPr>
            <a:spLocks noGrp="1" noChangeArrowheads="1"/>
          </p:cNvSpPr>
          <p:nvPr>
            <p:ph type="title"/>
          </p:nvPr>
        </p:nvSpPr>
        <p:spPr/>
        <p:txBody>
          <a:bodyPr/>
          <a:lstStyle/>
          <a:p>
            <a:r>
              <a:rPr lang="en-US" dirty="0"/>
              <a:t>Hall of Fame or Shame?</a:t>
            </a:r>
          </a:p>
        </p:txBody>
      </p:sp>
      <p:sp>
        <p:nvSpPr>
          <p:cNvPr id="4" name="Date Placeholder 3">
            <a:extLst>
              <a:ext uri="{FF2B5EF4-FFF2-40B4-BE49-F238E27FC236}">
                <a16:creationId xmlns:a16="http://schemas.microsoft.com/office/drawing/2014/main" id="{D34AB521-93FA-F7BB-2F71-A2DEEA3389F5}"/>
              </a:ext>
            </a:extLst>
          </p:cNvPr>
          <p:cNvSpPr>
            <a:spLocks noGrp="1"/>
          </p:cNvSpPr>
          <p:nvPr>
            <p:ph type="dt" sz="half" idx="10"/>
          </p:nvPr>
        </p:nvSpPr>
        <p:spPr/>
        <p:txBody>
          <a:bodyPr/>
          <a:lstStyle/>
          <a:p>
            <a:r>
              <a:rPr lang="en-US"/>
              <a:t>Autumn 2025</a:t>
            </a:r>
            <a:endParaRPr lang="en-US" dirty="0"/>
          </a:p>
        </p:txBody>
      </p:sp>
      <p:sp>
        <p:nvSpPr>
          <p:cNvPr id="7" name="Footer Placeholder 6">
            <a:extLst>
              <a:ext uri="{FF2B5EF4-FFF2-40B4-BE49-F238E27FC236}">
                <a16:creationId xmlns:a16="http://schemas.microsoft.com/office/drawing/2014/main" id="{E69CAE8B-CB89-784D-71A5-0F07F24935CF}"/>
              </a:ext>
            </a:extLst>
          </p:cNvPr>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DACA40A0-37C5-4DED-8CC3-23372CBEB73F}"/>
              </a:ext>
            </a:extLst>
          </p:cNvPr>
          <p:cNvSpPr>
            <a:spLocks noGrp="1"/>
          </p:cNvSpPr>
          <p:nvPr>
            <p:ph type="sldNum" sz="quarter" idx="12"/>
          </p:nvPr>
        </p:nvSpPr>
        <p:spPr/>
        <p:txBody>
          <a:bodyPr/>
          <a:lstStyle/>
          <a:p>
            <a:fld id="{7CF9CC2F-3848-4AD5-9140-DCA5A9E08CD9}" type="slidenum">
              <a:rPr lang="en-US"/>
              <a:pPr/>
              <a:t>6</a:t>
            </a:fld>
            <a:endParaRPr lang="en-US"/>
          </a:p>
        </p:txBody>
      </p:sp>
      <p:pic>
        <p:nvPicPr>
          <p:cNvPr id="8" name="Picture 7" descr="hallof.png">
            <a:extLst>
              <a:ext uri="{FF2B5EF4-FFF2-40B4-BE49-F238E27FC236}">
                <a16:creationId xmlns:a16="http://schemas.microsoft.com/office/drawing/2014/main" id="{8B267711-3226-34D7-2236-5BADBD930F2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pic>
        <p:nvPicPr>
          <p:cNvPr id="3" name="Picture 2" descr="A blue and red video game controllers&#10;&#10;Description automatically generated">
            <a:extLst>
              <a:ext uri="{FF2B5EF4-FFF2-40B4-BE49-F238E27FC236}">
                <a16:creationId xmlns:a16="http://schemas.microsoft.com/office/drawing/2014/main" id="{071221FF-4AA8-CEDC-40F5-9A10867C6DF5}"/>
              </a:ext>
            </a:extLst>
          </p:cNvPr>
          <p:cNvPicPr>
            <a:picLocks noChangeAspect="1"/>
          </p:cNvPicPr>
          <p:nvPr/>
        </p:nvPicPr>
        <p:blipFill>
          <a:blip r:embed="rId4"/>
          <a:stretch>
            <a:fillRect/>
          </a:stretch>
        </p:blipFill>
        <p:spPr>
          <a:xfrm>
            <a:off x="773256" y="1143000"/>
            <a:ext cx="3552336" cy="3031144"/>
          </a:xfrm>
          <a:prstGeom prst="rect">
            <a:avLst/>
          </a:prstGeom>
        </p:spPr>
      </p:pic>
      <p:pic>
        <p:nvPicPr>
          <p:cNvPr id="5" name="Picture 4">
            <a:extLst>
              <a:ext uri="{FF2B5EF4-FFF2-40B4-BE49-F238E27FC236}">
                <a16:creationId xmlns:a16="http://schemas.microsoft.com/office/drawing/2014/main" id="{B10015EB-ACB6-0467-6294-2520615B5145}"/>
              </a:ext>
            </a:extLst>
          </p:cNvPr>
          <p:cNvPicPr>
            <a:picLocks noChangeAspect="1"/>
          </p:cNvPicPr>
          <p:nvPr/>
        </p:nvPicPr>
        <p:blipFill>
          <a:blip r:embed="rId5"/>
          <a:stretch>
            <a:fillRect/>
          </a:stretch>
        </p:blipFill>
        <p:spPr>
          <a:xfrm>
            <a:off x="4325592" y="1143000"/>
            <a:ext cx="5388700" cy="3031144"/>
          </a:xfrm>
          <a:prstGeom prst="rect">
            <a:avLst/>
          </a:prstGeom>
        </p:spPr>
      </p:pic>
      <p:sp>
        <p:nvSpPr>
          <p:cNvPr id="9" name="Content Placeholder 1">
            <a:extLst>
              <a:ext uri="{FF2B5EF4-FFF2-40B4-BE49-F238E27FC236}">
                <a16:creationId xmlns:a16="http://schemas.microsoft.com/office/drawing/2014/main" id="{39968D7B-512D-ABCC-FABD-DEB9E5C005B5}"/>
              </a:ext>
            </a:extLst>
          </p:cNvPr>
          <p:cNvSpPr txBox="1">
            <a:spLocks/>
          </p:cNvSpPr>
          <p:nvPr/>
        </p:nvSpPr>
        <p:spPr>
          <a:xfrm>
            <a:off x="639235" y="4413739"/>
            <a:ext cx="5708649" cy="1705707"/>
          </a:xfrm>
          <a:prstGeom prst="rect">
            <a:avLst/>
          </a:prstGeom>
        </p:spPr>
        <p:txBody>
          <a:bodyPr>
            <a:normAutofit fontScale="62500" lnSpcReduction="20000"/>
          </a:bodyPr>
          <a:lst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sz="3100" kern="0" dirty="0"/>
              <a:t>Nintendo Switch</a:t>
            </a:r>
          </a:p>
          <a:p>
            <a:pPr marL="0" indent="0">
              <a:buFontTx/>
              <a:buNone/>
            </a:pPr>
            <a:endParaRPr lang="en-US" sz="2400" b="1" kern="0" dirty="0"/>
          </a:p>
          <a:p>
            <a:pPr marL="0" indent="0">
              <a:buFontTx/>
              <a:buNone/>
            </a:pPr>
            <a:r>
              <a:rPr lang="en-US" sz="2400" b="1" kern="0" dirty="0"/>
              <a:t>Connects to TV and use detachable controllers </a:t>
            </a:r>
          </a:p>
          <a:p>
            <a:pPr marL="0" indent="0">
              <a:buFontTx/>
              <a:buNone/>
            </a:pPr>
            <a:r>
              <a:rPr lang="en-US" sz="2400" b="1" kern="0" dirty="0"/>
              <a:t>		or</a:t>
            </a:r>
          </a:p>
          <a:p>
            <a:pPr marL="0" indent="0">
              <a:buFontTx/>
              <a:buNone/>
            </a:pPr>
            <a:r>
              <a:rPr lang="en-US" sz="2400" b="1" kern="0" dirty="0"/>
              <a:t>Use as a single all in one device</a:t>
            </a:r>
          </a:p>
          <a:p>
            <a:pPr marL="0" indent="0">
              <a:buFontTx/>
              <a:buNone/>
            </a:pPr>
            <a:r>
              <a:rPr lang="en-US" sz="2400" b="1" kern="0" dirty="0"/>
              <a:t>		or</a:t>
            </a:r>
          </a:p>
          <a:p>
            <a:pPr marL="0" indent="0">
              <a:buFontTx/>
              <a:buNone/>
            </a:pPr>
            <a:r>
              <a:rPr lang="en-US" sz="2400" b="1" kern="0" dirty="0"/>
              <a:t>Give another person a controller &amp; share the screen</a:t>
            </a:r>
          </a:p>
          <a:p>
            <a:pPr marL="0" indent="0">
              <a:buFontTx/>
              <a:buNone/>
            </a:pPr>
            <a:endParaRPr lang="en-US" sz="2000" b="1" kern="0" dirty="0"/>
          </a:p>
        </p:txBody>
      </p:sp>
    </p:spTree>
    <p:extLst>
      <p:ext uri="{BB962C8B-B14F-4D97-AF65-F5344CB8AC3E}">
        <p14:creationId xmlns:p14="http://schemas.microsoft.com/office/powerpoint/2010/main" val="3916876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a:xfrm>
            <a:off x="375685" y="0"/>
            <a:ext cx="11816320" cy="1143000"/>
          </a:xfrm>
          <a:noFill/>
        </p:spPr>
        <p:txBody>
          <a:bodyPr vert="horz" wrap="square" lIns="92075" tIns="46038" rIns="92075" bIns="46038" numCol="1" anchor="ctr" anchorCtr="0" compatLnSpc="1">
            <a:prstTxWarp prst="textNoShape">
              <a:avLst/>
            </a:prstTxWarp>
          </a:bodyPr>
          <a:lstStyle/>
          <a:p>
            <a:pPr eaLnBrk="1" hangingPunct="1"/>
            <a:r>
              <a:rPr lang="en-US" dirty="0"/>
              <a:t>Apple Watch Is a Negative Fitts’ Law Example</a:t>
            </a:r>
          </a:p>
        </p:txBody>
      </p:sp>
      <p:sp>
        <p:nvSpPr>
          <p:cNvPr id="4" name="Date Placeholder 3"/>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22180D07-7423-4FFF-BAC3-82FA5F22F504}" type="slidenum">
              <a:rPr lang="en-US"/>
              <a:pPr>
                <a:defRPr/>
              </a:pPr>
              <a:t>60</a:t>
            </a:fld>
            <a:endParaRPr lang="en-US"/>
          </a:p>
        </p:txBody>
      </p:sp>
      <p:pic>
        <p:nvPicPr>
          <p:cNvPr id="2" name="Picture 1"/>
          <p:cNvPicPr>
            <a:picLocks noChangeAspect="1"/>
          </p:cNvPicPr>
          <p:nvPr/>
        </p:nvPicPr>
        <p:blipFill>
          <a:blip r:embed="rId3"/>
          <a:stretch>
            <a:fillRect/>
          </a:stretch>
        </p:blipFill>
        <p:spPr>
          <a:xfrm>
            <a:off x="1917700" y="1034269"/>
            <a:ext cx="8255000" cy="52959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a:xfrm>
            <a:off x="375685" y="0"/>
            <a:ext cx="11816320" cy="1143000"/>
          </a:xfrm>
          <a:noFill/>
        </p:spPr>
        <p:txBody>
          <a:bodyPr vert="horz" wrap="square" lIns="92075" tIns="46038" rIns="92075" bIns="46038" numCol="1" anchor="ctr" anchorCtr="0" compatLnSpc="1">
            <a:prstTxWarp prst="textNoShape">
              <a:avLst/>
            </a:prstTxWarp>
          </a:bodyPr>
          <a:lstStyle/>
          <a:p>
            <a:pPr eaLnBrk="1" hangingPunct="1"/>
            <a:r>
              <a:rPr lang="en-US" dirty="0"/>
              <a:t>Apple Watch Is a Negative Fitts’ Law Example</a:t>
            </a:r>
          </a:p>
        </p:txBody>
      </p:sp>
      <p:sp>
        <p:nvSpPr>
          <p:cNvPr id="4" name="Date Placeholder 3"/>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22180D07-7423-4FFF-BAC3-82FA5F22F504}" type="slidenum">
              <a:rPr lang="en-US"/>
              <a:pPr>
                <a:defRPr/>
              </a:pPr>
              <a:t>61</a:t>
            </a:fld>
            <a:endParaRPr lang="en-US"/>
          </a:p>
        </p:txBody>
      </p:sp>
      <p:pic>
        <p:nvPicPr>
          <p:cNvPr id="1026" name="Picture 2" descr="How to Change App Layout on Apple Watch from Grid to List View">
            <a:extLst>
              <a:ext uri="{FF2B5EF4-FFF2-40B4-BE49-F238E27FC236}">
                <a16:creationId xmlns:a16="http://schemas.microsoft.com/office/drawing/2014/main" id="{B01D882B-B79B-484E-9AE4-A3AD12C20F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15" t="7659" r="26641" b="6712"/>
          <a:stretch/>
        </p:blipFill>
        <p:spPr bwMode="auto">
          <a:xfrm>
            <a:off x="2407223" y="1033220"/>
            <a:ext cx="7377554" cy="546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24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Volunteer for Experiment</a:t>
            </a:r>
          </a:p>
        </p:txBody>
      </p:sp>
      <p:sp>
        <p:nvSpPr>
          <p:cNvPr id="3" name="Content Placeholder 2">
            <a:extLst>
              <a:ext uri="{FF2B5EF4-FFF2-40B4-BE49-F238E27FC236}">
                <a16:creationId xmlns:a16="http://schemas.microsoft.com/office/drawing/2014/main" id="{887FE49A-7340-C543-8E86-B752DD605729}"/>
              </a:ext>
            </a:extLst>
          </p:cNvPr>
          <p:cNvSpPr>
            <a:spLocks noGrp="1"/>
          </p:cNvSpPr>
          <p:nvPr>
            <p:ph idx="1"/>
          </p:nvPr>
        </p:nvSpPr>
        <p:spPr>
          <a:xfrm>
            <a:off x="639233" y="3038832"/>
            <a:ext cx="11357970" cy="3285767"/>
          </a:xfrm>
        </p:spPr>
        <p:txBody>
          <a:bodyPr/>
          <a:lstStyle/>
          <a:p>
            <a:pPr marL="0" indent="0">
              <a:buNone/>
            </a:pPr>
            <a:r>
              <a:rPr lang="en-US" sz="3600" dirty="0">
                <a:hlinkClick r:id="rId3">
                  <a:extLst>
                    <a:ext uri="{A12FA001-AC4F-418D-AE19-62706E023703}">
                      <ahyp:hlinkClr xmlns:ahyp="http://schemas.microsoft.com/office/drawing/2018/hyperlinkcolor" val="tx"/>
                    </a:ext>
                  </a:extLst>
                </a:hlinkClick>
              </a:rPr>
              <a:t>https://faculty.washington.edu/chudler/java/ready.html</a:t>
            </a:r>
            <a:endParaRPr lang="en-US" sz="3600" dirty="0"/>
          </a:p>
          <a:p>
            <a:pPr marL="0" indent="0">
              <a:buNone/>
            </a:pPr>
            <a:endParaRPr lang="en-US" sz="2000" dirty="0"/>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62</a:t>
            </a:fld>
            <a:endParaRPr lang="en-US" dirty="0"/>
          </a:p>
        </p:txBody>
      </p:sp>
    </p:spTree>
    <p:extLst>
      <p:ext uri="{BB962C8B-B14F-4D97-AF65-F5344CB8AC3E}">
        <p14:creationId xmlns:p14="http://schemas.microsoft.com/office/powerpoint/2010/main" val="3848307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a:xfrm>
            <a:off x="639235" y="0"/>
            <a:ext cx="11552767" cy="1143000"/>
          </a:xfrm>
        </p:spPr>
        <p:txBody>
          <a:bodyPr wrap="square" anchor="ctr">
            <a:normAutofit/>
          </a:bodyPr>
          <a:lstStyle/>
          <a:p>
            <a:r>
              <a:rPr lang="en-US" dirty="0"/>
              <a:t>Volunteer for Experiment</a:t>
            </a:r>
          </a:p>
        </p:txBody>
      </p:sp>
      <p:sp>
        <p:nvSpPr>
          <p:cNvPr id="3" name="Content Placeholder 2">
            <a:extLst>
              <a:ext uri="{FF2B5EF4-FFF2-40B4-BE49-F238E27FC236}">
                <a16:creationId xmlns:a16="http://schemas.microsoft.com/office/drawing/2014/main" id="{887FE49A-7340-C543-8E86-B752DD605729}"/>
              </a:ext>
            </a:extLst>
          </p:cNvPr>
          <p:cNvSpPr>
            <a:spLocks noGrp="1"/>
          </p:cNvSpPr>
          <p:nvPr>
            <p:ph sz="half" idx="1"/>
          </p:nvPr>
        </p:nvSpPr>
        <p:spPr>
          <a:xfrm>
            <a:off x="914400" y="1600200"/>
            <a:ext cx="7666182" cy="4724400"/>
          </a:xfrm>
        </p:spPr>
        <p:txBody>
          <a:bodyPr wrap="square" anchor="t">
            <a:normAutofit/>
          </a:bodyPr>
          <a:lstStyle/>
          <a:p>
            <a:pPr marL="0" indent="0">
              <a:buNone/>
            </a:pPr>
            <a:r>
              <a:rPr lang="en-US" dirty="0"/>
              <a:t>Stroop Effect</a:t>
            </a:r>
          </a:p>
          <a:p>
            <a:r>
              <a:rPr lang="en-US" dirty="0"/>
              <a:t>interference in your working memory</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Autumn 2025</a:t>
            </a:r>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a:xfrm>
            <a:off x="10865342" y="6617039"/>
            <a:ext cx="1320800" cy="457200"/>
          </a:xfrm>
        </p:spPr>
        <p:txBody>
          <a:bodyPr wrap="square" anchor="t">
            <a:normAutofit/>
          </a:bodyPr>
          <a:lstStyle/>
          <a:p>
            <a:pPr>
              <a:spcAft>
                <a:spcPts val="600"/>
              </a:spcAft>
              <a:defRPr/>
            </a:pPr>
            <a:fld id="{8E9FF1F2-2FD6-4CBC-B383-9C36401B53E0}" type="slidenum">
              <a:rPr lang="en-US" smtClean="0"/>
              <a:pPr>
                <a:spcAft>
                  <a:spcPts val="600"/>
                </a:spcAft>
                <a:defRPr/>
              </a:pPr>
              <a:t>63</a:t>
            </a:fld>
            <a:endParaRPr lang="en-US"/>
          </a:p>
        </p:txBody>
      </p:sp>
      <p:pic>
        <p:nvPicPr>
          <p:cNvPr id="7" name="Picture 6">
            <a:extLst>
              <a:ext uri="{FF2B5EF4-FFF2-40B4-BE49-F238E27FC236}">
                <a16:creationId xmlns:a16="http://schemas.microsoft.com/office/drawing/2014/main" id="{2546C535-6682-FEE2-DA1C-2B8F23651E3D}"/>
              </a:ext>
            </a:extLst>
          </p:cNvPr>
          <p:cNvPicPr>
            <a:picLocks noChangeAspect="1"/>
          </p:cNvPicPr>
          <p:nvPr/>
        </p:nvPicPr>
        <p:blipFill rotWithShape="1">
          <a:blip r:embed="rId3"/>
          <a:srcRect b="2864"/>
          <a:stretch/>
        </p:blipFill>
        <p:spPr>
          <a:xfrm>
            <a:off x="2228271" y="2880594"/>
            <a:ext cx="8791561" cy="3132279"/>
          </a:xfrm>
          <a:prstGeom prst="rect">
            <a:avLst/>
          </a:prstGeom>
        </p:spPr>
      </p:pic>
    </p:spTree>
    <p:extLst>
      <p:ext uri="{BB962C8B-B14F-4D97-AF65-F5344CB8AC3E}">
        <p14:creationId xmlns:p14="http://schemas.microsoft.com/office/powerpoint/2010/main" val="4024158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Memory Interference in Action: </a:t>
            </a:r>
            <a:r>
              <a:rPr lang="en-US" i="1" dirty="0"/>
              <a:t>Cultural</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64</a:t>
            </a:fld>
            <a:endParaRPr lang="en-US"/>
          </a:p>
        </p:txBody>
      </p:sp>
      <p:pic>
        <p:nvPicPr>
          <p:cNvPr id="2050" name="Picture 2" descr="Mac Automation Scripting Guide: Displaying Dialogs and Alerts">
            <a:extLst>
              <a:ext uri="{FF2B5EF4-FFF2-40B4-BE49-F238E27FC236}">
                <a16:creationId xmlns:a16="http://schemas.microsoft.com/office/drawing/2014/main" id="{D7441B7C-B937-C146-A497-A504C63D5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494562"/>
            <a:ext cx="10782300" cy="511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032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id="{C60F414B-1191-B64B-9B51-6DBCFF97D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24" y="1493513"/>
            <a:ext cx="10773624" cy="5120640"/>
          </a:xfrm>
          <a:prstGeom prst="rect">
            <a:avLst/>
          </a:prstGeom>
        </p:spPr>
      </p:pic>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Memory Interference in Action: </a:t>
            </a:r>
            <a:r>
              <a:rPr lang="en-US" i="1" dirty="0"/>
              <a:t>Cultural</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65</a:t>
            </a:fld>
            <a:endParaRPr lang="en-US"/>
          </a:p>
        </p:txBody>
      </p:sp>
    </p:spTree>
    <p:extLst>
      <p:ext uri="{BB962C8B-B14F-4D97-AF65-F5344CB8AC3E}">
        <p14:creationId xmlns:p14="http://schemas.microsoft.com/office/powerpoint/2010/main" val="1179156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Memory Interference in Action: </a:t>
            </a:r>
            <a:r>
              <a:rPr lang="en-US" i="1" dirty="0"/>
              <a:t>Labels/Terms</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66</a:t>
            </a:fld>
            <a:endParaRPr lang="en-US"/>
          </a:p>
        </p:txBody>
      </p:sp>
      <p:pic>
        <p:nvPicPr>
          <p:cNvPr id="4098" name="Picture 2">
            <a:extLst>
              <a:ext uri="{FF2B5EF4-FFF2-40B4-BE49-F238E27FC236}">
                <a16:creationId xmlns:a16="http://schemas.microsoft.com/office/drawing/2014/main" id="{1A4087ED-9CD1-7B48-953F-6460457A0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836" y="1765299"/>
            <a:ext cx="6323775" cy="461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284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p:txBody>
          <a:bodyPr/>
          <a:lstStyle/>
          <a:p>
            <a:r>
              <a:rPr lang="en-US"/>
              <a:t>Simple Experiment</a:t>
            </a:r>
          </a:p>
        </p:txBody>
      </p:sp>
      <p:sp>
        <p:nvSpPr>
          <p:cNvPr id="36869" name="Rectangle 3"/>
          <p:cNvSpPr>
            <a:spLocks noGrp="1" noChangeArrowheads="1"/>
          </p:cNvSpPr>
          <p:nvPr>
            <p:ph idx="1"/>
          </p:nvPr>
        </p:nvSpPr>
        <p:spPr/>
        <p:txBody>
          <a:bodyPr/>
          <a:lstStyle/>
          <a:p>
            <a:r>
              <a:rPr lang="en-US" dirty="0"/>
              <a:t>Volunteer</a:t>
            </a:r>
          </a:p>
          <a:p>
            <a:r>
              <a:rPr lang="en-US" dirty="0"/>
              <a:t>Start saying </a:t>
            </a:r>
            <a:r>
              <a:rPr lang="en-US" b="1" i="1" dirty="0">
                <a:solidFill>
                  <a:srgbClr val="E6AA00"/>
                </a:solidFill>
              </a:rPr>
              <a:t>colors</a:t>
            </a:r>
            <a:r>
              <a:rPr lang="en-US" dirty="0"/>
              <a:t> you see in list of words</a:t>
            </a:r>
          </a:p>
          <a:p>
            <a:pPr lvl="1"/>
            <a:r>
              <a:rPr lang="en-US" dirty="0"/>
              <a:t>when slide comes up</a:t>
            </a:r>
          </a:p>
          <a:p>
            <a:pPr lvl="1"/>
            <a:r>
              <a:rPr lang="en-US" dirty="0"/>
              <a:t>as fast as you can</a:t>
            </a:r>
          </a:p>
          <a:p>
            <a:r>
              <a:rPr lang="en-US" dirty="0"/>
              <a:t>Say “done” when finished</a:t>
            </a:r>
          </a:p>
          <a:p>
            <a:r>
              <a:rPr lang="en-US" dirty="0"/>
              <a:t>Everyone else time it…</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22180D07-7423-4FFF-BAC3-82FA5F22F504}" type="slidenum">
              <a:rPr lang="en-US"/>
              <a:pPr/>
              <a:t>67</a:t>
            </a:fld>
            <a:endParaRPr lang="en-US"/>
          </a:p>
        </p:txBody>
      </p:sp>
    </p:spTree>
    <p:extLst>
      <p:ext uri="{BB962C8B-B14F-4D97-AF65-F5344CB8AC3E}">
        <p14:creationId xmlns:p14="http://schemas.microsoft.com/office/powerpoint/2010/main" val="158004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idx="1"/>
          </p:nvPr>
        </p:nvSpPr>
        <p:spPr>
          <a:xfrm>
            <a:off x="639233" y="701703"/>
            <a:ext cx="11195715" cy="4724400"/>
          </a:xfrm>
          <a:solidFill>
            <a:srgbClr val="7888A6"/>
          </a:solidFill>
        </p:spPr>
        <p:txBody>
          <a:bodyPr vert="horz" wrap="square" lIns="92075" tIns="46038" rIns="92075" bIns="46038" numCol="1" anchor="t" anchorCtr="0" compatLnSpc="1">
            <a:prstTxWarp prst="textNoShape">
              <a:avLst/>
            </a:prstTxWarp>
          </a:bodyPr>
          <a:lstStyle/>
          <a:p>
            <a:pPr eaLnBrk="1" hangingPunct="1">
              <a:buFontTx/>
              <a:buNone/>
            </a:pPr>
            <a:r>
              <a:rPr lang="en-US" dirty="0">
                <a:solidFill>
                  <a:srgbClr val="66FF33"/>
                </a:solidFill>
              </a:rPr>
              <a:t>Paper</a:t>
            </a:r>
            <a:endParaRPr lang="en-US" dirty="0"/>
          </a:p>
          <a:p>
            <a:pPr eaLnBrk="1" hangingPunct="1">
              <a:buFontTx/>
              <a:buNone/>
            </a:pPr>
            <a:r>
              <a:rPr lang="en-US" dirty="0">
                <a:solidFill>
                  <a:srgbClr val="000000"/>
                </a:solidFill>
              </a:rPr>
              <a:t>Home</a:t>
            </a:r>
          </a:p>
          <a:p>
            <a:pPr eaLnBrk="1" hangingPunct="1">
              <a:buFontTx/>
              <a:buNone/>
            </a:pPr>
            <a:r>
              <a:rPr lang="en-US" dirty="0">
                <a:solidFill>
                  <a:srgbClr val="FFFF00"/>
                </a:solidFill>
              </a:rPr>
              <a:t>Back</a:t>
            </a:r>
            <a:endParaRPr lang="en-US" dirty="0"/>
          </a:p>
          <a:p>
            <a:pPr eaLnBrk="1" hangingPunct="1">
              <a:buFontTx/>
              <a:buNone/>
            </a:pPr>
            <a:r>
              <a:rPr lang="en-US" dirty="0">
                <a:solidFill>
                  <a:srgbClr val="0000FF"/>
                </a:solidFill>
              </a:rPr>
              <a:t>Schedule</a:t>
            </a:r>
          </a:p>
          <a:p>
            <a:pPr eaLnBrk="1" hangingPunct="1">
              <a:buFontTx/>
              <a:buNone/>
            </a:pPr>
            <a:r>
              <a:rPr lang="en-US" dirty="0"/>
              <a:t>Page</a:t>
            </a:r>
          </a:p>
          <a:p>
            <a:pPr eaLnBrk="1" hangingPunct="1">
              <a:buFontTx/>
              <a:buNone/>
            </a:pPr>
            <a:r>
              <a:rPr lang="en-US" dirty="0">
                <a:solidFill>
                  <a:srgbClr val="FF2121"/>
                </a:solidFill>
              </a:rPr>
              <a:t>Change</a:t>
            </a:r>
          </a:p>
        </p:txBody>
      </p:sp>
      <p:sp>
        <p:nvSpPr>
          <p:cNvPr id="3" name="Date Placeholder 2"/>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pPr>
              <a:defRPr/>
            </a:pPr>
            <a:fld id="{C4943A43-928F-4B41-AD9B-DC2CB737DD0B}" type="slidenum">
              <a:rPr lang="en-US" smtClean="0"/>
              <a:pPr>
                <a:defRPr/>
              </a:pPr>
              <a:t>68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p:txBody>
          <a:bodyPr/>
          <a:lstStyle/>
          <a:p>
            <a:r>
              <a:rPr lang="en-US"/>
              <a:t>Simple Experiment</a:t>
            </a:r>
          </a:p>
        </p:txBody>
      </p:sp>
      <p:sp>
        <p:nvSpPr>
          <p:cNvPr id="38917" name="Rectangle 3"/>
          <p:cNvSpPr>
            <a:spLocks noGrp="1" noChangeArrowheads="1"/>
          </p:cNvSpPr>
          <p:nvPr>
            <p:ph idx="1"/>
          </p:nvPr>
        </p:nvSpPr>
        <p:spPr/>
        <p:txBody>
          <a:bodyPr/>
          <a:lstStyle/>
          <a:p>
            <a:r>
              <a:rPr lang="en-US"/>
              <a:t>Do it again</a:t>
            </a:r>
          </a:p>
          <a:p>
            <a:r>
              <a:rPr lang="en-US"/>
              <a:t>Say “done” when finished</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9BE929EA-5D68-4DDA-A187-3E7E7E467CC7}" type="slidenum">
              <a:rPr lang="en-US"/>
              <a:pPr/>
              <a:t>69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ECF57-9A03-1082-7EDF-970C8BAB4BED}"/>
            </a:ext>
          </a:extLst>
        </p:cNvPr>
        <p:cNvGrpSpPr/>
        <p:nvPr/>
      </p:nvGrpSpPr>
      <p:grpSpPr>
        <a:xfrm>
          <a:off x="0" y="0"/>
          <a:ext cx="0" cy="0"/>
          <a:chOff x="0" y="0"/>
          <a:chExt cx="0" cy="0"/>
        </a:xfrm>
      </p:grpSpPr>
      <p:pic>
        <p:nvPicPr>
          <p:cNvPr id="9" name="Picture 8" descr="fame.png">
            <a:extLst>
              <a:ext uri="{FF2B5EF4-FFF2-40B4-BE49-F238E27FC236}">
                <a16:creationId xmlns:a16="http://schemas.microsoft.com/office/drawing/2014/main" id="{510F0E76-EA58-83CC-2E0C-D23709672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945" y="253672"/>
            <a:ext cx="802907" cy="826756"/>
          </a:xfrm>
          <a:prstGeom prst="rect">
            <a:avLst/>
          </a:prstGeom>
        </p:spPr>
      </p:pic>
      <p:sp>
        <p:nvSpPr>
          <p:cNvPr id="4100" name="Rectangle 2">
            <a:extLst>
              <a:ext uri="{FF2B5EF4-FFF2-40B4-BE49-F238E27FC236}">
                <a16:creationId xmlns:a16="http://schemas.microsoft.com/office/drawing/2014/main" id="{A8E75A2B-6B85-F60C-A4BE-0DAC03ABF725}"/>
              </a:ext>
            </a:extLst>
          </p:cNvPr>
          <p:cNvSpPr>
            <a:spLocks noGrp="1" noChangeArrowheads="1"/>
          </p:cNvSpPr>
          <p:nvPr>
            <p:ph type="title"/>
          </p:nvPr>
        </p:nvSpPr>
        <p:spPr/>
        <p:txBody>
          <a:bodyPr/>
          <a:lstStyle/>
          <a:p>
            <a:pPr eaLnBrk="1" hangingPunct="1"/>
            <a:r>
              <a:rPr lang="en-US" dirty="0"/>
              <a:t>Hall of Fame!</a:t>
            </a:r>
          </a:p>
        </p:txBody>
      </p:sp>
      <p:sp>
        <p:nvSpPr>
          <p:cNvPr id="2" name="Content Placeholder 1">
            <a:extLst>
              <a:ext uri="{FF2B5EF4-FFF2-40B4-BE49-F238E27FC236}">
                <a16:creationId xmlns:a16="http://schemas.microsoft.com/office/drawing/2014/main" id="{C99D93A3-3F30-5FBB-D6E5-AF6A7B0C3FE4}"/>
              </a:ext>
            </a:extLst>
          </p:cNvPr>
          <p:cNvSpPr>
            <a:spLocks noGrp="1"/>
          </p:cNvSpPr>
          <p:nvPr>
            <p:ph idx="1"/>
          </p:nvPr>
        </p:nvSpPr>
        <p:spPr>
          <a:xfrm>
            <a:off x="6534150" y="1600200"/>
            <a:ext cx="5708649" cy="4895850"/>
          </a:xfrm>
        </p:spPr>
        <p:txBody>
          <a:bodyPr>
            <a:normAutofit/>
          </a:bodyPr>
          <a:lstStyle/>
          <a:p>
            <a:pPr marL="0" indent="0">
              <a:buNone/>
            </a:pPr>
            <a:r>
              <a:rPr lang="en-US" sz="2400" dirty="0"/>
              <a:t>Multiple configurations reduces # of physical steps for any one mode</a:t>
            </a:r>
          </a:p>
          <a:p>
            <a:pPr marL="0" indent="0">
              <a:buNone/>
            </a:pPr>
            <a:endParaRPr lang="en-US" sz="2400" dirty="0"/>
          </a:p>
          <a:p>
            <a:pPr marL="0" indent="0">
              <a:buNone/>
            </a:pPr>
            <a:r>
              <a:rPr lang="en-US" sz="2400" dirty="0"/>
              <a:t>Detachable controllers caters to different play styles/physical abilities</a:t>
            </a:r>
          </a:p>
          <a:p>
            <a:pPr marL="0" indent="0">
              <a:buNone/>
            </a:pPr>
            <a:endParaRPr lang="en-US" sz="2400" dirty="0"/>
          </a:p>
          <a:p>
            <a:pPr marL="0" indent="0">
              <a:buNone/>
            </a:pPr>
            <a:r>
              <a:rPr lang="en-US" sz="2400" dirty="0"/>
              <a:t>Controller optimizes button placement for minimal movement (</a:t>
            </a:r>
            <a:r>
              <a:rPr lang="en-US" sz="2400" dirty="0" err="1"/>
              <a:t>Fitts’</a:t>
            </a:r>
            <a:r>
              <a:rPr lang="en-US" sz="2400" dirty="0"/>
              <a:t> Law)</a:t>
            </a:r>
          </a:p>
        </p:txBody>
      </p:sp>
      <p:sp>
        <p:nvSpPr>
          <p:cNvPr id="4" name="Date Placeholder 3">
            <a:extLst>
              <a:ext uri="{FF2B5EF4-FFF2-40B4-BE49-F238E27FC236}">
                <a16:creationId xmlns:a16="http://schemas.microsoft.com/office/drawing/2014/main" id="{8CB06BE2-AB0D-96D7-C6CE-3481D1BA0487}"/>
              </a:ext>
            </a:extLst>
          </p:cNvPr>
          <p:cNvSpPr>
            <a:spLocks noGrp="1"/>
          </p:cNvSpPr>
          <p:nvPr>
            <p:ph type="dt" sz="half" idx="10"/>
          </p:nvPr>
        </p:nvSpPr>
        <p:spPr/>
        <p:txBody>
          <a:bodyPr/>
          <a:lstStyle/>
          <a:p>
            <a:pPr>
              <a:defRPr/>
            </a:pPr>
            <a:r>
              <a:rPr lang="en-US"/>
              <a:t>Autumn 2025</a:t>
            </a:r>
          </a:p>
        </p:txBody>
      </p:sp>
      <p:sp>
        <p:nvSpPr>
          <p:cNvPr id="7" name="Footer Placeholder 6">
            <a:extLst>
              <a:ext uri="{FF2B5EF4-FFF2-40B4-BE49-F238E27FC236}">
                <a16:creationId xmlns:a16="http://schemas.microsoft.com/office/drawing/2014/main" id="{34225AF1-A988-6C90-7FFA-AB0403E1A6E6}"/>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5" name="Slide Number Placeholder 4">
            <a:extLst>
              <a:ext uri="{FF2B5EF4-FFF2-40B4-BE49-F238E27FC236}">
                <a16:creationId xmlns:a16="http://schemas.microsoft.com/office/drawing/2014/main" id="{5A1265B4-84A0-784D-92DC-0E729B145A66}"/>
              </a:ext>
            </a:extLst>
          </p:cNvPr>
          <p:cNvSpPr>
            <a:spLocks noGrp="1"/>
          </p:cNvSpPr>
          <p:nvPr>
            <p:ph type="sldNum" sz="quarter" idx="12"/>
          </p:nvPr>
        </p:nvSpPr>
        <p:spPr/>
        <p:txBody>
          <a:bodyPr/>
          <a:lstStyle/>
          <a:p>
            <a:pPr>
              <a:defRPr/>
            </a:pPr>
            <a:fld id="{8E9FF1F2-2FD6-4CBC-B383-9C36401B53E0}" type="slidenum">
              <a:rPr lang="en-US" smtClean="0"/>
              <a:pPr>
                <a:defRPr/>
              </a:pPr>
              <a:t>7</a:t>
            </a:fld>
            <a:endParaRPr lang="en-US"/>
          </a:p>
        </p:txBody>
      </p:sp>
      <p:pic>
        <p:nvPicPr>
          <p:cNvPr id="3" name="Picture 2" descr="A blue and red video game controllers&#10;&#10;Description automatically generated">
            <a:extLst>
              <a:ext uri="{FF2B5EF4-FFF2-40B4-BE49-F238E27FC236}">
                <a16:creationId xmlns:a16="http://schemas.microsoft.com/office/drawing/2014/main" id="{FAE04548-E046-CEA9-1D7D-236B6999E599}"/>
              </a:ext>
            </a:extLst>
          </p:cNvPr>
          <p:cNvPicPr>
            <a:picLocks noChangeAspect="1"/>
          </p:cNvPicPr>
          <p:nvPr/>
        </p:nvPicPr>
        <p:blipFill>
          <a:blip r:embed="rId4"/>
          <a:stretch>
            <a:fillRect/>
          </a:stretch>
        </p:blipFill>
        <p:spPr>
          <a:xfrm>
            <a:off x="269150" y="3594649"/>
            <a:ext cx="3552336" cy="3031144"/>
          </a:xfrm>
          <a:prstGeom prst="rect">
            <a:avLst/>
          </a:prstGeom>
        </p:spPr>
      </p:pic>
      <p:pic>
        <p:nvPicPr>
          <p:cNvPr id="8" name="Picture 7">
            <a:extLst>
              <a:ext uri="{FF2B5EF4-FFF2-40B4-BE49-F238E27FC236}">
                <a16:creationId xmlns:a16="http://schemas.microsoft.com/office/drawing/2014/main" id="{88FE0754-1064-F228-26CE-828126146F43}"/>
              </a:ext>
            </a:extLst>
          </p:cNvPr>
          <p:cNvPicPr>
            <a:picLocks noChangeAspect="1"/>
          </p:cNvPicPr>
          <p:nvPr/>
        </p:nvPicPr>
        <p:blipFill>
          <a:blip r:embed="rId5"/>
          <a:srcRect t="10442" b="7865"/>
          <a:stretch/>
        </p:blipFill>
        <p:spPr>
          <a:xfrm>
            <a:off x="269151" y="1118430"/>
            <a:ext cx="5388700" cy="2476219"/>
          </a:xfrm>
          <a:prstGeom prst="rect">
            <a:avLst/>
          </a:prstGeom>
        </p:spPr>
      </p:pic>
    </p:spTree>
    <p:extLst>
      <p:ext uri="{BB962C8B-B14F-4D97-AF65-F5344CB8AC3E}">
        <p14:creationId xmlns:p14="http://schemas.microsoft.com/office/powerpoint/2010/main" val="1652387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idx="1"/>
          </p:nvPr>
        </p:nvSpPr>
        <p:spPr>
          <a:xfrm>
            <a:off x="639233" y="701703"/>
            <a:ext cx="11195715" cy="4724400"/>
          </a:xfrm>
          <a:solidFill>
            <a:srgbClr val="7888A6"/>
          </a:solidFill>
        </p:spPr>
        <p:txBody>
          <a:bodyPr vert="horz" wrap="square" lIns="92075" tIns="46038" rIns="92075" bIns="46038" numCol="1" anchor="t" anchorCtr="0" compatLnSpc="1">
            <a:prstTxWarp prst="textNoShape">
              <a:avLst/>
            </a:prstTxWarp>
          </a:bodyPr>
          <a:lstStyle/>
          <a:p>
            <a:pPr>
              <a:buNone/>
            </a:pPr>
            <a:r>
              <a:rPr lang="en-US" dirty="0">
                <a:solidFill>
                  <a:srgbClr val="0000FF"/>
                </a:solidFill>
              </a:rPr>
              <a:t>Bandana</a:t>
            </a:r>
          </a:p>
          <a:p>
            <a:pPr>
              <a:buNone/>
            </a:pPr>
            <a:r>
              <a:rPr lang="en-US" dirty="0">
                <a:solidFill>
                  <a:srgbClr val="FFFF00"/>
                </a:solidFill>
              </a:rPr>
              <a:t>Forward</a:t>
            </a:r>
            <a:endParaRPr lang="en-US" dirty="0"/>
          </a:p>
          <a:p>
            <a:pPr eaLnBrk="1" hangingPunct="1">
              <a:buFontTx/>
              <a:buNone/>
            </a:pPr>
            <a:r>
              <a:rPr lang="en-US" dirty="0">
                <a:solidFill>
                  <a:srgbClr val="000000"/>
                </a:solidFill>
              </a:rPr>
              <a:t>Home</a:t>
            </a:r>
          </a:p>
          <a:p>
            <a:pPr>
              <a:buNone/>
            </a:pPr>
            <a:r>
              <a:rPr lang="en-US" dirty="0">
                <a:solidFill>
                  <a:srgbClr val="FF2121"/>
                </a:solidFill>
              </a:rPr>
              <a:t>Test</a:t>
            </a:r>
          </a:p>
          <a:p>
            <a:pPr>
              <a:buNone/>
            </a:pPr>
            <a:r>
              <a:rPr lang="en-US" dirty="0">
                <a:solidFill>
                  <a:srgbClr val="66FF33"/>
                </a:solidFill>
              </a:rPr>
              <a:t>Basket</a:t>
            </a:r>
            <a:endParaRPr lang="en-US" dirty="0"/>
          </a:p>
          <a:p>
            <a:pPr eaLnBrk="1" hangingPunct="1">
              <a:buFontTx/>
              <a:buNone/>
            </a:pPr>
            <a:r>
              <a:rPr lang="en-US" dirty="0"/>
              <a:t>Paper</a:t>
            </a:r>
          </a:p>
        </p:txBody>
      </p:sp>
      <p:sp>
        <p:nvSpPr>
          <p:cNvPr id="3" name="Date Placeholder 2"/>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pPr>
              <a:defRPr/>
            </a:pPr>
            <a:fld id="{C4943A43-928F-4B41-AD9B-DC2CB737DD0B}" type="slidenum">
              <a:rPr lang="en-US" smtClean="0"/>
              <a:pPr>
                <a:defRPr/>
              </a:pPr>
              <a:t>70</a:t>
            </a:fld>
            <a:endParaRPr lang="en-US"/>
          </a:p>
        </p:txBody>
      </p:sp>
    </p:spTree>
    <p:extLst>
      <p:ext uri="{BB962C8B-B14F-4D97-AF65-F5344CB8AC3E}">
        <p14:creationId xmlns:p14="http://schemas.microsoft.com/office/powerpoint/2010/main" val="1165293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p:txBody>
          <a:bodyPr/>
          <a:lstStyle/>
          <a:p>
            <a:r>
              <a:rPr lang="en-US"/>
              <a:t>Simple Experiment</a:t>
            </a:r>
          </a:p>
        </p:txBody>
      </p:sp>
      <p:sp>
        <p:nvSpPr>
          <p:cNvPr id="38917" name="Rectangle 3"/>
          <p:cNvSpPr>
            <a:spLocks noGrp="1" noChangeArrowheads="1"/>
          </p:cNvSpPr>
          <p:nvPr>
            <p:ph idx="1"/>
          </p:nvPr>
        </p:nvSpPr>
        <p:spPr/>
        <p:txBody>
          <a:bodyPr/>
          <a:lstStyle/>
          <a:p>
            <a:r>
              <a:rPr lang="en-US"/>
              <a:t>Do it again</a:t>
            </a:r>
          </a:p>
          <a:p>
            <a:r>
              <a:rPr lang="en-US"/>
              <a:t>Say “done” when finished</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9BE929EA-5D68-4DDA-A187-3E7E7E467CC7}" type="slidenum">
              <a:rPr lang="en-US"/>
              <a:pPr/>
              <a:t>71</a:t>
            </a:fld>
            <a:endParaRPr lang="en-US"/>
          </a:p>
        </p:txBody>
      </p:sp>
    </p:spTree>
    <p:extLst>
      <p:ext uri="{BB962C8B-B14F-4D97-AF65-F5344CB8AC3E}">
        <p14:creationId xmlns:p14="http://schemas.microsoft.com/office/powerpoint/2010/main" val="1261911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a:xfrm>
            <a:off x="639233" y="693751"/>
            <a:ext cx="11195715" cy="4724400"/>
          </a:xfrm>
          <a:solidFill>
            <a:srgbClr val="7888A6"/>
          </a:solidFill>
        </p:spPr>
        <p:txBody>
          <a:bodyPr vert="horz" wrap="square" lIns="92075" tIns="46038" rIns="92075" bIns="46038" numCol="1" anchor="t" anchorCtr="0" compatLnSpc="1">
            <a:prstTxWarp prst="textNoShape">
              <a:avLst/>
            </a:prstTxWarp>
          </a:bodyPr>
          <a:lstStyle/>
          <a:p>
            <a:pPr eaLnBrk="1" hangingPunct="1">
              <a:buFontTx/>
              <a:buNone/>
            </a:pPr>
            <a:r>
              <a:rPr lang="en-US" dirty="0">
                <a:solidFill>
                  <a:srgbClr val="FF2121"/>
                </a:solidFill>
              </a:rPr>
              <a:t>Yellow</a:t>
            </a:r>
          </a:p>
          <a:p>
            <a:pPr eaLnBrk="1" hangingPunct="1">
              <a:buFontTx/>
              <a:buNone/>
            </a:pPr>
            <a:r>
              <a:rPr lang="en-US" dirty="0">
                <a:solidFill>
                  <a:srgbClr val="0000FF"/>
                </a:solidFill>
              </a:rPr>
              <a:t>White</a:t>
            </a:r>
          </a:p>
          <a:p>
            <a:pPr eaLnBrk="1" hangingPunct="1">
              <a:buFontTx/>
              <a:buNone/>
            </a:pPr>
            <a:r>
              <a:rPr lang="en-US" dirty="0">
                <a:solidFill>
                  <a:srgbClr val="FFFF00"/>
                </a:solidFill>
              </a:rPr>
              <a:t>Black</a:t>
            </a:r>
            <a:endParaRPr lang="en-US" dirty="0"/>
          </a:p>
          <a:p>
            <a:pPr eaLnBrk="1" hangingPunct="1">
              <a:buFontTx/>
              <a:buNone/>
            </a:pPr>
            <a:r>
              <a:rPr lang="en-US" dirty="0">
                <a:solidFill>
                  <a:srgbClr val="66FF33"/>
                </a:solidFill>
              </a:rPr>
              <a:t>Blue</a:t>
            </a:r>
            <a:r>
              <a:rPr lang="en-US" dirty="0"/>
              <a:t> </a:t>
            </a:r>
          </a:p>
          <a:p>
            <a:pPr eaLnBrk="1" hangingPunct="1">
              <a:buFontTx/>
              <a:buNone/>
            </a:pPr>
            <a:r>
              <a:rPr lang="en-US" dirty="0">
                <a:solidFill>
                  <a:srgbClr val="000000"/>
                </a:solidFill>
              </a:rPr>
              <a:t>Red</a:t>
            </a:r>
          </a:p>
          <a:p>
            <a:pPr eaLnBrk="1" hangingPunct="1">
              <a:buFontTx/>
              <a:buNone/>
            </a:pPr>
            <a:r>
              <a:rPr lang="en-US" dirty="0"/>
              <a:t>Green</a:t>
            </a:r>
          </a:p>
        </p:txBody>
      </p:sp>
      <p:sp>
        <p:nvSpPr>
          <p:cNvPr id="3" name="Date Placeholder 2"/>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pPr>
              <a:defRPr/>
            </a:pPr>
            <a:fld id="{93C7C6DE-0770-461C-8F82-B5ABD4803E82}" type="slidenum">
              <a:rPr lang="en-US" smtClean="0"/>
              <a:pPr>
                <a:defRPr/>
              </a:pPr>
              <a:t>72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r>
              <a:rPr lang="en-US"/>
              <a:t>Memory</a:t>
            </a:r>
          </a:p>
        </p:txBody>
      </p:sp>
      <p:sp>
        <p:nvSpPr>
          <p:cNvPr id="941059" name="Rectangle 3"/>
          <p:cNvSpPr>
            <a:spLocks noGrp="1" noChangeArrowheads="1"/>
          </p:cNvSpPr>
          <p:nvPr>
            <p:ph idx="1"/>
          </p:nvPr>
        </p:nvSpPr>
        <p:spPr>
          <a:xfrm>
            <a:off x="639233" y="1384663"/>
            <a:ext cx="11195715" cy="4724400"/>
          </a:xfrm>
        </p:spPr>
        <p:txBody>
          <a:bodyPr/>
          <a:lstStyle/>
          <a:p>
            <a:r>
              <a:rPr lang="en-US" dirty="0"/>
              <a:t>Interference</a:t>
            </a:r>
          </a:p>
          <a:p>
            <a:pPr lvl="1"/>
            <a:r>
              <a:rPr lang="en-US" dirty="0"/>
              <a:t>two strong cues in working memory</a:t>
            </a:r>
          </a:p>
          <a:p>
            <a:pPr lvl="1"/>
            <a:r>
              <a:rPr lang="en-US" dirty="0"/>
              <a:t>link to different chunks in long term memory</a:t>
            </a:r>
          </a:p>
          <a:p>
            <a:pPr lvl="1"/>
            <a:endParaRPr lang="en-US" dirty="0"/>
          </a:p>
          <a:p>
            <a:r>
              <a:rPr lang="en-US" dirty="0"/>
              <a:t>Why learn about memory?</a:t>
            </a:r>
          </a:p>
          <a:p>
            <a:pPr lvl="1"/>
            <a:r>
              <a:rPr lang="en-US" dirty="0"/>
              <a:t>know what’s behind many HCI techniques</a:t>
            </a:r>
          </a:p>
          <a:p>
            <a:pPr lvl="1"/>
            <a:r>
              <a:rPr lang="en-US" dirty="0"/>
              <a:t>helps you understand what users will “get”</a:t>
            </a:r>
          </a:p>
          <a:p>
            <a:pPr lvl="1"/>
            <a:r>
              <a:rPr lang="en-US" dirty="0"/>
              <a:t>aging population of users</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C0EA1008-69C8-4C6C-A83F-E93D6A6FCE75}" type="slidenum">
              <a:rPr lang="en-US"/>
              <a:pPr/>
              <a:t>73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105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105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1059">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410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5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p:txBody>
          <a:bodyPr/>
          <a:lstStyle/>
          <a:p>
            <a:r>
              <a:rPr lang="en-US" dirty="0"/>
              <a:t>Design UIs for Recognition over Recall</a:t>
            </a:r>
          </a:p>
        </p:txBody>
      </p:sp>
      <p:sp>
        <p:nvSpPr>
          <p:cNvPr id="951299" name="Rectangle 3"/>
          <p:cNvSpPr>
            <a:spLocks noGrp="1" noChangeArrowheads="1"/>
          </p:cNvSpPr>
          <p:nvPr>
            <p:ph idx="1"/>
          </p:nvPr>
        </p:nvSpPr>
        <p:spPr>
          <a:xfrm>
            <a:off x="444137" y="1090749"/>
            <a:ext cx="7365738" cy="5526290"/>
          </a:xfrm>
        </p:spPr>
        <p:txBody>
          <a:bodyPr>
            <a:normAutofit fontScale="85000" lnSpcReduction="10000"/>
          </a:bodyPr>
          <a:lstStyle/>
          <a:p>
            <a:r>
              <a:rPr lang="en-US" dirty="0"/>
              <a:t>Recall</a:t>
            </a:r>
          </a:p>
          <a:p>
            <a:pPr lvl="1"/>
            <a:r>
              <a:rPr lang="en-US" dirty="0"/>
              <a:t>info reproduced from memory</a:t>
            </a:r>
          </a:p>
          <a:p>
            <a:pPr lvl="1"/>
            <a:r>
              <a:rPr lang="en-US" dirty="0"/>
              <a:t>e.g., command name &amp; semantics</a:t>
            </a:r>
          </a:p>
          <a:p>
            <a:pPr lvl="1"/>
            <a:endParaRPr lang="en-US" dirty="0"/>
          </a:p>
          <a:p>
            <a:r>
              <a:rPr lang="en-US" dirty="0"/>
              <a:t>Recognition</a:t>
            </a:r>
          </a:p>
          <a:p>
            <a:pPr lvl="1"/>
            <a:r>
              <a:rPr lang="en-US" dirty="0"/>
              <a:t>presentation of info provides knowledge that info has been seen before</a:t>
            </a:r>
          </a:p>
          <a:p>
            <a:pPr lvl="2"/>
            <a:r>
              <a:rPr lang="en-US" dirty="0"/>
              <a:t>e.g., command in menu reminds you</a:t>
            </a:r>
          </a:p>
          <a:p>
            <a:pPr lvl="1"/>
            <a:r>
              <a:rPr lang="en-US" dirty="0"/>
              <a:t>easier because of cues to retrieval</a:t>
            </a:r>
          </a:p>
          <a:p>
            <a:pPr lvl="2"/>
            <a:r>
              <a:rPr lang="en-US" dirty="0"/>
              <a:t>cue is related to item or situation learned in</a:t>
            </a:r>
          </a:p>
          <a:p>
            <a:pPr lvl="2"/>
            <a:r>
              <a:rPr lang="en-US" dirty="0"/>
              <a:t>e.g., hints, icons, labels, menu names, etc.</a:t>
            </a:r>
          </a:p>
        </p:txBody>
      </p:sp>
      <p:sp>
        <p:nvSpPr>
          <p:cNvPr id="5" name="Date Placeholder 3"/>
          <p:cNvSpPr>
            <a:spLocks noGrp="1"/>
          </p:cNvSpPr>
          <p:nvPr>
            <p:ph type="dt" sz="half" idx="10"/>
          </p:nvPr>
        </p:nvSpPr>
        <p:spPr/>
        <p:txBody>
          <a:bodyPr/>
          <a:lstStyle/>
          <a:p>
            <a:r>
              <a:rPr lang="en-US"/>
              <a:t>Autumn 2025</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7" name="Slide Number Placeholder 5"/>
          <p:cNvSpPr>
            <a:spLocks noGrp="1"/>
          </p:cNvSpPr>
          <p:nvPr>
            <p:ph type="sldNum" sz="quarter" idx="12"/>
          </p:nvPr>
        </p:nvSpPr>
        <p:spPr/>
        <p:txBody>
          <a:bodyPr/>
          <a:lstStyle/>
          <a:p>
            <a:fld id="{44B0B457-ED37-4B66-883B-8F5E3DFCFBE6}" type="slidenum">
              <a:rPr lang="en-US"/>
              <a:pPr/>
              <a:t>74</a:t>
            </a:fld>
            <a:endParaRPr lang="en-US"/>
          </a:p>
        </p:txBody>
      </p:sp>
      <p:pic>
        <p:nvPicPr>
          <p:cNvPr id="43014" name="Picture 5" descr="exampl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8709" y="1143000"/>
            <a:ext cx="4577850" cy="1753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descr="http://www.csharphelper.com/howto_codepack_folderdialog.png">
            <a:extLst>
              <a:ext uri="{FF2B5EF4-FFF2-40B4-BE49-F238E27FC236}">
                <a16:creationId xmlns:a16="http://schemas.microsoft.com/office/drawing/2014/main" id="{D4C189B1-ED68-4182-8A57-4F7F31FA4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0367" y="3305062"/>
            <a:ext cx="4601730" cy="2854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129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129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129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129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129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51299">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299"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lstStyle/>
          <a:p>
            <a:r>
              <a:rPr lang="en-US"/>
              <a:t>Human Abilities Summary</a:t>
            </a:r>
          </a:p>
        </p:txBody>
      </p:sp>
      <p:sp>
        <p:nvSpPr>
          <p:cNvPr id="955397" name="Rectangle 5"/>
          <p:cNvSpPr>
            <a:spLocks noGrp="1" noChangeArrowheads="1"/>
          </p:cNvSpPr>
          <p:nvPr>
            <p:ph idx="1"/>
          </p:nvPr>
        </p:nvSpPr>
        <p:spPr>
          <a:xfrm>
            <a:off x="639233" y="1057524"/>
            <a:ext cx="11195715" cy="5559515"/>
          </a:xfrm>
        </p:spPr>
        <p:txBody>
          <a:bodyPr>
            <a:normAutofit lnSpcReduction="10000"/>
          </a:bodyPr>
          <a:lstStyle/>
          <a:p>
            <a:r>
              <a:rPr lang="en-US" sz="2800" dirty="0"/>
              <a:t>Color can be helpful, but pay attention to</a:t>
            </a:r>
          </a:p>
          <a:p>
            <a:pPr lvl="1"/>
            <a:r>
              <a:rPr lang="en-US" sz="2400" dirty="0"/>
              <a:t>how colors combine</a:t>
            </a:r>
          </a:p>
          <a:p>
            <a:pPr lvl="1"/>
            <a:r>
              <a:rPr lang="en-US" sz="2400" dirty="0"/>
              <a:t>limitations of human perception</a:t>
            </a:r>
          </a:p>
          <a:p>
            <a:pPr lvl="1"/>
            <a:r>
              <a:rPr lang="en-US" sz="2400" dirty="0"/>
              <a:t>people with color deficiency</a:t>
            </a:r>
          </a:p>
          <a:p>
            <a:pPr lvl="1"/>
            <a:endParaRPr lang="en-US" sz="600" dirty="0"/>
          </a:p>
          <a:p>
            <a:r>
              <a:rPr lang="en-US" sz="2800" dirty="0"/>
              <a:t>Model Human Processor</a:t>
            </a:r>
          </a:p>
          <a:p>
            <a:pPr lvl="1"/>
            <a:r>
              <a:rPr lang="en-US" sz="2400" dirty="0"/>
              <a:t>perceptual, motor, cognitive processors + memory</a:t>
            </a:r>
          </a:p>
          <a:p>
            <a:pPr lvl="1"/>
            <a:r>
              <a:rPr lang="en-US" sz="2400" dirty="0"/>
              <a:t>model allows us to make predictions</a:t>
            </a:r>
          </a:p>
          <a:p>
            <a:pPr lvl="1"/>
            <a:endParaRPr lang="en-US" sz="600" dirty="0"/>
          </a:p>
          <a:p>
            <a:r>
              <a:rPr lang="en-US" sz="2800" dirty="0"/>
              <a:t>Memory</a:t>
            </a:r>
          </a:p>
          <a:p>
            <a:pPr lvl="1"/>
            <a:r>
              <a:rPr lang="en-US" sz="2400" dirty="0"/>
              <a:t>three types: sensory, WM &amp; LTM</a:t>
            </a:r>
          </a:p>
          <a:p>
            <a:pPr lvl="1"/>
            <a:r>
              <a:rPr lang="en-US" sz="2400" dirty="0"/>
              <a:t>interference can make hard to access LTM</a:t>
            </a:r>
          </a:p>
          <a:p>
            <a:pPr lvl="1"/>
            <a:r>
              <a:rPr lang="en-US" sz="2400" dirty="0"/>
              <a:t>cues in WM can make it easier to access LTM</a:t>
            </a:r>
            <a:endParaRPr lang="en-US" sz="1600" dirty="0"/>
          </a:p>
          <a:p>
            <a:pPr lvl="1"/>
            <a:endParaRPr lang="en-US" sz="600" dirty="0"/>
          </a:p>
          <a:p>
            <a:r>
              <a:rPr lang="en-US" sz="2400" dirty="0"/>
              <a:t>Key time to remember from MHP: </a:t>
            </a:r>
            <a:r>
              <a:rPr lang="en-US" sz="2400" dirty="0">
                <a:solidFill>
                  <a:srgbClr val="E6AA00"/>
                </a:solidFill>
              </a:rPr>
              <a:t>~100 </a:t>
            </a:r>
            <a:r>
              <a:rPr lang="en-US" sz="2400" dirty="0" err="1">
                <a:solidFill>
                  <a:srgbClr val="E6AA00"/>
                </a:solidFill>
              </a:rPr>
              <a:t>ms</a:t>
            </a:r>
            <a:r>
              <a:rPr lang="en-US" sz="2400" dirty="0">
                <a:solidFill>
                  <a:srgbClr val="E6AA00"/>
                </a:solidFill>
              </a:rPr>
              <a:t> cycle time &amp; memory access time</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B9CE7163-8A16-4010-B450-66840EB101B9}" type="slidenum">
              <a:rPr lang="en-US"/>
              <a:pPr/>
              <a:t>75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5397">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5397">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5397">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5397">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5397">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5397">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5397">
                                            <p:txEl>
                                              <p:pRg st="12" end="1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539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a:xfrm>
            <a:off x="639237" y="198782"/>
            <a:ext cx="11552767" cy="1143000"/>
          </a:xfrm>
        </p:spPr>
        <p:txBody>
          <a:bodyPr/>
          <a:lstStyle/>
          <a:p>
            <a:r>
              <a:rPr lang="en-US" dirty="0"/>
              <a:t>Further Reading</a:t>
            </a:r>
            <a:br>
              <a:rPr lang="en-US" dirty="0"/>
            </a:br>
            <a:r>
              <a:rPr lang="en-US" dirty="0"/>
              <a:t>Vision and Cognition</a:t>
            </a:r>
          </a:p>
        </p:txBody>
      </p:sp>
      <p:sp>
        <p:nvSpPr>
          <p:cNvPr id="45061" name="Rectangle 5"/>
          <p:cNvSpPr>
            <a:spLocks noGrp="1" noChangeArrowheads="1"/>
          </p:cNvSpPr>
          <p:nvPr>
            <p:ph idx="1"/>
          </p:nvPr>
        </p:nvSpPr>
        <p:spPr>
          <a:xfrm>
            <a:off x="639233" y="1600199"/>
            <a:ext cx="11195715" cy="4903967"/>
          </a:xfrm>
        </p:spPr>
        <p:txBody>
          <a:bodyPr>
            <a:noAutofit/>
          </a:bodyPr>
          <a:lstStyle/>
          <a:p>
            <a:r>
              <a:rPr lang="en-US" sz="2800" dirty="0"/>
              <a:t>Books</a:t>
            </a:r>
          </a:p>
          <a:p>
            <a:pPr lvl="1"/>
            <a:r>
              <a:rPr lang="en-US" sz="2400" i="1" dirty="0"/>
              <a:t>The Psychology Of Human-Computer Interaction</a:t>
            </a:r>
            <a:r>
              <a:rPr lang="en-US" sz="2400" dirty="0"/>
              <a:t>, by Card, Moran, &amp; Newell, Erlbaum, 1983 </a:t>
            </a:r>
          </a:p>
          <a:p>
            <a:pPr lvl="1"/>
            <a:r>
              <a:rPr lang="en-US" sz="2400" i="1" dirty="0"/>
              <a:t>Human-Computer Interaction</a:t>
            </a:r>
            <a:r>
              <a:rPr lang="en-US" sz="2400" dirty="0"/>
              <a:t>, by Dix, Finlay, </a:t>
            </a:r>
            <a:r>
              <a:rPr lang="en-US" sz="2400" dirty="0" err="1"/>
              <a:t>Abowd</a:t>
            </a:r>
            <a:r>
              <a:rPr lang="en-US" sz="2400" dirty="0"/>
              <a:t>, and Beale, 1998.</a:t>
            </a:r>
          </a:p>
          <a:p>
            <a:pPr lvl="1"/>
            <a:r>
              <a:rPr lang="en-US" sz="2400" i="1" dirty="0"/>
              <a:t>Perception</a:t>
            </a:r>
            <a:r>
              <a:rPr lang="en-US" sz="2400" dirty="0"/>
              <a:t>, Irvin Rock, 1995.</a:t>
            </a:r>
          </a:p>
          <a:p>
            <a:pPr lvl="1"/>
            <a:endParaRPr lang="en-US" sz="2400" dirty="0"/>
          </a:p>
          <a:p>
            <a:r>
              <a:rPr lang="en-US" sz="2800" dirty="0">
                <a:hlinkClick r:id="rId3">
                  <a:extLst>
                    <a:ext uri="{A12FA001-AC4F-418D-AE19-62706E023703}">
                      <ahyp:hlinkClr xmlns:ahyp="http://schemas.microsoft.com/office/drawing/2018/hyperlinkcolor" val="tx"/>
                    </a:ext>
                  </a:extLst>
                </a:hlinkClick>
              </a:rPr>
              <a:t>Pages 66-99 of “Cognitive Aspects in Interaction Design</a:t>
            </a:r>
            <a:r>
              <a:rPr lang="en-US" sz="2800" dirty="0"/>
              <a:t>”, from </a:t>
            </a:r>
            <a:r>
              <a:rPr lang="en-US" sz="2800" i="1" dirty="0"/>
              <a:t>Interaction Design</a:t>
            </a:r>
            <a:r>
              <a:rPr lang="en-US" sz="2800" dirty="0"/>
              <a:t>, 3rd Edition by Rogers, Sharp, &amp; </a:t>
            </a:r>
            <a:r>
              <a:rPr lang="en-US" sz="2800" dirty="0" err="1"/>
              <a:t>Preece</a:t>
            </a:r>
            <a:endParaRPr lang="en-US" sz="2800" dirty="0"/>
          </a:p>
          <a:p>
            <a:endParaRPr lang="en-US" sz="2800" dirty="0"/>
          </a:p>
          <a:p>
            <a:r>
              <a:rPr lang="en-US" sz="2800" dirty="0">
                <a:hlinkClick r:id="rId4">
                  <a:extLst>
                    <a:ext uri="{A12FA001-AC4F-418D-AE19-62706E023703}">
                      <ahyp:hlinkClr xmlns:ahyp="http://schemas.microsoft.com/office/drawing/2018/hyperlinkcolor" val="tx"/>
                    </a:ext>
                  </a:extLst>
                </a:hlinkClick>
              </a:rPr>
              <a:t>Applying Fitts’ Law to Mobile Interface Design</a:t>
            </a:r>
            <a:r>
              <a:rPr lang="en-US" sz="2800" dirty="0"/>
              <a:t> by Justin Smith</a:t>
            </a:r>
          </a:p>
          <a:p>
            <a:pPr lvl="1"/>
            <a:endParaRPr lang="en-US" dirty="0"/>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BA670CB5-5048-4182-8642-D3EAC88DE901}" type="slidenum">
              <a:rPr lang="en-US"/>
              <a:pPr/>
              <a:t>76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r>
              <a:rPr lang="en-US"/>
              <a:t>Next Time</a:t>
            </a:r>
          </a:p>
        </p:txBody>
      </p:sp>
      <p:sp>
        <p:nvSpPr>
          <p:cNvPr id="46085" name="Rectangle 3"/>
          <p:cNvSpPr>
            <a:spLocks noGrp="1" noChangeArrowheads="1"/>
          </p:cNvSpPr>
          <p:nvPr>
            <p:ph idx="1"/>
          </p:nvPr>
        </p:nvSpPr>
        <p:spPr>
          <a:xfrm>
            <a:off x="639233" y="1335819"/>
            <a:ext cx="11195715" cy="4988781"/>
          </a:xfrm>
        </p:spPr>
        <p:txBody>
          <a:bodyPr>
            <a:normAutofit fontScale="85000" lnSpcReduction="20000"/>
          </a:bodyPr>
          <a:lstStyle/>
          <a:p>
            <a:r>
              <a:rPr lang="en-US" dirty="0"/>
              <a:t>Lecture</a:t>
            </a:r>
          </a:p>
          <a:p>
            <a:pPr lvl="1"/>
            <a:r>
              <a:rPr lang="en-US" dirty="0"/>
              <a:t>Visual Information Design</a:t>
            </a:r>
          </a:p>
          <a:p>
            <a:endParaRPr lang="en-US" sz="2200" dirty="0"/>
          </a:p>
          <a:p>
            <a:r>
              <a:rPr lang="en-US" dirty="0"/>
              <a:t>Watch </a:t>
            </a:r>
            <a:r>
              <a:rPr lang="en-US" sz="3200" dirty="0"/>
              <a:t>Scott </a:t>
            </a:r>
            <a:r>
              <a:rPr lang="en-US" sz="3200" dirty="0" err="1"/>
              <a:t>Klemmer’s</a:t>
            </a:r>
            <a:r>
              <a:rPr lang="en-US" sz="3200" dirty="0"/>
              <a:t> </a:t>
            </a:r>
            <a:r>
              <a:rPr lang="en-US" sz="3200" dirty="0" err="1"/>
              <a:t>HCIOnline</a:t>
            </a:r>
            <a:r>
              <a:rPr lang="en-US" sz="3200" dirty="0"/>
              <a:t> lectures:</a:t>
            </a:r>
          </a:p>
          <a:p>
            <a:pPr lvl="1"/>
            <a:r>
              <a:rPr lang="en-US" sz="3200" dirty="0">
                <a:hlinkClick r:id="rId3">
                  <a:extLst>
                    <a:ext uri="{A12FA001-AC4F-418D-AE19-62706E023703}">
                      <ahyp:hlinkClr xmlns:ahyp="http://schemas.microsoft.com/office/drawing/2018/hyperlinkcolor" val="tx"/>
                    </a:ext>
                  </a:extLst>
                </a:hlinkClick>
              </a:rPr>
              <a:t>6.1 Visual Design</a:t>
            </a:r>
            <a:r>
              <a:rPr lang="en-US" sz="3200" dirty="0"/>
              <a:t> (7:37)</a:t>
            </a:r>
          </a:p>
          <a:p>
            <a:pPr lvl="1"/>
            <a:r>
              <a:rPr lang="en-US" sz="3200" dirty="0">
                <a:hlinkClick r:id="rId4">
                  <a:extLst>
                    <a:ext uri="{A12FA001-AC4F-418D-AE19-62706E023703}">
                      <ahyp:hlinkClr xmlns:ahyp="http://schemas.microsoft.com/office/drawing/2018/hyperlinkcolor" val="tx"/>
                    </a:ext>
                  </a:extLst>
                </a:hlinkClick>
              </a:rPr>
              <a:t>6.2 Typography</a:t>
            </a:r>
            <a:r>
              <a:rPr lang="en-US" sz="3200" dirty="0"/>
              <a:t> (10:47)</a:t>
            </a:r>
          </a:p>
          <a:p>
            <a:pPr lvl="1"/>
            <a:r>
              <a:rPr lang="en-US" sz="3200" dirty="0">
                <a:hlinkClick r:id="rId5">
                  <a:extLst>
                    <a:ext uri="{A12FA001-AC4F-418D-AE19-62706E023703}">
                      <ahyp:hlinkClr xmlns:ahyp="http://schemas.microsoft.com/office/drawing/2018/hyperlinkcolor" val="tx"/>
                    </a:ext>
                  </a:extLst>
                </a:hlinkClick>
              </a:rPr>
              <a:t>6.3 Grids &amp; Alignment</a:t>
            </a:r>
            <a:r>
              <a:rPr lang="en-US" sz="3200" dirty="0"/>
              <a:t> (17:33)</a:t>
            </a:r>
          </a:p>
          <a:p>
            <a:endParaRPr lang="en-US" dirty="0"/>
          </a:p>
          <a:p>
            <a:r>
              <a:rPr lang="en-US" dirty="0"/>
              <a:t>Studio</a:t>
            </a:r>
          </a:p>
          <a:p>
            <a:pPr lvl="1"/>
            <a:r>
              <a:rPr lang="en-US" dirty="0"/>
              <a:t>Low-fi presentations – what was surprising???</a:t>
            </a:r>
          </a:p>
          <a:p>
            <a:pPr lvl="1"/>
            <a:r>
              <a:rPr lang="en-US" dirty="0"/>
              <a:t>Sketching/Visual Design Exercise</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dirty="0" err="1"/>
              <a:t>dt+UX</a:t>
            </a:r>
            <a:r>
              <a:rPr lang="en-US" dirty="0"/>
              <a:t>: Design Thinking for User Experience Design, Prototyping &amp; Evaluation </a:t>
            </a:r>
          </a:p>
        </p:txBody>
      </p:sp>
      <p:sp>
        <p:nvSpPr>
          <p:cNvPr id="6" name="Slide Number Placeholder 5"/>
          <p:cNvSpPr>
            <a:spLocks noGrp="1"/>
          </p:cNvSpPr>
          <p:nvPr>
            <p:ph type="sldNum" sz="quarter" idx="12"/>
          </p:nvPr>
        </p:nvSpPr>
        <p:spPr/>
        <p:txBody>
          <a:bodyPr/>
          <a:lstStyle/>
          <a:p>
            <a:fld id="{50DBB7EE-7F70-4F67-AEEB-7D29BA50B8C2}" type="slidenum">
              <a:rPr lang="en-US"/>
              <a:pPr/>
              <a:t>77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Hall of Fame or Shame?</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CF9CC2F-3848-4AD5-9140-DCA5A9E08CD9}" type="slidenum">
              <a:rPr lang="en-US"/>
              <a:pPr/>
              <a:t>8</a:t>
            </a:fld>
            <a:endParaRPr lang="en-US"/>
          </a:p>
        </p:txBody>
      </p:sp>
      <p:pic>
        <p:nvPicPr>
          <p:cNvPr id="9" name="Picture 8" descr="hallof.png">
            <a:extLst>
              <a:ext uri="{FF2B5EF4-FFF2-40B4-BE49-F238E27FC236}">
                <a16:creationId xmlns:a16="http://schemas.microsoft.com/office/drawing/2014/main" id="{5E399599-1E31-4C5D-9EFF-D737ADF266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pic>
        <p:nvPicPr>
          <p:cNvPr id="10" name="Picture 7" descr="C:\Users\landay\AppData\Local\Microsoft\Windows\Temporary Internet Files\Content.Outlook\UVEMF6PJ\Screen Shot 2012-02-20 at 9 04 15 PM.png">
            <a:extLst>
              <a:ext uri="{FF2B5EF4-FFF2-40B4-BE49-F238E27FC236}">
                <a16:creationId xmlns:a16="http://schemas.microsoft.com/office/drawing/2014/main" id="{BF11BD8D-3698-8241-9D58-ECE001C54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5108"/>
            <a:ext cx="7703113" cy="56728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09319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Shame!</a:t>
            </a:r>
          </a:p>
        </p:txBody>
      </p:sp>
      <p:sp>
        <p:nvSpPr>
          <p:cNvPr id="3" name="Content Placeholder 2">
            <a:extLst>
              <a:ext uri="{FF2B5EF4-FFF2-40B4-BE49-F238E27FC236}">
                <a16:creationId xmlns:a16="http://schemas.microsoft.com/office/drawing/2014/main" id="{8C35C0E9-BCA7-4A3D-B003-E5B3F1954AB9}"/>
              </a:ext>
            </a:extLst>
          </p:cNvPr>
          <p:cNvSpPr>
            <a:spLocks noGrp="1"/>
          </p:cNvSpPr>
          <p:nvPr>
            <p:ph sz="half" idx="1"/>
          </p:nvPr>
        </p:nvSpPr>
        <p:spPr>
          <a:xfrm>
            <a:off x="7851465" y="1600200"/>
            <a:ext cx="4340535" cy="4724400"/>
          </a:xfrm>
        </p:spPr>
        <p:txBody>
          <a:bodyPr/>
          <a:lstStyle/>
          <a:p>
            <a:pPr marL="0" indent="0">
              <a:buNone/>
            </a:pPr>
            <a:r>
              <a:rPr lang="en-US" dirty="0"/>
              <a:t>Like</a:t>
            </a:r>
          </a:p>
          <a:p>
            <a:pPr lvl="1"/>
            <a:r>
              <a:rPr lang="en-US" sz="2500" dirty="0"/>
              <a:t>error message prominent with different color &amp; shape</a:t>
            </a:r>
          </a:p>
          <a:p>
            <a:pPr marL="0" indent="0">
              <a:buNone/>
            </a:pPr>
            <a:endParaRPr lang="en-US" dirty="0"/>
          </a:p>
          <a:p>
            <a:pPr marL="0" indent="0">
              <a:buNone/>
            </a:pPr>
            <a:r>
              <a:rPr lang="en-US" dirty="0"/>
              <a:t>Wish</a:t>
            </a:r>
          </a:p>
          <a:p>
            <a:pPr lvl="1"/>
            <a:r>
              <a:rPr lang="en-US" sz="2500" dirty="0"/>
              <a:t>where is the error?</a:t>
            </a:r>
          </a:p>
          <a:p>
            <a:pPr lvl="1"/>
            <a:r>
              <a:rPr lang="en-US" sz="2500" dirty="0"/>
              <a:t>what’s wrong with it?</a:t>
            </a:r>
          </a:p>
          <a:p>
            <a:pPr lvl="1"/>
            <a:r>
              <a:rPr lang="en-US" sz="2500" dirty="0"/>
              <a:t>parse &amp; fix it yourself!</a:t>
            </a:r>
          </a:p>
          <a:p>
            <a:endParaRPr lang="en-US" dirty="0"/>
          </a:p>
        </p:txBody>
      </p:sp>
      <p:sp>
        <p:nvSpPr>
          <p:cNvPr id="4" name="Date Placeholder 3"/>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9</a:t>
            </a:fld>
            <a:endParaRPr lang="en-US"/>
          </a:p>
        </p:txBody>
      </p:sp>
      <p:pic>
        <p:nvPicPr>
          <p:cNvPr id="11" name="Picture 7" descr="C:\Users\landay\AppData\Local\Microsoft\Windows\Temporary Internet Files\Content.Outlook\UVEMF6PJ\Screen Shot 2012-02-20 at 9 04 15 PM.png">
            <a:extLst>
              <a:ext uri="{FF2B5EF4-FFF2-40B4-BE49-F238E27FC236}">
                <a16:creationId xmlns:a16="http://schemas.microsoft.com/office/drawing/2014/main" id="{31432D4C-81FC-48C2-A6B8-8AD8F69A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5108"/>
            <a:ext cx="7703113" cy="56728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66049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02-design-discovery</Template>
  <TotalTime>29736</TotalTime>
  <Words>10078</Words>
  <Application>Microsoft Macintosh PowerPoint</Application>
  <PresentationFormat>Widescreen</PresentationFormat>
  <Paragraphs>1385</Paragraphs>
  <Slides>77</Slides>
  <Notes>77</Notes>
  <HiddenSlides>15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77</vt:i4>
      </vt:variant>
    </vt:vector>
  </HeadingPairs>
  <TitlesOfParts>
    <vt:vector size="88" baseType="lpstr">
      <vt:lpstr>Arial</vt:lpstr>
      <vt:lpstr>Arial Black</vt:lpstr>
      <vt:lpstr>Geneva</vt:lpstr>
      <vt:lpstr>Gill Sans Light</vt:lpstr>
      <vt:lpstr>Helvetica</vt:lpstr>
      <vt:lpstr>Helvetica Light</vt:lpstr>
      <vt:lpstr>Symbol</vt:lpstr>
      <vt:lpstr>Times New Roman</vt:lpstr>
      <vt:lpstr>Verdana</vt:lpstr>
      <vt:lpstr>ZapfDingbats</vt:lpstr>
      <vt:lpstr>5_Summer HCI</vt:lpstr>
      <vt:lpstr>Human Abilities: Vision &amp; Cognition</vt:lpstr>
      <vt:lpstr>Hall of Fame or Shame?</vt:lpstr>
      <vt:lpstr>Hall of Fame or Shame?</vt:lpstr>
      <vt:lpstr>Hall of Fame! (but still some issues…)</vt:lpstr>
      <vt:lpstr>Hall of Fame!</vt:lpstr>
      <vt:lpstr>Hall of Fame or Shame?</vt:lpstr>
      <vt:lpstr>Hall of Fame!</vt:lpstr>
      <vt:lpstr>Hall of Fame or Shame?</vt:lpstr>
      <vt:lpstr>Hall of Shame!</vt:lpstr>
      <vt:lpstr>Hall of Shame!</vt:lpstr>
      <vt:lpstr>Human Abilities: Vision &amp; Cognition</vt:lpstr>
      <vt:lpstr>Outline</vt:lpstr>
      <vt:lpstr>Why Study Color?</vt:lpstr>
      <vt:lpstr>Visible Spectrum</vt:lpstr>
      <vt:lpstr>Human Visual System</vt:lpstr>
      <vt:lpstr>Retina</vt:lpstr>
      <vt:lpstr>Retina</vt:lpstr>
      <vt:lpstr>Color Perception via Cones</vt:lpstr>
      <vt:lpstr>Color Sensitivity</vt:lpstr>
      <vt:lpstr>Color Sensitivity</vt:lpstr>
      <vt:lpstr>Distribution of Photopigments</vt:lpstr>
      <vt:lpstr>Focus</vt:lpstr>
      <vt:lpstr>Focus</vt:lpstr>
      <vt:lpstr>Focus</vt:lpstr>
      <vt:lpstr>Color Deficiency  (Also known as “color blindness”)</vt:lpstr>
      <vt:lpstr>Color Guidelines</vt:lpstr>
      <vt:lpstr>Use the Hue Circle</vt:lpstr>
      <vt:lpstr>Color Guidelines (cont.)</vt:lpstr>
      <vt:lpstr>Administrivia</vt:lpstr>
      <vt:lpstr>Administrivia</vt:lpstr>
      <vt:lpstr>PowerPoint Presentation</vt:lpstr>
      <vt:lpstr>The Model Human Processor</vt:lpstr>
      <vt:lpstr>The Model Human Processor</vt:lpstr>
      <vt:lpstr>MHP Basics</vt:lpstr>
      <vt:lpstr>MHP Basics</vt:lpstr>
      <vt:lpstr>What is missing from MHP?</vt:lpstr>
      <vt:lpstr>What is missing from MHP?</vt:lpstr>
      <vt:lpstr>PowerPoint Presentation</vt:lpstr>
      <vt:lpstr>Memory</vt:lpstr>
      <vt:lpstr>MHP Principles of Operation</vt:lpstr>
      <vt:lpstr>MHP Principles of Operation</vt:lpstr>
      <vt:lpstr>MHP Principles of Operation</vt:lpstr>
      <vt:lpstr>Motor Processor Experiment</vt:lpstr>
      <vt:lpstr>Experimental Results (2025au)</vt:lpstr>
      <vt:lpstr>Experimental Results (2024au)</vt:lpstr>
      <vt:lpstr>Experimental Results (2023au)</vt:lpstr>
      <vt:lpstr>Experimental Results (last year)</vt:lpstr>
      <vt:lpstr>Experimental Results (pre-covid)</vt:lpstr>
      <vt:lpstr>If we plot the data…</vt:lpstr>
      <vt:lpstr>Run This Experiment On Your Own</vt:lpstr>
      <vt:lpstr>Experimental Results (2 years ago)</vt:lpstr>
      <vt:lpstr>Experimental Results (3 years ago)</vt:lpstr>
      <vt:lpstr>Principles of Operation (cont.)</vt:lpstr>
      <vt:lpstr>Fitts’ Law Example</vt:lpstr>
      <vt:lpstr>Pie Menus in Use Today</vt:lpstr>
      <vt:lpstr>Procreate QuickMenu (2020-present)</vt:lpstr>
      <vt:lpstr>Blender Pie Menus (2019-present)</vt:lpstr>
      <vt:lpstr>Fusion 360 Marking Menu (c. 2014-present)</vt:lpstr>
      <vt:lpstr>Steam Input Radial Menu (2016-present)</vt:lpstr>
      <vt:lpstr>Apple Watch Is a Negative Fitts’ Law Example</vt:lpstr>
      <vt:lpstr>Apple Watch Is a Negative Fitts’ Law Example</vt:lpstr>
      <vt:lpstr>Volunteer for Experiment</vt:lpstr>
      <vt:lpstr>Volunteer for Experiment</vt:lpstr>
      <vt:lpstr>Memory Interference in Action: Cultural</vt:lpstr>
      <vt:lpstr>Memory Interference in Action: Cultural</vt:lpstr>
      <vt:lpstr>Memory Interference in Action: Labels/Terms</vt:lpstr>
      <vt:lpstr>Simple Experiment</vt:lpstr>
      <vt:lpstr>PowerPoint Presentation</vt:lpstr>
      <vt:lpstr>Simple Experiment</vt:lpstr>
      <vt:lpstr>PowerPoint Presentation</vt:lpstr>
      <vt:lpstr>Simple Experiment</vt:lpstr>
      <vt:lpstr>PowerPoint Presentation</vt:lpstr>
      <vt:lpstr>Memory</vt:lpstr>
      <vt:lpstr>Design UIs for Recognition over Recall</vt:lpstr>
      <vt:lpstr>Human Abilities Summary</vt:lpstr>
      <vt:lpstr>Further Reading Vision and Cognition</vt:lpstr>
      <vt:lpstr>Next Time</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Abilities: Vision and Cognition</dc:title>
  <dc:subject>User Interface Design, Prototyping, and Evaluation</dc:subject>
  <dc:creator>James Landay</dc:creator>
  <cp:keywords>usability, interface design, interaction design, user interface, user interface design, color, perception, vision, cognition</cp:keywords>
  <cp:lastModifiedBy>James A Landay</cp:lastModifiedBy>
  <cp:revision>764</cp:revision>
  <cp:lastPrinted>2025-10-21T18:35:40Z</cp:lastPrinted>
  <dcterms:created xsi:type="dcterms:W3CDTF">1997-02-10T23:02:31Z</dcterms:created>
  <dcterms:modified xsi:type="dcterms:W3CDTF">2025-10-21T18:43:36Z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