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Cormorant Garamond Bold Italics" charset="1" panose="00000800000000000000"/>
      <p:regular r:id="rId37"/>
    </p:embeddedFont>
    <p:embeddedFont>
      <p:font typeface="Quicksand" charset="1" panose="00000000000000000000"/>
      <p:regular r:id="rId38"/>
    </p:embeddedFont>
    <p:embeddedFont>
      <p:font typeface="Cormorant Garamond" charset="1" panose="00000500000000000000"/>
      <p:regular r:id="rId39"/>
    </p:embeddedFont>
    <p:embeddedFont>
      <p:font typeface="Quicksand Bold" charset="1" panose="000000000000000000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43764" y="2478342"/>
            <a:ext cx="16229942" cy="31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9"/>
              </a:lnSpc>
              <a:spcBef>
                <a:spcPct val="0"/>
              </a:spcBef>
            </a:pPr>
            <a:r>
              <a:rPr lang="en-US" b="true" sz="18577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FoodWise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37539" y="5908475"/>
            <a:ext cx="12812922" cy="8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44"/>
              </a:lnSpc>
              <a:spcBef>
                <a:spcPct val="0"/>
              </a:spcBef>
            </a:pPr>
            <a:r>
              <a:rPr lang="en-US" sz="488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A8: High-fi Prototype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322179" y="7057297"/>
            <a:ext cx="11643643" cy="52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NaYoung, Mai, Ava, Elton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49025" y="4498212"/>
            <a:ext cx="3234990" cy="2515205"/>
          </a:xfrm>
          <a:custGeom>
            <a:avLst/>
            <a:gdLst/>
            <a:ahLst/>
            <a:cxnLst/>
            <a:rect r="r" b="b" t="t" l="l"/>
            <a:pathLst>
              <a:path h="2515205" w="3234990">
                <a:moveTo>
                  <a:pt x="0" y="0"/>
                </a:moveTo>
                <a:lnTo>
                  <a:pt x="3234990" y="0"/>
                </a:lnTo>
                <a:lnTo>
                  <a:pt x="3234990" y="2515205"/>
                </a:lnTo>
                <a:lnTo>
                  <a:pt x="0" y="2515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401270" y="5260947"/>
            <a:ext cx="4344915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2293615" y="7334424"/>
            <a:ext cx="4346753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3121764" y="8586198"/>
            <a:ext cx="4716390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298469" y="1759525"/>
            <a:ext cx="921671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Most Common Violations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1821" y="3879822"/>
            <a:ext cx="609436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Inconsistent Button Designs</a:t>
            </a:r>
          </a:p>
          <a:p>
            <a:pPr algn="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Some Text Boxes look like Buttons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6595" y="3119383"/>
            <a:ext cx="6553230" cy="52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H4: Consistency &amp; Standards (4)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93615" y="5419899"/>
            <a:ext cx="5348229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Lack clear instruction in the beginning regarding how to navigate and unlock levels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93615" y="4101004"/>
            <a:ext cx="5348229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H10: Help &amp; Documentation (2)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85608" y="7205073"/>
            <a:ext cx="535254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Some pages are visually overwhelming and distracting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6155" y="6448153"/>
            <a:ext cx="7191998" cy="52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H8: Aesthetic &amp; Minimalist Design (2)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194175"/>
            <a:ext cx="16229942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2) Revised Design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087177" y="1211857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205286" y="1135657"/>
            <a:ext cx="5636484" cy="448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Issue 1: 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Survey is too long and visually overwhelming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07293" y="3065428"/>
            <a:ext cx="7852007" cy="643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Reduced Questions in Introduction Survey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Sparser text in the Survey speech bubbles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Removed the picture frames in the background to reduce unnecessary visual elements so users don’t get distracted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Makes survey less burdensome and more pleasant experience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01275" y="1819263"/>
            <a:ext cx="8606683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99"/>
              </a:lnSpc>
            </a:pPr>
            <a:r>
              <a:rPr lang="en-US" b="true" sz="39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Simplified the Survey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36883" y="6231132"/>
            <a:ext cx="4621414" cy="214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79"/>
              </a:lnSpc>
            </a:pPr>
            <a:r>
              <a:rPr lang="en-US" sz="33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Violation of</a:t>
            </a:r>
          </a:p>
          <a:p>
            <a:pPr algn="r" marL="0" indent="0" lvl="0">
              <a:lnSpc>
                <a:spcPts val="5779"/>
              </a:lnSpc>
            </a:pPr>
            <a:r>
              <a:rPr lang="en-US" b="true" sz="33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H8: Aesthetic &amp; Minimalist Design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068" y="1857401"/>
            <a:ext cx="5345210" cy="6508627"/>
          </a:xfrm>
          <a:custGeom>
            <a:avLst/>
            <a:gdLst/>
            <a:ahLst/>
            <a:cxnLst/>
            <a:rect r="r" b="b" t="t" l="l"/>
            <a:pathLst>
              <a:path h="6508627" w="5345210">
                <a:moveTo>
                  <a:pt x="0" y="0"/>
                </a:moveTo>
                <a:lnTo>
                  <a:pt x="5345210" y="0"/>
                </a:lnTo>
                <a:lnTo>
                  <a:pt x="5345210" y="6508627"/>
                </a:lnTo>
                <a:lnTo>
                  <a:pt x="0" y="650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25033" y="4084116"/>
            <a:ext cx="9334267" cy="4877155"/>
          </a:xfrm>
          <a:custGeom>
            <a:avLst/>
            <a:gdLst/>
            <a:ahLst/>
            <a:cxnLst/>
            <a:rect r="r" b="b" t="t" l="l"/>
            <a:pathLst>
              <a:path h="4877155" w="9334267">
                <a:moveTo>
                  <a:pt x="0" y="0"/>
                </a:moveTo>
                <a:lnTo>
                  <a:pt x="9334267" y="0"/>
                </a:lnTo>
                <a:lnTo>
                  <a:pt x="9334267" y="4877154"/>
                </a:lnTo>
                <a:lnTo>
                  <a:pt x="0" y="48771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69161">
            <a:off x="7120352" y="2011812"/>
            <a:ext cx="2394890" cy="1828825"/>
          </a:xfrm>
          <a:custGeom>
            <a:avLst/>
            <a:gdLst/>
            <a:ahLst/>
            <a:cxnLst/>
            <a:rect r="r" b="b" t="t" l="l"/>
            <a:pathLst>
              <a:path h="1828825" w="2394890">
                <a:moveTo>
                  <a:pt x="0" y="0"/>
                </a:moveTo>
                <a:lnTo>
                  <a:pt x="2394890" y="0"/>
                </a:lnTo>
                <a:lnTo>
                  <a:pt x="2394890" y="1828825"/>
                </a:lnTo>
                <a:lnTo>
                  <a:pt x="0" y="1828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47003" y="1743101"/>
            <a:ext cx="598189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Revised Survey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56075" y="7247807"/>
            <a:ext cx="5469539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Before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27937" y="3052067"/>
            <a:ext cx="2801920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After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205286" y="1135657"/>
            <a:ext cx="6064362" cy="448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Issue 2: 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Some Buttons and Textboxes are indistinguishable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299031"/>
            <a:ext cx="8052461" cy="579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Removed Shape/Outline for Headers so that it doesn’t look like a button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Unified button design: same color, black outline, same shapes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Incorporating more consistency in designs helps reduce user confusion and user errors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This will in turn create a more pleasant and easy user experience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8783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Consistent Button Design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31132"/>
            <a:ext cx="5469539" cy="214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79"/>
              </a:lnSpc>
            </a:pPr>
            <a:r>
              <a:rPr lang="en-US" sz="33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Violation of</a:t>
            </a:r>
          </a:p>
          <a:p>
            <a:pPr algn="r" marL="0" indent="0" lvl="0">
              <a:lnSpc>
                <a:spcPts val="5779"/>
              </a:lnSpc>
            </a:pPr>
            <a:r>
              <a:rPr lang="en-US" b="true" sz="33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H4: Consistency &amp; Standards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9111" y="943092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3423" y="428942"/>
            <a:ext cx="889480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Revised Buttons + Textboxes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5750" y="3794624"/>
            <a:ext cx="5469539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Before: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19559" y="6613340"/>
            <a:ext cx="2801920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After: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072891" y="3461782"/>
            <a:ext cx="2619183" cy="1226246"/>
          </a:xfrm>
          <a:custGeom>
            <a:avLst/>
            <a:gdLst/>
            <a:ahLst/>
            <a:cxnLst/>
            <a:rect r="r" b="b" t="t" l="l"/>
            <a:pathLst>
              <a:path h="1226246" w="2619183">
                <a:moveTo>
                  <a:pt x="0" y="0"/>
                </a:moveTo>
                <a:lnTo>
                  <a:pt x="2619183" y="0"/>
                </a:lnTo>
                <a:lnTo>
                  <a:pt x="2619183" y="1226246"/>
                </a:lnTo>
                <a:lnTo>
                  <a:pt x="0" y="122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3438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92750" y="6761713"/>
            <a:ext cx="2379465" cy="1071643"/>
          </a:xfrm>
          <a:custGeom>
            <a:avLst/>
            <a:gdLst/>
            <a:ahLst/>
            <a:cxnLst/>
            <a:rect r="r" b="b" t="t" l="l"/>
            <a:pathLst>
              <a:path h="1071643" w="2379465">
                <a:moveTo>
                  <a:pt x="0" y="0"/>
                </a:moveTo>
                <a:lnTo>
                  <a:pt x="2379465" y="0"/>
                </a:lnTo>
                <a:lnTo>
                  <a:pt x="2379465" y="1071642"/>
                </a:lnTo>
                <a:lnTo>
                  <a:pt x="0" y="107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36745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8160444"/>
            <a:ext cx="7473006" cy="640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546"/>
              </a:lnSpc>
            </a:pPr>
            <a:r>
              <a:rPr lang="en-US" b="true" sz="3262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Buttons: Green Fill + Black Outlines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897747" y="3810098"/>
            <a:ext cx="2376552" cy="725665"/>
          </a:xfrm>
          <a:custGeom>
            <a:avLst/>
            <a:gdLst/>
            <a:ahLst/>
            <a:cxnLst/>
            <a:rect r="r" b="b" t="t" l="l"/>
            <a:pathLst>
              <a:path h="725665" w="2376552">
                <a:moveTo>
                  <a:pt x="0" y="0"/>
                </a:moveTo>
                <a:lnTo>
                  <a:pt x="2376553" y="0"/>
                </a:lnTo>
                <a:lnTo>
                  <a:pt x="2376553" y="725664"/>
                </a:lnTo>
                <a:lnTo>
                  <a:pt x="0" y="725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716" t="-561963" r="-3124" b="-75748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97747" y="6943427"/>
            <a:ext cx="2376552" cy="770554"/>
          </a:xfrm>
          <a:custGeom>
            <a:avLst/>
            <a:gdLst/>
            <a:ahLst/>
            <a:cxnLst/>
            <a:rect r="r" b="b" t="t" l="l"/>
            <a:pathLst>
              <a:path h="770554" w="2376552">
                <a:moveTo>
                  <a:pt x="0" y="0"/>
                </a:moveTo>
                <a:lnTo>
                  <a:pt x="2376553" y="0"/>
                </a:lnTo>
                <a:lnTo>
                  <a:pt x="2376553" y="770554"/>
                </a:lnTo>
                <a:lnTo>
                  <a:pt x="0" y="770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729" t="-631407" r="-17539" b="-10355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616735" y="6943427"/>
            <a:ext cx="3493885" cy="708214"/>
          </a:xfrm>
          <a:custGeom>
            <a:avLst/>
            <a:gdLst/>
            <a:ahLst/>
            <a:cxnLst/>
            <a:rect r="r" b="b" t="t" l="l"/>
            <a:pathLst>
              <a:path h="708214" w="3493885">
                <a:moveTo>
                  <a:pt x="0" y="0"/>
                </a:moveTo>
                <a:lnTo>
                  <a:pt x="3493885" y="0"/>
                </a:lnTo>
                <a:lnTo>
                  <a:pt x="3493885" y="708214"/>
                </a:lnTo>
                <a:lnTo>
                  <a:pt x="0" y="7082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56603" r="-3306" b="-13246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16735" y="3682254"/>
            <a:ext cx="3631734" cy="899604"/>
          </a:xfrm>
          <a:custGeom>
            <a:avLst/>
            <a:gdLst/>
            <a:ahLst/>
            <a:cxnLst/>
            <a:rect r="r" b="b" t="t" l="l"/>
            <a:pathLst>
              <a:path h="899604" w="3631734">
                <a:moveTo>
                  <a:pt x="0" y="0"/>
                </a:moveTo>
                <a:lnTo>
                  <a:pt x="3631734" y="0"/>
                </a:lnTo>
                <a:lnTo>
                  <a:pt x="3631734" y="899603"/>
                </a:lnTo>
                <a:lnTo>
                  <a:pt x="0" y="899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322" t="-722357" r="-3884" b="-102128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645722" y="8160444"/>
            <a:ext cx="3473520" cy="640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46"/>
              </a:lnSpc>
            </a:pPr>
            <a:r>
              <a:rPr lang="en-US" b="true" sz="3262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Header Designs</a:t>
            </a:r>
          </a:p>
        </p:txBody>
      </p:sp>
      <p:sp>
        <p:nvSpPr>
          <p:cNvPr name="AutoShape 15" id="15"/>
          <p:cNvSpPr/>
          <p:nvPr/>
        </p:nvSpPr>
        <p:spPr>
          <a:xfrm>
            <a:off x="6401532" y="5161499"/>
            <a:ext cx="0" cy="124715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6" id="16"/>
          <p:cNvSpPr/>
          <p:nvPr/>
        </p:nvSpPr>
        <p:spPr>
          <a:xfrm>
            <a:off x="12597685" y="5143500"/>
            <a:ext cx="0" cy="124715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205286" y="1135657"/>
            <a:ext cx="6064362" cy="448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Issue 3: 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Lack of clear instructions for how to complete tasks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292055"/>
            <a:ext cx="8052461" cy="708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a brief introduction tutorial that explains what each of the pages contains</a:t>
            </a:r>
          </a:p>
          <a:p>
            <a:pPr algn="l" marL="1295400" indent="-431800" lvl="2">
              <a:lnSpc>
                <a:spcPts val="5100"/>
              </a:lnSpc>
              <a:buFont typeface="Arial"/>
              <a:buChar char="⚬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Option to skip to give more control for the users when navigating tasks</a:t>
            </a:r>
          </a:p>
          <a:p>
            <a:pPr algn="l" marL="1295400" indent="-431800" lvl="2">
              <a:lnSpc>
                <a:spcPts val="5100"/>
              </a:lnSpc>
              <a:buFont typeface="Arial"/>
              <a:buChar char="⚬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Can revisit this information on the information pop-up in each page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an information (?) button in each main page (present in home page, tracker, toolbox, map, and quick help)</a:t>
            </a:r>
          </a:p>
          <a:p>
            <a:pPr algn="l" marL="1295400" indent="-431800" lvl="2">
              <a:lnSpc>
                <a:spcPts val="5100"/>
              </a:lnSpc>
              <a:buFont typeface="Arial"/>
              <a:buChar char="⚬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Quick, simple access as it doesn’t take the user to a separate page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80856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Present More Information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31132"/>
            <a:ext cx="5469539" cy="214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79"/>
              </a:lnSpc>
            </a:pPr>
            <a:r>
              <a:rPr lang="en-US" sz="33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Violation of</a:t>
            </a:r>
          </a:p>
          <a:p>
            <a:pPr algn="r" marL="0" indent="0" lvl="0">
              <a:lnSpc>
                <a:spcPts val="5779"/>
              </a:lnSpc>
            </a:pPr>
            <a:r>
              <a:rPr lang="en-US" b="true" sz="33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H10: Help &amp; Documentations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384" y="3307573"/>
            <a:ext cx="16239232" cy="5135657"/>
          </a:xfrm>
          <a:custGeom>
            <a:avLst/>
            <a:gdLst/>
            <a:ahLst/>
            <a:cxnLst/>
            <a:rect r="r" b="b" t="t" l="l"/>
            <a:pathLst>
              <a:path h="5135657" w="16239232">
                <a:moveTo>
                  <a:pt x="0" y="0"/>
                </a:moveTo>
                <a:lnTo>
                  <a:pt x="16239232" y="0"/>
                </a:lnTo>
                <a:lnTo>
                  <a:pt x="16239232" y="5135657"/>
                </a:lnTo>
                <a:lnTo>
                  <a:pt x="0" y="5135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774253" y="1862411"/>
            <a:ext cx="598189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Brief Tutorial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986760"/>
            <a:ext cx="3121504" cy="6520112"/>
          </a:xfrm>
          <a:custGeom>
            <a:avLst/>
            <a:gdLst/>
            <a:ahLst/>
            <a:cxnLst/>
            <a:rect r="r" b="b" t="t" l="l"/>
            <a:pathLst>
              <a:path h="6520112" w="3121504">
                <a:moveTo>
                  <a:pt x="0" y="0"/>
                </a:moveTo>
                <a:lnTo>
                  <a:pt x="3121504" y="0"/>
                </a:lnTo>
                <a:lnTo>
                  <a:pt x="3121504" y="6520112"/>
                </a:lnTo>
                <a:lnTo>
                  <a:pt x="0" y="652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87818" y="1986760"/>
            <a:ext cx="6544654" cy="6520112"/>
          </a:xfrm>
          <a:custGeom>
            <a:avLst/>
            <a:gdLst/>
            <a:ahLst/>
            <a:cxnLst/>
            <a:rect r="r" b="b" t="t" l="l"/>
            <a:pathLst>
              <a:path h="6520112" w="6544654">
                <a:moveTo>
                  <a:pt x="0" y="0"/>
                </a:moveTo>
                <a:lnTo>
                  <a:pt x="6544654" y="0"/>
                </a:lnTo>
                <a:lnTo>
                  <a:pt x="6544654" y="6520112"/>
                </a:lnTo>
                <a:lnTo>
                  <a:pt x="0" y="65201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284872" y="3513583"/>
            <a:ext cx="5412925" cy="335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Information</a:t>
            </a:r>
          </a:p>
          <a:p>
            <a:pPr algn="ctr">
              <a:lnSpc>
                <a:spcPts val="8959"/>
              </a:lnSpc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Pop-up for the </a:t>
            </a:r>
          </a:p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5 main pages</a:t>
            </a:r>
          </a:p>
        </p:txBody>
      </p:sp>
      <p:sp>
        <p:nvSpPr>
          <p:cNvPr name="AutoShape 7" id="7"/>
          <p:cNvSpPr/>
          <p:nvPr/>
        </p:nvSpPr>
        <p:spPr>
          <a:xfrm>
            <a:off x="4245431" y="5645919"/>
            <a:ext cx="124715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14400"/>
            <a:ext cx="11534821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Overall...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41958" y="3838422"/>
            <a:ext cx="1480408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AutoNum type="arabicPeriod" startAt="1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Simplified word phrasings and visual designs for clarity and aesthetic purposes</a:t>
            </a:r>
          </a:p>
          <a:p>
            <a:pPr algn="l" marL="647700" indent="-323850" lvl="1">
              <a:lnSpc>
                <a:spcPts val="5100"/>
              </a:lnSpc>
              <a:buAutoNum type="arabicPeriod" startAt="1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Consistent design to clearly distinguish interactive buttons and text bubbles</a:t>
            </a:r>
          </a:p>
          <a:p>
            <a:pPr algn="l" marL="647700" indent="-323850" lvl="1">
              <a:lnSpc>
                <a:spcPts val="5100"/>
              </a:lnSpc>
              <a:buAutoNum type="arabicPeriod" startAt="1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more save and delete buttons and to improve user control over task flow</a:t>
            </a:r>
          </a:p>
          <a:p>
            <a:pPr algn="l" marL="647700" indent="-323850" lvl="1">
              <a:lnSpc>
                <a:spcPts val="5100"/>
              </a:lnSpc>
              <a:buAutoNum type="arabicPeriod" startAt="1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tutorial and information pop-up to provide clear instructions for smoother user experience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3306226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5897880" y="7723418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2207808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04001" y="8571936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99709"/>
            <a:ext cx="99149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Presentation Outline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04001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48489" y="2634143"/>
            <a:ext cx="5531457" cy="1244959"/>
            <a:chOff x="0" y="0"/>
            <a:chExt cx="1005241" cy="2262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A9BECB">
                <a:alpha val="86667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06813" y="4295711"/>
            <a:ext cx="5531457" cy="1244959"/>
            <a:chOff x="0" y="0"/>
            <a:chExt cx="1005241" cy="2262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DBE5EA">
                <a:alpha val="86667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378271" y="2634143"/>
            <a:ext cx="5531457" cy="1244959"/>
            <a:chOff x="0" y="0"/>
            <a:chExt cx="1005241" cy="22624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DBE5EA">
                <a:alpha val="86667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385366" y="5935590"/>
            <a:ext cx="5531457" cy="1244959"/>
            <a:chOff x="0" y="0"/>
            <a:chExt cx="1005241" cy="22624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7994A0">
                <a:alpha val="86667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108054" y="2634143"/>
            <a:ext cx="5531457" cy="1244959"/>
            <a:chOff x="0" y="0"/>
            <a:chExt cx="1005241" cy="2262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A9BECB">
                <a:alpha val="86667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48489" y="4249885"/>
            <a:ext cx="5531457" cy="1244959"/>
            <a:chOff x="0" y="0"/>
            <a:chExt cx="1005241" cy="22624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DBE5EA">
                <a:alpha val="8666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77805" y="2849124"/>
            <a:ext cx="5087013" cy="73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Meet the Team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35913" y="4510693"/>
            <a:ext cx="5087013" cy="647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3771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Prototype Implementation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93399" y="2849124"/>
            <a:ext cx="5101202" cy="73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Problem/Solution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600493" y="6150571"/>
            <a:ext cx="5101202" cy="73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Demo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23182" y="2858649"/>
            <a:ext cx="5101202" cy="6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1"/>
              </a:lnSpc>
            </a:pPr>
            <a:r>
              <a:rPr lang="en-US" sz="3558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Heuristic Evaluation Results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63616" y="4464867"/>
            <a:ext cx="5087094" cy="73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UI Revisions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385366" y="4249133"/>
            <a:ext cx="5531457" cy="1244959"/>
            <a:chOff x="0" y="0"/>
            <a:chExt cx="1005241" cy="22624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05241" cy="226249"/>
            </a:xfrm>
            <a:custGeom>
              <a:avLst/>
              <a:gdLst/>
              <a:ahLst/>
              <a:cxnLst/>
              <a:rect r="r" b="b" t="t" l="l"/>
              <a:pathLst>
                <a:path h="226249" w="1005241">
                  <a:moveTo>
                    <a:pt x="71380" y="0"/>
                  </a:moveTo>
                  <a:lnTo>
                    <a:pt x="933861" y="0"/>
                  </a:lnTo>
                  <a:cubicBezTo>
                    <a:pt x="952792" y="0"/>
                    <a:pt x="970948" y="7520"/>
                    <a:pt x="984335" y="20907"/>
                  </a:cubicBezTo>
                  <a:cubicBezTo>
                    <a:pt x="997721" y="34293"/>
                    <a:pt x="1005241" y="52449"/>
                    <a:pt x="1005241" y="71380"/>
                  </a:cubicBezTo>
                  <a:lnTo>
                    <a:pt x="1005241" y="154868"/>
                  </a:lnTo>
                  <a:cubicBezTo>
                    <a:pt x="1005241" y="194291"/>
                    <a:pt x="973283" y="226249"/>
                    <a:pt x="933861" y="226249"/>
                  </a:cubicBezTo>
                  <a:lnTo>
                    <a:pt x="71380" y="226249"/>
                  </a:lnTo>
                  <a:cubicBezTo>
                    <a:pt x="52449" y="226249"/>
                    <a:pt x="34293" y="218728"/>
                    <a:pt x="20907" y="205342"/>
                  </a:cubicBezTo>
                  <a:cubicBezTo>
                    <a:pt x="7520" y="191955"/>
                    <a:pt x="0" y="173799"/>
                    <a:pt x="0" y="154868"/>
                  </a:cubicBezTo>
                  <a:lnTo>
                    <a:pt x="0" y="71380"/>
                  </a:lnTo>
                  <a:cubicBezTo>
                    <a:pt x="0" y="52449"/>
                    <a:pt x="7520" y="34293"/>
                    <a:pt x="20907" y="20907"/>
                  </a:cubicBezTo>
                  <a:cubicBezTo>
                    <a:pt x="34293" y="7520"/>
                    <a:pt x="52449" y="0"/>
                    <a:pt x="71380" y="0"/>
                  </a:cubicBezTo>
                  <a:close/>
                </a:path>
              </a:pathLst>
            </a:custGeom>
            <a:solidFill>
              <a:srgbClr val="A9BECB">
                <a:alpha val="86667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05241" cy="264349"/>
            </a:xfrm>
            <a:prstGeom prst="rect">
              <a:avLst/>
            </a:prstGeom>
          </p:spPr>
          <p:txBody>
            <a:bodyPr anchor="ctr" rtlCol="false" tIns="70074" lIns="70074" bIns="70074" rIns="7007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600493" y="4464115"/>
            <a:ext cx="5101202" cy="73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4347">
                <a:solidFill>
                  <a:srgbClr val="33333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Usability Goals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194175"/>
            <a:ext cx="16229942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3) Usability Goals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00634" y="0"/>
            <a:ext cx="12487366" cy="10287000"/>
            <a:chOff x="0" y="0"/>
            <a:chExt cx="328885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88854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88854">
                  <a:moveTo>
                    <a:pt x="0" y="0"/>
                  </a:moveTo>
                  <a:lnTo>
                    <a:pt x="3288854" y="0"/>
                  </a:lnTo>
                  <a:lnTo>
                    <a:pt x="32888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3288854" cy="2823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258300"/>
            <a:ext cx="3921038" cy="3810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6154790" y="1028700"/>
            <a:ext cx="10408632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466775" y="2451067"/>
            <a:ext cx="4846898" cy="0"/>
          </a:xfrm>
          <a:prstGeom prst="line">
            <a:avLst/>
          </a:prstGeom>
          <a:ln cap="flat" w="28575">
            <a:solidFill>
              <a:srgbClr val="A9BE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423252" y="1577625"/>
            <a:ext cx="523781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Usability Goal #1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15219" y="1596675"/>
            <a:ext cx="11677327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Intuitive navigation and features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Changed the symbol for the quick help button</a:t>
            </a:r>
          </a:p>
          <a:p>
            <a:pPr algn="l" marL="906780" indent="-453390" lvl="1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Made button design more consistent </a:t>
            </a:r>
          </a:p>
        </p:txBody>
      </p:sp>
      <p:sp>
        <p:nvSpPr>
          <p:cNvPr name="AutoShape 10" id="10"/>
          <p:cNvSpPr/>
          <p:nvPr/>
        </p:nvSpPr>
        <p:spPr>
          <a:xfrm>
            <a:off x="466775" y="6105068"/>
            <a:ext cx="4935776" cy="0"/>
          </a:xfrm>
          <a:prstGeom prst="line">
            <a:avLst/>
          </a:prstGeom>
          <a:ln cap="flat" w="28575">
            <a:solidFill>
              <a:srgbClr val="A9BEC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66775" y="5231625"/>
            <a:ext cx="5333859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Usability Goal #2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38704" y="5250675"/>
            <a:ext cx="11241294" cy="44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Efficiency and ease of use for tasks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Scaling down the survey text and requirements for ease of entry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Providing instructions for each feature</a:t>
            </a:r>
          </a:p>
          <a:p>
            <a:pPr algn="l" marL="906780" indent="-453390" lvl="1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spc="252">
                <a:solidFill>
                  <a:srgbClr val="0F466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Providing an introductory tutorial to introduce users to the various features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194175"/>
            <a:ext cx="16229942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4) Prototype Implementation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925915" y="2236038"/>
            <a:ext cx="2928041" cy="2605957"/>
          </a:xfrm>
          <a:custGeom>
            <a:avLst/>
            <a:gdLst/>
            <a:ahLst/>
            <a:cxnLst/>
            <a:rect r="r" b="b" t="t" l="l"/>
            <a:pathLst>
              <a:path h="2605957" w="2928041">
                <a:moveTo>
                  <a:pt x="0" y="0"/>
                </a:moveTo>
                <a:lnTo>
                  <a:pt x="2928041" y="0"/>
                </a:lnTo>
                <a:lnTo>
                  <a:pt x="2928041" y="2605957"/>
                </a:lnTo>
                <a:lnTo>
                  <a:pt x="0" y="2605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10306" y="4274769"/>
            <a:ext cx="2388623" cy="2388623"/>
          </a:xfrm>
          <a:custGeom>
            <a:avLst/>
            <a:gdLst/>
            <a:ahLst/>
            <a:cxnLst/>
            <a:rect r="r" b="b" t="t" l="l"/>
            <a:pathLst>
              <a:path h="2388623" w="2388623">
                <a:moveTo>
                  <a:pt x="0" y="0"/>
                </a:moveTo>
                <a:lnTo>
                  <a:pt x="2388622" y="0"/>
                </a:lnTo>
                <a:lnTo>
                  <a:pt x="2388622" y="2388623"/>
                </a:lnTo>
                <a:lnTo>
                  <a:pt x="0" y="2388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370799" y="1573194"/>
            <a:ext cx="1667635" cy="1965822"/>
          </a:xfrm>
          <a:custGeom>
            <a:avLst/>
            <a:gdLst/>
            <a:ahLst/>
            <a:cxnLst/>
            <a:rect r="r" b="b" t="t" l="l"/>
            <a:pathLst>
              <a:path h="1965822" w="1667635">
                <a:moveTo>
                  <a:pt x="0" y="0"/>
                </a:moveTo>
                <a:lnTo>
                  <a:pt x="1667635" y="0"/>
                </a:lnTo>
                <a:lnTo>
                  <a:pt x="1667635" y="1965822"/>
                </a:lnTo>
                <a:lnTo>
                  <a:pt x="0" y="1965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23305" y="2182615"/>
            <a:ext cx="2207542" cy="2712802"/>
          </a:xfrm>
          <a:custGeom>
            <a:avLst/>
            <a:gdLst/>
            <a:ahLst/>
            <a:cxnLst/>
            <a:rect r="r" b="b" t="t" l="l"/>
            <a:pathLst>
              <a:path h="2712802" w="2207542">
                <a:moveTo>
                  <a:pt x="0" y="0"/>
                </a:moveTo>
                <a:lnTo>
                  <a:pt x="2207543" y="0"/>
                </a:lnTo>
                <a:lnTo>
                  <a:pt x="2207543" y="2712802"/>
                </a:lnTo>
                <a:lnTo>
                  <a:pt x="0" y="2712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Framework / Tools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Used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78386" y="6843263"/>
            <a:ext cx="8052461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b="true" sz="30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React Native </a:t>
            </a: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for cross-platform compatibility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b="true" sz="30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Expo Go</a:t>
            </a: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US" b="true" sz="30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emulators</a:t>
            </a: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for testing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8758" y="6221607"/>
            <a:ext cx="5469539" cy="238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React Native</a:t>
            </a:r>
          </a:p>
          <a:p>
            <a:pPr algn="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Expo Go</a:t>
            </a:r>
          </a:p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Emulators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51612" y="1597356"/>
            <a:ext cx="3875271" cy="8223386"/>
          </a:xfrm>
          <a:custGeom>
            <a:avLst/>
            <a:gdLst/>
            <a:ahLst/>
            <a:cxnLst/>
            <a:rect r="r" b="b" t="t" l="l"/>
            <a:pathLst>
              <a:path h="8223386" w="3875271">
                <a:moveTo>
                  <a:pt x="0" y="0"/>
                </a:moveTo>
                <a:lnTo>
                  <a:pt x="3875271" y="0"/>
                </a:lnTo>
                <a:lnTo>
                  <a:pt x="3875271" y="8223386"/>
                </a:lnTo>
                <a:lnTo>
                  <a:pt x="0" y="8223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Implemented Features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App Navigation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156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Chosen Taskflow: </a:t>
            </a:r>
          </a:p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Toolbox Editing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251406"/>
            <a:ext cx="4547521" cy="479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Tab bar (always accessible, preserves tab state)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Consistent palette and styling of action items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Back buttons on every page other than default screens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76264" y="1606881"/>
            <a:ext cx="3853160" cy="8220075"/>
          </a:xfrm>
          <a:custGeom>
            <a:avLst/>
            <a:gdLst/>
            <a:ahLst/>
            <a:cxnLst/>
            <a:rect r="r" b="b" t="t" l="l"/>
            <a:pathLst>
              <a:path h="8220075" w="3853160">
                <a:moveTo>
                  <a:pt x="0" y="0"/>
                </a:moveTo>
                <a:lnTo>
                  <a:pt x="3853160" y="0"/>
                </a:lnTo>
                <a:lnTo>
                  <a:pt x="3853160" y="8220075"/>
                </a:lnTo>
                <a:lnTo>
                  <a:pt x="0" y="8220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Implemented Features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Toolbox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156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Chosen Taskflow: </a:t>
            </a:r>
          </a:p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Toolbox Editing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251406"/>
            <a:ext cx="4547521" cy="585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Flippable cards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Ordered by most recent addition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Search bar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Premade catalog for easy tool adding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Custom tools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Edit/delete tools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Persistent data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Back out of any screen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34123" y="1597356"/>
            <a:ext cx="3873710" cy="8220075"/>
          </a:xfrm>
          <a:custGeom>
            <a:avLst/>
            <a:gdLst/>
            <a:ahLst/>
            <a:cxnLst/>
            <a:rect r="r" b="b" t="t" l="l"/>
            <a:pathLst>
              <a:path h="8220075" w="3873710">
                <a:moveTo>
                  <a:pt x="0" y="0"/>
                </a:moveTo>
                <a:lnTo>
                  <a:pt x="3873710" y="0"/>
                </a:lnTo>
                <a:lnTo>
                  <a:pt x="3873710" y="8220075"/>
                </a:lnTo>
                <a:lnTo>
                  <a:pt x="0" y="8220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Unimplemented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Features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Remaining Tasks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156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Tasks to still be Implemented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251406"/>
            <a:ext cx="4547521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Complete the introductory survey about food habits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Complete a module (including lessons and recurring tasks)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34123" y="1597356"/>
            <a:ext cx="3873710" cy="8220075"/>
          </a:xfrm>
          <a:custGeom>
            <a:avLst/>
            <a:gdLst/>
            <a:ahLst/>
            <a:cxnLst/>
            <a:rect r="r" b="b" t="t" l="l"/>
            <a:pathLst>
              <a:path h="8220075" w="3873710">
                <a:moveTo>
                  <a:pt x="0" y="0"/>
                </a:moveTo>
                <a:lnTo>
                  <a:pt x="3873710" y="0"/>
                </a:lnTo>
                <a:lnTo>
                  <a:pt x="3873710" y="8220075"/>
                </a:lnTo>
                <a:lnTo>
                  <a:pt x="0" y="8220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i="true" b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Unimplemented</a:t>
            </a:r>
          </a:p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Features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Extra Functions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748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Miscellaneous Features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2251406"/>
            <a:ext cx="4547521" cy="585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Profile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Emergency help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Tracking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Tags and instruction pages for toolbox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Guides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*These aren’t required for the tasks, so some of these features may not be fully implemented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4101241" y="1597356"/>
            <a:ext cx="3842183" cy="8262759"/>
          </a:xfrm>
          <a:custGeom>
            <a:avLst/>
            <a:gdLst/>
            <a:ahLst/>
            <a:cxnLst/>
            <a:rect r="r" b="b" t="t" l="l"/>
            <a:pathLst>
              <a:path h="8262759" w="3842183">
                <a:moveTo>
                  <a:pt x="0" y="0"/>
                </a:moveTo>
                <a:lnTo>
                  <a:pt x="3842183" y="0"/>
                </a:lnTo>
                <a:lnTo>
                  <a:pt x="3842183" y="8262759"/>
                </a:lnTo>
                <a:lnTo>
                  <a:pt x="0" y="82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Wizard of Oz / Hardcoded Features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44000" y="1597356"/>
            <a:ext cx="8606683" cy="3768725"/>
            <a:chOff x="0" y="0"/>
            <a:chExt cx="11475578" cy="502496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808566"/>
              <a:ext cx="6271062" cy="421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47700" indent="-323850" lvl="1">
                <a:lnSpc>
                  <a:spcPts val="5100"/>
                </a:lnSpc>
                <a:buFont typeface="Arial"/>
                <a:buChar char="•"/>
              </a:pPr>
              <a:r>
                <a:rPr lang="en-US" sz="3000">
                  <a:solidFill>
                    <a:srgbClr val="0F4662"/>
                  </a:solidFill>
                  <a:latin typeface="Quicksand"/>
                  <a:ea typeface="Quicksand"/>
                  <a:cs typeface="Quicksand"/>
                  <a:sym typeface="Quicksand"/>
                </a:rPr>
                <a:t>Pretends to track whether a user has actually used a tool</a:t>
              </a:r>
            </a:p>
            <a:p>
              <a:pPr algn="l" marL="647700" indent="-323850" lvl="1">
                <a:lnSpc>
                  <a:spcPts val="5100"/>
                </a:lnSpc>
                <a:buFont typeface="Arial"/>
                <a:buChar char="•"/>
              </a:pPr>
              <a:r>
                <a:rPr lang="en-US" sz="3000">
                  <a:solidFill>
                    <a:srgbClr val="0F4662"/>
                  </a:solidFill>
                  <a:latin typeface="Quicksand"/>
                  <a:ea typeface="Quicksand"/>
                  <a:cs typeface="Quicksand"/>
                  <a:sym typeface="Quicksand"/>
                </a:rPr>
                <a:t>Profile but no account or authentication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42875"/>
              <a:ext cx="11475578" cy="78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40"/>
                </a:lnSpc>
              </a:pPr>
              <a:r>
                <a:rPr lang="en-US" b="true" sz="3200">
                  <a:solidFill>
                    <a:srgbClr val="0F4662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Oz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88758" y="6221607"/>
            <a:ext cx="5469539" cy="748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Not much so far!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144000" y="5861381"/>
            <a:ext cx="8606683" cy="2473325"/>
            <a:chOff x="0" y="0"/>
            <a:chExt cx="11475578" cy="329776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808566"/>
              <a:ext cx="6271062" cy="248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47700" indent="-323850" lvl="1">
                <a:lnSpc>
                  <a:spcPts val="5100"/>
                </a:lnSpc>
                <a:buFont typeface="Arial"/>
                <a:buChar char="•"/>
              </a:pPr>
              <a:r>
                <a:rPr lang="en-US" sz="3000">
                  <a:solidFill>
                    <a:srgbClr val="0F4662"/>
                  </a:solidFill>
                  <a:latin typeface="Quicksand"/>
                  <a:ea typeface="Quicksand"/>
                  <a:cs typeface="Quicksand"/>
                  <a:sym typeface="Quicksand"/>
                </a:rPr>
                <a:t>Catalog (by design)</a:t>
              </a:r>
            </a:p>
            <a:p>
              <a:pPr algn="l" marL="647700" indent="-323850" lvl="1">
                <a:lnSpc>
                  <a:spcPts val="5100"/>
                </a:lnSpc>
                <a:buFont typeface="Arial"/>
                <a:buChar char="•"/>
              </a:pPr>
              <a:r>
                <a:rPr lang="en-US" sz="3000">
                  <a:solidFill>
                    <a:srgbClr val="0F4662"/>
                  </a:solidFill>
                  <a:latin typeface="Quicksand"/>
                  <a:ea typeface="Quicksand"/>
                  <a:cs typeface="Quicksand"/>
                  <a:sym typeface="Quicksand"/>
                </a:rPr>
                <a:t>Everything else is customizable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142875"/>
              <a:ext cx="11475578" cy="78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40"/>
                </a:lnSpc>
              </a:pPr>
              <a:r>
                <a:rPr lang="en-US" b="true" sz="3200">
                  <a:solidFill>
                    <a:srgbClr val="0F4662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Hardcoded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205286" y="1135657"/>
            <a:ext cx="6064362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Issues + Questions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165681"/>
            <a:ext cx="8052461" cy="579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Not every feature can be included, so we need to prioritize the necessary features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toolbox was very time-consuming; hard to estimate implementation time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Figma to React Native workflow could be improved</a:t>
            </a: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Which is better? A non-functional mockup of an extra feature, or just leaving it out?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Limited Time Frame and Expertise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1567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Implementation</a:t>
            </a:r>
          </a:p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Priorities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525" y="0"/>
            <a:ext cx="18288000" cy="4099486"/>
            <a:chOff x="0" y="0"/>
            <a:chExt cx="4816593" cy="1079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079700"/>
            </a:xfrm>
            <a:custGeom>
              <a:avLst/>
              <a:gdLst/>
              <a:ahLst/>
              <a:cxnLst/>
              <a:rect r="r" b="b" t="t" l="l"/>
              <a:pathLst>
                <a:path h="10797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599709"/>
            <a:ext cx="99149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Meet the Team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3368" y="6608932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 Mostafa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17174" y="6606042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Ava Love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8125" y="6608932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NaYoung Son</a:t>
            </a:r>
          </a:p>
        </p:txBody>
      </p:sp>
      <p:sp>
        <p:nvSpPr>
          <p:cNvPr name="AutoShape 9" id="9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8304001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180695" y="6606042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Elton Manchester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257960" y="2847800"/>
            <a:ext cx="3749774" cy="3394765"/>
            <a:chOff x="0" y="0"/>
            <a:chExt cx="5580380" cy="50520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4"/>
              <a:stretch>
                <a:fillRect l="0" t="-3310" r="0" b="-47224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5759" y="2889857"/>
            <a:ext cx="3749774" cy="3394765"/>
            <a:chOff x="0" y="0"/>
            <a:chExt cx="5580380" cy="50520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5"/>
              <a:stretch>
                <a:fillRect l="-59046" t="-108126" r="-67157" b="-125012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454465" y="2906543"/>
            <a:ext cx="3724702" cy="3372067"/>
            <a:chOff x="0" y="0"/>
            <a:chExt cx="5580380" cy="50520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6"/>
              <a:stretch>
                <a:fillRect l="0" t="-30016" r="0" b="-3566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733417" y="2889857"/>
            <a:ext cx="3749774" cy="3394765"/>
            <a:chOff x="0" y="0"/>
            <a:chExt cx="5580380" cy="50520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7"/>
              <a:stretch>
                <a:fillRect l="0" t="-3225" r="0" b="-3225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201222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205286" y="1135657"/>
            <a:ext cx="6064362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Implementation Plan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165681"/>
            <a:ext cx="8052461" cy="643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Over Break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Learn how to use React Native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Finish survey (simplest task, good practice)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Make progress on A10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Week 10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Finish A10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Devote most of the time to the final task and additional features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Present at the expo!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454481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Final Push 😫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8758" y="6221607"/>
            <a:ext cx="5469539" cy="748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Happy Thanksgiving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194175"/>
            <a:ext cx="16229942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5) Demo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96227" y="4416699"/>
            <a:ext cx="13095546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Eating Disorder is stigmatized and specialized therapy is often inaccessible 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Despite its commonality, ED is not viewed on the same tangent with other mental health topics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247055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599709"/>
            <a:ext cx="804816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Problem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304001" y="801952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83895" y="4350024"/>
            <a:ext cx="13720210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Cute visuals, interactive features, and game-like elements make recovery fun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Stage-based process for structured support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Personalized recovery toolbox to build coping mechanisms and maintain growth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247055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599709"/>
            <a:ext cx="804816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Solution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304001" y="801952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308350"/>
            <a:ext cx="16229942" cy="347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1) Heuristic Evaluation </a:t>
            </a:r>
          </a:p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b="true" sz="99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Results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9958497" y="9906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5400000">
            <a:off x="2830618" y="5094549"/>
            <a:ext cx="2385819" cy="1201856"/>
          </a:xfrm>
          <a:custGeom>
            <a:avLst/>
            <a:gdLst/>
            <a:ahLst/>
            <a:cxnLst/>
            <a:rect r="r" b="b" t="t" l="l"/>
            <a:pathLst>
              <a:path h="1201856" w="2385819">
                <a:moveTo>
                  <a:pt x="0" y="0"/>
                </a:moveTo>
                <a:lnTo>
                  <a:pt x="2385819" y="0"/>
                </a:lnTo>
                <a:lnTo>
                  <a:pt x="2385819" y="1201856"/>
                </a:lnTo>
                <a:lnTo>
                  <a:pt x="0" y="1201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2384" y="519245"/>
            <a:ext cx="66172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HE Results Overview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52359" y="2422902"/>
            <a:ext cx="8052461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Cute/fun/pleasant UI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Most tasks easy to navigate (after exploring the roadmap)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Focuses user energy on themselves and their recovery journey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52359" y="6886534"/>
            <a:ext cx="9052252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Need to simplify terminology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Improve consistency of design (buttons, etc.)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Include error prevention and recovery mechanisms given nonlinear nature of EDs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52359" y="1711702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General HE Takeaways: What They Liked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52359" y="6356727"/>
            <a:ext cx="933564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General HE Takeaways: What They Didn’t Like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8758" y="2561280"/>
            <a:ext cx="5469539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74 Total Violations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8758" y="7329316"/>
            <a:ext cx="5469539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11 Total Changes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39596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9958497" y="9906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5400000">
            <a:off x="2830618" y="5094549"/>
            <a:ext cx="2385819" cy="1201856"/>
          </a:xfrm>
          <a:custGeom>
            <a:avLst/>
            <a:gdLst/>
            <a:ahLst/>
            <a:cxnLst/>
            <a:rect r="r" b="b" t="t" l="l"/>
            <a:pathLst>
              <a:path h="1201856" w="2385819">
                <a:moveTo>
                  <a:pt x="0" y="0"/>
                </a:moveTo>
                <a:lnTo>
                  <a:pt x="2385819" y="0"/>
                </a:lnTo>
                <a:lnTo>
                  <a:pt x="2385819" y="1201856"/>
                </a:lnTo>
                <a:lnTo>
                  <a:pt x="0" y="1201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2384" y="519245"/>
            <a:ext cx="337114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HE Results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52359" y="2422902"/>
            <a:ext cx="8052461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Reduced Questions in Introduction Survey 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Sparser text in the Survey speech bubbles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52359" y="8001000"/>
            <a:ext cx="8606683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Simplified visual elements in background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a short tutorial at the beggining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52359" y="4889500"/>
            <a:ext cx="9052252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Toolbox: added a button to delete tool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All: added (?) button to provide information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Changed the icon for Quick Help (!) to siren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52359" y="1711702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Simplified the Survey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73898" y="7289800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Clearer Instructions for Tasks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52359" y="4359693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Added/Changed Buttons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88758" y="2252160"/>
            <a:ext cx="5469539" cy="1552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6 Violations for</a:t>
            </a:r>
          </a:p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Severity 3-4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8758" y="7412262"/>
            <a:ext cx="5469539" cy="74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6 Changes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21234" y="0"/>
            <a:ext cx="10166766" cy="10287000"/>
            <a:chOff x="0" y="0"/>
            <a:chExt cx="26776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6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77667">
                  <a:moveTo>
                    <a:pt x="0" y="0"/>
                  </a:moveTo>
                  <a:lnTo>
                    <a:pt x="2677667" y="0"/>
                  </a:lnTo>
                  <a:lnTo>
                    <a:pt x="2677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677667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777408" y="9660892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9801964" y="671645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5400000">
            <a:off x="2830618" y="4148724"/>
            <a:ext cx="2385819" cy="1201856"/>
          </a:xfrm>
          <a:custGeom>
            <a:avLst/>
            <a:gdLst/>
            <a:ahLst/>
            <a:cxnLst/>
            <a:rect r="r" b="b" t="t" l="l"/>
            <a:pathLst>
              <a:path h="1201856" w="2385819">
                <a:moveTo>
                  <a:pt x="0" y="0"/>
                </a:moveTo>
                <a:lnTo>
                  <a:pt x="2385819" y="0"/>
                </a:lnTo>
                <a:lnTo>
                  <a:pt x="2385819" y="1201856"/>
                </a:lnTo>
                <a:lnTo>
                  <a:pt x="0" y="1201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2384" y="519245"/>
            <a:ext cx="337114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HE Results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21853" y="1759904"/>
            <a:ext cx="8052461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Removed Shape/Outline for Headers so that it doesn’t look like a button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Consistent button design: same color, black outline, same shapes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09999" y="7070092"/>
            <a:ext cx="8606683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a brief tutorial to explain where each functions (tracker, toolbox, etc.) are located</a:t>
            </a:r>
          </a:p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(?) information buttons across the pages to clarify how to unlock levels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21853" y="5386548"/>
            <a:ext cx="9052252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Added a save button for Tracker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21853" y="1048705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Consistent Design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31538" y="6358892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Clearer Instructions for Tasks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021853" y="4675348"/>
            <a:ext cx="860668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40"/>
              </a:lnSpc>
            </a:pPr>
            <a:r>
              <a:rPr lang="en-US" b="true" sz="32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Added/Changed Buttons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88758" y="1740854"/>
            <a:ext cx="5469539" cy="1552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12 Violations for</a:t>
            </a:r>
          </a:p>
          <a:p>
            <a:pPr algn="ctr" marL="0" indent="0" lvl="0">
              <a:lnSpc>
                <a:spcPts val="6478"/>
              </a:lnSpc>
            </a:pPr>
            <a:r>
              <a:rPr lang="en-US" b="true" sz="3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Severity 1-2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8758" y="6037811"/>
            <a:ext cx="5469539" cy="2580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8"/>
              </a:lnSpc>
            </a:pPr>
            <a:r>
              <a:rPr lang="en-US" sz="381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5 Changes</a:t>
            </a:r>
          </a:p>
          <a:p>
            <a:pPr algn="ctr" marL="0" indent="0" lvl="0">
              <a:lnSpc>
                <a:spcPts val="4778"/>
              </a:lnSpc>
            </a:pPr>
            <a:r>
              <a:rPr lang="en-US" b="true" sz="281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(comments were redundant + some due to limitations in Figma implementation)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DAGVNlVt9jA</dc:identifier>
  <dcterms:modified xsi:type="dcterms:W3CDTF">2011-08-01T06:04:30Z</dcterms:modified>
  <cp:revision>1</cp:revision>
  <dc:title>Group Project</dc:title>
</cp:coreProperties>
</file>