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Hina-Mincho" charset="1" panose="02000000000000000000"/>
      <p:regular r:id="rId42"/>
    </p:embeddedFont>
    <p:embeddedFont>
      <p:font typeface="TAN Pearl" charset="1" panose="00000000000000000000"/>
      <p:regular r:id="rId43"/>
    </p:embeddedFont>
    <p:embeddedFont>
      <p:font typeface="Baskerville Display PT Italics" charset="1" panose="02030602080406090203"/>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5.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4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figma.com/proto/oTLT8iLMDdrXezrlVj1gyo/A6-Med-fi-Prototyping?node-id=5-2&amp;node-type=canvas&amp;t=PSynLg4Itbmoa5uj-0&amp;scaling=scale-down&amp;content-scaling=fixed&amp;starting-point-node-id=371%3A3615&amp;show-proto-sidebar=1" TargetMode="External" Type="http://schemas.openxmlformats.org/officeDocument/2006/relationships/hyperlink"/><Relationship Id="rId2" Target="../media/image16.png" Type="http://schemas.openxmlformats.org/officeDocument/2006/relationships/image"/><Relationship Id="rId3" Target="../media/image17.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jpeg" Type="http://schemas.openxmlformats.org/officeDocument/2006/relationships/image"/><Relationship Id="rId11" Target="../media/image23.png" Type="http://schemas.openxmlformats.org/officeDocument/2006/relationships/image"/><Relationship Id="rId2" Target="../media/image16.png" Type="http://schemas.openxmlformats.org/officeDocument/2006/relationships/image"/><Relationship Id="rId3" Target="../media/image17.sv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20.jpeg" Type="http://schemas.openxmlformats.org/officeDocument/2006/relationships/image"/><Relationship Id="rId9" Target="../media/image21.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2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2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3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6893887">
            <a:off x="3225488" y="3069356"/>
            <a:ext cx="556715" cy="617714"/>
          </a:xfrm>
          <a:custGeom>
            <a:avLst/>
            <a:gdLst/>
            <a:ahLst/>
            <a:cxnLst/>
            <a:rect r="r" b="b" t="t" l="l"/>
            <a:pathLst>
              <a:path h="617714" w="556715">
                <a:moveTo>
                  <a:pt x="0" y="0"/>
                </a:moveTo>
                <a:lnTo>
                  <a:pt x="556715" y="0"/>
                </a:lnTo>
                <a:lnTo>
                  <a:pt x="556715" y="617714"/>
                </a:lnTo>
                <a:lnTo>
                  <a:pt x="0" y="6177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4588335">
            <a:off x="12517830" y="-2161233"/>
            <a:ext cx="6907336" cy="6379867"/>
          </a:xfrm>
          <a:custGeom>
            <a:avLst/>
            <a:gdLst/>
            <a:ahLst/>
            <a:cxnLst/>
            <a:rect r="r" b="b" t="t" l="l"/>
            <a:pathLst>
              <a:path h="6379867" w="6907336">
                <a:moveTo>
                  <a:pt x="0" y="0"/>
                </a:moveTo>
                <a:lnTo>
                  <a:pt x="6907336" y="0"/>
                </a:lnTo>
                <a:lnTo>
                  <a:pt x="6907336" y="6379866"/>
                </a:lnTo>
                <a:lnTo>
                  <a:pt x="0" y="63798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942051">
            <a:off x="-2505599" y="6194304"/>
            <a:ext cx="6380232" cy="6761324"/>
          </a:xfrm>
          <a:custGeom>
            <a:avLst/>
            <a:gdLst/>
            <a:ahLst/>
            <a:cxnLst/>
            <a:rect r="r" b="b" t="t" l="l"/>
            <a:pathLst>
              <a:path h="6761324" w="6380232">
                <a:moveTo>
                  <a:pt x="0" y="0"/>
                </a:moveTo>
                <a:lnTo>
                  <a:pt x="6380231" y="0"/>
                </a:lnTo>
                <a:lnTo>
                  <a:pt x="6380231" y="6761324"/>
                </a:lnTo>
                <a:lnTo>
                  <a:pt x="0" y="67613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646460" y="7652071"/>
            <a:ext cx="6907336" cy="6379867"/>
          </a:xfrm>
          <a:custGeom>
            <a:avLst/>
            <a:gdLst/>
            <a:ahLst/>
            <a:cxnLst/>
            <a:rect r="r" b="b" t="t" l="l"/>
            <a:pathLst>
              <a:path h="6379867" w="6907336">
                <a:moveTo>
                  <a:pt x="0" y="0"/>
                </a:moveTo>
                <a:lnTo>
                  <a:pt x="6907336" y="0"/>
                </a:lnTo>
                <a:lnTo>
                  <a:pt x="6907336" y="6379867"/>
                </a:lnTo>
                <a:lnTo>
                  <a:pt x="0" y="63798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3946074">
            <a:off x="15817571" y="-1098260"/>
            <a:ext cx="5719872" cy="5137485"/>
          </a:xfrm>
          <a:custGeom>
            <a:avLst/>
            <a:gdLst/>
            <a:ahLst/>
            <a:cxnLst/>
            <a:rect r="r" b="b" t="t" l="l"/>
            <a:pathLst>
              <a:path h="5137485" w="5719872">
                <a:moveTo>
                  <a:pt x="0" y="0"/>
                </a:moveTo>
                <a:lnTo>
                  <a:pt x="5719872" y="0"/>
                </a:lnTo>
                <a:lnTo>
                  <a:pt x="5719872" y="5137485"/>
                </a:lnTo>
                <a:lnTo>
                  <a:pt x="0" y="51374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62428">
            <a:off x="14098525" y="3000700"/>
            <a:ext cx="556715" cy="617714"/>
          </a:xfrm>
          <a:custGeom>
            <a:avLst/>
            <a:gdLst/>
            <a:ahLst/>
            <a:cxnLst/>
            <a:rect r="r" b="b" t="t" l="l"/>
            <a:pathLst>
              <a:path h="617714" w="556715">
                <a:moveTo>
                  <a:pt x="0" y="0"/>
                </a:moveTo>
                <a:lnTo>
                  <a:pt x="556715" y="0"/>
                </a:lnTo>
                <a:lnTo>
                  <a:pt x="556715" y="617714"/>
                </a:lnTo>
                <a:lnTo>
                  <a:pt x="0" y="6177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4456684" y="6403008"/>
            <a:ext cx="9412731" cy="985915"/>
            <a:chOff x="0" y="0"/>
            <a:chExt cx="2479073" cy="259665"/>
          </a:xfrm>
        </p:grpSpPr>
        <p:sp>
          <p:nvSpPr>
            <p:cNvPr name="Freeform 9" id="9"/>
            <p:cNvSpPr/>
            <p:nvPr/>
          </p:nvSpPr>
          <p:spPr>
            <a:xfrm flipH="false" flipV="false" rot="0">
              <a:off x="0" y="0"/>
              <a:ext cx="2479073" cy="259665"/>
            </a:xfrm>
            <a:custGeom>
              <a:avLst/>
              <a:gdLst/>
              <a:ahLst/>
              <a:cxnLst/>
              <a:rect r="r" b="b" t="t" l="l"/>
              <a:pathLst>
                <a:path h="259665" w="2479073">
                  <a:moveTo>
                    <a:pt x="41947" y="0"/>
                  </a:moveTo>
                  <a:lnTo>
                    <a:pt x="2437126" y="0"/>
                  </a:lnTo>
                  <a:cubicBezTo>
                    <a:pt x="2460293" y="0"/>
                    <a:pt x="2479073" y="18780"/>
                    <a:pt x="2479073" y="41947"/>
                  </a:cubicBezTo>
                  <a:lnTo>
                    <a:pt x="2479073" y="217718"/>
                  </a:lnTo>
                  <a:cubicBezTo>
                    <a:pt x="2479073" y="228843"/>
                    <a:pt x="2474654" y="239512"/>
                    <a:pt x="2466787" y="247379"/>
                  </a:cubicBezTo>
                  <a:cubicBezTo>
                    <a:pt x="2458921" y="255245"/>
                    <a:pt x="2448251" y="259665"/>
                    <a:pt x="2437126" y="259665"/>
                  </a:cubicBezTo>
                  <a:lnTo>
                    <a:pt x="41947" y="259665"/>
                  </a:lnTo>
                  <a:cubicBezTo>
                    <a:pt x="18780" y="259665"/>
                    <a:pt x="0" y="240884"/>
                    <a:pt x="0" y="217718"/>
                  </a:cubicBezTo>
                  <a:lnTo>
                    <a:pt x="0" y="41947"/>
                  </a:lnTo>
                  <a:cubicBezTo>
                    <a:pt x="0" y="18780"/>
                    <a:pt x="18780" y="0"/>
                    <a:pt x="41947" y="0"/>
                  </a:cubicBezTo>
                  <a:close/>
                </a:path>
              </a:pathLst>
            </a:custGeom>
            <a:gradFill rotWithShape="true">
              <a:gsLst>
                <a:gs pos="0">
                  <a:srgbClr val="FFFFFF">
                    <a:alpha val="54000"/>
                  </a:srgbClr>
                </a:gs>
                <a:gs pos="100000">
                  <a:srgbClr val="E8E3DC">
                    <a:alpha val="80000"/>
                  </a:srgbClr>
                </a:gs>
              </a:gsLst>
              <a:lin ang="0"/>
            </a:gradFill>
            <a:ln w="19050" cap="rnd">
              <a:solidFill>
                <a:srgbClr val="333333">
                  <a:alpha val="80000"/>
                </a:srgbClr>
              </a:solidFill>
              <a:prstDash val="solid"/>
              <a:round/>
            </a:ln>
          </p:spPr>
        </p:sp>
        <p:sp>
          <p:nvSpPr>
            <p:cNvPr name="TextBox 10" id="10"/>
            <p:cNvSpPr txBox="true"/>
            <p:nvPr/>
          </p:nvSpPr>
          <p:spPr>
            <a:xfrm>
              <a:off x="0" y="-38100"/>
              <a:ext cx="2479073" cy="297765"/>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3901187" y="5011730"/>
            <a:ext cx="838710" cy="838710"/>
          </a:xfrm>
          <a:custGeom>
            <a:avLst/>
            <a:gdLst/>
            <a:ahLst/>
            <a:cxnLst/>
            <a:rect r="r" b="b" t="t" l="l"/>
            <a:pathLst>
              <a:path h="838710" w="838710">
                <a:moveTo>
                  <a:pt x="0" y="0"/>
                </a:moveTo>
                <a:lnTo>
                  <a:pt x="838711" y="0"/>
                </a:lnTo>
                <a:lnTo>
                  <a:pt x="838711" y="838710"/>
                </a:lnTo>
                <a:lnTo>
                  <a:pt x="0" y="8387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4739898" y="6501631"/>
            <a:ext cx="8580847" cy="712470"/>
          </a:xfrm>
          <a:prstGeom prst="rect">
            <a:avLst/>
          </a:prstGeom>
        </p:spPr>
        <p:txBody>
          <a:bodyPr anchor="t" rtlCol="false" tIns="0" lIns="0" bIns="0" rIns="0">
            <a:spAutoFit/>
          </a:bodyPr>
          <a:lstStyle/>
          <a:p>
            <a:pPr algn="ctr">
              <a:lnSpc>
                <a:spcPts val="5880"/>
              </a:lnSpc>
            </a:pPr>
            <a:r>
              <a:rPr lang="en-US" sz="4200">
                <a:solidFill>
                  <a:srgbClr val="333333"/>
                </a:solidFill>
                <a:latin typeface="Hina-Mincho"/>
                <a:ea typeface="Hina-Mincho"/>
                <a:cs typeface="Hina-Mincho"/>
                <a:sym typeface="Hina-Mincho"/>
              </a:rPr>
              <a:t>Week 6: Medium-Fi Prototyping</a:t>
            </a:r>
          </a:p>
        </p:txBody>
      </p:sp>
      <p:sp>
        <p:nvSpPr>
          <p:cNvPr name="TextBox 13" id="13"/>
          <p:cNvSpPr txBox="true"/>
          <p:nvPr/>
        </p:nvSpPr>
        <p:spPr>
          <a:xfrm rot="0">
            <a:off x="-291889" y="5272709"/>
            <a:ext cx="18644421" cy="863600"/>
          </a:xfrm>
          <a:prstGeom prst="rect">
            <a:avLst/>
          </a:prstGeom>
        </p:spPr>
        <p:txBody>
          <a:bodyPr anchor="t" rtlCol="false" tIns="0" lIns="0" bIns="0" rIns="0">
            <a:spAutoFit/>
          </a:bodyPr>
          <a:lstStyle/>
          <a:p>
            <a:pPr algn="ctr">
              <a:lnSpc>
                <a:spcPts val="7000"/>
              </a:lnSpc>
            </a:pPr>
            <a:r>
              <a:rPr lang="en-US" sz="5000" spc="150">
                <a:solidFill>
                  <a:srgbClr val="333333"/>
                </a:solidFill>
                <a:latin typeface="Hina-Mincho"/>
                <a:ea typeface="Hina-Mincho"/>
                <a:cs typeface="Hina-Mincho"/>
                <a:sym typeface="Hina-Mincho"/>
              </a:rPr>
              <a:t>YOUR ROADMAP TO REAL RECOVERY</a:t>
            </a:r>
          </a:p>
        </p:txBody>
      </p:sp>
      <p:sp>
        <p:nvSpPr>
          <p:cNvPr name="TextBox 14" id="14"/>
          <p:cNvSpPr txBox="true"/>
          <p:nvPr/>
        </p:nvSpPr>
        <p:spPr>
          <a:xfrm rot="0">
            <a:off x="3106504" y="3063897"/>
            <a:ext cx="12446325" cy="2079603"/>
          </a:xfrm>
          <a:prstGeom prst="rect">
            <a:avLst/>
          </a:prstGeom>
        </p:spPr>
        <p:txBody>
          <a:bodyPr anchor="t" rtlCol="false" tIns="0" lIns="0" bIns="0" rIns="0">
            <a:spAutoFit/>
          </a:bodyPr>
          <a:lstStyle/>
          <a:p>
            <a:pPr algn="ctr">
              <a:lnSpc>
                <a:spcPts val="16101"/>
              </a:lnSpc>
            </a:pPr>
            <a:r>
              <a:rPr lang="en-US" sz="11500">
                <a:solidFill>
                  <a:srgbClr val="333333"/>
                </a:solidFill>
                <a:latin typeface="TAN Pearl"/>
                <a:ea typeface="TAN Pearl"/>
                <a:cs typeface="TAN Pearl"/>
                <a:sym typeface="TAN Pearl"/>
              </a:rPr>
              <a:t>FoodWise</a:t>
            </a:r>
          </a:p>
        </p:txBody>
      </p:sp>
      <p:sp>
        <p:nvSpPr>
          <p:cNvPr name="Freeform 15" id="15"/>
          <p:cNvSpPr/>
          <p:nvPr/>
        </p:nvSpPr>
        <p:spPr>
          <a:xfrm flipH="false" flipV="false" rot="0">
            <a:off x="15927214" y="425844"/>
            <a:ext cx="1892645" cy="1892645"/>
          </a:xfrm>
          <a:custGeom>
            <a:avLst/>
            <a:gdLst/>
            <a:ahLst/>
            <a:cxnLst/>
            <a:rect r="r" b="b" t="t" l="l"/>
            <a:pathLst>
              <a:path h="1892645" w="1892645">
                <a:moveTo>
                  <a:pt x="0" y="0"/>
                </a:moveTo>
                <a:lnTo>
                  <a:pt x="1892645" y="0"/>
                </a:lnTo>
                <a:lnTo>
                  <a:pt x="1892645" y="1892646"/>
                </a:lnTo>
                <a:lnTo>
                  <a:pt x="0" y="1892646"/>
                </a:lnTo>
                <a:lnTo>
                  <a:pt x="0" y="0"/>
                </a:lnTo>
                <a:close/>
              </a:path>
            </a:pathLst>
          </a:custGeom>
          <a:blipFill>
            <a:blip r:embed="rId1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TextBox 2" id="2"/>
          <p:cNvSpPr txBox="true"/>
          <p:nvPr/>
        </p:nvSpPr>
        <p:spPr>
          <a:xfrm rot="0">
            <a:off x="1028700" y="742950"/>
            <a:ext cx="11102083" cy="1802972"/>
          </a:xfrm>
          <a:prstGeom prst="rect">
            <a:avLst/>
          </a:prstGeom>
        </p:spPr>
        <p:txBody>
          <a:bodyPr anchor="t" rtlCol="false" tIns="0" lIns="0" bIns="0" rIns="0">
            <a:spAutoFit/>
          </a:bodyPr>
          <a:lstStyle/>
          <a:p>
            <a:pPr algn="l">
              <a:lnSpc>
                <a:spcPts val="14023"/>
              </a:lnSpc>
            </a:pPr>
            <a:r>
              <a:rPr lang="en-US" sz="10016">
                <a:solidFill>
                  <a:srgbClr val="FFBA57"/>
                </a:solidFill>
                <a:latin typeface="TAN Pearl"/>
                <a:ea typeface="TAN Pearl"/>
                <a:cs typeface="TAN Pearl"/>
                <a:sym typeface="TAN Pearl"/>
              </a:rPr>
              <a:t>Growth</a:t>
            </a:r>
          </a:p>
        </p:txBody>
      </p:sp>
      <p:sp>
        <p:nvSpPr>
          <p:cNvPr name="Freeform 3" id="3"/>
          <p:cNvSpPr/>
          <p:nvPr/>
        </p:nvSpPr>
        <p:spPr>
          <a:xfrm flipH="false" flipV="false" rot="-4935045">
            <a:off x="14263234" y="-899477"/>
            <a:ext cx="5719872" cy="5137485"/>
          </a:xfrm>
          <a:custGeom>
            <a:avLst/>
            <a:gdLst/>
            <a:ahLst/>
            <a:cxnLst/>
            <a:rect r="r" b="b" t="t" l="l"/>
            <a:pathLst>
              <a:path h="5137485" w="5719872">
                <a:moveTo>
                  <a:pt x="0" y="0"/>
                </a:moveTo>
                <a:lnTo>
                  <a:pt x="5719871" y="0"/>
                </a:lnTo>
                <a:lnTo>
                  <a:pt x="5719871" y="5137484"/>
                </a:lnTo>
                <a:lnTo>
                  <a:pt x="0" y="51374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2910860">
            <a:off x="13417850" y="-1717689"/>
            <a:ext cx="5283418" cy="4879957"/>
          </a:xfrm>
          <a:custGeom>
            <a:avLst/>
            <a:gdLst/>
            <a:ahLst/>
            <a:cxnLst/>
            <a:rect r="r" b="b" t="t" l="l"/>
            <a:pathLst>
              <a:path h="4879957" w="5283418">
                <a:moveTo>
                  <a:pt x="5283418" y="0"/>
                </a:moveTo>
                <a:lnTo>
                  <a:pt x="0" y="0"/>
                </a:lnTo>
                <a:lnTo>
                  <a:pt x="0" y="4879957"/>
                </a:lnTo>
                <a:lnTo>
                  <a:pt x="5283418" y="4879957"/>
                </a:lnTo>
                <a:lnTo>
                  <a:pt x="52834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927818" y="3230195"/>
            <a:ext cx="16432363" cy="4551898"/>
          </a:xfrm>
          <a:prstGeom prst="rect">
            <a:avLst/>
          </a:prstGeom>
        </p:spPr>
        <p:txBody>
          <a:bodyPr anchor="t" rtlCol="false" tIns="0" lIns="0" bIns="0" rIns="0">
            <a:spAutoFit/>
          </a:bodyPr>
          <a:lstStyle/>
          <a:p>
            <a:pPr algn="ctr">
              <a:lnSpc>
                <a:spcPts val="12132"/>
              </a:lnSpc>
              <a:spcBef>
                <a:spcPct val="0"/>
              </a:spcBef>
            </a:pPr>
            <a:r>
              <a:rPr lang="en-US" sz="8666">
                <a:solidFill>
                  <a:srgbClr val="F7F4ED"/>
                </a:solidFill>
                <a:latin typeface="Hina-Mincho"/>
                <a:ea typeface="Hina-Mincho"/>
                <a:cs typeface="Hina-Mincho"/>
                <a:sym typeface="Hina-Mincho"/>
              </a:rPr>
              <a:t>Is given physicality through the garden, as well as being shown through the tracker and the point system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4935045">
            <a:off x="14263234" y="-899477"/>
            <a:ext cx="5719872" cy="5137485"/>
          </a:xfrm>
          <a:custGeom>
            <a:avLst/>
            <a:gdLst/>
            <a:ahLst/>
            <a:cxnLst/>
            <a:rect r="r" b="b" t="t" l="l"/>
            <a:pathLst>
              <a:path h="5137485" w="5719872">
                <a:moveTo>
                  <a:pt x="0" y="0"/>
                </a:moveTo>
                <a:lnTo>
                  <a:pt x="5719871" y="0"/>
                </a:lnTo>
                <a:lnTo>
                  <a:pt x="5719871" y="5137484"/>
                </a:lnTo>
                <a:lnTo>
                  <a:pt x="0" y="51374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2910860">
            <a:off x="13417850" y="-1717689"/>
            <a:ext cx="5283418" cy="4879957"/>
          </a:xfrm>
          <a:custGeom>
            <a:avLst/>
            <a:gdLst/>
            <a:ahLst/>
            <a:cxnLst/>
            <a:rect r="r" b="b" t="t" l="l"/>
            <a:pathLst>
              <a:path h="4879957" w="5283418">
                <a:moveTo>
                  <a:pt x="5283418" y="0"/>
                </a:moveTo>
                <a:lnTo>
                  <a:pt x="0" y="0"/>
                </a:lnTo>
                <a:lnTo>
                  <a:pt x="0" y="4879957"/>
                </a:lnTo>
                <a:lnTo>
                  <a:pt x="5283418" y="4879957"/>
                </a:lnTo>
                <a:lnTo>
                  <a:pt x="52834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164517" y="437581"/>
            <a:ext cx="4247217" cy="9233080"/>
          </a:xfrm>
          <a:custGeom>
            <a:avLst/>
            <a:gdLst/>
            <a:ahLst/>
            <a:cxnLst/>
            <a:rect r="r" b="b" t="t" l="l"/>
            <a:pathLst>
              <a:path h="9233080" w="4247217">
                <a:moveTo>
                  <a:pt x="0" y="0"/>
                </a:moveTo>
                <a:lnTo>
                  <a:pt x="4247217" y="0"/>
                </a:lnTo>
                <a:lnTo>
                  <a:pt x="4247217" y="9233080"/>
                </a:lnTo>
                <a:lnTo>
                  <a:pt x="0" y="9233080"/>
                </a:lnTo>
                <a:lnTo>
                  <a:pt x="0" y="0"/>
                </a:lnTo>
                <a:close/>
              </a:path>
            </a:pathLst>
          </a:custGeom>
          <a:blipFill>
            <a:blip r:embed="rId6"/>
            <a:stretch>
              <a:fillRect l="0" t="0" r="0" b="0"/>
            </a:stretch>
          </a:blipFill>
        </p:spPr>
      </p:sp>
      <p:sp>
        <p:nvSpPr>
          <p:cNvPr name="TextBox 5" id="5"/>
          <p:cNvSpPr txBox="true"/>
          <p:nvPr/>
        </p:nvSpPr>
        <p:spPr>
          <a:xfrm rot="0">
            <a:off x="1028700" y="742950"/>
            <a:ext cx="11102083" cy="1802972"/>
          </a:xfrm>
          <a:prstGeom prst="rect">
            <a:avLst/>
          </a:prstGeom>
        </p:spPr>
        <p:txBody>
          <a:bodyPr anchor="t" rtlCol="false" tIns="0" lIns="0" bIns="0" rIns="0">
            <a:spAutoFit/>
          </a:bodyPr>
          <a:lstStyle/>
          <a:p>
            <a:pPr algn="l">
              <a:lnSpc>
                <a:spcPts val="14023"/>
              </a:lnSpc>
            </a:pPr>
            <a:r>
              <a:rPr lang="en-US" sz="10016">
                <a:solidFill>
                  <a:srgbClr val="FFBA57"/>
                </a:solidFill>
                <a:latin typeface="TAN Pearl"/>
                <a:ea typeface="TAN Pearl"/>
                <a:cs typeface="TAN Pearl"/>
                <a:sym typeface="TAN Pearl"/>
              </a:rPr>
              <a:t>Fun!</a:t>
            </a:r>
          </a:p>
        </p:txBody>
      </p:sp>
      <p:sp>
        <p:nvSpPr>
          <p:cNvPr name="TextBox 6" id="6"/>
          <p:cNvSpPr txBox="true"/>
          <p:nvPr/>
        </p:nvSpPr>
        <p:spPr>
          <a:xfrm rot="0">
            <a:off x="1028700" y="2961306"/>
            <a:ext cx="6835098" cy="6085423"/>
          </a:xfrm>
          <a:prstGeom prst="rect">
            <a:avLst/>
          </a:prstGeom>
        </p:spPr>
        <p:txBody>
          <a:bodyPr anchor="t" rtlCol="false" tIns="0" lIns="0" bIns="0" rIns="0">
            <a:spAutoFit/>
          </a:bodyPr>
          <a:lstStyle/>
          <a:p>
            <a:pPr algn="l">
              <a:lnSpc>
                <a:spcPts val="12132"/>
              </a:lnSpc>
              <a:spcBef>
                <a:spcPct val="0"/>
              </a:spcBef>
            </a:pPr>
            <a:r>
              <a:rPr lang="en-US" sz="8666">
                <a:solidFill>
                  <a:srgbClr val="F7F4ED"/>
                </a:solidFill>
                <a:latin typeface="Hina-Mincho"/>
                <a:ea typeface="Hina-Mincho"/>
                <a:cs typeface="Hina-Mincho"/>
                <a:sym typeface="Hina-Mincho"/>
              </a:rPr>
              <a:t>Is implemented through it being a game! And a cute one too</a:t>
            </a:r>
          </a:p>
        </p:txBody>
      </p:sp>
      <p:sp>
        <p:nvSpPr>
          <p:cNvPr name="Freeform 7" id="7"/>
          <p:cNvSpPr/>
          <p:nvPr/>
        </p:nvSpPr>
        <p:spPr>
          <a:xfrm flipH="false" flipV="false" rot="0">
            <a:off x="8214780" y="437581"/>
            <a:ext cx="4266985" cy="9233080"/>
          </a:xfrm>
          <a:custGeom>
            <a:avLst/>
            <a:gdLst/>
            <a:ahLst/>
            <a:cxnLst/>
            <a:rect r="r" b="b" t="t" l="l"/>
            <a:pathLst>
              <a:path h="9233080" w="4266985">
                <a:moveTo>
                  <a:pt x="0" y="0"/>
                </a:moveTo>
                <a:lnTo>
                  <a:pt x="4266985" y="0"/>
                </a:lnTo>
                <a:lnTo>
                  <a:pt x="4266985" y="9233080"/>
                </a:lnTo>
                <a:lnTo>
                  <a:pt x="0" y="9233080"/>
                </a:lnTo>
                <a:lnTo>
                  <a:pt x="0" y="0"/>
                </a:lnTo>
                <a:close/>
              </a:path>
            </a:pathLst>
          </a:custGeom>
          <a:blipFill>
            <a:blip r:embed="rId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TextBox 2" id="2"/>
          <p:cNvSpPr txBox="true"/>
          <p:nvPr/>
        </p:nvSpPr>
        <p:spPr>
          <a:xfrm rot="0">
            <a:off x="3721844" y="589995"/>
            <a:ext cx="10372980" cy="1250950"/>
          </a:xfrm>
          <a:prstGeom prst="rect">
            <a:avLst/>
          </a:prstGeom>
        </p:spPr>
        <p:txBody>
          <a:bodyPr anchor="t" rtlCol="false" tIns="0" lIns="0" bIns="0" rIns="0">
            <a:spAutoFit/>
          </a:bodyPr>
          <a:lstStyle/>
          <a:p>
            <a:pPr algn="ctr">
              <a:lnSpc>
                <a:spcPts val="9799"/>
              </a:lnSpc>
              <a:spcBef>
                <a:spcPct val="0"/>
              </a:spcBef>
            </a:pPr>
            <a:r>
              <a:rPr lang="en-US" sz="6999">
                <a:solidFill>
                  <a:srgbClr val="477033"/>
                </a:solidFill>
                <a:latin typeface="TAN Pearl"/>
                <a:ea typeface="TAN Pearl"/>
                <a:cs typeface="TAN Pearl"/>
                <a:sym typeface="TAN Pearl"/>
              </a:rPr>
              <a:t>Task Changes</a:t>
            </a:r>
          </a:p>
        </p:txBody>
      </p:sp>
      <p:sp>
        <p:nvSpPr>
          <p:cNvPr name="Freeform 3" id="3"/>
          <p:cNvSpPr/>
          <p:nvPr/>
        </p:nvSpPr>
        <p:spPr>
          <a:xfrm flipH="false" flipV="false" rot="-4604415">
            <a:off x="-2013887" y="7131929"/>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8599363">
            <a:off x="15280975" y="-1500560"/>
            <a:ext cx="5546912" cy="4114800"/>
          </a:xfrm>
          <a:custGeom>
            <a:avLst/>
            <a:gdLst/>
            <a:ahLst/>
            <a:cxnLst/>
            <a:rect r="r" b="b" t="t" l="l"/>
            <a:pathLst>
              <a:path h="4114800" w="5546912">
                <a:moveTo>
                  <a:pt x="0" y="0"/>
                </a:moveTo>
                <a:lnTo>
                  <a:pt x="5546911" y="0"/>
                </a:lnTo>
                <a:lnTo>
                  <a:pt x="55469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781381" y="2221475"/>
            <a:ext cx="1533674" cy="863600"/>
          </a:xfrm>
          <a:prstGeom prst="rect">
            <a:avLst/>
          </a:prstGeom>
        </p:spPr>
        <p:txBody>
          <a:bodyPr anchor="t" rtlCol="false" tIns="0" lIns="0" bIns="0" rIns="0">
            <a:spAutoFit/>
          </a:bodyPr>
          <a:lstStyle/>
          <a:p>
            <a:pPr algn="ctr">
              <a:lnSpc>
                <a:spcPts val="7000"/>
              </a:lnSpc>
              <a:spcBef>
                <a:spcPct val="0"/>
              </a:spcBef>
            </a:pPr>
            <a:r>
              <a:rPr lang="en-US" sz="5000" u="sng">
                <a:solidFill>
                  <a:srgbClr val="477033"/>
                </a:solidFill>
                <a:latin typeface="Hina-Mincho"/>
                <a:ea typeface="Hina-Mincho"/>
                <a:cs typeface="Hina-Mincho"/>
                <a:sym typeface="Hina-Mincho"/>
              </a:rPr>
              <a:t>Before</a:t>
            </a:r>
          </a:p>
        </p:txBody>
      </p:sp>
      <p:sp>
        <p:nvSpPr>
          <p:cNvPr name="TextBox 6" id="6"/>
          <p:cNvSpPr txBox="true"/>
          <p:nvPr/>
        </p:nvSpPr>
        <p:spPr>
          <a:xfrm rot="0">
            <a:off x="12582289" y="2221475"/>
            <a:ext cx="1321445" cy="863600"/>
          </a:xfrm>
          <a:prstGeom prst="rect">
            <a:avLst/>
          </a:prstGeom>
        </p:spPr>
        <p:txBody>
          <a:bodyPr anchor="t" rtlCol="false" tIns="0" lIns="0" bIns="0" rIns="0">
            <a:spAutoFit/>
          </a:bodyPr>
          <a:lstStyle/>
          <a:p>
            <a:pPr algn="ctr">
              <a:lnSpc>
                <a:spcPts val="7000"/>
              </a:lnSpc>
              <a:spcBef>
                <a:spcPct val="0"/>
              </a:spcBef>
            </a:pPr>
            <a:r>
              <a:rPr lang="en-US" sz="5000" u="sng">
                <a:solidFill>
                  <a:srgbClr val="477033"/>
                </a:solidFill>
                <a:latin typeface="Hina-Mincho"/>
                <a:ea typeface="Hina-Mincho"/>
                <a:cs typeface="Hina-Mincho"/>
                <a:sym typeface="Hina-Mincho"/>
              </a:rPr>
              <a:t>After</a:t>
            </a:r>
          </a:p>
        </p:txBody>
      </p:sp>
      <p:sp>
        <p:nvSpPr>
          <p:cNvPr name="TextBox 7" id="7"/>
          <p:cNvSpPr txBox="true"/>
          <p:nvPr/>
        </p:nvSpPr>
        <p:spPr>
          <a:xfrm rot="0">
            <a:off x="1904328" y="3370825"/>
            <a:ext cx="5701457" cy="669925"/>
          </a:xfrm>
          <a:prstGeom prst="rect">
            <a:avLst/>
          </a:prstGeom>
        </p:spPr>
        <p:txBody>
          <a:bodyPr anchor="t" rtlCol="false" tIns="0" lIns="0" bIns="0" rIns="0">
            <a:spAutoFit/>
          </a:bodyPr>
          <a:lstStyle/>
          <a:p>
            <a:pPr algn="ctr">
              <a:lnSpc>
                <a:spcPts val="5599"/>
              </a:lnSpc>
              <a:spcBef>
                <a:spcPct val="0"/>
              </a:spcBef>
            </a:pPr>
            <a:r>
              <a:rPr lang="en-US" sz="3999">
                <a:solidFill>
                  <a:srgbClr val="4C6441"/>
                </a:solidFill>
                <a:latin typeface="Hina-Mincho"/>
                <a:ea typeface="Hina-Mincho"/>
                <a:cs typeface="Hina-Mincho"/>
                <a:sym typeface="Hina-Mincho"/>
              </a:rPr>
              <a:t>Task 1 (simple): The Toolbox</a:t>
            </a:r>
          </a:p>
        </p:txBody>
      </p:sp>
      <p:sp>
        <p:nvSpPr>
          <p:cNvPr name="TextBox 8" id="8"/>
          <p:cNvSpPr txBox="true"/>
          <p:nvPr/>
        </p:nvSpPr>
        <p:spPr>
          <a:xfrm rot="0">
            <a:off x="10278334" y="3498337"/>
            <a:ext cx="6467475" cy="1374775"/>
          </a:xfrm>
          <a:prstGeom prst="rect">
            <a:avLst/>
          </a:prstGeom>
        </p:spPr>
        <p:txBody>
          <a:bodyPr anchor="t" rtlCol="false" tIns="0" lIns="0" bIns="0" rIns="0">
            <a:spAutoFit/>
          </a:bodyPr>
          <a:lstStyle/>
          <a:p>
            <a:pPr algn="ctr">
              <a:lnSpc>
                <a:spcPts val="5599"/>
              </a:lnSpc>
            </a:pPr>
            <a:r>
              <a:rPr lang="en-US" sz="3999">
                <a:solidFill>
                  <a:srgbClr val="4C6441"/>
                </a:solidFill>
                <a:latin typeface="Hina-Mincho"/>
                <a:ea typeface="Hina-Mincho"/>
                <a:cs typeface="Hina-Mincho"/>
                <a:sym typeface="Hina-Mincho"/>
              </a:rPr>
              <a:t>Task 1 (simple): The Introductory</a:t>
            </a:r>
          </a:p>
          <a:p>
            <a:pPr algn="ctr">
              <a:lnSpc>
                <a:spcPts val="5599"/>
              </a:lnSpc>
              <a:spcBef>
                <a:spcPct val="0"/>
              </a:spcBef>
            </a:pPr>
            <a:r>
              <a:rPr lang="en-US" sz="3999">
                <a:solidFill>
                  <a:srgbClr val="4C6441"/>
                </a:solidFill>
                <a:latin typeface="Hina-Mincho"/>
                <a:ea typeface="Hina-Mincho"/>
                <a:cs typeface="Hina-Mincho"/>
                <a:sym typeface="Hina-Mincho"/>
              </a:rPr>
              <a:t>Survey</a:t>
            </a:r>
          </a:p>
        </p:txBody>
      </p:sp>
      <p:sp>
        <p:nvSpPr>
          <p:cNvPr name="TextBox 9" id="9"/>
          <p:cNvSpPr txBox="true"/>
          <p:nvPr/>
        </p:nvSpPr>
        <p:spPr>
          <a:xfrm rot="0">
            <a:off x="1482649" y="5066203"/>
            <a:ext cx="6036622" cy="1374775"/>
          </a:xfrm>
          <a:prstGeom prst="rect">
            <a:avLst/>
          </a:prstGeom>
        </p:spPr>
        <p:txBody>
          <a:bodyPr anchor="t" rtlCol="false" tIns="0" lIns="0" bIns="0" rIns="0">
            <a:spAutoFit/>
          </a:bodyPr>
          <a:lstStyle/>
          <a:p>
            <a:pPr algn="ctr">
              <a:lnSpc>
                <a:spcPts val="5599"/>
              </a:lnSpc>
            </a:pPr>
            <a:r>
              <a:rPr lang="en-US" sz="3999">
                <a:solidFill>
                  <a:srgbClr val="4C6441"/>
                </a:solidFill>
                <a:latin typeface="Hina-Mincho"/>
                <a:ea typeface="Hina-Mincho"/>
                <a:cs typeface="Hina-Mincho"/>
                <a:sym typeface="Hina-Mincho"/>
              </a:rPr>
              <a:t>Task 2 (moderate): The First</a:t>
            </a:r>
          </a:p>
          <a:p>
            <a:pPr algn="ctr">
              <a:lnSpc>
                <a:spcPts val="5599"/>
              </a:lnSpc>
              <a:spcBef>
                <a:spcPct val="0"/>
              </a:spcBef>
            </a:pPr>
            <a:r>
              <a:rPr lang="en-US" sz="3999">
                <a:solidFill>
                  <a:srgbClr val="4C6441"/>
                </a:solidFill>
                <a:latin typeface="Hina-Mincho"/>
                <a:ea typeface="Hina-Mincho"/>
                <a:cs typeface="Hina-Mincho"/>
                <a:sym typeface="Hina-Mincho"/>
              </a:rPr>
              <a:t>Module and Tutorial</a:t>
            </a:r>
          </a:p>
        </p:txBody>
      </p:sp>
      <p:sp>
        <p:nvSpPr>
          <p:cNvPr name="TextBox 10" id="10"/>
          <p:cNvSpPr txBox="true"/>
          <p:nvPr/>
        </p:nvSpPr>
        <p:spPr>
          <a:xfrm rot="0">
            <a:off x="10523677" y="5286375"/>
            <a:ext cx="6222132" cy="669925"/>
          </a:xfrm>
          <a:prstGeom prst="rect">
            <a:avLst/>
          </a:prstGeom>
        </p:spPr>
        <p:txBody>
          <a:bodyPr anchor="t" rtlCol="false" tIns="0" lIns="0" bIns="0" rIns="0">
            <a:spAutoFit/>
          </a:bodyPr>
          <a:lstStyle/>
          <a:p>
            <a:pPr algn="ctr">
              <a:lnSpc>
                <a:spcPts val="5599"/>
              </a:lnSpc>
              <a:spcBef>
                <a:spcPct val="0"/>
              </a:spcBef>
            </a:pPr>
            <a:r>
              <a:rPr lang="en-US" sz="3999">
                <a:solidFill>
                  <a:srgbClr val="4C6441"/>
                </a:solidFill>
                <a:latin typeface="Hina-Mincho"/>
                <a:ea typeface="Hina-Mincho"/>
                <a:cs typeface="Hina-Mincho"/>
                <a:sym typeface="Hina-Mincho"/>
              </a:rPr>
              <a:t>Task 2 (moderate): The Toolbox</a:t>
            </a:r>
          </a:p>
        </p:txBody>
      </p:sp>
      <p:sp>
        <p:nvSpPr>
          <p:cNvPr name="AutoShape 11" id="11"/>
          <p:cNvSpPr/>
          <p:nvPr/>
        </p:nvSpPr>
        <p:spPr>
          <a:xfrm>
            <a:off x="7913098" y="5654675"/>
            <a:ext cx="2105701" cy="0"/>
          </a:xfrm>
          <a:prstGeom prst="line">
            <a:avLst/>
          </a:prstGeom>
          <a:ln cap="flat" w="38100">
            <a:solidFill>
              <a:srgbClr val="FFBA57"/>
            </a:solidFill>
            <a:prstDash val="solid"/>
            <a:headEnd type="none" len="sm" w="sm"/>
            <a:tailEnd type="arrow" len="sm" w="med"/>
          </a:ln>
        </p:spPr>
      </p:sp>
      <p:sp>
        <p:nvSpPr>
          <p:cNvPr name="TextBox 12" id="12"/>
          <p:cNvSpPr txBox="true"/>
          <p:nvPr/>
        </p:nvSpPr>
        <p:spPr>
          <a:xfrm rot="0">
            <a:off x="1606192" y="7240025"/>
            <a:ext cx="6297728" cy="669925"/>
          </a:xfrm>
          <a:prstGeom prst="rect">
            <a:avLst/>
          </a:prstGeom>
        </p:spPr>
        <p:txBody>
          <a:bodyPr anchor="t" rtlCol="false" tIns="0" lIns="0" bIns="0" rIns="0">
            <a:spAutoFit/>
          </a:bodyPr>
          <a:lstStyle/>
          <a:p>
            <a:pPr algn="ctr">
              <a:lnSpc>
                <a:spcPts val="5599"/>
              </a:lnSpc>
              <a:spcBef>
                <a:spcPct val="0"/>
              </a:spcBef>
            </a:pPr>
            <a:r>
              <a:rPr lang="en-US" sz="3999">
                <a:solidFill>
                  <a:srgbClr val="4C6441"/>
                </a:solidFill>
                <a:latin typeface="Hina-Mincho"/>
                <a:ea typeface="Hina-Mincho"/>
                <a:cs typeface="Hina-Mincho"/>
                <a:sym typeface="Hina-Mincho"/>
              </a:rPr>
              <a:t>Task 3 (complex): Maintenance</a:t>
            </a:r>
          </a:p>
        </p:txBody>
      </p:sp>
      <p:sp>
        <p:nvSpPr>
          <p:cNvPr name="TextBox 13" id="13"/>
          <p:cNvSpPr txBox="true"/>
          <p:nvPr/>
        </p:nvSpPr>
        <p:spPr>
          <a:xfrm rot="0">
            <a:off x="10523677" y="6887600"/>
            <a:ext cx="5161091" cy="1374775"/>
          </a:xfrm>
          <a:prstGeom prst="rect">
            <a:avLst/>
          </a:prstGeom>
        </p:spPr>
        <p:txBody>
          <a:bodyPr anchor="t" rtlCol="false" tIns="0" lIns="0" bIns="0" rIns="0">
            <a:spAutoFit/>
          </a:bodyPr>
          <a:lstStyle/>
          <a:p>
            <a:pPr algn="ctr">
              <a:lnSpc>
                <a:spcPts val="5599"/>
              </a:lnSpc>
              <a:spcBef>
                <a:spcPct val="0"/>
              </a:spcBef>
            </a:pPr>
            <a:r>
              <a:rPr lang="en-US" sz="3999">
                <a:solidFill>
                  <a:srgbClr val="4C6441"/>
                </a:solidFill>
                <a:latin typeface="Hina-Mincho"/>
                <a:ea typeface="Hina-Mincho"/>
                <a:cs typeface="Hina-Mincho"/>
                <a:sym typeface="Hina-Mincho"/>
              </a:rPr>
              <a:t>Task 3 (complex): The First Module and Tutorial</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AutoShape 2" id="2"/>
          <p:cNvSpPr/>
          <p:nvPr/>
        </p:nvSpPr>
        <p:spPr>
          <a:xfrm>
            <a:off x="800233" y="3167881"/>
            <a:ext cx="4846898" cy="0"/>
          </a:xfrm>
          <a:prstGeom prst="line">
            <a:avLst/>
          </a:prstGeom>
          <a:ln cap="flat" w="28575">
            <a:solidFill>
              <a:srgbClr val="BBCBCD"/>
            </a:solidFill>
            <a:prstDash val="solid"/>
            <a:headEnd type="none" len="sm" w="sm"/>
            <a:tailEnd type="none" len="sm" w="sm"/>
          </a:ln>
        </p:spPr>
      </p:sp>
      <p:sp>
        <p:nvSpPr>
          <p:cNvPr name="TextBox 3" id="3"/>
          <p:cNvSpPr txBox="true"/>
          <p:nvPr/>
        </p:nvSpPr>
        <p:spPr>
          <a:xfrm rot="0">
            <a:off x="756709" y="2294439"/>
            <a:ext cx="5237812" cy="821055"/>
          </a:xfrm>
          <a:prstGeom prst="rect">
            <a:avLst/>
          </a:prstGeom>
        </p:spPr>
        <p:txBody>
          <a:bodyPr anchor="t" rtlCol="false" tIns="0" lIns="0" bIns="0" rIns="0">
            <a:spAutoFit/>
          </a:bodyPr>
          <a:lstStyle/>
          <a:p>
            <a:pPr algn="l" marL="0" indent="0" lvl="0">
              <a:lnSpc>
                <a:spcPts val="6719"/>
              </a:lnSpc>
              <a:spcBef>
                <a:spcPct val="0"/>
              </a:spcBef>
            </a:pPr>
            <a:r>
              <a:rPr lang="en-US" sz="4800">
                <a:solidFill>
                  <a:srgbClr val="4E614D"/>
                </a:solidFill>
                <a:latin typeface="Hina-Mincho"/>
                <a:ea typeface="Hina-Mincho"/>
                <a:cs typeface="Hina-Mincho"/>
                <a:sym typeface="Hina-Mincho"/>
              </a:rPr>
              <a:t>Usability Goal #1</a:t>
            </a:r>
          </a:p>
        </p:txBody>
      </p:sp>
      <p:sp>
        <p:nvSpPr>
          <p:cNvPr name="TextBox 4" id="4"/>
          <p:cNvSpPr txBox="true"/>
          <p:nvPr/>
        </p:nvSpPr>
        <p:spPr>
          <a:xfrm rot="0">
            <a:off x="5994520" y="2313489"/>
            <a:ext cx="12293480" cy="3684270"/>
          </a:xfrm>
          <a:prstGeom prst="rect">
            <a:avLst/>
          </a:prstGeom>
        </p:spPr>
        <p:txBody>
          <a:bodyPr anchor="t" rtlCol="false" tIns="0" lIns="0" bIns="0" rIns="0">
            <a:spAutoFit/>
          </a:bodyPr>
          <a:lstStyle/>
          <a:p>
            <a:pPr algn="l">
              <a:lnSpc>
                <a:spcPts val="5880"/>
              </a:lnSpc>
            </a:pPr>
            <a:r>
              <a:rPr lang="en-US" sz="4200" spc="252">
                <a:solidFill>
                  <a:srgbClr val="4E614D"/>
                </a:solidFill>
                <a:latin typeface="Hina-Mincho"/>
                <a:ea typeface="Hina-Mincho"/>
                <a:cs typeface="Hina-Mincho"/>
                <a:sym typeface="Hina-Mincho"/>
              </a:rPr>
              <a:t>Intuitive navigation and features</a:t>
            </a:r>
          </a:p>
          <a:p>
            <a:pPr algn="l" marL="906780" indent="-453390" lvl="1">
              <a:lnSpc>
                <a:spcPts val="5880"/>
              </a:lnSpc>
              <a:buFont typeface="Arial"/>
              <a:buChar char="•"/>
            </a:pPr>
            <a:r>
              <a:rPr lang="en-US" sz="4200" spc="252">
                <a:solidFill>
                  <a:srgbClr val="4E614D"/>
                </a:solidFill>
                <a:latin typeface="Hina-Mincho"/>
                <a:ea typeface="Hina-Mincho"/>
                <a:cs typeface="Hina-Mincho"/>
                <a:sym typeface="Hina-Mincho"/>
              </a:rPr>
              <a:t>User does not need to think about how to reach desired page</a:t>
            </a:r>
          </a:p>
          <a:p>
            <a:pPr algn="l" marL="906780" indent="-453390" lvl="1">
              <a:lnSpc>
                <a:spcPts val="5880"/>
              </a:lnSpc>
              <a:buFont typeface="Arial"/>
              <a:buChar char="•"/>
            </a:pPr>
            <a:r>
              <a:rPr lang="en-US" sz="4200" spc="252">
                <a:solidFill>
                  <a:srgbClr val="4E614D"/>
                </a:solidFill>
                <a:latin typeface="Hina-Mincho"/>
                <a:ea typeface="Hina-Mincho"/>
                <a:cs typeface="Hina-Mincho"/>
                <a:sym typeface="Hina-Mincho"/>
              </a:rPr>
              <a:t>Features require minimal explanation</a:t>
            </a:r>
          </a:p>
          <a:p>
            <a:pPr algn="l" marL="906780" indent="-453390" lvl="1">
              <a:lnSpc>
                <a:spcPts val="5880"/>
              </a:lnSpc>
              <a:spcBef>
                <a:spcPct val="0"/>
              </a:spcBef>
              <a:buFont typeface="Arial"/>
              <a:buChar char="•"/>
            </a:pPr>
            <a:r>
              <a:rPr lang="en-US" sz="4200" spc="252">
                <a:solidFill>
                  <a:srgbClr val="4E614D"/>
                </a:solidFill>
                <a:latin typeface="Hina-Mincho"/>
                <a:ea typeface="Hina-Mincho"/>
                <a:cs typeface="Hina-Mincho"/>
                <a:sym typeface="Hina-Mincho"/>
              </a:rPr>
              <a:t>Key Measurement #1: Number of clicks required</a:t>
            </a:r>
          </a:p>
        </p:txBody>
      </p:sp>
      <p:grpSp>
        <p:nvGrpSpPr>
          <p:cNvPr name="Group 5" id="5"/>
          <p:cNvGrpSpPr/>
          <p:nvPr/>
        </p:nvGrpSpPr>
        <p:grpSpPr>
          <a:xfrm rot="0">
            <a:off x="800233" y="6393180"/>
            <a:ext cx="5333859" cy="792480"/>
            <a:chOff x="0" y="0"/>
            <a:chExt cx="7111811" cy="1056640"/>
          </a:xfrm>
        </p:grpSpPr>
        <p:sp>
          <p:nvSpPr>
            <p:cNvPr name="AutoShape 6" id="6"/>
            <p:cNvSpPr/>
            <p:nvPr/>
          </p:nvSpPr>
          <p:spPr>
            <a:xfrm>
              <a:off x="0" y="1037590"/>
              <a:ext cx="6581035" cy="0"/>
            </a:xfrm>
            <a:prstGeom prst="line">
              <a:avLst/>
            </a:prstGeom>
            <a:ln cap="flat" w="38100">
              <a:solidFill>
                <a:srgbClr val="BBCBCD"/>
              </a:solidFill>
              <a:prstDash val="solid"/>
              <a:headEnd type="none" len="sm" w="sm"/>
              <a:tailEnd type="none" len="sm" w="sm"/>
            </a:ln>
          </p:spPr>
        </p:sp>
        <p:sp>
          <p:nvSpPr>
            <p:cNvPr name="TextBox 7" id="7"/>
            <p:cNvSpPr txBox="true"/>
            <p:nvPr/>
          </p:nvSpPr>
          <p:spPr>
            <a:xfrm rot="0">
              <a:off x="0" y="-95250"/>
              <a:ext cx="7111811" cy="1062990"/>
            </a:xfrm>
            <a:prstGeom prst="rect">
              <a:avLst/>
            </a:prstGeom>
          </p:spPr>
          <p:txBody>
            <a:bodyPr anchor="t" rtlCol="false" tIns="0" lIns="0" bIns="0" rIns="0">
              <a:spAutoFit/>
            </a:bodyPr>
            <a:lstStyle/>
            <a:p>
              <a:pPr algn="l" marL="0" indent="0" lvl="0">
                <a:lnSpc>
                  <a:spcPts val="6719"/>
                </a:lnSpc>
                <a:spcBef>
                  <a:spcPct val="0"/>
                </a:spcBef>
              </a:pPr>
              <a:r>
                <a:rPr lang="en-US" sz="4800">
                  <a:solidFill>
                    <a:srgbClr val="4E614D"/>
                  </a:solidFill>
                  <a:latin typeface="Hina-Mincho"/>
                  <a:ea typeface="Hina-Mincho"/>
                  <a:cs typeface="Hina-Mincho"/>
                  <a:sym typeface="Hina-Mincho"/>
                </a:rPr>
                <a:t>Usability Goal #2</a:t>
              </a:r>
            </a:p>
          </p:txBody>
        </p:sp>
      </p:grpSp>
      <p:sp>
        <p:nvSpPr>
          <p:cNvPr name="TextBox 8" id="8"/>
          <p:cNvSpPr txBox="true"/>
          <p:nvPr/>
        </p:nvSpPr>
        <p:spPr>
          <a:xfrm rot="0">
            <a:off x="6018006" y="6316980"/>
            <a:ext cx="11964490" cy="3684270"/>
          </a:xfrm>
          <a:prstGeom prst="rect">
            <a:avLst/>
          </a:prstGeom>
        </p:spPr>
        <p:txBody>
          <a:bodyPr anchor="t" rtlCol="false" tIns="0" lIns="0" bIns="0" rIns="0">
            <a:spAutoFit/>
          </a:bodyPr>
          <a:lstStyle/>
          <a:p>
            <a:pPr algn="l">
              <a:lnSpc>
                <a:spcPts val="5880"/>
              </a:lnSpc>
            </a:pPr>
            <a:r>
              <a:rPr lang="en-US" sz="4200" spc="252">
                <a:solidFill>
                  <a:srgbClr val="4E614D"/>
                </a:solidFill>
                <a:latin typeface="Hina-Mincho"/>
                <a:ea typeface="Hina-Mincho"/>
                <a:cs typeface="Hina-Mincho"/>
                <a:sym typeface="Hina-Mincho"/>
              </a:rPr>
              <a:t>Efficiency and ease of use for tasks</a:t>
            </a:r>
          </a:p>
          <a:p>
            <a:pPr algn="l" marL="906780" indent="-453390" lvl="1">
              <a:lnSpc>
                <a:spcPts val="5880"/>
              </a:lnSpc>
              <a:buFont typeface="Arial"/>
              <a:buChar char="•"/>
            </a:pPr>
            <a:r>
              <a:rPr lang="en-US" sz="4200" spc="252">
                <a:solidFill>
                  <a:srgbClr val="4E614D"/>
                </a:solidFill>
                <a:latin typeface="Hina-Mincho"/>
                <a:ea typeface="Hina-Mincho"/>
                <a:cs typeface="Hina-Mincho"/>
                <a:sym typeface="Hina-Mincho"/>
              </a:rPr>
              <a:t>Tasks (especially common ones) require a small time investment</a:t>
            </a:r>
          </a:p>
          <a:p>
            <a:pPr algn="l" marL="906780" indent="-453390" lvl="1">
              <a:lnSpc>
                <a:spcPts val="5880"/>
              </a:lnSpc>
              <a:spcBef>
                <a:spcPct val="0"/>
              </a:spcBef>
              <a:buFont typeface="Arial"/>
              <a:buChar char="•"/>
            </a:pPr>
            <a:r>
              <a:rPr lang="en-US" sz="4200" spc="252">
                <a:solidFill>
                  <a:srgbClr val="4E614D"/>
                </a:solidFill>
                <a:latin typeface="Hina-Mincho"/>
                <a:ea typeface="Hina-Mincho"/>
                <a:cs typeface="Hina-Mincho"/>
                <a:sym typeface="Hina-Mincho"/>
              </a:rPr>
              <a:t>Key Measurement #2: Time taken for each taskflow</a:t>
            </a:r>
          </a:p>
        </p:txBody>
      </p:sp>
      <p:sp>
        <p:nvSpPr>
          <p:cNvPr name="Freeform 9" id="9"/>
          <p:cNvSpPr/>
          <p:nvPr/>
        </p:nvSpPr>
        <p:spPr>
          <a:xfrm flipH="false" flipV="false" rot="8228140">
            <a:off x="-1613009" y="7934925"/>
            <a:ext cx="5283418" cy="4879957"/>
          </a:xfrm>
          <a:custGeom>
            <a:avLst/>
            <a:gdLst/>
            <a:ahLst/>
            <a:cxnLst/>
            <a:rect r="r" b="b" t="t" l="l"/>
            <a:pathLst>
              <a:path h="4879957" w="5283418">
                <a:moveTo>
                  <a:pt x="0" y="0"/>
                </a:moveTo>
                <a:lnTo>
                  <a:pt x="5283418" y="0"/>
                </a:lnTo>
                <a:lnTo>
                  <a:pt x="5283418" y="4879958"/>
                </a:lnTo>
                <a:lnTo>
                  <a:pt x="0" y="48799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true" flipV="true" rot="435559">
            <a:off x="-573978" y="-895403"/>
            <a:ext cx="6298541" cy="4672372"/>
          </a:xfrm>
          <a:custGeom>
            <a:avLst/>
            <a:gdLst/>
            <a:ahLst/>
            <a:cxnLst/>
            <a:rect r="r" b="b" t="t" l="l"/>
            <a:pathLst>
              <a:path h="4672372" w="6298541">
                <a:moveTo>
                  <a:pt x="6298541" y="4672373"/>
                </a:moveTo>
                <a:lnTo>
                  <a:pt x="0" y="4672373"/>
                </a:lnTo>
                <a:lnTo>
                  <a:pt x="0" y="0"/>
                </a:lnTo>
                <a:lnTo>
                  <a:pt x="6298541" y="0"/>
                </a:lnTo>
                <a:lnTo>
                  <a:pt x="6298541" y="467237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488001" y="396423"/>
            <a:ext cx="15311999" cy="1802972"/>
          </a:xfrm>
          <a:prstGeom prst="rect">
            <a:avLst/>
          </a:prstGeom>
        </p:spPr>
        <p:txBody>
          <a:bodyPr anchor="t" rtlCol="false" tIns="0" lIns="0" bIns="0" rIns="0">
            <a:spAutoFit/>
          </a:bodyPr>
          <a:lstStyle/>
          <a:p>
            <a:pPr algn="ctr">
              <a:lnSpc>
                <a:spcPts val="14023"/>
              </a:lnSpc>
            </a:pPr>
            <a:r>
              <a:rPr lang="en-US" sz="10016">
                <a:solidFill>
                  <a:srgbClr val="4C6441"/>
                </a:solidFill>
                <a:latin typeface="TAN Pearl"/>
                <a:ea typeface="TAN Pearl"/>
                <a:cs typeface="TAN Pearl"/>
                <a:sym typeface="TAN Pearl"/>
              </a:rPr>
              <a:t>Our Usability Goals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AutoShape 2" id="2"/>
          <p:cNvSpPr/>
          <p:nvPr/>
        </p:nvSpPr>
        <p:spPr>
          <a:xfrm>
            <a:off x="800233" y="3167881"/>
            <a:ext cx="4846898" cy="0"/>
          </a:xfrm>
          <a:prstGeom prst="line">
            <a:avLst/>
          </a:prstGeom>
          <a:ln cap="flat" w="28575">
            <a:solidFill>
              <a:srgbClr val="BBCBCD"/>
            </a:solidFill>
            <a:prstDash val="solid"/>
            <a:headEnd type="none" len="sm" w="sm"/>
            <a:tailEnd type="none" len="sm" w="sm"/>
          </a:ln>
        </p:spPr>
      </p:sp>
      <p:sp>
        <p:nvSpPr>
          <p:cNvPr name="TextBox 3" id="3"/>
          <p:cNvSpPr txBox="true"/>
          <p:nvPr/>
        </p:nvSpPr>
        <p:spPr>
          <a:xfrm rot="0">
            <a:off x="756709" y="2294439"/>
            <a:ext cx="5237812" cy="821055"/>
          </a:xfrm>
          <a:prstGeom prst="rect">
            <a:avLst/>
          </a:prstGeom>
        </p:spPr>
        <p:txBody>
          <a:bodyPr anchor="t" rtlCol="false" tIns="0" lIns="0" bIns="0" rIns="0">
            <a:spAutoFit/>
          </a:bodyPr>
          <a:lstStyle/>
          <a:p>
            <a:pPr algn="l" marL="0" indent="0" lvl="0">
              <a:lnSpc>
                <a:spcPts val="6719"/>
              </a:lnSpc>
              <a:spcBef>
                <a:spcPct val="0"/>
              </a:spcBef>
            </a:pPr>
            <a:r>
              <a:rPr lang="en-US" sz="4800">
                <a:solidFill>
                  <a:srgbClr val="4E614D"/>
                </a:solidFill>
                <a:latin typeface="Hina-Mincho"/>
                <a:ea typeface="Hina-Mincho"/>
                <a:cs typeface="Hina-Mincho"/>
                <a:sym typeface="Hina-Mincho"/>
              </a:rPr>
              <a:t>Usability Goal #1</a:t>
            </a:r>
          </a:p>
        </p:txBody>
      </p:sp>
      <p:sp>
        <p:nvSpPr>
          <p:cNvPr name="TextBox 4" id="4"/>
          <p:cNvSpPr txBox="true"/>
          <p:nvPr/>
        </p:nvSpPr>
        <p:spPr>
          <a:xfrm rot="0">
            <a:off x="5994520" y="2313489"/>
            <a:ext cx="11677327" cy="2941320"/>
          </a:xfrm>
          <a:prstGeom prst="rect">
            <a:avLst/>
          </a:prstGeom>
        </p:spPr>
        <p:txBody>
          <a:bodyPr anchor="t" rtlCol="false" tIns="0" lIns="0" bIns="0" rIns="0">
            <a:spAutoFit/>
          </a:bodyPr>
          <a:lstStyle/>
          <a:p>
            <a:pPr algn="l">
              <a:lnSpc>
                <a:spcPts val="5880"/>
              </a:lnSpc>
            </a:pPr>
            <a:r>
              <a:rPr lang="en-US" sz="4200" spc="252">
                <a:solidFill>
                  <a:srgbClr val="4E614D"/>
                </a:solidFill>
                <a:latin typeface="Hina-Mincho"/>
                <a:ea typeface="Hina-Mincho"/>
                <a:cs typeface="Hina-Mincho"/>
                <a:sym typeface="Hina-Mincho"/>
              </a:rPr>
              <a:t>Intuitive navigation and features</a:t>
            </a:r>
          </a:p>
          <a:p>
            <a:pPr algn="l" marL="906780" indent="-453390" lvl="1">
              <a:lnSpc>
                <a:spcPts val="5880"/>
              </a:lnSpc>
              <a:buFont typeface="Arial"/>
              <a:buChar char="•"/>
            </a:pPr>
            <a:r>
              <a:rPr lang="en-US" sz="4200" spc="252">
                <a:solidFill>
                  <a:srgbClr val="4E614D"/>
                </a:solidFill>
                <a:latin typeface="Hina-Mincho"/>
                <a:ea typeface="Hina-Mincho"/>
                <a:cs typeface="Hina-Mincho"/>
                <a:sym typeface="Hina-Mincho"/>
              </a:rPr>
              <a:t>Number of clicks required reduced through fewer screens</a:t>
            </a:r>
          </a:p>
          <a:p>
            <a:pPr algn="l" marL="906780" indent="-453390" lvl="1">
              <a:lnSpc>
                <a:spcPts val="5880"/>
              </a:lnSpc>
              <a:spcBef>
                <a:spcPct val="0"/>
              </a:spcBef>
              <a:buFont typeface="Arial"/>
              <a:buChar char="•"/>
            </a:pPr>
            <a:r>
              <a:rPr lang="en-US" sz="4200" spc="252">
                <a:solidFill>
                  <a:srgbClr val="4E614D"/>
                </a:solidFill>
                <a:latin typeface="Hina-Mincho"/>
                <a:ea typeface="Hina-Mincho"/>
                <a:cs typeface="Hina-Mincho"/>
                <a:sym typeface="Hina-Mincho"/>
              </a:rPr>
              <a:t>Effective and intuitive navigation bars</a:t>
            </a:r>
          </a:p>
        </p:txBody>
      </p:sp>
      <p:grpSp>
        <p:nvGrpSpPr>
          <p:cNvPr name="Group 5" id="5"/>
          <p:cNvGrpSpPr/>
          <p:nvPr/>
        </p:nvGrpSpPr>
        <p:grpSpPr>
          <a:xfrm rot="0">
            <a:off x="800233" y="6043689"/>
            <a:ext cx="5333859" cy="792480"/>
            <a:chOff x="0" y="0"/>
            <a:chExt cx="7111811" cy="1056640"/>
          </a:xfrm>
        </p:grpSpPr>
        <p:sp>
          <p:nvSpPr>
            <p:cNvPr name="AutoShape 6" id="6"/>
            <p:cNvSpPr/>
            <p:nvPr/>
          </p:nvSpPr>
          <p:spPr>
            <a:xfrm>
              <a:off x="0" y="1037590"/>
              <a:ext cx="6581035" cy="0"/>
            </a:xfrm>
            <a:prstGeom prst="line">
              <a:avLst/>
            </a:prstGeom>
            <a:ln cap="flat" w="38100">
              <a:solidFill>
                <a:srgbClr val="BBCBCD"/>
              </a:solidFill>
              <a:prstDash val="solid"/>
              <a:headEnd type="none" len="sm" w="sm"/>
              <a:tailEnd type="none" len="sm" w="sm"/>
            </a:ln>
          </p:spPr>
        </p:sp>
        <p:sp>
          <p:nvSpPr>
            <p:cNvPr name="TextBox 7" id="7"/>
            <p:cNvSpPr txBox="true"/>
            <p:nvPr/>
          </p:nvSpPr>
          <p:spPr>
            <a:xfrm rot="0">
              <a:off x="0" y="-95250"/>
              <a:ext cx="7111811" cy="1062990"/>
            </a:xfrm>
            <a:prstGeom prst="rect">
              <a:avLst/>
            </a:prstGeom>
          </p:spPr>
          <p:txBody>
            <a:bodyPr anchor="t" rtlCol="false" tIns="0" lIns="0" bIns="0" rIns="0">
              <a:spAutoFit/>
            </a:bodyPr>
            <a:lstStyle/>
            <a:p>
              <a:pPr algn="l" marL="0" indent="0" lvl="0">
                <a:lnSpc>
                  <a:spcPts val="6719"/>
                </a:lnSpc>
                <a:spcBef>
                  <a:spcPct val="0"/>
                </a:spcBef>
              </a:pPr>
              <a:r>
                <a:rPr lang="en-US" sz="4800">
                  <a:solidFill>
                    <a:srgbClr val="4E614D"/>
                  </a:solidFill>
                  <a:latin typeface="Hina-Mincho"/>
                  <a:ea typeface="Hina-Mincho"/>
                  <a:cs typeface="Hina-Mincho"/>
                  <a:sym typeface="Hina-Mincho"/>
                </a:rPr>
                <a:t>Usability Goal #2</a:t>
              </a:r>
            </a:p>
          </p:txBody>
        </p:sp>
      </p:grpSp>
      <p:sp>
        <p:nvSpPr>
          <p:cNvPr name="TextBox 8" id="8"/>
          <p:cNvSpPr txBox="true"/>
          <p:nvPr/>
        </p:nvSpPr>
        <p:spPr>
          <a:xfrm rot="0">
            <a:off x="6018006" y="5967489"/>
            <a:ext cx="11241294" cy="3684270"/>
          </a:xfrm>
          <a:prstGeom prst="rect">
            <a:avLst/>
          </a:prstGeom>
        </p:spPr>
        <p:txBody>
          <a:bodyPr anchor="t" rtlCol="false" tIns="0" lIns="0" bIns="0" rIns="0">
            <a:spAutoFit/>
          </a:bodyPr>
          <a:lstStyle/>
          <a:p>
            <a:pPr algn="l">
              <a:lnSpc>
                <a:spcPts val="5880"/>
              </a:lnSpc>
            </a:pPr>
            <a:r>
              <a:rPr lang="en-US" sz="4200" spc="252">
                <a:solidFill>
                  <a:srgbClr val="4E614D"/>
                </a:solidFill>
                <a:latin typeface="Hina-Mincho"/>
                <a:ea typeface="Hina-Mincho"/>
                <a:cs typeface="Hina-Mincho"/>
                <a:sym typeface="Hina-Mincho"/>
              </a:rPr>
              <a:t>Efficiency and ease of use for tasks</a:t>
            </a:r>
          </a:p>
          <a:p>
            <a:pPr algn="l" marL="906780" indent="-453390" lvl="1">
              <a:lnSpc>
                <a:spcPts val="5880"/>
              </a:lnSpc>
              <a:buFont typeface="Arial"/>
              <a:buChar char="•"/>
            </a:pPr>
            <a:r>
              <a:rPr lang="en-US" sz="4200" spc="252">
                <a:solidFill>
                  <a:srgbClr val="4E614D"/>
                </a:solidFill>
                <a:latin typeface="Hina-Mincho"/>
                <a:ea typeface="Hina-Mincho"/>
                <a:cs typeface="Hina-Mincho"/>
                <a:sym typeface="Hina-Mincho"/>
              </a:rPr>
              <a:t>First level taskflow now omits the tutorial, saving time</a:t>
            </a:r>
          </a:p>
          <a:p>
            <a:pPr algn="l" marL="906780" indent="-453390" lvl="1">
              <a:lnSpc>
                <a:spcPts val="5880"/>
              </a:lnSpc>
              <a:buFont typeface="Arial"/>
              <a:buChar char="•"/>
            </a:pPr>
            <a:r>
              <a:rPr lang="en-US" sz="4200" spc="252">
                <a:solidFill>
                  <a:srgbClr val="4E614D"/>
                </a:solidFill>
                <a:latin typeface="Hina-Mincho"/>
                <a:ea typeface="Hina-Mincho"/>
                <a:cs typeface="Hina-Mincho"/>
                <a:sym typeface="Hina-Mincho"/>
              </a:rPr>
              <a:t>Reduction of questions in introductory survey</a:t>
            </a:r>
          </a:p>
          <a:p>
            <a:pPr algn="l" marL="906780" indent="-453390" lvl="1">
              <a:lnSpc>
                <a:spcPts val="5880"/>
              </a:lnSpc>
              <a:spcBef>
                <a:spcPct val="0"/>
              </a:spcBef>
              <a:buFont typeface="Arial"/>
              <a:buChar char="•"/>
            </a:pPr>
            <a:r>
              <a:rPr lang="en-US" sz="4200" spc="252">
                <a:solidFill>
                  <a:srgbClr val="4E614D"/>
                </a:solidFill>
                <a:latin typeface="Hina-Mincho"/>
                <a:ea typeface="Hina-Mincho"/>
                <a:cs typeface="Hina-Mincho"/>
                <a:sym typeface="Hina-Mincho"/>
              </a:rPr>
              <a:t>Toolbox now has a catalog</a:t>
            </a:r>
          </a:p>
        </p:txBody>
      </p:sp>
      <p:sp>
        <p:nvSpPr>
          <p:cNvPr name="Freeform 9" id="9"/>
          <p:cNvSpPr/>
          <p:nvPr/>
        </p:nvSpPr>
        <p:spPr>
          <a:xfrm flipH="false" flipV="false" rot="8228140">
            <a:off x="-1613009" y="7934925"/>
            <a:ext cx="5283418" cy="4879957"/>
          </a:xfrm>
          <a:custGeom>
            <a:avLst/>
            <a:gdLst/>
            <a:ahLst/>
            <a:cxnLst/>
            <a:rect r="r" b="b" t="t" l="l"/>
            <a:pathLst>
              <a:path h="4879957" w="5283418">
                <a:moveTo>
                  <a:pt x="0" y="0"/>
                </a:moveTo>
                <a:lnTo>
                  <a:pt x="5283418" y="0"/>
                </a:lnTo>
                <a:lnTo>
                  <a:pt x="5283418" y="4879958"/>
                </a:lnTo>
                <a:lnTo>
                  <a:pt x="0" y="48799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true" flipV="true" rot="435559">
            <a:off x="-6126159" y="-1883708"/>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604017" y="313990"/>
            <a:ext cx="17079966" cy="1536262"/>
          </a:xfrm>
          <a:prstGeom prst="rect">
            <a:avLst/>
          </a:prstGeom>
        </p:spPr>
        <p:txBody>
          <a:bodyPr anchor="t" rtlCol="false" tIns="0" lIns="0" bIns="0" rIns="0">
            <a:spAutoFit/>
          </a:bodyPr>
          <a:lstStyle/>
          <a:p>
            <a:pPr algn="ctr">
              <a:lnSpc>
                <a:spcPts val="11924"/>
              </a:lnSpc>
            </a:pPr>
            <a:r>
              <a:rPr lang="en-US" sz="8517">
                <a:solidFill>
                  <a:srgbClr val="4C6441"/>
                </a:solidFill>
                <a:latin typeface="TAN Pearl"/>
                <a:ea typeface="TAN Pearl"/>
                <a:cs typeface="TAN Pearl"/>
                <a:sym typeface="TAN Pearl"/>
              </a:rPr>
              <a:t>Usability Goals Progress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true" flipV="true" rot="435559">
            <a:off x="14747126" y="-1076374"/>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485224">
            <a:off x="-317547" y="6380426"/>
            <a:ext cx="5283418" cy="4879957"/>
          </a:xfrm>
          <a:custGeom>
            <a:avLst/>
            <a:gdLst/>
            <a:ahLst/>
            <a:cxnLst/>
            <a:rect r="r" b="b" t="t" l="l"/>
            <a:pathLst>
              <a:path h="4879957" w="5283418">
                <a:moveTo>
                  <a:pt x="5283418" y="4879957"/>
                </a:moveTo>
                <a:lnTo>
                  <a:pt x="0" y="4879957"/>
                </a:lnTo>
                <a:lnTo>
                  <a:pt x="0" y="0"/>
                </a:lnTo>
                <a:lnTo>
                  <a:pt x="5283418" y="0"/>
                </a:lnTo>
                <a:lnTo>
                  <a:pt x="5283418" y="487995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774261">
            <a:off x="14020021" y="-1715634"/>
            <a:ext cx="5719872" cy="5137485"/>
          </a:xfrm>
          <a:custGeom>
            <a:avLst/>
            <a:gdLst/>
            <a:ahLst/>
            <a:cxnLst/>
            <a:rect r="r" b="b" t="t" l="l"/>
            <a:pathLst>
              <a:path h="5137485" w="5719872">
                <a:moveTo>
                  <a:pt x="0" y="0"/>
                </a:moveTo>
                <a:lnTo>
                  <a:pt x="5719871" y="0"/>
                </a:lnTo>
                <a:lnTo>
                  <a:pt x="5719871" y="5137485"/>
                </a:lnTo>
                <a:lnTo>
                  <a:pt x="0" y="51374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56548" y="8035998"/>
            <a:ext cx="4950590" cy="5246290"/>
          </a:xfrm>
          <a:custGeom>
            <a:avLst/>
            <a:gdLst/>
            <a:ahLst/>
            <a:cxnLst/>
            <a:rect r="r" b="b" t="t" l="l"/>
            <a:pathLst>
              <a:path h="5246290" w="4950590">
                <a:moveTo>
                  <a:pt x="0" y="0"/>
                </a:moveTo>
                <a:lnTo>
                  <a:pt x="4950590" y="0"/>
                </a:lnTo>
                <a:lnTo>
                  <a:pt x="4950590" y="5246290"/>
                </a:lnTo>
                <a:lnTo>
                  <a:pt x="0" y="52462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2416840" y="1443815"/>
            <a:ext cx="13454320" cy="7018370"/>
          </a:xfrm>
          <a:prstGeom prst="rect">
            <a:avLst/>
          </a:prstGeom>
        </p:spPr>
        <p:txBody>
          <a:bodyPr anchor="t" rtlCol="false" tIns="0" lIns="0" bIns="0" rIns="0">
            <a:spAutoFit/>
          </a:bodyPr>
          <a:lstStyle/>
          <a:p>
            <a:pPr algn="ctr">
              <a:lnSpc>
                <a:spcPts val="18373"/>
              </a:lnSpc>
              <a:spcBef>
                <a:spcPct val="0"/>
              </a:spcBef>
            </a:pPr>
            <a:r>
              <a:rPr lang="en-US" sz="13123">
                <a:solidFill>
                  <a:srgbClr val="F7F4ED"/>
                </a:solidFill>
                <a:latin typeface="TAN Pearl"/>
                <a:ea typeface="TAN Pearl"/>
                <a:cs typeface="TAN Pearl"/>
                <a:sym typeface="TAN Pearl"/>
              </a:rPr>
              <a:t>Low-fi Revision Sketches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8228140">
            <a:off x="-1613009" y="9552480"/>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35559">
            <a:off x="14640816" y="-1883708"/>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776259" y="0"/>
            <a:ext cx="8511741" cy="10287000"/>
          </a:xfrm>
          <a:custGeom>
            <a:avLst/>
            <a:gdLst/>
            <a:ahLst/>
            <a:cxnLst/>
            <a:rect r="r" b="b" t="t" l="l"/>
            <a:pathLst>
              <a:path h="10287000" w="8511741">
                <a:moveTo>
                  <a:pt x="0" y="0"/>
                </a:moveTo>
                <a:lnTo>
                  <a:pt x="8511741" y="0"/>
                </a:lnTo>
                <a:lnTo>
                  <a:pt x="8511741" y="10287000"/>
                </a:lnTo>
                <a:lnTo>
                  <a:pt x="0" y="10287000"/>
                </a:lnTo>
                <a:lnTo>
                  <a:pt x="0" y="0"/>
                </a:lnTo>
                <a:close/>
              </a:path>
            </a:pathLst>
          </a:custGeom>
          <a:blipFill>
            <a:blip r:embed="rId6"/>
            <a:stretch>
              <a:fillRect l="-4983" t="-4343" r="0" b="0"/>
            </a:stretch>
          </a:blipFill>
        </p:spPr>
      </p:sp>
      <p:sp>
        <p:nvSpPr>
          <p:cNvPr name="TextBox 5" id="5"/>
          <p:cNvSpPr txBox="true"/>
          <p:nvPr/>
        </p:nvSpPr>
        <p:spPr>
          <a:xfrm rot="0">
            <a:off x="864990" y="1859280"/>
            <a:ext cx="8279010" cy="7399020"/>
          </a:xfrm>
          <a:prstGeom prst="rect">
            <a:avLst/>
          </a:prstGeom>
        </p:spPr>
        <p:txBody>
          <a:bodyPr anchor="t" rtlCol="false" tIns="0" lIns="0" bIns="0" rIns="0">
            <a:spAutoFit/>
          </a:bodyPr>
          <a:lstStyle/>
          <a:p>
            <a:pPr algn="ctr">
              <a:lnSpc>
                <a:spcPts val="5880"/>
              </a:lnSpc>
              <a:spcBef>
                <a:spcPct val="0"/>
              </a:spcBef>
            </a:pPr>
            <a:r>
              <a:rPr lang="en-US" sz="4200" spc="252">
                <a:solidFill>
                  <a:srgbClr val="4E614D"/>
                </a:solidFill>
                <a:latin typeface="Hina-Mincho"/>
                <a:ea typeface="Hina-Mincho"/>
                <a:cs typeface="Hina-Mincho"/>
                <a:sym typeface="Hina-Mincho"/>
              </a:rPr>
              <a:t>Previously, the emergency help wasn’t entirely fleshed out. Now, after research, we’ve made it much more helpful for the user by either doing a timed distraction activity for preventing urges or a reflection activity for rehabilitation from relapse. This advances our first usability goal by making the functionality more intuitive</a:t>
            </a:r>
          </a:p>
        </p:txBody>
      </p:sp>
      <p:sp>
        <p:nvSpPr>
          <p:cNvPr name="TextBox 6" id="6"/>
          <p:cNvSpPr txBox="true"/>
          <p:nvPr/>
        </p:nvSpPr>
        <p:spPr>
          <a:xfrm rot="0">
            <a:off x="231578" y="215488"/>
            <a:ext cx="9405905" cy="1502599"/>
          </a:xfrm>
          <a:prstGeom prst="rect">
            <a:avLst/>
          </a:prstGeom>
        </p:spPr>
        <p:txBody>
          <a:bodyPr anchor="t" rtlCol="false" tIns="0" lIns="0" bIns="0" rIns="0">
            <a:spAutoFit/>
          </a:bodyPr>
          <a:lstStyle/>
          <a:p>
            <a:pPr algn="ctr" marL="910571" indent="-455285" lvl="1">
              <a:lnSpc>
                <a:spcPts val="5904"/>
              </a:lnSpc>
              <a:buAutoNum type="arabicPeriod" startAt="1"/>
            </a:pPr>
            <a:r>
              <a:rPr lang="en-US" sz="4217">
                <a:solidFill>
                  <a:srgbClr val="4C6441"/>
                </a:solidFill>
                <a:latin typeface="TAN Pearl"/>
                <a:ea typeface="TAN Pearl"/>
                <a:cs typeface="TAN Pearl"/>
                <a:sym typeface="TAN Pearl"/>
              </a:rPr>
              <a:t>Changing the Emergency Help Functionality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8228140">
            <a:off x="-1613009" y="9508763"/>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35559">
            <a:off x="14640816" y="-1883708"/>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59712" y="-441873"/>
            <a:ext cx="8328288" cy="10728873"/>
          </a:xfrm>
          <a:custGeom>
            <a:avLst/>
            <a:gdLst/>
            <a:ahLst/>
            <a:cxnLst/>
            <a:rect r="r" b="b" t="t" l="l"/>
            <a:pathLst>
              <a:path h="10728873" w="8328288">
                <a:moveTo>
                  <a:pt x="0" y="0"/>
                </a:moveTo>
                <a:lnTo>
                  <a:pt x="8328288" y="0"/>
                </a:lnTo>
                <a:lnTo>
                  <a:pt x="8328288" y="10728873"/>
                </a:lnTo>
                <a:lnTo>
                  <a:pt x="0" y="10728873"/>
                </a:lnTo>
                <a:lnTo>
                  <a:pt x="0" y="0"/>
                </a:lnTo>
                <a:close/>
              </a:path>
            </a:pathLst>
          </a:custGeom>
          <a:blipFill>
            <a:blip r:embed="rId6"/>
            <a:stretch>
              <a:fillRect l="0" t="0" r="0" b="0"/>
            </a:stretch>
          </a:blipFill>
        </p:spPr>
      </p:sp>
      <p:sp>
        <p:nvSpPr>
          <p:cNvPr name="TextBox 5" id="5"/>
          <p:cNvSpPr txBox="true"/>
          <p:nvPr/>
        </p:nvSpPr>
        <p:spPr>
          <a:xfrm rot="0">
            <a:off x="0" y="122231"/>
            <a:ext cx="9677927" cy="2036000"/>
          </a:xfrm>
          <a:prstGeom prst="rect">
            <a:avLst/>
          </a:prstGeom>
        </p:spPr>
        <p:txBody>
          <a:bodyPr anchor="t" rtlCol="false" tIns="0" lIns="0" bIns="0" rIns="0">
            <a:spAutoFit/>
          </a:bodyPr>
          <a:lstStyle/>
          <a:p>
            <a:pPr algn="ctr">
              <a:lnSpc>
                <a:spcPts val="8004"/>
              </a:lnSpc>
            </a:pPr>
            <a:r>
              <a:rPr lang="en-US" sz="5717">
                <a:solidFill>
                  <a:srgbClr val="4C6441"/>
                </a:solidFill>
                <a:latin typeface="TAN Pearl"/>
                <a:ea typeface="TAN Pearl"/>
                <a:cs typeface="TAN Pearl"/>
                <a:sym typeface="TAN Pearl"/>
              </a:rPr>
              <a:t>2. Adding a Catalog to the Toolbox</a:t>
            </a:r>
          </a:p>
        </p:txBody>
      </p:sp>
      <p:sp>
        <p:nvSpPr>
          <p:cNvPr name="TextBox 6" id="6"/>
          <p:cNvSpPr txBox="true"/>
          <p:nvPr/>
        </p:nvSpPr>
        <p:spPr>
          <a:xfrm rot="0">
            <a:off x="605690" y="2792401"/>
            <a:ext cx="8466546" cy="5570856"/>
          </a:xfrm>
          <a:prstGeom prst="rect">
            <a:avLst/>
          </a:prstGeom>
        </p:spPr>
        <p:txBody>
          <a:bodyPr anchor="t" rtlCol="false" tIns="0" lIns="0" bIns="0" rIns="0">
            <a:spAutoFit/>
          </a:bodyPr>
          <a:lstStyle/>
          <a:p>
            <a:pPr algn="ctr">
              <a:lnSpc>
                <a:spcPts val="7419"/>
              </a:lnSpc>
              <a:spcBef>
                <a:spcPct val="0"/>
              </a:spcBef>
            </a:pPr>
            <a:r>
              <a:rPr lang="en-US" sz="5299" spc="317">
                <a:solidFill>
                  <a:srgbClr val="4E614D"/>
                </a:solidFill>
                <a:latin typeface="Hina-Mincho"/>
                <a:ea typeface="Hina-Mincho"/>
                <a:cs typeface="Hina-Mincho"/>
                <a:sym typeface="Hina-Mincho"/>
              </a:rPr>
              <a:t>Allows the user to easily search for new tools that may be helpful, making the toolbox less daunting. This advances our second usability goal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8228140">
            <a:off x="-1613009" y="9842955"/>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35559">
            <a:off x="14640816" y="-1883708"/>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084118" y="0"/>
            <a:ext cx="8203882" cy="10287000"/>
          </a:xfrm>
          <a:custGeom>
            <a:avLst/>
            <a:gdLst/>
            <a:ahLst/>
            <a:cxnLst/>
            <a:rect r="r" b="b" t="t" l="l"/>
            <a:pathLst>
              <a:path h="10287000" w="8203882">
                <a:moveTo>
                  <a:pt x="0" y="0"/>
                </a:moveTo>
                <a:lnTo>
                  <a:pt x="8203882" y="0"/>
                </a:lnTo>
                <a:lnTo>
                  <a:pt x="8203882" y="10287000"/>
                </a:lnTo>
                <a:lnTo>
                  <a:pt x="0" y="10287000"/>
                </a:lnTo>
                <a:lnTo>
                  <a:pt x="0" y="0"/>
                </a:lnTo>
                <a:close/>
              </a:path>
            </a:pathLst>
          </a:custGeom>
          <a:blipFill>
            <a:blip r:embed="rId6"/>
            <a:stretch>
              <a:fillRect l="0" t="0" r="0" b="0"/>
            </a:stretch>
          </a:blipFill>
        </p:spPr>
      </p:sp>
      <p:sp>
        <p:nvSpPr>
          <p:cNvPr name="TextBox 5" id="5"/>
          <p:cNvSpPr txBox="true"/>
          <p:nvPr/>
        </p:nvSpPr>
        <p:spPr>
          <a:xfrm rot="0">
            <a:off x="206293" y="281028"/>
            <a:ext cx="10086488" cy="1141920"/>
          </a:xfrm>
          <a:prstGeom prst="rect">
            <a:avLst/>
          </a:prstGeom>
        </p:spPr>
        <p:txBody>
          <a:bodyPr anchor="t" rtlCol="false" tIns="0" lIns="0" bIns="0" rIns="0">
            <a:spAutoFit/>
          </a:bodyPr>
          <a:lstStyle/>
          <a:p>
            <a:pPr algn="ctr">
              <a:lnSpc>
                <a:spcPts val="8984"/>
              </a:lnSpc>
            </a:pPr>
            <a:r>
              <a:rPr lang="en-US" sz="6417">
                <a:solidFill>
                  <a:srgbClr val="4C6441"/>
                </a:solidFill>
                <a:latin typeface="TAN Pearl"/>
                <a:ea typeface="TAN Pearl"/>
                <a:cs typeface="TAN Pearl"/>
                <a:sym typeface="TAN Pearl"/>
              </a:rPr>
              <a:t>3. Lesson Journals</a:t>
            </a:r>
          </a:p>
        </p:txBody>
      </p:sp>
      <p:sp>
        <p:nvSpPr>
          <p:cNvPr name="TextBox 6" id="6"/>
          <p:cNvSpPr txBox="true"/>
          <p:nvPr/>
        </p:nvSpPr>
        <p:spPr>
          <a:xfrm rot="0">
            <a:off x="922017" y="2203449"/>
            <a:ext cx="8221983" cy="7054851"/>
          </a:xfrm>
          <a:prstGeom prst="rect">
            <a:avLst/>
          </a:prstGeom>
        </p:spPr>
        <p:txBody>
          <a:bodyPr anchor="t" rtlCol="false" tIns="0" lIns="0" bIns="0" rIns="0">
            <a:spAutoFit/>
          </a:bodyPr>
          <a:lstStyle/>
          <a:p>
            <a:pPr algn="ctr">
              <a:lnSpc>
                <a:spcPts val="6999"/>
              </a:lnSpc>
              <a:spcBef>
                <a:spcPct val="0"/>
              </a:spcBef>
            </a:pPr>
            <a:r>
              <a:rPr lang="en-US" sz="4999" spc="299">
                <a:solidFill>
                  <a:srgbClr val="4E614D"/>
                </a:solidFill>
                <a:latin typeface="Hina-Mincho"/>
                <a:ea typeface="Hina-Mincho"/>
                <a:cs typeface="Hina-Mincho"/>
                <a:sym typeface="Hina-Mincho"/>
              </a:rPr>
              <a:t>Actively educates the user and provides them with real knowledge that is immediately applied thereafter. This is much more intuitive than just lessons and another toolbox button, advancing our first usability goal</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true" flipV="true" rot="435559">
            <a:off x="14747126" y="-1076374"/>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485224">
            <a:off x="-317547" y="6380426"/>
            <a:ext cx="5283418" cy="4879957"/>
          </a:xfrm>
          <a:custGeom>
            <a:avLst/>
            <a:gdLst/>
            <a:ahLst/>
            <a:cxnLst/>
            <a:rect r="r" b="b" t="t" l="l"/>
            <a:pathLst>
              <a:path h="4879957" w="5283418">
                <a:moveTo>
                  <a:pt x="5283418" y="4879957"/>
                </a:moveTo>
                <a:lnTo>
                  <a:pt x="0" y="4879957"/>
                </a:lnTo>
                <a:lnTo>
                  <a:pt x="0" y="0"/>
                </a:lnTo>
                <a:lnTo>
                  <a:pt x="5283418" y="0"/>
                </a:lnTo>
                <a:lnTo>
                  <a:pt x="5283418" y="487995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774261">
            <a:off x="14020021" y="-1715634"/>
            <a:ext cx="5719872" cy="5137485"/>
          </a:xfrm>
          <a:custGeom>
            <a:avLst/>
            <a:gdLst/>
            <a:ahLst/>
            <a:cxnLst/>
            <a:rect r="r" b="b" t="t" l="l"/>
            <a:pathLst>
              <a:path h="5137485" w="5719872">
                <a:moveTo>
                  <a:pt x="0" y="0"/>
                </a:moveTo>
                <a:lnTo>
                  <a:pt x="5719871" y="0"/>
                </a:lnTo>
                <a:lnTo>
                  <a:pt x="5719871" y="5137485"/>
                </a:lnTo>
                <a:lnTo>
                  <a:pt x="0" y="51374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56548" y="8035998"/>
            <a:ext cx="4950590" cy="5246290"/>
          </a:xfrm>
          <a:custGeom>
            <a:avLst/>
            <a:gdLst/>
            <a:ahLst/>
            <a:cxnLst/>
            <a:rect r="r" b="b" t="t" l="l"/>
            <a:pathLst>
              <a:path h="5246290" w="4950590">
                <a:moveTo>
                  <a:pt x="0" y="0"/>
                </a:moveTo>
                <a:lnTo>
                  <a:pt x="4950590" y="0"/>
                </a:lnTo>
                <a:lnTo>
                  <a:pt x="4950590" y="5246290"/>
                </a:lnTo>
                <a:lnTo>
                  <a:pt x="0" y="52462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852616" y="3655349"/>
            <a:ext cx="14582768" cy="2566727"/>
          </a:xfrm>
          <a:prstGeom prst="rect">
            <a:avLst/>
          </a:prstGeom>
        </p:spPr>
        <p:txBody>
          <a:bodyPr anchor="t" rtlCol="false" tIns="0" lIns="0" bIns="0" rIns="0">
            <a:spAutoFit/>
          </a:bodyPr>
          <a:lstStyle/>
          <a:p>
            <a:pPr algn="ctr">
              <a:lnSpc>
                <a:spcPts val="19914"/>
              </a:lnSpc>
              <a:spcBef>
                <a:spcPct val="0"/>
              </a:spcBef>
            </a:pPr>
            <a:r>
              <a:rPr lang="en-US" sz="14224">
                <a:solidFill>
                  <a:srgbClr val="F7F4ED"/>
                </a:solidFill>
                <a:latin typeface="TAN Pearl"/>
                <a:ea typeface="TAN Pearl"/>
                <a:cs typeface="TAN Pearl"/>
                <a:sym typeface="TAN Pearl"/>
              </a:rPr>
              <a:t>Task Flows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TextBox 2" id="2"/>
          <p:cNvSpPr txBox="true"/>
          <p:nvPr/>
        </p:nvSpPr>
        <p:spPr>
          <a:xfrm rot="0">
            <a:off x="2115998" y="608427"/>
            <a:ext cx="14199778" cy="1802972"/>
          </a:xfrm>
          <a:prstGeom prst="rect">
            <a:avLst/>
          </a:prstGeom>
        </p:spPr>
        <p:txBody>
          <a:bodyPr anchor="t" rtlCol="false" tIns="0" lIns="0" bIns="0" rIns="0">
            <a:spAutoFit/>
          </a:bodyPr>
          <a:lstStyle/>
          <a:p>
            <a:pPr algn="ctr">
              <a:lnSpc>
                <a:spcPts val="14023"/>
              </a:lnSpc>
            </a:pPr>
            <a:r>
              <a:rPr lang="en-US" sz="10016">
                <a:solidFill>
                  <a:srgbClr val="F7F4ED"/>
                </a:solidFill>
                <a:latin typeface="TAN Pearl"/>
                <a:ea typeface="TAN Pearl"/>
                <a:cs typeface="TAN Pearl"/>
                <a:sym typeface="TAN Pearl"/>
              </a:rPr>
              <a:t>Content</a:t>
            </a:r>
          </a:p>
        </p:txBody>
      </p:sp>
      <p:sp>
        <p:nvSpPr>
          <p:cNvPr name="Freeform 3" id="3"/>
          <p:cNvSpPr/>
          <p:nvPr/>
        </p:nvSpPr>
        <p:spPr>
          <a:xfrm flipH="false" flipV="false" rot="10719044">
            <a:off x="14617591" y="6237407"/>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3056061">
            <a:off x="15428064" y="1701262"/>
            <a:ext cx="5719872" cy="5137485"/>
          </a:xfrm>
          <a:custGeom>
            <a:avLst/>
            <a:gdLst/>
            <a:ahLst/>
            <a:cxnLst/>
            <a:rect r="r" b="b" t="t" l="l"/>
            <a:pathLst>
              <a:path h="5137485" w="5719872">
                <a:moveTo>
                  <a:pt x="0" y="0"/>
                </a:moveTo>
                <a:lnTo>
                  <a:pt x="5719872" y="0"/>
                </a:lnTo>
                <a:lnTo>
                  <a:pt x="5719872" y="5137484"/>
                </a:lnTo>
                <a:lnTo>
                  <a:pt x="0" y="51374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908349" y="3735374"/>
            <a:ext cx="4009994" cy="902525"/>
            <a:chOff x="0" y="0"/>
            <a:chExt cx="1005241" cy="226249"/>
          </a:xfrm>
        </p:grpSpPr>
        <p:sp>
          <p:nvSpPr>
            <p:cNvPr name="Freeform 6" id="6"/>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7F4ED">
                <a:alpha val="86667"/>
              </a:srgbClr>
            </a:solidFill>
          </p:spPr>
        </p:sp>
        <p:sp>
          <p:nvSpPr>
            <p:cNvPr name="TextBox 7" id="7"/>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908349" y="4848050"/>
            <a:ext cx="4009994" cy="902525"/>
            <a:chOff x="0" y="0"/>
            <a:chExt cx="1005241" cy="226249"/>
          </a:xfrm>
        </p:grpSpPr>
        <p:sp>
          <p:nvSpPr>
            <p:cNvPr name="Freeform 9" id="9"/>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E2FFD4">
                <a:alpha val="86667"/>
              </a:srgbClr>
            </a:solidFill>
          </p:spPr>
        </p:sp>
        <p:sp>
          <p:nvSpPr>
            <p:cNvPr name="TextBox 10" id="10"/>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5062118" y="3735374"/>
            <a:ext cx="4009994" cy="902525"/>
            <a:chOff x="0" y="0"/>
            <a:chExt cx="1005241" cy="226249"/>
          </a:xfrm>
        </p:grpSpPr>
        <p:sp>
          <p:nvSpPr>
            <p:cNvPr name="Freeform 12" id="12"/>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FBA57">
                <a:alpha val="86667"/>
              </a:srgbClr>
            </a:solidFill>
          </p:spPr>
        </p:sp>
        <p:sp>
          <p:nvSpPr>
            <p:cNvPr name="TextBox 13" id="13"/>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5062118" y="4848050"/>
            <a:ext cx="4009994" cy="902525"/>
            <a:chOff x="0" y="0"/>
            <a:chExt cx="1005241" cy="226249"/>
          </a:xfrm>
        </p:grpSpPr>
        <p:sp>
          <p:nvSpPr>
            <p:cNvPr name="Freeform 15" id="15"/>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7F4ED">
                <a:alpha val="86667"/>
              </a:srgbClr>
            </a:solidFill>
          </p:spPr>
        </p:sp>
        <p:sp>
          <p:nvSpPr>
            <p:cNvPr name="TextBox 16" id="16"/>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9215887" y="3735374"/>
            <a:ext cx="4009994" cy="902525"/>
            <a:chOff x="0" y="0"/>
            <a:chExt cx="1005241" cy="226249"/>
          </a:xfrm>
        </p:grpSpPr>
        <p:sp>
          <p:nvSpPr>
            <p:cNvPr name="Freeform 18" id="18"/>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E2FFD4">
                <a:alpha val="86667"/>
              </a:srgbClr>
            </a:solidFill>
          </p:spPr>
        </p:sp>
        <p:sp>
          <p:nvSpPr>
            <p:cNvPr name="TextBox 19" id="19"/>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9215887" y="4848050"/>
            <a:ext cx="4009994" cy="902525"/>
            <a:chOff x="0" y="0"/>
            <a:chExt cx="1005241" cy="226249"/>
          </a:xfrm>
        </p:grpSpPr>
        <p:sp>
          <p:nvSpPr>
            <p:cNvPr name="Freeform 21" id="21"/>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FBA57">
                <a:alpha val="86667"/>
              </a:srgbClr>
            </a:solidFill>
          </p:spPr>
        </p:sp>
        <p:sp>
          <p:nvSpPr>
            <p:cNvPr name="TextBox 22" id="22"/>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23" id="23"/>
          <p:cNvGrpSpPr/>
          <p:nvPr/>
        </p:nvGrpSpPr>
        <p:grpSpPr>
          <a:xfrm rot="0">
            <a:off x="13369657" y="3735374"/>
            <a:ext cx="4009994" cy="902525"/>
            <a:chOff x="0" y="0"/>
            <a:chExt cx="1005241" cy="226249"/>
          </a:xfrm>
        </p:grpSpPr>
        <p:sp>
          <p:nvSpPr>
            <p:cNvPr name="Freeform 24" id="24"/>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7F4ED">
                <a:alpha val="86667"/>
              </a:srgbClr>
            </a:solidFill>
          </p:spPr>
        </p:sp>
        <p:sp>
          <p:nvSpPr>
            <p:cNvPr name="TextBox 25" id="25"/>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0">
            <a:off x="13369657" y="4848050"/>
            <a:ext cx="4009994" cy="902525"/>
            <a:chOff x="0" y="0"/>
            <a:chExt cx="1005241" cy="226249"/>
          </a:xfrm>
        </p:grpSpPr>
        <p:sp>
          <p:nvSpPr>
            <p:cNvPr name="Freeform 27" id="27"/>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2EDE3">
                <a:alpha val="86667"/>
              </a:srgbClr>
            </a:solidFill>
          </p:spPr>
        </p:sp>
        <p:sp>
          <p:nvSpPr>
            <p:cNvPr name="TextBox 28" id="28"/>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29" id="29"/>
          <p:cNvGrpSpPr/>
          <p:nvPr/>
        </p:nvGrpSpPr>
        <p:grpSpPr>
          <a:xfrm rot="0">
            <a:off x="913492" y="5912163"/>
            <a:ext cx="4009994" cy="902525"/>
            <a:chOff x="0" y="0"/>
            <a:chExt cx="1005241" cy="226249"/>
          </a:xfrm>
        </p:grpSpPr>
        <p:sp>
          <p:nvSpPr>
            <p:cNvPr name="Freeform 30" id="30"/>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FBA57">
                <a:alpha val="86667"/>
              </a:srgbClr>
            </a:solidFill>
          </p:spPr>
        </p:sp>
        <p:sp>
          <p:nvSpPr>
            <p:cNvPr name="TextBox 31" id="31"/>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sp>
        <p:nvSpPr>
          <p:cNvPr name="TextBox 32" id="32"/>
          <p:cNvSpPr txBox="true"/>
          <p:nvPr/>
        </p:nvSpPr>
        <p:spPr>
          <a:xfrm rot="0">
            <a:off x="1074590" y="3889314"/>
            <a:ext cx="3687798"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Meet the Team</a:t>
            </a:r>
          </a:p>
        </p:txBody>
      </p:sp>
      <p:sp>
        <p:nvSpPr>
          <p:cNvPr name="TextBox 33" id="33"/>
          <p:cNvSpPr txBox="true"/>
          <p:nvPr/>
        </p:nvSpPr>
        <p:spPr>
          <a:xfrm rot="0">
            <a:off x="1074590" y="5001990"/>
            <a:ext cx="3687798"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Autonomy</a:t>
            </a:r>
          </a:p>
        </p:txBody>
      </p:sp>
      <p:sp>
        <p:nvSpPr>
          <p:cNvPr name="TextBox 34" id="34"/>
          <p:cNvSpPr txBox="true"/>
          <p:nvPr/>
        </p:nvSpPr>
        <p:spPr>
          <a:xfrm rot="0">
            <a:off x="5218073" y="3889314"/>
            <a:ext cx="3698084"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Problem/Solution</a:t>
            </a:r>
          </a:p>
        </p:txBody>
      </p:sp>
      <p:sp>
        <p:nvSpPr>
          <p:cNvPr name="TextBox 35" id="35"/>
          <p:cNvSpPr txBox="true"/>
          <p:nvPr/>
        </p:nvSpPr>
        <p:spPr>
          <a:xfrm rot="0">
            <a:off x="5218073" y="5001990"/>
            <a:ext cx="3698084"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Growth</a:t>
            </a:r>
          </a:p>
        </p:txBody>
      </p:sp>
      <p:sp>
        <p:nvSpPr>
          <p:cNvPr name="TextBox 36" id="36"/>
          <p:cNvSpPr txBox="true"/>
          <p:nvPr/>
        </p:nvSpPr>
        <p:spPr>
          <a:xfrm rot="0">
            <a:off x="9371843" y="3889314"/>
            <a:ext cx="3698084"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Our Design Values</a:t>
            </a:r>
          </a:p>
        </p:txBody>
      </p:sp>
      <p:sp>
        <p:nvSpPr>
          <p:cNvPr name="TextBox 37" id="37"/>
          <p:cNvSpPr txBox="true"/>
          <p:nvPr/>
        </p:nvSpPr>
        <p:spPr>
          <a:xfrm rot="0">
            <a:off x="9371843" y="5001990"/>
            <a:ext cx="3698084"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Fun</a:t>
            </a:r>
          </a:p>
        </p:txBody>
      </p:sp>
      <p:sp>
        <p:nvSpPr>
          <p:cNvPr name="TextBox 38" id="38"/>
          <p:cNvSpPr txBox="true"/>
          <p:nvPr/>
        </p:nvSpPr>
        <p:spPr>
          <a:xfrm rot="0">
            <a:off x="13525612" y="3889314"/>
            <a:ext cx="3687856"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Structure</a:t>
            </a:r>
          </a:p>
        </p:txBody>
      </p:sp>
      <p:sp>
        <p:nvSpPr>
          <p:cNvPr name="TextBox 39" id="39"/>
          <p:cNvSpPr txBox="true"/>
          <p:nvPr/>
        </p:nvSpPr>
        <p:spPr>
          <a:xfrm rot="0">
            <a:off x="13525612" y="5001990"/>
            <a:ext cx="3687856"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Task Changes</a:t>
            </a:r>
          </a:p>
        </p:txBody>
      </p:sp>
      <p:sp>
        <p:nvSpPr>
          <p:cNvPr name="TextBox 40" id="40"/>
          <p:cNvSpPr txBox="true"/>
          <p:nvPr/>
        </p:nvSpPr>
        <p:spPr>
          <a:xfrm rot="0">
            <a:off x="1069447" y="6066103"/>
            <a:ext cx="3687856"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Usability Goals</a:t>
            </a:r>
          </a:p>
        </p:txBody>
      </p:sp>
      <p:grpSp>
        <p:nvGrpSpPr>
          <p:cNvPr name="Group 41" id="41"/>
          <p:cNvGrpSpPr/>
          <p:nvPr/>
        </p:nvGrpSpPr>
        <p:grpSpPr>
          <a:xfrm rot="0">
            <a:off x="5134006" y="5912163"/>
            <a:ext cx="4009994" cy="902525"/>
            <a:chOff x="0" y="0"/>
            <a:chExt cx="1005241" cy="226249"/>
          </a:xfrm>
        </p:grpSpPr>
        <p:sp>
          <p:nvSpPr>
            <p:cNvPr name="Freeform 42" id="42"/>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E2FFD4">
                <a:alpha val="86667"/>
              </a:srgbClr>
            </a:solidFill>
          </p:spPr>
        </p:sp>
        <p:sp>
          <p:nvSpPr>
            <p:cNvPr name="TextBox 43" id="43"/>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44" id="44"/>
          <p:cNvGrpSpPr/>
          <p:nvPr/>
        </p:nvGrpSpPr>
        <p:grpSpPr>
          <a:xfrm rot="0">
            <a:off x="9287775" y="5912163"/>
            <a:ext cx="4009994" cy="902525"/>
            <a:chOff x="0" y="0"/>
            <a:chExt cx="1005241" cy="226249"/>
          </a:xfrm>
        </p:grpSpPr>
        <p:sp>
          <p:nvSpPr>
            <p:cNvPr name="Freeform 45" id="45"/>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6F3EF">
                <a:alpha val="86667"/>
              </a:srgbClr>
            </a:solidFill>
          </p:spPr>
        </p:sp>
        <p:sp>
          <p:nvSpPr>
            <p:cNvPr name="TextBox 46" id="46"/>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47" id="47"/>
          <p:cNvGrpSpPr/>
          <p:nvPr/>
        </p:nvGrpSpPr>
        <p:grpSpPr>
          <a:xfrm rot="0">
            <a:off x="7210890" y="7186163"/>
            <a:ext cx="4009994" cy="902525"/>
            <a:chOff x="0" y="0"/>
            <a:chExt cx="1005241" cy="226249"/>
          </a:xfrm>
        </p:grpSpPr>
        <p:sp>
          <p:nvSpPr>
            <p:cNvPr name="Freeform 48" id="48"/>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FFBA57">
                <a:alpha val="86667"/>
              </a:srgbClr>
            </a:solidFill>
          </p:spPr>
        </p:sp>
        <p:sp>
          <p:nvSpPr>
            <p:cNvPr name="TextBox 49" id="49"/>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grpSp>
        <p:nvGrpSpPr>
          <p:cNvPr name="Group 50" id="50"/>
          <p:cNvGrpSpPr/>
          <p:nvPr/>
        </p:nvGrpSpPr>
        <p:grpSpPr>
          <a:xfrm rot="0">
            <a:off x="13440644" y="5912163"/>
            <a:ext cx="4009994" cy="902525"/>
            <a:chOff x="0" y="0"/>
            <a:chExt cx="1005241" cy="226249"/>
          </a:xfrm>
        </p:grpSpPr>
        <p:sp>
          <p:nvSpPr>
            <p:cNvPr name="Freeform 51" id="51"/>
            <p:cNvSpPr/>
            <p:nvPr/>
          </p:nvSpPr>
          <p:spPr>
            <a:xfrm flipH="false" flipV="false" rot="0">
              <a:off x="0" y="0"/>
              <a:ext cx="1005241" cy="226249"/>
            </a:xfrm>
            <a:custGeom>
              <a:avLst/>
              <a:gdLst/>
              <a:ahLst/>
              <a:cxnLst/>
              <a:rect r="r" b="b" t="t" l="l"/>
              <a:pathLst>
                <a:path h="226249" w="1005241">
                  <a:moveTo>
                    <a:pt x="98463" y="0"/>
                  </a:moveTo>
                  <a:lnTo>
                    <a:pt x="906778" y="0"/>
                  </a:lnTo>
                  <a:cubicBezTo>
                    <a:pt x="932892" y="0"/>
                    <a:pt x="957937" y="10374"/>
                    <a:pt x="976402" y="28839"/>
                  </a:cubicBezTo>
                  <a:cubicBezTo>
                    <a:pt x="994868" y="47305"/>
                    <a:pt x="1005241" y="72349"/>
                    <a:pt x="1005241" y="98463"/>
                  </a:cubicBezTo>
                  <a:lnTo>
                    <a:pt x="1005241" y="127785"/>
                  </a:lnTo>
                  <a:cubicBezTo>
                    <a:pt x="1005241" y="153899"/>
                    <a:pt x="994868" y="178944"/>
                    <a:pt x="976402" y="197409"/>
                  </a:cubicBezTo>
                  <a:cubicBezTo>
                    <a:pt x="957937" y="215875"/>
                    <a:pt x="932892" y="226249"/>
                    <a:pt x="906778" y="226249"/>
                  </a:cubicBezTo>
                  <a:lnTo>
                    <a:pt x="98463" y="226249"/>
                  </a:lnTo>
                  <a:cubicBezTo>
                    <a:pt x="72349" y="226249"/>
                    <a:pt x="47305" y="215875"/>
                    <a:pt x="28839" y="197409"/>
                  </a:cubicBezTo>
                  <a:cubicBezTo>
                    <a:pt x="10374" y="178944"/>
                    <a:pt x="0" y="153899"/>
                    <a:pt x="0" y="127785"/>
                  </a:cubicBezTo>
                  <a:lnTo>
                    <a:pt x="0" y="98463"/>
                  </a:lnTo>
                  <a:cubicBezTo>
                    <a:pt x="0" y="72349"/>
                    <a:pt x="10374" y="47305"/>
                    <a:pt x="28839" y="28839"/>
                  </a:cubicBezTo>
                  <a:cubicBezTo>
                    <a:pt x="47305" y="10374"/>
                    <a:pt x="72349" y="0"/>
                    <a:pt x="98463" y="0"/>
                  </a:cubicBezTo>
                  <a:close/>
                </a:path>
              </a:pathLst>
            </a:custGeom>
            <a:solidFill>
              <a:srgbClr val="E2FFD4">
                <a:alpha val="86667"/>
              </a:srgbClr>
            </a:solidFill>
          </p:spPr>
        </p:sp>
        <p:sp>
          <p:nvSpPr>
            <p:cNvPr name="TextBox 52" id="52"/>
            <p:cNvSpPr txBox="true"/>
            <p:nvPr/>
          </p:nvSpPr>
          <p:spPr>
            <a:xfrm>
              <a:off x="0" y="-38100"/>
              <a:ext cx="1005241" cy="264349"/>
            </a:xfrm>
            <a:prstGeom prst="rect">
              <a:avLst/>
            </a:prstGeom>
          </p:spPr>
          <p:txBody>
            <a:bodyPr anchor="ctr" rtlCol="false" tIns="50800" lIns="50800" bIns="50800" rIns="50800"/>
            <a:lstStyle/>
            <a:p>
              <a:pPr algn="ctr">
                <a:lnSpc>
                  <a:spcPts val="2659"/>
                </a:lnSpc>
                <a:spcBef>
                  <a:spcPct val="0"/>
                </a:spcBef>
              </a:pPr>
            </a:p>
          </p:txBody>
        </p:sp>
      </p:grpSp>
      <p:sp>
        <p:nvSpPr>
          <p:cNvPr name="TextBox 53" id="53"/>
          <p:cNvSpPr txBox="true"/>
          <p:nvPr/>
        </p:nvSpPr>
        <p:spPr>
          <a:xfrm rot="0">
            <a:off x="5300247" y="6066103"/>
            <a:ext cx="3687798"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Revisions</a:t>
            </a:r>
          </a:p>
        </p:txBody>
      </p:sp>
      <p:sp>
        <p:nvSpPr>
          <p:cNvPr name="TextBox 54" id="54"/>
          <p:cNvSpPr txBox="true"/>
          <p:nvPr/>
        </p:nvSpPr>
        <p:spPr>
          <a:xfrm rot="0">
            <a:off x="9443730" y="6066103"/>
            <a:ext cx="3698084"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Medium-Fi Task Flows</a:t>
            </a:r>
          </a:p>
        </p:txBody>
      </p:sp>
      <p:sp>
        <p:nvSpPr>
          <p:cNvPr name="TextBox 55" id="55"/>
          <p:cNvSpPr txBox="true"/>
          <p:nvPr/>
        </p:nvSpPr>
        <p:spPr>
          <a:xfrm rot="0">
            <a:off x="13369657" y="6066103"/>
            <a:ext cx="4154806" cy="513033"/>
          </a:xfrm>
          <a:prstGeom prst="rect">
            <a:avLst/>
          </a:prstGeom>
        </p:spPr>
        <p:txBody>
          <a:bodyPr anchor="t" rtlCol="false" tIns="0" lIns="0" bIns="0" rIns="0">
            <a:spAutoFit/>
          </a:bodyPr>
          <a:lstStyle/>
          <a:p>
            <a:pPr algn="ctr">
              <a:lnSpc>
                <a:spcPts val="4272"/>
              </a:lnSpc>
            </a:pPr>
            <a:r>
              <a:rPr lang="en-US" sz="3051">
                <a:solidFill>
                  <a:srgbClr val="333333"/>
                </a:solidFill>
                <a:latin typeface="Hina-Mincho"/>
                <a:ea typeface="Hina-Mincho"/>
                <a:cs typeface="Hina-Mincho"/>
                <a:sym typeface="Hina-Mincho"/>
              </a:rPr>
              <a:t>Prototype Implementation</a:t>
            </a:r>
          </a:p>
        </p:txBody>
      </p:sp>
      <p:sp>
        <p:nvSpPr>
          <p:cNvPr name="TextBox 56" id="56"/>
          <p:cNvSpPr txBox="true"/>
          <p:nvPr/>
        </p:nvSpPr>
        <p:spPr>
          <a:xfrm rot="0">
            <a:off x="7371989" y="7338563"/>
            <a:ext cx="3687798" cy="537495"/>
          </a:xfrm>
          <a:prstGeom prst="rect">
            <a:avLst/>
          </a:prstGeom>
        </p:spPr>
        <p:txBody>
          <a:bodyPr anchor="t" rtlCol="false" tIns="0" lIns="0" bIns="0" rIns="0">
            <a:spAutoFit/>
          </a:bodyPr>
          <a:lstStyle/>
          <a:p>
            <a:pPr algn="ctr">
              <a:lnSpc>
                <a:spcPts val="4412"/>
              </a:lnSpc>
            </a:pPr>
            <a:r>
              <a:rPr lang="en-US" sz="3151">
                <a:solidFill>
                  <a:srgbClr val="333333"/>
                </a:solidFill>
                <a:latin typeface="Hina-Mincho"/>
                <a:ea typeface="Hina-Mincho"/>
                <a:cs typeface="Hina-Mincho"/>
                <a:sym typeface="Hina-Mincho"/>
              </a:rPr>
              <a:t>Our Prototype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8228140">
            <a:off x="-2175700" y="246389"/>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35559">
            <a:off x="15725039" y="6651069"/>
            <a:ext cx="6298541" cy="4672372"/>
          </a:xfrm>
          <a:custGeom>
            <a:avLst/>
            <a:gdLst/>
            <a:ahLst/>
            <a:cxnLst/>
            <a:rect r="r" b="b" t="t" l="l"/>
            <a:pathLst>
              <a:path h="4672372" w="6298541">
                <a:moveTo>
                  <a:pt x="6298540" y="4672372"/>
                </a:moveTo>
                <a:lnTo>
                  <a:pt x="0" y="4672372"/>
                </a:lnTo>
                <a:lnTo>
                  <a:pt x="0" y="0"/>
                </a:lnTo>
                <a:lnTo>
                  <a:pt x="6298540" y="0"/>
                </a:lnTo>
                <a:lnTo>
                  <a:pt x="6298540"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true" rot="435559">
            <a:off x="-2860149" y="335426"/>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8228140">
            <a:off x="14617591" y="8264030"/>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42579" y="-43791"/>
            <a:ext cx="8445421" cy="10330791"/>
          </a:xfrm>
          <a:custGeom>
            <a:avLst/>
            <a:gdLst/>
            <a:ahLst/>
            <a:cxnLst/>
            <a:rect r="r" b="b" t="t" l="l"/>
            <a:pathLst>
              <a:path h="10330791" w="8445421">
                <a:moveTo>
                  <a:pt x="0" y="0"/>
                </a:moveTo>
                <a:lnTo>
                  <a:pt x="8445421" y="0"/>
                </a:lnTo>
                <a:lnTo>
                  <a:pt x="8445421" y="10330791"/>
                </a:lnTo>
                <a:lnTo>
                  <a:pt x="0" y="10330791"/>
                </a:lnTo>
                <a:lnTo>
                  <a:pt x="0" y="0"/>
                </a:lnTo>
                <a:close/>
              </a:path>
            </a:pathLst>
          </a:custGeom>
          <a:blipFill>
            <a:blip r:embed="rId6"/>
            <a:stretch>
              <a:fillRect l="0" t="0" r="0" b="0"/>
            </a:stretch>
          </a:blipFill>
        </p:spPr>
      </p:sp>
      <p:sp>
        <p:nvSpPr>
          <p:cNvPr name="TextBox 7" id="7"/>
          <p:cNvSpPr txBox="true"/>
          <p:nvPr/>
        </p:nvSpPr>
        <p:spPr>
          <a:xfrm rot="0">
            <a:off x="1028700" y="5495891"/>
            <a:ext cx="7609230" cy="4478654"/>
          </a:xfrm>
          <a:prstGeom prst="rect">
            <a:avLst/>
          </a:prstGeom>
        </p:spPr>
        <p:txBody>
          <a:bodyPr anchor="t" rtlCol="false" tIns="0" lIns="0" bIns="0" rIns="0">
            <a:spAutoFit/>
          </a:bodyPr>
          <a:lstStyle/>
          <a:p>
            <a:pPr algn="ctr">
              <a:lnSpc>
                <a:spcPts val="8820"/>
              </a:lnSpc>
            </a:pPr>
            <a:r>
              <a:rPr lang="en-US" sz="6300">
                <a:solidFill>
                  <a:srgbClr val="4C6441"/>
                </a:solidFill>
                <a:latin typeface="TAN Pearl"/>
                <a:ea typeface="TAN Pearl"/>
                <a:cs typeface="TAN Pearl"/>
                <a:sym typeface="TAN Pearl"/>
              </a:rPr>
              <a:t>Task 1 (simple): The Introductory Survey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8228140">
            <a:off x="-2175700" y="246389"/>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35559">
            <a:off x="15725039" y="6651069"/>
            <a:ext cx="6298541" cy="4672372"/>
          </a:xfrm>
          <a:custGeom>
            <a:avLst/>
            <a:gdLst/>
            <a:ahLst/>
            <a:cxnLst/>
            <a:rect r="r" b="b" t="t" l="l"/>
            <a:pathLst>
              <a:path h="4672372" w="6298541">
                <a:moveTo>
                  <a:pt x="6298540" y="4672372"/>
                </a:moveTo>
                <a:lnTo>
                  <a:pt x="0" y="4672372"/>
                </a:lnTo>
                <a:lnTo>
                  <a:pt x="0" y="0"/>
                </a:lnTo>
                <a:lnTo>
                  <a:pt x="6298540" y="0"/>
                </a:lnTo>
                <a:lnTo>
                  <a:pt x="6298540"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true" rot="435559">
            <a:off x="-2860149" y="335426"/>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8228140">
            <a:off x="14617591" y="8264030"/>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875396" y="373190"/>
            <a:ext cx="8530749" cy="9540620"/>
          </a:xfrm>
          <a:custGeom>
            <a:avLst/>
            <a:gdLst/>
            <a:ahLst/>
            <a:cxnLst/>
            <a:rect r="r" b="b" t="t" l="l"/>
            <a:pathLst>
              <a:path h="9540620" w="8530749">
                <a:moveTo>
                  <a:pt x="0" y="0"/>
                </a:moveTo>
                <a:lnTo>
                  <a:pt x="8530750" y="0"/>
                </a:lnTo>
                <a:lnTo>
                  <a:pt x="8530750" y="9540620"/>
                </a:lnTo>
                <a:lnTo>
                  <a:pt x="0" y="9540620"/>
                </a:lnTo>
                <a:lnTo>
                  <a:pt x="0" y="0"/>
                </a:lnTo>
                <a:close/>
              </a:path>
            </a:pathLst>
          </a:custGeom>
          <a:blipFill>
            <a:blip r:embed="rId6"/>
            <a:stretch>
              <a:fillRect l="0" t="0" r="0" b="0"/>
            </a:stretch>
          </a:blipFill>
        </p:spPr>
      </p:sp>
      <p:sp>
        <p:nvSpPr>
          <p:cNvPr name="TextBox 7" id="7"/>
          <p:cNvSpPr txBox="true"/>
          <p:nvPr/>
        </p:nvSpPr>
        <p:spPr>
          <a:xfrm rot="0">
            <a:off x="466009" y="6495415"/>
            <a:ext cx="6685095" cy="3364230"/>
          </a:xfrm>
          <a:prstGeom prst="rect">
            <a:avLst/>
          </a:prstGeom>
        </p:spPr>
        <p:txBody>
          <a:bodyPr anchor="t" rtlCol="false" tIns="0" lIns="0" bIns="0" rIns="0">
            <a:spAutoFit/>
          </a:bodyPr>
          <a:lstStyle/>
          <a:p>
            <a:pPr algn="ctr">
              <a:lnSpc>
                <a:spcPts val="8819"/>
              </a:lnSpc>
            </a:pPr>
            <a:r>
              <a:rPr lang="en-US" sz="6300">
                <a:solidFill>
                  <a:srgbClr val="4C6441"/>
                </a:solidFill>
                <a:latin typeface="TAN Pearl"/>
                <a:ea typeface="TAN Pearl"/>
                <a:cs typeface="TAN Pearl"/>
                <a:sym typeface="TAN Pearl"/>
              </a:rPr>
              <a:t>Task 2 (moderate): The Toolbox</a:t>
            </a:r>
          </a:p>
        </p:txBody>
      </p:sp>
      <p:sp>
        <p:nvSpPr>
          <p:cNvPr name="TextBox 8" id="8"/>
          <p:cNvSpPr txBox="true"/>
          <p:nvPr/>
        </p:nvSpPr>
        <p:spPr>
          <a:xfrm rot="0">
            <a:off x="12064543" y="1020106"/>
            <a:ext cx="5476670" cy="1128395"/>
          </a:xfrm>
          <a:prstGeom prst="rect">
            <a:avLst/>
          </a:prstGeom>
        </p:spPr>
        <p:txBody>
          <a:bodyPr anchor="t" rtlCol="false" tIns="0" lIns="0" bIns="0" rIns="0">
            <a:spAutoFit/>
          </a:bodyPr>
          <a:lstStyle/>
          <a:p>
            <a:pPr algn="ctr">
              <a:lnSpc>
                <a:spcPts val="4480"/>
              </a:lnSpc>
              <a:spcBef>
                <a:spcPct val="0"/>
              </a:spcBef>
            </a:pPr>
            <a:r>
              <a:rPr lang="en-US" sz="3200">
                <a:solidFill>
                  <a:srgbClr val="4C6441"/>
                </a:solidFill>
                <a:latin typeface="TAN Pearl"/>
                <a:ea typeface="TAN Pearl"/>
                <a:cs typeface="TAN Pearl"/>
                <a:sym typeface="TAN Pearl"/>
              </a:rPr>
              <a:t>&lt;-- interactive tool components</a:t>
            </a:r>
          </a:p>
        </p:txBody>
      </p:sp>
      <p:sp>
        <p:nvSpPr>
          <p:cNvPr name="TextBox 9" id="9"/>
          <p:cNvSpPr txBox="true"/>
          <p:nvPr/>
        </p:nvSpPr>
        <p:spPr>
          <a:xfrm rot="0">
            <a:off x="11076161" y="9007875"/>
            <a:ext cx="6037054" cy="1128395"/>
          </a:xfrm>
          <a:prstGeom prst="rect">
            <a:avLst/>
          </a:prstGeom>
        </p:spPr>
        <p:txBody>
          <a:bodyPr anchor="t" rtlCol="false" tIns="0" lIns="0" bIns="0" rIns="0">
            <a:spAutoFit/>
          </a:bodyPr>
          <a:lstStyle/>
          <a:p>
            <a:pPr algn="ctr">
              <a:lnSpc>
                <a:spcPts val="4480"/>
              </a:lnSpc>
              <a:spcBef>
                <a:spcPct val="0"/>
              </a:spcBef>
            </a:pPr>
            <a:r>
              <a:rPr lang="en-US" sz="3200">
                <a:solidFill>
                  <a:srgbClr val="4C6441"/>
                </a:solidFill>
                <a:latin typeface="TAN Pearl"/>
                <a:ea typeface="TAN Pearl"/>
                <a:cs typeface="TAN Pearl"/>
                <a:sym typeface="TAN Pearl"/>
              </a:rPr>
              <a:t>find/add tools from catalog</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8228140">
            <a:off x="-2175700" y="246389"/>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35559">
            <a:off x="15725039" y="6651069"/>
            <a:ext cx="6298541" cy="4672372"/>
          </a:xfrm>
          <a:custGeom>
            <a:avLst/>
            <a:gdLst/>
            <a:ahLst/>
            <a:cxnLst/>
            <a:rect r="r" b="b" t="t" l="l"/>
            <a:pathLst>
              <a:path h="4672372" w="6298541">
                <a:moveTo>
                  <a:pt x="6298540" y="4672372"/>
                </a:moveTo>
                <a:lnTo>
                  <a:pt x="0" y="4672372"/>
                </a:lnTo>
                <a:lnTo>
                  <a:pt x="0" y="0"/>
                </a:lnTo>
                <a:lnTo>
                  <a:pt x="6298540" y="0"/>
                </a:lnTo>
                <a:lnTo>
                  <a:pt x="6298540"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74750" y="6652074"/>
            <a:ext cx="7574749" cy="3364229"/>
          </a:xfrm>
          <a:prstGeom prst="rect">
            <a:avLst/>
          </a:prstGeom>
        </p:spPr>
        <p:txBody>
          <a:bodyPr anchor="t" rtlCol="false" tIns="0" lIns="0" bIns="0" rIns="0">
            <a:spAutoFit/>
          </a:bodyPr>
          <a:lstStyle/>
          <a:p>
            <a:pPr algn="ctr">
              <a:lnSpc>
                <a:spcPts val="8820"/>
              </a:lnSpc>
            </a:pPr>
            <a:r>
              <a:rPr lang="en-US" sz="6300">
                <a:solidFill>
                  <a:srgbClr val="4C6441"/>
                </a:solidFill>
                <a:latin typeface="TAN Pearl"/>
                <a:ea typeface="TAN Pearl"/>
                <a:cs typeface="TAN Pearl"/>
                <a:sym typeface="TAN Pearl"/>
              </a:rPr>
              <a:t>Task 3 (complex): The First Level</a:t>
            </a:r>
          </a:p>
        </p:txBody>
      </p:sp>
      <p:sp>
        <p:nvSpPr>
          <p:cNvPr name="Freeform 5" id="5"/>
          <p:cNvSpPr/>
          <p:nvPr/>
        </p:nvSpPr>
        <p:spPr>
          <a:xfrm flipH="true" flipV="true" rot="435559">
            <a:off x="-2860149" y="335426"/>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228140">
            <a:off x="14617591" y="8264030"/>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492114" y="-43791"/>
            <a:ext cx="9795886" cy="10462896"/>
          </a:xfrm>
          <a:custGeom>
            <a:avLst/>
            <a:gdLst/>
            <a:ahLst/>
            <a:cxnLst/>
            <a:rect r="r" b="b" t="t" l="l"/>
            <a:pathLst>
              <a:path h="10462896" w="9795886">
                <a:moveTo>
                  <a:pt x="0" y="0"/>
                </a:moveTo>
                <a:lnTo>
                  <a:pt x="9795886" y="0"/>
                </a:lnTo>
                <a:lnTo>
                  <a:pt x="9795886" y="10462896"/>
                </a:lnTo>
                <a:lnTo>
                  <a:pt x="0" y="10462896"/>
                </a:lnTo>
                <a:lnTo>
                  <a:pt x="0" y="0"/>
                </a:lnTo>
                <a:close/>
              </a:path>
            </a:pathLst>
          </a:custGeom>
          <a:blipFill>
            <a:blip r:embed="rId6"/>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5902454">
            <a:off x="-2893266" y="8173255"/>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28140">
            <a:off x="15646291" y="-1750953"/>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6592" y="178462"/>
            <a:ext cx="17536950" cy="248920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Prototype Implementation:  Tools</a:t>
            </a:r>
          </a:p>
        </p:txBody>
      </p:sp>
      <p:sp>
        <p:nvSpPr>
          <p:cNvPr name="TextBox 5" id="5"/>
          <p:cNvSpPr txBox="true"/>
          <p:nvPr/>
        </p:nvSpPr>
        <p:spPr>
          <a:xfrm rot="0">
            <a:off x="1028700" y="2611120"/>
            <a:ext cx="16290187" cy="6647180"/>
          </a:xfrm>
          <a:prstGeom prst="rect">
            <a:avLst/>
          </a:prstGeom>
        </p:spPr>
        <p:txBody>
          <a:bodyPr anchor="t" rtlCol="false" tIns="0" lIns="0" bIns="0" rIns="0">
            <a:spAutoFit/>
          </a:bodyPr>
          <a:lstStyle/>
          <a:p>
            <a:pPr algn="l" marL="820421" indent="-410210" lvl="1">
              <a:lnSpc>
                <a:spcPts val="5320"/>
              </a:lnSpc>
              <a:buFont typeface="Arial"/>
              <a:buChar char="•"/>
            </a:pPr>
            <a:r>
              <a:rPr lang="en-US" sz="3800">
                <a:solidFill>
                  <a:srgbClr val="477033"/>
                </a:solidFill>
                <a:latin typeface="Hina-Mincho"/>
                <a:ea typeface="Hina-Mincho"/>
                <a:cs typeface="Hina-Mincho"/>
                <a:sym typeface="Hina-Mincho"/>
              </a:rPr>
              <a:t>Made use of various frames to implement scrolling, allowing for a more put together and extensive user experience. However, it is difficult to control in some cases when it stops scrolling</a:t>
            </a:r>
          </a:p>
          <a:p>
            <a:pPr algn="l" marL="820421" indent="-410210" lvl="1">
              <a:lnSpc>
                <a:spcPts val="5320"/>
              </a:lnSpc>
              <a:buFont typeface="Arial"/>
              <a:buChar char="•"/>
            </a:pPr>
            <a:r>
              <a:rPr lang="en-US" sz="3800">
                <a:solidFill>
                  <a:srgbClr val="477033"/>
                </a:solidFill>
                <a:latin typeface="Hina-Mincho"/>
                <a:ea typeface="Hina-Mincho"/>
                <a:cs typeface="Hina-Mincho"/>
                <a:sym typeface="Hina-Mincho"/>
              </a:rPr>
              <a:t>Implemented multiple choice selection component, however was not able to make it so the user can only select one option</a:t>
            </a:r>
          </a:p>
          <a:p>
            <a:pPr algn="l" marL="820421" indent="-410210" lvl="1">
              <a:lnSpc>
                <a:spcPts val="5320"/>
              </a:lnSpc>
              <a:buFont typeface="Arial"/>
              <a:buChar char="•"/>
            </a:pPr>
            <a:r>
              <a:rPr lang="en-US" sz="3800">
                <a:solidFill>
                  <a:srgbClr val="477033"/>
                </a:solidFill>
                <a:latin typeface="Hina-Mincho"/>
                <a:ea typeface="Hina-Mincho"/>
                <a:cs typeface="Hina-Mincho"/>
                <a:sym typeface="Hina-Mincho"/>
              </a:rPr>
              <a:t>Implemented a tool card, however it didn’t retain inputted information when flipped to a different side, immediately went back to starter text</a:t>
            </a:r>
          </a:p>
          <a:p>
            <a:pPr algn="l" marL="820421" indent="-410210" lvl="1">
              <a:lnSpc>
                <a:spcPts val="5320"/>
              </a:lnSpc>
              <a:spcBef>
                <a:spcPct val="0"/>
              </a:spcBef>
              <a:buFont typeface="Arial"/>
              <a:buChar char="•"/>
            </a:pPr>
            <a:r>
              <a:rPr lang="en-US" sz="3800">
                <a:solidFill>
                  <a:srgbClr val="477033"/>
                </a:solidFill>
                <a:latin typeface="Hina-Mincho"/>
                <a:ea typeface="Hina-Mincho"/>
                <a:cs typeface="Hina-Mincho"/>
                <a:sym typeface="Hina-Mincho"/>
              </a:rPr>
              <a:t>Used a variety of plugins for ease of design (a glowing plugin to make objects glow, an image tracer in order to implement more detailed graphics, an icon-finding plugin for finding icons that look similar but have varying line weights)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5902454">
            <a:off x="-2893266" y="8173255"/>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28140">
            <a:off x="15646291" y="-1750953"/>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6592" y="178462"/>
            <a:ext cx="17536950" cy="248920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Prototype Implementation:  Limitations</a:t>
            </a:r>
          </a:p>
        </p:txBody>
      </p:sp>
      <p:sp>
        <p:nvSpPr>
          <p:cNvPr name="TextBox 5" id="5"/>
          <p:cNvSpPr txBox="true"/>
          <p:nvPr/>
        </p:nvSpPr>
        <p:spPr>
          <a:xfrm rot="0">
            <a:off x="729973" y="3936979"/>
            <a:ext cx="16290187" cy="3980180"/>
          </a:xfrm>
          <a:prstGeom prst="rect">
            <a:avLst/>
          </a:prstGeom>
        </p:spPr>
        <p:txBody>
          <a:bodyPr anchor="t" rtlCol="false" tIns="0" lIns="0" bIns="0" rIns="0">
            <a:spAutoFit/>
          </a:bodyPr>
          <a:lstStyle/>
          <a:p>
            <a:pPr algn="l" marL="820421" indent="-410210" lvl="1">
              <a:lnSpc>
                <a:spcPts val="5320"/>
              </a:lnSpc>
              <a:buFont typeface="Arial"/>
              <a:buChar char="•"/>
            </a:pPr>
            <a:r>
              <a:rPr lang="en-US" sz="3800" u="sng">
                <a:solidFill>
                  <a:srgbClr val="477033"/>
                </a:solidFill>
                <a:latin typeface="Hina-Mincho"/>
                <a:ea typeface="Hina-Mincho"/>
                <a:cs typeface="Hina-Mincho"/>
                <a:sym typeface="Hina-Mincho"/>
              </a:rPr>
              <a:t>Lack of personalization</a:t>
            </a:r>
            <a:r>
              <a:rPr lang="en-US" sz="3800">
                <a:solidFill>
                  <a:srgbClr val="477033"/>
                </a:solidFill>
                <a:latin typeface="Hina-Mincho"/>
                <a:ea typeface="Hina-Mincho"/>
                <a:cs typeface="Hina-Mincho"/>
                <a:sym typeface="Hina-Mincho"/>
              </a:rPr>
              <a:t>: </a:t>
            </a:r>
            <a:r>
              <a:rPr lang="en-US" sz="3800">
                <a:solidFill>
                  <a:srgbClr val="477033"/>
                </a:solidFill>
                <a:latin typeface="Hina-Mincho"/>
                <a:ea typeface="Hina-Mincho"/>
                <a:cs typeface="Hina-Mincho"/>
                <a:sym typeface="Hina-Mincho"/>
              </a:rPr>
              <a:t>Because the prototype cannot follow the user over an extended period, most of the personalized features are hard-coded. This makes it difficult to evaluate how effectively it will adapt to users with different needs.</a:t>
            </a:r>
          </a:p>
          <a:p>
            <a:pPr algn="l" marL="820421" indent="-410210" lvl="1">
              <a:lnSpc>
                <a:spcPts val="5320"/>
              </a:lnSpc>
              <a:spcBef>
                <a:spcPct val="0"/>
              </a:spcBef>
              <a:buFont typeface="Arial"/>
              <a:buChar char="•"/>
            </a:pPr>
            <a:r>
              <a:rPr lang="en-US" sz="3800" u="sng">
                <a:solidFill>
                  <a:srgbClr val="477033"/>
                </a:solidFill>
                <a:latin typeface="Hina-Mincho"/>
                <a:ea typeface="Hina-Mincho"/>
                <a:cs typeface="Hina-Mincho"/>
                <a:sym typeface="Hina-Mincho"/>
              </a:rPr>
              <a:t>Limited options:</a:t>
            </a:r>
            <a:r>
              <a:rPr lang="en-US" sz="3800">
                <a:solidFill>
                  <a:srgbClr val="477033"/>
                </a:solidFill>
                <a:latin typeface="Hina-Mincho"/>
                <a:ea typeface="Hina-Mincho"/>
                <a:cs typeface="Hina-Mincho"/>
                <a:sym typeface="Hina-Mincho"/>
              </a:rPr>
              <a:t> </a:t>
            </a:r>
            <a:r>
              <a:rPr lang="en-US" sz="3800">
                <a:solidFill>
                  <a:srgbClr val="477033"/>
                </a:solidFill>
                <a:latin typeface="Hina-Mincho"/>
                <a:ea typeface="Hina-Mincho"/>
                <a:cs typeface="Hina-Mincho"/>
                <a:sym typeface="Hina-Mincho"/>
              </a:rPr>
              <a:t>in dropdown menus, there is often only one selectable option. This allows us to show the functionality while only implementing one of the options, helping with prototype efficiency.</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5902454">
            <a:off x="-2893266" y="8173255"/>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28140">
            <a:off x="15646291" y="-1750953"/>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6592" y="178462"/>
            <a:ext cx="17536950" cy="248920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Prototype Implementation:  Limitations (cont.)</a:t>
            </a:r>
          </a:p>
        </p:txBody>
      </p:sp>
      <p:sp>
        <p:nvSpPr>
          <p:cNvPr name="TextBox 5" id="5"/>
          <p:cNvSpPr txBox="true"/>
          <p:nvPr/>
        </p:nvSpPr>
        <p:spPr>
          <a:xfrm rot="0">
            <a:off x="824365" y="2925561"/>
            <a:ext cx="16434935" cy="6554470"/>
          </a:xfrm>
          <a:prstGeom prst="rect">
            <a:avLst/>
          </a:prstGeom>
        </p:spPr>
        <p:txBody>
          <a:bodyPr anchor="t" rtlCol="false" tIns="0" lIns="0" bIns="0" rIns="0">
            <a:spAutoFit/>
          </a:bodyPr>
          <a:lstStyle/>
          <a:p>
            <a:pPr algn="l" marL="798831" indent="-399416" lvl="1">
              <a:lnSpc>
                <a:spcPts val="5180"/>
              </a:lnSpc>
              <a:buFont typeface="Arial"/>
              <a:buChar char="•"/>
            </a:pPr>
            <a:r>
              <a:rPr lang="en-US" sz="3700" u="sng">
                <a:solidFill>
                  <a:srgbClr val="477033"/>
                </a:solidFill>
                <a:latin typeface="Hina-Mincho"/>
                <a:ea typeface="Hina-Mincho"/>
                <a:cs typeface="Hina-Mincho"/>
                <a:sym typeface="Hina-Mincho"/>
              </a:rPr>
              <a:t>Lack of in-person accountability/control:</a:t>
            </a:r>
            <a:r>
              <a:rPr lang="en-US" sz="3700">
                <a:solidFill>
                  <a:srgbClr val="477033"/>
                </a:solidFill>
                <a:latin typeface="Hina-Mincho"/>
                <a:ea typeface="Hina-Mincho"/>
                <a:cs typeface="Hina-Mincho"/>
                <a:sym typeface="Hina-Mincho"/>
              </a:rPr>
              <a:t> Ultimately, there is no human form of the app that can be physically present to keep a user accountable. While we provide education, tools, and tracking abilities to help with recovery, the decisions a user makes in their day-to-day surrounding eating/food is outside of our control.</a:t>
            </a:r>
          </a:p>
          <a:p>
            <a:pPr algn="l" marL="798831" indent="-399416" lvl="1">
              <a:lnSpc>
                <a:spcPts val="5180"/>
              </a:lnSpc>
              <a:spcBef>
                <a:spcPct val="0"/>
              </a:spcBef>
              <a:buFont typeface="Arial"/>
              <a:buChar char="•"/>
            </a:pPr>
            <a:r>
              <a:rPr lang="en-US" sz="3700" u="sng">
                <a:solidFill>
                  <a:srgbClr val="477033"/>
                </a:solidFill>
                <a:latin typeface="Hina-Mincho"/>
                <a:ea typeface="Hina-Mincho"/>
                <a:cs typeface="Hina-Mincho"/>
                <a:sym typeface="Hina-Mincho"/>
              </a:rPr>
              <a:t>Not providing online community:</a:t>
            </a:r>
            <a:r>
              <a:rPr lang="en-US" sz="3700">
                <a:solidFill>
                  <a:srgbClr val="477033"/>
                </a:solidFill>
                <a:latin typeface="Hina-Mincho"/>
                <a:ea typeface="Hina-Mincho"/>
                <a:cs typeface="Hina-Mincho"/>
                <a:sym typeface="Hina-Mincho"/>
              </a:rPr>
              <a:t> While our app provides essential personal and individual help for ED recovery, a feature it does not include is an online community. While we believe community is important for accountability in recovery, our decision to leave out this feature was due to concerns around privacy, risk of sharing toxic/triggering information, and lack of user engagement due to the inherently sensitive and heavy nature of eating disorders.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5902454">
            <a:off x="-2893266" y="8173255"/>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28140">
            <a:off x="15646291" y="-1750953"/>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6592" y="498526"/>
            <a:ext cx="17536950" cy="248920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Prototype Implementation:  Hard Coded Features</a:t>
            </a:r>
          </a:p>
        </p:txBody>
      </p:sp>
      <p:sp>
        <p:nvSpPr>
          <p:cNvPr name="TextBox 5" id="5"/>
          <p:cNvSpPr txBox="true"/>
          <p:nvPr/>
        </p:nvSpPr>
        <p:spPr>
          <a:xfrm rot="0">
            <a:off x="969113" y="2902001"/>
            <a:ext cx="16290187" cy="6445885"/>
          </a:xfrm>
          <a:prstGeom prst="rect">
            <a:avLst/>
          </a:prstGeom>
        </p:spPr>
        <p:txBody>
          <a:bodyPr anchor="t" rtlCol="false" tIns="0" lIns="0" bIns="0" rIns="0">
            <a:spAutoFit/>
          </a:bodyPr>
          <a:lstStyle/>
          <a:p>
            <a:pPr algn="l" marL="993136" indent="-496568" lvl="1">
              <a:lnSpc>
                <a:spcPts val="6439"/>
              </a:lnSpc>
              <a:buFont typeface="Arial"/>
              <a:buChar char="•"/>
            </a:pPr>
            <a:r>
              <a:rPr lang="en-US" sz="4599">
                <a:solidFill>
                  <a:srgbClr val="477033"/>
                </a:solidFill>
                <a:latin typeface="Hina-Mincho"/>
                <a:ea typeface="Hina-Mincho"/>
                <a:cs typeface="Hina-Mincho"/>
                <a:sym typeface="Hina-Mincho"/>
              </a:rPr>
              <a:t>All text inputs (including the intro survey, tool editing, and journaling) are hardcoded. This is helpful for the prototype because it reduces the amount of time the user needs to spend at each screen, and allows them to focus on usability aspects rather than what to enter into the box.</a:t>
            </a:r>
          </a:p>
          <a:p>
            <a:pPr algn="l" marL="993136" indent="-496568" lvl="1">
              <a:lnSpc>
                <a:spcPts val="6439"/>
              </a:lnSpc>
              <a:spcBef>
                <a:spcPct val="0"/>
              </a:spcBef>
              <a:buFont typeface="Arial"/>
              <a:buChar char="•"/>
            </a:pPr>
            <a:r>
              <a:rPr lang="en-US" sz="4599">
                <a:solidFill>
                  <a:srgbClr val="477033"/>
                </a:solidFill>
                <a:latin typeface="Hina-Mincho"/>
                <a:ea typeface="Hina-Mincho"/>
                <a:cs typeface="Hina-Mincho"/>
                <a:sym typeface="Hina-Mincho"/>
              </a:rPr>
              <a:t>In the toolbox tag selection, stress is the only selectable option. This allows the prototype to showcase the tag feature while also limiting the scope of the tools that need to be specified.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5902454">
            <a:off x="-2893266" y="8173255"/>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28140">
            <a:off x="15646291" y="-1750953"/>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6592" y="498526"/>
            <a:ext cx="17536950" cy="248920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Prototype Implementation:  Wizard-of-Oz Features</a:t>
            </a:r>
          </a:p>
        </p:txBody>
      </p:sp>
      <p:sp>
        <p:nvSpPr>
          <p:cNvPr name="TextBox 5" id="5"/>
          <p:cNvSpPr txBox="true"/>
          <p:nvPr/>
        </p:nvSpPr>
        <p:spPr>
          <a:xfrm rot="0">
            <a:off x="729973" y="3110230"/>
            <a:ext cx="16290187" cy="6148070"/>
          </a:xfrm>
          <a:prstGeom prst="rect">
            <a:avLst/>
          </a:prstGeom>
        </p:spPr>
        <p:txBody>
          <a:bodyPr anchor="t" rtlCol="false" tIns="0" lIns="0" bIns="0" rIns="0">
            <a:spAutoFit/>
          </a:bodyPr>
          <a:lstStyle/>
          <a:p>
            <a:pPr algn="l" marL="690884" indent="-345442" lvl="1">
              <a:lnSpc>
                <a:spcPts val="4480"/>
              </a:lnSpc>
              <a:buFont typeface="Arial"/>
              <a:buChar char="•"/>
            </a:pPr>
            <a:r>
              <a:rPr lang="en-US" sz="3200" u="sng">
                <a:solidFill>
                  <a:srgbClr val="477033"/>
                </a:solidFill>
                <a:latin typeface="Hina-Mincho"/>
                <a:ea typeface="Hina-Mincho"/>
                <a:cs typeface="Hina-Mincho"/>
                <a:sym typeface="Hina-Mincho"/>
              </a:rPr>
              <a:t>Tracker</a:t>
            </a:r>
            <a:r>
              <a:rPr lang="en-US" sz="3200">
                <a:solidFill>
                  <a:srgbClr val="477033"/>
                </a:solidFill>
                <a:latin typeface="Hina-Mincho"/>
                <a:ea typeface="Hina-Mincho"/>
                <a:cs typeface="Hina-Mincho"/>
                <a:sym typeface="Hina-Mincho"/>
              </a:rPr>
              <a:t>:</a:t>
            </a:r>
            <a:r>
              <a:rPr lang="en-US" sz="3200">
                <a:solidFill>
                  <a:srgbClr val="477033"/>
                </a:solidFill>
                <a:latin typeface="Hina-Mincho"/>
                <a:ea typeface="Hina-Mincho"/>
                <a:cs typeface="Hina-Mincho"/>
                <a:sym typeface="Hina-Mincho"/>
              </a:rPr>
              <a:t> S</a:t>
            </a:r>
            <a:r>
              <a:rPr lang="en-US" sz="3200">
                <a:solidFill>
                  <a:srgbClr val="477033"/>
                </a:solidFill>
                <a:latin typeface="Hina-Mincho"/>
                <a:ea typeface="Hina-Mincho"/>
                <a:cs typeface="Hina-Mincho"/>
                <a:sym typeface="Hina-Mincho"/>
              </a:rPr>
              <a:t>everal charts are displayed with magically-generated data. This is necessary because first time users will have no data, so the prototype must pretend the user has been using it for some time.</a:t>
            </a:r>
          </a:p>
          <a:p>
            <a:pPr algn="l" marL="690884" indent="-345442" lvl="1">
              <a:lnSpc>
                <a:spcPts val="4480"/>
              </a:lnSpc>
              <a:buFont typeface="Arial"/>
              <a:buChar char="•"/>
            </a:pPr>
            <a:r>
              <a:rPr lang="en-US" sz="3200" u="sng">
                <a:solidFill>
                  <a:srgbClr val="477033"/>
                </a:solidFill>
                <a:latin typeface="Hina-Mincho"/>
                <a:ea typeface="Hina-Mincho"/>
                <a:cs typeface="Hina-Mincho"/>
                <a:sym typeface="Hina-Mincho"/>
              </a:rPr>
              <a:t>Toolbox</a:t>
            </a:r>
            <a:r>
              <a:rPr lang="en-US" sz="3200">
                <a:solidFill>
                  <a:srgbClr val="477033"/>
                </a:solidFill>
                <a:latin typeface="Hina-Mincho"/>
                <a:ea typeface="Hina-Mincho"/>
                <a:cs typeface="Hina-Mincho"/>
                <a:sym typeface="Hina-Mincho"/>
              </a:rPr>
              <a:t>:</a:t>
            </a:r>
            <a:r>
              <a:rPr lang="en-US" sz="3200">
                <a:solidFill>
                  <a:srgbClr val="477033"/>
                </a:solidFill>
                <a:latin typeface="Hina-Mincho"/>
                <a:ea typeface="Hina-Mincho"/>
                <a:cs typeface="Hina-Mincho"/>
                <a:sym typeface="Hina-Mincho"/>
              </a:rPr>
              <a:t> the user has some tools magically added for them, even though they did not add any themselves. This is necessary because several features require existing tools to interact with, so the user must already have some in order to experience this.</a:t>
            </a:r>
          </a:p>
          <a:p>
            <a:pPr algn="l" marL="690884" indent="-345442" lvl="1">
              <a:lnSpc>
                <a:spcPts val="4480"/>
              </a:lnSpc>
              <a:buFont typeface="Arial"/>
              <a:buChar char="•"/>
            </a:pPr>
            <a:r>
              <a:rPr lang="en-US" sz="3200" u="sng">
                <a:solidFill>
                  <a:srgbClr val="477033"/>
                </a:solidFill>
                <a:latin typeface="Hina-Mincho"/>
                <a:ea typeface="Hina-Mincho"/>
                <a:cs typeface="Hina-Mincho"/>
                <a:sym typeface="Hina-Mincho"/>
              </a:rPr>
              <a:t>Lesson</a:t>
            </a:r>
            <a:r>
              <a:rPr lang="en-US" sz="3200">
                <a:solidFill>
                  <a:srgbClr val="477033"/>
                </a:solidFill>
                <a:latin typeface="Hina-Mincho"/>
                <a:ea typeface="Hina-Mincho"/>
                <a:cs typeface="Hina-Mincho"/>
                <a:sym typeface="Hina-Mincho"/>
              </a:rPr>
              <a:t>: The one accessible lesson page displays a mockup of a video that does not really exist. Generating an actual video was outside the scope of the prototype, so this mockup is meant to show the desired medium.</a:t>
            </a:r>
          </a:p>
          <a:p>
            <a:pPr algn="l" marL="690884" indent="-345442" lvl="1">
              <a:lnSpc>
                <a:spcPts val="4480"/>
              </a:lnSpc>
              <a:spcBef>
                <a:spcPct val="0"/>
              </a:spcBef>
              <a:buFont typeface="Arial"/>
              <a:buChar char="•"/>
            </a:pPr>
            <a:r>
              <a:rPr lang="en-US" sz="3200" u="sng">
                <a:solidFill>
                  <a:srgbClr val="477033"/>
                </a:solidFill>
                <a:latin typeface="Hina-Mincho"/>
                <a:ea typeface="Hina-Mincho"/>
                <a:cs typeface="Hina-Mincho"/>
                <a:sym typeface="Hina-Mincho"/>
              </a:rPr>
              <a:t>Timer</a:t>
            </a:r>
            <a:r>
              <a:rPr lang="en-US" sz="3200">
                <a:solidFill>
                  <a:srgbClr val="477033"/>
                </a:solidFill>
                <a:latin typeface="Hina-Mincho"/>
                <a:ea typeface="Hina-Mincho"/>
                <a:cs typeface="Hina-Mincho"/>
                <a:sym typeface="Hina-Mincho"/>
              </a:rPr>
              <a:t>: T</a:t>
            </a:r>
            <a:r>
              <a:rPr lang="en-US" sz="3200">
                <a:solidFill>
                  <a:srgbClr val="477033"/>
                </a:solidFill>
                <a:latin typeface="Hina-Mincho"/>
                <a:ea typeface="Hina-Mincho"/>
                <a:cs typeface="Hina-Mincho"/>
                <a:sym typeface="Hina-Mincho"/>
              </a:rPr>
              <a:t>he emergency help function involves a timer that is not functional at the moment. In implementation it would count down 5 minutes for the user, however making this was out of the scope for this prototype.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true" flipV="true" rot="435559">
            <a:off x="14747126" y="-1076374"/>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485224">
            <a:off x="-317547" y="6380426"/>
            <a:ext cx="5283418" cy="4879957"/>
          </a:xfrm>
          <a:custGeom>
            <a:avLst/>
            <a:gdLst/>
            <a:ahLst/>
            <a:cxnLst/>
            <a:rect r="r" b="b" t="t" l="l"/>
            <a:pathLst>
              <a:path h="4879957" w="5283418">
                <a:moveTo>
                  <a:pt x="5283418" y="4879957"/>
                </a:moveTo>
                <a:lnTo>
                  <a:pt x="0" y="4879957"/>
                </a:lnTo>
                <a:lnTo>
                  <a:pt x="0" y="0"/>
                </a:lnTo>
                <a:lnTo>
                  <a:pt x="5283418" y="0"/>
                </a:lnTo>
                <a:lnTo>
                  <a:pt x="5283418" y="487995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774261">
            <a:off x="14020021" y="-1715634"/>
            <a:ext cx="5719872" cy="5137485"/>
          </a:xfrm>
          <a:custGeom>
            <a:avLst/>
            <a:gdLst/>
            <a:ahLst/>
            <a:cxnLst/>
            <a:rect r="r" b="b" t="t" l="l"/>
            <a:pathLst>
              <a:path h="5137485" w="5719872">
                <a:moveTo>
                  <a:pt x="0" y="0"/>
                </a:moveTo>
                <a:lnTo>
                  <a:pt x="5719871" y="0"/>
                </a:lnTo>
                <a:lnTo>
                  <a:pt x="5719871" y="5137485"/>
                </a:lnTo>
                <a:lnTo>
                  <a:pt x="0" y="51374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56548" y="8035998"/>
            <a:ext cx="4950590" cy="5246290"/>
          </a:xfrm>
          <a:custGeom>
            <a:avLst/>
            <a:gdLst/>
            <a:ahLst/>
            <a:cxnLst/>
            <a:rect r="r" b="b" t="t" l="l"/>
            <a:pathLst>
              <a:path h="5246290" w="4950590">
                <a:moveTo>
                  <a:pt x="0" y="0"/>
                </a:moveTo>
                <a:lnTo>
                  <a:pt x="4950590" y="0"/>
                </a:lnTo>
                <a:lnTo>
                  <a:pt x="4950590" y="5246290"/>
                </a:lnTo>
                <a:lnTo>
                  <a:pt x="0" y="52462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504187" y="2194486"/>
            <a:ext cx="15279626" cy="5096521"/>
          </a:xfrm>
          <a:prstGeom prst="rect">
            <a:avLst/>
          </a:prstGeom>
        </p:spPr>
        <p:txBody>
          <a:bodyPr anchor="t" rtlCol="false" tIns="0" lIns="0" bIns="0" rIns="0">
            <a:spAutoFit/>
          </a:bodyPr>
          <a:lstStyle/>
          <a:p>
            <a:pPr algn="ctr">
              <a:lnSpc>
                <a:spcPts val="19914"/>
              </a:lnSpc>
              <a:spcBef>
                <a:spcPct val="0"/>
              </a:spcBef>
            </a:pPr>
            <a:r>
              <a:rPr lang="en-US" sz="14224">
                <a:solidFill>
                  <a:srgbClr val="F7F4ED"/>
                </a:solidFill>
                <a:latin typeface="TAN Pearl"/>
                <a:ea typeface="TAN Pearl"/>
                <a:cs typeface="TAN Pearl"/>
                <a:sym typeface="TAN Pearl"/>
              </a:rPr>
              <a:t>Link: </a:t>
            </a:r>
            <a:r>
              <a:rPr lang="en-US" sz="14224" u="sng">
                <a:solidFill>
                  <a:srgbClr val="F7F4ED"/>
                </a:solidFill>
                <a:latin typeface="TAN Pearl"/>
                <a:ea typeface="TAN Pearl"/>
                <a:cs typeface="TAN Pearl"/>
                <a:sym typeface="TAN Pearl"/>
                <a:hlinkClick r:id="rId10" tooltip="https://www.figma.com/proto/oTLT8iLMDdrXezrlVj1gyo/A6-Med-fi-Prototyping?node-id=5-2&amp;node-type=canvas&amp;t=PSynLg4Itbmoa5uj-0&amp;scaling=scale-down&amp;content-scaling=fixed&amp;starting-point-node-id=371%3A3615&amp;show-proto-sidebar=1"/>
              </a:rPr>
              <a:t>Our Prototype</a:t>
            </a:r>
            <a:r>
              <a:rPr lang="en-US" sz="14224">
                <a:solidFill>
                  <a:srgbClr val="F7F4ED"/>
                </a:solidFill>
                <a:latin typeface="TAN Pearl"/>
                <a:ea typeface="TAN Pearl"/>
                <a:cs typeface="TAN Pearl"/>
                <a:sym typeface="TAN Pearl"/>
              </a:rPr>
              <a:t>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true" flipV="true" rot="435559">
            <a:off x="14747126" y="-1076374"/>
            <a:ext cx="6298541" cy="4672372"/>
          </a:xfrm>
          <a:custGeom>
            <a:avLst/>
            <a:gdLst/>
            <a:ahLst/>
            <a:cxnLst/>
            <a:rect r="r" b="b" t="t" l="l"/>
            <a:pathLst>
              <a:path h="4672372" w="6298541">
                <a:moveTo>
                  <a:pt x="6298541" y="4672372"/>
                </a:moveTo>
                <a:lnTo>
                  <a:pt x="0" y="4672372"/>
                </a:lnTo>
                <a:lnTo>
                  <a:pt x="0" y="0"/>
                </a:lnTo>
                <a:lnTo>
                  <a:pt x="6298541" y="0"/>
                </a:lnTo>
                <a:lnTo>
                  <a:pt x="6298541" y="467237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4485224">
            <a:off x="-317547" y="6380426"/>
            <a:ext cx="5283418" cy="4879957"/>
          </a:xfrm>
          <a:custGeom>
            <a:avLst/>
            <a:gdLst/>
            <a:ahLst/>
            <a:cxnLst/>
            <a:rect r="r" b="b" t="t" l="l"/>
            <a:pathLst>
              <a:path h="4879957" w="5283418">
                <a:moveTo>
                  <a:pt x="5283418" y="4879957"/>
                </a:moveTo>
                <a:lnTo>
                  <a:pt x="0" y="4879957"/>
                </a:lnTo>
                <a:lnTo>
                  <a:pt x="0" y="0"/>
                </a:lnTo>
                <a:lnTo>
                  <a:pt x="5283418" y="0"/>
                </a:lnTo>
                <a:lnTo>
                  <a:pt x="5283418" y="4879957"/>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5774261">
            <a:off x="14020021" y="-1715634"/>
            <a:ext cx="5719872" cy="5137485"/>
          </a:xfrm>
          <a:custGeom>
            <a:avLst/>
            <a:gdLst/>
            <a:ahLst/>
            <a:cxnLst/>
            <a:rect r="r" b="b" t="t" l="l"/>
            <a:pathLst>
              <a:path h="5137485" w="5719872">
                <a:moveTo>
                  <a:pt x="0" y="0"/>
                </a:moveTo>
                <a:lnTo>
                  <a:pt x="5719871" y="0"/>
                </a:lnTo>
                <a:lnTo>
                  <a:pt x="5719871" y="5137485"/>
                </a:lnTo>
                <a:lnTo>
                  <a:pt x="0" y="51374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56548" y="8035998"/>
            <a:ext cx="4950590" cy="5246290"/>
          </a:xfrm>
          <a:custGeom>
            <a:avLst/>
            <a:gdLst/>
            <a:ahLst/>
            <a:cxnLst/>
            <a:rect r="r" b="b" t="t" l="l"/>
            <a:pathLst>
              <a:path h="5246290" w="4950590">
                <a:moveTo>
                  <a:pt x="0" y="0"/>
                </a:moveTo>
                <a:lnTo>
                  <a:pt x="4950590" y="0"/>
                </a:lnTo>
                <a:lnTo>
                  <a:pt x="4950590" y="5246290"/>
                </a:lnTo>
                <a:lnTo>
                  <a:pt x="0" y="52462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1504187" y="3251903"/>
            <a:ext cx="15279626" cy="2572396"/>
          </a:xfrm>
          <a:prstGeom prst="rect">
            <a:avLst/>
          </a:prstGeom>
        </p:spPr>
        <p:txBody>
          <a:bodyPr anchor="t" rtlCol="false" tIns="0" lIns="0" bIns="0" rIns="0">
            <a:spAutoFit/>
          </a:bodyPr>
          <a:lstStyle/>
          <a:p>
            <a:pPr algn="ctr">
              <a:lnSpc>
                <a:spcPts val="19914"/>
              </a:lnSpc>
              <a:spcBef>
                <a:spcPct val="0"/>
              </a:spcBef>
            </a:pPr>
            <a:r>
              <a:rPr lang="en-US" sz="14224">
                <a:solidFill>
                  <a:srgbClr val="F7F4ED"/>
                </a:solidFill>
                <a:latin typeface="TAN Pearl"/>
                <a:ea typeface="TAN Pearl"/>
                <a:cs typeface="TAN Pearl"/>
                <a:sym typeface="TAN Pearl"/>
              </a:rPr>
              <a:t>Appendix</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1025338" y="-611841"/>
            <a:ext cx="5546912" cy="4114800"/>
          </a:xfrm>
          <a:custGeom>
            <a:avLst/>
            <a:gdLst/>
            <a:ahLst/>
            <a:cxnLst/>
            <a:rect r="r" b="b" t="t" l="l"/>
            <a:pathLst>
              <a:path h="4114800" w="5546912">
                <a:moveTo>
                  <a:pt x="0" y="0"/>
                </a:moveTo>
                <a:lnTo>
                  <a:pt x="5546912" y="0"/>
                </a:lnTo>
                <a:lnTo>
                  <a:pt x="55469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985428" y="681875"/>
            <a:ext cx="14317144" cy="1008863"/>
          </a:xfrm>
          <a:prstGeom prst="rect">
            <a:avLst/>
          </a:prstGeom>
        </p:spPr>
        <p:txBody>
          <a:bodyPr anchor="t" rtlCol="false" tIns="0" lIns="0" bIns="0" rIns="0">
            <a:spAutoFit/>
          </a:bodyPr>
          <a:lstStyle/>
          <a:p>
            <a:pPr algn="ctr">
              <a:lnSpc>
                <a:spcPts val="7816"/>
              </a:lnSpc>
            </a:pPr>
            <a:r>
              <a:rPr lang="en-US" sz="5583">
                <a:solidFill>
                  <a:srgbClr val="F7F4ED"/>
                </a:solidFill>
                <a:latin typeface="TAN Pearl"/>
                <a:ea typeface="TAN Pearl"/>
                <a:cs typeface="TAN Pearl"/>
                <a:sym typeface="TAN Pearl"/>
              </a:rPr>
              <a:t>Meet the Team!</a:t>
            </a:r>
          </a:p>
        </p:txBody>
      </p:sp>
      <p:sp>
        <p:nvSpPr>
          <p:cNvPr name="Freeform 4" id="4"/>
          <p:cNvSpPr/>
          <p:nvPr/>
        </p:nvSpPr>
        <p:spPr>
          <a:xfrm flipH="false" flipV="false" rot="-5541576">
            <a:off x="5190113" y="253630"/>
            <a:ext cx="556715" cy="617714"/>
          </a:xfrm>
          <a:custGeom>
            <a:avLst/>
            <a:gdLst/>
            <a:ahLst/>
            <a:cxnLst/>
            <a:rect r="r" b="b" t="t" l="l"/>
            <a:pathLst>
              <a:path h="617714" w="556715">
                <a:moveTo>
                  <a:pt x="0" y="0"/>
                </a:moveTo>
                <a:lnTo>
                  <a:pt x="556715" y="0"/>
                </a:lnTo>
                <a:lnTo>
                  <a:pt x="556715" y="617715"/>
                </a:lnTo>
                <a:lnTo>
                  <a:pt x="0" y="6177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223754">
            <a:off x="12481634" y="1540414"/>
            <a:ext cx="556715" cy="617714"/>
          </a:xfrm>
          <a:custGeom>
            <a:avLst/>
            <a:gdLst/>
            <a:ahLst/>
            <a:cxnLst/>
            <a:rect r="r" b="b" t="t" l="l"/>
            <a:pathLst>
              <a:path h="617714" w="556715">
                <a:moveTo>
                  <a:pt x="0" y="0"/>
                </a:moveTo>
                <a:lnTo>
                  <a:pt x="556715" y="0"/>
                </a:lnTo>
                <a:lnTo>
                  <a:pt x="556715" y="617714"/>
                </a:lnTo>
                <a:lnTo>
                  <a:pt x="0" y="6177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708637" y="6100801"/>
            <a:ext cx="5283418" cy="4879957"/>
          </a:xfrm>
          <a:custGeom>
            <a:avLst/>
            <a:gdLst/>
            <a:ahLst/>
            <a:cxnLst/>
            <a:rect r="r" b="b" t="t" l="l"/>
            <a:pathLst>
              <a:path h="4879957" w="5283418">
                <a:moveTo>
                  <a:pt x="0" y="0"/>
                </a:moveTo>
                <a:lnTo>
                  <a:pt x="5283418" y="0"/>
                </a:lnTo>
                <a:lnTo>
                  <a:pt x="5283418" y="4879958"/>
                </a:lnTo>
                <a:lnTo>
                  <a:pt x="0" y="48799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5341356" y="3176739"/>
            <a:ext cx="3749774" cy="3394765"/>
            <a:chOff x="0" y="0"/>
            <a:chExt cx="5580380" cy="5052060"/>
          </a:xfrm>
        </p:grpSpPr>
        <p:sp>
          <p:nvSpPr>
            <p:cNvPr name="Freeform 8" id="8"/>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8"/>
              <a:stretch>
                <a:fillRect l="0" t="-3310" r="0" b="-47224"/>
              </a:stretch>
            </a:blipFill>
          </p:spPr>
        </p:sp>
      </p:grpSp>
      <p:grpSp>
        <p:nvGrpSpPr>
          <p:cNvPr name="Group 9" id="9"/>
          <p:cNvGrpSpPr/>
          <p:nvPr/>
        </p:nvGrpSpPr>
        <p:grpSpPr>
          <a:xfrm rot="0">
            <a:off x="869156" y="3218796"/>
            <a:ext cx="3749774" cy="3394765"/>
            <a:chOff x="0" y="0"/>
            <a:chExt cx="5580380" cy="5052060"/>
          </a:xfrm>
        </p:grpSpPr>
        <p:sp>
          <p:nvSpPr>
            <p:cNvPr name="Freeform 10" id="10"/>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9"/>
              <a:stretch>
                <a:fillRect l="-59046" t="-108126" r="-67157" b="-125012"/>
              </a:stretch>
            </a:blipFill>
          </p:spPr>
        </p:sp>
      </p:grpSp>
      <p:grpSp>
        <p:nvGrpSpPr>
          <p:cNvPr name="Group 11" id="11"/>
          <p:cNvGrpSpPr/>
          <p:nvPr/>
        </p:nvGrpSpPr>
        <p:grpSpPr>
          <a:xfrm rot="0">
            <a:off x="9537861" y="3235483"/>
            <a:ext cx="3724702" cy="3372067"/>
            <a:chOff x="0" y="0"/>
            <a:chExt cx="5580380" cy="5052060"/>
          </a:xfrm>
        </p:grpSpPr>
        <p:sp>
          <p:nvSpPr>
            <p:cNvPr name="Freeform 12" id="12"/>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0"/>
              <a:stretch>
                <a:fillRect l="0" t="-30016" r="0" b="-35665"/>
              </a:stretch>
            </a:blipFill>
          </p:spPr>
        </p:sp>
      </p:grpSp>
      <p:grpSp>
        <p:nvGrpSpPr>
          <p:cNvPr name="Group 13" id="13"/>
          <p:cNvGrpSpPr/>
          <p:nvPr/>
        </p:nvGrpSpPr>
        <p:grpSpPr>
          <a:xfrm rot="0">
            <a:off x="13816813" y="3218796"/>
            <a:ext cx="3749774" cy="3394765"/>
            <a:chOff x="0" y="0"/>
            <a:chExt cx="5580380" cy="5052060"/>
          </a:xfrm>
        </p:grpSpPr>
        <p:sp>
          <p:nvSpPr>
            <p:cNvPr name="Freeform 14" id="14"/>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1"/>
              <a:stretch>
                <a:fillRect l="0" t="-3225" r="0" b="-3225"/>
              </a:stretch>
            </a:blipFill>
          </p:spPr>
        </p:sp>
      </p:grpSp>
      <p:sp>
        <p:nvSpPr>
          <p:cNvPr name="TextBox 15" id="15"/>
          <p:cNvSpPr txBox="true"/>
          <p:nvPr/>
        </p:nvSpPr>
        <p:spPr>
          <a:xfrm rot="0">
            <a:off x="1208541" y="7188324"/>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Na Young Son</a:t>
            </a:r>
          </a:p>
        </p:txBody>
      </p:sp>
      <p:sp>
        <p:nvSpPr>
          <p:cNvPr name="TextBox 16" id="16"/>
          <p:cNvSpPr txBox="true"/>
          <p:nvPr/>
        </p:nvSpPr>
        <p:spPr>
          <a:xfrm rot="0">
            <a:off x="5680741" y="7188324"/>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Mai Mostafa</a:t>
            </a:r>
          </a:p>
        </p:txBody>
      </p:sp>
      <p:sp>
        <p:nvSpPr>
          <p:cNvPr name="TextBox 17" id="17"/>
          <p:cNvSpPr txBox="true"/>
          <p:nvPr/>
        </p:nvSpPr>
        <p:spPr>
          <a:xfrm rot="0">
            <a:off x="9864711" y="7188324"/>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Ava Love</a:t>
            </a:r>
          </a:p>
        </p:txBody>
      </p:sp>
      <p:sp>
        <p:nvSpPr>
          <p:cNvPr name="TextBox 18" id="18"/>
          <p:cNvSpPr txBox="true"/>
          <p:nvPr/>
        </p:nvSpPr>
        <p:spPr>
          <a:xfrm rot="0">
            <a:off x="14156199" y="7188324"/>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Elton Manchester</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7270607" y="1028700"/>
            <a:ext cx="10610395" cy="8143478"/>
          </a:xfrm>
          <a:custGeom>
            <a:avLst/>
            <a:gdLst/>
            <a:ahLst/>
            <a:cxnLst/>
            <a:rect r="r" b="b" t="t" l="l"/>
            <a:pathLst>
              <a:path h="8143478" w="10610395">
                <a:moveTo>
                  <a:pt x="0" y="0"/>
                </a:moveTo>
                <a:lnTo>
                  <a:pt x="10610395" y="0"/>
                </a:lnTo>
                <a:lnTo>
                  <a:pt x="10610395" y="8143478"/>
                </a:lnTo>
                <a:lnTo>
                  <a:pt x="0" y="8143478"/>
                </a:lnTo>
                <a:lnTo>
                  <a:pt x="0" y="0"/>
                </a:lnTo>
                <a:close/>
              </a:path>
            </a:pathLst>
          </a:custGeom>
          <a:blipFill>
            <a:blip r:embed="rId2"/>
            <a:stretch>
              <a:fillRect l="0" t="0" r="0" b="0"/>
            </a:stretch>
          </a:blipFill>
        </p:spPr>
      </p:sp>
      <p:sp>
        <p:nvSpPr>
          <p:cNvPr name="TextBox 3" id="3"/>
          <p:cNvSpPr txBox="true"/>
          <p:nvPr/>
        </p:nvSpPr>
        <p:spPr>
          <a:xfrm rot="0">
            <a:off x="1028700" y="3141464"/>
            <a:ext cx="5406116" cy="3727450"/>
          </a:xfrm>
          <a:prstGeom prst="rect">
            <a:avLst/>
          </a:prstGeom>
        </p:spPr>
        <p:txBody>
          <a:bodyPr anchor="t" rtlCol="false" tIns="0" lIns="0" bIns="0" rIns="0">
            <a:spAutoFit/>
          </a:bodyPr>
          <a:lstStyle/>
          <a:p>
            <a:pPr algn="ctr">
              <a:lnSpc>
                <a:spcPts val="9799"/>
              </a:lnSpc>
              <a:spcBef>
                <a:spcPct val="0"/>
              </a:spcBef>
            </a:pPr>
            <a:r>
              <a:rPr lang="en-US" sz="6999">
                <a:solidFill>
                  <a:srgbClr val="FFBA57"/>
                </a:solidFill>
                <a:latin typeface="TAN Pearl"/>
                <a:ea typeface="TAN Pearl"/>
                <a:cs typeface="TAN Pearl"/>
                <a:sym typeface="TAN Pearl"/>
              </a:rPr>
              <a:t>New Design: Tracker</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7157127" y="1550536"/>
            <a:ext cx="3973745" cy="8321979"/>
          </a:xfrm>
          <a:custGeom>
            <a:avLst/>
            <a:gdLst/>
            <a:ahLst/>
            <a:cxnLst/>
            <a:rect r="r" b="b" t="t" l="l"/>
            <a:pathLst>
              <a:path h="8321979" w="3973745">
                <a:moveTo>
                  <a:pt x="0" y="0"/>
                </a:moveTo>
                <a:lnTo>
                  <a:pt x="3973746" y="0"/>
                </a:lnTo>
                <a:lnTo>
                  <a:pt x="3973746" y="8321979"/>
                </a:lnTo>
                <a:lnTo>
                  <a:pt x="0" y="8321979"/>
                </a:lnTo>
                <a:lnTo>
                  <a:pt x="0" y="0"/>
                </a:lnTo>
                <a:close/>
              </a:path>
            </a:pathLst>
          </a:custGeom>
          <a:blipFill>
            <a:blip r:embed="rId2"/>
            <a:stretch>
              <a:fillRect l="0" t="0" r="0" b="0"/>
            </a:stretch>
          </a:blipFill>
        </p:spPr>
      </p:sp>
      <p:sp>
        <p:nvSpPr>
          <p:cNvPr name="TextBox 3" id="3"/>
          <p:cNvSpPr txBox="true"/>
          <p:nvPr/>
        </p:nvSpPr>
        <p:spPr>
          <a:xfrm rot="0">
            <a:off x="-228028" y="42146"/>
            <a:ext cx="18516028" cy="1250950"/>
          </a:xfrm>
          <a:prstGeom prst="rect">
            <a:avLst/>
          </a:prstGeom>
        </p:spPr>
        <p:txBody>
          <a:bodyPr anchor="t" rtlCol="false" tIns="0" lIns="0" bIns="0" rIns="0">
            <a:spAutoFit/>
          </a:bodyPr>
          <a:lstStyle/>
          <a:p>
            <a:pPr algn="ctr">
              <a:lnSpc>
                <a:spcPts val="9799"/>
              </a:lnSpc>
              <a:spcBef>
                <a:spcPct val="0"/>
              </a:spcBef>
            </a:pPr>
            <a:r>
              <a:rPr lang="en-US" sz="6999">
                <a:solidFill>
                  <a:srgbClr val="FFBA57"/>
                </a:solidFill>
                <a:latin typeface="TAN Pearl"/>
                <a:ea typeface="TAN Pearl"/>
                <a:cs typeface="TAN Pearl"/>
                <a:sym typeface="TAN Pearl"/>
              </a:rPr>
              <a:t>Additional Design: User Profile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1330924" y="2242035"/>
            <a:ext cx="15626153" cy="7397265"/>
          </a:xfrm>
          <a:custGeom>
            <a:avLst/>
            <a:gdLst/>
            <a:ahLst/>
            <a:cxnLst/>
            <a:rect r="r" b="b" t="t" l="l"/>
            <a:pathLst>
              <a:path h="7397265" w="15626153">
                <a:moveTo>
                  <a:pt x="0" y="0"/>
                </a:moveTo>
                <a:lnTo>
                  <a:pt x="15626152" y="0"/>
                </a:lnTo>
                <a:lnTo>
                  <a:pt x="15626152" y="7397265"/>
                </a:lnTo>
                <a:lnTo>
                  <a:pt x="0" y="7397265"/>
                </a:lnTo>
                <a:lnTo>
                  <a:pt x="0" y="0"/>
                </a:lnTo>
                <a:close/>
              </a:path>
            </a:pathLst>
          </a:custGeom>
          <a:blipFill>
            <a:blip r:embed="rId2"/>
            <a:stretch>
              <a:fillRect l="0" t="-23247" r="0" b="-35184"/>
            </a:stretch>
          </a:blipFill>
        </p:spPr>
      </p:sp>
      <p:sp>
        <p:nvSpPr>
          <p:cNvPr name="TextBox 3" id="3"/>
          <p:cNvSpPr txBox="true"/>
          <p:nvPr/>
        </p:nvSpPr>
        <p:spPr>
          <a:xfrm rot="0">
            <a:off x="499607" y="674061"/>
            <a:ext cx="17304544" cy="1217930"/>
          </a:xfrm>
          <a:prstGeom prst="rect">
            <a:avLst/>
          </a:prstGeom>
        </p:spPr>
        <p:txBody>
          <a:bodyPr anchor="t" rtlCol="false" tIns="0" lIns="0" bIns="0" rIns="0">
            <a:spAutoFit/>
          </a:bodyPr>
          <a:lstStyle/>
          <a:p>
            <a:pPr algn="l">
              <a:lnSpc>
                <a:spcPts val="9520"/>
              </a:lnSpc>
              <a:spcBef>
                <a:spcPct val="0"/>
              </a:spcBef>
            </a:pPr>
            <a:r>
              <a:rPr lang="en-US" sz="6800">
                <a:solidFill>
                  <a:srgbClr val="FFBA57"/>
                </a:solidFill>
                <a:latin typeface="TAN Pearl"/>
                <a:ea typeface="TAN Pearl"/>
                <a:cs typeface="TAN Pearl"/>
                <a:sym typeface="TAN Pearl"/>
              </a:rPr>
              <a:t>Brainstorming: Various Screens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6785146" y="2260637"/>
            <a:ext cx="4717708" cy="7521538"/>
          </a:xfrm>
          <a:custGeom>
            <a:avLst/>
            <a:gdLst/>
            <a:ahLst/>
            <a:cxnLst/>
            <a:rect r="r" b="b" t="t" l="l"/>
            <a:pathLst>
              <a:path h="7521538" w="4717708">
                <a:moveTo>
                  <a:pt x="0" y="0"/>
                </a:moveTo>
                <a:lnTo>
                  <a:pt x="4717708" y="0"/>
                </a:lnTo>
                <a:lnTo>
                  <a:pt x="4717708" y="7521538"/>
                </a:lnTo>
                <a:lnTo>
                  <a:pt x="0" y="7521538"/>
                </a:lnTo>
                <a:lnTo>
                  <a:pt x="0" y="0"/>
                </a:lnTo>
                <a:close/>
              </a:path>
            </a:pathLst>
          </a:custGeom>
          <a:blipFill>
            <a:blip r:embed="rId2"/>
            <a:stretch>
              <a:fillRect l="-18991" t="0" r="-4346" b="-3148"/>
            </a:stretch>
          </a:blipFill>
        </p:spPr>
      </p:sp>
      <p:sp>
        <p:nvSpPr>
          <p:cNvPr name="TextBox 3" id="3"/>
          <p:cNvSpPr txBox="true"/>
          <p:nvPr/>
        </p:nvSpPr>
        <p:spPr>
          <a:xfrm rot="0">
            <a:off x="499607" y="674061"/>
            <a:ext cx="14863614" cy="1250950"/>
          </a:xfrm>
          <a:prstGeom prst="rect">
            <a:avLst/>
          </a:prstGeom>
        </p:spPr>
        <p:txBody>
          <a:bodyPr anchor="t" rtlCol="false" tIns="0" lIns="0" bIns="0" rIns="0">
            <a:spAutoFit/>
          </a:bodyPr>
          <a:lstStyle/>
          <a:p>
            <a:pPr algn="l">
              <a:lnSpc>
                <a:spcPts val="9799"/>
              </a:lnSpc>
              <a:spcBef>
                <a:spcPct val="0"/>
              </a:spcBef>
            </a:pPr>
            <a:r>
              <a:rPr lang="en-US" sz="6999">
                <a:solidFill>
                  <a:srgbClr val="FFBA57"/>
                </a:solidFill>
                <a:latin typeface="TAN Pearl"/>
                <a:ea typeface="TAN Pearl"/>
                <a:cs typeface="TAN Pearl"/>
                <a:sym typeface="TAN Pearl"/>
              </a:rPr>
              <a:t>Brainstorming: Home Page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TextBox 2" id="2"/>
          <p:cNvSpPr txBox="true"/>
          <p:nvPr/>
        </p:nvSpPr>
        <p:spPr>
          <a:xfrm rot="0">
            <a:off x="499607" y="674061"/>
            <a:ext cx="15340980" cy="1250950"/>
          </a:xfrm>
          <a:prstGeom prst="rect">
            <a:avLst/>
          </a:prstGeom>
        </p:spPr>
        <p:txBody>
          <a:bodyPr anchor="t" rtlCol="false" tIns="0" lIns="0" bIns="0" rIns="0">
            <a:spAutoFit/>
          </a:bodyPr>
          <a:lstStyle/>
          <a:p>
            <a:pPr algn="l">
              <a:lnSpc>
                <a:spcPts val="9799"/>
              </a:lnSpc>
              <a:spcBef>
                <a:spcPct val="0"/>
              </a:spcBef>
            </a:pPr>
            <a:r>
              <a:rPr lang="en-US" sz="6999">
                <a:solidFill>
                  <a:srgbClr val="FFBA57"/>
                </a:solidFill>
                <a:latin typeface="TAN Pearl"/>
                <a:ea typeface="TAN Pearl"/>
                <a:cs typeface="TAN Pearl"/>
                <a:sym typeface="TAN Pearl"/>
              </a:rPr>
              <a:t>Brainstorming: Profile Page</a:t>
            </a:r>
          </a:p>
        </p:txBody>
      </p:sp>
      <p:sp>
        <p:nvSpPr>
          <p:cNvPr name="Freeform 3" id="3"/>
          <p:cNvSpPr/>
          <p:nvPr/>
        </p:nvSpPr>
        <p:spPr>
          <a:xfrm flipH="false" flipV="false" rot="0">
            <a:off x="6990044" y="2431848"/>
            <a:ext cx="4307912" cy="7241184"/>
          </a:xfrm>
          <a:custGeom>
            <a:avLst/>
            <a:gdLst/>
            <a:ahLst/>
            <a:cxnLst/>
            <a:rect r="r" b="b" t="t" l="l"/>
            <a:pathLst>
              <a:path h="7241184" w="4307912">
                <a:moveTo>
                  <a:pt x="0" y="0"/>
                </a:moveTo>
                <a:lnTo>
                  <a:pt x="4307912" y="0"/>
                </a:lnTo>
                <a:lnTo>
                  <a:pt x="4307912" y="7241184"/>
                </a:lnTo>
                <a:lnTo>
                  <a:pt x="0" y="7241184"/>
                </a:lnTo>
                <a:lnTo>
                  <a:pt x="0" y="0"/>
                </a:lnTo>
                <a:close/>
              </a:path>
            </a:pathLst>
          </a:custGeom>
          <a:blipFill>
            <a:blip r:embed="rId2"/>
            <a:stretch>
              <a:fillRect l="-183872" t="-80240" r="-392981" b="-121763"/>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6350445" y="2418127"/>
            <a:ext cx="5587110" cy="7287848"/>
          </a:xfrm>
          <a:custGeom>
            <a:avLst/>
            <a:gdLst/>
            <a:ahLst/>
            <a:cxnLst/>
            <a:rect r="r" b="b" t="t" l="l"/>
            <a:pathLst>
              <a:path h="7287848" w="5587110">
                <a:moveTo>
                  <a:pt x="0" y="0"/>
                </a:moveTo>
                <a:lnTo>
                  <a:pt x="5587110" y="0"/>
                </a:lnTo>
                <a:lnTo>
                  <a:pt x="5587110" y="7287848"/>
                </a:lnTo>
                <a:lnTo>
                  <a:pt x="0" y="7287848"/>
                </a:lnTo>
                <a:lnTo>
                  <a:pt x="0" y="0"/>
                </a:lnTo>
                <a:close/>
              </a:path>
            </a:pathLst>
          </a:custGeom>
          <a:blipFill>
            <a:blip r:embed="rId2"/>
            <a:stretch>
              <a:fillRect l="-21468" t="-8526" r="-11271" b="-27156"/>
            </a:stretch>
          </a:blipFill>
        </p:spPr>
      </p:sp>
      <p:sp>
        <p:nvSpPr>
          <p:cNvPr name="TextBox 3" id="3"/>
          <p:cNvSpPr txBox="true"/>
          <p:nvPr/>
        </p:nvSpPr>
        <p:spPr>
          <a:xfrm rot="0">
            <a:off x="499607" y="674061"/>
            <a:ext cx="16910893" cy="1250950"/>
          </a:xfrm>
          <a:prstGeom prst="rect">
            <a:avLst/>
          </a:prstGeom>
        </p:spPr>
        <p:txBody>
          <a:bodyPr anchor="t" rtlCol="false" tIns="0" lIns="0" bIns="0" rIns="0">
            <a:spAutoFit/>
          </a:bodyPr>
          <a:lstStyle/>
          <a:p>
            <a:pPr algn="l">
              <a:lnSpc>
                <a:spcPts val="9799"/>
              </a:lnSpc>
              <a:spcBef>
                <a:spcPct val="0"/>
              </a:spcBef>
            </a:pPr>
            <a:r>
              <a:rPr lang="en-US" sz="6999">
                <a:solidFill>
                  <a:srgbClr val="FFBA57"/>
                </a:solidFill>
                <a:latin typeface="TAN Pearl"/>
                <a:ea typeface="TAN Pearl"/>
                <a:cs typeface="TAN Pearl"/>
                <a:sym typeface="TAN Pearl"/>
              </a:rPr>
              <a:t>Brainstorming: Roadmap Page</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0">
            <a:off x="6629078" y="2519423"/>
            <a:ext cx="5029843" cy="6999481"/>
          </a:xfrm>
          <a:custGeom>
            <a:avLst/>
            <a:gdLst/>
            <a:ahLst/>
            <a:cxnLst/>
            <a:rect r="r" b="b" t="t" l="l"/>
            <a:pathLst>
              <a:path h="6999481" w="5029843">
                <a:moveTo>
                  <a:pt x="0" y="0"/>
                </a:moveTo>
                <a:lnTo>
                  <a:pt x="5029844" y="0"/>
                </a:lnTo>
                <a:lnTo>
                  <a:pt x="5029844" y="6999481"/>
                </a:lnTo>
                <a:lnTo>
                  <a:pt x="0" y="6999481"/>
                </a:lnTo>
                <a:lnTo>
                  <a:pt x="0" y="0"/>
                </a:lnTo>
                <a:close/>
              </a:path>
            </a:pathLst>
          </a:custGeom>
          <a:blipFill>
            <a:blip r:embed="rId2"/>
            <a:stretch>
              <a:fillRect l="-544532" t="-69604" r="-70073" b="-215533"/>
            </a:stretch>
          </a:blipFill>
        </p:spPr>
      </p:sp>
      <p:sp>
        <p:nvSpPr>
          <p:cNvPr name="TextBox 3" id="3"/>
          <p:cNvSpPr txBox="true"/>
          <p:nvPr/>
        </p:nvSpPr>
        <p:spPr>
          <a:xfrm rot="0">
            <a:off x="499607" y="674061"/>
            <a:ext cx="15923270" cy="1250950"/>
          </a:xfrm>
          <a:prstGeom prst="rect">
            <a:avLst/>
          </a:prstGeom>
        </p:spPr>
        <p:txBody>
          <a:bodyPr anchor="t" rtlCol="false" tIns="0" lIns="0" bIns="0" rIns="0">
            <a:spAutoFit/>
          </a:bodyPr>
          <a:lstStyle/>
          <a:p>
            <a:pPr algn="l">
              <a:lnSpc>
                <a:spcPts val="9799"/>
              </a:lnSpc>
              <a:spcBef>
                <a:spcPct val="0"/>
              </a:spcBef>
            </a:pPr>
            <a:r>
              <a:rPr lang="en-US" sz="6999">
                <a:solidFill>
                  <a:srgbClr val="FFBA57"/>
                </a:solidFill>
                <a:latin typeface="TAN Pearl"/>
                <a:ea typeface="TAN Pearl"/>
                <a:cs typeface="TAN Pearl"/>
                <a:sym typeface="TAN Pearl"/>
              </a:rPr>
              <a:t>Brainstorming: Toolbox Page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0">
            <a:off x="15243893" y="-1719966"/>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44412" y="2005647"/>
            <a:ext cx="4585100" cy="1151890"/>
          </a:xfrm>
          <a:prstGeom prst="rect">
            <a:avLst/>
          </a:prstGeom>
        </p:spPr>
        <p:txBody>
          <a:bodyPr anchor="t" rtlCol="false" tIns="0" lIns="0" bIns="0" rIns="0">
            <a:spAutoFit/>
          </a:bodyPr>
          <a:lstStyle/>
          <a:p>
            <a:pPr algn="l" marL="0" indent="0" lvl="0">
              <a:lnSpc>
                <a:spcPts val="8959"/>
              </a:lnSpc>
              <a:spcBef>
                <a:spcPct val="0"/>
              </a:spcBef>
            </a:pPr>
            <a:r>
              <a:rPr lang="en-US" sz="6399">
                <a:solidFill>
                  <a:srgbClr val="4E614D"/>
                </a:solidFill>
                <a:latin typeface="TAN Pearl"/>
                <a:ea typeface="TAN Pearl"/>
                <a:cs typeface="TAN Pearl"/>
                <a:sym typeface="TAN Pearl"/>
              </a:rPr>
              <a:t>Problem</a:t>
            </a:r>
          </a:p>
        </p:txBody>
      </p:sp>
      <p:sp>
        <p:nvSpPr>
          <p:cNvPr name="AutoShape 4" id="4"/>
          <p:cNvSpPr/>
          <p:nvPr/>
        </p:nvSpPr>
        <p:spPr>
          <a:xfrm flipV="true">
            <a:off x="744412" y="3159991"/>
            <a:ext cx="4662538" cy="14288"/>
          </a:xfrm>
          <a:prstGeom prst="line">
            <a:avLst/>
          </a:prstGeom>
          <a:ln cap="flat" w="28575">
            <a:solidFill>
              <a:srgbClr val="BBCBCD"/>
            </a:solidFill>
            <a:prstDash val="solid"/>
            <a:headEnd type="none" len="sm" w="sm"/>
            <a:tailEnd type="none" len="sm" w="sm"/>
          </a:ln>
        </p:spPr>
      </p:sp>
      <p:sp>
        <p:nvSpPr>
          <p:cNvPr name="TextBox 5" id="5"/>
          <p:cNvSpPr txBox="true"/>
          <p:nvPr/>
        </p:nvSpPr>
        <p:spPr>
          <a:xfrm rot="0">
            <a:off x="821851" y="6958955"/>
            <a:ext cx="4922598" cy="1151890"/>
          </a:xfrm>
          <a:prstGeom prst="rect">
            <a:avLst/>
          </a:prstGeom>
        </p:spPr>
        <p:txBody>
          <a:bodyPr anchor="t" rtlCol="false" tIns="0" lIns="0" bIns="0" rIns="0">
            <a:spAutoFit/>
          </a:bodyPr>
          <a:lstStyle/>
          <a:p>
            <a:pPr algn="l" marL="0" indent="0" lvl="0">
              <a:lnSpc>
                <a:spcPts val="8959"/>
              </a:lnSpc>
              <a:spcBef>
                <a:spcPct val="0"/>
              </a:spcBef>
            </a:pPr>
            <a:r>
              <a:rPr lang="en-US" sz="6399">
                <a:solidFill>
                  <a:srgbClr val="4E614D"/>
                </a:solidFill>
                <a:latin typeface="TAN Pearl"/>
                <a:ea typeface="TAN Pearl"/>
                <a:cs typeface="TAN Pearl"/>
                <a:sym typeface="TAN Pearl"/>
              </a:rPr>
              <a:t>Solution</a:t>
            </a:r>
          </a:p>
        </p:txBody>
      </p:sp>
      <p:sp>
        <p:nvSpPr>
          <p:cNvPr name="AutoShape 6" id="6"/>
          <p:cNvSpPr/>
          <p:nvPr/>
        </p:nvSpPr>
        <p:spPr>
          <a:xfrm>
            <a:off x="859951" y="8110845"/>
            <a:ext cx="4547000" cy="0"/>
          </a:xfrm>
          <a:prstGeom prst="line">
            <a:avLst/>
          </a:prstGeom>
          <a:ln cap="flat" w="28575">
            <a:solidFill>
              <a:srgbClr val="BBCBCD"/>
            </a:solidFill>
            <a:prstDash val="solid"/>
            <a:headEnd type="none" len="sm" w="sm"/>
            <a:tailEnd type="none" len="sm" w="sm"/>
          </a:ln>
        </p:spPr>
      </p:sp>
      <p:sp>
        <p:nvSpPr>
          <p:cNvPr name="TextBox 7" id="7"/>
          <p:cNvSpPr txBox="true"/>
          <p:nvPr/>
        </p:nvSpPr>
        <p:spPr>
          <a:xfrm rot="0">
            <a:off x="6410846" y="233276"/>
            <a:ext cx="11171253" cy="4082414"/>
          </a:xfrm>
          <a:prstGeom prst="rect">
            <a:avLst/>
          </a:prstGeom>
        </p:spPr>
        <p:txBody>
          <a:bodyPr anchor="t" rtlCol="false" tIns="0" lIns="0" bIns="0" rIns="0">
            <a:spAutoFit/>
          </a:bodyPr>
          <a:lstStyle/>
          <a:p>
            <a:pPr algn="l" marL="842015" indent="-421007" lvl="1">
              <a:lnSpc>
                <a:spcPts val="5460"/>
              </a:lnSpc>
              <a:buFont typeface="Arial"/>
              <a:buChar char="•"/>
            </a:pPr>
            <a:r>
              <a:rPr lang="en-US" sz="3900" spc="234">
                <a:solidFill>
                  <a:srgbClr val="4E614D"/>
                </a:solidFill>
                <a:latin typeface="Hina-Mincho"/>
                <a:ea typeface="Hina-Mincho"/>
                <a:cs typeface="Hina-Mincho"/>
                <a:sym typeface="Hina-Mincho"/>
              </a:rPr>
              <a:t>Eating disorders are very difficult to treat on your own</a:t>
            </a:r>
          </a:p>
          <a:p>
            <a:pPr algn="l" marL="842015" indent="-421007" lvl="1">
              <a:lnSpc>
                <a:spcPts val="5460"/>
              </a:lnSpc>
              <a:buFont typeface="Arial"/>
              <a:buChar char="•"/>
            </a:pPr>
            <a:r>
              <a:rPr lang="en-US" sz="3900" spc="234">
                <a:solidFill>
                  <a:srgbClr val="4E614D"/>
                </a:solidFill>
                <a:latin typeface="Hina-Mincho"/>
                <a:ea typeface="Hina-Mincho"/>
                <a:cs typeface="Hina-Mincho"/>
                <a:sym typeface="Hina-Mincho"/>
              </a:rPr>
              <a:t>Therapy for eating disorders is highly inaccessible</a:t>
            </a:r>
          </a:p>
          <a:p>
            <a:pPr algn="l" marL="842015" indent="-421007" lvl="1">
              <a:lnSpc>
                <a:spcPts val="5460"/>
              </a:lnSpc>
              <a:spcBef>
                <a:spcPct val="0"/>
              </a:spcBef>
              <a:buFont typeface="Arial"/>
              <a:buChar char="•"/>
            </a:pPr>
            <a:r>
              <a:rPr lang="en-US" sz="3900" spc="234">
                <a:solidFill>
                  <a:srgbClr val="4E614D"/>
                </a:solidFill>
                <a:latin typeface="Hina-Mincho"/>
                <a:ea typeface="Hina-Mincho"/>
                <a:cs typeface="Hina-Mincho"/>
                <a:sym typeface="Hina-Mincho"/>
              </a:rPr>
              <a:t>Based on our market research, existing products are intended for use in conjunction with therapy</a:t>
            </a:r>
          </a:p>
        </p:txBody>
      </p:sp>
      <p:sp>
        <p:nvSpPr>
          <p:cNvPr name="AutoShape 8" id="8"/>
          <p:cNvSpPr/>
          <p:nvPr/>
        </p:nvSpPr>
        <p:spPr>
          <a:xfrm rot="-5400000">
            <a:off x="1079261" y="5129212"/>
            <a:ext cx="10287000" cy="0"/>
          </a:xfrm>
          <a:prstGeom prst="line">
            <a:avLst/>
          </a:prstGeom>
          <a:ln cap="flat" w="28575">
            <a:solidFill>
              <a:srgbClr val="FFBA57"/>
            </a:solidFill>
            <a:prstDash val="solid"/>
            <a:headEnd type="none" len="sm" w="sm"/>
            <a:tailEnd type="none" len="sm" w="sm"/>
          </a:ln>
        </p:spPr>
      </p:sp>
      <p:sp>
        <p:nvSpPr>
          <p:cNvPr name="AutoShape 9" id="9"/>
          <p:cNvSpPr/>
          <p:nvPr/>
        </p:nvSpPr>
        <p:spPr>
          <a:xfrm>
            <a:off x="-156822" y="5157788"/>
            <a:ext cx="18601644" cy="0"/>
          </a:xfrm>
          <a:prstGeom prst="line">
            <a:avLst/>
          </a:prstGeom>
          <a:ln cap="flat" w="28575">
            <a:solidFill>
              <a:srgbClr val="FFBA57"/>
            </a:solidFill>
            <a:prstDash val="solid"/>
            <a:headEnd type="none" len="sm" w="sm"/>
            <a:tailEnd type="none" len="sm" w="sm"/>
          </a:ln>
        </p:spPr>
      </p:sp>
      <p:sp>
        <p:nvSpPr>
          <p:cNvPr name="TextBox 10" id="10"/>
          <p:cNvSpPr txBox="true"/>
          <p:nvPr/>
        </p:nvSpPr>
        <p:spPr>
          <a:xfrm rot="0">
            <a:off x="6410846" y="6116628"/>
            <a:ext cx="11474757" cy="2941320"/>
          </a:xfrm>
          <a:prstGeom prst="rect">
            <a:avLst/>
          </a:prstGeom>
        </p:spPr>
        <p:txBody>
          <a:bodyPr anchor="t" rtlCol="false" tIns="0" lIns="0" bIns="0" rIns="0">
            <a:spAutoFit/>
          </a:bodyPr>
          <a:lstStyle/>
          <a:p>
            <a:pPr algn="l" marL="906783" indent="-453392" lvl="1">
              <a:lnSpc>
                <a:spcPts val="5880"/>
              </a:lnSpc>
              <a:spcBef>
                <a:spcPct val="0"/>
              </a:spcBef>
              <a:buFont typeface="Arial"/>
              <a:buChar char="•"/>
            </a:pPr>
            <a:r>
              <a:rPr lang="en-US" sz="4200" spc="252">
                <a:solidFill>
                  <a:srgbClr val="4E614D"/>
                </a:solidFill>
                <a:latin typeface="Hina-Mincho"/>
                <a:ea typeface="Hina-Mincho"/>
                <a:cs typeface="Hina-Mincho"/>
                <a:sym typeface="Hina-Mincho"/>
              </a:rPr>
              <a:t>Create an application that seeks to guide the user through recovery in a way that makes it enjoyable. Our value proposition then is to gamify recovery.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5902454">
            <a:off x="-1283003" y="6405947"/>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228140">
            <a:off x="-2351121" y="4473288"/>
            <a:ext cx="5283418" cy="4879957"/>
          </a:xfrm>
          <a:custGeom>
            <a:avLst/>
            <a:gdLst/>
            <a:ahLst/>
            <a:cxnLst/>
            <a:rect r="r" b="b" t="t" l="l"/>
            <a:pathLst>
              <a:path h="4879957" w="5283418">
                <a:moveTo>
                  <a:pt x="0" y="0"/>
                </a:moveTo>
                <a:lnTo>
                  <a:pt x="5283418" y="0"/>
                </a:lnTo>
                <a:lnTo>
                  <a:pt x="5283418" y="4879958"/>
                </a:lnTo>
                <a:lnTo>
                  <a:pt x="0" y="487995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845023" y="2134844"/>
            <a:ext cx="11594722" cy="7536180"/>
          </a:xfrm>
          <a:prstGeom prst="rect">
            <a:avLst/>
          </a:prstGeom>
        </p:spPr>
        <p:txBody>
          <a:bodyPr anchor="t" rtlCol="false" tIns="0" lIns="0" bIns="0" rIns="0">
            <a:spAutoFit/>
          </a:bodyPr>
          <a:lstStyle/>
          <a:p>
            <a:pPr algn="just">
              <a:lnSpc>
                <a:spcPts val="4619"/>
              </a:lnSpc>
            </a:pPr>
            <a:r>
              <a:rPr lang="en-US" sz="3299">
                <a:solidFill>
                  <a:srgbClr val="477033"/>
                </a:solidFill>
                <a:latin typeface="Hina-Mincho"/>
                <a:ea typeface="Hina-Mincho"/>
                <a:cs typeface="Hina-Mincho"/>
                <a:sym typeface="Hina-Mincho"/>
              </a:rPr>
              <a:t>FoodWise is an app that seeks to guide the user through their recovery in five overarching steps, represented as interactive shops for the user. These are:</a:t>
            </a:r>
          </a:p>
          <a:p>
            <a:pPr algn="just">
              <a:lnSpc>
                <a:spcPts val="4619"/>
              </a:lnSpc>
            </a:pPr>
          </a:p>
          <a:p>
            <a:pPr algn="just" marL="712468" indent="-356234" lvl="1">
              <a:lnSpc>
                <a:spcPts val="4619"/>
              </a:lnSpc>
              <a:buAutoNum type="arabicPeriod" startAt="1"/>
            </a:pPr>
            <a:r>
              <a:rPr lang="en-US" sz="3299">
                <a:solidFill>
                  <a:srgbClr val="477033"/>
                </a:solidFill>
                <a:latin typeface="Hina-Mincho"/>
                <a:ea typeface="Hina-Mincho"/>
                <a:cs typeface="Hina-Mincho"/>
                <a:sym typeface="Hina-Mincho"/>
              </a:rPr>
              <a:t>Awareness, Acceptance, and Understanding</a:t>
            </a:r>
          </a:p>
          <a:p>
            <a:pPr algn="just" marL="712468" indent="-356234" lvl="1">
              <a:lnSpc>
                <a:spcPts val="4619"/>
              </a:lnSpc>
              <a:buAutoNum type="arabicPeriod" startAt="1"/>
            </a:pPr>
            <a:r>
              <a:rPr lang="en-US" sz="3299">
                <a:solidFill>
                  <a:srgbClr val="477033"/>
                </a:solidFill>
                <a:latin typeface="Hina-Mincho"/>
                <a:ea typeface="Hina-Mincho"/>
                <a:cs typeface="Hina-Mincho"/>
                <a:sym typeface="Hina-Mincho"/>
              </a:rPr>
              <a:t>Understanding Triggers and Habits of Emotional Regulation</a:t>
            </a:r>
          </a:p>
          <a:p>
            <a:pPr algn="just" marL="712468" indent="-356234" lvl="1">
              <a:lnSpc>
                <a:spcPts val="4619"/>
              </a:lnSpc>
              <a:buAutoNum type="arabicPeriod" startAt="1"/>
            </a:pPr>
            <a:r>
              <a:rPr lang="en-US" sz="3299">
                <a:solidFill>
                  <a:srgbClr val="477033"/>
                </a:solidFill>
                <a:latin typeface="Hina-Mincho"/>
                <a:ea typeface="Hina-Mincho"/>
                <a:cs typeface="Hina-Mincho"/>
                <a:sym typeface="Hina-Mincho"/>
              </a:rPr>
              <a:t>Developing New Habits of Emotional Regulation</a:t>
            </a:r>
          </a:p>
          <a:p>
            <a:pPr algn="just" marL="712468" indent="-356234" lvl="1">
              <a:lnSpc>
                <a:spcPts val="4619"/>
              </a:lnSpc>
              <a:buAutoNum type="arabicPeriod" startAt="1"/>
            </a:pPr>
            <a:r>
              <a:rPr lang="en-US" sz="3299">
                <a:solidFill>
                  <a:srgbClr val="477033"/>
                </a:solidFill>
                <a:latin typeface="Hina-Mincho"/>
                <a:ea typeface="Hina-Mincho"/>
                <a:cs typeface="Hina-Mincho"/>
                <a:sym typeface="Hina-Mincho"/>
              </a:rPr>
              <a:t>Bodily Acceptance and Compassion</a:t>
            </a:r>
          </a:p>
          <a:p>
            <a:pPr algn="just" marL="712468" indent="-356234" lvl="1">
              <a:lnSpc>
                <a:spcPts val="4619"/>
              </a:lnSpc>
              <a:buAutoNum type="arabicPeriod" startAt="1"/>
            </a:pPr>
            <a:r>
              <a:rPr lang="en-US" sz="3299">
                <a:solidFill>
                  <a:srgbClr val="477033"/>
                </a:solidFill>
                <a:latin typeface="Hina-Mincho"/>
                <a:ea typeface="Hina-Mincho"/>
                <a:cs typeface="Hina-Mincho"/>
                <a:sym typeface="Hina-Mincho"/>
              </a:rPr>
              <a:t>Maintenance</a:t>
            </a:r>
          </a:p>
          <a:p>
            <a:pPr algn="just">
              <a:lnSpc>
                <a:spcPts val="4619"/>
              </a:lnSpc>
            </a:pPr>
          </a:p>
          <a:p>
            <a:pPr algn="just">
              <a:lnSpc>
                <a:spcPts val="4619"/>
              </a:lnSpc>
              <a:spcBef>
                <a:spcPct val="0"/>
              </a:spcBef>
            </a:pPr>
            <a:r>
              <a:rPr lang="en-US" sz="3299">
                <a:solidFill>
                  <a:srgbClr val="477033"/>
                </a:solidFill>
                <a:latin typeface="Hina-Mincho"/>
                <a:ea typeface="Hina-Mincho"/>
                <a:cs typeface="Hina-Mincho"/>
                <a:sym typeface="Hina-Mincho"/>
              </a:rPr>
              <a:t>Maintenace is represented as a garden for the user to water regularly. They do this by visiting previous shops and using the skills they’ve learned along the way to maintain their growth.</a:t>
            </a:r>
          </a:p>
        </p:txBody>
      </p:sp>
      <p:sp>
        <p:nvSpPr>
          <p:cNvPr name="Freeform 5" id="5"/>
          <p:cNvSpPr/>
          <p:nvPr/>
        </p:nvSpPr>
        <p:spPr>
          <a:xfrm flipH="false" flipV="false" rot="0">
            <a:off x="290588" y="689026"/>
            <a:ext cx="4082825" cy="8899891"/>
          </a:xfrm>
          <a:custGeom>
            <a:avLst/>
            <a:gdLst/>
            <a:ahLst/>
            <a:cxnLst/>
            <a:rect r="r" b="b" t="t" l="l"/>
            <a:pathLst>
              <a:path h="8899891" w="4082825">
                <a:moveTo>
                  <a:pt x="0" y="0"/>
                </a:moveTo>
                <a:lnTo>
                  <a:pt x="4082825" y="0"/>
                </a:lnTo>
                <a:lnTo>
                  <a:pt x="4082825" y="8899891"/>
                </a:lnTo>
                <a:lnTo>
                  <a:pt x="0" y="8899891"/>
                </a:lnTo>
                <a:lnTo>
                  <a:pt x="0" y="0"/>
                </a:lnTo>
                <a:close/>
              </a:path>
            </a:pathLst>
          </a:custGeom>
          <a:blipFill>
            <a:blip r:embed="rId4"/>
            <a:stretch>
              <a:fillRect l="0" t="0" r="0" b="0"/>
            </a:stretch>
          </a:blipFill>
        </p:spPr>
      </p:sp>
      <p:sp>
        <p:nvSpPr>
          <p:cNvPr name="TextBox 6" id="6"/>
          <p:cNvSpPr txBox="true"/>
          <p:nvPr/>
        </p:nvSpPr>
        <p:spPr>
          <a:xfrm rot="0">
            <a:off x="4024169" y="498526"/>
            <a:ext cx="15531215" cy="125095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Solution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Freeform 2" id="2"/>
          <p:cNvSpPr/>
          <p:nvPr/>
        </p:nvSpPr>
        <p:spPr>
          <a:xfrm flipH="false" flipV="false" rot="10391556">
            <a:off x="4192051" y="1780293"/>
            <a:ext cx="556715" cy="617714"/>
          </a:xfrm>
          <a:custGeom>
            <a:avLst/>
            <a:gdLst/>
            <a:ahLst/>
            <a:cxnLst/>
            <a:rect r="r" b="b" t="t" l="l"/>
            <a:pathLst>
              <a:path h="617714" w="556715">
                <a:moveTo>
                  <a:pt x="0" y="0"/>
                </a:moveTo>
                <a:lnTo>
                  <a:pt x="556715" y="0"/>
                </a:lnTo>
                <a:lnTo>
                  <a:pt x="556715" y="617714"/>
                </a:lnTo>
                <a:lnTo>
                  <a:pt x="0" y="6177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902454">
            <a:off x="-1283003" y="6405947"/>
            <a:ext cx="5283418" cy="4879957"/>
          </a:xfrm>
          <a:custGeom>
            <a:avLst/>
            <a:gdLst/>
            <a:ahLst/>
            <a:cxnLst/>
            <a:rect r="r" b="b" t="t" l="l"/>
            <a:pathLst>
              <a:path h="4879957" w="5283418">
                <a:moveTo>
                  <a:pt x="0" y="0"/>
                </a:moveTo>
                <a:lnTo>
                  <a:pt x="5283418" y="0"/>
                </a:lnTo>
                <a:lnTo>
                  <a:pt x="5283418" y="4879957"/>
                </a:lnTo>
                <a:lnTo>
                  <a:pt x="0" y="48799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8228140">
            <a:off x="-2351121" y="4473288"/>
            <a:ext cx="5283418" cy="4879957"/>
          </a:xfrm>
          <a:custGeom>
            <a:avLst/>
            <a:gdLst/>
            <a:ahLst/>
            <a:cxnLst/>
            <a:rect r="r" b="b" t="t" l="l"/>
            <a:pathLst>
              <a:path h="4879957" w="5283418">
                <a:moveTo>
                  <a:pt x="0" y="0"/>
                </a:moveTo>
                <a:lnTo>
                  <a:pt x="5283418" y="0"/>
                </a:lnTo>
                <a:lnTo>
                  <a:pt x="5283418" y="4879958"/>
                </a:lnTo>
                <a:lnTo>
                  <a:pt x="0" y="48799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845023" y="2249144"/>
            <a:ext cx="11594722" cy="6955155"/>
          </a:xfrm>
          <a:prstGeom prst="rect">
            <a:avLst/>
          </a:prstGeom>
        </p:spPr>
        <p:txBody>
          <a:bodyPr anchor="t" rtlCol="false" tIns="0" lIns="0" bIns="0" rIns="0">
            <a:spAutoFit/>
          </a:bodyPr>
          <a:lstStyle/>
          <a:p>
            <a:pPr algn="just">
              <a:lnSpc>
                <a:spcPts val="4619"/>
              </a:lnSpc>
            </a:pPr>
            <a:r>
              <a:rPr lang="en-US" sz="3299">
                <a:solidFill>
                  <a:srgbClr val="477033"/>
                </a:solidFill>
                <a:latin typeface="Hina-Mincho"/>
                <a:ea typeface="Hina-Mincho"/>
                <a:cs typeface="Hina-Mincho"/>
                <a:sym typeface="Hina-Mincho"/>
              </a:rPr>
              <a:t>Each shop has a series of lessons and reflection lesson journals the user can complete to gain points. </a:t>
            </a:r>
          </a:p>
          <a:p>
            <a:pPr algn="just">
              <a:lnSpc>
                <a:spcPts val="4619"/>
              </a:lnSpc>
            </a:pPr>
          </a:p>
          <a:p>
            <a:pPr algn="just">
              <a:lnSpc>
                <a:spcPts val="4619"/>
              </a:lnSpc>
            </a:pPr>
            <a:r>
              <a:rPr lang="en-US" sz="3299">
                <a:solidFill>
                  <a:srgbClr val="477033"/>
                </a:solidFill>
                <a:latin typeface="Hina-Mincho"/>
                <a:ea typeface="Hina-Mincho"/>
                <a:cs typeface="Hina-Mincho"/>
                <a:sym typeface="Hina-Mincho"/>
              </a:rPr>
              <a:t>As they gain points and complete lessons, they will achieve milestones that allow them to plant a flower in their garden. </a:t>
            </a:r>
          </a:p>
          <a:p>
            <a:pPr algn="just">
              <a:lnSpc>
                <a:spcPts val="4619"/>
              </a:lnSpc>
            </a:pPr>
          </a:p>
          <a:p>
            <a:pPr algn="just">
              <a:lnSpc>
                <a:spcPts val="4619"/>
              </a:lnSpc>
            </a:pPr>
            <a:r>
              <a:rPr lang="en-US" sz="3299">
                <a:solidFill>
                  <a:srgbClr val="477033"/>
                </a:solidFill>
                <a:latin typeface="Hina-Mincho"/>
                <a:ea typeface="Hina-Mincho"/>
                <a:cs typeface="Hina-Mincho"/>
                <a:sym typeface="Hina-Mincho"/>
              </a:rPr>
              <a:t>Eventually, they will receive enough points to go on to the next stage of their recovery if they so choose. </a:t>
            </a:r>
          </a:p>
          <a:p>
            <a:pPr algn="just">
              <a:lnSpc>
                <a:spcPts val="4619"/>
              </a:lnSpc>
            </a:pPr>
          </a:p>
          <a:p>
            <a:pPr algn="just">
              <a:lnSpc>
                <a:spcPts val="4619"/>
              </a:lnSpc>
              <a:spcBef>
                <a:spcPct val="0"/>
              </a:spcBef>
            </a:pPr>
            <a:r>
              <a:rPr lang="en-US" sz="3299">
                <a:solidFill>
                  <a:srgbClr val="477033"/>
                </a:solidFill>
                <a:latin typeface="Hina-Mincho"/>
                <a:ea typeface="Hina-Mincho"/>
                <a:cs typeface="Hina-Mincho"/>
                <a:sym typeface="Hina-Mincho"/>
              </a:rPr>
              <a:t>They can also gain points by completing their daily checklist, and using their toolbox as well as other features that are made to support the user’s journey</a:t>
            </a:r>
          </a:p>
        </p:txBody>
      </p:sp>
      <p:sp>
        <p:nvSpPr>
          <p:cNvPr name="Freeform 6" id="6"/>
          <p:cNvSpPr/>
          <p:nvPr/>
        </p:nvSpPr>
        <p:spPr>
          <a:xfrm flipH="false" flipV="false" rot="0">
            <a:off x="466734" y="464173"/>
            <a:ext cx="4316679" cy="9358653"/>
          </a:xfrm>
          <a:custGeom>
            <a:avLst/>
            <a:gdLst/>
            <a:ahLst/>
            <a:cxnLst/>
            <a:rect r="r" b="b" t="t" l="l"/>
            <a:pathLst>
              <a:path h="9358653" w="4316679">
                <a:moveTo>
                  <a:pt x="0" y="0"/>
                </a:moveTo>
                <a:lnTo>
                  <a:pt x="4316679" y="0"/>
                </a:lnTo>
                <a:lnTo>
                  <a:pt x="4316679" y="9358654"/>
                </a:lnTo>
                <a:lnTo>
                  <a:pt x="0" y="9358654"/>
                </a:lnTo>
                <a:lnTo>
                  <a:pt x="0" y="0"/>
                </a:lnTo>
                <a:close/>
              </a:path>
            </a:pathLst>
          </a:custGeom>
          <a:blipFill>
            <a:blip r:embed="rId6"/>
            <a:stretch>
              <a:fillRect l="0" t="0" r="0" b="0"/>
            </a:stretch>
          </a:blipFill>
        </p:spPr>
      </p:sp>
      <p:sp>
        <p:nvSpPr>
          <p:cNvPr name="TextBox 7" id="7"/>
          <p:cNvSpPr txBox="true"/>
          <p:nvPr/>
        </p:nvSpPr>
        <p:spPr>
          <a:xfrm rot="0">
            <a:off x="4024169" y="498526"/>
            <a:ext cx="15531215" cy="1250950"/>
          </a:xfrm>
          <a:prstGeom prst="rect">
            <a:avLst/>
          </a:prstGeom>
        </p:spPr>
        <p:txBody>
          <a:bodyPr anchor="t" rtlCol="false" tIns="0" lIns="0" bIns="0" rIns="0">
            <a:spAutoFit/>
          </a:bodyPr>
          <a:lstStyle/>
          <a:p>
            <a:pPr algn="ctr">
              <a:lnSpc>
                <a:spcPts val="9799"/>
              </a:lnSpc>
            </a:pPr>
            <a:r>
              <a:rPr lang="en-US" sz="6999">
                <a:solidFill>
                  <a:srgbClr val="477033"/>
                </a:solidFill>
                <a:latin typeface="TAN Pearl"/>
                <a:ea typeface="TAN Pearl"/>
                <a:cs typeface="TAN Pearl"/>
                <a:sym typeface="TAN Pearl"/>
              </a:rPr>
              <a:t>Solution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7F4ED"/>
        </a:solidFill>
      </p:bgPr>
    </p:bg>
    <p:spTree>
      <p:nvGrpSpPr>
        <p:cNvPr id="1" name=""/>
        <p:cNvGrpSpPr/>
        <p:nvPr/>
      </p:nvGrpSpPr>
      <p:grpSpPr>
        <a:xfrm>
          <a:off x="0" y="0"/>
          <a:ext cx="0" cy="0"/>
          <a:chOff x="0" y="0"/>
          <a:chExt cx="0" cy="0"/>
        </a:xfrm>
      </p:grpSpPr>
      <p:sp>
        <p:nvSpPr>
          <p:cNvPr name="TextBox 2" id="2"/>
          <p:cNvSpPr txBox="true"/>
          <p:nvPr/>
        </p:nvSpPr>
        <p:spPr>
          <a:xfrm rot="0">
            <a:off x="2407376" y="374234"/>
            <a:ext cx="13093171" cy="1802972"/>
          </a:xfrm>
          <a:prstGeom prst="rect">
            <a:avLst/>
          </a:prstGeom>
        </p:spPr>
        <p:txBody>
          <a:bodyPr anchor="t" rtlCol="false" tIns="0" lIns="0" bIns="0" rIns="0">
            <a:spAutoFit/>
          </a:bodyPr>
          <a:lstStyle/>
          <a:p>
            <a:pPr algn="ctr">
              <a:lnSpc>
                <a:spcPts val="14023"/>
              </a:lnSpc>
            </a:pPr>
            <a:r>
              <a:rPr lang="en-US" sz="10016">
                <a:solidFill>
                  <a:srgbClr val="4C6441"/>
                </a:solidFill>
                <a:latin typeface="TAN Pearl"/>
                <a:ea typeface="TAN Pearl"/>
                <a:cs typeface="TAN Pearl"/>
                <a:sym typeface="TAN Pearl"/>
              </a:rPr>
              <a:t>Design Values</a:t>
            </a:r>
          </a:p>
        </p:txBody>
      </p:sp>
      <p:sp>
        <p:nvSpPr>
          <p:cNvPr name="AutoShape 3" id="3"/>
          <p:cNvSpPr/>
          <p:nvPr/>
        </p:nvSpPr>
        <p:spPr>
          <a:xfrm flipV="true">
            <a:off x="4554069" y="2450386"/>
            <a:ext cx="0" cy="7062469"/>
          </a:xfrm>
          <a:prstGeom prst="line">
            <a:avLst/>
          </a:prstGeom>
          <a:ln cap="flat" w="19050">
            <a:solidFill>
              <a:srgbClr val="4E614D"/>
            </a:solidFill>
            <a:prstDash val="solid"/>
            <a:headEnd type="none" len="sm" w="sm"/>
            <a:tailEnd type="none" len="sm" w="sm"/>
          </a:ln>
        </p:spPr>
      </p:sp>
      <p:sp>
        <p:nvSpPr>
          <p:cNvPr name="AutoShape 4" id="4"/>
          <p:cNvSpPr/>
          <p:nvPr/>
        </p:nvSpPr>
        <p:spPr>
          <a:xfrm flipV="true">
            <a:off x="13914906" y="2450386"/>
            <a:ext cx="0" cy="7062469"/>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AutoShape 6" id="6"/>
          <p:cNvSpPr/>
          <p:nvPr/>
        </p:nvSpPr>
        <p:spPr>
          <a:xfrm flipV="true">
            <a:off x="9134475" y="2450386"/>
            <a:ext cx="0" cy="7062469"/>
          </a:xfrm>
          <a:prstGeom prst="line">
            <a:avLst/>
          </a:prstGeom>
          <a:ln cap="flat" w="19050">
            <a:solidFill>
              <a:srgbClr val="4E614D"/>
            </a:solidFill>
            <a:prstDash val="solid"/>
            <a:headEnd type="none" len="sm" w="sm"/>
            <a:tailEnd type="none" len="sm" w="sm"/>
          </a:ln>
        </p:spPr>
      </p:sp>
      <p:sp>
        <p:nvSpPr>
          <p:cNvPr name="Freeform 7" id="7"/>
          <p:cNvSpPr/>
          <p:nvPr/>
        </p:nvSpPr>
        <p:spPr>
          <a:xfrm flipH="false" flipV="false" rot="0">
            <a:off x="969702" y="3433717"/>
            <a:ext cx="2650917" cy="2549700"/>
          </a:xfrm>
          <a:custGeom>
            <a:avLst/>
            <a:gdLst/>
            <a:ahLst/>
            <a:cxnLst/>
            <a:rect r="r" b="b" t="t" l="l"/>
            <a:pathLst>
              <a:path h="2549700" w="2650917">
                <a:moveTo>
                  <a:pt x="0" y="0"/>
                </a:moveTo>
                <a:lnTo>
                  <a:pt x="2650917" y="0"/>
                </a:lnTo>
                <a:lnTo>
                  <a:pt x="2650917" y="2549700"/>
                </a:lnTo>
                <a:lnTo>
                  <a:pt x="0" y="25497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5868908" y="3278033"/>
            <a:ext cx="1950728" cy="2861068"/>
          </a:xfrm>
          <a:custGeom>
            <a:avLst/>
            <a:gdLst/>
            <a:ahLst/>
            <a:cxnLst/>
            <a:rect r="r" b="b" t="t" l="l"/>
            <a:pathLst>
              <a:path h="2861068" w="1950728">
                <a:moveTo>
                  <a:pt x="0" y="0"/>
                </a:moveTo>
                <a:lnTo>
                  <a:pt x="1950728" y="0"/>
                </a:lnTo>
                <a:lnTo>
                  <a:pt x="1950728" y="2861068"/>
                </a:lnTo>
                <a:lnTo>
                  <a:pt x="0" y="28610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0265975" y="3433717"/>
            <a:ext cx="2536481" cy="2448858"/>
          </a:xfrm>
          <a:custGeom>
            <a:avLst/>
            <a:gdLst/>
            <a:ahLst/>
            <a:cxnLst/>
            <a:rect r="r" b="b" t="t" l="l"/>
            <a:pathLst>
              <a:path h="2448858" w="2536481">
                <a:moveTo>
                  <a:pt x="0" y="0"/>
                </a:moveTo>
                <a:lnTo>
                  <a:pt x="2536481" y="0"/>
                </a:lnTo>
                <a:lnTo>
                  <a:pt x="2536481" y="2448857"/>
                </a:lnTo>
                <a:lnTo>
                  <a:pt x="0" y="24488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14714799" y="3287197"/>
            <a:ext cx="2696220" cy="2696220"/>
          </a:xfrm>
          <a:custGeom>
            <a:avLst/>
            <a:gdLst/>
            <a:ahLst/>
            <a:cxnLst/>
            <a:rect r="r" b="b" t="t" l="l"/>
            <a:pathLst>
              <a:path h="2696220" w="2696220">
                <a:moveTo>
                  <a:pt x="0" y="0"/>
                </a:moveTo>
                <a:lnTo>
                  <a:pt x="2696220" y="0"/>
                </a:lnTo>
                <a:lnTo>
                  <a:pt x="2696220" y="2696220"/>
                </a:lnTo>
                <a:lnTo>
                  <a:pt x="0" y="269622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536970" y="6654099"/>
            <a:ext cx="3498745" cy="95313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Hina-Mincho"/>
                <a:ea typeface="Hina-Mincho"/>
                <a:cs typeface="Hina-Mincho"/>
                <a:sym typeface="Hina-Mincho"/>
              </a:rPr>
              <a:t>Structure</a:t>
            </a:r>
          </a:p>
        </p:txBody>
      </p:sp>
      <p:sp>
        <p:nvSpPr>
          <p:cNvPr name="TextBox 12" id="12"/>
          <p:cNvSpPr txBox="true"/>
          <p:nvPr/>
        </p:nvSpPr>
        <p:spPr>
          <a:xfrm rot="0">
            <a:off x="249724" y="7755091"/>
            <a:ext cx="4073237" cy="1416536"/>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Hina-Mincho"/>
                <a:ea typeface="Hina-Mincho"/>
                <a:cs typeface="Hina-Mincho"/>
                <a:sym typeface="Hina-Mincho"/>
              </a:rPr>
              <a:t>Allows people to see a tangible solution to their problem.</a:t>
            </a:r>
          </a:p>
        </p:txBody>
      </p:sp>
      <p:sp>
        <p:nvSpPr>
          <p:cNvPr name="TextBox 13" id="13"/>
          <p:cNvSpPr txBox="true"/>
          <p:nvPr/>
        </p:nvSpPr>
        <p:spPr>
          <a:xfrm rot="0">
            <a:off x="5094899" y="6674418"/>
            <a:ext cx="3498745" cy="95313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Hina-Mincho"/>
                <a:ea typeface="Hina-Mincho"/>
                <a:cs typeface="Hina-Mincho"/>
                <a:sym typeface="Hina-Mincho"/>
              </a:rPr>
              <a:t>Autonomy</a:t>
            </a:r>
          </a:p>
        </p:txBody>
      </p:sp>
      <p:sp>
        <p:nvSpPr>
          <p:cNvPr name="TextBox 14" id="14"/>
          <p:cNvSpPr txBox="true"/>
          <p:nvPr/>
        </p:nvSpPr>
        <p:spPr>
          <a:xfrm rot="0">
            <a:off x="4807653" y="7775410"/>
            <a:ext cx="4073237" cy="1416536"/>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Hina-Mincho"/>
                <a:ea typeface="Hina-Mincho"/>
                <a:cs typeface="Hina-Mincho"/>
                <a:sym typeface="Hina-Mincho"/>
              </a:rPr>
              <a:t>Empowers the user to regain control of their habits.</a:t>
            </a:r>
          </a:p>
        </p:txBody>
      </p:sp>
      <p:sp>
        <p:nvSpPr>
          <p:cNvPr name="TextBox 15" id="15"/>
          <p:cNvSpPr txBox="true"/>
          <p:nvPr/>
        </p:nvSpPr>
        <p:spPr>
          <a:xfrm rot="0">
            <a:off x="9775318" y="6674418"/>
            <a:ext cx="3498745" cy="95313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Hina-Mincho"/>
                <a:ea typeface="Hina-Mincho"/>
                <a:cs typeface="Hina-Mincho"/>
                <a:sym typeface="Hina-Mincho"/>
              </a:rPr>
              <a:t>Growth</a:t>
            </a:r>
          </a:p>
        </p:txBody>
      </p:sp>
      <p:sp>
        <p:nvSpPr>
          <p:cNvPr name="TextBox 16" id="16"/>
          <p:cNvSpPr txBox="true"/>
          <p:nvPr/>
        </p:nvSpPr>
        <p:spPr>
          <a:xfrm rot="0">
            <a:off x="9488072" y="7775410"/>
            <a:ext cx="4073237" cy="1416536"/>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Hina-Mincho"/>
                <a:ea typeface="Hina-Mincho"/>
                <a:cs typeface="Hina-Mincho"/>
                <a:sym typeface="Hina-Mincho"/>
              </a:rPr>
              <a:t>Necessary to instill hope. When you see your progress, you believe it.</a:t>
            </a:r>
          </a:p>
        </p:txBody>
      </p:sp>
      <p:sp>
        <p:nvSpPr>
          <p:cNvPr name="TextBox 17" id="17"/>
          <p:cNvSpPr txBox="true"/>
          <p:nvPr/>
        </p:nvSpPr>
        <p:spPr>
          <a:xfrm rot="0">
            <a:off x="14313537" y="6674418"/>
            <a:ext cx="3498745" cy="95313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Hina-Mincho"/>
                <a:ea typeface="Hina-Mincho"/>
                <a:cs typeface="Hina-Mincho"/>
                <a:sym typeface="Hina-Mincho"/>
              </a:rPr>
              <a:t>Fun!</a:t>
            </a:r>
          </a:p>
        </p:txBody>
      </p:sp>
      <p:sp>
        <p:nvSpPr>
          <p:cNvPr name="TextBox 18" id="18"/>
          <p:cNvSpPr txBox="true"/>
          <p:nvPr/>
        </p:nvSpPr>
        <p:spPr>
          <a:xfrm rot="0">
            <a:off x="14026291" y="7775410"/>
            <a:ext cx="4073237" cy="1416536"/>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Hina-Mincho"/>
                <a:ea typeface="Hina-Mincho"/>
                <a:cs typeface="Hina-Mincho"/>
                <a:sym typeface="Hina-Mincho"/>
              </a:rPr>
              <a:t>Vital to keep the user motivated to continue their recovery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TextBox 2" id="2"/>
          <p:cNvSpPr txBox="true"/>
          <p:nvPr/>
        </p:nvSpPr>
        <p:spPr>
          <a:xfrm rot="0">
            <a:off x="1028700" y="742950"/>
            <a:ext cx="11102083" cy="1802972"/>
          </a:xfrm>
          <a:prstGeom prst="rect">
            <a:avLst/>
          </a:prstGeom>
        </p:spPr>
        <p:txBody>
          <a:bodyPr anchor="t" rtlCol="false" tIns="0" lIns="0" bIns="0" rIns="0">
            <a:spAutoFit/>
          </a:bodyPr>
          <a:lstStyle/>
          <a:p>
            <a:pPr algn="l">
              <a:lnSpc>
                <a:spcPts val="14023"/>
              </a:lnSpc>
            </a:pPr>
            <a:r>
              <a:rPr lang="en-US" sz="10016">
                <a:solidFill>
                  <a:srgbClr val="FFBA57"/>
                </a:solidFill>
                <a:latin typeface="TAN Pearl"/>
                <a:ea typeface="TAN Pearl"/>
                <a:cs typeface="TAN Pearl"/>
                <a:sym typeface="TAN Pearl"/>
              </a:rPr>
              <a:t>Structure</a:t>
            </a:r>
          </a:p>
        </p:txBody>
      </p:sp>
      <p:sp>
        <p:nvSpPr>
          <p:cNvPr name="Freeform 3" id="3"/>
          <p:cNvSpPr/>
          <p:nvPr/>
        </p:nvSpPr>
        <p:spPr>
          <a:xfrm flipH="false" flipV="false" rot="-4935045">
            <a:off x="14263234" y="-899477"/>
            <a:ext cx="5719872" cy="5137485"/>
          </a:xfrm>
          <a:custGeom>
            <a:avLst/>
            <a:gdLst/>
            <a:ahLst/>
            <a:cxnLst/>
            <a:rect r="r" b="b" t="t" l="l"/>
            <a:pathLst>
              <a:path h="5137485" w="5719872">
                <a:moveTo>
                  <a:pt x="0" y="0"/>
                </a:moveTo>
                <a:lnTo>
                  <a:pt x="5719871" y="0"/>
                </a:lnTo>
                <a:lnTo>
                  <a:pt x="5719871" y="5137484"/>
                </a:lnTo>
                <a:lnTo>
                  <a:pt x="0" y="51374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2910860">
            <a:off x="13417850" y="-1717689"/>
            <a:ext cx="5283418" cy="4879957"/>
          </a:xfrm>
          <a:custGeom>
            <a:avLst/>
            <a:gdLst/>
            <a:ahLst/>
            <a:cxnLst/>
            <a:rect r="r" b="b" t="t" l="l"/>
            <a:pathLst>
              <a:path h="4879957" w="5283418">
                <a:moveTo>
                  <a:pt x="5283418" y="0"/>
                </a:moveTo>
                <a:lnTo>
                  <a:pt x="0" y="0"/>
                </a:lnTo>
                <a:lnTo>
                  <a:pt x="0" y="4879957"/>
                </a:lnTo>
                <a:lnTo>
                  <a:pt x="5283418" y="4879957"/>
                </a:lnTo>
                <a:lnTo>
                  <a:pt x="52834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8462" y="2588999"/>
            <a:ext cx="11923303" cy="6085423"/>
          </a:xfrm>
          <a:prstGeom prst="rect">
            <a:avLst/>
          </a:prstGeom>
        </p:spPr>
        <p:txBody>
          <a:bodyPr anchor="t" rtlCol="false" tIns="0" lIns="0" bIns="0" rIns="0">
            <a:spAutoFit/>
          </a:bodyPr>
          <a:lstStyle/>
          <a:p>
            <a:pPr algn="l">
              <a:lnSpc>
                <a:spcPts val="12132"/>
              </a:lnSpc>
              <a:spcBef>
                <a:spcPct val="0"/>
              </a:spcBef>
            </a:pPr>
            <a:r>
              <a:rPr lang="en-US" sz="8666">
                <a:solidFill>
                  <a:srgbClr val="F7F4ED"/>
                </a:solidFill>
                <a:latin typeface="Hina-Mincho"/>
                <a:ea typeface="Hina-Mincho"/>
                <a:cs typeface="Hina-Mincho"/>
                <a:sym typeface="Hina-Mincho"/>
              </a:rPr>
              <a:t>Is implemented through the roadmap which guides the user through their recovery in small, manageable steps </a:t>
            </a:r>
          </a:p>
        </p:txBody>
      </p:sp>
      <p:sp>
        <p:nvSpPr>
          <p:cNvPr name="Freeform 6" id="6"/>
          <p:cNvSpPr/>
          <p:nvPr/>
        </p:nvSpPr>
        <p:spPr>
          <a:xfrm flipH="false" flipV="false" rot="0">
            <a:off x="13337299" y="722290"/>
            <a:ext cx="4082825" cy="8899891"/>
          </a:xfrm>
          <a:custGeom>
            <a:avLst/>
            <a:gdLst/>
            <a:ahLst/>
            <a:cxnLst/>
            <a:rect r="r" b="b" t="t" l="l"/>
            <a:pathLst>
              <a:path h="8899891" w="4082825">
                <a:moveTo>
                  <a:pt x="0" y="0"/>
                </a:moveTo>
                <a:lnTo>
                  <a:pt x="4082825" y="0"/>
                </a:lnTo>
                <a:lnTo>
                  <a:pt x="4082825" y="8899891"/>
                </a:lnTo>
                <a:lnTo>
                  <a:pt x="0" y="8899891"/>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4C6441"/>
        </a:solidFill>
      </p:bgPr>
    </p:bg>
    <p:spTree>
      <p:nvGrpSpPr>
        <p:cNvPr id="1" name=""/>
        <p:cNvGrpSpPr/>
        <p:nvPr/>
      </p:nvGrpSpPr>
      <p:grpSpPr>
        <a:xfrm>
          <a:off x="0" y="0"/>
          <a:ext cx="0" cy="0"/>
          <a:chOff x="0" y="0"/>
          <a:chExt cx="0" cy="0"/>
        </a:xfrm>
      </p:grpSpPr>
      <p:sp>
        <p:nvSpPr>
          <p:cNvPr name="Freeform 2" id="2"/>
          <p:cNvSpPr/>
          <p:nvPr/>
        </p:nvSpPr>
        <p:spPr>
          <a:xfrm flipH="false" flipV="false" rot="-4935045">
            <a:off x="14263234" y="-899477"/>
            <a:ext cx="5719872" cy="5137485"/>
          </a:xfrm>
          <a:custGeom>
            <a:avLst/>
            <a:gdLst/>
            <a:ahLst/>
            <a:cxnLst/>
            <a:rect r="r" b="b" t="t" l="l"/>
            <a:pathLst>
              <a:path h="5137485" w="5719872">
                <a:moveTo>
                  <a:pt x="0" y="0"/>
                </a:moveTo>
                <a:lnTo>
                  <a:pt x="5719871" y="0"/>
                </a:lnTo>
                <a:lnTo>
                  <a:pt x="5719871" y="5137484"/>
                </a:lnTo>
                <a:lnTo>
                  <a:pt x="0" y="51374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2910860">
            <a:off x="13417850" y="-1717689"/>
            <a:ext cx="5283418" cy="4879957"/>
          </a:xfrm>
          <a:custGeom>
            <a:avLst/>
            <a:gdLst/>
            <a:ahLst/>
            <a:cxnLst/>
            <a:rect r="r" b="b" t="t" l="l"/>
            <a:pathLst>
              <a:path h="4879957" w="5283418">
                <a:moveTo>
                  <a:pt x="5283418" y="0"/>
                </a:moveTo>
                <a:lnTo>
                  <a:pt x="0" y="0"/>
                </a:lnTo>
                <a:lnTo>
                  <a:pt x="0" y="4879957"/>
                </a:lnTo>
                <a:lnTo>
                  <a:pt x="5283418" y="4879957"/>
                </a:lnTo>
                <a:lnTo>
                  <a:pt x="528341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8462" y="2588999"/>
            <a:ext cx="11923303" cy="6085423"/>
          </a:xfrm>
          <a:prstGeom prst="rect">
            <a:avLst/>
          </a:prstGeom>
        </p:spPr>
        <p:txBody>
          <a:bodyPr anchor="t" rtlCol="false" tIns="0" lIns="0" bIns="0" rIns="0">
            <a:spAutoFit/>
          </a:bodyPr>
          <a:lstStyle/>
          <a:p>
            <a:pPr algn="l">
              <a:lnSpc>
                <a:spcPts val="12132"/>
              </a:lnSpc>
            </a:pPr>
            <a:r>
              <a:rPr lang="en-US" sz="8666">
                <a:solidFill>
                  <a:srgbClr val="F7F4ED"/>
                </a:solidFill>
                <a:latin typeface="Hina-Mincho"/>
                <a:ea typeface="Hina-Mincho"/>
                <a:cs typeface="Hina-Mincho"/>
                <a:sym typeface="Hina-Mincho"/>
              </a:rPr>
              <a:t>Is emphasized through the toolbox, which helps the user</a:t>
            </a:r>
          </a:p>
          <a:p>
            <a:pPr algn="l">
              <a:lnSpc>
                <a:spcPts val="12132"/>
              </a:lnSpc>
              <a:spcBef>
                <a:spcPct val="0"/>
              </a:spcBef>
            </a:pPr>
            <a:r>
              <a:rPr lang="en-US" sz="8666">
                <a:solidFill>
                  <a:srgbClr val="F7F4ED"/>
                </a:solidFill>
                <a:latin typeface="Hina-Mincho"/>
                <a:ea typeface="Hina-Mincho"/>
                <a:cs typeface="Hina-Mincho"/>
                <a:sym typeface="Hina-Mincho"/>
              </a:rPr>
              <a:t>gain the ability to help themselves on the day to day</a:t>
            </a:r>
          </a:p>
        </p:txBody>
      </p:sp>
      <p:sp>
        <p:nvSpPr>
          <p:cNvPr name="Freeform 5" id="5"/>
          <p:cNvSpPr/>
          <p:nvPr/>
        </p:nvSpPr>
        <p:spPr>
          <a:xfrm flipH="false" flipV="false" rot="0">
            <a:off x="13257463" y="559397"/>
            <a:ext cx="4215851" cy="9168205"/>
          </a:xfrm>
          <a:custGeom>
            <a:avLst/>
            <a:gdLst/>
            <a:ahLst/>
            <a:cxnLst/>
            <a:rect r="r" b="b" t="t" l="l"/>
            <a:pathLst>
              <a:path h="9168205" w="4215851">
                <a:moveTo>
                  <a:pt x="0" y="0"/>
                </a:moveTo>
                <a:lnTo>
                  <a:pt x="4215850" y="0"/>
                </a:lnTo>
                <a:lnTo>
                  <a:pt x="4215850" y="9168206"/>
                </a:lnTo>
                <a:lnTo>
                  <a:pt x="0" y="9168206"/>
                </a:lnTo>
                <a:lnTo>
                  <a:pt x="0" y="0"/>
                </a:lnTo>
                <a:close/>
              </a:path>
            </a:pathLst>
          </a:custGeom>
          <a:blipFill>
            <a:blip r:embed="rId6"/>
            <a:stretch>
              <a:fillRect l="0" t="0" r="0" b="0"/>
            </a:stretch>
          </a:blipFill>
        </p:spPr>
      </p:sp>
      <p:sp>
        <p:nvSpPr>
          <p:cNvPr name="TextBox 6" id="6"/>
          <p:cNvSpPr txBox="true"/>
          <p:nvPr/>
        </p:nvSpPr>
        <p:spPr>
          <a:xfrm rot="0">
            <a:off x="1028700" y="742950"/>
            <a:ext cx="11102083" cy="1802972"/>
          </a:xfrm>
          <a:prstGeom prst="rect">
            <a:avLst/>
          </a:prstGeom>
        </p:spPr>
        <p:txBody>
          <a:bodyPr anchor="t" rtlCol="false" tIns="0" lIns="0" bIns="0" rIns="0">
            <a:spAutoFit/>
          </a:bodyPr>
          <a:lstStyle/>
          <a:p>
            <a:pPr algn="l">
              <a:lnSpc>
                <a:spcPts val="14023"/>
              </a:lnSpc>
            </a:pPr>
            <a:r>
              <a:rPr lang="en-US" sz="10016">
                <a:solidFill>
                  <a:srgbClr val="FFBA57"/>
                </a:solidFill>
                <a:latin typeface="TAN Pearl"/>
                <a:ea typeface="TAN Pearl"/>
                <a:cs typeface="TAN Pearl"/>
                <a:sym typeface="TAN Pearl"/>
              </a:rPr>
              <a:t>Autonomy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DAGVPL3LHi4</dc:identifier>
  <dcterms:modified xsi:type="dcterms:W3CDTF">2011-08-01T06:04:30Z</dcterms:modified>
  <cp:revision>1</cp:revision>
  <dc:title>FoodWise A6</dc:title>
</cp:coreProperties>
</file>