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6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x="18288000" cy="10287000"/>
  <p:notesSz cx="6858000" cy="9144000"/>
  <p:embeddedFontLst>
    <p:embeddedFont>
      <p:font typeface="Belleza" charset="1" panose="02000503050000020003"/>
      <p:regular r:id="rId60"/>
    </p:embeddedFont>
    <p:embeddedFont>
      <p:font typeface="Baskerville Display PT Italics" charset="1" panose="02030602080406090203"/>
      <p:regular r:id="rId61"/>
    </p:embeddedFont>
    <p:embeddedFont>
      <p:font typeface="TAN Mon Cheri" charset="1" panose="00000000000000000000"/>
      <p:regular r:id="rId62"/>
    </p:embeddedFont>
    <p:embeddedFont>
      <p:font typeface="Baskerville Display PT" charset="1" panose="02030602080406020203"/>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notesMasters/notesMaster1.xml" Type="http://schemas.openxmlformats.org/officeDocument/2006/relationships/notesMaster"/><Relationship Id="rId64" Target="theme/theme2.xml" Type="http://schemas.openxmlformats.org/officeDocument/2006/relationships/theme"/><Relationship Id="rId65" Target="notesSlides/notesSlide1.xml" Type="http://schemas.openxmlformats.org/officeDocument/2006/relationships/notesSlide"/><Relationship Id="rId66" Target="fonts/font66.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why better than other prototypes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30.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20.png" Type="http://schemas.openxmlformats.org/officeDocument/2006/relationships/image"/><Relationship Id="rId4" Target="../media/image21.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6.pn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jpeg" Type="http://schemas.openxmlformats.org/officeDocument/2006/relationships/image"/><Relationship Id="rId7" Target="../media/image7.jpeg" Type="http://schemas.openxmlformats.org/officeDocument/2006/relationships/image"/><Relationship Id="rId8" Target="../media/image8.jpeg" Type="http://schemas.openxmlformats.org/officeDocument/2006/relationships/image"/><Relationship Id="rId9" Target="../media/image9.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41.jpeg" Type="http://schemas.openxmlformats.org/officeDocument/2006/relationships/image"/><Relationship Id="rId5" Target="../media/image42.png" Type="http://schemas.openxmlformats.org/officeDocument/2006/relationships/image"/><Relationship Id="rId6" Target="../media/image43.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44.pn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47.png" Type="http://schemas.openxmlformats.org/officeDocument/2006/relationships/image"/><Relationship Id="rId5" Target="../media/image48.png" Type="http://schemas.openxmlformats.org/officeDocument/2006/relationships/image"/><Relationship Id="rId6" Target="../media/image49.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media/image51.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media/image51.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jpeg" Type="http://schemas.openxmlformats.org/officeDocument/2006/relationships/image"/><Relationship Id="rId7" Target="../media/image7.jpeg" Type="http://schemas.openxmlformats.org/officeDocument/2006/relationships/image"/><Relationship Id="rId8" Target="../media/image8.jpeg" Type="http://schemas.openxmlformats.org/officeDocument/2006/relationships/image"/><Relationship Id="rId9" Target="../media/image9.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18.png" Type="http://schemas.openxmlformats.org/officeDocument/2006/relationships/image"/><Relationship Id="rId13" Target="../media/image19.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 Id="rId3" Target="../media/image55.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png" Type="http://schemas.openxmlformats.org/officeDocument/2006/relationships/image"/><Relationship Id="rId3" Target="../media/image5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 Id="rId3" Target="../media/image59.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60.png" Type="http://schemas.openxmlformats.org/officeDocument/2006/relationships/image"/><Relationship Id="rId5" Target="../media/image61.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 Id="rId3" Target="../media/image63.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4.png" Type="http://schemas.openxmlformats.org/officeDocument/2006/relationships/image"/><Relationship Id="rId5" Target="../media/image65.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6.png" Type="http://schemas.openxmlformats.org/officeDocument/2006/relationships/image"/><Relationship Id="rId5" Target="../media/image67.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8.png" Type="http://schemas.openxmlformats.org/officeDocument/2006/relationships/image"/><Relationship Id="rId5" Target="../media/image69.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0.png" Type="http://schemas.openxmlformats.org/officeDocument/2006/relationships/image"/><Relationship Id="rId5" Target="../media/image71.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media/image51.svg" Type="http://schemas.openxmlformats.org/officeDocument/2006/relationships/image"/><Relationship Id="rId4" Target="../media/image72.png" Type="http://schemas.openxmlformats.org/officeDocument/2006/relationships/image"/><Relationship Id="rId5" Target="../media/image73.svg" Type="http://schemas.openxmlformats.org/officeDocument/2006/relationships/image"/><Relationship Id="rId6" Target="../media/image74.png" Type="http://schemas.openxmlformats.org/officeDocument/2006/relationships/image"/><Relationship Id="rId7" Target="../media/image75.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media/image51.svg" Type="http://schemas.openxmlformats.org/officeDocument/2006/relationships/image"/><Relationship Id="rId4" Target="../media/image76.png" Type="http://schemas.openxmlformats.org/officeDocument/2006/relationships/image"/><Relationship Id="rId5" Target="../media/image77.svg" Type="http://schemas.openxmlformats.org/officeDocument/2006/relationships/image"/><Relationship Id="rId6" Target="../media/image78.png" Type="http://schemas.openxmlformats.org/officeDocument/2006/relationships/image"/><Relationship Id="rId7" Target="../media/image79.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media/image51.svg" Type="http://schemas.openxmlformats.org/officeDocument/2006/relationships/image"/><Relationship Id="rId4" Target="../media/image80.png" Type="http://schemas.openxmlformats.org/officeDocument/2006/relationships/image"/><Relationship Id="rId5" Target="../media/image81.svg" Type="http://schemas.openxmlformats.org/officeDocument/2006/relationships/image"/><Relationship Id="rId6" Target="../media/image82.png" Type="http://schemas.openxmlformats.org/officeDocument/2006/relationships/image"/><Relationship Id="rId7" Target="../media/image83.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84.png" Type="http://schemas.openxmlformats.org/officeDocument/2006/relationships/image"/><Relationship Id="rId5" Target="https://docs.google.com/document/d/1-hJ94sWsT-pSsykWjV3szzrLW61lvCrbMqPuGn4ss6s/edit?usp=sharing" TargetMode="External" Type="http://schemas.openxmlformats.org/officeDocument/2006/relationships/hyperlink"/></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85.png" Type="http://schemas.openxmlformats.org/officeDocument/2006/relationships/image"/><Relationship Id="rId5" Target="https://docs.google.com/document/d/1-hJ94sWsT-pSsykWjV3szzrLW61lvCrbMqPuGn4ss6s/edit?usp=sharing"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26.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2EDE3"/>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extLst>
                <a:ext uri="{96DAC541-7B7A-43D3-8B79-37D633B846F1}">
                  <asvg:svgBlip xmlns:asvg="http://schemas.microsoft.com/office/drawing/2016/SVG/main" r:embed="rId3"/>
                </a:ext>
              </a:extLst>
            </a:blip>
            <a:stretch>
              <a:fillRect l="0" t="-38424" r="0" b="-43424"/>
            </a:stretch>
          </a:blipFill>
        </p:spPr>
      </p:sp>
      <p:sp>
        <p:nvSpPr>
          <p:cNvPr name="TextBox 3" id="3"/>
          <p:cNvSpPr txBox="true"/>
          <p:nvPr/>
        </p:nvSpPr>
        <p:spPr>
          <a:xfrm rot="0">
            <a:off x="2523390" y="1895595"/>
            <a:ext cx="13241219" cy="2305975"/>
          </a:xfrm>
          <a:prstGeom prst="rect">
            <a:avLst/>
          </a:prstGeom>
        </p:spPr>
        <p:txBody>
          <a:bodyPr anchor="t" rtlCol="false" tIns="0" lIns="0" bIns="0" rIns="0">
            <a:spAutoFit/>
          </a:bodyPr>
          <a:lstStyle/>
          <a:p>
            <a:pPr algn="ctr" marL="0" indent="0" lvl="0">
              <a:lnSpc>
                <a:spcPts val="18430"/>
              </a:lnSpc>
            </a:pPr>
            <a:r>
              <a:rPr lang="en-US" sz="14177" spc="311">
                <a:solidFill>
                  <a:srgbClr val="4E614D"/>
                </a:solidFill>
                <a:latin typeface="Belleza"/>
                <a:ea typeface="Belleza"/>
                <a:cs typeface="Belleza"/>
                <a:sym typeface="Belleza"/>
              </a:rPr>
              <a:t>FoodWise</a:t>
            </a:r>
          </a:p>
        </p:txBody>
      </p:sp>
      <p:sp>
        <p:nvSpPr>
          <p:cNvPr name="TextBox 4" id="4"/>
          <p:cNvSpPr txBox="true"/>
          <p:nvPr/>
        </p:nvSpPr>
        <p:spPr>
          <a:xfrm rot="0">
            <a:off x="1554602" y="4927261"/>
            <a:ext cx="15178796" cy="518204"/>
          </a:xfrm>
          <a:prstGeom prst="rect">
            <a:avLst/>
          </a:prstGeom>
        </p:spPr>
        <p:txBody>
          <a:bodyPr anchor="t" rtlCol="false" tIns="0" lIns="0" bIns="0" rIns="0">
            <a:spAutoFit/>
          </a:bodyPr>
          <a:lstStyle/>
          <a:p>
            <a:pPr algn="ctr" marL="0" indent="0" lvl="0">
              <a:lnSpc>
                <a:spcPts val="3820"/>
              </a:lnSpc>
              <a:spcBef>
                <a:spcPct val="0"/>
              </a:spcBef>
            </a:pPr>
            <a:r>
              <a:rPr lang="en-US" sz="4021" spc="1648">
                <a:solidFill>
                  <a:srgbClr val="4E614D"/>
                </a:solidFill>
                <a:latin typeface="Belleza"/>
                <a:ea typeface="Belleza"/>
                <a:cs typeface="Belleza"/>
                <a:sym typeface="Belleza"/>
              </a:rPr>
              <a:t>YOUR ROADMAP TO REAL RECOVERY</a:t>
            </a:r>
          </a:p>
        </p:txBody>
      </p:sp>
      <p:sp>
        <p:nvSpPr>
          <p:cNvPr name="TextBox 5" id="5"/>
          <p:cNvSpPr txBox="true"/>
          <p:nvPr/>
        </p:nvSpPr>
        <p:spPr>
          <a:xfrm rot="0">
            <a:off x="2363328" y="8000058"/>
            <a:ext cx="13561344" cy="712470"/>
          </a:xfrm>
          <a:prstGeom prst="rect">
            <a:avLst/>
          </a:prstGeom>
        </p:spPr>
        <p:txBody>
          <a:bodyPr anchor="t" rtlCol="false" tIns="0" lIns="0" bIns="0" rIns="0">
            <a:spAutoFit/>
          </a:bodyPr>
          <a:lstStyle/>
          <a:p>
            <a:pPr algn="ctr" marL="0" indent="0" lvl="0">
              <a:lnSpc>
                <a:spcPts val="5880"/>
              </a:lnSpc>
            </a:pPr>
            <a:r>
              <a:rPr lang="en-US" sz="4200" i="true" spc="571">
                <a:solidFill>
                  <a:srgbClr val="4E614D"/>
                </a:solidFill>
                <a:latin typeface="Baskerville Display PT Italics"/>
                <a:ea typeface="Baskerville Display PT Italics"/>
                <a:cs typeface="Baskerville Display PT Italics"/>
                <a:sym typeface="Baskerville Display PT Italics"/>
              </a:rPr>
              <a:t>Low-fi Prototyping &amp; Usability Testing</a:t>
            </a:r>
          </a:p>
        </p:txBody>
      </p:sp>
      <p:sp>
        <p:nvSpPr>
          <p:cNvPr name="Freeform 6" id="6"/>
          <p:cNvSpPr/>
          <p:nvPr/>
        </p:nvSpPr>
        <p:spPr>
          <a:xfrm flipH="false" flipV="false" rot="0">
            <a:off x="15927214" y="425844"/>
            <a:ext cx="1892645" cy="1892645"/>
          </a:xfrm>
          <a:custGeom>
            <a:avLst/>
            <a:gdLst/>
            <a:ahLst/>
            <a:cxnLst/>
            <a:rect r="r" b="b" t="t" l="l"/>
            <a:pathLst>
              <a:path h="1892645" w="1892645">
                <a:moveTo>
                  <a:pt x="0" y="0"/>
                </a:moveTo>
                <a:lnTo>
                  <a:pt x="1892645" y="0"/>
                </a:lnTo>
                <a:lnTo>
                  <a:pt x="1892645" y="1892646"/>
                </a:lnTo>
                <a:lnTo>
                  <a:pt x="0" y="1892646"/>
                </a:lnTo>
                <a:lnTo>
                  <a:pt x="0" y="0"/>
                </a:lnTo>
                <a:close/>
              </a:path>
            </a:pathLst>
          </a:custGeom>
          <a:blipFill>
            <a:blip r:embed="rId4"/>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391963" y="1501953"/>
            <a:ext cx="6648298" cy="8864397"/>
          </a:xfrm>
          <a:custGeom>
            <a:avLst/>
            <a:gdLst/>
            <a:ahLst/>
            <a:cxnLst/>
            <a:rect r="r" b="b" t="t" l="l"/>
            <a:pathLst>
              <a:path h="8864397" w="6648298">
                <a:moveTo>
                  <a:pt x="0" y="0"/>
                </a:moveTo>
                <a:lnTo>
                  <a:pt x="6648298" y="0"/>
                </a:lnTo>
                <a:lnTo>
                  <a:pt x="6648298" y="8864397"/>
                </a:lnTo>
                <a:lnTo>
                  <a:pt x="0" y="8864397"/>
                </a:lnTo>
                <a:lnTo>
                  <a:pt x="0" y="0"/>
                </a:lnTo>
                <a:close/>
              </a:path>
            </a:pathLst>
          </a:custGeom>
          <a:blipFill>
            <a:blip r:embed="rId2"/>
            <a:stretch>
              <a:fillRect l="0" t="0" r="0" b="0"/>
            </a:stretch>
          </a:blipFill>
        </p:spPr>
      </p:sp>
      <p:sp>
        <p:nvSpPr>
          <p:cNvPr name="Freeform 3" id="3"/>
          <p:cNvSpPr/>
          <p:nvPr/>
        </p:nvSpPr>
        <p:spPr>
          <a:xfrm flipH="false" flipV="false" rot="-5400000">
            <a:off x="10251511" y="1505724"/>
            <a:ext cx="6645065" cy="8860086"/>
          </a:xfrm>
          <a:custGeom>
            <a:avLst/>
            <a:gdLst/>
            <a:ahLst/>
            <a:cxnLst/>
            <a:rect r="r" b="b" t="t" l="l"/>
            <a:pathLst>
              <a:path h="8860086" w="6645065">
                <a:moveTo>
                  <a:pt x="0" y="0"/>
                </a:moveTo>
                <a:lnTo>
                  <a:pt x="6645065" y="0"/>
                </a:lnTo>
                <a:lnTo>
                  <a:pt x="6645065" y="8860087"/>
                </a:lnTo>
                <a:lnTo>
                  <a:pt x="0" y="8860087"/>
                </a:lnTo>
                <a:lnTo>
                  <a:pt x="0" y="0"/>
                </a:lnTo>
                <a:close/>
              </a:path>
            </a:pathLst>
          </a:custGeom>
          <a:blipFill>
            <a:blip r:embed="rId3"/>
            <a:stretch>
              <a:fillRect l="0" t="0" r="0" b="0"/>
            </a:stretch>
          </a:blipFill>
        </p:spPr>
      </p:sp>
      <p:sp>
        <p:nvSpPr>
          <p:cNvPr name="TextBox 4" id="4"/>
          <p:cNvSpPr txBox="true"/>
          <p:nvPr/>
        </p:nvSpPr>
        <p:spPr>
          <a:xfrm rot="0">
            <a:off x="2947786" y="779436"/>
            <a:ext cx="12401049" cy="1228725"/>
          </a:xfrm>
          <a:prstGeom prst="rect">
            <a:avLst/>
          </a:prstGeom>
        </p:spPr>
        <p:txBody>
          <a:bodyPr anchor="t" rtlCol="false" tIns="0" lIns="0" bIns="0" rIns="0">
            <a:spAutoFit/>
          </a:bodyPr>
          <a:lstStyle/>
          <a:p>
            <a:pPr algn="ctr" marL="0" indent="0" lvl="0">
              <a:lnSpc>
                <a:spcPts val="9750"/>
              </a:lnSpc>
            </a:pPr>
            <a:r>
              <a:rPr lang="en-US" sz="7500" spc="165">
                <a:solidFill>
                  <a:srgbClr val="4E614D"/>
                </a:solidFill>
                <a:latin typeface="Belleza"/>
                <a:ea typeface="Belleza"/>
                <a:cs typeface="Belleza"/>
                <a:sym typeface="Belleza"/>
              </a:rPr>
              <a:t>Crazy 8's - Ava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2697300"/>
            <a:ext cx="12178190" cy="6561000"/>
          </a:xfrm>
          <a:custGeom>
            <a:avLst/>
            <a:gdLst/>
            <a:ahLst/>
            <a:cxnLst/>
            <a:rect r="r" b="b" t="t" l="l"/>
            <a:pathLst>
              <a:path h="6561000" w="12178190">
                <a:moveTo>
                  <a:pt x="0" y="0"/>
                </a:moveTo>
                <a:lnTo>
                  <a:pt x="12178190" y="0"/>
                </a:lnTo>
                <a:lnTo>
                  <a:pt x="12178190" y="6561000"/>
                </a:lnTo>
                <a:lnTo>
                  <a:pt x="0" y="6561000"/>
                </a:lnTo>
                <a:lnTo>
                  <a:pt x="0" y="0"/>
                </a:lnTo>
                <a:close/>
              </a:path>
            </a:pathLst>
          </a:custGeom>
          <a:blipFill>
            <a:blip r:embed="rId2"/>
            <a:stretch>
              <a:fillRect l="0" t="0" r="0" b="0"/>
            </a:stretch>
          </a:blipFill>
        </p:spPr>
      </p:sp>
      <p:sp>
        <p:nvSpPr>
          <p:cNvPr name="TextBox 3" id="3"/>
          <p:cNvSpPr txBox="true"/>
          <p:nvPr/>
        </p:nvSpPr>
        <p:spPr>
          <a:xfrm rot="0">
            <a:off x="3135397" y="756915"/>
            <a:ext cx="12401049" cy="1228725"/>
          </a:xfrm>
          <a:prstGeom prst="rect">
            <a:avLst/>
          </a:prstGeom>
        </p:spPr>
        <p:txBody>
          <a:bodyPr anchor="t" rtlCol="false" tIns="0" lIns="0" bIns="0" rIns="0">
            <a:spAutoFit/>
          </a:bodyPr>
          <a:lstStyle/>
          <a:p>
            <a:pPr algn="ctr" marL="0" indent="0" lvl="0">
              <a:lnSpc>
                <a:spcPts val="9750"/>
              </a:lnSpc>
            </a:pPr>
            <a:r>
              <a:rPr lang="en-US" sz="7500" spc="165">
                <a:solidFill>
                  <a:srgbClr val="4E614D"/>
                </a:solidFill>
                <a:latin typeface="Belleza"/>
                <a:ea typeface="Belleza"/>
                <a:cs typeface="Belleza"/>
                <a:sym typeface="Belleza"/>
              </a:rPr>
              <a:t>Further Concept Sketches</a:t>
            </a:r>
          </a:p>
        </p:txBody>
      </p:sp>
      <p:sp>
        <p:nvSpPr>
          <p:cNvPr name="TextBox 4" id="4"/>
          <p:cNvSpPr txBox="true"/>
          <p:nvPr/>
        </p:nvSpPr>
        <p:spPr>
          <a:xfrm rot="0">
            <a:off x="13563027" y="7358743"/>
            <a:ext cx="3946838" cy="1899557"/>
          </a:xfrm>
          <a:prstGeom prst="rect">
            <a:avLst/>
          </a:prstGeom>
        </p:spPr>
        <p:txBody>
          <a:bodyPr anchor="t" rtlCol="false" tIns="0" lIns="0" bIns="0" rIns="0">
            <a:spAutoFit/>
          </a:bodyPr>
          <a:lstStyle/>
          <a:p>
            <a:pPr algn="l" marL="0" indent="0" lvl="0">
              <a:lnSpc>
                <a:spcPts val="7649"/>
              </a:lnSpc>
              <a:spcBef>
                <a:spcPct val="0"/>
              </a:spcBef>
            </a:pPr>
            <a:r>
              <a:rPr lang="en-US" sz="5464">
                <a:solidFill>
                  <a:srgbClr val="FFFFFF"/>
                </a:solidFill>
                <a:latin typeface="Belleza"/>
                <a:ea typeface="Belleza"/>
                <a:cs typeface="Belleza"/>
                <a:sym typeface="Belleza"/>
              </a:rPr>
              <a:t>Vocal Input + AI Assistant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1492646" y="2222216"/>
            <a:ext cx="11526971" cy="7420488"/>
          </a:xfrm>
          <a:custGeom>
            <a:avLst/>
            <a:gdLst/>
            <a:ahLst/>
            <a:cxnLst/>
            <a:rect r="r" b="b" t="t" l="l"/>
            <a:pathLst>
              <a:path h="7420488" w="11526971">
                <a:moveTo>
                  <a:pt x="0" y="0"/>
                </a:moveTo>
                <a:lnTo>
                  <a:pt x="11526971" y="0"/>
                </a:lnTo>
                <a:lnTo>
                  <a:pt x="11526971" y="7420487"/>
                </a:lnTo>
                <a:lnTo>
                  <a:pt x="0" y="7420487"/>
                </a:lnTo>
                <a:lnTo>
                  <a:pt x="0" y="0"/>
                </a:lnTo>
                <a:close/>
              </a:path>
            </a:pathLst>
          </a:custGeom>
          <a:blipFill>
            <a:blip r:embed="rId2"/>
            <a:stretch>
              <a:fillRect l="0" t="0" r="0" b="0"/>
            </a:stretch>
          </a:blipFill>
        </p:spPr>
      </p:sp>
      <p:sp>
        <p:nvSpPr>
          <p:cNvPr name="TextBox 3" id="3"/>
          <p:cNvSpPr txBox="true"/>
          <p:nvPr/>
        </p:nvSpPr>
        <p:spPr>
          <a:xfrm rot="0">
            <a:off x="3338853" y="631321"/>
            <a:ext cx="12401049" cy="1228725"/>
          </a:xfrm>
          <a:prstGeom prst="rect">
            <a:avLst/>
          </a:prstGeom>
        </p:spPr>
        <p:txBody>
          <a:bodyPr anchor="t" rtlCol="false" tIns="0" lIns="0" bIns="0" rIns="0">
            <a:spAutoFit/>
          </a:bodyPr>
          <a:lstStyle/>
          <a:p>
            <a:pPr algn="ctr" marL="0" indent="0" lvl="0">
              <a:lnSpc>
                <a:spcPts val="9750"/>
              </a:lnSpc>
            </a:pPr>
            <a:r>
              <a:rPr lang="en-US" sz="7500" spc="165">
                <a:solidFill>
                  <a:srgbClr val="4E614D"/>
                </a:solidFill>
                <a:latin typeface="Belleza"/>
                <a:ea typeface="Belleza"/>
                <a:cs typeface="Belleza"/>
                <a:sym typeface="Belleza"/>
              </a:rPr>
              <a:t>Further Concept Sketches</a:t>
            </a:r>
          </a:p>
        </p:txBody>
      </p:sp>
      <p:sp>
        <p:nvSpPr>
          <p:cNvPr name="TextBox 4" id="4"/>
          <p:cNvSpPr txBox="true"/>
          <p:nvPr/>
        </p:nvSpPr>
        <p:spPr>
          <a:xfrm rot="0">
            <a:off x="13370150" y="7743146"/>
            <a:ext cx="3889150" cy="1899557"/>
          </a:xfrm>
          <a:prstGeom prst="rect">
            <a:avLst/>
          </a:prstGeom>
        </p:spPr>
        <p:txBody>
          <a:bodyPr anchor="t" rtlCol="false" tIns="0" lIns="0" bIns="0" rIns="0">
            <a:spAutoFit/>
          </a:bodyPr>
          <a:lstStyle/>
          <a:p>
            <a:pPr algn="l" marL="0" indent="0" lvl="0">
              <a:lnSpc>
                <a:spcPts val="7649"/>
              </a:lnSpc>
              <a:spcBef>
                <a:spcPct val="0"/>
              </a:spcBef>
            </a:pPr>
            <a:r>
              <a:rPr lang="en-US" sz="5464">
                <a:solidFill>
                  <a:srgbClr val="FFFFFF"/>
                </a:solidFill>
                <a:latin typeface="Belleza"/>
                <a:ea typeface="Belleza"/>
                <a:cs typeface="Belleza"/>
                <a:sym typeface="Belleza"/>
              </a:rPr>
              <a:t>Smart Watch Application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2008285" y="2274799"/>
            <a:ext cx="11558961" cy="7339940"/>
          </a:xfrm>
          <a:custGeom>
            <a:avLst/>
            <a:gdLst/>
            <a:ahLst/>
            <a:cxnLst/>
            <a:rect r="r" b="b" t="t" l="l"/>
            <a:pathLst>
              <a:path h="7339940" w="11558961">
                <a:moveTo>
                  <a:pt x="0" y="0"/>
                </a:moveTo>
                <a:lnTo>
                  <a:pt x="11558960" y="0"/>
                </a:lnTo>
                <a:lnTo>
                  <a:pt x="11558960" y="7339940"/>
                </a:lnTo>
                <a:lnTo>
                  <a:pt x="0" y="7339940"/>
                </a:lnTo>
                <a:lnTo>
                  <a:pt x="0" y="0"/>
                </a:lnTo>
                <a:close/>
              </a:path>
            </a:pathLst>
          </a:custGeom>
          <a:blipFill>
            <a:blip r:embed="rId2"/>
            <a:stretch>
              <a:fillRect l="0" t="0" r="0" b="0"/>
            </a:stretch>
          </a:blipFill>
        </p:spPr>
      </p:sp>
      <p:sp>
        <p:nvSpPr>
          <p:cNvPr name="TextBox 3" id="3"/>
          <p:cNvSpPr txBox="true"/>
          <p:nvPr/>
        </p:nvSpPr>
        <p:spPr>
          <a:xfrm rot="0">
            <a:off x="3133784" y="598061"/>
            <a:ext cx="12401049" cy="1228725"/>
          </a:xfrm>
          <a:prstGeom prst="rect">
            <a:avLst/>
          </a:prstGeom>
        </p:spPr>
        <p:txBody>
          <a:bodyPr anchor="t" rtlCol="false" tIns="0" lIns="0" bIns="0" rIns="0">
            <a:spAutoFit/>
          </a:bodyPr>
          <a:lstStyle/>
          <a:p>
            <a:pPr algn="ctr" marL="0" indent="0" lvl="0">
              <a:lnSpc>
                <a:spcPts val="9750"/>
              </a:lnSpc>
            </a:pPr>
            <a:r>
              <a:rPr lang="en-US" sz="7500" spc="165">
                <a:solidFill>
                  <a:srgbClr val="4E614D"/>
                </a:solidFill>
                <a:latin typeface="Belleza"/>
                <a:ea typeface="Belleza"/>
                <a:cs typeface="Belleza"/>
                <a:sym typeface="Belleza"/>
              </a:rPr>
              <a:t>Further Concept Sketches</a:t>
            </a:r>
          </a:p>
        </p:txBody>
      </p:sp>
      <p:sp>
        <p:nvSpPr>
          <p:cNvPr name="TextBox 4" id="4"/>
          <p:cNvSpPr txBox="true"/>
          <p:nvPr/>
        </p:nvSpPr>
        <p:spPr>
          <a:xfrm rot="0">
            <a:off x="13810366" y="7715182"/>
            <a:ext cx="3448934" cy="1899557"/>
          </a:xfrm>
          <a:prstGeom prst="rect">
            <a:avLst/>
          </a:prstGeom>
        </p:spPr>
        <p:txBody>
          <a:bodyPr anchor="t" rtlCol="false" tIns="0" lIns="0" bIns="0" rIns="0">
            <a:spAutoFit/>
          </a:bodyPr>
          <a:lstStyle/>
          <a:p>
            <a:pPr algn="l" marL="0" indent="0" lvl="0">
              <a:lnSpc>
                <a:spcPts val="7649"/>
              </a:lnSpc>
              <a:spcBef>
                <a:spcPct val="0"/>
              </a:spcBef>
            </a:pPr>
            <a:r>
              <a:rPr lang="en-US" sz="5464">
                <a:solidFill>
                  <a:srgbClr val="FFFFFF"/>
                </a:solidFill>
                <a:latin typeface="Belleza"/>
                <a:ea typeface="Belleza"/>
                <a:cs typeface="Belleza"/>
                <a:sym typeface="Belleza"/>
              </a:rPr>
              <a:t>Recovery Roadmap</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A6A482"/>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50000"/>
              <a:extLst>
                <a:ext uri="{96DAC541-7B7A-43D3-8B79-37D633B846F1}">
                  <asvg:svgBlip xmlns:asvg="http://schemas.microsoft.com/office/drawing/2016/SVG/main" r:embed="rId3"/>
                </a:ext>
              </a:extLst>
            </a:blip>
            <a:stretch>
              <a:fillRect l="0" t="-38424" r="0" b="-43424"/>
            </a:stretch>
          </a:blipFill>
        </p:spPr>
      </p:sp>
      <p:sp>
        <p:nvSpPr>
          <p:cNvPr name="Freeform 3" id="3"/>
          <p:cNvSpPr/>
          <p:nvPr/>
        </p:nvSpPr>
        <p:spPr>
          <a:xfrm flipH="false" flipV="false" rot="0">
            <a:off x="1411177" y="1286755"/>
            <a:ext cx="15465645" cy="7713491"/>
          </a:xfrm>
          <a:custGeom>
            <a:avLst/>
            <a:gdLst/>
            <a:ahLst/>
            <a:cxnLst/>
            <a:rect r="r" b="b" t="t" l="l"/>
            <a:pathLst>
              <a:path h="7713491" w="15465645">
                <a:moveTo>
                  <a:pt x="0" y="0"/>
                </a:moveTo>
                <a:lnTo>
                  <a:pt x="15465646" y="0"/>
                </a:lnTo>
                <a:lnTo>
                  <a:pt x="15465646" y="7713490"/>
                </a:lnTo>
                <a:lnTo>
                  <a:pt x="0" y="77134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943476" y="3457450"/>
            <a:ext cx="12401049" cy="3267325"/>
          </a:xfrm>
          <a:prstGeom prst="rect">
            <a:avLst/>
          </a:prstGeom>
        </p:spPr>
        <p:txBody>
          <a:bodyPr anchor="t" rtlCol="false" tIns="0" lIns="0" bIns="0" rIns="0">
            <a:spAutoFit/>
          </a:bodyPr>
          <a:lstStyle/>
          <a:p>
            <a:pPr algn="ctr">
              <a:lnSpc>
                <a:spcPts val="12995"/>
              </a:lnSpc>
            </a:pPr>
            <a:r>
              <a:rPr lang="en-US" sz="9996" spc="219">
                <a:solidFill>
                  <a:srgbClr val="4E614D"/>
                </a:solidFill>
                <a:latin typeface="Belleza"/>
                <a:ea typeface="Belleza"/>
                <a:cs typeface="Belleza"/>
                <a:sym typeface="Belleza"/>
              </a:rPr>
              <a:t>1(b) </a:t>
            </a:r>
          </a:p>
          <a:p>
            <a:pPr algn="ctr" marL="0" indent="0" lvl="0">
              <a:lnSpc>
                <a:spcPts val="12995"/>
              </a:lnSpc>
            </a:pPr>
            <a:r>
              <a:rPr lang="en-US" sz="9996" spc="219">
                <a:solidFill>
                  <a:srgbClr val="4E614D"/>
                </a:solidFill>
                <a:latin typeface="Belleza"/>
                <a:ea typeface="Belleza"/>
                <a:cs typeface="Belleza"/>
                <a:sym typeface="Belleza"/>
              </a:rPr>
              <a:t>Chosen Realizations</a:t>
            </a:r>
          </a:p>
        </p:txBody>
      </p:sp>
    </p:spTree>
  </p:cSld>
  <p:clrMapOvr>
    <a:masterClrMapping/>
  </p:clrMapOvr>
  <p:transition spd="fast">
    <p:push dir="u"/>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7880570" y="514350"/>
            <a:ext cx="8540782" cy="9258300"/>
          </a:xfrm>
          <a:custGeom>
            <a:avLst/>
            <a:gdLst/>
            <a:ahLst/>
            <a:cxnLst/>
            <a:rect r="r" b="b" t="t" l="l"/>
            <a:pathLst>
              <a:path h="9258300" w="8540782">
                <a:moveTo>
                  <a:pt x="0" y="0"/>
                </a:moveTo>
                <a:lnTo>
                  <a:pt x="8540782" y="0"/>
                </a:lnTo>
                <a:lnTo>
                  <a:pt x="8540782" y="9258300"/>
                </a:lnTo>
                <a:lnTo>
                  <a:pt x="0" y="9258300"/>
                </a:lnTo>
                <a:lnTo>
                  <a:pt x="0" y="0"/>
                </a:lnTo>
                <a:close/>
              </a:path>
            </a:pathLst>
          </a:custGeom>
          <a:blipFill>
            <a:blip r:embed="rId2"/>
            <a:stretch>
              <a:fillRect l="0" t="0" r="0" b="0"/>
            </a:stretch>
          </a:blipFill>
        </p:spPr>
      </p:sp>
      <p:sp>
        <p:nvSpPr>
          <p:cNvPr name="TextBox 3" id="3"/>
          <p:cNvSpPr txBox="true"/>
          <p:nvPr/>
        </p:nvSpPr>
        <p:spPr>
          <a:xfrm rot="0">
            <a:off x="1330552" y="5620360"/>
            <a:ext cx="5906148" cy="4152290"/>
          </a:xfrm>
          <a:prstGeom prst="rect">
            <a:avLst/>
          </a:prstGeom>
        </p:spPr>
        <p:txBody>
          <a:bodyPr anchor="t" rtlCol="false" tIns="0" lIns="0" bIns="0" rIns="0">
            <a:spAutoFit/>
          </a:bodyPr>
          <a:lstStyle/>
          <a:p>
            <a:pPr algn="r" marL="0" indent="0" lvl="0">
              <a:lnSpc>
                <a:spcPts val="6628"/>
              </a:lnSpc>
              <a:spcBef>
                <a:spcPct val="0"/>
              </a:spcBef>
            </a:pPr>
            <a:r>
              <a:rPr lang="en-US" sz="4734">
                <a:solidFill>
                  <a:srgbClr val="FFFFFF"/>
                </a:solidFill>
                <a:latin typeface="Belleza"/>
                <a:ea typeface="Belleza"/>
                <a:cs typeface="Belleza"/>
                <a:sym typeface="Belleza"/>
              </a:rPr>
              <a:t>1. Interactive roadmap interface in which various shops/buildings represent a different stage of recovery</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6720986" y="1633666"/>
            <a:ext cx="10538314" cy="7324128"/>
          </a:xfrm>
          <a:custGeom>
            <a:avLst/>
            <a:gdLst/>
            <a:ahLst/>
            <a:cxnLst/>
            <a:rect r="r" b="b" t="t" l="l"/>
            <a:pathLst>
              <a:path h="7324128" w="10538314">
                <a:moveTo>
                  <a:pt x="0" y="0"/>
                </a:moveTo>
                <a:lnTo>
                  <a:pt x="10538314" y="0"/>
                </a:lnTo>
                <a:lnTo>
                  <a:pt x="10538314" y="7324128"/>
                </a:lnTo>
                <a:lnTo>
                  <a:pt x="0" y="7324128"/>
                </a:lnTo>
                <a:lnTo>
                  <a:pt x="0" y="0"/>
                </a:lnTo>
                <a:close/>
              </a:path>
            </a:pathLst>
          </a:custGeom>
          <a:blipFill>
            <a:blip r:embed="rId2"/>
            <a:stretch>
              <a:fillRect l="0" t="0" r="0" b="0"/>
            </a:stretch>
          </a:blipFill>
        </p:spPr>
      </p:sp>
      <p:sp>
        <p:nvSpPr>
          <p:cNvPr name="TextBox 3" id="3"/>
          <p:cNvSpPr txBox="true"/>
          <p:nvPr/>
        </p:nvSpPr>
        <p:spPr>
          <a:xfrm rot="0">
            <a:off x="672939" y="5934801"/>
            <a:ext cx="5478624" cy="3022993"/>
          </a:xfrm>
          <a:prstGeom prst="rect">
            <a:avLst/>
          </a:prstGeom>
        </p:spPr>
        <p:txBody>
          <a:bodyPr anchor="t" rtlCol="false" tIns="0" lIns="0" bIns="0" rIns="0">
            <a:spAutoFit/>
          </a:bodyPr>
          <a:lstStyle/>
          <a:p>
            <a:pPr algn="r" marL="0" indent="0" lvl="0">
              <a:lnSpc>
                <a:spcPts val="6057"/>
              </a:lnSpc>
              <a:spcBef>
                <a:spcPct val="0"/>
              </a:spcBef>
            </a:pPr>
            <a:r>
              <a:rPr lang="en-US" sz="4326">
                <a:solidFill>
                  <a:srgbClr val="FFFFFF"/>
                </a:solidFill>
                <a:latin typeface="Belleza"/>
                <a:ea typeface="Belleza"/>
                <a:cs typeface="Belleza"/>
                <a:sym typeface="Belleza"/>
              </a:rPr>
              <a:t>2. An AI assistant which you can speak to while you go through the recovery process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EDEDE3"/>
        </a:solidFill>
      </p:bgPr>
    </p:bg>
    <p:spTree>
      <p:nvGrpSpPr>
        <p:cNvPr id="1" name=""/>
        <p:cNvGrpSpPr/>
        <p:nvPr/>
      </p:nvGrpSpPr>
      <p:grpSpPr>
        <a:xfrm>
          <a:off x="0" y="0"/>
          <a:ext cx="0" cy="0"/>
          <a:chOff x="0" y="0"/>
          <a:chExt cx="0" cy="0"/>
        </a:xfrm>
      </p:grpSpPr>
      <p:sp>
        <p:nvSpPr>
          <p:cNvPr name="Freeform 2" id="2"/>
          <p:cNvSpPr/>
          <p:nvPr/>
        </p:nvSpPr>
        <p:spPr>
          <a:xfrm flipH="false" flipV="false" rot="0">
            <a:off x="433287" y="-1303361"/>
            <a:ext cx="23894012" cy="11590361"/>
          </a:xfrm>
          <a:custGeom>
            <a:avLst/>
            <a:gdLst/>
            <a:ahLst/>
            <a:cxnLst/>
            <a:rect r="r" b="b" t="t" l="l"/>
            <a:pathLst>
              <a:path h="11590361" w="23894012">
                <a:moveTo>
                  <a:pt x="0" y="0"/>
                </a:moveTo>
                <a:lnTo>
                  <a:pt x="23894013" y="0"/>
                </a:lnTo>
                <a:lnTo>
                  <a:pt x="23894013" y="11590361"/>
                </a:lnTo>
                <a:lnTo>
                  <a:pt x="0" y="11590361"/>
                </a:lnTo>
                <a:lnTo>
                  <a:pt x="0" y="0"/>
                </a:lnTo>
                <a:close/>
              </a:path>
            </a:pathLst>
          </a:custGeom>
          <a:blipFill>
            <a:blip r:embed="rId3">
              <a:extLst>
                <a:ext uri="{96DAC541-7B7A-43D3-8B79-37D633B846F1}">
                  <asvg:svgBlip xmlns:asvg="http://schemas.microsoft.com/office/drawing/2016/SVG/main" r:embed="rId4"/>
                </a:ext>
              </a:extLst>
            </a:blip>
            <a:stretch>
              <a:fillRect l="0" t="-45484" r="0" b="-60669"/>
            </a:stretch>
          </a:blipFill>
        </p:spPr>
      </p:sp>
      <p:sp>
        <p:nvSpPr>
          <p:cNvPr name="TextBox 3" id="3"/>
          <p:cNvSpPr txBox="true"/>
          <p:nvPr/>
        </p:nvSpPr>
        <p:spPr>
          <a:xfrm rot="0">
            <a:off x="821851" y="3463783"/>
            <a:ext cx="4585100" cy="1094740"/>
          </a:xfrm>
          <a:prstGeom prst="rect">
            <a:avLst/>
          </a:prstGeom>
        </p:spPr>
        <p:txBody>
          <a:bodyPr anchor="t" rtlCol="false" tIns="0" lIns="0" bIns="0" rIns="0">
            <a:spAutoFit/>
          </a:bodyPr>
          <a:lstStyle/>
          <a:p>
            <a:pPr algn="l" marL="0" indent="0" lvl="0">
              <a:lnSpc>
                <a:spcPts val="8959"/>
              </a:lnSpc>
              <a:spcBef>
                <a:spcPct val="0"/>
              </a:spcBef>
            </a:pPr>
            <a:r>
              <a:rPr lang="en-US" sz="6399" i="true">
                <a:solidFill>
                  <a:srgbClr val="4E614D"/>
                </a:solidFill>
                <a:latin typeface="Baskerville Display PT Italics"/>
                <a:ea typeface="Baskerville Display PT Italics"/>
                <a:cs typeface="Baskerville Display PT Italics"/>
                <a:sym typeface="Baskerville Display PT Italics"/>
              </a:rPr>
              <a:t>Pros</a:t>
            </a:r>
          </a:p>
        </p:txBody>
      </p:sp>
      <p:sp>
        <p:nvSpPr>
          <p:cNvPr name="AutoShape 4" id="4"/>
          <p:cNvSpPr/>
          <p:nvPr/>
        </p:nvSpPr>
        <p:spPr>
          <a:xfrm flipV="true">
            <a:off x="859951" y="4558523"/>
            <a:ext cx="2254450" cy="23812"/>
          </a:xfrm>
          <a:prstGeom prst="line">
            <a:avLst/>
          </a:prstGeom>
          <a:ln cap="flat" w="28575">
            <a:solidFill>
              <a:srgbClr val="BBCBCD"/>
            </a:solidFill>
            <a:prstDash val="solid"/>
            <a:headEnd type="none" len="sm" w="sm"/>
            <a:tailEnd type="none" len="sm" w="sm"/>
          </a:ln>
        </p:spPr>
      </p:sp>
      <p:sp>
        <p:nvSpPr>
          <p:cNvPr name="TextBox 5" id="5"/>
          <p:cNvSpPr txBox="true"/>
          <p:nvPr/>
        </p:nvSpPr>
        <p:spPr>
          <a:xfrm rot="0">
            <a:off x="821851" y="7595687"/>
            <a:ext cx="4922598" cy="1094740"/>
          </a:xfrm>
          <a:prstGeom prst="rect">
            <a:avLst/>
          </a:prstGeom>
        </p:spPr>
        <p:txBody>
          <a:bodyPr anchor="t" rtlCol="false" tIns="0" lIns="0" bIns="0" rIns="0">
            <a:spAutoFit/>
          </a:bodyPr>
          <a:lstStyle/>
          <a:p>
            <a:pPr algn="l" marL="0" indent="0" lvl="0">
              <a:lnSpc>
                <a:spcPts val="8959"/>
              </a:lnSpc>
              <a:spcBef>
                <a:spcPct val="0"/>
              </a:spcBef>
            </a:pPr>
            <a:r>
              <a:rPr lang="en-US" sz="6399" i="true">
                <a:solidFill>
                  <a:srgbClr val="4E614D"/>
                </a:solidFill>
                <a:latin typeface="Baskerville Display PT Italics"/>
                <a:ea typeface="Baskerville Display PT Italics"/>
                <a:cs typeface="Baskerville Display PT Italics"/>
                <a:sym typeface="Baskerville Display PT Italics"/>
              </a:rPr>
              <a:t>Cons</a:t>
            </a:r>
          </a:p>
        </p:txBody>
      </p:sp>
      <p:sp>
        <p:nvSpPr>
          <p:cNvPr name="AutoShape 6" id="6"/>
          <p:cNvSpPr/>
          <p:nvPr/>
        </p:nvSpPr>
        <p:spPr>
          <a:xfrm>
            <a:off x="859951" y="8690427"/>
            <a:ext cx="2423199" cy="0"/>
          </a:xfrm>
          <a:prstGeom prst="line">
            <a:avLst/>
          </a:prstGeom>
          <a:ln cap="flat" w="28575">
            <a:solidFill>
              <a:srgbClr val="BBCBCD"/>
            </a:solidFill>
            <a:prstDash val="solid"/>
            <a:headEnd type="none" len="sm" w="sm"/>
            <a:tailEnd type="none" len="sm" w="sm"/>
          </a:ln>
        </p:spPr>
      </p:sp>
      <p:sp>
        <p:nvSpPr>
          <p:cNvPr name="TextBox 7" id="7"/>
          <p:cNvSpPr txBox="true"/>
          <p:nvPr/>
        </p:nvSpPr>
        <p:spPr>
          <a:xfrm rot="0">
            <a:off x="4621058" y="2447114"/>
            <a:ext cx="13313060" cy="3213803"/>
          </a:xfrm>
          <a:prstGeom prst="rect">
            <a:avLst/>
          </a:prstGeom>
        </p:spPr>
        <p:txBody>
          <a:bodyPr anchor="t" rtlCol="false" tIns="0" lIns="0" bIns="0" rIns="0">
            <a:spAutoFit/>
          </a:bodyPr>
          <a:lstStyle/>
          <a:p>
            <a:pPr algn="l" marL="792428" indent="-396214" lvl="1">
              <a:lnSpc>
                <a:spcPts val="5138"/>
              </a:lnSpc>
              <a:buFont typeface="Arial"/>
              <a:buChar char="•"/>
            </a:pPr>
            <a:r>
              <a:rPr lang="en-US" sz="3670" spc="220">
                <a:solidFill>
                  <a:srgbClr val="4E614D"/>
                </a:solidFill>
                <a:latin typeface="Belleza"/>
                <a:ea typeface="Belleza"/>
                <a:cs typeface="Belleza"/>
                <a:sym typeface="Belleza"/>
              </a:rPr>
              <a:t>Shows tangible recovery progression</a:t>
            </a:r>
          </a:p>
          <a:p>
            <a:pPr algn="l" marL="792428" indent="-396214" lvl="1">
              <a:lnSpc>
                <a:spcPts val="5138"/>
              </a:lnSpc>
              <a:buFont typeface="Arial"/>
              <a:buChar char="•"/>
            </a:pPr>
            <a:r>
              <a:rPr lang="en-US" sz="3670" spc="220">
                <a:solidFill>
                  <a:srgbClr val="4E614D"/>
                </a:solidFill>
                <a:latin typeface="Belleza"/>
                <a:ea typeface="Belleza"/>
                <a:cs typeface="Belleza"/>
                <a:sym typeface="Belleza"/>
              </a:rPr>
              <a:t>Adds content stage-by-stage to not overwhelm the user</a:t>
            </a:r>
          </a:p>
          <a:p>
            <a:pPr algn="l" marL="792428" indent="-396214" lvl="1">
              <a:lnSpc>
                <a:spcPts val="5138"/>
              </a:lnSpc>
              <a:buFont typeface="Arial"/>
              <a:buChar char="•"/>
            </a:pPr>
            <a:r>
              <a:rPr lang="en-US" sz="3670" spc="220">
                <a:solidFill>
                  <a:srgbClr val="4E614D"/>
                </a:solidFill>
                <a:latin typeface="Belleza"/>
                <a:ea typeface="Belleza"/>
                <a:cs typeface="Belleza"/>
                <a:sym typeface="Belleza"/>
              </a:rPr>
              <a:t>Sets it apart from existing products</a:t>
            </a:r>
          </a:p>
          <a:p>
            <a:pPr algn="l" marL="792428" indent="-396214" lvl="1">
              <a:lnSpc>
                <a:spcPts val="5138"/>
              </a:lnSpc>
              <a:buFont typeface="Arial"/>
              <a:buChar char="•"/>
            </a:pPr>
            <a:r>
              <a:rPr lang="en-US" sz="3670" spc="220">
                <a:solidFill>
                  <a:srgbClr val="4E614D"/>
                </a:solidFill>
                <a:latin typeface="Belleza"/>
                <a:ea typeface="Belleza"/>
                <a:cs typeface="Belleza"/>
                <a:sym typeface="Belleza"/>
              </a:rPr>
              <a:t>Visually appealing and interesting</a:t>
            </a:r>
          </a:p>
          <a:p>
            <a:pPr algn="l" marL="792428" indent="-396214" lvl="1">
              <a:lnSpc>
                <a:spcPts val="5138"/>
              </a:lnSpc>
              <a:buFont typeface="Arial"/>
              <a:buChar char="•"/>
            </a:pPr>
            <a:r>
              <a:rPr lang="en-US" sz="3670" spc="220">
                <a:solidFill>
                  <a:srgbClr val="4E614D"/>
                </a:solidFill>
                <a:latin typeface="Belleza"/>
                <a:ea typeface="Belleza"/>
                <a:cs typeface="Belleza"/>
                <a:sym typeface="Belleza"/>
              </a:rPr>
              <a:t>Focuses on aspects that don’t require clinical assistance</a:t>
            </a:r>
          </a:p>
        </p:txBody>
      </p:sp>
      <p:sp>
        <p:nvSpPr>
          <p:cNvPr name="AutoShape 8" id="8"/>
          <p:cNvSpPr/>
          <p:nvPr/>
        </p:nvSpPr>
        <p:spPr>
          <a:xfrm flipV="true">
            <a:off x="4271645" y="0"/>
            <a:ext cx="0" cy="10287000"/>
          </a:xfrm>
          <a:prstGeom prst="line">
            <a:avLst/>
          </a:prstGeom>
          <a:ln cap="flat" w="28575">
            <a:solidFill>
              <a:srgbClr val="FFFFFF"/>
            </a:solidFill>
            <a:prstDash val="solid"/>
            <a:headEnd type="none" len="sm" w="sm"/>
            <a:tailEnd type="none" len="sm" w="sm"/>
          </a:ln>
        </p:spPr>
      </p:sp>
      <p:sp>
        <p:nvSpPr>
          <p:cNvPr name="AutoShape 9" id="9"/>
          <p:cNvSpPr/>
          <p:nvPr/>
        </p:nvSpPr>
        <p:spPr>
          <a:xfrm>
            <a:off x="-313644" y="6313379"/>
            <a:ext cx="18601644" cy="0"/>
          </a:xfrm>
          <a:prstGeom prst="line">
            <a:avLst/>
          </a:prstGeom>
          <a:ln cap="flat" w="28575">
            <a:solidFill>
              <a:srgbClr val="FFFFFF"/>
            </a:solidFill>
            <a:prstDash val="solid"/>
            <a:headEnd type="none" len="sm" w="sm"/>
            <a:tailEnd type="none" len="sm" w="sm"/>
          </a:ln>
        </p:spPr>
      </p:sp>
      <p:sp>
        <p:nvSpPr>
          <p:cNvPr name="TextBox 10" id="10"/>
          <p:cNvSpPr txBox="true"/>
          <p:nvPr/>
        </p:nvSpPr>
        <p:spPr>
          <a:xfrm rot="0">
            <a:off x="4621058" y="6887122"/>
            <a:ext cx="12638242" cy="2573782"/>
          </a:xfrm>
          <a:prstGeom prst="rect">
            <a:avLst/>
          </a:prstGeom>
        </p:spPr>
        <p:txBody>
          <a:bodyPr anchor="t" rtlCol="false" tIns="0" lIns="0" bIns="0" rIns="0">
            <a:spAutoFit/>
          </a:bodyPr>
          <a:lstStyle/>
          <a:p>
            <a:pPr algn="l" marL="792354" indent="-396177" lvl="1">
              <a:lnSpc>
                <a:spcPts val="5138"/>
              </a:lnSpc>
              <a:buFont typeface="Arial"/>
              <a:buChar char="•"/>
            </a:pPr>
            <a:r>
              <a:rPr lang="en-US" sz="3670" spc="220">
                <a:solidFill>
                  <a:srgbClr val="4E614D"/>
                </a:solidFill>
                <a:latin typeface="Belleza"/>
                <a:ea typeface="Belleza"/>
                <a:cs typeface="Belleza"/>
                <a:sym typeface="Belleza"/>
              </a:rPr>
              <a:t>Runs the risk of overcomplicating the experience</a:t>
            </a:r>
          </a:p>
          <a:p>
            <a:pPr algn="l" marL="792354" indent="-396177" lvl="1">
              <a:lnSpc>
                <a:spcPts val="5138"/>
              </a:lnSpc>
              <a:buFont typeface="Arial"/>
              <a:buChar char="•"/>
            </a:pPr>
            <a:r>
              <a:rPr lang="en-US" sz="3670" spc="220">
                <a:solidFill>
                  <a:srgbClr val="4E614D"/>
                </a:solidFill>
                <a:latin typeface="Belleza"/>
                <a:ea typeface="Belleza"/>
                <a:cs typeface="Belleza"/>
                <a:sym typeface="Belleza"/>
              </a:rPr>
              <a:t>Harder to implement</a:t>
            </a:r>
          </a:p>
          <a:p>
            <a:pPr algn="l" marL="792354" indent="-396177" lvl="1">
              <a:lnSpc>
                <a:spcPts val="5138"/>
              </a:lnSpc>
              <a:buFont typeface="Arial"/>
              <a:buChar char="•"/>
            </a:pPr>
            <a:r>
              <a:rPr lang="en-US" sz="3670" spc="220">
                <a:solidFill>
                  <a:srgbClr val="4E614D"/>
                </a:solidFill>
                <a:latin typeface="Belleza"/>
                <a:ea typeface="Belleza"/>
                <a:cs typeface="Belleza"/>
                <a:sym typeface="Belleza"/>
              </a:rPr>
              <a:t>Limits the accessibility of later-introduced features</a:t>
            </a:r>
          </a:p>
          <a:p>
            <a:pPr algn="l" marL="792354" indent="-396177" lvl="1">
              <a:lnSpc>
                <a:spcPts val="5138"/>
              </a:lnSpc>
              <a:buFont typeface="Arial"/>
              <a:buChar char="•"/>
            </a:pPr>
            <a:r>
              <a:rPr lang="en-US" sz="3670" spc="220">
                <a:solidFill>
                  <a:srgbClr val="4E614D"/>
                </a:solidFill>
                <a:latin typeface="Belleza"/>
                <a:ea typeface="Belleza"/>
                <a:cs typeface="Belleza"/>
                <a:sym typeface="Belleza"/>
              </a:rPr>
              <a:t>May seem linear, even though recovery process is not</a:t>
            </a:r>
          </a:p>
        </p:txBody>
      </p:sp>
      <p:sp>
        <p:nvSpPr>
          <p:cNvPr name="TextBox 11" id="11"/>
          <p:cNvSpPr txBox="true"/>
          <p:nvPr/>
        </p:nvSpPr>
        <p:spPr>
          <a:xfrm rot="0">
            <a:off x="4792102" y="624841"/>
            <a:ext cx="10977951" cy="721993"/>
          </a:xfrm>
          <a:prstGeom prst="rect">
            <a:avLst/>
          </a:prstGeom>
        </p:spPr>
        <p:txBody>
          <a:bodyPr anchor="t" rtlCol="false" tIns="0" lIns="0" bIns="0" rIns="0">
            <a:spAutoFit/>
          </a:bodyPr>
          <a:lstStyle/>
          <a:p>
            <a:pPr algn="l" marL="0" indent="0" lvl="0">
              <a:lnSpc>
                <a:spcPts val="5880"/>
              </a:lnSpc>
              <a:spcBef>
                <a:spcPct val="0"/>
              </a:spcBef>
            </a:pPr>
            <a:r>
              <a:rPr lang="en-US" sz="4200">
                <a:solidFill>
                  <a:srgbClr val="4E614D"/>
                </a:solidFill>
                <a:latin typeface="Belleza"/>
                <a:ea typeface="Belleza"/>
                <a:cs typeface="Belleza"/>
                <a:sym typeface="Belleza"/>
              </a:rPr>
              <a:t>SELECTED OPTION 1: INTERACTIVE ROAD</a:t>
            </a:r>
          </a:p>
        </p:txBody>
      </p:sp>
      <p:sp>
        <p:nvSpPr>
          <p:cNvPr name="AutoShape 12" id="12"/>
          <p:cNvSpPr/>
          <p:nvPr/>
        </p:nvSpPr>
        <p:spPr>
          <a:xfrm>
            <a:off x="-313644" y="1935074"/>
            <a:ext cx="18601644" cy="0"/>
          </a:xfrm>
          <a:prstGeom prst="line">
            <a:avLst/>
          </a:prstGeom>
          <a:ln cap="flat" w="28575">
            <a:solidFill>
              <a:srgbClr val="FFFFFF"/>
            </a:solidFill>
            <a:prstDash val="solid"/>
            <a:headEnd type="none" len="sm" w="sm"/>
            <a:tailEnd type="none" len="sm" w="sm"/>
          </a:ln>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A6A482"/>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50000"/>
              <a:extLst>
                <a:ext uri="{96DAC541-7B7A-43D3-8B79-37D633B846F1}">
                  <asvg:svgBlip xmlns:asvg="http://schemas.microsoft.com/office/drawing/2016/SVG/main" r:embed="rId3"/>
                </a:ext>
              </a:extLst>
            </a:blip>
            <a:stretch>
              <a:fillRect l="0" t="-38424" r="0" b="-43424"/>
            </a:stretch>
          </a:blipFill>
        </p:spPr>
      </p:sp>
      <p:sp>
        <p:nvSpPr>
          <p:cNvPr name="Freeform 3" id="3"/>
          <p:cNvSpPr/>
          <p:nvPr/>
        </p:nvSpPr>
        <p:spPr>
          <a:xfrm flipH="false" flipV="false" rot="0">
            <a:off x="1411177" y="1286755"/>
            <a:ext cx="15465645" cy="7713491"/>
          </a:xfrm>
          <a:custGeom>
            <a:avLst/>
            <a:gdLst/>
            <a:ahLst/>
            <a:cxnLst/>
            <a:rect r="r" b="b" t="t" l="l"/>
            <a:pathLst>
              <a:path h="7713491" w="15465645">
                <a:moveTo>
                  <a:pt x="0" y="0"/>
                </a:moveTo>
                <a:lnTo>
                  <a:pt x="15465646" y="0"/>
                </a:lnTo>
                <a:lnTo>
                  <a:pt x="15465646" y="7713490"/>
                </a:lnTo>
                <a:lnTo>
                  <a:pt x="0" y="77134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943476" y="3457450"/>
            <a:ext cx="12401049" cy="3267325"/>
          </a:xfrm>
          <a:prstGeom prst="rect">
            <a:avLst/>
          </a:prstGeom>
        </p:spPr>
        <p:txBody>
          <a:bodyPr anchor="t" rtlCol="false" tIns="0" lIns="0" bIns="0" rIns="0">
            <a:spAutoFit/>
          </a:bodyPr>
          <a:lstStyle/>
          <a:p>
            <a:pPr algn="ctr">
              <a:lnSpc>
                <a:spcPts val="12995"/>
              </a:lnSpc>
            </a:pPr>
            <a:r>
              <a:rPr lang="en-US" sz="9996" spc="219">
                <a:solidFill>
                  <a:srgbClr val="4E614D"/>
                </a:solidFill>
                <a:latin typeface="Belleza"/>
                <a:ea typeface="Belleza"/>
                <a:cs typeface="Belleza"/>
                <a:sym typeface="Belleza"/>
              </a:rPr>
              <a:t>2(a) </a:t>
            </a:r>
          </a:p>
          <a:p>
            <a:pPr algn="ctr" marL="0" indent="0" lvl="0">
              <a:lnSpc>
                <a:spcPts val="12995"/>
              </a:lnSpc>
            </a:pPr>
            <a:r>
              <a:rPr lang="en-US" sz="9996" spc="219">
                <a:solidFill>
                  <a:srgbClr val="4E614D"/>
                </a:solidFill>
                <a:latin typeface="Belleza"/>
                <a:ea typeface="Belleza"/>
                <a:cs typeface="Belleza"/>
                <a:sym typeface="Belleza"/>
              </a:rPr>
              <a:t>Low-fi Construction</a:t>
            </a:r>
          </a:p>
        </p:txBody>
      </p:sp>
    </p:spTree>
  </p:cSld>
  <p:clrMapOvr>
    <a:masterClrMapping/>
  </p:clrMapOvr>
  <p:transition spd="fast">
    <p:push dir="u"/>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61000"/>
              <a:extLst>
                <a:ext uri="{96DAC541-7B7A-43D3-8B79-37D633B846F1}">
                  <asvg:svgBlip xmlns:asvg="http://schemas.microsoft.com/office/drawing/2016/SVG/main" r:embed="rId3"/>
                </a:ext>
              </a:extLst>
            </a:blip>
            <a:stretch>
              <a:fillRect l="0" t="-38424" r="0" b="-43424"/>
            </a:stretch>
          </a:blipFill>
        </p:spPr>
      </p:sp>
      <p:sp>
        <p:nvSpPr>
          <p:cNvPr name="AutoShape 3" id="3"/>
          <p:cNvSpPr/>
          <p:nvPr/>
        </p:nvSpPr>
        <p:spPr>
          <a:xfrm>
            <a:off x="0" y="774145"/>
            <a:ext cx="18288000" cy="0"/>
          </a:xfrm>
          <a:prstGeom prst="line">
            <a:avLst/>
          </a:prstGeom>
          <a:ln cap="flat" w="19050">
            <a:solidFill>
              <a:srgbClr val="4E614D"/>
            </a:solidFill>
            <a:prstDash val="solid"/>
            <a:headEnd type="none" len="sm" w="sm"/>
            <a:tailEnd type="none" len="sm" w="sm"/>
          </a:ln>
        </p:spPr>
      </p:sp>
      <p:sp>
        <p:nvSpPr>
          <p:cNvPr name="AutoShape 4" id="4"/>
          <p:cNvSpPr/>
          <p:nvPr/>
        </p:nvSpPr>
        <p:spPr>
          <a:xfrm>
            <a:off x="0" y="2450386"/>
            <a:ext cx="18288000" cy="0"/>
          </a:xfrm>
          <a:prstGeom prst="line">
            <a:avLst/>
          </a:prstGeom>
          <a:ln cap="flat" w="19050">
            <a:solidFill>
              <a:srgbClr val="4E614D"/>
            </a:solidFill>
            <a:prstDash val="solid"/>
            <a:headEnd type="none" len="sm" w="sm"/>
            <a:tailEnd type="none" len="sm" w="sm"/>
          </a:ln>
        </p:spPr>
      </p:sp>
      <p:sp>
        <p:nvSpPr>
          <p:cNvPr name="AutoShape 5" id="5"/>
          <p:cNvSpPr/>
          <p:nvPr/>
        </p:nvSpPr>
        <p:spPr>
          <a:xfrm>
            <a:off x="0" y="9512855"/>
            <a:ext cx="18288000" cy="0"/>
          </a:xfrm>
          <a:prstGeom prst="line">
            <a:avLst/>
          </a:prstGeom>
          <a:ln cap="flat" w="19050">
            <a:solidFill>
              <a:srgbClr val="4E614D"/>
            </a:solidFill>
            <a:prstDash val="solid"/>
            <a:headEnd type="none" len="sm" w="sm"/>
            <a:tailEnd type="none" len="sm" w="sm"/>
          </a:ln>
        </p:spPr>
      </p:sp>
      <p:sp>
        <p:nvSpPr>
          <p:cNvPr name="Freeform 6" id="6"/>
          <p:cNvSpPr/>
          <p:nvPr/>
        </p:nvSpPr>
        <p:spPr>
          <a:xfrm flipH="false" flipV="false" rot="0">
            <a:off x="10830503" y="5022308"/>
            <a:ext cx="2211138" cy="4085244"/>
          </a:xfrm>
          <a:custGeom>
            <a:avLst/>
            <a:gdLst/>
            <a:ahLst/>
            <a:cxnLst/>
            <a:rect r="r" b="b" t="t" l="l"/>
            <a:pathLst>
              <a:path h="4085244" w="2211138">
                <a:moveTo>
                  <a:pt x="0" y="0"/>
                </a:moveTo>
                <a:lnTo>
                  <a:pt x="2211139" y="0"/>
                </a:lnTo>
                <a:lnTo>
                  <a:pt x="2211139" y="4085244"/>
                </a:lnTo>
                <a:lnTo>
                  <a:pt x="0" y="4085244"/>
                </a:lnTo>
                <a:lnTo>
                  <a:pt x="0" y="0"/>
                </a:lnTo>
                <a:close/>
              </a:path>
            </a:pathLst>
          </a:custGeom>
          <a:blipFill>
            <a:blip r:embed="rId4"/>
            <a:stretch>
              <a:fillRect l="0" t="0" r="0" b="0"/>
            </a:stretch>
          </a:blipFill>
        </p:spPr>
      </p:sp>
      <p:sp>
        <p:nvSpPr>
          <p:cNvPr name="Freeform 7" id="7"/>
          <p:cNvSpPr/>
          <p:nvPr/>
        </p:nvSpPr>
        <p:spPr>
          <a:xfrm flipH="false" flipV="false" rot="-5400000">
            <a:off x="4246685" y="5910214"/>
            <a:ext cx="4114800" cy="2309432"/>
          </a:xfrm>
          <a:custGeom>
            <a:avLst/>
            <a:gdLst/>
            <a:ahLst/>
            <a:cxnLst/>
            <a:rect r="r" b="b" t="t" l="l"/>
            <a:pathLst>
              <a:path h="2309432" w="4114800">
                <a:moveTo>
                  <a:pt x="0" y="0"/>
                </a:moveTo>
                <a:lnTo>
                  <a:pt x="4114800" y="0"/>
                </a:lnTo>
                <a:lnTo>
                  <a:pt x="4114800" y="2309432"/>
                </a:lnTo>
                <a:lnTo>
                  <a:pt x="0" y="2309432"/>
                </a:lnTo>
                <a:lnTo>
                  <a:pt x="0" y="0"/>
                </a:lnTo>
                <a:close/>
              </a:path>
            </a:pathLst>
          </a:custGeom>
          <a:blipFill>
            <a:blip r:embed="rId5"/>
            <a:stretch>
              <a:fillRect l="0" t="0" r="0" b="0"/>
            </a:stretch>
          </a:blipFill>
        </p:spPr>
      </p:sp>
      <p:sp>
        <p:nvSpPr>
          <p:cNvPr name="Freeform 8" id="8"/>
          <p:cNvSpPr/>
          <p:nvPr/>
        </p:nvSpPr>
        <p:spPr>
          <a:xfrm flipH="false" flipV="false" rot="0">
            <a:off x="7933747" y="5007530"/>
            <a:ext cx="2420507" cy="4085244"/>
          </a:xfrm>
          <a:custGeom>
            <a:avLst/>
            <a:gdLst/>
            <a:ahLst/>
            <a:cxnLst/>
            <a:rect r="r" b="b" t="t" l="l"/>
            <a:pathLst>
              <a:path h="4085244" w="2420507">
                <a:moveTo>
                  <a:pt x="0" y="0"/>
                </a:moveTo>
                <a:lnTo>
                  <a:pt x="2420506" y="0"/>
                </a:lnTo>
                <a:lnTo>
                  <a:pt x="2420506" y="4085244"/>
                </a:lnTo>
                <a:lnTo>
                  <a:pt x="0" y="4085244"/>
                </a:lnTo>
                <a:lnTo>
                  <a:pt x="0" y="0"/>
                </a:lnTo>
                <a:close/>
              </a:path>
            </a:pathLst>
          </a:custGeom>
          <a:blipFill>
            <a:blip r:embed="rId6"/>
            <a:stretch>
              <a:fillRect l="0" t="0" r="0" b="0"/>
            </a:stretch>
          </a:blipFill>
        </p:spPr>
      </p:sp>
      <p:sp>
        <p:nvSpPr>
          <p:cNvPr name="TextBox 9" id="9"/>
          <p:cNvSpPr txBox="true"/>
          <p:nvPr/>
        </p:nvSpPr>
        <p:spPr>
          <a:xfrm rot="0">
            <a:off x="3697314" y="1815035"/>
            <a:ext cx="10893372" cy="547368"/>
          </a:xfrm>
          <a:prstGeom prst="rect">
            <a:avLst/>
          </a:prstGeom>
        </p:spPr>
        <p:txBody>
          <a:bodyPr anchor="t" rtlCol="false" tIns="0" lIns="0" bIns="0" rIns="0">
            <a:spAutoFit/>
          </a:bodyPr>
          <a:lstStyle/>
          <a:p>
            <a:pPr algn="ctr">
              <a:lnSpc>
                <a:spcPts val="4480"/>
              </a:lnSpc>
              <a:spcBef>
                <a:spcPct val="0"/>
              </a:spcBef>
            </a:pPr>
            <a:r>
              <a:rPr lang="en-US" sz="3200">
                <a:solidFill>
                  <a:srgbClr val="4E614D"/>
                </a:solidFill>
                <a:latin typeface="Belleza"/>
                <a:ea typeface="Belleza"/>
                <a:cs typeface="Belleza"/>
                <a:sym typeface="Belleza"/>
              </a:rPr>
              <a:t>Our approach to constructing the low-fi</a:t>
            </a:r>
          </a:p>
        </p:txBody>
      </p:sp>
      <p:sp>
        <p:nvSpPr>
          <p:cNvPr name="TextBox 10" id="10"/>
          <p:cNvSpPr txBox="true"/>
          <p:nvPr/>
        </p:nvSpPr>
        <p:spPr>
          <a:xfrm rot="0">
            <a:off x="3269879" y="738586"/>
            <a:ext cx="11748243" cy="1143125"/>
          </a:xfrm>
          <a:prstGeom prst="rect">
            <a:avLst/>
          </a:prstGeom>
        </p:spPr>
        <p:txBody>
          <a:bodyPr anchor="t" rtlCol="false" tIns="0" lIns="0" bIns="0" rIns="0">
            <a:spAutoFit/>
          </a:bodyPr>
          <a:lstStyle/>
          <a:p>
            <a:pPr algn="ctr" marL="0" indent="0" lvl="0">
              <a:lnSpc>
                <a:spcPts val="9396"/>
              </a:lnSpc>
              <a:spcBef>
                <a:spcPct val="0"/>
              </a:spcBef>
            </a:pPr>
            <a:r>
              <a:rPr lang="en-US" sz="6711">
                <a:solidFill>
                  <a:srgbClr val="4E614D"/>
                </a:solidFill>
                <a:latin typeface="Belleza"/>
                <a:ea typeface="Belleza"/>
                <a:cs typeface="Belleza"/>
                <a:sym typeface="Belleza"/>
              </a:rPr>
              <a:t>THOUGHT PROCESS</a:t>
            </a:r>
          </a:p>
        </p:txBody>
      </p:sp>
      <p:sp>
        <p:nvSpPr>
          <p:cNvPr name="TextBox 11" id="11"/>
          <p:cNvSpPr txBox="true"/>
          <p:nvPr/>
        </p:nvSpPr>
        <p:spPr>
          <a:xfrm rot="0">
            <a:off x="406354" y="2583736"/>
            <a:ext cx="16852946" cy="2233293"/>
          </a:xfrm>
          <a:prstGeom prst="rect">
            <a:avLst/>
          </a:prstGeom>
        </p:spPr>
        <p:txBody>
          <a:bodyPr anchor="t" rtlCol="false" tIns="0" lIns="0" bIns="0" rIns="0">
            <a:spAutoFit/>
          </a:bodyPr>
          <a:lstStyle/>
          <a:p>
            <a:pPr algn="l" marL="690893" indent="-345447" lvl="1">
              <a:lnSpc>
                <a:spcPts val="4480"/>
              </a:lnSpc>
              <a:buFont typeface="Arial"/>
              <a:buChar char="•"/>
            </a:pPr>
            <a:r>
              <a:rPr lang="en-US" sz="3200">
                <a:solidFill>
                  <a:srgbClr val="4E614D"/>
                </a:solidFill>
                <a:latin typeface="Belleza"/>
                <a:ea typeface="Belleza"/>
                <a:cs typeface="Belleza"/>
                <a:sym typeface="Belleza"/>
              </a:rPr>
              <a:t>Physical Construction</a:t>
            </a:r>
          </a:p>
          <a:p>
            <a:pPr algn="l" marL="1381787" indent="-460596" lvl="2">
              <a:lnSpc>
                <a:spcPts val="4480"/>
              </a:lnSpc>
              <a:buFont typeface="Arial"/>
              <a:buChar char="⚬"/>
            </a:pPr>
            <a:r>
              <a:rPr lang="en-US" sz="3200">
                <a:solidFill>
                  <a:srgbClr val="4E614D"/>
                </a:solidFill>
                <a:latin typeface="Belleza"/>
                <a:ea typeface="Belleza"/>
                <a:cs typeface="Belleza"/>
                <a:sym typeface="Belleza"/>
              </a:rPr>
              <a:t>Created paper interfaces to represent each step of an app feature (a bit larger than iPhone size)</a:t>
            </a:r>
          </a:p>
          <a:p>
            <a:pPr algn="l" marL="1381787" indent="-460596" lvl="2">
              <a:lnSpc>
                <a:spcPts val="4480"/>
              </a:lnSpc>
              <a:buFont typeface="Arial"/>
              <a:buChar char="⚬"/>
            </a:pPr>
            <a:r>
              <a:rPr lang="en-US" sz="3200">
                <a:solidFill>
                  <a:srgbClr val="4E614D"/>
                </a:solidFill>
                <a:latin typeface="Belleza"/>
                <a:ea typeface="Belleza"/>
                <a:cs typeface="Belleza"/>
                <a:sym typeface="Belleza"/>
              </a:rPr>
              <a:t>Used paper “mouse,” “light-up feature,” and the “mayor” character to guide users through app </a:t>
            </a:r>
          </a:p>
          <a:p>
            <a:pPr algn="l" marL="1381787" indent="-460596" lvl="2">
              <a:lnSpc>
                <a:spcPts val="4480"/>
              </a:lnSpc>
              <a:spcBef>
                <a:spcPct val="0"/>
              </a:spcBef>
              <a:buFont typeface="Arial"/>
              <a:buChar char="⚬"/>
            </a:pPr>
            <a:r>
              <a:rPr lang="en-US" sz="3200">
                <a:solidFill>
                  <a:srgbClr val="4E614D"/>
                </a:solidFill>
                <a:latin typeface="Belleza"/>
                <a:ea typeface="Belleza"/>
                <a:cs typeface="Belleza"/>
                <a:sym typeface="Belleza"/>
              </a:rPr>
              <a:t>Allow users to write on paper (that we would switch out) when typing would be needed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4E614D"/>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25000"/>
              <a:extLst>
                <a:ext uri="{96DAC541-7B7A-43D3-8B79-37D633B846F1}">
                  <asvg:svgBlip xmlns:asvg="http://schemas.microsoft.com/office/drawing/2016/SVG/main" r:embed="rId3"/>
                </a:ext>
              </a:extLst>
            </a:blip>
            <a:stretch>
              <a:fillRect l="0" t="-38424" r="0" b="-43424"/>
            </a:stretch>
          </a:blipFill>
        </p:spPr>
      </p:sp>
      <p:sp>
        <p:nvSpPr>
          <p:cNvPr name="Freeform 3" id="3"/>
          <p:cNvSpPr/>
          <p:nvPr/>
        </p:nvSpPr>
        <p:spPr>
          <a:xfrm flipH="false" flipV="false" rot="396477">
            <a:off x="5330551" y="3696778"/>
            <a:ext cx="3611094" cy="3811181"/>
          </a:xfrm>
          <a:custGeom>
            <a:avLst/>
            <a:gdLst/>
            <a:ahLst/>
            <a:cxnLst/>
            <a:rect r="r" b="b" t="t" l="l"/>
            <a:pathLst>
              <a:path h="3811181" w="3611094">
                <a:moveTo>
                  <a:pt x="0" y="0"/>
                </a:moveTo>
                <a:lnTo>
                  <a:pt x="3611095" y="0"/>
                </a:lnTo>
                <a:lnTo>
                  <a:pt x="3611095" y="3811181"/>
                </a:lnTo>
                <a:lnTo>
                  <a:pt x="0" y="38111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5341356" y="4071137"/>
            <a:ext cx="3749774" cy="3394765"/>
            <a:chOff x="0" y="0"/>
            <a:chExt cx="5580380" cy="5052060"/>
          </a:xfrm>
        </p:grpSpPr>
        <p:sp>
          <p:nvSpPr>
            <p:cNvPr name="Freeform 5" id="5"/>
            <p:cNvSpPr/>
            <p:nvPr/>
          </p:nvSpPr>
          <p:spPr>
            <a:xfrm flipH="false" flipV="false" rot="0">
              <a:off x="-635000" y="-673100"/>
              <a:ext cx="6488430" cy="6027420"/>
            </a:xfrm>
            <a:custGeom>
              <a:avLst/>
              <a:gdLst/>
              <a:ahLst/>
              <a:cxnLst/>
              <a:rect r="r" b="b" t="t" l="l"/>
              <a:pathLst>
                <a:path h="6027420" w="648843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6"/>
              <a:stretch>
                <a:fillRect l="0" t="-3310" r="0" b="-47224"/>
              </a:stretch>
            </a:blipFill>
          </p:spPr>
        </p:sp>
      </p:grpSp>
      <p:sp>
        <p:nvSpPr>
          <p:cNvPr name="Freeform 6" id="6"/>
          <p:cNvSpPr/>
          <p:nvPr/>
        </p:nvSpPr>
        <p:spPr>
          <a:xfrm flipH="false" flipV="false" rot="-516213">
            <a:off x="9594665" y="3690766"/>
            <a:ext cx="3611094" cy="3811181"/>
          </a:xfrm>
          <a:custGeom>
            <a:avLst/>
            <a:gdLst/>
            <a:ahLst/>
            <a:cxnLst/>
            <a:rect r="r" b="b" t="t" l="l"/>
            <a:pathLst>
              <a:path h="3811181" w="3611094">
                <a:moveTo>
                  <a:pt x="0" y="0"/>
                </a:moveTo>
                <a:lnTo>
                  <a:pt x="3611094" y="0"/>
                </a:lnTo>
                <a:lnTo>
                  <a:pt x="3611094" y="3811182"/>
                </a:lnTo>
                <a:lnTo>
                  <a:pt x="0" y="38111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310925">
            <a:off x="13816813" y="3696778"/>
            <a:ext cx="3611094" cy="3811181"/>
          </a:xfrm>
          <a:custGeom>
            <a:avLst/>
            <a:gdLst/>
            <a:ahLst/>
            <a:cxnLst/>
            <a:rect r="r" b="b" t="t" l="l"/>
            <a:pathLst>
              <a:path h="3811181" w="3611094">
                <a:moveTo>
                  <a:pt x="0" y="0"/>
                </a:moveTo>
                <a:lnTo>
                  <a:pt x="3611094" y="0"/>
                </a:lnTo>
                <a:lnTo>
                  <a:pt x="3611094" y="3811181"/>
                </a:lnTo>
                <a:lnTo>
                  <a:pt x="0" y="38111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661511">
            <a:off x="1026459" y="3696778"/>
            <a:ext cx="3611094" cy="3811181"/>
          </a:xfrm>
          <a:custGeom>
            <a:avLst/>
            <a:gdLst/>
            <a:ahLst/>
            <a:cxnLst/>
            <a:rect r="r" b="b" t="t" l="l"/>
            <a:pathLst>
              <a:path h="3811181" w="3611094">
                <a:moveTo>
                  <a:pt x="0" y="0"/>
                </a:moveTo>
                <a:lnTo>
                  <a:pt x="3611094" y="0"/>
                </a:lnTo>
                <a:lnTo>
                  <a:pt x="3611094" y="3811181"/>
                </a:lnTo>
                <a:lnTo>
                  <a:pt x="0" y="38111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 id="9"/>
          <p:cNvGrpSpPr/>
          <p:nvPr/>
        </p:nvGrpSpPr>
        <p:grpSpPr>
          <a:xfrm rot="0">
            <a:off x="869156" y="4113194"/>
            <a:ext cx="3749774" cy="3394765"/>
            <a:chOff x="0" y="0"/>
            <a:chExt cx="5580380" cy="5052060"/>
          </a:xfrm>
        </p:grpSpPr>
        <p:sp>
          <p:nvSpPr>
            <p:cNvPr name="Freeform 10" id="10"/>
            <p:cNvSpPr/>
            <p:nvPr/>
          </p:nvSpPr>
          <p:spPr>
            <a:xfrm flipH="false" flipV="false" rot="0">
              <a:off x="-635000" y="-673100"/>
              <a:ext cx="6488430" cy="6027420"/>
            </a:xfrm>
            <a:custGeom>
              <a:avLst/>
              <a:gdLst/>
              <a:ahLst/>
              <a:cxnLst/>
              <a:rect r="r" b="b" t="t" l="l"/>
              <a:pathLst>
                <a:path h="6027420" w="648843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7"/>
              <a:stretch>
                <a:fillRect l="-59046" t="-108126" r="-67157" b="-125012"/>
              </a:stretch>
            </a:blipFill>
          </p:spPr>
        </p:sp>
      </p:grpSp>
      <p:grpSp>
        <p:nvGrpSpPr>
          <p:cNvPr name="Group 11" id="11"/>
          <p:cNvGrpSpPr/>
          <p:nvPr/>
        </p:nvGrpSpPr>
        <p:grpSpPr>
          <a:xfrm rot="0">
            <a:off x="9537861" y="4129880"/>
            <a:ext cx="3724702" cy="3372067"/>
            <a:chOff x="0" y="0"/>
            <a:chExt cx="5580380" cy="5052060"/>
          </a:xfrm>
        </p:grpSpPr>
        <p:sp>
          <p:nvSpPr>
            <p:cNvPr name="Freeform 12" id="12"/>
            <p:cNvSpPr/>
            <p:nvPr/>
          </p:nvSpPr>
          <p:spPr>
            <a:xfrm flipH="false" flipV="false" rot="0">
              <a:off x="-635000" y="-673100"/>
              <a:ext cx="6488430" cy="6027420"/>
            </a:xfrm>
            <a:custGeom>
              <a:avLst/>
              <a:gdLst/>
              <a:ahLst/>
              <a:cxnLst/>
              <a:rect r="r" b="b" t="t" l="l"/>
              <a:pathLst>
                <a:path h="6027420" w="648843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8"/>
              <a:stretch>
                <a:fillRect l="0" t="-30016" r="0" b="-35665"/>
              </a:stretch>
            </a:blipFill>
          </p:spPr>
        </p:sp>
      </p:grpSp>
      <p:grpSp>
        <p:nvGrpSpPr>
          <p:cNvPr name="Group 13" id="13"/>
          <p:cNvGrpSpPr/>
          <p:nvPr/>
        </p:nvGrpSpPr>
        <p:grpSpPr>
          <a:xfrm rot="0">
            <a:off x="13816813" y="4113194"/>
            <a:ext cx="3749774" cy="3394765"/>
            <a:chOff x="0" y="0"/>
            <a:chExt cx="5580380" cy="5052060"/>
          </a:xfrm>
        </p:grpSpPr>
        <p:sp>
          <p:nvSpPr>
            <p:cNvPr name="Freeform 14" id="14"/>
            <p:cNvSpPr/>
            <p:nvPr/>
          </p:nvSpPr>
          <p:spPr>
            <a:xfrm flipH="false" flipV="false" rot="0">
              <a:off x="-635000" y="-673100"/>
              <a:ext cx="6488430" cy="6027420"/>
            </a:xfrm>
            <a:custGeom>
              <a:avLst/>
              <a:gdLst/>
              <a:ahLst/>
              <a:cxnLst/>
              <a:rect r="r" b="b" t="t" l="l"/>
              <a:pathLst>
                <a:path h="6027420" w="648843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9"/>
              <a:stretch>
                <a:fillRect l="0" t="-3225" r="0" b="-3225"/>
              </a:stretch>
            </a:blipFill>
          </p:spPr>
        </p:sp>
      </p:grpSp>
      <p:sp>
        <p:nvSpPr>
          <p:cNvPr name="TextBox 15" id="15"/>
          <p:cNvSpPr txBox="true"/>
          <p:nvPr/>
        </p:nvSpPr>
        <p:spPr>
          <a:xfrm rot="0">
            <a:off x="4426173" y="1454985"/>
            <a:ext cx="9329912" cy="1236345"/>
          </a:xfrm>
          <a:prstGeom prst="rect">
            <a:avLst/>
          </a:prstGeom>
        </p:spPr>
        <p:txBody>
          <a:bodyPr anchor="t" rtlCol="false" tIns="0" lIns="0" bIns="0" rIns="0">
            <a:spAutoFit/>
          </a:bodyPr>
          <a:lstStyle/>
          <a:p>
            <a:pPr algn="ctr" marL="0" indent="0" lvl="0">
              <a:lnSpc>
                <a:spcPts val="10080"/>
              </a:lnSpc>
              <a:spcBef>
                <a:spcPct val="0"/>
              </a:spcBef>
            </a:pPr>
            <a:r>
              <a:rPr lang="en-US" sz="7200">
                <a:solidFill>
                  <a:srgbClr val="F2EDE3"/>
                </a:solidFill>
                <a:latin typeface="Belleza"/>
                <a:ea typeface="Belleza"/>
                <a:cs typeface="Belleza"/>
                <a:sym typeface="Belleza"/>
              </a:rPr>
              <a:t>FOOD 4 THOUGHT</a:t>
            </a:r>
          </a:p>
        </p:txBody>
      </p:sp>
      <p:sp>
        <p:nvSpPr>
          <p:cNvPr name="TextBox 16" id="16"/>
          <p:cNvSpPr txBox="true"/>
          <p:nvPr/>
        </p:nvSpPr>
        <p:spPr>
          <a:xfrm rot="0">
            <a:off x="1181024" y="8082721"/>
            <a:ext cx="3071002" cy="606419"/>
          </a:xfrm>
          <a:prstGeom prst="rect">
            <a:avLst/>
          </a:prstGeom>
        </p:spPr>
        <p:txBody>
          <a:bodyPr anchor="t" rtlCol="false" tIns="0" lIns="0" bIns="0" rIns="0">
            <a:spAutoFit/>
          </a:bodyPr>
          <a:lstStyle/>
          <a:p>
            <a:pPr algn="ctr" marL="0" indent="0" lvl="0">
              <a:lnSpc>
                <a:spcPts val="4900"/>
              </a:lnSpc>
              <a:spcBef>
                <a:spcPct val="0"/>
              </a:spcBef>
            </a:pPr>
            <a:r>
              <a:rPr lang="en-US" sz="3500" i="true">
                <a:solidFill>
                  <a:srgbClr val="F2EDE3"/>
                </a:solidFill>
                <a:latin typeface="Baskerville Display PT Italics"/>
                <a:ea typeface="Baskerville Display PT Italics"/>
                <a:cs typeface="Baskerville Display PT Italics"/>
                <a:sym typeface="Baskerville Display PT Italics"/>
              </a:rPr>
              <a:t>Na Young Son</a:t>
            </a:r>
          </a:p>
        </p:txBody>
      </p:sp>
      <p:sp>
        <p:nvSpPr>
          <p:cNvPr name="TextBox 17" id="17"/>
          <p:cNvSpPr txBox="true"/>
          <p:nvPr/>
        </p:nvSpPr>
        <p:spPr>
          <a:xfrm rot="0">
            <a:off x="5491069" y="8082721"/>
            <a:ext cx="3071002" cy="606419"/>
          </a:xfrm>
          <a:prstGeom prst="rect">
            <a:avLst/>
          </a:prstGeom>
        </p:spPr>
        <p:txBody>
          <a:bodyPr anchor="t" rtlCol="false" tIns="0" lIns="0" bIns="0" rIns="0">
            <a:spAutoFit/>
          </a:bodyPr>
          <a:lstStyle/>
          <a:p>
            <a:pPr algn="ctr" marL="0" indent="0" lvl="0">
              <a:lnSpc>
                <a:spcPts val="4900"/>
              </a:lnSpc>
              <a:spcBef>
                <a:spcPct val="0"/>
              </a:spcBef>
            </a:pPr>
            <a:r>
              <a:rPr lang="en-US" sz="3500" i="true">
                <a:solidFill>
                  <a:srgbClr val="F2EDE3"/>
                </a:solidFill>
                <a:latin typeface="Baskerville Display PT Italics"/>
                <a:ea typeface="Baskerville Display PT Italics"/>
                <a:cs typeface="Baskerville Display PT Italics"/>
                <a:sym typeface="Baskerville Display PT Italics"/>
              </a:rPr>
              <a:t>Mai Mostafa</a:t>
            </a:r>
          </a:p>
        </p:txBody>
      </p:sp>
      <p:sp>
        <p:nvSpPr>
          <p:cNvPr name="TextBox 18" id="18"/>
          <p:cNvSpPr txBox="true"/>
          <p:nvPr/>
        </p:nvSpPr>
        <p:spPr>
          <a:xfrm rot="0">
            <a:off x="9800322" y="8082721"/>
            <a:ext cx="3071002" cy="606419"/>
          </a:xfrm>
          <a:prstGeom prst="rect">
            <a:avLst/>
          </a:prstGeom>
        </p:spPr>
        <p:txBody>
          <a:bodyPr anchor="t" rtlCol="false" tIns="0" lIns="0" bIns="0" rIns="0">
            <a:spAutoFit/>
          </a:bodyPr>
          <a:lstStyle/>
          <a:p>
            <a:pPr algn="ctr" marL="0" indent="0" lvl="0">
              <a:lnSpc>
                <a:spcPts val="4900"/>
              </a:lnSpc>
              <a:spcBef>
                <a:spcPct val="0"/>
              </a:spcBef>
            </a:pPr>
            <a:r>
              <a:rPr lang="en-US" sz="3500" i="true">
                <a:solidFill>
                  <a:srgbClr val="F2EDE3"/>
                </a:solidFill>
                <a:latin typeface="Baskerville Display PT Italics"/>
                <a:ea typeface="Baskerville Display PT Italics"/>
                <a:cs typeface="Baskerville Display PT Italics"/>
                <a:sym typeface="Baskerville Display PT Italics"/>
              </a:rPr>
              <a:t>Ava Love</a:t>
            </a:r>
          </a:p>
        </p:txBody>
      </p:sp>
      <p:sp>
        <p:nvSpPr>
          <p:cNvPr name="TextBox 19" id="19"/>
          <p:cNvSpPr txBox="true"/>
          <p:nvPr/>
        </p:nvSpPr>
        <p:spPr>
          <a:xfrm rot="0">
            <a:off x="14109574" y="8082721"/>
            <a:ext cx="3071002" cy="606419"/>
          </a:xfrm>
          <a:prstGeom prst="rect">
            <a:avLst/>
          </a:prstGeom>
        </p:spPr>
        <p:txBody>
          <a:bodyPr anchor="t" rtlCol="false" tIns="0" lIns="0" bIns="0" rIns="0">
            <a:spAutoFit/>
          </a:bodyPr>
          <a:lstStyle/>
          <a:p>
            <a:pPr algn="ctr" marL="0" indent="0" lvl="0">
              <a:lnSpc>
                <a:spcPts val="4900"/>
              </a:lnSpc>
              <a:spcBef>
                <a:spcPct val="0"/>
              </a:spcBef>
            </a:pPr>
            <a:r>
              <a:rPr lang="en-US" sz="3500" i="true">
                <a:solidFill>
                  <a:srgbClr val="F2EDE3"/>
                </a:solidFill>
                <a:latin typeface="Baskerville Display PT Italics"/>
                <a:ea typeface="Baskerville Display PT Italics"/>
                <a:cs typeface="Baskerville Display PT Italics"/>
                <a:sym typeface="Baskerville Display PT Italics"/>
              </a:rPr>
              <a:t>Elton Manchester</a:t>
            </a:r>
          </a:p>
        </p:txBody>
      </p:sp>
    </p:spTree>
  </p:cSld>
  <p:clrMapOvr>
    <a:masterClrMapping/>
  </p:clrMapOvr>
  <p:transition spd="fast">
    <p:push dir="l"/>
  </p:transition>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7F7EA"/>
        </a:solidFill>
      </p:bgPr>
    </p:bg>
    <p:spTree>
      <p:nvGrpSpPr>
        <p:cNvPr id="1" name=""/>
        <p:cNvGrpSpPr/>
        <p:nvPr/>
      </p:nvGrpSpPr>
      <p:grpSpPr>
        <a:xfrm>
          <a:off x="0" y="0"/>
          <a:ext cx="0" cy="0"/>
          <a:chOff x="0" y="0"/>
          <a:chExt cx="0" cy="0"/>
        </a:xfrm>
      </p:grpSpPr>
      <p:sp>
        <p:nvSpPr>
          <p:cNvPr name="Freeform 2" id="2"/>
          <p:cNvSpPr/>
          <p:nvPr/>
        </p:nvSpPr>
        <p:spPr>
          <a:xfrm flipH="false" flipV="false" rot="0">
            <a:off x="924410" y="81064"/>
            <a:ext cx="7705482" cy="10205936"/>
          </a:xfrm>
          <a:custGeom>
            <a:avLst/>
            <a:gdLst/>
            <a:ahLst/>
            <a:cxnLst/>
            <a:rect r="r" b="b" t="t" l="l"/>
            <a:pathLst>
              <a:path h="10205936" w="7705482">
                <a:moveTo>
                  <a:pt x="0" y="0"/>
                </a:moveTo>
                <a:lnTo>
                  <a:pt x="7705482" y="0"/>
                </a:lnTo>
                <a:lnTo>
                  <a:pt x="7705482" y="10205936"/>
                </a:lnTo>
                <a:lnTo>
                  <a:pt x="0" y="10205936"/>
                </a:lnTo>
                <a:lnTo>
                  <a:pt x="0" y="0"/>
                </a:lnTo>
                <a:close/>
              </a:path>
            </a:pathLst>
          </a:custGeom>
          <a:blipFill>
            <a:blip r:embed="rId2"/>
            <a:stretch>
              <a:fillRect l="0" t="0" r="0" b="0"/>
            </a:stretch>
          </a:blipFill>
        </p:spPr>
      </p:sp>
      <p:sp>
        <p:nvSpPr>
          <p:cNvPr name="Freeform 3" id="3"/>
          <p:cNvSpPr/>
          <p:nvPr/>
        </p:nvSpPr>
        <p:spPr>
          <a:xfrm flipH="false" flipV="false" rot="0">
            <a:off x="9122297" y="81064"/>
            <a:ext cx="8241294" cy="10205936"/>
          </a:xfrm>
          <a:custGeom>
            <a:avLst/>
            <a:gdLst/>
            <a:ahLst/>
            <a:cxnLst/>
            <a:rect r="r" b="b" t="t" l="l"/>
            <a:pathLst>
              <a:path h="10205936" w="8241294">
                <a:moveTo>
                  <a:pt x="0" y="0"/>
                </a:moveTo>
                <a:lnTo>
                  <a:pt x="8241293" y="0"/>
                </a:lnTo>
                <a:lnTo>
                  <a:pt x="8241293" y="10205936"/>
                </a:lnTo>
                <a:lnTo>
                  <a:pt x="0" y="10205936"/>
                </a:lnTo>
                <a:lnTo>
                  <a:pt x="0" y="0"/>
                </a:lnTo>
                <a:close/>
              </a:path>
            </a:pathLst>
          </a:custGeom>
          <a:blipFill>
            <a:blip r:embed="rId3"/>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A6A482"/>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50000"/>
              <a:extLst>
                <a:ext uri="{96DAC541-7B7A-43D3-8B79-37D633B846F1}">
                  <asvg:svgBlip xmlns:asvg="http://schemas.microsoft.com/office/drawing/2016/SVG/main" r:embed="rId3"/>
                </a:ext>
              </a:extLst>
            </a:blip>
            <a:stretch>
              <a:fillRect l="0" t="-38424" r="0" b="-43424"/>
            </a:stretch>
          </a:blipFill>
        </p:spPr>
      </p:sp>
      <p:sp>
        <p:nvSpPr>
          <p:cNvPr name="Freeform 3" id="3"/>
          <p:cNvSpPr/>
          <p:nvPr/>
        </p:nvSpPr>
        <p:spPr>
          <a:xfrm flipH="false" flipV="false" rot="0">
            <a:off x="1411177" y="1286755"/>
            <a:ext cx="15465645" cy="7713491"/>
          </a:xfrm>
          <a:custGeom>
            <a:avLst/>
            <a:gdLst/>
            <a:ahLst/>
            <a:cxnLst/>
            <a:rect r="r" b="b" t="t" l="l"/>
            <a:pathLst>
              <a:path h="7713491" w="15465645">
                <a:moveTo>
                  <a:pt x="0" y="0"/>
                </a:moveTo>
                <a:lnTo>
                  <a:pt x="15465646" y="0"/>
                </a:lnTo>
                <a:lnTo>
                  <a:pt x="15465646" y="7713490"/>
                </a:lnTo>
                <a:lnTo>
                  <a:pt x="0" y="77134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943476" y="3457450"/>
            <a:ext cx="12401049" cy="3267325"/>
          </a:xfrm>
          <a:prstGeom prst="rect">
            <a:avLst/>
          </a:prstGeom>
        </p:spPr>
        <p:txBody>
          <a:bodyPr anchor="t" rtlCol="false" tIns="0" lIns="0" bIns="0" rIns="0">
            <a:spAutoFit/>
          </a:bodyPr>
          <a:lstStyle/>
          <a:p>
            <a:pPr algn="ctr">
              <a:lnSpc>
                <a:spcPts val="12995"/>
              </a:lnSpc>
            </a:pPr>
            <a:r>
              <a:rPr lang="en-US" sz="9996" spc="219">
                <a:solidFill>
                  <a:srgbClr val="4E614D"/>
                </a:solidFill>
                <a:latin typeface="Belleza"/>
                <a:ea typeface="Belleza"/>
                <a:cs typeface="Belleza"/>
                <a:sym typeface="Belleza"/>
              </a:rPr>
              <a:t>2(b) </a:t>
            </a:r>
          </a:p>
          <a:p>
            <a:pPr algn="ctr" marL="0" indent="0" lvl="0">
              <a:lnSpc>
                <a:spcPts val="12995"/>
              </a:lnSpc>
            </a:pPr>
            <a:r>
              <a:rPr lang="en-US" sz="9996" spc="219">
                <a:solidFill>
                  <a:srgbClr val="4E614D"/>
                </a:solidFill>
                <a:latin typeface="Belleza"/>
                <a:ea typeface="Belleza"/>
                <a:cs typeface="Belleza"/>
                <a:sym typeface="Belleza"/>
              </a:rPr>
              <a:t>Task Flows</a:t>
            </a:r>
          </a:p>
        </p:txBody>
      </p:sp>
    </p:spTree>
  </p:cSld>
  <p:clrMapOvr>
    <a:masterClrMapping/>
  </p:clrMapOvr>
  <p:transition spd="fast">
    <p:push dir="u"/>
  </p:transition>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EDEDE3"/>
        </a:solidFill>
      </p:bgPr>
    </p:bg>
    <p:spTree>
      <p:nvGrpSpPr>
        <p:cNvPr id="1" name=""/>
        <p:cNvGrpSpPr/>
        <p:nvPr/>
      </p:nvGrpSpPr>
      <p:grpSpPr>
        <a:xfrm>
          <a:off x="0" y="0"/>
          <a:ext cx="0" cy="0"/>
          <a:chOff x="0" y="0"/>
          <a:chExt cx="0" cy="0"/>
        </a:xfrm>
      </p:grpSpPr>
      <p:sp>
        <p:nvSpPr>
          <p:cNvPr name="Freeform 2" id="2"/>
          <p:cNvSpPr/>
          <p:nvPr/>
        </p:nvSpPr>
        <p:spPr>
          <a:xfrm flipH="false" flipV="false" rot="0">
            <a:off x="433287" y="-1303361"/>
            <a:ext cx="23894012" cy="11590361"/>
          </a:xfrm>
          <a:custGeom>
            <a:avLst/>
            <a:gdLst/>
            <a:ahLst/>
            <a:cxnLst/>
            <a:rect r="r" b="b" t="t" l="l"/>
            <a:pathLst>
              <a:path h="11590361" w="23894012">
                <a:moveTo>
                  <a:pt x="0" y="0"/>
                </a:moveTo>
                <a:lnTo>
                  <a:pt x="23894013" y="0"/>
                </a:lnTo>
                <a:lnTo>
                  <a:pt x="23894013" y="11590361"/>
                </a:lnTo>
                <a:lnTo>
                  <a:pt x="0" y="11590361"/>
                </a:lnTo>
                <a:lnTo>
                  <a:pt x="0" y="0"/>
                </a:lnTo>
                <a:close/>
              </a:path>
            </a:pathLst>
          </a:custGeom>
          <a:blipFill>
            <a:blip r:embed="rId2">
              <a:extLst>
                <a:ext uri="{96DAC541-7B7A-43D3-8B79-37D633B846F1}">
                  <asvg:svgBlip xmlns:asvg="http://schemas.microsoft.com/office/drawing/2016/SVG/main" r:embed="rId3"/>
                </a:ext>
              </a:extLst>
            </a:blip>
            <a:stretch>
              <a:fillRect l="0" t="-45484" r="0" b="-60669"/>
            </a:stretch>
          </a:blipFill>
        </p:spPr>
      </p:sp>
      <p:sp>
        <p:nvSpPr>
          <p:cNvPr name="TextBox 3" id="3"/>
          <p:cNvSpPr txBox="true"/>
          <p:nvPr/>
        </p:nvSpPr>
        <p:spPr>
          <a:xfrm rot="0">
            <a:off x="1028700" y="1273523"/>
            <a:ext cx="5112553" cy="1094740"/>
          </a:xfrm>
          <a:prstGeom prst="rect">
            <a:avLst/>
          </a:prstGeom>
        </p:spPr>
        <p:txBody>
          <a:bodyPr anchor="t" rtlCol="false" tIns="0" lIns="0" bIns="0" rIns="0">
            <a:spAutoFit/>
          </a:bodyPr>
          <a:lstStyle/>
          <a:p>
            <a:pPr algn="l" marL="0" indent="0" lvl="0">
              <a:lnSpc>
                <a:spcPts val="8959"/>
              </a:lnSpc>
              <a:spcBef>
                <a:spcPct val="0"/>
              </a:spcBef>
            </a:pPr>
            <a:r>
              <a:rPr lang="en-US" sz="6399" i="true">
                <a:solidFill>
                  <a:srgbClr val="4E614D"/>
                </a:solidFill>
                <a:latin typeface="Baskerville Display PT Italics"/>
                <a:ea typeface="Baskerville Display PT Italics"/>
                <a:cs typeface="Baskerville Display PT Italics"/>
                <a:sym typeface="Baskerville Display PT Italics"/>
              </a:rPr>
              <a:t>Simple: Toolbox</a:t>
            </a:r>
          </a:p>
        </p:txBody>
      </p:sp>
      <p:sp>
        <p:nvSpPr>
          <p:cNvPr name="AutoShape 4" id="4"/>
          <p:cNvSpPr/>
          <p:nvPr/>
        </p:nvSpPr>
        <p:spPr>
          <a:xfrm>
            <a:off x="1028700" y="2368263"/>
            <a:ext cx="4242899" cy="0"/>
          </a:xfrm>
          <a:prstGeom prst="line">
            <a:avLst/>
          </a:prstGeom>
          <a:ln cap="flat" w="28575">
            <a:solidFill>
              <a:srgbClr val="BBCBCD"/>
            </a:solidFill>
            <a:prstDash val="solid"/>
            <a:headEnd type="none" len="sm" w="sm"/>
            <a:tailEnd type="none" len="sm" w="sm"/>
          </a:ln>
        </p:spPr>
      </p:sp>
      <p:sp>
        <p:nvSpPr>
          <p:cNvPr name="Freeform 5" id="5"/>
          <p:cNvSpPr/>
          <p:nvPr/>
        </p:nvSpPr>
        <p:spPr>
          <a:xfrm flipH="false" flipV="false" rot="0">
            <a:off x="6919501" y="1882805"/>
            <a:ext cx="10339799" cy="7242978"/>
          </a:xfrm>
          <a:custGeom>
            <a:avLst/>
            <a:gdLst/>
            <a:ahLst/>
            <a:cxnLst/>
            <a:rect r="r" b="b" t="t" l="l"/>
            <a:pathLst>
              <a:path h="7242978" w="10339799">
                <a:moveTo>
                  <a:pt x="0" y="0"/>
                </a:moveTo>
                <a:lnTo>
                  <a:pt x="10339799" y="0"/>
                </a:lnTo>
                <a:lnTo>
                  <a:pt x="10339799" y="7242978"/>
                </a:lnTo>
                <a:lnTo>
                  <a:pt x="0" y="7242978"/>
                </a:lnTo>
                <a:lnTo>
                  <a:pt x="0" y="0"/>
                </a:lnTo>
                <a:close/>
              </a:path>
            </a:pathLst>
          </a:custGeom>
          <a:blipFill>
            <a:blip r:embed="rId4"/>
            <a:stretch>
              <a:fillRect l="-215" t="-6372" r="-1787" b="-2839"/>
            </a:stretch>
          </a:blipFill>
        </p:spPr>
      </p:sp>
      <p:sp>
        <p:nvSpPr>
          <p:cNvPr name="Freeform 6" id="6"/>
          <p:cNvSpPr/>
          <p:nvPr/>
        </p:nvSpPr>
        <p:spPr>
          <a:xfrm flipH="false" flipV="false" rot="0">
            <a:off x="3245294" y="5143500"/>
            <a:ext cx="3319927" cy="2286600"/>
          </a:xfrm>
          <a:custGeom>
            <a:avLst/>
            <a:gdLst/>
            <a:ahLst/>
            <a:cxnLst/>
            <a:rect r="r" b="b" t="t" l="l"/>
            <a:pathLst>
              <a:path h="2286600" w="3319927">
                <a:moveTo>
                  <a:pt x="0" y="0"/>
                </a:moveTo>
                <a:lnTo>
                  <a:pt x="3319926" y="0"/>
                </a:lnTo>
                <a:lnTo>
                  <a:pt x="3319926" y="2286600"/>
                </a:lnTo>
                <a:lnTo>
                  <a:pt x="0" y="22866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476667" y="7670363"/>
            <a:ext cx="6216619" cy="1455420"/>
          </a:xfrm>
          <a:prstGeom prst="rect">
            <a:avLst/>
          </a:prstGeom>
        </p:spPr>
        <p:txBody>
          <a:bodyPr anchor="t" rtlCol="false" tIns="0" lIns="0" bIns="0" rIns="0">
            <a:spAutoFit/>
          </a:bodyPr>
          <a:lstStyle/>
          <a:p>
            <a:pPr algn="r">
              <a:lnSpc>
                <a:spcPts val="5880"/>
              </a:lnSpc>
              <a:spcBef>
                <a:spcPct val="0"/>
              </a:spcBef>
            </a:pPr>
            <a:r>
              <a:rPr lang="en-US" sz="4200">
                <a:solidFill>
                  <a:srgbClr val="4E614D"/>
                </a:solidFill>
                <a:latin typeface="Baskerville Display PT"/>
                <a:ea typeface="Baskerville Display PT"/>
                <a:cs typeface="Baskerville Display PT"/>
                <a:sym typeface="Baskerville Display PT"/>
              </a:rPr>
              <a:t>Add trigger with associated coping mechanisms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DEDE3"/>
        </a:solidFill>
      </p:bgPr>
    </p:bg>
    <p:spTree>
      <p:nvGrpSpPr>
        <p:cNvPr id="1" name=""/>
        <p:cNvGrpSpPr/>
        <p:nvPr/>
      </p:nvGrpSpPr>
      <p:grpSpPr>
        <a:xfrm>
          <a:off x="0" y="0"/>
          <a:ext cx="0" cy="0"/>
          <a:chOff x="0" y="0"/>
          <a:chExt cx="0" cy="0"/>
        </a:xfrm>
      </p:grpSpPr>
      <p:sp>
        <p:nvSpPr>
          <p:cNvPr name="Freeform 2" id="2"/>
          <p:cNvSpPr/>
          <p:nvPr/>
        </p:nvSpPr>
        <p:spPr>
          <a:xfrm flipH="false" flipV="false" rot="0">
            <a:off x="433287" y="-1303361"/>
            <a:ext cx="23894012" cy="11590361"/>
          </a:xfrm>
          <a:custGeom>
            <a:avLst/>
            <a:gdLst/>
            <a:ahLst/>
            <a:cxnLst/>
            <a:rect r="r" b="b" t="t" l="l"/>
            <a:pathLst>
              <a:path h="11590361" w="23894012">
                <a:moveTo>
                  <a:pt x="0" y="0"/>
                </a:moveTo>
                <a:lnTo>
                  <a:pt x="23894013" y="0"/>
                </a:lnTo>
                <a:lnTo>
                  <a:pt x="23894013" y="11590361"/>
                </a:lnTo>
                <a:lnTo>
                  <a:pt x="0" y="11590361"/>
                </a:lnTo>
                <a:lnTo>
                  <a:pt x="0" y="0"/>
                </a:lnTo>
                <a:close/>
              </a:path>
            </a:pathLst>
          </a:custGeom>
          <a:blipFill>
            <a:blip r:embed="rId2">
              <a:extLst>
                <a:ext uri="{96DAC541-7B7A-43D3-8B79-37D633B846F1}">
                  <asvg:svgBlip xmlns:asvg="http://schemas.microsoft.com/office/drawing/2016/SVG/main" r:embed="rId3"/>
                </a:ext>
              </a:extLst>
            </a:blip>
            <a:stretch>
              <a:fillRect l="0" t="-45484" r="0" b="-60669"/>
            </a:stretch>
          </a:blipFill>
        </p:spPr>
      </p:sp>
      <p:sp>
        <p:nvSpPr>
          <p:cNvPr name="AutoShape 3" id="3"/>
          <p:cNvSpPr/>
          <p:nvPr/>
        </p:nvSpPr>
        <p:spPr>
          <a:xfrm>
            <a:off x="1066800" y="2392075"/>
            <a:ext cx="4242899" cy="0"/>
          </a:xfrm>
          <a:prstGeom prst="line">
            <a:avLst/>
          </a:prstGeom>
          <a:ln cap="flat" w="28575">
            <a:solidFill>
              <a:srgbClr val="BBCBCD"/>
            </a:solidFill>
            <a:prstDash val="solid"/>
            <a:headEnd type="none" len="sm" w="sm"/>
            <a:tailEnd type="none" len="sm" w="sm"/>
          </a:ln>
        </p:spPr>
      </p:sp>
      <p:sp>
        <p:nvSpPr>
          <p:cNvPr name="Freeform 4" id="4"/>
          <p:cNvSpPr/>
          <p:nvPr/>
        </p:nvSpPr>
        <p:spPr>
          <a:xfrm flipH="false" flipV="false" rot="0">
            <a:off x="10908657" y="500001"/>
            <a:ext cx="6350643" cy="9286999"/>
          </a:xfrm>
          <a:custGeom>
            <a:avLst/>
            <a:gdLst/>
            <a:ahLst/>
            <a:cxnLst/>
            <a:rect r="r" b="b" t="t" l="l"/>
            <a:pathLst>
              <a:path h="9286999" w="6350643">
                <a:moveTo>
                  <a:pt x="0" y="0"/>
                </a:moveTo>
                <a:lnTo>
                  <a:pt x="6350643" y="0"/>
                </a:lnTo>
                <a:lnTo>
                  <a:pt x="6350643" y="9286998"/>
                </a:lnTo>
                <a:lnTo>
                  <a:pt x="0" y="9286998"/>
                </a:lnTo>
                <a:lnTo>
                  <a:pt x="0" y="0"/>
                </a:lnTo>
                <a:close/>
              </a:path>
            </a:pathLst>
          </a:custGeom>
          <a:blipFill>
            <a:blip r:embed="rId4"/>
            <a:stretch>
              <a:fillRect l="0" t="0" r="-5364" b="-3113"/>
            </a:stretch>
          </a:blipFill>
        </p:spPr>
      </p:sp>
      <p:sp>
        <p:nvSpPr>
          <p:cNvPr name="TextBox 5" id="5"/>
          <p:cNvSpPr txBox="true"/>
          <p:nvPr/>
        </p:nvSpPr>
        <p:spPr>
          <a:xfrm rot="0">
            <a:off x="1458170" y="3035085"/>
            <a:ext cx="9284464" cy="4319863"/>
          </a:xfrm>
          <a:prstGeom prst="rect">
            <a:avLst/>
          </a:prstGeom>
        </p:spPr>
        <p:txBody>
          <a:bodyPr anchor="t" rtlCol="false" tIns="0" lIns="0" bIns="0" rIns="0">
            <a:spAutoFit/>
          </a:bodyPr>
          <a:lstStyle/>
          <a:p>
            <a:pPr algn="l" marL="1064921" indent="-532460" lvl="1">
              <a:lnSpc>
                <a:spcPts val="6905"/>
              </a:lnSpc>
              <a:buFont typeface="Arial"/>
              <a:buChar char="•"/>
            </a:pPr>
            <a:r>
              <a:rPr lang="en-US" sz="4932">
                <a:solidFill>
                  <a:srgbClr val="4E614D"/>
                </a:solidFill>
                <a:latin typeface="Baskerville Display PT"/>
                <a:ea typeface="Baskerville Display PT"/>
                <a:cs typeface="Baskerville Display PT"/>
                <a:sym typeface="Baskerville Display PT"/>
              </a:rPr>
              <a:t>Intro quiz + setting goals</a:t>
            </a:r>
          </a:p>
          <a:p>
            <a:pPr algn="l" marL="1064921" indent="-532460" lvl="1">
              <a:lnSpc>
                <a:spcPts val="6905"/>
              </a:lnSpc>
              <a:buFont typeface="Arial"/>
              <a:buChar char="•"/>
            </a:pPr>
            <a:r>
              <a:rPr lang="en-US" sz="4932">
                <a:solidFill>
                  <a:srgbClr val="4E614D"/>
                </a:solidFill>
                <a:latin typeface="Baskerville Display PT"/>
                <a:ea typeface="Baskerville Display PT"/>
                <a:cs typeface="Baskerville Display PT"/>
                <a:sym typeface="Baskerville Display PT"/>
              </a:rPr>
              <a:t>Progress forward by achieving the set goals in each level</a:t>
            </a:r>
          </a:p>
          <a:p>
            <a:pPr algn="l" marL="1064921" indent="-532460" lvl="1">
              <a:lnSpc>
                <a:spcPts val="6905"/>
              </a:lnSpc>
              <a:spcBef>
                <a:spcPct val="0"/>
              </a:spcBef>
              <a:buFont typeface="Arial"/>
              <a:buChar char="•"/>
            </a:pPr>
            <a:r>
              <a:rPr lang="en-US" sz="4932">
                <a:solidFill>
                  <a:srgbClr val="4E614D"/>
                </a:solidFill>
                <a:latin typeface="Baskerville Display PT"/>
                <a:ea typeface="Baskerville Display PT"/>
                <a:cs typeface="Baskerville Display PT"/>
                <a:sym typeface="Baskerville Display PT"/>
              </a:rPr>
              <a:t>Daily check-in by speaking with the shop owner</a:t>
            </a:r>
          </a:p>
        </p:txBody>
      </p:sp>
      <p:sp>
        <p:nvSpPr>
          <p:cNvPr name="Freeform 6" id="6"/>
          <p:cNvSpPr/>
          <p:nvPr/>
        </p:nvSpPr>
        <p:spPr>
          <a:xfrm flipH="false" flipV="false" rot="0">
            <a:off x="1066800" y="8237482"/>
            <a:ext cx="6749208" cy="1020818"/>
          </a:xfrm>
          <a:custGeom>
            <a:avLst/>
            <a:gdLst/>
            <a:ahLst/>
            <a:cxnLst/>
            <a:rect r="r" b="b" t="t" l="l"/>
            <a:pathLst>
              <a:path h="1020818" w="6749208">
                <a:moveTo>
                  <a:pt x="0" y="0"/>
                </a:moveTo>
                <a:lnTo>
                  <a:pt x="6749208" y="0"/>
                </a:lnTo>
                <a:lnTo>
                  <a:pt x="6749208" y="1020818"/>
                </a:lnTo>
                <a:lnTo>
                  <a:pt x="0" y="102081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1028700" y="1273523"/>
            <a:ext cx="7832907" cy="1094740"/>
          </a:xfrm>
          <a:prstGeom prst="rect">
            <a:avLst/>
          </a:prstGeom>
        </p:spPr>
        <p:txBody>
          <a:bodyPr anchor="t" rtlCol="false" tIns="0" lIns="0" bIns="0" rIns="0">
            <a:spAutoFit/>
          </a:bodyPr>
          <a:lstStyle/>
          <a:p>
            <a:pPr algn="l" marL="0" indent="0" lvl="0">
              <a:lnSpc>
                <a:spcPts val="8959"/>
              </a:lnSpc>
              <a:spcBef>
                <a:spcPct val="0"/>
              </a:spcBef>
            </a:pPr>
            <a:r>
              <a:rPr lang="en-US" sz="6399" i="true">
                <a:solidFill>
                  <a:srgbClr val="4E614D"/>
                </a:solidFill>
                <a:latin typeface="Baskerville Display PT Italics"/>
                <a:ea typeface="Baskerville Display PT Italics"/>
                <a:cs typeface="Baskerville Display PT Italics"/>
                <a:sym typeface="Baskerville Display PT Italics"/>
              </a:rPr>
              <a:t>Moderate: First Stage</a:t>
            </a:r>
          </a:p>
        </p:txBody>
      </p:sp>
    </p:spTree>
  </p:cSld>
  <p:clrMapOvr>
    <a:masterClrMapping/>
  </p:clrMapOvr>
  <p:transition spd="fast">
    <p:push dir="l"/>
  </p:transition>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EDEDE3"/>
        </a:solidFill>
      </p:bgPr>
    </p:bg>
    <p:spTree>
      <p:nvGrpSpPr>
        <p:cNvPr id="1" name=""/>
        <p:cNvGrpSpPr/>
        <p:nvPr/>
      </p:nvGrpSpPr>
      <p:grpSpPr>
        <a:xfrm>
          <a:off x="0" y="0"/>
          <a:ext cx="0" cy="0"/>
          <a:chOff x="0" y="0"/>
          <a:chExt cx="0" cy="0"/>
        </a:xfrm>
      </p:grpSpPr>
      <p:sp>
        <p:nvSpPr>
          <p:cNvPr name="Freeform 2" id="2"/>
          <p:cNvSpPr/>
          <p:nvPr/>
        </p:nvSpPr>
        <p:spPr>
          <a:xfrm flipH="false" flipV="false" rot="0">
            <a:off x="433287" y="-1303361"/>
            <a:ext cx="23894012" cy="11590361"/>
          </a:xfrm>
          <a:custGeom>
            <a:avLst/>
            <a:gdLst/>
            <a:ahLst/>
            <a:cxnLst/>
            <a:rect r="r" b="b" t="t" l="l"/>
            <a:pathLst>
              <a:path h="11590361" w="23894012">
                <a:moveTo>
                  <a:pt x="0" y="0"/>
                </a:moveTo>
                <a:lnTo>
                  <a:pt x="23894013" y="0"/>
                </a:lnTo>
                <a:lnTo>
                  <a:pt x="23894013" y="11590361"/>
                </a:lnTo>
                <a:lnTo>
                  <a:pt x="0" y="11590361"/>
                </a:lnTo>
                <a:lnTo>
                  <a:pt x="0" y="0"/>
                </a:lnTo>
                <a:close/>
              </a:path>
            </a:pathLst>
          </a:custGeom>
          <a:blipFill>
            <a:blip r:embed="rId2">
              <a:extLst>
                <a:ext uri="{96DAC541-7B7A-43D3-8B79-37D633B846F1}">
                  <asvg:svgBlip xmlns:asvg="http://schemas.microsoft.com/office/drawing/2016/SVG/main" r:embed="rId3"/>
                </a:ext>
              </a:extLst>
            </a:blip>
            <a:stretch>
              <a:fillRect l="0" t="-45484" r="0" b="-60669"/>
            </a:stretch>
          </a:blipFill>
        </p:spPr>
      </p:sp>
      <p:sp>
        <p:nvSpPr>
          <p:cNvPr name="AutoShape 3" id="3"/>
          <p:cNvSpPr/>
          <p:nvPr/>
        </p:nvSpPr>
        <p:spPr>
          <a:xfrm>
            <a:off x="1066800" y="1777465"/>
            <a:ext cx="4242899" cy="0"/>
          </a:xfrm>
          <a:prstGeom prst="line">
            <a:avLst/>
          </a:prstGeom>
          <a:ln cap="flat" w="28575">
            <a:solidFill>
              <a:srgbClr val="BBCBCD"/>
            </a:solidFill>
            <a:prstDash val="solid"/>
            <a:headEnd type="none" len="sm" w="sm"/>
            <a:tailEnd type="none" len="sm" w="sm"/>
          </a:ln>
        </p:spPr>
      </p:sp>
      <p:sp>
        <p:nvSpPr>
          <p:cNvPr name="Freeform 4" id="4"/>
          <p:cNvSpPr/>
          <p:nvPr/>
        </p:nvSpPr>
        <p:spPr>
          <a:xfrm flipH="false" flipV="false" rot="0">
            <a:off x="12440859" y="2059538"/>
            <a:ext cx="4818441" cy="6533479"/>
          </a:xfrm>
          <a:custGeom>
            <a:avLst/>
            <a:gdLst/>
            <a:ahLst/>
            <a:cxnLst/>
            <a:rect r="r" b="b" t="t" l="l"/>
            <a:pathLst>
              <a:path h="6533479" w="4818441">
                <a:moveTo>
                  <a:pt x="0" y="0"/>
                </a:moveTo>
                <a:lnTo>
                  <a:pt x="4818441" y="0"/>
                </a:lnTo>
                <a:lnTo>
                  <a:pt x="4818441" y="6533480"/>
                </a:lnTo>
                <a:lnTo>
                  <a:pt x="0" y="6533480"/>
                </a:lnTo>
                <a:lnTo>
                  <a:pt x="0" y="0"/>
                </a:lnTo>
                <a:close/>
              </a:path>
            </a:pathLst>
          </a:custGeom>
          <a:blipFill>
            <a:blip r:embed="rId4"/>
            <a:stretch>
              <a:fillRect l="0" t="0" r="0" b="0"/>
            </a:stretch>
          </a:blipFill>
        </p:spPr>
      </p:sp>
      <p:sp>
        <p:nvSpPr>
          <p:cNvPr name="Freeform 5" id="5"/>
          <p:cNvSpPr/>
          <p:nvPr/>
        </p:nvSpPr>
        <p:spPr>
          <a:xfrm flipH="false" flipV="false" rot="0">
            <a:off x="7341675" y="2059538"/>
            <a:ext cx="5177782" cy="6533479"/>
          </a:xfrm>
          <a:custGeom>
            <a:avLst/>
            <a:gdLst/>
            <a:ahLst/>
            <a:cxnLst/>
            <a:rect r="r" b="b" t="t" l="l"/>
            <a:pathLst>
              <a:path h="6533479" w="5177782">
                <a:moveTo>
                  <a:pt x="0" y="0"/>
                </a:moveTo>
                <a:lnTo>
                  <a:pt x="5177782" y="0"/>
                </a:lnTo>
                <a:lnTo>
                  <a:pt x="5177782" y="6533480"/>
                </a:lnTo>
                <a:lnTo>
                  <a:pt x="0" y="6533480"/>
                </a:lnTo>
                <a:lnTo>
                  <a:pt x="0" y="0"/>
                </a:lnTo>
                <a:close/>
              </a:path>
            </a:pathLst>
          </a:custGeom>
          <a:blipFill>
            <a:blip r:embed="rId5"/>
            <a:stretch>
              <a:fillRect l="0" t="0" r="0" b="0"/>
            </a:stretch>
          </a:blipFill>
        </p:spPr>
      </p:sp>
      <p:sp>
        <p:nvSpPr>
          <p:cNvPr name="Freeform 6" id="6"/>
          <p:cNvSpPr/>
          <p:nvPr/>
        </p:nvSpPr>
        <p:spPr>
          <a:xfrm flipH="false" flipV="false" rot="0">
            <a:off x="1028700" y="2059538"/>
            <a:ext cx="6312975" cy="6533479"/>
          </a:xfrm>
          <a:custGeom>
            <a:avLst/>
            <a:gdLst/>
            <a:ahLst/>
            <a:cxnLst/>
            <a:rect r="r" b="b" t="t" l="l"/>
            <a:pathLst>
              <a:path h="6533479" w="6312975">
                <a:moveTo>
                  <a:pt x="0" y="0"/>
                </a:moveTo>
                <a:lnTo>
                  <a:pt x="6312975" y="0"/>
                </a:lnTo>
                <a:lnTo>
                  <a:pt x="6312975" y="6533480"/>
                </a:lnTo>
                <a:lnTo>
                  <a:pt x="0" y="6533480"/>
                </a:lnTo>
                <a:lnTo>
                  <a:pt x="0" y="0"/>
                </a:lnTo>
                <a:close/>
              </a:path>
            </a:pathLst>
          </a:custGeom>
          <a:blipFill>
            <a:blip r:embed="rId6"/>
            <a:stretch>
              <a:fillRect l="0" t="0" r="0" b="0"/>
            </a:stretch>
          </a:blipFill>
        </p:spPr>
      </p:sp>
      <p:sp>
        <p:nvSpPr>
          <p:cNvPr name="TextBox 7" id="7"/>
          <p:cNvSpPr txBox="true"/>
          <p:nvPr/>
        </p:nvSpPr>
        <p:spPr>
          <a:xfrm rot="0">
            <a:off x="1028700" y="658912"/>
            <a:ext cx="7847552" cy="1094740"/>
          </a:xfrm>
          <a:prstGeom prst="rect">
            <a:avLst/>
          </a:prstGeom>
        </p:spPr>
        <p:txBody>
          <a:bodyPr anchor="t" rtlCol="false" tIns="0" lIns="0" bIns="0" rIns="0">
            <a:spAutoFit/>
          </a:bodyPr>
          <a:lstStyle/>
          <a:p>
            <a:pPr algn="l" marL="0" indent="0" lvl="0">
              <a:lnSpc>
                <a:spcPts val="8959"/>
              </a:lnSpc>
              <a:spcBef>
                <a:spcPct val="0"/>
              </a:spcBef>
            </a:pPr>
            <a:r>
              <a:rPr lang="en-US" sz="6399" i="true">
                <a:solidFill>
                  <a:srgbClr val="4E614D"/>
                </a:solidFill>
                <a:latin typeface="Baskerville Display PT Italics"/>
                <a:ea typeface="Baskerville Display PT Italics"/>
                <a:cs typeface="Baskerville Display PT Italics"/>
                <a:sym typeface="Baskerville Display PT Italics"/>
              </a:rPr>
              <a:t>Complex: Maintenance</a:t>
            </a:r>
          </a:p>
        </p:txBody>
      </p:sp>
      <p:sp>
        <p:nvSpPr>
          <p:cNvPr name="TextBox 8" id="8"/>
          <p:cNvSpPr txBox="true"/>
          <p:nvPr/>
        </p:nvSpPr>
        <p:spPr>
          <a:xfrm rot="0">
            <a:off x="1703369" y="8804261"/>
            <a:ext cx="14881262" cy="812828"/>
          </a:xfrm>
          <a:prstGeom prst="rect">
            <a:avLst/>
          </a:prstGeom>
        </p:spPr>
        <p:txBody>
          <a:bodyPr anchor="t" rtlCol="false" tIns="0" lIns="0" bIns="0" rIns="0">
            <a:spAutoFit/>
          </a:bodyPr>
          <a:lstStyle/>
          <a:p>
            <a:pPr algn="ctr">
              <a:lnSpc>
                <a:spcPts val="6648"/>
              </a:lnSpc>
              <a:spcBef>
                <a:spcPct val="0"/>
              </a:spcBef>
            </a:pPr>
            <a:r>
              <a:rPr lang="en-US" sz="4748">
                <a:solidFill>
                  <a:srgbClr val="4E614D"/>
                </a:solidFill>
                <a:latin typeface="Baskerville Display PT"/>
                <a:ea typeface="Baskerville Display PT"/>
                <a:cs typeface="Baskerville Display PT"/>
                <a:sym typeface="Baskerville Display PT"/>
              </a:rPr>
              <a:t>Maintaining recovery once completed the roadmap</a:t>
            </a:r>
          </a:p>
        </p:txBody>
      </p:sp>
    </p:spTree>
  </p:cSld>
  <p:clrMapOvr>
    <a:masterClrMapping/>
  </p:clrMapOvr>
  <p:transition spd="fast">
    <p:push dir="l"/>
  </p:transition>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A6A482"/>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50000"/>
              <a:extLst>
                <a:ext uri="{96DAC541-7B7A-43D3-8B79-37D633B846F1}">
                  <asvg:svgBlip xmlns:asvg="http://schemas.microsoft.com/office/drawing/2016/SVG/main" r:embed="rId3"/>
                </a:ext>
              </a:extLst>
            </a:blip>
            <a:stretch>
              <a:fillRect l="0" t="-38424" r="0" b="-43424"/>
            </a:stretch>
          </a:blipFill>
        </p:spPr>
      </p:sp>
      <p:sp>
        <p:nvSpPr>
          <p:cNvPr name="Freeform 3" id="3"/>
          <p:cNvSpPr/>
          <p:nvPr/>
        </p:nvSpPr>
        <p:spPr>
          <a:xfrm flipH="false" flipV="false" rot="0">
            <a:off x="1411177" y="1286755"/>
            <a:ext cx="15465645" cy="7713491"/>
          </a:xfrm>
          <a:custGeom>
            <a:avLst/>
            <a:gdLst/>
            <a:ahLst/>
            <a:cxnLst/>
            <a:rect r="r" b="b" t="t" l="l"/>
            <a:pathLst>
              <a:path h="7713491" w="15465645">
                <a:moveTo>
                  <a:pt x="0" y="0"/>
                </a:moveTo>
                <a:lnTo>
                  <a:pt x="15465646" y="0"/>
                </a:lnTo>
                <a:lnTo>
                  <a:pt x="15465646" y="7713490"/>
                </a:lnTo>
                <a:lnTo>
                  <a:pt x="0" y="77134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943476" y="3457450"/>
            <a:ext cx="12401049" cy="3267325"/>
          </a:xfrm>
          <a:prstGeom prst="rect">
            <a:avLst/>
          </a:prstGeom>
        </p:spPr>
        <p:txBody>
          <a:bodyPr anchor="t" rtlCol="false" tIns="0" lIns="0" bIns="0" rIns="0">
            <a:spAutoFit/>
          </a:bodyPr>
          <a:lstStyle/>
          <a:p>
            <a:pPr algn="ctr">
              <a:lnSpc>
                <a:spcPts val="12995"/>
              </a:lnSpc>
            </a:pPr>
            <a:r>
              <a:rPr lang="en-US" sz="9996" spc="219">
                <a:solidFill>
                  <a:srgbClr val="4E614D"/>
                </a:solidFill>
                <a:latin typeface="Belleza"/>
                <a:ea typeface="Belleza"/>
                <a:cs typeface="Belleza"/>
                <a:sym typeface="Belleza"/>
              </a:rPr>
              <a:t>3(a) </a:t>
            </a:r>
          </a:p>
          <a:p>
            <a:pPr algn="ctr" marL="0" indent="0" lvl="0">
              <a:lnSpc>
                <a:spcPts val="12995"/>
              </a:lnSpc>
            </a:pPr>
            <a:r>
              <a:rPr lang="en-US" sz="9996" spc="219">
                <a:solidFill>
                  <a:srgbClr val="4E614D"/>
                </a:solidFill>
                <a:latin typeface="Belleza"/>
                <a:ea typeface="Belleza"/>
                <a:cs typeface="Belleza"/>
                <a:sym typeface="Belleza"/>
              </a:rPr>
              <a:t>Testing Methodology</a:t>
            </a:r>
          </a:p>
        </p:txBody>
      </p:sp>
    </p:spTree>
  </p:cSld>
  <p:clrMapOvr>
    <a:masterClrMapping/>
  </p:clrMapOvr>
  <p:transition spd="fast">
    <p:push dir="u"/>
  </p:transition>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2115102" y="838300"/>
            <a:ext cx="14057795" cy="8610400"/>
          </a:xfrm>
          <a:custGeom>
            <a:avLst/>
            <a:gdLst/>
            <a:ahLst/>
            <a:cxnLst/>
            <a:rect r="r" b="b" t="t" l="l"/>
            <a:pathLst>
              <a:path h="8610400" w="14057795">
                <a:moveTo>
                  <a:pt x="0" y="0"/>
                </a:moveTo>
                <a:lnTo>
                  <a:pt x="14057796" y="0"/>
                </a:lnTo>
                <a:lnTo>
                  <a:pt x="14057796" y="8610400"/>
                </a:lnTo>
                <a:lnTo>
                  <a:pt x="0" y="8610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5363926" y="2333773"/>
            <a:ext cx="7138019" cy="1236345"/>
          </a:xfrm>
          <a:prstGeom prst="rect">
            <a:avLst/>
          </a:prstGeom>
        </p:spPr>
        <p:txBody>
          <a:bodyPr anchor="t" rtlCol="false" tIns="0" lIns="0" bIns="0" rIns="0">
            <a:spAutoFit/>
          </a:bodyPr>
          <a:lstStyle/>
          <a:p>
            <a:pPr algn="ctr" marL="0" indent="0" lvl="0">
              <a:lnSpc>
                <a:spcPts val="10080"/>
              </a:lnSpc>
              <a:spcBef>
                <a:spcPct val="0"/>
              </a:spcBef>
            </a:pPr>
            <a:r>
              <a:rPr lang="en-US" sz="7200">
                <a:solidFill>
                  <a:srgbClr val="4E614D"/>
                </a:solidFill>
                <a:latin typeface="Belleza"/>
                <a:ea typeface="Belleza"/>
                <a:cs typeface="Belleza"/>
                <a:sym typeface="Belleza"/>
              </a:rPr>
              <a:t>PARTICIPANTS</a:t>
            </a:r>
          </a:p>
        </p:txBody>
      </p:sp>
      <p:grpSp>
        <p:nvGrpSpPr>
          <p:cNvPr name="Group 4" id="4"/>
          <p:cNvGrpSpPr/>
          <p:nvPr/>
        </p:nvGrpSpPr>
        <p:grpSpPr>
          <a:xfrm rot="0">
            <a:off x="2901903" y="3825124"/>
            <a:ext cx="12062065" cy="4758198"/>
            <a:chOff x="0" y="0"/>
            <a:chExt cx="3176840" cy="1253188"/>
          </a:xfrm>
        </p:grpSpPr>
        <p:sp>
          <p:nvSpPr>
            <p:cNvPr name="Freeform 5" id="5"/>
            <p:cNvSpPr/>
            <p:nvPr/>
          </p:nvSpPr>
          <p:spPr>
            <a:xfrm flipH="false" flipV="false" rot="0">
              <a:off x="0" y="0"/>
              <a:ext cx="3176840" cy="1253188"/>
            </a:xfrm>
            <a:custGeom>
              <a:avLst/>
              <a:gdLst/>
              <a:ahLst/>
              <a:cxnLst/>
              <a:rect r="r" b="b" t="t" l="l"/>
              <a:pathLst>
                <a:path h="1253188" w="3176840">
                  <a:moveTo>
                    <a:pt x="32734" y="0"/>
                  </a:moveTo>
                  <a:lnTo>
                    <a:pt x="3144106" y="0"/>
                  </a:lnTo>
                  <a:cubicBezTo>
                    <a:pt x="3152788" y="0"/>
                    <a:pt x="3161114" y="3449"/>
                    <a:pt x="3167253" y="9588"/>
                  </a:cubicBezTo>
                  <a:cubicBezTo>
                    <a:pt x="3173391" y="15726"/>
                    <a:pt x="3176840" y="24052"/>
                    <a:pt x="3176840" y="32734"/>
                  </a:cubicBezTo>
                  <a:lnTo>
                    <a:pt x="3176840" y="1220454"/>
                  </a:lnTo>
                  <a:cubicBezTo>
                    <a:pt x="3176840" y="1229136"/>
                    <a:pt x="3173391" y="1237462"/>
                    <a:pt x="3167253" y="1243600"/>
                  </a:cubicBezTo>
                  <a:cubicBezTo>
                    <a:pt x="3161114" y="1249739"/>
                    <a:pt x="3152788" y="1253188"/>
                    <a:pt x="3144106" y="1253188"/>
                  </a:cubicBezTo>
                  <a:lnTo>
                    <a:pt x="32734" y="1253188"/>
                  </a:lnTo>
                  <a:cubicBezTo>
                    <a:pt x="24052" y="1253188"/>
                    <a:pt x="15726" y="1249739"/>
                    <a:pt x="9588" y="1243600"/>
                  </a:cubicBezTo>
                  <a:cubicBezTo>
                    <a:pt x="3449" y="1237462"/>
                    <a:pt x="0" y="1229136"/>
                    <a:pt x="0" y="1220454"/>
                  </a:cubicBezTo>
                  <a:lnTo>
                    <a:pt x="0" y="32734"/>
                  </a:lnTo>
                  <a:cubicBezTo>
                    <a:pt x="0" y="24052"/>
                    <a:pt x="3449" y="15726"/>
                    <a:pt x="9588" y="9588"/>
                  </a:cubicBezTo>
                  <a:cubicBezTo>
                    <a:pt x="15726" y="3449"/>
                    <a:pt x="24052" y="0"/>
                    <a:pt x="32734" y="0"/>
                  </a:cubicBezTo>
                  <a:close/>
                </a:path>
              </a:pathLst>
            </a:custGeom>
            <a:solidFill>
              <a:srgbClr val="4E614D"/>
            </a:solidFill>
          </p:spPr>
        </p:sp>
        <p:sp>
          <p:nvSpPr>
            <p:cNvPr name="TextBox 6" id="6"/>
            <p:cNvSpPr txBox="true"/>
            <p:nvPr/>
          </p:nvSpPr>
          <p:spPr>
            <a:xfrm>
              <a:off x="0" y="-28575"/>
              <a:ext cx="3176840" cy="1281763"/>
            </a:xfrm>
            <a:prstGeom prst="rect">
              <a:avLst/>
            </a:prstGeom>
          </p:spPr>
          <p:txBody>
            <a:bodyPr anchor="ctr" rtlCol="false" tIns="50800" lIns="50800" bIns="50800" rIns="50800"/>
            <a:lstStyle/>
            <a:p>
              <a:pPr algn="ctr">
                <a:lnSpc>
                  <a:spcPts val="2380"/>
                </a:lnSpc>
              </a:pPr>
            </a:p>
          </p:txBody>
        </p:sp>
      </p:grpSp>
      <p:sp>
        <p:nvSpPr>
          <p:cNvPr name="TextBox 7" id="7"/>
          <p:cNvSpPr txBox="true"/>
          <p:nvPr/>
        </p:nvSpPr>
        <p:spPr>
          <a:xfrm rot="0">
            <a:off x="3461311" y="4323368"/>
            <a:ext cx="10943249" cy="3714085"/>
          </a:xfrm>
          <a:prstGeom prst="rect">
            <a:avLst/>
          </a:prstGeom>
        </p:spPr>
        <p:txBody>
          <a:bodyPr anchor="t" rtlCol="false" tIns="0" lIns="0" bIns="0" rIns="0">
            <a:spAutoFit/>
          </a:bodyPr>
          <a:lstStyle/>
          <a:p>
            <a:pPr algn="l">
              <a:lnSpc>
                <a:spcPts val="4943"/>
              </a:lnSpc>
            </a:pPr>
            <a:r>
              <a:rPr lang="en-US" sz="3802" spc="228">
                <a:solidFill>
                  <a:srgbClr val="FFFFFF"/>
                </a:solidFill>
                <a:latin typeface="Belleza"/>
                <a:ea typeface="Belleza"/>
                <a:cs typeface="Belleza"/>
                <a:sym typeface="Belleza"/>
              </a:rPr>
              <a:t>Demographic: people who have some sort of experience with disordered eating</a:t>
            </a:r>
          </a:p>
          <a:p>
            <a:pPr algn="l">
              <a:lnSpc>
                <a:spcPts val="4943"/>
              </a:lnSpc>
            </a:pPr>
          </a:p>
          <a:p>
            <a:pPr algn="l">
              <a:lnSpc>
                <a:spcPts val="4943"/>
              </a:lnSpc>
            </a:pPr>
            <a:r>
              <a:rPr lang="en-US" sz="3802" spc="228">
                <a:solidFill>
                  <a:srgbClr val="FFFFFF"/>
                </a:solidFill>
                <a:latin typeface="Belleza"/>
                <a:ea typeface="Belleza"/>
                <a:cs typeface="Belleza"/>
                <a:sym typeface="Belleza"/>
              </a:rPr>
              <a:t>Recruitment</a:t>
            </a:r>
          </a:p>
          <a:p>
            <a:pPr algn="l" marL="820929" indent="-410464" lvl="1">
              <a:lnSpc>
                <a:spcPts val="4943"/>
              </a:lnSpc>
              <a:buFont typeface="Arial"/>
              <a:buChar char="•"/>
            </a:pPr>
            <a:r>
              <a:rPr lang="en-US" sz="3802" spc="228">
                <a:solidFill>
                  <a:srgbClr val="FFFFFF"/>
                </a:solidFill>
                <a:latin typeface="Belleza"/>
                <a:ea typeface="Belleza"/>
                <a:cs typeface="Belleza"/>
                <a:sym typeface="Belleza"/>
              </a:rPr>
              <a:t>Sent out a message to a slack channel</a:t>
            </a:r>
          </a:p>
          <a:p>
            <a:pPr algn="l" marL="820929" indent="-410464" lvl="1">
              <a:lnSpc>
                <a:spcPts val="4943"/>
              </a:lnSpc>
              <a:buFont typeface="Arial"/>
              <a:buChar char="•"/>
            </a:pPr>
            <a:r>
              <a:rPr lang="en-US" sz="3802" spc="228">
                <a:solidFill>
                  <a:srgbClr val="FFFFFF"/>
                </a:solidFill>
                <a:latin typeface="Belleza"/>
                <a:ea typeface="Belleza"/>
                <a:cs typeface="Belleza"/>
                <a:sym typeface="Belleza"/>
              </a:rPr>
              <a:t>C</a:t>
            </a:r>
            <a:r>
              <a:rPr lang="en-US" sz="3802" spc="228">
                <a:solidFill>
                  <a:srgbClr val="FFFFFF"/>
                </a:solidFill>
                <a:latin typeface="Belleza"/>
                <a:ea typeface="Belleza"/>
                <a:cs typeface="Belleza"/>
                <a:sym typeface="Belleza"/>
              </a:rPr>
              <a:t>ontacted acquaintances with known disorder</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2115102" y="838300"/>
            <a:ext cx="14057795" cy="8610400"/>
          </a:xfrm>
          <a:custGeom>
            <a:avLst/>
            <a:gdLst/>
            <a:ahLst/>
            <a:cxnLst/>
            <a:rect r="r" b="b" t="t" l="l"/>
            <a:pathLst>
              <a:path h="8610400" w="14057795">
                <a:moveTo>
                  <a:pt x="0" y="0"/>
                </a:moveTo>
                <a:lnTo>
                  <a:pt x="14057796" y="0"/>
                </a:lnTo>
                <a:lnTo>
                  <a:pt x="14057796" y="8610400"/>
                </a:lnTo>
                <a:lnTo>
                  <a:pt x="0" y="8610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5363926" y="2471026"/>
            <a:ext cx="7138019" cy="1236345"/>
          </a:xfrm>
          <a:prstGeom prst="rect">
            <a:avLst/>
          </a:prstGeom>
        </p:spPr>
        <p:txBody>
          <a:bodyPr anchor="t" rtlCol="false" tIns="0" lIns="0" bIns="0" rIns="0">
            <a:spAutoFit/>
          </a:bodyPr>
          <a:lstStyle/>
          <a:p>
            <a:pPr algn="ctr" marL="0" indent="0" lvl="0">
              <a:lnSpc>
                <a:spcPts val="10080"/>
              </a:lnSpc>
              <a:spcBef>
                <a:spcPct val="0"/>
              </a:spcBef>
            </a:pPr>
            <a:r>
              <a:rPr lang="en-US" sz="7200">
                <a:solidFill>
                  <a:srgbClr val="4E614D"/>
                </a:solidFill>
                <a:latin typeface="Belleza"/>
                <a:ea typeface="Belleza"/>
                <a:cs typeface="Belleza"/>
                <a:sym typeface="Belleza"/>
              </a:rPr>
              <a:t>PARTICIPANTS</a:t>
            </a:r>
          </a:p>
        </p:txBody>
      </p:sp>
      <p:grpSp>
        <p:nvGrpSpPr>
          <p:cNvPr name="Group 4" id="4"/>
          <p:cNvGrpSpPr/>
          <p:nvPr/>
        </p:nvGrpSpPr>
        <p:grpSpPr>
          <a:xfrm rot="0">
            <a:off x="2901903" y="4072178"/>
            <a:ext cx="12062065" cy="4264090"/>
            <a:chOff x="0" y="0"/>
            <a:chExt cx="3176840" cy="1123052"/>
          </a:xfrm>
        </p:grpSpPr>
        <p:sp>
          <p:nvSpPr>
            <p:cNvPr name="Freeform 5" id="5"/>
            <p:cNvSpPr/>
            <p:nvPr/>
          </p:nvSpPr>
          <p:spPr>
            <a:xfrm flipH="false" flipV="false" rot="0">
              <a:off x="0" y="0"/>
              <a:ext cx="3176840" cy="1123052"/>
            </a:xfrm>
            <a:custGeom>
              <a:avLst/>
              <a:gdLst/>
              <a:ahLst/>
              <a:cxnLst/>
              <a:rect r="r" b="b" t="t" l="l"/>
              <a:pathLst>
                <a:path h="1123052" w="3176840">
                  <a:moveTo>
                    <a:pt x="32734" y="0"/>
                  </a:moveTo>
                  <a:lnTo>
                    <a:pt x="3144106" y="0"/>
                  </a:lnTo>
                  <a:cubicBezTo>
                    <a:pt x="3152788" y="0"/>
                    <a:pt x="3161114" y="3449"/>
                    <a:pt x="3167253" y="9588"/>
                  </a:cubicBezTo>
                  <a:cubicBezTo>
                    <a:pt x="3173391" y="15726"/>
                    <a:pt x="3176840" y="24052"/>
                    <a:pt x="3176840" y="32734"/>
                  </a:cubicBezTo>
                  <a:lnTo>
                    <a:pt x="3176840" y="1090319"/>
                  </a:lnTo>
                  <a:cubicBezTo>
                    <a:pt x="3176840" y="1099000"/>
                    <a:pt x="3173391" y="1107326"/>
                    <a:pt x="3167253" y="1113465"/>
                  </a:cubicBezTo>
                  <a:cubicBezTo>
                    <a:pt x="3161114" y="1119604"/>
                    <a:pt x="3152788" y="1123052"/>
                    <a:pt x="3144106" y="1123052"/>
                  </a:cubicBezTo>
                  <a:lnTo>
                    <a:pt x="32734" y="1123052"/>
                  </a:lnTo>
                  <a:cubicBezTo>
                    <a:pt x="24052" y="1123052"/>
                    <a:pt x="15726" y="1119604"/>
                    <a:pt x="9588" y="1113465"/>
                  </a:cubicBezTo>
                  <a:cubicBezTo>
                    <a:pt x="3449" y="1107326"/>
                    <a:pt x="0" y="1099000"/>
                    <a:pt x="0" y="1090319"/>
                  </a:cubicBezTo>
                  <a:lnTo>
                    <a:pt x="0" y="32734"/>
                  </a:lnTo>
                  <a:cubicBezTo>
                    <a:pt x="0" y="24052"/>
                    <a:pt x="3449" y="15726"/>
                    <a:pt x="9588" y="9588"/>
                  </a:cubicBezTo>
                  <a:cubicBezTo>
                    <a:pt x="15726" y="3449"/>
                    <a:pt x="24052" y="0"/>
                    <a:pt x="32734" y="0"/>
                  </a:cubicBezTo>
                  <a:close/>
                </a:path>
              </a:pathLst>
            </a:custGeom>
            <a:solidFill>
              <a:srgbClr val="4E614D"/>
            </a:solidFill>
          </p:spPr>
        </p:sp>
        <p:sp>
          <p:nvSpPr>
            <p:cNvPr name="TextBox 6" id="6"/>
            <p:cNvSpPr txBox="true"/>
            <p:nvPr/>
          </p:nvSpPr>
          <p:spPr>
            <a:xfrm>
              <a:off x="0" y="-28575"/>
              <a:ext cx="3176840" cy="1151627"/>
            </a:xfrm>
            <a:prstGeom prst="rect">
              <a:avLst/>
            </a:prstGeom>
          </p:spPr>
          <p:txBody>
            <a:bodyPr anchor="ctr" rtlCol="false" tIns="50800" lIns="50800" bIns="50800" rIns="50800"/>
            <a:lstStyle/>
            <a:p>
              <a:pPr algn="ctr">
                <a:lnSpc>
                  <a:spcPts val="2380"/>
                </a:lnSpc>
              </a:pPr>
            </a:p>
          </p:txBody>
        </p:sp>
      </p:grpSp>
      <p:sp>
        <p:nvSpPr>
          <p:cNvPr name="TextBox 7" id="7"/>
          <p:cNvSpPr txBox="true"/>
          <p:nvPr/>
        </p:nvSpPr>
        <p:spPr>
          <a:xfrm rot="0">
            <a:off x="3531104" y="4541298"/>
            <a:ext cx="10594113" cy="3268699"/>
          </a:xfrm>
          <a:prstGeom prst="rect">
            <a:avLst/>
          </a:prstGeom>
        </p:spPr>
        <p:txBody>
          <a:bodyPr anchor="t" rtlCol="false" tIns="0" lIns="0" bIns="0" rIns="0">
            <a:spAutoFit/>
          </a:bodyPr>
          <a:lstStyle/>
          <a:p>
            <a:pPr algn="l">
              <a:lnSpc>
                <a:spcPts val="5151"/>
              </a:lnSpc>
            </a:pPr>
            <a:r>
              <a:rPr lang="en-US" sz="3962" spc="237">
                <a:solidFill>
                  <a:srgbClr val="FFFFFF"/>
                </a:solidFill>
                <a:latin typeface="Belleza"/>
                <a:ea typeface="Belleza"/>
                <a:cs typeface="Belleza"/>
                <a:sym typeface="Belleza"/>
              </a:rPr>
              <a:t>NOTE: </a:t>
            </a:r>
          </a:p>
          <a:p>
            <a:pPr algn="l" marL="855578" indent="-427789" lvl="1">
              <a:lnSpc>
                <a:spcPts val="5151"/>
              </a:lnSpc>
              <a:buFont typeface="Arial"/>
              <a:buChar char="•"/>
            </a:pPr>
            <a:r>
              <a:rPr lang="en-US" sz="3962" spc="237">
                <a:solidFill>
                  <a:srgbClr val="FFFFFF"/>
                </a:solidFill>
                <a:latin typeface="Belleza"/>
                <a:ea typeface="Belleza"/>
                <a:cs typeface="Belleza"/>
                <a:sym typeface="Belleza"/>
              </a:rPr>
              <a:t>We received permission to use students to test due to the difficulty in finding people with eating disorders. </a:t>
            </a:r>
          </a:p>
          <a:p>
            <a:pPr algn="l" marL="855578" indent="-427789" lvl="1">
              <a:lnSpc>
                <a:spcPts val="5151"/>
              </a:lnSpc>
              <a:buFont typeface="Arial"/>
              <a:buChar char="•"/>
            </a:pPr>
            <a:r>
              <a:rPr lang="en-US" sz="3962" spc="237">
                <a:solidFill>
                  <a:srgbClr val="FFFFFF"/>
                </a:solidFill>
                <a:latin typeface="Belleza"/>
                <a:ea typeface="Belleza"/>
                <a:cs typeface="Belleza"/>
                <a:sym typeface="Belleza"/>
              </a:rPr>
              <a:t>As a result, all participants are students.</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4E614D"/>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25000"/>
              <a:extLst>
                <a:ext uri="{96DAC541-7B7A-43D3-8B79-37D633B846F1}">
                  <asvg:svgBlip xmlns:asvg="http://schemas.microsoft.com/office/drawing/2016/SVG/main" r:embed="rId3"/>
                </a:ext>
              </a:extLst>
            </a:blip>
            <a:stretch>
              <a:fillRect l="0" t="-38424" r="0" b="-43424"/>
            </a:stretch>
          </a:blipFill>
        </p:spPr>
      </p:sp>
      <p:sp>
        <p:nvSpPr>
          <p:cNvPr name="Freeform 3" id="3"/>
          <p:cNvSpPr/>
          <p:nvPr/>
        </p:nvSpPr>
        <p:spPr>
          <a:xfrm flipH="false" flipV="false" rot="396477">
            <a:off x="5330551" y="3447041"/>
            <a:ext cx="3611094" cy="3811181"/>
          </a:xfrm>
          <a:custGeom>
            <a:avLst/>
            <a:gdLst/>
            <a:ahLst/>
            <a:cxnLst/>
            <a:rect r="r" b="b" t="t" l="l"/>
            <a:pathLst>
              <a:path h="3811181" w="3611094">
                <a:moveTo>
                  <a:pt x="0" y="0"/>
                </a:moveTo>
                <a:lnTo>
                  <a:pt x="3611095" y="0"/>
                </a:lnTo>
                <a:lnTo>
                  <a:pt x="3611095" y="3811182"/>
                </a:lnTo>
                <a:lnTo>
                  <a:pt x="0" y="38111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5341356" y="3821400"/>
            <a:ext cx="3749774" cy="3394765"/>
            <a:chOff x="0" y="0"/>
            <a:chExt cx="5580380" cy="5052060"/>
          </a:xfrm>
        </p:grpSpPr>
        <p:sp>
          <p:nvSpPr>
            <p:cNvPr name="Freeform 5" id="5"/>
            <p:cNvSpPr/>
            <p:nvPr/>
          </p:nvSpPr>
          <p:spPr>
            <a:xfrm flipH="false" flipV="false" rot="0">
              <a:off x="-635000" y="-673100"/>
              <a:ext cx="6488430" cy="6027420"/>
            </a:xfrm>
            <a:custGeom>
              <a:avLst/>
              <a:gdLst/>
              <a:ahLst/>
              <a:cxnLst/>
              <a:rect r="r" b="b" t="t" l="l"/>
              <a:pathLst>
                <a:path h="6027420" w="648843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6"/>
              <a:stretch>
                <a:fillRect l="0" t="-3310" r="0" b="-47224"/>
              </a:stretch>
            </a:blipFill>
          </p:spPr>
        </p:sp>
      </p:grpSp>
      <p:sp>
        <p:nvSpPr>
          <p:cNvPr name="Freeform 6" id="6"/>
          <p:cNvSpPr/>
          <p:nvPr/>
        </p:nvSpPr>
        <p:spPr>
          <a:xfrm flipH="false" flipV="false" rot="-516213">
            <a:off x="9594665" y="3441030"/>
            <a:ext cx="3611094" cy="3811181"/>
          </a:xfrm>
          <a:custGeom>
            <a:avLst/>
            <a:gdLst/>
            <a:ahLst/>
            <a:cxnLst/>
            <a:rect r="r" b="b" t="t" l="l"/>
            <a:pathLst>
              <a:path h="3811181" w="3611094">
                <a:moveTo>
                  <a:pt x="0" y="0"/>
                </a:moveTo>
                <a:lnTo>
                  <a:pt x="3611094" y="0"/>
                </a:lnTo>
                <a:lnTo>
                  <a:pt x="3611094" y="3811181"/>
                </a:lnTo>
                <a:lnTo>
                  <a:pt x="0" y="38111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310925">
            <a:off x="13816813" y="3447041"/>
            <a:ext cx="3611094" cy="3811181"/>
          </a:xfrm>
          <a:custGeom>
            <a:avLst/>
            <a:gdLst/>
            <a:ahLst/>
            <a:cxnLst/>
            <a:rect r="r" b="b" t="t" l="l"/>
            <a:pathLst>
              <a:path h="3811181" w="3611094">
                <a:moveTo>
                  <a:pt x="0" y="0"/>
                </a:moveTo>
                <a:lnTo>
                  <a:pt x="3611094" y="0"/>
                </a:lnTo>
                <a:lnTo>
                  <a:pt x="3611094" y="3811182"/>
                </a:lnTo>
                <a:lnTo>
                  <a:pt x="0" y="38111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661511">
            <a:off x="1026459" y="3447041"/>
            <a:ext cx="3611094" cy="3811181"/>
          </a:xfrm>
          <a:custGeom>
            <a:avLst/>
            <a:gdLst/>
            <a:ahLst/>
            <a:cxnLst/>
            <a:rect r="r" b="b" t="t" l="l"/>
            <a:pathLst>
              <a:path h="3811181" w="3611094">
                <a:moveTo>
                  <a:pt x="0" y="0"/>
                </a:moveTo>
                <a:lnTo>
                  <a:pt x="3611094" y="0"/>
                </a:lnTo>
                <a:lnTo>
                  <a:pt x="3611094" y="3811182"/>
                </a:lnTo>
                <a:lnTo>
                  <a:pt x="0" y="38111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 id="9"/>
          <p:cNvGrpSpPr/>
          <p:nvPr/>
        </p:nvGrpSpPr>
        <p:grpSpPr>
          <a:xfrm rot="0">
            <a:off x="869156" y="3863457"/>
            <a:ext cx="3749774" cy="3394765"/>
            <a:chOff x="0" y="0"/>
            <a:chExt cx="5580380" cy="5052060"/>
          </a:xfrm>
        </p:grpSpPr>
        <p:sp>
          <p:nvSpPr>
            <p:cNvPr name="Freeform 10" id="10"/>
            <p:cNvSpPr/>
            <p:nvPr/>
          </p:nvSpPr>
          <p:spPr>
            <a:xfrm flipH="false" flipV="false" rot="0">
              <a:off x="-635000" y="-673100"/>
              <a:ext cx="6488430" cy="6027420"/>
            </a:xfrm>
            <a:custGeom>
              <a:avLst/>
              <a:gdLst/>
              <a:ahLst/>
              <a:cxnLst/>
              <a:rect r="r" b="b" t="t" l="l"/>
              <a:pathLst>
                <a:path h="6027420" w="648843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7"/>
              <a:stretch>
                <a:fillRect l="-59046" t="-108126" r="-67157" b="-125012"/>
              </a:stretch>
            </a:blipFill>
          </p:spPr>
        </p:sp>
      </p:grpSp>
      <p:grpSp>
        <p:nvGrpSpPr>
          <p:cNvPr name="Group 11" id="11"/>
          <p:cNvGrpSpPr/>
          <p:nvPr/>
        </p:nvGrpSpPr>
        <p:grpSpPr>
          <a:xfrm rot="0">
            <a:off x="9537861" y="3880144"/>
            <a:ext cx="3724702" cy="3372067"/>
            <a:chOff x="0" y="0"/>
            <a:chExt cx="5580380" cy="5052060"/>
          </a:xfrm>
        </p:grpSpPr>
        <p:sp>
          <p:nvSpPr>
            <p:cNvPr name="Freeform 12" id="12"/>
            <p:cNvSpPr/>
            <p:nvPr/>
          </p:nvSpPr>
          <p:spPr>
            <a:xfrm flipH="false" flipV="false" rot="0">
              <a:off x="-635000" y="-673100"/>
              <a:ext cx="6488430" cy="6027420"/>
            </a:xfrm>
            <a:custGeom>
              <a:avLst/>
              <a:gdLst/>
              <a:ahLst/>
              <a:cxnLst/>
              <a:rect r="r" b="b" t="t" l="l"/>
              <a:pathLst>
                <a:path h="6027420" w="648843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8"/>
              <a:stretch>
                <a:fillRect l="0" t="-30016" r="0" b="-35665"/>
              </a:stretch>
            </a:blipFill>
          </p:spPr>
        </p:sp>
      </p:grpSp>
      <p:grpSp>
        <p:nvGrpSpPr>
          <p:cNvPr name="Group 13" id="13"/>
          <p:cNvGrpSpPr/>
          <p:nvPr/>
        </p:nvGrpSpPr>
        <p:grpSpPr>
          <a:xfrm rot="0">
            <a:off x="13816813" y="3863457"/>
            <a:ext cx="3749774" cy="3394765"/>
            <a:chOff x="0" y="0"/>
            <a:chExt cx="5580380" cy="5052060"/>
          </a:xfrm>
        </p:grpSpPr>
        <p:sp>
          <p:nvSpPr>
            <p:cNvPr name="Freeform 14" id="14"/>
            <p:cNvSpPr/>
            <p:nvPr/>
          </p:nvSpPr>
          <p:spPr>
            <a:xfrm flipH="false" flipV="false" rot="0">
              <a:off x="-635000" y="-673100"/>
              <a:ext cx="6488430" cy="6027420"/>
            </a:xfrm>
            <a:custGeom>
              <a:avLst/>
              <a:gdLst/>
              <a:ahLst/>
              <a:cxnLst/>
              <a:rect r="r" b="b" t="t" l="l"/>
              <a:pathLst>
                <a:path h="6027420" w="648843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9"/>
              <a:stretch>
                <a:fillRect l="0" t="-3225" r="0" b="-3225"/>
              </a:stretch>
            </a:blipFill>
          </p:spPr>
        </p:sp>
      </p:grpSp>
      <p:sp>
        <p:nvSpPr>
          <p:cNvPr name="TextBox 15" id="15"/>
          <p:cNvSpPr txBox="true"/>
          <p:nvPr/>
        </p:nvSpPr>
        <p:spPr>
          <a:xfrm rot="0">
            <a:off x="4103806" y="1141058"/>
            <a:ext cx="10080389" cy="1236345"/>
          </a:xfrm>
          <a:prstGeom prst="rect">
            <a:avLst/>
          </a:prstGeom>
        </p:spPr>
        <p:txBody>
          <a:bodyPr anchor="t" rtlCol="false" tIns="0" lIns="0" bIns="0" rIns="0">
            <a:spAutoFit/>
          </a:bodyPr>
          <a:lstStyle/>
          <a:p>
            <a:pPr algn="ctr" marL="0" indent="0" lvl="0">
              <a:lnSpc>
                <a:spcPts val="10080"/>
              </a:lnSpc>
              <a:spcBef>
                <a:spcPct val="0"/>
              </a:spcBef>
            </a:pPr>
            <a:r>
              <a:rPr lang="en-US" sz="7200">
                <a:solidFill>
                  <a:srgbClr val="F2EDE3"/>
                </a:solidFill>
                <a:latin typeface="Belleza"/>
                <a:ea typeface="Belleza"/>
                <a:cs typeface="Belleza"/>
                <a:sym typeface="Belleza"/>
              </a:rPr>
              <a:t>TEAM MEMBER ROLES</a:t>
            </a:r>
          </a:p>
        </p:txBody>
      </p:sp>
      <p:sp>
        <p:nvSpPr>
          <p:cNvPr name="TextBox 16" id="16"/>
          <p:cNvSpPr txBox="true"/>
          <p:nvPr/>
        </p:nvSpPr>
        <p:spPr>
          <a:xfrm rot="0">
            <a:off x="1181024" y="7832985"/>
            <a:ext cx="3071002" cy="1225544"/>
          </a:xfrm>
          <a:prstGeom prst="rect">
            <a:avLst/>
          </a:prstGeom>
        </p:spPr>
        <p:txBody>
          <a:bodyPr anchor="t" rtlCol="false" tIns="0" lIns="0" bIns="0" rIns="0">
            <a:spAutoFit/>
          </a:bodyPr>
          <a:lstStyle/>
          <a:p>
            <a:pPr algn="ctr">
              <a:lnSpc>
                <a:spcPts val="4900"/>
              </a:lnSpc>
            </a:pPr>
            <a:r>
              <a:rPr lang="en-US" sz="3500" i="true">
                <a:solidFill>
                  <a:srgbClr val="F2EDE3"/>
                </a:solidFill>
                <a:latin typeface="Baskerville Display PT Italics"/>
                <a:ea typeface="Baskerville Display PT Italics"/>
                <a:cs typeface="Baskerville Display PT Italics"/>
                <a:sym typeface="Baskerville Display PT Italics"/>
              </a:rPr>
              <a:t>Na Young Son</a:t>
            </a:r>
          </a:p>
          <a:p>
            <a:pPr algn="ctr" marL="0" indent="0" lvl="0">
              <a:lnSpc>
                <a:spcPts val="4900"/>
              </a:lnSpc>
              <a:spcBef>
                <a:spcPct val="0"/>
              </a:spcBef>
            </a:pPr>
            <a:r>
              <a:rPr lang="en-US" sz="3500" i="true">
                <a:solidFill>
                  <a:srgbClr val="F2EDE3"/>
                </a:solidFill>
                <a:latin typeface="Baskerville Display PT Italics"/>
                <a:ea typeface="Baskerville Display PT Italics"/>
                <a:cs typeface="Baskerville Display PT Italics"/>
                <a:sym typeface="Baskerville Display PT Italics"/>
              </a:rPr>
              <a:t>(note-taker)</a:t>
            </a:r>
          </a:p>
        </p:txBody>
      </p:sp>
      <p:sp>
        <p:nvSpPr>
          <p:cNvPr name="TextBox 17" id="17"/>
          <p:cNvSpPr txBox="true"/>
          <p:nvPr/>
        </p:nvSpPr>
        <p:spPr>
          <a:xfrm rot="0">
            <a:off x="5491069" y="7832985"/>
            <a:ext cx="3071002" cy="1225544"/>
          </a:xfrm>
          <a:prstGeom prst="rect">
            <a:avLst/>
          </a:prstGeom>
        </p:spPr>
        <p:txBody>
          <a:bodyPr anchor="t" rtlCol="false" tIns="0" lIns="0" bIns="0" rIns="0">
            <a:spAutoFit/>
          </a:bodyPr>
          <a:lstStyle/>
          <a:p>
            <a:pPr algn="ctr">
              <a:lnSpc>
                <a:spcPts val="4900"/>
              </a:lnSpc>
            </a:pPr>
            <a:r>
              <a:rPr lang="en-US" sz="3500" i="true">
                <a:solidFill>
                  <a:srgbClr val="F2EDE3"/>
                </a:solidFill>
                <a:latin typeface="Baskerville Display PT Italics"/>
                <a:ea typeface="Baskerville Display PT Italics"/>
                <a:cs typeface="Baskerville Display PT Italics"/>
                <a:sym typeface="Baskerville Display PT Italics"/>
              </a:rPr>
              <a:t>Mai Mostafa</a:t>
            </a:r>
          </a:p>
          <a:p>
            <a:pPr algn="ctr" marL="0" indent="0" lvl="0">
              <a:lnSpc>
                <a:spcPts val="4900"/>
              </a:lnSpc>
              <a:spcBef>
                <a:spcPct val="0"/>
              </a:spcBef>
            </a:pPr>
            <a:r>
              <a:rPr lang="en-US" sz="3500" i="true">
                <a:solidFill>
                  <a:srgbClr val="F2EDE3"/>
                </a:solidFill>
                <a:latin typeface="Baskerville Display PT Italics"/>
                <a:ea typeface="Baskerville Display PT Italics"/>
                <a:cs typeface="Baskerville Display PT Italics"/>
                <a:sym typeface="Baskerville Display PT Italics"/>
              </a:rPr>
              <a:t>(fascilitator)</a:t>
            </a:r>
          </a:p>
        </p:txBody>
      </p:sp>
      <p:sp>
        <p:nvSpPr>
          <p:cNvPr name="TextBox 18" id="18"/>
          <p:cNvSpPr txBox="true"/>
          <p:nvPr/>
        </p:nvSpPr>
        <p:spPr>
          <a:xfrm rot="0">
            <a:off x="9800322" y="7832985"/>
            <a:ext cx="3071002" cy="1225544"/>
          </a:xfrm>
          <a:prstGeom prst="rect">
            <a:avLst/>
          </a:prstGeom>
        </p:spPr>
        <p:txBody>
          <a:bodyPr anchor="t" rtlCol="false" tIns="0" lIns="0" bIns="0" rIns="0">
            <a:spAutoFit/>
          </a:bodyPr>
          <a:lstStyle/>
          <a:p>
            <a:pPr algn="ctr">
              <a:lnSpc>
                <a:spcPts val="4900"/>
              </a:lnSpc>
            </a:pPr>
            <a:r>
              <a:rPr lang="en-US" sz="3500" i="true">
                <a:solidFill>
                  <a:srgbClr val="F2EDE3"/>
                </a:solidFill>
                <a:latin typeface="Baskerville Display PT Italics"/>
                <a:ea typeface="Baskerville Display PT Italics"/>
                <a:cs typeface="Baskerville Display PT Italics"/>
                <a:sym typeface="Baskerville Display PT Italics"/>
              </a:rPr>
              <a:t>Ava Love</a:t>
            </a:r>
          </a:p>
          <a:p>
            <a:pPr algn="ctr" marL="0" indent="0" lvl="0">
              <a:lnSpc>
                <a:spcPts val="4900"/>
              </a:lnSpc>
              <a:spcBef>
                <a:spcPct val="0"/>
              </a:spcBef>
            </a:pPr>
            <a:r>
              <a:rPr lang="en-US" sz="3500" i="true">
                <a:solidFill>
                  <a:srgbClr val="F2EDE3"/>
                </a:solidFill>
                <a:latin typeface="Baskerville Display PT Italics"/>
                <a:ea typeface="Baskerville Display PT Italics"/>
                <a:cs typeface="Baskerville Display PT Italics"/>
                <a:sym typeface="Baskerville Display PT Italics"/>
              </a:rPr>
              <a:t>(observer)</a:t>
            </a:r>
          </a:p>
        </p:txBody>
      </p:sp>
      <p:sp>
        <p:nvSpPr>
          <p:cNvPr name="TextBox 19" id="19"/>
          <p:cNvSpPr txBox="true"/>
          <p:nvPr/>
        </p:nvSpPr>
        <p:spPr>
          <a:xfrm rot="0">
            <a:off x="14109574" y="7832985"/>
            <a:ext cx="3071002" cy="1225544"/>
          </a:xfrm>
          <a:prstGeom prst="rect">
            <a:avLst/>
          </a:prstGeom>
        </p:spPr>
        <p:txBody>
          <a:bodyPr anchor="t" rtlCol="false" tIns="0" lIns="0" bIns="0" rIns="0">
            <a:spAutoFit/>
          </a:bodyPr>
          <a:lstStyle/>
          <a:p>
            <a:pPr algn="ctr">
              <a:lnSpc>
                <a:spcPts val="4900"/>
              </a:lnSpc>
            </a:pPr>
            <a:r>
              <a:rPr lang="en-US" sz="3500" i="true">
                <a:solidFill>
                  <a:srgbClr val="F2EDE3"/>
                </a:solidFill>
                <a:latin typeface="Baskerville Display PT Italics"/>
                <a:ea typeface="Baskerville Display PT Italics"/>
                <a:cs typeface="Baskerville Display PT Italics"/>
                <a:sym typeface="Baskerville Display PT Italics"/>
              </a:rPr>
              <a:t>Elton Manchester</a:t>
            </a:r>
          </a:p>
          <a:p>
            <a:pPr algn="ctr" marL="0" indent="0" lvl="0">
              <a:lnSpc>
                <a:spcPts val="4900"/>
              </a:lnSpc>
              <a:spcBef>
                <a:spcPct val="0"/>
              </a:spcBef>
            </a:pPr>
            <a:r>
              <a:rPr lang="en-US" sz="3500" i="true">
                <a:solidFill>
                  <a:srgbClr val="F2EDE3"/>
                </a:solidFill>
                <a:latin typeface="Baskerville Display PT Italics"/>
                <a:ea typeface="Baskerville Display PT Italics"/>
                <a:cs typeface="Baskerville Display PT Italics"/>
                <a:sym typeface="Baskerville Display PT Italics"/>
              </a:rPr>
              <a:t>(observer)</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B5BFA6"/>
        </a:solidFill>
      </p:bgPr>
    </p:bg>
    <p:spTree>
      <p:nvGrpSpPr>
        <p:cNvPr id="1" name=""/>
        <p:cNvGrpSpPr/>
        <p:nvPr/>
      </p:nvGrpSpPr>
      <p:grpSpPr>
        <a:xfrm>
          <a:off x="0" y="0"/>
          <a:ext cx="0" cy="0"/>
          <a:chOff x="0" y="0"/>
          <a:chExt cx="0" cy="0"/>
        </a:xfrm>
      </p:grpSpPr>
      <p:sp>
        <p:nvSpPr>
          <p:cNvPr name="AutoShape 2" id="2"/>
          <p:cNvSpPr/>
          <p:nvPr/>
        </p:nvSpPr>
        <p:spPr>
          <a:xfrm rot="0">
            <a:off x="0" y="7121843"/>
            <a:ext cx="17259300" cy="0"/>
          </a:xfrm>
          <a:prstGeom prst="line">
            <a:avLst/>
          </a:prstGeom>
          <a:ln cap="flat" w="19050">
            <a:solidFill>
              <a:srgbClr val="F2EDE3"/>
            </a:solidFill>
            <a:prstDash val="solid"/>
            <a:headEnd type="none" len="sm" w="sm"/>
            <a:tailEnd type="none" len="sm" w="sm"/>
          </a:ln>
        </p:spPr>
      </p:sp>
      <p:sp>
        <p:nvSpPr>
          <p:cNvPr name="AutoShape 3" id="3"/>
          <p:cNvSpPr/>
          <p:nvPr/>
        </p:nvSpPr>
        <p:spPr>
          <a:xfrm rot="0">
            <a:off x="6081981" y="1444943"/>
            <a:ext cx="12970649" cy="0"/>
          </a:xfrm>
          <a:prstGeom prst="line">
            <a:avLst/>
          </a:prstGeom>
          <a:ln cap="flat" w="19050">
            <a:solidFill>
              <a:srgbClr val="F2EDE3"/>
            </a:solidFill>
            <a:prstDash val="solid"/>
            <a:headEnd type="none" len="sm" w="sm"/>
            <a:tailEnd type="none" len="sm" w="sm"/>
          </a:ln>
        </p:spPr>
      </p:sp>
      <p:sp>
        <p:nvSpPr>
          <p:cNvPr name="AutoShape 4" id="4"/>
          <p:cNvSpPr/>
          <p:nvPr/>
        </p:nvSpPr>
        <p:spPr>
          <a:xfrm rot="-5400000">
            <a:off x="-4003927" y="6564630"/>
            <a:ext cx="20152767" cy="0"/>
          </a:xfrm>
          <a:prstGeom prst="line">
            <a:avLst/>
          </a:prstGeom>
          <a:ln cap="flat" w="19050">
            <a:solidFill>
              <a:srgbClr val="F2EDE3"/>
            </a:solidFill>
            <a:prstDash val="solid"/>
            <a:headEnd type="none" len="sm" w="sm"/>
            <a:tailEnd type="none" len="sm" w="sm"/>
          </a:ln>
        </p:spPr>
      </p:sp>
      <p:sp>
        <p:nvSpPr>
          <p:cNvPr name="AutoShape 5" id="5"/>
          <p:cNvSpPr/>
          <p:nvPr/>
        </p:nvSpPr>
        <p:spPr>
          <a:xfrm rot="-5400000">
            <a:off x="7192442" y="6564630"/>
            <a:ext cx="20152767" cy="0"/>
          </a:xfrm>
          <a:prstGeom prst="line">
            <a:avLst/>
          </a:prstGeom>
          <a:ln cap="flat" w="19050">
            <a:solidFill>
              <a:srgbClr val="F2EDE3"/>
            </a:solidFill>
            <a:prstDash val="solid"/>
            <a:headEnd type="none" len="sm" w="sm"/>
            <a:tailEnd type="none" len="sm" w="sm"/>
          </a:ln>
        </p:spPr>
      </p:sp>
      <p:grpSp>
        <p:nvGrpSpPr>
          <p:cNvPr name="Group 6" id="6"/>
          <p:cNvGrpSpPr/>
          <p:nvPr/>
        </p:nvGrpSpPr>
        <p:grpSpPr>
          <a:xfrm rot="0">
            <a:off x="4277296" y="8529531"/>
            <a:ext cx="1809307" cy="1805315"/>
            <a:chOff x="0" y="0"/>
            <a:chExt cx="812800" cy="811007"/>
          </a:xfrm>
        </p:grpSpPr>
        <p:sp>
          <p:nvSpPr>
            <p:cNvPr name="Freeform 7" id="7"/>
            <p:cNvSpPr/>
            <p:nvPr/>
          </p:nvSpPr>
          <p:spPr>
            <a:xfrm flipH="false" flipV="false" rot="0">
              <a:off x="0" y="0"/>
              <a:ext cx="812800" cy="811007"/>
            </a:xfrm>
            <a:custGeom>
              <a:avLst/>
              <a:gdLst/>
              <a:ahLst/>
              <a:cxnLst/>
              <a:rect r="r" b="b" t="t" l="l"/>
              <a:pathLst>
                <a:path h="811007" w="812800">
                  <a:moveTo>
                    <a:pt x="406400" y="0"/>
                  </a:moveTo>
                  <a:cubicBezTo>
                    <a:pt x="181951" y="0"/>
                    <a:pt x="0" y="181550"/>
                    <a:pt x="0" y="405503"/>
                  </a:cubicBezTo>
                  <a:cubicBezTo>
                    <a:pt x="0" y="629457"/>
                    <a:pt x="181951" y="811007"/>
                    <a:pt x="406400" y="811007"/>
                  </a:cubicBezTo>
                  <a:cubicBezTo>
                    <a:pt x="630849" y="811007"/>
                    <a:pt x="812800" y="629457"/>
                    <a:pt x="812800" y="405503"/>
                  </a:cubicBezTo>
                  <a:cubicBezTo>
                    <a:pt x="812800" y="181550"/>
                    <a:pt x="630849" y="0"/>
                    <a:pt x="406400" y="0"/>
                  </a:cubicBezTo>
                  <a:close/>
                </a:path>
              </a:pathLst>
            </a:custGeom>
            <a:solidFill>
              <a:srgbClr val="000000">
                <a:alpha val="0"/>
              </a:srgbClr>
            </a:solidFill>
            <a:ln w="19050" cap="sq">
              <a:solidFill>
                <a:srgbClr val="F2EDE3"/>
              </a:solidFill>
              <a:prstDash val="solid"/>
              <a:miter/>
            </a:ln>
          </p:spPr>
        </p:sp>
        <p:sp>
          <p:nvSpPr>
            <p:cNvPr name="TextBox 8" id="8"/>
            <p:cNvSpPr txBox="true"/>
            <p:nvPr/>
          </p:nvSpPr>
          <p:spPr>
            <a:xfrm>
              <a:off x="76200" y="47457"/>
              <a:ext cx="660400" cy="687518"/>
            </a:xfrm>
            <a:prstGeom prst="rect">
              <a:avLst/>
            </a:prstGeom>
          </p:spPr>
          <p:txBody>
            <a:bodyPr anchor="ctr" rtlCol="false" tIns="50800" lIns="50800" bIns="50800" rIns="50800"/>
            <a:lstStyle/>
            <a:p>
              <a:pPr algn="ctr">
                <a:lnSpc>
                  <a:spcPts val="2380"/>
                </a:lnSpc>
              </a:pPr>
            </a:p>
          </p:txBody>
        </p:sp>
      </p:grpSp>
      <p:grpSp>
        <p:nvGrpSpPr>
          <p:cNvPr name="Group 9" id="9"/>
          <p:cNvGrpSpPr/>
          <p:nvPr/>
        </p:nvGrpSpPr>
        <p:grpSpPr>
          <a:xfrm rot="0">
            <a:off x="0" y="7171574"/>
            <a:ext cx="1809307" cy="1805315"/>
            <a:chOff x="0" y="0"/>
            <a:chExt cx="812800" cy="811007"/>
          </a:xfrm>
        </p:grpSpPr>
        <p:sp>
          <p:nvSpPr>
            <p:cNvPr name="Freeform 10" id="10"/>
            <p:cNvSpPr/>
            <p:nvPr/>
          </p:nvSpPr>
          <p:spPr>
            <a:xfrm flipH="false" flipV="false" rot="0">
              <a:off x="0" y="0"/>
              <a:ext cx="812800" cy="811007"/>
            </a:xfrm>
            <a:custGeom>
              <a:avLst/>
              <a:gdLst/>
              <a:ahLst/>
              <a:cxnLst/>
              <a:rect r="r" b="b" t="t" l="l"/>
              <a:pathLst>
                <a:path h="811007" w="812800">
                  <a:moveTo>
                    <a:pt x="406400" y="0"/>
                  </a:moveTo>
                  <a:cubicBezTo>
                    <a:pt x="181951" y="0"/>
                    <a:pt x="0" y="181550"/>
                    <a:pt x="0" y="405503"/>
                  </a:cubicBezTo>
                  <a:cubicBezTo>
                    <a:pt x="0" y="629457"/>
                    <a:pt x="181951" y="811007"/>
                    <a:pt x="406400" y="811007"/>
                  </a:cubicBezTo>
                  <a:cubicBezTo>
                    <a:pt x="630849" y="811007"/>
                    <a:pt x="812800" y="629457"/>
                    <a:pt x="812800" y="405503"/>
                  </a:cubicBezTo>
                  <a:cubicBezTo>
                    <a:pt x="812800" y="181550"/>
                    <a:pt x="630849" y="0"/>
                    <a:pt x="406400" y="0"/>
                  </a:cubicBezTo>
                  <a:close/>
                </a:path>
              </a:pathLst>
            </a:custGeom>
            <a:solidFill>
              <a:srgbClr val="000000">
                <a:alpha val="0"/>
              </a:srgbClr>
            </a:solidFill>
            <a:ln w="19050" cap="sq">
              <a:solidFill>
                <a:srgbClr val="F2EDE3"/>
              </a:solidFill>
              <a:prstDash val="solid"/>
              <a:miter/>
            </a:ln>
          </p:spPr>
        </p:sp>
        <p:sp>
          <p:nvSpPr>
            <p:cNvPr name="TextBox 11" id="11"/>
            <p:cNvSpPr txBox="true"/>
            <p:nvPr/>
          </p:nvSpPr>
          <p:spPr>
            <a:xfrm>
              <a:off x="76200" y="47457"/>
              <a:ext cx="660400" cy="687518"/>
            </a:xfrm>
            <a:prstGeom prst="rect">
              <a:avLst/>
            </a:prstGeom>
          </p:spPr>
          <p:txBody>
            <a:bodyPr anchor="ctr" rtlCol="false" tIns="50800" lIns="50800" bIns="50800" rIns="50800"/>
            <a:lstStyle/>
            <a:p>
              <a:pPr algn="ctr">
                <a:lnSpc>
                  <a:spcPts val="2380"/>
                </a:lnSpc>
              </a:pPr>
            </a:p>
          </p:txBody>
        </p:sp>
      </p:grpSp>
      <p:sp>
        <p:nvSpPr>
          <p:cNvPr name="Freeform 12" id="12"/>
          <p:cNvSpPr/>
          <p:nvPr/>
        </p:nvSpPr>
        <p:spPr>
          <a:xfrm flipH="false" flipV="false" rot="0">
            <a:off x="966931" y="2658759"/>
            <a:ext cx="4215018" cy="4434508"/>
          </a:xfrm>
          <a:custGeom>
            <a:avLst/>
            <a:gdLst/>
            <a:ahLst/>
            <a:cxnLst/>
            <a:rect r="r" b="b" t="t" l="l"/>
            <a:pathLst>
              <a:path h="4434508" w="4215018">
                <a:moveTo>
                  <a:pt x="0" y="0"/>
                </a:moveTo>
                <a:lnTo>
                  <a:pt x="4215018" y="0"/>
                </a:lnTo>
                <a:lnTo>
                  <a:pt x="4215018" y="4434509"/>
                </a:lnTo>
                <a:lnTo>
                  <a:pt x="0" y="44345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3" id="13"/>
          <p:cNvSpPr txBox="true"/>
          <p:nvPr/>
        </p:nvSpPr>
        <p:spPr>
          <a:xfrm rot="0">
            <a:off x="273439" y="906463"/>
            <a:ext cx="2869588" cy="972185"/>
          </a:xfrm>
          <a:prstGeom prst="rect">
            <a:avLst/>
          </a:prstGeom>
        </p:spPr>
        <p:txBody>
          <a:bodyPr anchor="t" rtlCol="false" tIns="0" lIns="0" bIns="0" rIns="0">
            <a:spAutoFit/>
          </a:bodyPr>
          <a:lstStyle/>
          <a:p>
            <a:pPr algn="ctr">
              <a:lnSpc>
                <a:spcPts val="7840"/>
              </a:lnSpc>
              <a:spcBef>
                <a:spcPct val="0"/>
              </a:spcBef>
            </a:pPr>
            <a:r>
              <a:rPr lang="en-US" sz="5600">
                <a:solidFill>
                  <a:srgbClr val="4E614D"/>
                </a:solidFill>
                <a:latin typeface="Belleza"/>
                <a:ea typeface="Belleza"/>
                <a:cs typeface="Belleza"/>
                <a:sym typeface="Belleza"/>
              </a:rPr>
              <a:t>“Avery”</a:t>
            </a:r>
          </a:p>
        </p:txBody>
      </p:sp>
      <p:sp>
        <p:nvSpPr>
          <p:cNvPr name="TextBox 14" id="14"/>
          <p:cNvSpPr txBox="true"/>
          <p:nvPr/>
        </p:nvSpPr>
        <p:spPr>
          <a:xfrm rot="0">
            <a:off x="6875066" y="3293631"/>
            <a:ext cx="8834655" cy="2152707"/>
          </a:xfrm>
          <a:prstGeom prst="rect">
            <a:avLst/>
          </a:prstGeom>
        </p:spPr>
        <p:txBody>
          <a:bodyPr anchor="t" rtlCol="false" tIns="0" lIns="0" bIns="0" rIns="0">
            <a:spAutoFit/>
          </a:bodyPr>
          <a:lstStyle/>
          <a:p>
            <a:pPr algn="l" marL="890100" indent="-445050" lvl="1">
              <a:lnSpc>
                <a:spcPts val="5771"/>
              </a:lnSpc>
              <a:buFont typeface="Arial"/>
              <a:buChar char="•"/>
            </a:pPr>
            <a:r>
              <a:rPr lang="en-US" sz="4122" spc="247">
                <a:solidFill>
                  <a:srgbClr val="4E614D"/>
                </a:solidFill>
                <a:latin typeface="Belleza"/>
                <a:ea typeface="Belleza"/>
                <a:cs typeface="Belleza"/>
                <a:sym typeface="Belleza"/>
              </a:rPr>
              <a:t>Experiences with the binge eating side of disordered eating. </a:t>
            </a:r>
          </a:p>
          <a:p>
            <a:pPr algn="l" marL="890100" indent="-445050" lvl="1">
              <a:lnSpc>
                <a:spcPts val="5771"/>
              </a:lnSpc>
              <a:buFont typeface="Arial"/>
              <a:buChar char="•"/>
            </a:pPr>
            <a:r>
              <a:rPr lang="en-US" sz="4122" spc="247">
                <a:solidFill>
                  <a:srgbClr val="4E614D"/>
                </a:solidFill>
                <a:latin typeface="Belleza"/>
                <a:ea typeface="Belleza"/>
                <a:cs typeface="Belleza"/>
                <a:sym typeface="Belleza"/>
              </a:rPr>
              <a:t>Habits tied to strong emotions.</a:t>
            </a:r>
          </a:p>
        </p:txBody>
      </p:sp>
      <p:sp>
        <p:nvSpPr>
          <p:cNvPr name="TextBox 15" id="15"/>
          <p:cNvSpPr txBox="true"/>
          <p:nvPr/>
        </p:nvSpPr>
        <p:spPr>
          <a:xfrm rot="0">
            <a:off x="6958281" y="2090288"/>
            <a:ext cx="6393742" cy="1013118"/>
          </a:xfrm>
          <a:prstGeom prst="rect">
            <a:avLst/>
          </a:prstGeom>
        </p:spPr>
        <p:txBody>
          <a:bodyPr anchor="t" rtlCol="false" tIns="0" lIns="0" bIns="0" rIns="0">
            <a:spAutoFit/>
          </a:bodyPr>
          <a:lstStyle/>
          <a:p>
            <a:pPr algn="l" marL="0" indent="0" lvl="0">
              <a:lnSpc>
                <a:spcPts val="8208"/>
              </a:lnSpc>
              <a:spcBef>
                <a:spcPct val="0"/>
              </a:spcBef>
            </a:pPr>
            <a:r>
              <a:rPr lang="en-US" sz="5863" i="true">
                <a:solidFill>
                  <a:srgbClr val="4E614D"/>
                </a:solidFill>
                <a:latin typeface="Baskerville Display PT Italics"/>
                <a:ea typeface="Baskerville Display PT Italics"/>
                <a:cs typeface="Baskerville Display PT Italics"/>
                <a:sym typeface="Baskerville Display PT Italics"/>
              </a:rPr>
              <a:t>Background</a:t>
            </a:r>
          </a:p>
        </p:txBody>
      </p:sp>
      <p:sp>
        <p:nvSpPr>
          <p:cNvPr name="TextBox 16" id="16"/>
          <p:cNvSpPr txBox="true"/>
          <p:nvPr/>
        </p:nvSpPr>
        <p:spPr>
          <a:xfrm rot="0">
            <a:off x="6580342" y="7548082"/>
            <a:ext cx="3632150" cy="1428807"/>
          </a:xfrm>
          <a:prstGeom prst="rect">
            <a:avLst/>
          </a:prstGeom>
        </p:spPr>
        <p:txBody>
          <a:bodyPr anchor="t" rtlCol="false" tIns="0" lIns="0" bIns="0" rIns="0">
            <a:spAutoFit/>
          </a:bodyPr>
          <a:lstStyle/>
          <a:p>
            <a:pPr algn="l">
              <a:lnSpc>
                <a:spcPts val="5771"/>
              </a:lnSpc>
            </a:pPr>
            <a:r>
              <a:rPr lang="en-US" sz="4122" spc="247">
                <a:solidFill>
                  <a:srgbClr val="4E614D"/>
                </a:solidFill>
                <a:latin typeface="Belleza"/>
                <a:ea typeface="Belleza"/>
                <a:cs typeface="Belleza"/>
                <a:sym typeface="Belleza"/>
              </a:rPr>
              <a:t>Facilitator: Mai</a:t>
            </a:r>
          </a:p>
          <a:p>
            <a:pPr algn="l">
              <a:lnSpc>
                <a:spcPts val="5771"/>
              </a:lnSpc>
              <a:spcBef>
                <a:spcPct val="0"/>
              </a:spcBef>
            </a:pPr>
            <a:r>
              <a:rPr lang="en-US" sz="4122" spc="247">
                <a:solidFill>
                  <a:srgbClr val="4E614D"/>
                </a:solidFill>
                <a:latin typeface="Belleza"/>
                <a:ea typeface="Belleza"/>
                <a:cs typeface="Belleza"/>
                <a:sym typeface="Belleza"/>
              </a:rPr>
              <a:t>Observer: Ava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61000"/>
              <a:extLst>
                <a:ext uri="{96DAC541-7B7A-43D3-8B79-37D633B846F1}">
                  <asvg:svgBlip xmlns:asvg="http://schemas.microsoft.com/office/drawing/2016/SVG/main" r:embed="rId3"/>
                </a:ext>
              </a:extLst>
            </a:blip>
            <a:stretch>
              <a:fillRect l="0" t="-38424" r="0" b="-43424"/>
            </a:stretch>
          </a:blipFill>
        </p:spPr>
      </p:sp>
      <p:sp>
        <p:nvSpPr>
          <p:cNvPr name="AutoShape 3" id="3"/>
          <p:cNvSpPr/>
          <p:nvPr/>
        </p:nvSpPr>
        <p:spPr>
          <a:xfrm flipV="true">
            <a:off x="4554069" y="2450386"/>
            <a:ext cx="0" cy="7062469"/>
          </a:xfrm>
          <a:prstGeom prst="line">
            <a:avLst/>
          </a:prstGeom>
          <a:ln cap="flat" w="19050">
            <a:solidFill>
              <a:srgbClr val="4E614D"/>
            </a:solidFill>
            <a:prstDash val="solid"/>
            <a:headEnd type="none" len="sm" w="sm"/>
            <a:tailEnd type="none" len="sm" w="sm"/>
          </a:ln>
        </p:spPr>
      </p:sp>
      <p:sp>
        <p:nvSpPr>
          <p:cNvPr name="AutoShape 4" id="4"/>
          <p:cNvSpPr/>
          <p:nvPr/>
        </p:nvSpPr>
        <p:spPr>
          <a:xfrm flipV="true">
            <a:off x="13914906" y="2450386"/>
            <a:ext cx="0" cy="7062469"/>
          </a:xfrm>
          <a:prstGeom prst="line">
            <a:avLst/>
          </a:prstGeom>
          <a:ln cap="flat" w="19050">
            <a:solidFill>
              <a:srgbClr val="4E614D"/>
            </a:solidFill>
            <a:prstDash val="solid"/>
            <a:headEnd type="none" len="sm" w="sm"/>
            <a:tailEnd type="none" len="sm" w="sm"/>
          </a:ln>
        </p:spPr>
      </p:sp>
      <p:sp>
        <p:nvSpPr>
          <p:cNvPr name="AutoShape 5" id="5"/>
          <p:cNvSpPr/>
          <p:nvPr/>
        </p:nvSpPr>
        <p:spPr>
          <a:xfrm>
            <a:off x="0" y="774145"/>
            <a:ext cx="18288000" cy="0"/>
          </a:xfrm>
          <a:prstGeom prst="line">
            <a:avLst/>
          </a:prstGeom>
          <a:ln cap="flat" w="19050">
            <a:solidFill>
              <a:srgbClr val="4E614D"/>
            </a:solidFill>
            <a:prstDash val="solid"/>
            <a:headEnd type="none" len="sm" w="sm"/>
            <a:tailEnd type="none" len="sm" w="sm"/>
          </a:ln>
        </p:spPr>
      </p:sp>
      <p:sp>
        <p:nvSpPr>
          <p:cNvPr name="AutoShape 6" id="6"/>
          <p:cNvSpPr/>
          <p:nvPr/>
        </p:nvSpPr>
        <p:spPr>
          <a:xfrm>
            <a:off x="0" y="2450386"/>
            <a:ext cx="18288000" cy="0"/>
          </a:xfrm>
          <a:prstGeom prst="line">
            <a:avLst/>
          </a:prstGeom>
          <a:ln cap="flat" w="19050">
            <a:solidFill>
              <a:srgbClr val="4E614D"/>
            </a:solidFill>
            <a:prstDash val="solid"/>
            <a:headEnd type="none" len="sm" w="sm"/>
            <a:tailEnd type="none" len="sm" w="sm"/>
          </a:ln>
        </p:spPr>
      </p:sp>
      <p:sp>
        <p:nvSpPr>
          <p:cNvPr name="AutoShape 7" id="7"/>
          <p:cNvSpPr/>
          <p:nvPr/>
        </p:nvSpPr>
        <p:spPr>
          <a:xfrm>
            <a:off x="0" y="9512855"/>
            <a:ext cx="18288000" cy="0"/>
          </a:xfrm>
          <a:prstGeom prst="line">
            <a:avLst/>
          </a:prstGeom>
          <a:ln cap="flat" w="19050">
            <a:solidFill>
              <a:srgbClr val="4E614D"/>
            </a:solidFill>
            <a:prstDash val="solid"/>
            <a:headEnd type="none" len="sm" w="sm"/>
            <a:tailEnd type="none" len="sm" w="sm"/>
          </a:ln>
        </p:spPr>
      </p:sp>
      <p:sp>
        <p:nvSpPr>
          <p:cNvPr name="AutoShape 8" id="8"/>
          <p:cNvSpPr/>
          <p:nvPr/>
        </p:nvSpPr>
        <p:spPr>
          <a:xfrm flipV="true">
            <a:off x="9134475" y="2450386"/>
            <a:ext cx="0" cy="7062469"/>
          </a:xfrm>
          <a:prstGeom prst="line">
            <a:avLst/>
          </a:prstGeom>
          <a:ln cap="flat" w="19050">
            <a:solidFill>
              <a:srgbClr val="4E614D"/>
            </a:solidFill>
            <a:prstDash val="solid"/>
            <a:headEnd type="none" len="sm" w="sm"/>
            <a:tailEnd type="none" len="sm" w="sm"/>
          </a:ln>
        </p:spPr>
      </p:sp>
      <p:sp>
        <p:nvSpPr>
          <p:cNvPr name="Freeform 9" id="9"/>
          <p:cNvSpPr/>
          <p:nvPr/>
        </p:nvSpPr>
        <p:spPr>
          <a:xfrm flipH="false" flipV="false" rot="0">
            <a:off x="536970" y="3028366"/>
            <a:ext cx="3506922" cy="3506922"/>
          </a:xfrm>
          <a:custGeom>
            <a:avLst/>
            <a:gdLst/>
            <a:ahLst/>
            <a:cxnLst/>
            <a:rect r="r" b="b" t="t" l="l"/>
            <a:pathLst>
              <a:path h="3506922" w="3506922">
                <a:moveTo>
                  <a:pt x="0" y="0"/>
                </a:moveTo>
                <a:lnTo>
                  <a:pt x="3506923" y="0"/>
                </a:lnTo>
                <a:lnTo>
                  <a:pt x="3506923" y="3506922"/>
                </a:lnTo>
                <a:lnTo>
                  <a:pt x="0" y="350692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969702" y="3433717"/>
            <a:ext cx="2650917" cy="2549700"/>
          </a:xfrm>
          <a:custGeom>
            <a:avLst/>
            <a:gdLst/>
            <a:ahLst/>
            <a:cxnLst/>
            <a:rect r="r" b="b" t="t" l="l"/>
            <a:pathLst>
              <a:path h="2549700" w="2650917">
                <a:moveTo>
                  <a:pt x="0" y="0"/>
                </a:moveTo>
                <a:lnTo>
                  <a:pt x="2650917" y="0"/>
                </a:lnTo>
                <a:lnTo>
                  <a:pt x="2650917" y="2549700"/>
                </a:lnTo>
                <a:lnTo>
                  <a:pt x="0" y="25497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5090811" y="2955106"/>
            <a:ext cx="3506922" cy="3506922"/>
          </a:xfrm>
          <a:custGeom>
            <a:avLst/>
            <a:gdLst/>
            <a:ahLst/>
            <a:cxnLst/>
            <a:rect r="r" b="b" t="t" l="l"/>
            <a:pathLst>
              <a:path h="3506922" w="3506922">
                <a:moveTo>
                  <a:pt x="0" y="0"/>
                </a:moveTo>
                <a:lnTo>
                  <a:pt x="3506922" y="0"/>
                </a:lnTo>
                <a:lnTo>
                  <a:pt x="3506922" y="3506922"/>
                </a:lnTo>
                <a:lnTo>
                  <a:pt x="0" y="350692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5868908" y="3278033"/>
            <a:ext cx="1950728" cy="2861068"/>
          </a:xfrm>
          <a:custGeom>
            <a:avLst/>
            <a:gdLst/>
            <a:ahLst/>
            <a:cxnLst/>
            <a:rect r="r" b="b" t="t" l="l"/>
            <a:pathLst>
              <a:path h="2861068" w="1950728">
                <a:moveTo>
                  <a:pt x="0" y="0"/>
                </a:moveTo>
                <a:lnTo>
                  <a:pt x="1950728" y="0"/>
                </a:lnTo>
                <a:lnTo>
                  <a:pt x="1950728" y="2861068"/>
                </a:lnTo>
                <a:lnTo>
                  <a:pt x="0" y="286106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9771229" y="2955106"/>
            <a:ext cx="3506922" cy="3506922"/>
          </a:xfrm>
          <a:custGeom>
            <a:avLst/>
            <a:gdLst/>
            <a:ahLst/>
            <a:cxnLst/>
            <a:rect r="r" b="b" t="t" l="l"/>
            <a:pathLst>
              <a:path h="3506922" w="3506922">
                <a:moveTo>
                  <a:pt x="0" y="0"/>
                </a:moveTo>
                <a:lnTo>
                  <a:pt x="3506923" y="0"/>
                </a:lnTo>
                <a:lnTo>
                  <a:pt x="3506923" y="3506922"/>
                </a:lnTo>
                <a:lnTo>
                  <a:pt x="0" y="350692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0265975" y="3433717"/>
            <a:ext cx="2536481" cy="2448858"/>
          </a:xfrm>
          <a:custGeom>
            <a:avLst/>
            <a:gdLst/>
            <a:ahLst/>
            <a:cxnLst/>
            <a:rect r="r" b="b" t="t" l="l"/>
            <a:pathLst>
              <a:path h="2448858" w="2536481">
                <a:moveTo>
                  <a:pt x="0" y="0"/>
                </a:moveTo>
                <a:lnTo>
                  <a:pt x="2536481" y="0"/>
                </a:lnTo>
                <a:lnTo>
                  <a:pt x="2536481" y="2448857"/>
                </a:lnTo>
                <a:lnTo>
                  <a:pt x="0" y="244885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0">
            <a:off x="14309448" y="2904684"/>
            <a:ext cx="3506922" cy="3506922"/>
          </a:xfrm>
          <a:custGeom>
            <a:avLst/>
            <a:gdLst/>
            <a:ahLst/>
            <a:cxnLst/>
            <a:rect r="r" b="b" t="t" l="l"/>
            <a:pathLst>
              <a:path h="3506922" w="3506922">
                <a:moveTo>
                  <a:pt x="0" y="0"/>
                </a:moveTo>
                <a:lnTo>
                  <a:pt x="3506923" y="0"/>
                </a:lnTo>
                <a:lnTo>
                  <a:pt x="3506923" y="3506923"/>
                </a:lnTo>
                <a:lnTo>
                  <a:pt x="0" y="35069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14714799" y="3287197"/>
            <a:ext cx="2696220" cy="2696220"/>
          </a:xfrm>
          <a:custGeom>
            <a:avLst/>
            <a:gdLst/>
            <a:ahLst/>
            <a:cxnLst/>
            <a:rect r="r" b="b" t="t" l="l"/>
            <a:pathLst>
              <a:path h="2696220" w="2696220">
                <a:moveTo>
                  <a:pt x="0" y="0"/>
                </a:moveTo>
                <a:lnTo>
                  <a:pt x="2696220" y="0"/>
                </a:lnTo>
                <a:lnTo>
                  <a:pt x="2696220" y="2696220"/>
                </a:lnTo>
                <a:lnTo>
                  <a:pt x="0" y="269622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7" id="17"/>
          <p:cNvSpPr txBox="true"/>
          <p:nvPr/>
        </p:nvSpPr>
        <p:spPr>
          <a:xfrm rot="0">
            <a:off x="536970" y="6635049"/>
            <a:ext cx="3498745" cy="972185"/>
          </a:xfrm>
          <a:prstGeom prst="rect">
            <a:avLst/>
          </a:prstGeom>
        </p:spPr>
        <p:txBody>
          <a:bodyPr anchor="t" rtlCol="false" tIns="0" lIns="0" bIns="0" rIns="0">
            <a:spAutoFit/>
          </a:bodyPr>
          <a:lstStyle/>
          <a:p>
            <a:pPr algn="ctr">
              <a:lnSpc>
                <a:spcPts val="7840"/>
              </a:lnSpc>
              <a:spcBef>
                <a:spcPct val="0"/>
              </a:spcBef>
            </a:pPr>
            <a:r>
              <a:rPr lang="en-US" sz="5600">
                <a:solidFill>
                  <a:srgbClr val="4E614D"/>
                </a:solidFill>
                <a:latin typeface="Belleza"/>
                <a:ea typeface="Belleza"/>
                <a:cs typeface="Belleza"/>
                <a:sym typeface="Belleza"/>
              </a:rPr>
              <a:t>Structure</a:t>
            </a:r>
          </a:p>
        </p:txBody>
      </p:sp>
      <p:sp>
        <p:nvSpPr>
          <p:cNvPr name="TextBox 18" id="18"/>
          <p:cNvSpPr txBox="true"/>
          <p:nvPr/>
        </p:nvSpPr>
        <p:spPr>
          <a:xfrm rot="0">
            <a:off x="249724" y="7755091"/>
            <a:ext cx="4073237" cy="1410755"/>
          </a:xfrm>
          <a:prstGeom prst="rect">
            <a:avLst/>
          </a:prstGeom>
        </p:spPr>
        <p:txBody>
          <a:bodyPr anchor="t" rtlCol="false" tIns="0" lIns="0" bIns="0" rIns="0">
            <a:spAutoFit/>
          </a:bodyPr>
          <a:lstStyle/>
          <a:p>
            <a:pPr algn="ctr" marL="0" indent="0" lvl="1">
              <a:lnSpc>
                <a:spcPts val="3823"/>
              </a:lnSpc>
              <a:spcBef>
                <a:spcPct val="0"/>
              </a:spcBef>
            </a:pPr>
            <a:r>
              <a:rPr lang="en-US" sz="2730" spc="163">
                <a:solidFill>
                  <a:srgbClr val="4E614D"/>
                </a:solidFill>
                <a:latin typeface="Belleza"/>
                <a:ea typeface="Belleza"/>
                <a:cs typeface="Belleza"/>
                <a:sym typeface="Belleza"/>
              </a:rPr>
              <a:t>Allows people to see a tangible solution to their problem.</a:t>
            </a:r>
          </a:p>
        </p:txBody>
      </p:sp>
      <p:sp>
        <p:nvSpPr>
          <p:cNvPr name="TextBox 19" id="19"/>
          <p:cNvSpPr txBox="true"/>
          <p:nvPr/>
        </p:nvSpPr>
        <p:spPr>
          <a:xfrm rot="0">
            <a:off x="4479044" y="949880"/>
            <a:ext cx="9329912" cy="1236345"/>
          </a:xfrm>
          <a:prstGeom prst="rect">
            <a:avLst/>
          </a:prstGeom>
        </p:spPr>
        <p:txBody>
          <a:bodyPr anchor="t" rtlCol="false" tIns="0" lIns="0" bIns="0" rIns="0">
            <a:spAutoFit/>
          </a:bodyPr>
          <a:lstStyle/>
          <a:p>
            <a:pPr algn="ctr" marL="0" indent="0" lvl="0">
              <a:lnSpc>
                <a:spcPts val="10080"/>
              </a:lnSpc>
              <a:spcBef>
                <a:spcPct val="0"/>
              </a:spcBef>
            </a:pPr>
            <a:r>
              <a:rPr lang="en-US" sz="7200">
                <a:solidFill>
                  <a:srgbClr val="4E614D"/>
                </a:solidFill>
                <a:latin typeface="Belleza"/>
                <a:ea typeface="Belleza"/>
                <a:cs typeface="Belleza"/>
                <a:sym typeface="Belleza"/>
              </a:rPr>
              <a:t>OUR VALUES</a:t>
            </a:r>
          </a:p>
        </p:txBody>
      </p:sp>
      <p:sp>
        <p:nvSpPr>
          <p:cNvPr name="TextBox 20" id="20"/>
          <p:cNvSpPr txBox="true"/>
          <p:nvPr/>
        </p:nvSpPr>
        <p:spPr>
          <a:xfrm rot="0">
            <a:off x="5094899" y="6655368"/>
            <a:ext cx="3498745" cy="972185"/>
          </a:xfrm>
          <a:prstGeom prst="rect">
            <a:avLst/>
          </a:prstGeom>
        </p:spPr>
        <p:txBody>
          <a:bodyPr anchor="t" rtlCol="false" tIns="0" lIns="0" bIns="0" rIns="0">
            <a:spAutoFit/>
          </a:bodyPr>
          <a:lstStyle/>
          <a:p>
            <a:pPr algn="ctr">
              <a:lnSpc>
                <a:spcPts val="7840"/>
              </a:lnSpc>
              <a:spcBef>
                <a:spcPct val="0"/>
              </a:spcBef>
            </a:pPr>
            <a:r>
              <a:rPr lang="en-US" sz="5600">
                <a:solidFill>
                  <a:srgbClr val="4E614D"/>
                </a:solidFill>
                <a:latin typeface="Belleza"/>
                <a:ea typeface="Belleza"/>
                <a:cs typeface="Belleza"/>
                <a:sym typeface="Belleza"/>
              </a:rPr>
              <a:t>Autonomy</a:t>
            </a:r>
          </a:p>
        </p:txBody>
      </p:sp>
      <p:sp>
        <p:nvSpPr>
          <p:cNvPr name="TextBox 21" id="21"/>
          <p:cNvSpPr txBox="true"/>
          <p:nvPr/>
        </p:nvSpPr>
        <p:spPr>
          <a:xfrm rot="0">
            <a:off x="4807653" y="7775410"/>
            <a:ext cx="4073237" cy="1410755"/>
          </a:xfrm>
          <a:prstGeom prst="rect">
            <a:avLst/>
          </a:prstGeom>
        </p:spPr>
        <p:txBody>
          <a:bodyPr anchor="t" rtlCol="false" tIns="0" lIns="0" bIns="0" rIns="0">
            <a:spAutoFit/>
          </a:bodyPr>
          <a:lstStyle/>
          <a:p>
            <a:pPr algn="ctr" marL="0" indent="0" lvl="1">
              <a:lnSpc>
                <a:spcPts val="3823"/>
              </a:lnSpc>
              <a:spcBef>
                <a:spcPct val="0"/>
              </a:spcBef>
            </a:pPr>
            <a:r>
              <a:rPr lang="en-US" sz="2730" spc="163">
                <a:solidFill>
                  <a:srgbClr val="4E614D"/>
                </a:solidFill>
                <a:latin typeface="Belleza"/>
                <a:ea typeface="Belleza"/>
                <a:cs typeface="Belleza"/>
                <a:sym typeface="Belleza"/>
              </a:rPr>
              <a:t>Empowers the user to regain control of their habits.</a:t>
            </a:r>
          </a:p>
        </p:txBody>
      </p:sp>
      <p:sp>
        <p:nvSpPr>
          <p:cNvPr name="TextBox 22" id="22"/>
          <p:cNvSpPr txBox="true"/>
          <p:nvPr/>
        </p:nvSpPr>
        <p:spPr>
          <a:xfrm rot="0">
            <a:off x="9775318" y="6655368"/>
            <a:ext cx="3498745" cy="972185"/>
          </a:xfrm>
          <a:prstGeom prst="rect">
            <a:avLst/>
          </a:prstGeom>
        </p:spPr>
        <p:txBody>
          <a:bodyPr anchor="t" rtlCol="false" tIns="0" lIns="0" bIns="0" rIns="0">
            <a:spAutoFit/>
          </a:bodyPr>
          <a:lstStyle/>
          <a:p>
            <a:pPr algn="ctr">
              <a:lnSpc>
                <a:spcPts val="7840"/>
              </a:lnSpc>
              <a:spcBef>
                <a:spcPct val="0"/>
              </a:spcBef>
            </a:pPr>
            <a:r>
              <a:rPr lang="en-US" sz="5600">
                <a:solidFill>
                  <a:srgbClr val="4E614D"/>
                </a:solidFill>
                <a:latin typeface="Belleza"/>
                <a:ea typeface="Belleza"/>
                <a:cs typeface="Belleza"/>
                <a:sym typeface="Belleza"/>
              </a:rPr>
              <a:t>Growth</a:t>
            </a:r>
          </a:p>
        </p:txBody>
      </p:sp>
      <p:sp>
        <p:nvSpPr>
          <p:cNvPr name="TextBox 23" id="23"/>
          <p:cNvSpPr txBox="true"/>
          <p:nvPr/>
        </p:nvSpPr>
        <p:spPr>
          <a:xfrm rot="0">
            <a:off x="9488072" y="7775410"/>
            <a:ext cx="4073237" cy="1410755"/>
          </a:xfrm>
          <a:prstGeom prst="rect">
            <a:avLst/>
          </a:prstGeom>
        </p:spPr>
        <p:txBody>
          <a:bodyPr anchor="t" rtlCol="false" tIns="0" lIns="0" bIns="0" rIns="0">
            <a:spAutoFit/>
          </a:bodyPr>
          <a:lstStyle/>
          <a:p>
            <a:pPr algn="ctr" marL="0" indent="0" lvl="1">
              <a:lnSpc>
                <a:spcPts val="3823"/>
              </a:lnSpc>
              <a:spcBef>
                <a:spcPct val="0"/>
              </a:spcBef>
            </a:pPr>
            <a:r>
              <a:rPr lang="en-US" sz="2730" spc="163">
                <a:solidFill>
                  <a:srgbClr val="4E614D"/>
                </a:solidFill>
                <a:latin typeface="Belleza"/>
                <a:ea typeface="Belleza"/>
                <a:cs typeface="Belleza"/>
                <a:sym typeface="Belleza"/>
              </a:rPr>
              <a:t>Necessary to instill hope. When you see your progress, you believe it.</a:t>
            </a:r>
          </a:p>
        </p:txBody>
      </p:sp>
      <p:sp>
        <p:nvSpPr>
          <p:cNvPr name="TextBox 24" id="24"/>
          <p:cNvSpPr txBox="true"/>
          <p:nvPr/>
        </p:nvSpPr>
        <p:spPr>
          <a:xfrm rot="0">
            <a:off x="14313537" y="6655368"/>
            <a:ext cx="3498745" cy="972185"/>
          </a:xfrm>
          <a:prstGeom prst="rect">
            <a:avLst/>
          </a:prstGeom>
        </p:spPr>
        <p:txBody>
          <a:bodyPr anchor="t" rtlCol="false" tIns="0" lIns="0" bIns="0" rIns="0">
            <a:spAutoFit/>
          </a:bodyPr>
          <a:lstStyle/>
          <a:p>
            <a:pPr algn="ctr">
              <a:lnSpc>
                <a:spcPts val="7840"/>
              </a:lnSpc>
              <a:spcBef>
                <a:spcPct val="0"/>
              </a:spcBef>
            </a:pPr>
            <a:r>
              <a:rPr lang="en-US" sz="5600">
                <a:solidFill>
                  <a:srgbClr val="4E614D"/>
                </a:solidFill>
                <a:latin typeface="Belleza"/>
                <a:ea typeface="Belleza"/>
                <a:cs typeface="Belleza"/>
                <a:sym typeface="Belleza"/>
              </a:rPr>
              <a:t>Fun!</a:t>
            </a:r>
          </a:p>
        </p:txBody>
      </p:sp>
      <p:sp>
        <p:nvSpPr>
          <p:cNvPr name="TextBox 25" id="25"/>
          <p:cNvSpPr txBox="true"/>
          <p:nvPr/>
        </p:nvSpPr>
        <p:spPr>
          <a:xfrm rot="0">
            <a:off x="14026291" y="7775410"/>
            <a:ext cx="4073237" cy="1410755"/>
          </a:xfrm>
          <a:prstGeom prst="rect">
            <a:avLst/>
          </a:prstGeom>
        </p:spPr>
        <p:txBody>
          <a:bodyPr anchor="t" rtlCol="false" tIns="0" lIns="0" bIns="0" rIns="0">
            <a:spAutoFit/>
          </a:bodyPr>
          <a:lstStyle/>
          <a:p>
            <a:pPr algn="ctr" marL="0" indent="0" lvl="1">
              <a:lnSpc>
                <a:spcPts val="3823"/>
              </a:lnSpc>
              <a:spcBef>
                <a:spcPct val="0"/>
              </a:spcBef>
            </a:pPr>
            <a:r>
              <a:rPr lang="en-US" sz="2730" spc="163">
                <a:solidFill>
                  <a:srgbClr val="4E614D"/>
                </a:solidFill>
                <a:latin typeface="Belleza"/>
                <a:ea typeface="Belleza"/>
                <a:cs typeface="Belleza"/>
                <a:sym typeface="Belleza"/>
              </a:rPr>
              <a:t>Vital to keep the user motivated to continue their recovery</a:t>
            </a:r>
          </a:p>
        </p:txBody>
      </p:sp>
    </p:spTree>
  </p:cSld>
  <p:clrMapOvr>
    <a:masterClrMapping/>
  </p:clrMapOvr>
  <p:transition spd="fast">
    <p:push dir="l"/>
  </p:transition>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B5BFA6"/>
        </a:solidFill>
      </p:bgPr>
    </p:bg>
    <p:spTree>
      <p:nvGrpSpPr>
        <p:cNvPr id="1" name=""/>
        <p:cNvGrpSpPr/>
        <p:nvPr/>
      </p:nvGrpSpPr>
      <p:grpSpPr>
        <a:xfrm>
          <a:off x="0" y="0"/>
          <a:ext cx="0" cy="0"/>
          <a:chOff x="0" y="0"/>
          <a:chExt cx="0" cy="0"/>
        </a:xfrm>
      </p:grpSpPr>
      <p:sp>
        <p:nvSpPr>
          <p:cNvPr name="AutoShape 2" id="2"/>
          <p:cNvSpPr/>
          <p:nvPr/>
        </p:nvSpPr>
        <p:spPr>
          <a:xfrm rot="0">
            <a:off x="0" y="7121843"/>
            <a:ext cx="17259300" cy="0"/>
          </a:xfrm>
          <a:prstGeom prst="line">
            <a:avLst/>
          </a:prstGeom>
          <a:ln cap="flat" w="19050">
            <a:solidFill>
              <a:srgbClr val="F2EDE3"/>
            </a:solidFill>
            <a:prstDash val="solid"/>
            <a:headEnd type="none" len="sm" w="sm"/>
            <a:tailEnd type="none" len="sm" w="sm"/>
          </a:ln>
        </p:spPr>
      </p:sp>
      <p:sp>
        <p:nvSpPr>
          <p:cNvPr name="AutoShape 3" id="3"/>
          <p:cNvSpPr/>
          <p:nvPr/>
        </p:nvSpPr>
        <p:spPr>
          <a:xfrm rot="0">
            <a:off x="6081981" y="1444943"/>
            <a:ext cx="12970649" cy="0"/>
          </a:xfrm>
          <a:prstGeom prst="line">
            <a:avLst/>
          </a:prstGeom>
          <a:ln cap="flat" w="19050">
            <a:solidFill>
              <a:srgbClr val="F2EDE3"/>
            </a:solidFill>
            <a:prstDash val="solid"/>
            <a:headEnd type="none" len="sm" w="sm"/>
            <a:tailEnd type="none" len="sm" w="sm"/>
          </a:ln>
        </p:spPr>
      </p:sp>
      <p:sp>
        <p:nvSpPr>
          <p:cNvPr name="AutoShape 4" id="4"/>
          <p:cNvSpPr/>
          <p:nvPr/>
        </p:nvSpPr>
        <p:spPr>
          <a:xfrm rot="-5400000">
            <a:off x="7192442" y="6564630"/>
            <a:ext cx="20152767" cy="0"/>
          </a:xfrm>
          <a:prstGeom prst="line">
            <a:avLst/>
          </a:prstGeom>
          <a:ln cap="flat" w="19050">
            <a:solidFill>
              <a:srgbClr val="F2EDE3"/>
            </a:solidFill>
            <a:prstDash val="solid"/>
            <a:headEnd type="none" len="sm" w="sm"/>
            <a:tailEnd type="none" len="sm" w="sm"/>
          </a:ln>
        </p:spPr>
      </p:sp>
      <p:grpSp>
        <p:nvGrpSpPr>
          <p:cNvPr name="Group 5" id="5"/>
          <p:cNvGrpSpPr/>
          <p:nvPr/>
        </p:nvGrpSpPr>
        <p:grpSpPr>
          <a:xfrm rot="0">
            <a:off x="4277296" y="8529531"/>
            <a:ext cx="1809307" cy="1805315"/>
            <a:chOff x="0" y="0"/>
            <a:chExt cx="812800" cy="811007"/>
          </a:xfrm>
        </p:grpSpPr>
        <p:sp>
          <p:nvSpPr>
            <p:cNvPr name="Freeform 6" id="6"/>
            <p:cNvSpPr/>
            <p:nvPr/>
          </p:nvSpPr>
          <p:spPr>
            <a:xfrm flipH="false" flipV="false" rot="0">
              <a:off x="0" y="0"/>
              <a:ext cx="812800" cy="811007"/>
            </a:xfrm>
            <a:custGeom>
              <a:avLst/>
              <a:gdLst/>
              <a:ahLst/>
              <a:cxnLst/>
              <a:rect r="r" b="b" t="t" l="l"/>
              <a:pathLst>
                <a:path h="811007" w="812800">
                  <a:moveTo>
                    <a:pt x="406400" y="0"/>
                  </a:moveTo>
                  <a:cubicBezTo>
                    <a:pt x="181951" y="0"/>
                    <a:pt x="0" y="181550"/>
                    <a:pt x="0" y="405503"/>
                  </a:cubicBezTo>
                  <a:cubicBezTo>
                    <a:pt x="0" y="629457"/>
                    <a:pt x="181951" y="811007"/>
                    <a:pt x="406400" y="811007"/>
                  </a:cubicBezTo>
                  <a:cubicBezTo>
                    <a:pt x="630849" y="811007"/>
                    <a:pt x="812800" y="629457"/>
                    <a:pt x="812800" y="405503"/>
                  </a:cubicBezTo>
                  <a:cubicBezTo>
                    <a:pt x="812800" y="181550"/>
                    <a:pt x="630849" y="0"/>
                    <a:pt x="406400" y="0"/>
                  </a:cubicBezTo>
                  <a:close/>
                </a:path>
              </a:pathLst>
            </a:custGeom>
            <a:solidFill>
              <a:srgbClr val="000000">
                <a:alpha val="0"/>
              </a:srgbClr>
            </a:solidFill>
            <a:ln w="19050" cap="sq">
              <a:solidFill>
                <a:srgbClr val="F2EDE3"/>
              </a:solidFill>
              <a:prstDash val="solid"/>
              <a:miter/>
            </a:ln>
          </p:spPr>
        </p:sp>
        <p:sp>
          <p:nvSpPr>
            <p:cNvPr name="TextBox 7" id="7"/>
            <p:cNvSpPr txBox="true"/>
            <p:nvPr/>
          </p:nvSpPr>
          <p:spPr>
            <a:xfrm>
              <a:off x="76200" y="47457"/>
              <a:ext cx="660400" cy="687518"/>
            </a:xfrm>
            <a:prstGeom prst="rect">
              <a:avLst/>
            </a:prstGeom>
          </p:spPr>
          <p:txBody>
            <a:bodyPr anchor="ctr" rtlCol="false" tIns="50800" lIns="50800" bIns="50800" rIns="50800"/>
            <a:lstStyle/>
            <a:p>
              <a:pPr algn="ctr">
                <a:lnSpc>
                  <a:spcPts val="2380"/>
                </a:lnSpc>
              </a:pPr>
            </a:p>
          </p:txBody>
        </p:sp>
      </p:grpSp>
      <p:grpSp>
        <p:nvGrpSpPr>
          <p:cNvPr name="Group 8" id="8"/>
          <p:cNvGrpSpPr/>
          <p:nvPr/>
        </p:nvGrpSpPr>
        <p:grpSpPr>
          <a:xfrm rot="0">
            <a:off x="0" y="7171574"/>
            <a:ext cx="1809307" cy="1805315"/>
            <a:chOff x="0" y="0"/>
            <a:chExt cx="812800" cy="811007"/>
          </a:xfrm>
        </p:grpSpPr>
        <p:sp>
          <p:nvSpPr>
            <p:cNvPr name="Freeform 9" id="9"/>
            <p:cNvSpPr/>
            <p:nvPr/>
          </p:nvSpPr>
          <p:spPr>
            <a:xfrm flipH="false" flipV="false" rot="0">
              <a:off x="0" y="0"/>
              <a:ext cx="812800" cy="811007"/>
            </a:xfrm>
            <a:custGeom>
              <a:avLst/>
              <a:gdLst/>
              <a:ahLst/>
              <a:cxnLst/>
              <a:rect r="r" b="b" t="t" l="l"/>
              <a:pathLst>
                <a:path h="811007" w="812800">
                  <a:moveTo>
                    <a:pt x="406400" y="0"/>
                  </a:moveTo>
                  <a:cubicBezTo>
                    <a:pt x="181951" y="0"/>
                    <a:pt x="0" y="181550"/>
                    <a:pt x="0" y="405503"/>
                  </a:cubicBezTo>
                  <a:cubicBezTo>
                    <a:pt x="0" y="629457"/>
                    <a:pt x="181951" y="811007"/>
                    <a:pt x="406400" y="811007"/>
                  </a:cubicBezTo>
                  <a:cubicBezTo>
                    <a:pt x="630849" y="811007"/>
                    <a:pt x="812800" y="629457"/>
                    <a:pt x="812800" y="405503"/>
                  </a:cubicBezTo>
                  <a:cubicBezTo>
                    <a:pt x="812800" y="181550"/>
                    <a:pt x="630849" y="0"/>
                    <a:pt x="406400" y="0"/>
                  </a:cubicBezTo>
                  <a:close/>
                </a:path>
              </a:pathLst>
            </a:custGeom>
            <a:solidFill>
              <a:srgbClr val="000000">
                <a:alpha val="0"/>
              </a:srgbClr>
            </a:solidFill>
            <a:ln w="19050" cap="sq">
              <a:solidFill>
                <a:srgbClr val="F2EDE3"/>
              </a:solidFill>
              <a:prstDash val="solid"/>
              <a:miter/>
            </a:ln>
          </p:spPr>
        </p:sp>
        <p:sp>
          <p:nvSpPr>
            <p:cNvPr name="TextBox 10" id="10"/>
            <p:cNvSpPr txBox="true"/>
            <p:nvPr/>
          </p:nvSpPr>
          <p:spPr>
            <a:xfrm>
              <a:off x="76200" y="47457"/>
              <a:ext cx="660400" cy="687518"/>
            </a:xfrm>
            <a:prstGeom prst="rect">
              <a:avLst/>
            </a:prstGeom>
          </p:spPr>
          <p:txBody>
            <a:bodyPr anchor="ctr" rtlCol="false" tIns="50800" lIns="50800" bIns="50800" rIns="50800"/>
            <a:lstStyle/>
            <a:p>
              <a:pPr algn="ctr">
                <a:lnSpc>
                  <a:spcPts val="2380"/>
                </a:lnSpc>
              </a:pPr>
            </a:p>
          </p:txBody>
        </p:sp>
      </p:grpSp>
      <p:sp>
        <p:nvSpPr>
          <p:cNvPr name="Freeform 11" id="11"/>
          <p:cNvSpPr/>
          <p:nvPr/>
        </p:nvSpPr>
        <p:spPr>
          <a:xfrm flipH="false" flipV="false" rot="0">
            <a:off x="1214275" y="2214000"/>
            <a:ext cx="3857502" cy="4879268"/>
          </a:xfrm>
          <a:custGeom>
            <a:avLst/>
            <a:gdLst/>
            <a:ahLst/>
            <a:cxnLst/>
            <a:rect r="r" b="b" t="t" l="l"/>
            <a:pathLst>
              <a:path h="4879268" w="3857502">
                <a:moveTo>
                  <a:pt x="0" y="0"/>
                </a:moveTo>
                <a:lnTo>
                  <a:pt x="3857502" y="0"/>
                </a:lnTo>
                <a:lnTo>
                  <a:pt x="3857502" y="4879268"/>
                </a:lnTo>
                <a:lnTo>
                  <a:pt x="0" y="48792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273439" y="906463"/>
            <a:ext cx="2869588" cy="972185"/>
          </a:xfrm>
          <a:prstGeom prst="rect">
            <a:avLst/>
          </a:prstGeom>
        </p:spPr>
        <p:txBody>
          <a:bodyPr anchor="t" rtlCol="false" tIns="0" lIns="0" bIns="0" rIns="0">
            <a:spAutoFit/>
          </a:bodyPr>
          <a:lstStyle/>
          <a:p>
            <a:pPr algn="ctr">
              <a:lnSpc>
                <a:spcPts val="7840"/>
              </a:lnSpc>
              <a:spcBef>
                <a:spcPct val="0"/>
              </a:spcBef>
            </a:pPr>
            <a:r>
              <a:rPr lang="en-US" sz="5600">
                <a:solidFill>
                  <a:srgbClr val="4E614D"/>
                </a:solidFill>
                <a:latin typeface="Belleza"/>
                <a:ea typeface="Belleza"/>
                <a:cs typeface="Belleza"/>
                <a:sym typeface="Belleza"/>
              </a:rPr>
              <a:t>“Jillian”</a:t>
            </a:r>
          </a:p>
        </p:txBody>
      </p:sp>
      <p:sp>
        <p:nvSpPr>
          <p:cNvPr name="TextBox 13" id="13"/>
          <p:cNvSpPr txBox="true"/>
          <p:nvPr/>
        </p:nvSpPr>
        <p:spPr>
          <a:xfrm rot="0">
            <a:off x="6875066" y="3293631"/>
            <a:ext cx="9493054" cy="2876607"/>
          </a:xfrm>
          <a:prstGeom prst="rect">
            <a:avLst/>
          </a:prstGeom>
        </p:spPr>
        <p:txBody>
          <a:bodyPr anchor="t" rtlCol="false" tIns="0" lIns="0" bIns="0" rIns="0">
            <a:spAutoFit/>
          </a:bodyPr>
          <a:lstStyle/>
          <a:p>
            <a:pPr algn="l" marL="890100" indent="-445050" lvl="1">
              <a:lnSpc>
                <a:spcPts val="5771"/>
              </a:lnSpc>
              <a:buFont typeface="Arial"/>
              <a:buChar char="•"/>
            </a:pPr>
            <a:r>
              <a:rPr lang="en-US" sz="4122" spc="247">
                <a:solidFill>
                  <a:srgbClr val="4E614D"/>
                </a:solidFill>
                <a:latin typeface="Belleza"/>
                <a:ea typeface="Belleza"/>
                <a:cs typeface="Belleza"/>
                <a:sym typeface="Belleza"/>
              </a:rPr>
              <a:t>Experiences with the restrictive side of eating disorders. </a:t>
            </a:r>
          </a:p>
          <a:p>
            <a:pPr algn="l" marL="890100" indent="-445050" lvl="1">
              <a:lnSpc>
                <a:spcPts val="5771"/>
              </a:lnSpc>
              <a:buFont typeface="Arial"/>
              <a:buChar char="•"/>
            </a:pPr>
            <a:r>
              <a:rPr lang="en-US" sz="4122" spc="247">
                <a:solidFill>
                  <a:srgbClr val="4E614D"/>
                </a:solidFill>
                <a:latin typeface="Belleza"/>
                <a:ea typeface="Belleza"/>
                <a:cs typeface="Belleza"/>
                <a:sym typeface="Belleza"/>
              </a:rPr>
              <a:t>H</a:t>
            </a:r>
            <a:r>
              <a:rPr lang="en-US" sz="4122" spc="247">
                <a:solidFill>
                  <a:srgbClr val="4E614D"/>
                </a:solidFill>
                <a:latin typeface="Belleza"/>
                <a:ea typeface="Belleza"/>
                <a:cs typeface="Belleza"/>
                <a:sym typeface="Belleza"/>
              </a:rPr>
              <a:t>as design experience and gave us feedback on that aspect.</a:t>
            </a:r>
          </a:p>
        </p:txBody>
      </p:sp>
      <p:sp>
        <p:nvSpPr>
          <p:cNvPr name="AutoShape 14" id="14"/>
          <p:cNvSpPr/>
          <p:nvPr/>
        </p:nvSpPr>
        <p:spPr>
          <a:xfrm rot="-5400000">
            <a:off x="-4003927" y="6564630"/>
            <a:ext cx="20152767" cy="0"/>
          </a:xfrm>
          <a:prstGeom prst="line">
            <a:avLst/>
          </a:prstGeom>
          <a:ln cap="flat" w="19050">
            <a:solidFill>
              <a:srgbClr val="F2EDE3"/>
            </a:solidFill>
            <a:prstDash val="solid"/>
            <a:headEnd type="none" len="sm" w="sm"/>
            <a:tailEnd type="none" len="sm" w="sm"/>
          </a:ln>
        </p:spPr>
      </p:sp>
      <p:sp>
        <p:nvSpPr>
          <p:cNvPr name="TextBox 15" id="15"/>
          <p:cNvSpPr txBox="true"/>
          <p:nvPr/>
        </p:nvSpPr>
        <p:spPr>
          <a:xfrm rot="0">
            <a:off x="6580342" y="7548082"/>
            <a:ext cx="3702248" cy="1428807"/>
          </a:xfrm>
          <a:prstGeom prst="rect">
            <a:avLst/>
          </a:prstGeom>
        </p:spPr>
        <p:txBody>
          <a:bodyPr anchor="t" rtlCol="false" tIns="0" lIns="0" bIns="0" rIns="0">
            <a:spAutoFit/>
          </a:bodyPr>
          <a:lstStyle/>
          <a:p>
            <a:pPr algn="l">
              <a:lnSpc>
                <a:spcPts val="5771"/>
              </a:lnSpc>
            </a:pPr>
            <a:r>
              <a:rPr lang="en-US" sz="4122" spc="247">
                <a:solidFill>
                  <a:srgbClr val="4E614D"/>
                </a:solidFill>
                <a:latin typeface="Belleza"/>
                <a:ea typeface="Belleza"/>
                <a:cs typeface="Belleza"/>
                <a:sym typeface="Belleza"/>
              </a:rPr>
              <a:t>Facilitator: Mai</a:t>
            </a:r>
          </a:p>
          <a:p>
            <a:pPr algn="l">
              <a:lnSpc>
                <a:spcPts val="5771"/>
              </a:lnSpc>
              <a:spcBef>
                <a:spcPct val="0"/>
              </a:spcBef>
            </a:pPr>
            <a:r>
              <a:rPr lang="en-US" sz="4122" spc="247">
                <a:solidFill>
                  <a:srgbClr val="4E614D"/>
                </a:solidFill>
                <a:latin typeface="Belleza"/>
                <a:ea typeface="Belleza"/>
                <a:cs typeface="Belleza"/>
                <a:sym typeface="Belleza"/>
              </a:rPr>
              <a:t>Observer: Elton</a:t>
            </a:r>
          </a:p>
        </p:txBody>
      </p:sp>
      <p:sp>
        <p:nvSpPr>
          <p:cNvPr name="TextBox 16" id="16"/>
          <p:cNvSpPr txBox="true"/>
          <p:nvPr/>
        </p:nvSpPr>
        <p:spPr>
          <a:xfrm rot="0">
            <a:off x="6958281" y="2090288"/>
            <a:ext cx="6393742" cy="1013118"/>
          </a:xfrm>
          <a:prstGeom prst="rect">
            <a:avLst/>
          </a:prstGeom>
        </p:spPr>
        <p:txBody>
          <a:bodyPr anchor="t" rtlCol="false" tIns="0" lIns="0" bIns="0" rIns="0">
            <a:spAutoFit/>
          </a:bodyPr>
          <a:lstStyle/>
          <a:p>
            <a:pPr algn="l" marL="0" indent="0" lvl="0">
              <a:lnSpc>
                <a:spcPts val="8208"/>
              </a:lnSpc>
              <a:spcBef>
                <a:spcPct val="0"/>
              </a:spcBef>
            </a:pPr>
            <a:r>
              <a:rPr lang="en-US" sz="5863" i="true">
                <a:solidFill>
                  <a:srgbClr val="4E614D"/>
                </a:solidFill>
                <a:latin typeface="Baskerville Display PT Italics"/>
                <a:ea typeface="Baskerville Display PT Italics"/>
                <a:cs typeface="Baskerville Display PT Italics"/>
                <a:sym typeface="Baskerville Display PT Italics"/>
              </a:rPr>
              <a:t>Background</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B5BFA6"/>
        </a:solidFill>
      </p:bgPr>
    </p:bg>
    <p:spTree>
      <p:nvGrpSpPr>
        <p:cNvPr id="1" name=""/>
        <p:cNvGrpSpPr/>
        <p:nvPr/>
      </p:nvGrpSpPr>
      <p:grpSpPr>
        <a:xfrm>
          <a:off x="0" y="0"/>
          <a:ext cx="0" cy="0"/>
          <a:chOff x="0" y="0"/>
          <a:chExt cx="0" cy="0"/>
        </a:xfrm>
      </p:grpSpPr>
      <p:sp>
        <p:nvSpPr>
          <p:cNvPr name="AutoShape 2" id="2"/>
          <p:cNvSpPr/>
          <p:nvPr/>
        </p:nvSpPr>
        <p:spPr>
          <a:xfrm rot="0">
            <a:off x="0" y="7121843"/>
            <a:ext cx="17259300" cy="0"/>
          </a:xfrm>
          <a:prstGeom prst="line">
            <a:avLst/>
          </a:prstGeom>
          <a:ln cap="flat" w="19050">
            <a:solidFill>
              <a:srgbClr val="F2EDE3"/>
            </a:solidFill>
            <a:prstDash val="solid"/>
            <a:headEnd type="none" len="sm" w="sm"/>
            <a:tailEnd type="none" len="sm" w="sm"/>
          </a:ln>
        </p:spPr>
      </p:sp>
      <p:sp>
        <p:nvSpPr>
          <p:cNvPr name="AutoShape 3" id="3"/>
          <p:cNvSpPr/>
          <p:nvPr/>
        </p:nvSpPr>
        <p:spPr>
          <a:xfrm rot="0">
            <a:off x="6081981" y="1444943"/>
            <a:ext cx="12970649" cy="0"/>
          </a:xfrm>
          <a:prstGeom prst="line">
            <a:avLst/>
          </a:prstGeom>
          <a:ln cap="flat" w="19050">
            <a:solidFill>
              <a:srgbClr val="F2EDE3"/>
            </a:solidFill>
            <a:prstDash val="solid"/>
            <a:headEnd type="none" len="sm" w="sm"/>
            <a:tailEnd type="none" len="sm" w="sm"/>
          </a:ln>
        </p:spPr>
      </p:sp>
      <p:sp>
        <p:nvSpPr>
          <p:cNvPr name="AutoShape 4" id="4"/>
          <p:cNvSpPr/>
          <p:nvPr/>
        </p:nvSpPr>
        <p:spPr>
          <a:xfrm rot="-5400000">
            <a:off x="-4003927" y="6564630"/>
            <a:ext cx="20152767" cy="0"/>
          </a:xfrm>
          <a:prstGeom prst="line">
            <a:avLst/>
          </a:prstGeom>
          <a:ln cap="flat" w="19050">
            <a:solidFill>
              <a:srgbClr val="F2EDE3"/>
            </a:solidFill>
            <a:prstDash val="solid"/>
            <a:headEnd type="none" len="sm" w="sm"/>
            <a:tailEnd type="none" len="sm" w="sm"/>
          </a:ln>
        </p:spPr>
      </p:sp>
      <p:sp>
        <p:nvSpPr>
          <p:cNvPr name="AutoShape 5" id="5"/>
          <p:cNvSpPr/>
          <p:nvPr/>
        </p:nvSpPr>
        <p:spPr>
          <a:xfrm rot="-5400000">
            <a:off x="7192442" y="6564630"/>
            <a:ext cx="20152767" cy="0"/>
          </a:xfrm>
          <a:prstGeom prst="line">
            <a:avLst/>
          </a:prstGeom>
          <a:ln cap="flat" w="19050">
            <a:solidFill>
              <a:srgbClr val="F2EDE3"/>
            </a:solidFill>
            <a:prstDash val="solid"/>
            <a:headEnd type="none" len="sm" w="sm"/>
            <a:tailEnd type="none" len="sm" w="sm"/>
          </a:ln>
        </p:spPr>
      </p:sp>
      <p:grpSp>
        <p:nvGrpSpPr>
          <p:cNvPr name="Group 6" id="6"/>
          <p:cNvGrpSpPr/>
          <p:nvPr/>
        </p:nvGrpSpPr>
        <p:grpSpPr>
          <a:xfrm rot="0">
            <a:off x="4277296" y="8529531"/>
            <a:ext cx="1809307" cy="1805315"/>
            <a:chOff x="0" y="0"/>
            <a:chExt cx="812800" cy="811007"/>
          </a:xfrm>
        </p:grpSpPr>
        <p:sp>
          <p:nvSpPr>
            <p:cNvPr name="Freeform 7" id="7"/>
            <p:cNvSpPr/>
            <p:nvPr/>
          </p:nvSpPr>
          <p:spPr>
            <a:xfrm flipH="false" flipV="false" rot="0">
              <a:off x="0" y="0"/>
              <a:ext cx="812800" cy="811007"/>
            </a:xfrm>
            <a:custGeom>
              <a:avLst/>
              <a:gdLst/>
              <a:ahLst/>
              <a:cxnLst/>
              <a:rect r="r" b="b" t="t" l="l"/>
              <a:pathLst>
                <a:path h="811007" w="812800">
                  <a:moveTo>
                    <a:pt x="406400" y="0"/>
                  </a:moveTo>
                  <a:cubicBezTo>
                    <a:pt x="181951" y="0"/>
                    <a:pt x="0" y="181550"/>
                    <a:pt x="0" y="405503"/>
                  </a:cubicBezTo>
                  <a:cubicBezTo>
                    <a:pt x="0" y="629457"/>
                    <a:pt x="181951" y="811007"/>
                    <a:pt x="406400" y="811007"/>
                  </a:cubicBezTo>
                  <a:cubicBezTo>
                    <a:pt x="630849" y="811007"/>
                    <a:pt x="812800" y="629457"/>
                    <a:pt x="812800" y="405503"/>
                  </a:cubicBezTo>
                  <a:cubicBezTo>
                    <a:pt x="812800" y="181550"/>
                    <a:pt x="630849" y="0"/>
                    <a:pt x="406400" y="0"/>
                  </a:cubicBezTo>
                  <a:close/>
                </a:path>
              </a:pathLst>
            </a:custGeom>
            <a:solidFill>
              <a:srgbClr val="000000">
                <a:alpha val="0"/>
              </a:srgbClr>
            </a:solidFill>
            <a:ln w="19050" cap="sq">
              <a:solidFill>
                <a:srgbClr val="F2EDE3"/>
              </a:solidFill>
              <a:prstDash val="solid"/>
              <a:miter/>
            </a:ln>
          </p:spPr>
        </p:sp>
        <p:sp>
          <p:nvSpPr>
            <p:cNvPr name="TextBox 8" id="8"/>
            <p:cNvSpPr txBox="true"/>
            <p:nvPr/>
          </p:nvSpPr>
          <p:spPr>
            <a:xfrm>
              <a:off x="76200" y="47457"/>
              <a:ext cx="660400" cy="687518"/>
            </a:xfrm>
            <a:prstGeom prst="rect">
              <a:avLst/>
            </a:prstGeom>
          </p:spPr>
          <p:txBody>
            <a:bodyPr anchor="ctr" rtlCol="false" tIns="50800" lIns="50800" bIns="50800" rIns="50800"/>
            <a:lstStyle/>
            <a:p>
              <a:pPr algn="ctr">
                <a:lnSpc>
                  <a:spcPts val="2380"/>
                </a:lnSpc>
              </a:pPr>
            </a:p>
          </p:txBody>
        </p:sp>
      </p:grpSp>
      <p:grpSp>
        <p:nvGrpSpPr>
          <p:cNvPr name="Group 9" id="9"/>
          <p:cNvGrpSpPr/>
          <p:nvPr/>
        </p:nvGrpSpPr>
        <p:grpSpPr>
          <a:xfrm rot="0">
            <a:off x="0" y="7171574"/>
            <a:ext cx="1809307" cy="1805315"/>
            <a:chOff x="0" y="0"/>
            <a:chExt cx="812800" cy="811007"/>
          </a:xfrm>
        </p:grpSpPr>
        <p:sp>
          <p:nvSpPr>
            <p:cNvPr name="Freeform 10" id="10"/>
            <p:cNvSpPr/>
            <p:nvPr/>
          </p:nvSpPr>
          <p:spPr>
            <a:xfrm flipH="false" flipV="false" rot="0">
              <a:off x="0" y="0"/>
              <a:ext cx="812800" cy="811007"/>
            </a:xfrm>
            <a:custGeom>
              <a:avLst/>
              <a:gdLst/>
              <a:ahLst/>
              <a:cxnLst/>
              <a:rect r="r" b="b" t="t" l="l"/>
              <a:pathLst>
                <a:path h="811007" w="812800">
                  <a:moveTo>
                    <a:pt x="406400" y="0"/>
                  </a:moveTo>
                  <a:cubicBezTo>
                    <a:pt x="181951" y="0"/>
                    <a:pt x="0" y="181550"/>
                    <a:pt x="0" y="405503"/>
                  </a:cubicBezTo>
                  <a:cubicBezTo>
                    <a:pt x="0" y="629457"/>
                    <a:pt x="181951" y="811007"/>
                    <a:pt x="406400" y="811007"/>
                  </a:cubicBezTo>
                  <a:cubicBezTo>
                    <a:pt x="630849" y="811007"/>
                    <a:pt x="812800" y="629457"/>
                    <a:pt x="812800" y="405503"/>
                  </a:cubicBezTo>
                  <a:cubicBezTo>
                    <a:pt x="812800" y="181550"/>
                    <a:pt x="630849" y="0"/>
                    <a:pt x="406400" y="0"/>
                  </a:cubicBezTo>
                  <a:close/>
                </a:path>
              </a:pathLst>
            </a:custGeom>
            <a:solidFill>
              <a:srgbClr val="000000">
                <a:alpha val="0"/>
              </a:srgbClr>
            </a:solidFill>
            <a:ln w="19050" cap="sq">
              <a:solidFill>
                <a:srgbClr val="F2EDE3"/>
              </a:solidFill>
              <a:prstDash val="solid"/>
              <a:miter/>
            </a:ln>
          </p:spPr>
        </p:sp>
        <p:sp>
          <p:nvSpPr>
            <p:cNvPr name="TextBox 11" id="11"/>
            <p:cNvSpPr txBox="true"/>
            <p:nvPr/>
          </p:nvSpPr>
          <p:spPr>
            <a:xfrm>
              <a:off x="76200" y="47457"/>
              <a:ext cx="660400" cy="687518"/>
            </a:xfrm>
            <a:prstGeom prst="rect">
              <a:avLst/>
            </a:prstGeom>
          </p:spPr>
          <p:txBody>
            <a:bodyPr anchor="ctr" rtlCol="false" tIns="50800" lIns="50800" bIns="50800" rIns="50800"/>
            <a:lstStyle/>
            <a:p>
              <a:pPr algn="ctr">
                <a:lnSpc>
                  <a:spcPts val="2380"/>
                </a:lnSpc>
              </a:pPr>
            </a:p>
          </p:txBody>
        </p:sp>
      </p:grpSp>
      <p:sp>
        <p:nvSpPr>
          <p:cNvPr name="Freeform 12" id="12"/>
          <p:cNvSpPr/>
          <p:nvPr/>
        </p:nvSpPr>
        <p:spPr>
          <a:xfrm flipH="false" flipV="false" rot="0">
            <a:off x="1028700" y="2106368"/>
            <a:ext cx="3724103" cy="4986900"/>
          </a:xfrm>
          <a:custGeom>
            <a:avLst/>
            <a:gdLst/>
            <a:ahLst/>
            <a:cxnLst/>
            <a:rect r="r" b="b" t="t" l="l"/>
            <a:pathLst>
              <a:path h="4986900" w="3724103">
                <a:moveTo>
                  <a:pt x="0" y="0"/>
                </a:moveTo>
                <a:lnTo>
                  <a:pt x="3724103" y="0"/>
                </a:lnTo>
                <a:lnTo>
                  <a:pt x="3724103" y="4986900"/>
                </a:lnTo>
                <a:lnTo>
                  <a:pt x="0" y="49869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3" id="13"/>
          <p:cNvSpPr txBox="true"/>
          <p:nvPr/>
        </p:nvSpPr>
        <p:spPr>
          <a:xfrm rot="0">
            <a:off x="273439" y="906463"/>
            <a:ext cx="2869588" cy="972185"/>
          </a:xfrm>
          <a:prstGeom prst="rect">
            <a:avLst/>
          </a:prstGeom>
        </p:spPr>
        <p:txBody>
          <a:bodyPr anchor="t" rtlCol="false" tIns="0" lIns="0" bIns="0" rIns="0">
            <a:spAutoFit/>
          </a:bodyPr>
          <a:lstStyle/>
          <a:p>
            <a:pPr algn="ctr">
              <a:lnSpc>
                <a:spcPts val="7840"/>
              </a:lnSpc>
              <a:spcBef>
                <a:spcPct val="0"/>
              </a:spcBef>
            </a:pPr>
            <a:r>
              <a:rPr lang="en-US" sz="5600">
                <a:solidFill>
                  <a:srgbClr val="4E614D"/>
                </a:solidFill>
                <a:latin typeface="Belleza"/>
                <a:ea typeface="Belleza"/>
                <a:cs typeface="Belleza"/>
                <a:sym typeface="Belleza"/>
              </a:rPr>
              <a:t>“Marco”</a:t>
            </a:r>
          </a:p>
        </p:txBody>
      </p:sp>
      <p:sp>
        <p:nvSpPr>
          <p:cNvPr name="TextBox 14" id="14"/>
          <p:cNvSpPr txBox="true"/>
          <p:nvPr/>
        </p:nvSpPr>
        <p:spPr>
          <a:xfrm rot="0">
            <a:off x="6875066" y="3293631"/>
            <a:ext cx="9618466" cy="2876607"/>
          </a:xfrm>
          <a:prstGeom prst="rect">
            <a:avLst/>
          </a:prstGeom>
        </p:spPr>
        <p:txBody>
          <a:bodyPr anchor="t" rtlCol="false" tIns="0" lIns="0" bIns="0" rIns="0">
            <a:spAutoFit/>
          </a:bodyPr>
          <a:lstStyle/>
          <a:p>
            <a:pPr algn="l" marL="890100" indent="-445050" lvl="1">
              <a:lnSpc>
                <a:spcPts val="5771"/>
              </a:lnSpc>
              <a:buFont typeface="Arial"/>
              <a:buChar char="•"/>
            </a:pPr>
            <a:r>
              <a:rPr lang="en-US" sz="4122" spc="247">
                <a:solidFill>
                  <a:srgbClr val="4E614D"/>
                </a:solidFill>
                <a:latin typeface="Belleza"/>
                <a:ea typeface="Belleza"/>
                <a:cs typeface="Belleza"/>
                <a:sym typeface="Belleza"/>
              </a:rPr>
              <a:t>Experienced disordered eating behaviors but was never diagnosed, offering us the unique perspective of a user questioning their status.</a:t>
            </a:r>
          </a:p>
        </p:txBody>
      </p:sp>
      <p:sp>
        <p:nvSpPr>
          <p:cNvPr name="TextBox 15" id="15"/>
          <p:cNvSpPr txBox="true"/>
          <p:nvPr/>
        </p:nvSpPr>
        <p:spPr>
          <a:xfrm rot="0">
            <a:off x="6580342" y="7548082"/>
            <a:ext cx="3702248" cy="1428807"/>
          </a:xfrm>
          <a:prstGeom prst="rect">
            <a:avLst/>
          </a:prstGeom>
        </p:spPr>
        <p:txBody>
          <a:bodyPr anchor="t" rtlCol="false" tIns="0" lIns="0" bIns="0" rIns="0">
            <a:spAutoFit/>
          </a:bodyPr>
          <a:lstStyle/>
          <a:p>
            <a:pPr algn="l">
              <a:lnSpc>
                <a:spcPts val="5771"/>
              </a:lnSpc>
            </a:pPr>
            <a:r>
              <a:rPr lang="en-US" sz="4122" spc="247">
                <a:solidFill>
                  <a:srgbClr val="4E614D"/>
                </a:solidFill>
                <a:latin typeface="Belleza"/>
                <a:ea typeface="Belleza"/>
                <a:cs typeface="Belleza"/>
                <a:sym typeface="Belleza"/>
              </a:rPr>
              <a:t>Facilitator: Mai</a:t>
            </a:r>
          </a:p>
          <a:p>
            <a:pPr algn="l">
              <a:lnSpc>
                <a:spcPts val="5771"/>
              </a:lnSpc>
              <a:spcBef>
                <a:spcPct val="0"/>
              </a:spcBef>
            </a:pPr>
            <a:r>
              <a:rPr lang="en-US" sz="4122" spc="247">
                <a:solidFill>
                  <a:srgbClr val="4E614D"/>
                </a:solidFill>
                <a:latin typeface="Belleza"/>
                <a:ea typeface="Belleza"/>
                <a:cs typeface="Belleza"/>
                <a:sym typeface="Belleza"/>
              </a:rPr>
              <a:t>Observer: Elton</a:t>
            </a:r>
          </a:p>
        </p:txBody>
      </p:sp>
      <p:sp>
        <p:nvSpPr>
          <p:cNvPr name="TextBox 16" id="16"/>
          <p:cNvSpPr txBox="true"/>
          <p:nvPr/>
        </p:nvSpPr>
        <p:spPr>
          <a:xfrm rot="0">
            <a:off x="6958281" y="2090288"/>
            <a:ext cx="6393742" cy="1013118"/>
          </a:xfrm>
          <a:prstGeom prst="rect">
            <a:avLst/>
          </a:prstGeom>
        </p:spPr>
        <p:txBody>
          <a:bodyPr anchor="t" rtlCol="false" tIns="0" lIns="0" bIns="0" rIns="0">
            <a:spAutoFit/>
          </a:bodyPr>
          <a:lstStyle/>
          <a:p>
            <a:pPr algn="l" marL="0" indent="0" lvl="0">
              <a:lnSpc>
                <a:spcPts val="8208"/>
              </a:lnSpc>
              <a:spcBef>
                <a:spcPct val="0"/>
              </a:spcBef>
            </a:pPr>
            <a:r>
              <a:rPr lang="en-US" sz="5863" i="true">
                <a:solidFill>
                  <a:srgbClr val="4E614D"/>
                </a:solidFill>
                <a:latin typeface="Baskerville Display PT Italics"/>
                <a:ea typeface="Baskerville Display PT Italics"/>
                <a:cs typeface="Baskerville Display PT Italics"/>
                <a:sym typeface="Baskerville Display PT Italics"/>
              </a:rPr>
              <a:t>Background</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B5BFA6"/>
        </a:solidFill>
      </p:bgPr>
    </p:bg>
    <p:spTree>
      <p:nvGrpSpPr>
        <p:cNvPr id="1" name=""/>
        <p:cNvGrpSpPr/>
        <p:nvPr/>
      </p:nvGrpSpPr>
      <p:grpSpPr>
        <a:xfrm>
          <a:off x="0" y="0"/>
          <a:ext cx="0" cy="0"/>
          <a:chOff x="0" y="0"/>
          <a:chExt cx="0" cy="0"/>
        </a:xfrm>
      </p:grpSpPr>
      <p:sp>
        <p:nvSpPr>
          <p:cNvPr name="AutoShape 2" id="2"/>
          <p:cNvSpPr/>
          <p:nvPr/>
        </p:nvSpPr>
        <p:spPr>
          <a:xfrm rot="0">
            <a:off x="0" y="7121843"/>
            <a:ext cx="17259300" cy="0"/>
          </a:xfrm>
          <a:prstGeom prst="line">
            <a:avLst/>
          </a:prstGeom>
          <a:ln cap="flat" w="19050">
            <a:solidFill>
              <a:srgbClr val="F2EDE3"/>
            </a:solidFill>
            <a:prstDash val="solid"/>
            <a:headEnd type="none" len="sm" w="sm"/>
            <a:tailEnd type="none" len="sm" w="sm"/>
          </a:ln>
        </p:spPr>
      </p:sp>
      <p:sp>
        <p:nvSpPr>
          <p:cNvPr name="AutoShape 3" id="3"/>
          <p:cNvSpPr/>
          <p:nvPr/>
        </p:nvSpPr>
        <p:spPr>
          <a:xfrm rot="0">
            <a:off x="6081981" y="1444943"/>
            <a:ext cx="12970649" cy="0"/>
          </a:xfrm>
          <a:prstGeom prst="line">
            <a:avLst/>
          </a:prstGeom>
          <a:ln cap="flat" w="19050">
            <a:solidFill>
              <a:srgbClr val="F2EDE3"/>
            </a:solidFill>
            <a:prstDash val="solid"/>
            <a:headEnd type="none" len="sm" w="sm"/>
            <a:tailEnd type="none" len="sm" w="sm"/>
          </a:ln>
        </p:spPr>
      </p:sp>
      <p:sp>
        <p:nvSpPr>
          <p:cNvPr name="AutoShape 4" id="4"/>
          <p:cNvSpPr/>
          <p:nvPr/>
        </p:nvSpPr>
        <p:spPr>
          <a:xfrm rot="-5400000">
            <a:off x="-4003927" y="6564630"/>
            <a:ext cx="20152767" cy="0"/>
          </a:xfrm>
          <a:prstGeom prst="line">
            <a:avLst/>
          </a:prstGeom>
          <a:ln cap="flat" w="19050">
            <a:solidFill>
              <a:srgbClr val="F2EDE3"/>
            </a:solidFill>
            <a:prstDash val="solid"/>
            <a:headEnd type="none" len="sm" w="sm"/>
            <a:tailEnd type="none" len="sm" w="sm"/>
          </a:ln>
        </p:spPr>
      </p:sp>
      <p:sp>
        <p:nvSpPr>
          <p:cNvPr name="AutoShape 5" id="5"/>
          <p:cNvSpPr/>
          <p:nvPr/>
        </p:nvSpPr>
        <p:spPr>
          <a:xfrm rot="-5400000">
            <a:off x="7192442" y="6564630"/>
            <a:ext cx="20152767" cy="0"/>
          </a:xfrm>
          <a:prstGeom prst="line">
            <a:avLst/>
          </a:prstGeom>
          <a:ln cap="flat" w="19050">
            <a:solidFill>
              <a:srgbClr val="F2EDE3"/>
            </a:solidFill>
            <a:prstDash val="solid"/>
            <a:headEnd type="none" len="sm" w="sm"/>
            <a:tailEnd type="none" len="sm" w="sm"/>
          </a:ln>
        </p:spPr>
      </p:sp>
      <p:grpSp>
        <p:nvGrpSpPr>
          <p:cNvPr name="Group 6" id="6"/>
          <p:cNvGrpSpPr/>
          <p:nvPr/>
        </p:nvGrpSpPr>
        <p:grpSpPr>
          <a:xfrm rot="0">
            <a:off x="4277296" y="8529531"/>
            <a:ext cx="1809307" cy="1805315"/>
            <a:chOff x="0" y="0"/>
            <a:chExt cx="812800" cy="811007"/>
          </a:xfrm>
        </p:grpSpPr>
        <p:sp>
          <p:nvSpPr>
            <p:cNvPr name="Freeform 7" id="7"/>
            <p:cNvSpPr/>
            <p:nvPr/>
          </p:nvSpPr>
          <p:spPr>
            <a:xfrm flipH="false" flipV="false" rot="0">
              <a:off x="0" y="0"/>
              <a:ext cx="812800" cy="811007"/>
            </a:xfrm>
            <a:custGeom>
              <a:avLst/>
              <a:gdLst/>
              <a:ahLst/>
              <a:cxnLst/>
              <a:rect r="r" b="b" t="t" l="l"/>
              <a:pathLst>
                <a:path h="811007" w="812800">
                  <a:moveTo>
                    <a:pt x="406400" y="0"/>
                  </a:moveTo>
                  <a:cubicBezTo>
                    <a:pt x="181951" y="0"/>
                    <a:pt x="0" y="181550"/>
                    <a:pt x="0" y="405503"/>
                  </a:cubicBezTo>
                  <a:cubicBezTo>
                    <a:pt x="0" y="629457"/>
                    <a:pt x="181951" y="811007"/>
                    <a:pt x="406400" y="811007"/>
                  </a:cubicBezTo>
                  <a:cubicBezTo>
                    <a:pt x="630849" y="811007"/>
                    <a:pt x="812800" y="629457"/>
                    <a:pt x="812800" y="405503"/>
                  </a:cubicBezTo>
                  <a:cubicBezTo>
                    <a:pt x="812800" y="181550"/>
                    <a:pt x="630849" y="0"/>
                    <a:pt x="406400" y="0"/>
                  </a:cubicBezTo>
                  <a:close/>
                </a:path>
              </a:pathLst>
            </a:custGeom>
            <a:solidFill>
              <a:srgbClr val="000000">
                <a:alpha val="0"/>
              </a:srgbClr>
            </a:solidFill>
            <a:ln w="19050" cap="sq">
              <a:solidFill>
                <a:srgbClr val="F2EDE3"/>
              </a:solidFill>
              <a:prstDash val="solid"/>
              <a:miter/>
            </a:ln>
          </p:spPr>
        </p:sp>
        <p:sp>
          <p:nvSpPr>
            <p:cNvPr name="TextBox 8" id="8"/>
            <p:cNvSpPr txBox="true"/>
            <p:nvPr/>
          </p:nvSpPr>
          <p:spPr>
            <a:xfrm>
              <a:off x="76200" y="47457"/>
              <a:ext cx="660400" cy="687518"/>
            </a:xfrm>
            <a:prstGeom prst="rect">
              <a:avLst/>
            </a:prstGeom>
          </p:spPr>
          <p:txBody>
            <a:bodyPr anchor="ctr" rtlCol="false" tIns="50800" lIns="50800" bIns="50800" rIns="50800"/>
            <a:lstStyle/>
            <a:p>
              <a:pPr algn="ctr">
                <a:lnSpc>
                  <a:spcPts val="2380"/>
                </a:lnSpc>
              </a:pPr>
            </a:p>
          </p:txBody>
        </p:sp>
      </p:grpSp>
      <p:grpSp>
        <p:nvGrpSpPr>
          <p:cNvPr name="Group 9" id="9"/>
          <p:cNvGrpSpPr/>
          <p:nvPr/>
        </p:nvGrpSpPr>
        <p:grpSpPr>
          <a:xfrm rot="0">
            <a:off x="0" y="7171574"/>
            <a:ext cx="1809307" cy="1805315"/>
            <a:chOff x="0" y="0"/>
            <a:chExt cx="812800" cy="811007"/>
          </a:xfrm>
        </p:grpSpPr>
        <p:sp>
          <p:nvSpPr>
            <p:cNvPr name="Freeform 10" id="10"/>
            <p:cNvSpPr/>
            <p:nvPr/>
          </p:nvSpPr>
          <p:spPr>
            <a:xfrm flipH="false" flipV="false" rot="0">
              <a:off x="0" y="0"/>
              <a:ext cx="812800" cy="811007"/>
            </a:xfrm>
            <a:custGeom>
              <a:avLst/>
              <a:gdLst/>
              <a:ahLst/>
              <a:cxnLst/>
              <a:rect r="r" b="b" t="t" l="l"/>
              <a:pathLst>
                <a:path h="811007" w="812800">
                  <a:moveTo>
                    <a:pt x="406400" y="0"/>
                  </a:moveTo>
                  <a:cubicBezTo>
                    <a:pt x="181951" y="0"/>
                    <a:pt x="0" y="181550"/>
                    <a:pt x="0" y="405503"/>
                  </a:cubicBezTo>
                  <a:cubicBezTo>
                    <a:pt x="0" y="629457"/>
                    <a:pt x="181951" y="811007"/>
                    <a:pt x="406400" y="811007"/>
                  </a:cubicBezTo>
                  <a:cubicBezTo>
                    <a:pt x="630849" y="811007"/>
                    <a:pt x="812800" y="629457"/>
                    <a:pt x="812800" y="405503"/>
                  </a:cubicBezTo>
                  <a:cubicBezTo>
                    <a:pt x="812800" y="181550"/>
                    <a:pt x="630849" y="0"/>
                    <a:pt x="406400" y="0"/>
                  </a:cubicBezTo>
                  <a:close/>
                </a:path>
              </a:pathLst>
            </a:custGeom>
            <a:solidFill>
              <a:srgbClr val="000000">
                <a:alpha val="0"/>
              </a:srgbClr>
            </a:solidFill>
            <a:ln w="19050" cap="sq">
              <a:solidFill>
                <a:srgbClr val="F2EDE3"/>
              </a:solidFill>
              <a:prstDash val="solid"/>
              <a:miter/>
            </a:ln>
          </p:spPr>
        </p:sp>
        <p:sp>
          <p:nvSpPr>
            <p:cNvPr name="TextBox 11" id="11"/>
            <p:cNvSpPr txBox="true"/>
            <p:nvPr/>
          </p:nvSpPr>
          <p:spPr>
            <a:xfrm>
              <a:off x="76200" y="47457"/>
              <a:ext cx="660400" cy="687518"/>
            </a:xfrm>
            <a:prstGeom prst="rect">
              <a:avLst/>
            </a:prstGeom>
          </p:spPr>
          <p:txBody>
            <a:bodyPr anchor="ctr" rtlCol="false" tIns="50800" lIns="50800" bIns="50800" rIns="50800"/>
            <a:lstStyle/>
            <a:p>
              <a:pPr algn="ctr">
                <a:lnSpc>
                  <a:spcPts val="2380"/>
                </a:lnSpc>
              </a:pPr>
            </a:p>
          </p:txBody>
        </p:sp>
      </p:grpSp>
      <p:sp>
        <p:nvSpPr>
          <p:cNvPr name="Freeform 12" id="12"/>
          <p:cNvSpPr/>
          <p:nvPr/>
        </p:nvSpPr>
        <p:spPr>
          <a:xfrm flipH="false" flipV="false" rot="0">
            <a:off x="1190340" y="3016568"/>
            <a:ext cx="3649257" cy="4114800"/>
          </a:xfrm>
          <a:custGeom>
            <a:avLst/>
            <a:gdLst/>
            <a:ahLst/>
            <a:cxnLst/>
            <a:rect r="r" b="b" t="t" l="l"/>
            <a:pathLst>
              <a:path h="4114800" w="3649257">
                <a:moveTo>
                  <a:pt x="0" y="0"/>
                </a:moveTo>
                <a:lnTo>
                  <a:pt x="3649256" y="0"/>
                </a:lnTo>
                <a:lnTo>
                  <a:pt x="36492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3" id="13"/>
          <p:cNvSpPr txBox="true"/>
          <p:nvPr/>
        </p:nvSpPr>
        <p:spPr>
          <a:xfrm rot="0">
            <a:off x="273439" y="906463"/>
            <a:ext cx="2869588" cy="972185"/>
          </a:xfrm>
          <a:prstGeom prst="rect">
            <a:avLst/>
          </a:prstGeom>
        </p:spPr>
        <p:txBody>
          <a:bodyPr anchor="t" rtlCol="false" tIns="0" lIns="0" bIns="0" rIns="0">
            <a:spAutoFit/>
          </a:bodyPr>
          <a:lstStyle/>
          <a:p>
            <a:pPr algn="ctr">
              <a:lnSpc>
                <a:spcPts val="7840"/>
              </a:lnSpc>
              <a:spcBef>
                <a:spcPct val="0"/>
              </a:spcBef>
            </a:pPr>
            <a:r>
              <a:rPr lang="en-US" sz="5600">
                <a:solidFill>
                  <a:srgbClr val="4E614D"/>
                </a:solidFill>
                <a:latin typeface="Belleza"/>
                <a:ea typeface="Belleza"/>
                <a:cs typeface="Belleza"/>
                <a:sym typeface="Belleza"/>
              </a:rPr>
              <a:t>“Texas”</a:t>
            </a:r>
          </a:p>
        </p:txBody>
      </p:sp>
      <p:sp>
        <p:nvSpPr>
          <p:cNvPr name="TextBox 14" id="14"/>
          <p:cNvSpPr txBox="true"/>
          <p:nvPr/>
        </p:nvSpPr>
        <p:spPr>
          <a:xfrm rot="0">
            <a:off x="6875066" y="3293631"/>
            <a:ext cx="9385903" cy="2152707"/>
          </a:xfrm>
          <a:prstGeom prst="rect">
            <a:avLst/>
          </a:prstGeom>
        </p:spPr>
        <p:txBody>
          <a:bodyPr anchor="t" rtlCol="false" tIns="0" lIns="0" bIns="0" rIns="0">
            <a:spAutoFit/>
          </a:bodyPr>
          <a:lstStyle/>
          <a:p>
            <a:pPr algn="l" marL="890100" indent="-445050" lvl="1">
              <a:lnSpc>
                <a:spcPts val="5771"/>
              </a:lnSpc>
              <a:buFont typeface="Arial"/>
              <a:buChar char="•"/>
            </a:pPr>
            <a:r>
              <a:rPr lang="en-US" sz="4122" spc="247">
                <a:solidFill>
                  <a:srgbClr val="4E614D"/>
                </a:solidFill>
                <a:latin typeface="Belleza"/>
                <a:ea typeface="Belleza"/>
                <a:cs typeface="Belleza"/>
                <a:sym typeface="Belleza"/>
              </a:rPr>
              <a:t>Well on the path to recovery, but many of the features were still relevant to him.</a:t>
            </a:r>
          </a:p>
        </p:txBody>
      </p:sp>
      <p:sp>
        <p:nvSpPr>
          <p:cNvPr name="TextBox 15" id="15"/>
          <p:cNvSpPr txBox="true"/>
          <p:nvPr/>
        </p:nvSpPr>
        <p:spPr>
          <a:xfrm rot="0">
            <a:off x="6580342" y="7548082"/>
            <a:ext cx="3702248" cy="1428807"/>
          </a:xfrm>
          <a:prstGeom prst="rect">
            <a:avLst/>
          </a:prstGeom>
        </p:spPr>
        <p:txBody>
          <a:bodyPr anchor="t" rtlCol="false" tIns="0" lIns="0" bIns="0" rIns="0">
            <a:spAutoFit/>
          </a:bodyPr>
          <a:lstStyle/>
          <a:p>
            <a:pPr algn="l">
              <a:lnSpc>
                <a:spcPts val="5771"/>
              </a:lnSpc>
            </a:pPr>
            <a:r>
              <a:rPr lang="en-US" sz="4122" spc="247">
                <a:solidFill>
                  <a:srgbClr val="4E614D"/>
                </a:solidFill>
                <a:latin typeface="Belleza"/>
                <a:ea typeface="Belleza"/>
                <a:cs typeface="Belleza"/>
                <a:sym typeface="Belleza"/>
              </a:rPr>
              <a:t>Facilitator: Mai</a:t>
            </a:r>
          </a:p>
          <a:p>
            <a:pPr algn="l">
              <a:lnSpc>
                <a:spcPts val="5771"/>
              </a:lnSpc>
              <a:spcBef>
                <a:spcPct val="0"/>
              </a:spcBef>
            </a:pPr>
            <a:r>
              <a:rPr lang="en-US" sz="4122" spc="247">
                <a:solidFill>
                  <a:srgbClr val="4E614D"/>
                </a:solidFill>
                <a:latin typeface="Belleza"/>
                <a:ea typeface="Belleza"/>
                <a:cs typeface="Belleza"/>
                <a:sym typeface="Belleza"/>
              </a:rPr>
              <a:t>Observer: Elton</a:t>
            </a:r>
          </a:p>
        </p:txBody>
      </p:sp>
      <p:sp>
        <p:nvSpPr>
          <p:cNvPr name="TextBox 16" id="16"/>
          <p:cNvSpPr txBox="true"/>
          <p:nvPr/>
        </p:nvSpPr>
        <p:spPr>
          <a:xfrm rot="0">
            <a:off x="6958281" y="2090288"/>
            <a:ext cx="6393742" cy="1013118"/>
          </a:xfrm>
          <a:prstGeom prst="rect">
            <a:avLst/>
          </a:prstGeom>
        </p:spPr>
        <p:txBody>
          <a:bodyPr anchor="t" rtlCol="false" tIns="0" lIns="0" bIns="0" rIns="0">
            <a:spAutoFit/>
          </a:bodyPr>
          <a:lstStyle/>
          <a:p>
            <a:pPr algn="l" marL="0" indent="0" lvl="0">
              <a:lnSpc>
                <a:spcPts val="8208"/>
              </a:lnSpc>
              <a:spcBef>
                <a:spcPct val="0"/>
              </a:spcBef>
            </a:pPr>
            <a:r>
              <a:rPr lang="en-US" sz="5863" i="true">
                <a:solidFill>
                  <a:srgbClr val="4E614D"/>
                </a:solidFill>
                <a:latin typeface="Baskerville Display PT Italics"/>
                <a:ea typeface="Baskerville Display PT Italics"/>
                <a:cs typeface="Baskerville Display PT Italics"/>
                <a:sym typeface="Baskerville Display PT Italics"/>
              </a:rPr>
              <a:t>Background</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EDEDE3"/>
        </a:solidFill>
      </p:bgPr>
    </p:bg>
    <p:spTree>
      <p:nvGrpSpPr>
        <p:cNvPr id="1" name=""/>
        <p:cNvGrpSpPr/>
        <p:nvPr/>
      </p:nvGrpSpPr>
      <p:grpSpPr>
        <a:xfrm>
          <a:off x="0" y="0"/>
          <a:ext cx="0" cy="0"/>
          <a:chOff x="0" y="0"/>
          <a:chExt cx="0" cy="0"/>
        </a:xfrm>
      </p:grpSpPr>
      <p:sp>
        <p:nvSpPr>
          <p:cNvPr name="Freeform 2" id="2"/>
          <p:cNvSpPr/>
          <p:nvPr/>
        </p:nvSpPr>
        <p:spPr>
          <a:xfrm flipH="false" flipV="false" rot="0">
            <a:off x="433287" y="-1303361"/>
            <a:ext cx="23894012" cy="11590361"/>
          </a:xfrm>
          <a:custGeom>
            <a:avLst/>
            <a:gdLst/>
            <a:ahLst/>
            <a:cxnLst/>
            <a:rect r="r" b="b" t="t" l="l"/>
            <a:pathLst>
              <a:path h="11590361" w="23894012">
                <a:moveTo>
                  <a:pt x="0" y="0"/>
                </a:moveTo>
                <a:lnTo>
                  <a:pt x="23894013" y="0"/>
                </a:lnTo>
                <a:lnTo>
                  <a:pt x="23894013" y="11590361"/>
                </a:lnTo>
                <a:lnTo>
                  <a:pt x="0" y="11590361"/>
                </a:lnTo>
                <a:lnTo>
                  <a:pt x="0" y="0"/>
                </a:lnTo>
                <a:close/>
              </a:path>
            </a:pathLst>
          </a:custGeom>
          <a:blipFill>
            <a:blip r:embed="rId2">
              <a:extLst>
                <a:ext uri="{96DAC541-7B7A-43D3-8B79-37D633B846F1}">
                  <asvg:svgBlip xmlns:asvg="http://schemas.microsoft.com/office/drawing/2016/SVG/main" r:embed="rId3"/>
                </a:ext>
              </a:extLst>
            </a:blip>
            <a:stretch>
              <a:fillRect l="0" t="-45484" r="0" b="-60669"/>
            </a:stretch>
          </a:blipFill>
        </p:spPr>
      </p:sp>
      <p:sp>
        <p:nvSpPr>
          <p:cNvPr name="AutoShape 3" id="3"/>
          <p:cNvSpPr/>
          <p:nvPr/>
        </p:nvSpPr>
        <p:spPr>
          <a:xfrm>
            <a:off x="859951" y="3159991"/>
            <a:ext cx="4242899" cy="0"/>
          </a:xfrm>
          <a:prstGeom prst="line">
            <a:avLst/>
          </a:prstGeom>
          <a:ln cap="flat" w="28575">
            <a:solidFill>
              <a:srgbClr val="BBCBCD"/>
            </a:solidFill>
            <a:prstDash val="solid"/>
            <a:headEnd type="none" len="sm" w="sm"/>
            <a:tailEnd type="none" len="sm" w="sm"/>
          </a:ln>
        </p:spPr>
      </p:sp>
      <p:sp>
        <p:nvSpPr>
          <p:cNvPr name="AutoShape 4" id="4"/>
          <p:cNvSpPr/>
          <p:nvPr/>
        </p:nvSpPr>
        <p:spPr>
          <a:xfrm>
            <a:off x="859951" y="8110845"/>
            <a:ext cx="4547000" cy="0"/>
          </a:xfrm>
          <a:prstGeom prst="line">
            <a:avLst/>
          </a:prstGeom>
          <a:ln cap="flat" w="28575">
            <a:solidFill>
              <a:srgbClr val="BBCBCD"/>
            </a:solidFill>
            <a:prstDash val="solid"/>
            <a:headEnd type="none" len="sm" w="sm"/>
            <a:tailEnd type="none" len="sm" w="sm"/>
          </a:ln>
        </p:spPr>
      </p:sp>
      <p:sp>
        <p:nvSpPr>
          <p:cNvPr name="AutoShape 5" id="5"/>
          <p:cNvSpPr/>
          <p:nvPr/>
        </p:nvSpPr>
        <p:spPr>
          <a:xfrm rot="-5400000">
            <a:off x="1079261" y="5129212"/>
            <a:ext cx="10287000" cy="0"/>
          </a:xfrm>
          <a:prstGeom prst="line">
            <a:avLst/>
          </a:prstGeom>
          <a:ln cap="flat" w="28575">
            <a:solidFill>
              <a:srgbClr val="FFFFFF"/>
            </a:solidFill>
            <a:prstDash val="solid"/>
            <a:headEnd type="none" len="sm" w="sm"/>
            <a:tailEnd type="none" len="sm" w="sm"/>
          </a:ln>
        </p:spPr>
      </p:sp>
      <p:sp>
        <p:nvSpPr>
          <p:cNvPr name="AutoShape 6" id="6"/>
          <p:cNvSpPr/>
          <p:nvPr/>
        </p:nvSpPr>
        <p:spPr>
          <a:xfrm>
            <a:off x="-156822" y="5157788"/>
            <a:ext cx="18601644" cy="0"/>
          </a:xfrm>
          <a:prstGeom prst="line">
            <a:avLst/>
          </a:prstGeom>
          <a:ln cap="flat" w="28575">
            <a:solidFill>
              <a:srgbClr val="FFFFFF"/>
            </a:solidFill>
            <a:prstDash val="solid"/>
            <a:headEnd type="none" len="sm" w="sm"/>
            <a:tailEnd type="none" len="sm" w="sm"/>
          </a:ln>
        </p:spPr>
      </p:sp>
      <p:sp>
        <p:nvSpPr>
          <p:cNvPr name="Freeform 7" id="7"/>
          <p:cNvSpPr/>
          <p:nvPr/>
        </p:nvSpPr>
        <p:spPr>
          <a:xfrm flipH="false" flipV="false" rot="0">
            <a:off x="14639989" y="6833609"/>
            <a:ext cx="2619311" cy="2304993"/>
          </a:xfrm>
          <a:custGeom>
            <a:avLst/>
            <a:gdLst/>
            <a:ahLst/>
            <a:cxnLst/>
            <a:rect r="r" b="b" t="t" l="l"/>
            <a:pathLst>
              <a:path h="2304993" w="2619311">
                <a:moveTo>
                  <a:pt x="0" y="0"/>
                </a:moveTo>
                <a:lnTo>
                  <a:pt x="2619311" y="0"/>
                </a:lnTo>
                <a:lnTo>
                  <a:pt x="2619311" y="2304994"/>
                </a:lnTo>
                <a:lnTo>
                  <a:pt x="0" y="23049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821851" y="2277024"/>
            <a:ext cx="4585100" cy="830580"/>
          </a:xfrm>
          <a:prstGeom prst="rect">
            <a:avLst/>
          </a:prstGeom>
        </p:spPr>
        <p:txBody>
          <a:bodyPr anchor="t" rtlCol="false" tIns="0" lIns="0" bIns="0" rIns="0">
            <a:spAutoFit/>
          </a:bodyPr>
          <a:lstStyle/>
          <a:p>
            <a:pPr algn="l" marL="0" indent="0" lvl="0">
              <a:lnSpc>
                <a:spcPts val="6719"/>
              </a:lnSpc>
              <a:spcBef>
                <a:spcPct val="0"/>
              </a:spcBef>
            </a:pPr>
            <a:r>
              <a:rPr lang="en-US" sz="4800" i="true">
                <a:solidFill>
                  <a:srgbClr val="4E614D"/>
                </a:solidFill>
                <a:latin typeface="Baskerville Display PT Italics"/>
                <a:ea typeface="Baskerville Display PT Italics"/>
                <a:cs typeface="Baskerville Display PT Italics"/>
                <a:sym typeface="Baskerville Display PT Italics"/>
              </a:rPr>
              <a:t>Usability Goal #1</a:t>
            </a:r>
          </a:p>
        </p:txBody>
      </p:sp>
      <p:sp>
        <p:nvSpPr>
          <p:cNvPr name="TextBox 9" id="9"/>
          <p:cNvSpPr txBox="true"/>
          <p:nvPr/>
        </p:nvSpPr>
        <p:spPr>
          <a:xfrm rot="0">
            <a:off x="821851" y="7229793"/>
            <a:ext cx="4922598" cy="830580"/>
          </a:xfrm>
          <a:prstGeom prst="rect">
            <a:avLst/>
          </a:prstGeom>
        </p:spPr>
        <p:txBody>
          <a:bodyPr anchor="t" rtlCol="false" tIns="0" lIns="0" bIns="0" rIns="0">
            <a:spAutoFit/>
          </a:bodyPr>
          <a:lstStyle/>
          <a:p>
            <a:pPr algn="l" marL="0" indent="0" lvl="0">
              <a:lnSpc>
                <a:spcPts val="6719"/>
              </a:lnSpc>
              <a:spcBef>
                <a:spcPct val="0"/>
              </a:spcBef>
            </a:pPr>
            <a:r>
              <a:rPr lang="en-US" sz="4800" i="true">
                <a:solidFill>
                  <a:srgbClr val="4E614D"/>
                </a:solidFill>
                <a:latin typeface="Baskerville Display PT Italics"/>
                <a:ea typeface="Baskerville Display PT Italics"/>
                <a:cs typeface="Baskerville Display PT Italics"/>
                <a:sym typeface="Baskerville Display PT Italics"/>
              </a:rPr>
              <a:t>Key Measurement</a:t>
            </a:r>
          </a:p>
        </p:txBody>
      </p:sp>
      <p:sp>
        <p:nvSpPr>
          <p:cNvPr name="TextBox 10" id="10"/>
          <p:cNvSpPr txBox="true"/>
          <p:nvPr/>
        </p:nvSpPr>
        <p:spPr>
          <a:xfrm rot="0">
            <a:off x="7037148" y="1234989"/>
            <a:ext cx="10222152" cy="2950845"/>
          </a:xfrm>
          <a:prstGeom prst="rect">
            <a:avLst/>
          </a:prstGeom>
        </p:spPr>
        <p:txBody>
          <a:bodyPr anchor="t" rtlCol="false" tIns="0" lIns="0" bIns="0" rIns="0">
            <a:spAutoFit/>
          </a:bodyPr>
          <a:lstStyle/>
          <a:p>
            <a:pPr algn="l">
              <a:lnSpc>
                <a:spcPts val="5880"/>
              </a:lnSpc>
            </a:pPr>
            <a:r>
              <a:rPr lang="en-US" sz="4200" spc="252">
                <a:solidFill>
                  <a:srgbClr val="4E614D"/>
                </a:solidFill>
                <a:latin typeface="Belleza"/>
                <a:ea typeface="Belleza"/>
                <a:cs typeface="Belleza"/>
                <a:sym typeface="Belleza"/>
              </a:rPr>
              <a:t>Goal: Intuitive navigation and features</a:t>
            </a:r>
          </a:p>
          <a:p>
            <a:pPr algn="l" marL="906780" indent="-453390" lvl="1">
              <a:lnSpc>
                <a:spcPts val="5880"/>
              </a:lnSpc>
              <a:buFont typeface="Arial"/>
              <a:buChar char="•"/>
            </a:pPr>
            <a:r>
              <a:rPr lang="en-US" sz="4200" spc="252">
                <a:solidFill>
                  <a:srgbClr val="4E614D"/>
                </a:solidFill>
                <a:latin typeface="Belleza"/>
                <a:ea typeface="Belleza"/>
                <a:cs typeface="Belleza"/>
                <a:sym typeface="Belleza"/>
              </a:rPr>
              <a:t>User does not need to think about how to reach desired page</a:t>
            </a:r>
          </a:p>
          <a:p>
            <a:pPr algn="l" marL="906780" indent="-453390" lvl="1">
              <a:lnSpc>
                <a:spcPts val="5880"/>
              </a:lnSpc>
              <a:spcBef>
                <a:spcPct val="0"/>
              </a:spcBef>
              <a:buFont typeface="Arial"/>
              <a:buChar char="•"/>
            </a:pPr>
            <a:r>
              <a:rPr lang="en-US" sz="4200" spc="252">
                <a:solidFill>
                  <a:srgbClr val="4E614D"/>
                </a:solidFill>
                <a:latin typeface="Belleza"/>
                <a:ea typeface="Belleza"/>
                <a:cs typeface="Belleza"/>
                <a:sym typeface="Belleza"/>
              </a:rPr>
              <a:t>Features require minimal explanation</a:t>
            </a:r>
          </a:p>
        </p:txBody>
      </p:sp>
      <p:sp>
        <p:nvSpPr>
          <p:cNvPr name="TextBox 11" id="11"/>
          <p:cNvSpPr txBox="true"/>
          <p:nvPr/>
        </p:nvSpPr>
        <p:spPr>
          <a:xfrm rot="0">
            <a:off x="7037148" y="6187758"/>
            <a:ext cx="7925402" cy="2950845"/>
          </a:xfrm>
          <a:prstGeom prst="rect">
            <a:avLst/>
          </a:prstGeom>
        </p:spPr>
        <p:txBody>
          <a:bodyPr anchor="t" rtlCol="false" tIns="0" lIns="0" bIns="0" rIns="0">
            <a:spAutoFit/>
          </a:bodyPr>
          <a:lstStyle/>
          <a:p>
            <a:pPr algn="l">
              <a:lnSpc>
                <a:spcPts val="5880"/>
              </a:lnSpc>
            </a:pPr>
            <a:r>
              <a:rPr lang="en-US" sz="4200" spc="252">
                <a:solidFill>
                  <a:srgbClr val="4E614D"/>
                </a:solidFill>
                <a:latin typeface="Belleza"/>
                <a:ea typeface="Belleza"/>
                <a:cs typeface="Belleza"/>
                <a:sym typeface="Belleza"/>
              </a:rPr>
              <a:t>Metrics</a:t>
            </a:r>
          </a:p>
          <a:p>
            <a:pPr algn="l" marL="906780" indent="-453390" lvl="1">
              <a:lnSpc>
                <a:spcPts val="5880"/>
              </a:lnSpc>
              <a:buFont typeface="Arial"/>
              <a:buChar char="•"/>
            </a:pPr>
            <a:r>
              <a:rPr lang="en-US" sz="4200" spc="252">
                <a:solidFill>
                  <a:srgbClr val="4E614D"/>
                </a:solidFill>
                <a:latin typeface="Belleza"/>
                <a:ea typeface="Belleza"/>
                <a:cs typeface="Belleza"/>
                <a:sym typeface="Belleza"/>
              </a:rPr>
              <a:t>Number of clicks required</a:t>
            </a:r>
          </a:p>
          <a:p>
            <a:pPr algn="l" marL="906780" indent="-453390" lvl="1">
              <a:lnSpc>
                <a:spcPts val="5880"/>
              </a:lnSpc>
              <a:spcBef>
                <a:spcPct val="0"/>
              </a:spcBef>
              <a:buFont typeface="Arial"/>
              <a:buChar char="•"/>
            </a:pPr>
            <a:r>
              <a:rPr lang="en-US" sz="4200" spc="252">
                <a:solidFill>
                  <a:srgbClr val="4E614D"/>
                </a:solidFill>
                <a:latin typeface="Belleza"/>
                <a:ea typeface="Belleza"/>
                <a:cs typeface="Belleza"/>
                <a:sym typeface="Belleza"/>
              </a:rPr>
              <a:t>Qualitative: expressed or demonstrated confusion</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EDEDE3"/>
        </a:solidFill>
      </p:bgPr>
    </p:bg>
    <p:spTree>
      <p:nvGrpSpPr>
        <p:cNvPr id="1" name=""/>
        <p:cNvGrpSpPr/>
        <p:nvPr/>
      </p:nvGrpSpPr>
      <p:grpSpPr>
        <a:xfrm>
          <a:off x="0" y="0"/>
          <a:ext cx="0" cy="0"/>
          <a:chOff x="0" y="0"/>
          <a:chExt cx="0" cy="0"/>
        </a:xfrm>
      </p:grpSpPr>
      <p:sp>
        <p:nvSpPr>
          <p:cNvPr name="AutoShape 2" id="2"/>
          <p:cNvSpPr/>
          <p:nvPr/>
        </p:nvSpPr>
        <p:spPr>
          <a:xfrm>
            <a:off x="859951" y="3159991"/>
            <a:ext cx="4242899" cy="0"/>
          </a:xfrm>
          <a:prstGeom prst="line">
            <a:avLst/>
          </a:prstGeom>
          <a:ln cap="flat" w="28575">
            <a:solidFill>
              <a:srgbClr val="BBCBCD"/>
            </a:solidFill>
            <a:prstDash val="solid"/>
            <a:headEnd type="none" len="sm" w="sm"/>
            <a:tailEnd type="none" len="sm" w="sm"/>
          </a:ln>
        </p:spPr>
      </p:sp>
      <p:sp>
        <p:nvSpPr>
          <p:cNvPr name="AutoShape 3" id="3"/>
          <p:cNvSpPr/>
          <p:nvPr/>
        </p:nvSpPr>
        <p:spPr>
          <a:xfrm>
            <a:off x="859951" y="8110845"/>
            <a:ext cx="4547000" cy="0"/>
          </a:xfrm>
          <a:prstGeom prst="line">
            <a:avLst/>
          </a:prstGeom>
          <a:ln cap="flat" w="28575">
            <a:solidFill>
              <a:srgbClr val="BBCBCD"/>
            </a:solidFill>
            <a:prstDash val="solid"/>
            <a:headEnd type="none" len="sm" w="sm"/>
            <a:tailEnd type="none" len="sm" w="sm"/>
          </a:ln>
        </p:spPr>
      </p:sp>
      <p:sp>
        <p:nvSpPr>
          <p:cNvPr name="AutoShape 4" id="4"/>
          <p:cNvSpPr/>
          <p:nvPr/>
        </p:nvSpPr>
        <p:spPr>
          <a:xfrm rot="-5400000">
            <a:off x="1079261" y="5129212"/>
            <a:ext cx="10287000" cy="0"/>
          </a:xfrm>
          <a:prstGeom prst="line">
            <a:avLst/>
          </a:prstGeom>
          <a:ln cap="flat" w="28575">
            <a:solidFill>
              <a:srgbClr val="FFFFFF"/>
            </a:solidFill>
            <a:prstDash val="solid"/>
            <a:headEnd type="none" len="sm" w="sm"/>
            <a:tailEnd type="none" len="sm" w="sm"/>
          </a:ln>
        </p:spPr>
      </p:sp>
      <p:sp>
        <p:nvSpPr>
          <p:cNvPr name="AutoShape 5" id="5"/>
          <p:cNvSpPr/>
          <p:nvPr/>
        </p:nvSpPr>
        <p:spPr>
          <a:xfrm>
            <a:off x="-156822" y="5157788"/>
            <a:ext cx="18601644" cy="0"/>
          </a:xfrm>
          <a:prstGeom prst="line">
            <a:avLst/>
          </a:prstGeom>
          <a:ln cap="flat" w="28575">
            <a:solidFill>
              <a:srgbClr val="FFFFFF"/>
            </a:solidFill>
            <a:prstDash val="solid"/>
            <a:headEnd type="none" len="sm" w="sm"/>
            <a:tailEnd type="none" len="sm" w="sm"/>
          </a:ln>
        </p:spPr>
      </p:sp>
      <p:sp>
        <p:nvSpPr>
          <p:cNvPr name="Freeform 6" id="6"/>
          <p:cNvSpPr/>
          <p:nvPr/>
        </p:nvSpPr>
        <p:spPr>
          <a:xfrm flipH="false" flipV="false" rot="0">
            <a:off x="14274946" y="6273483"/>
            <a:ext cx="2984354" cy="2984354"/>
          </a:xfrm>
          <a:custGeom>
            <a:avLst/>
            <a:gdLst/>
            <a:ahLst/>
            <a:cxnLst/>
            <a:rect r="r" b="b" t="t" l="l"/>
            <a:pathLst>
              <a:path h="2984354" w="2984354">
                <a:moveTo>
                  <a:pt x="0" y="0"/>
                </a:moveTo>
                <a:lnTo>
                  <a:pt x="2984354" y="0"/>
                </a:lnTo>
                <a:lnTo>
                  <a:pt x="2984354" y="2984354"/>
                </a:lnTo>
                <a:lnTo>
                  <a:pt x="0" y="298435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821851" y="2277024"/>
            <a:ext cx="4585100" cy="830580"/>
          </a:xfrm>
          <a:prstGeom prst="rect">
            <a:avLst/>
          </a:prstGeom>
        </p:spPr>
        <p:txBody>
          <a:bodyPr anchor="t" rtlCol="false" tIns="0" lIns="0" bIns="0" rIns="0">
            <a:spAutoFit/>
          </a:bodyPr>
          <a:lstStyle/>
          <a:p>
            <a:pPr algn="l" marL="0" indent="0" lvl="0">
              <a:lnSpc>
                <a:spcPts val="6719"/>
              </a:lnSpc>
              <a:spcBef>
                <a:spcPct val="0"/>
              </a:spcBef>
            </a:pPr>
            <a:r>
              <a:rPr lang="en-US" sz="4800" i="true">
                <a:solidFill>
                  <a:srgbClr val="4E614D"/>
                </a:solidFill>
                <a:latin typeface="Baskerville Display PT Italics"/>
                <a:ea typeface="Baskerville Display PT Italics"/>
                <a:cs typeface="Baskerville Display PT Italics"/>
                <a:sym typeface="Baskerville Display PT Italics"/>
              </a:rPr>
              <a:t>Usability Goal #2</a:t>
            </a:r>
          </a:p>
        </p:txBody>
      </p:sp>
      <p:sp>
        <p:nvSpPr>
          <p:cNvPr name="TextBox 8" id="8"/>
          <p:cNvSpPr txBox="true"/>
          <p:nvPr/>
        </p:nvSpPr>
        <p:spPr>
          <a:xfrm rot="0">
            <a:off x="821851" y="7229793"/>
            <a:ext cx="4922598" cy="830580"/>
          </a:xfrm>
          <a:prstGeom prst="rect">
            <a:avLst/>
          </a:prstGeom>
        </p:spPr>
        <p:txBody>
          <a:bodyPr anchor="t" rtlCol="false" tIns="0" lIns="0" bIns="0" rIns="0">
            <a:spAutoFit/>
          </a:bodyPr>
          <a:lstStyle/>
          <a:p>
            <a:pPr algn="l" marL="0" indent="0" lvl="0">
              <a:lnSpc>
                <a:spcPts val="6719"/>
              </a:lnSpc>
              <a:spcBef>
                <a:spcPct val="0"/>
              </a:spcBef>
            </a:pPr>
            <a:r>
              <a:rPr lang="en-US" sz="4800" i="true">
                <a:solidFill>
                  <a:srgbClr val="4E614D"/>
                </a:solidFill>
                <a:latin typeface="Baskerville Display PT Italics"/>
                <a:ea typeface="Baskerville Display PT Italics"/>
                <a:cs typeface="Baskerville Display PT Italics"/>
                <a:sym typeface="Baskerville Display PT Italics"/>
              </a:rPr>
              <a:t>Key Measurement</a:t>
            </a:r>
          </a:p>
        </p:txBody>
      </p:sp>
      <p:sp>
        <p:nvSpPr>
          <p:cNvPr name="TextBox 9" id="9"/>
          <p:cNvSpPr txBox="true"/>
          <p:nvPr/>
        </p:nvSpPr>
        <p:spPr>
          <a:xfrm rot="0">
            <a:off x="7037148" y="854941"/>
            <a:ext cx="10428367" cy="3693795"/>
          </a:xfrm>
          <a:prstGeom prst="rect">
            <a:avLst/>
          </a:prstGeom>
        </p:spPr>
        <p:txBody>
          <a:bodyPr anchor="t" rtlCol="false" tIns="0" lIns="0" bIns="0" rIns="0">
            <a:spAutoFit/>
          </a:bodyPr>
          <a:lstStyle/>
          <a:p>
            <a:pPr algn="l">
              <a:lnSpc>
                <a:spcPts val="5880"/>
              </a:lnSpc>
            </a:pPr>
            <a:r>
              <a:rPr lang="en-US" sz="4200" spc="252">
                <a:solidFill>
                  <a:srgbClr val="4E614D"/>
                </a:solidFill>
                <a:latin typeface="Belleza"/>
                <a:ea typeface="Belleza"/>
                <a:cs typeface="Belleza"/>
                <a:sym typeface="Belleza"/>
              </a:rPr>
              <a:t>Goal: Efficiency and ease of use for tasks</a:t>
            </a:r>
          </a:p>
          <a:p>
            <a:pPr algn="l" marL="906780" indent="-453390" lvl="1">
              <a:lnSpc>
                <a:spcPts val="5880"/>
              </a:lnSpc>
              <a:buFont typeface="Arial"/>
              <a:buChar char="•"/>
            </a:pPr>
            <a:r>
              <a:rPr lang="en-US" sz="4200" spc="252">
                <a:solidFill>
                  <a:srgbClr val="4E614D"/>
                </a:solidFill>
                <a:latin typeface="Belleza"/>
                <a:ea typeface="Belleza"/>
                <a:cs typeface="Belleza"/>
                <a:sym typeface="Belleza"/>
              </a:rPr>
              <a:t>Tasks (especially common ones) require a small time investment</a:t>
            </a:r>
          </a:p>
          <a:p>
            <a:pPr algn="l" marL="906780" indent="-453390" lvl="1">
              <a:lnSpc>
                <a:spcPts val="5880"/>
              </a:lnSpc>
              <a:spcBef>
                <a:spcPct val="0"/>
              </a:spcBef>
              <a:buFont typeface="Arial"/>
              <a:buChar char="•"/>
            </a:pPr>
            <a:r>
              <a:rPr lang="en-US" sz="4200" spc="252">
                <a:solidFill>
                  <a:srgbClr val="4E614D"/>
                </a:solidFill>
                <a:latin typeface="Belleza"/>
                <a:ea typeface="Belleza"/>
                <a:cs typeface="Belleza"/>
                <a:sym typeface="Belleza"/>
              </a:rPr>
              <a:t>Users rarely make mistakes when completing tasks</a:t>
            </a:r>
          </a:p>
        </p:txBody>
      </p:sp>
      <p:sp>
        <p:nvSpPr>
          <p:cNvPr name="TextBox 10" id="10"/>
          <p:cNvSpPr txBox="true"/>
          <p:nvPr/>
        </p:nvSpPr>
        <p:spPr>
          <a:xfrm rot="0">
            <a:off x="7037148" y="6187758"/>
            <a:ext cx="7925402" cy="2950845"/>
          </a:xfrm>
          <a:prstGeom prst="rect">
            <a:avLst/>
          </a:prstGeom>
        </p:spPr>
        <p:txBody>
          <a:bodyPr anchor="t" rtlCol="false" tIns="0" lIns="0" bIns="0" rIns="0">
            <a:spAutoFit/>
          </a:bodyPr>
          <a:lstStyle/>
          <a:p>
            <a:pPr algn="l">
              <a:lnSpc>
                <a:spcPts val="5880"/>
              </a:lnSpc>
            </a:pPr>
            <a:r>
              <a:rPr lang="en-US" sz="4200" spc="252">
                <a:solidFill>
                  <a:srgbClr val="4E614D"/>
                </a:solidFill>
                <a:latin typeface="Belleza"/>
                <a:ea typeface="Belleza"/>
                <a:cs typeface="Belleza"/>
                <a:sym typeface="Belleza"/>
              </a:rPr>
              <a:t>Metrics</a:t>
            </a:r>
          </a:p>
          <a:p>
            <a:pPr algn="l" marL="906780" indent="-453390" lvl="1">
              <a:lnSpc>
                <a:spcPts val="5880"/>
              </a:lnSpc>
              <a:buFont typeface="Arial"/>
              <a:buChar char="•"/>
            </a:pPr>
            <a:r>
              <a:rPr lang="en-US" sz="4200" spc="252">
                <a:solidFill>
                  <a:srgbClr val="4E614D"/>
                </a:solidFill>
                <a:latin typeface="Belleza"/>
                <a:ea typeface="Belleza"/>
                <a:cs typeface="Belleza"/>
                <a:sym typeface="Belleza"/>
              </a:rPr>
              <a:t>Time taken</a:t>
            </a:r>
          </a:p>
          <a:p>
            <a:pPr algn="l" marL="906780" indent="-453390" lvl="1">
              <a:lnSpc>
                <a:spcPts val="5880"/>
              </a:lnSpc>
              <a:spcBef>
                <a:spcPct val="0"/>
              </a:spcBef>
              <a:buFont typeface="Arial"/>
              <a:buChar char="•"/>
            </a:pPr>
            <a:r>
              <a:rPr lang="en-US" sz="4200" spc="252">
                <a:solidFill>
                  <a:srgbClr val="4E614D"/>
                </a:solidFill>
                <a:latin typeface="Belleza"/>
                <a:ea typeface="Belleza"/>
                <a:cs typeface="Belleza"/>
                <a:sym typeface="Belleza"/>
              </a:rPr>
              <a:t>Qualitative: successful completion of tasks</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A6A482"/>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50000"/>
              <a:extLst>
                <a:ext uri="{96DAC541-7B7A-43D3-8B79-37D633B846F1}">
                  <asvg:svgBlip xmlns:asvg="http://schemas.microsoft.com/office/drawing/2016/SVG/main" r:embed="rId3"/>
                </a:ext>
              </a:extLst>
            </a:blip>
            <a:stretch>
              <a:fillRect l="0" t="-38424" r="0" b="-43424"/>
            </a:stretch>
          </a:blipFill>
        </p:spPr>
      </p:sp>
      <p:sp>
        <p:nvSpPr>
          <p:cNvPr name="Freeform 3" id="3"/>
          <p:cNvSpPr/>
          <p:nvPr/>
        </p:nvSpPr>
        <p:spPr>
          <a:xfrm flipH="false" flipV="false" rot="0">
            <a:off x="1411177" y="1286755"/>
            <a:ext cx="15465645" cy="7713491"/>
          </a:xfrm>
          <a:custGeom>
            <a:avLst/>
            <a:gdLst/>
            <a:ahLst/>
            <a:cxnLst/>
            <a:rect r="r" b="b" t="t" l="l"/>
            <a:pathLst>
              <a:path h="7713491" w="15465645">
                <a:moveTo>
                  <a:pt x="0" y="0"/>
                </a:moveTo>
                <a:lnTo>
                  <a:pt x="15465646" y="0"/>
                </a:lnTo>
                <a:lnTo>
                  <a:pt x="15465646" y="7713490"/>
                </a:lnTo>
                <a:lnTo>
                  <a:pt x="0" y="77134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943476" y="3457450"/>
            <a:ext cx="12401049" cy="3267325"/>
          </a:xfrm>
          <a:prstGeom prst="rect">
            <a:avLst/>
          </a:prstGeom>
        </p:spPr>
        <p:txBody>
          <a:bodyPr anchor="t" rtlCol="false" tIns="0" lIns="0" bIns="0" rIns="0">
            <a:spAutoFit/>
          </a:bodyPr>
          <a:lstStyle/>
          <a:p>
            <a:pPr algn="ctr">
              <a:lnSpc>
                <a:spcPts val="12995"/>
              </a:lnSpc>
            </a:pPr>
            <a:r>
              <a:rPr lang="en-US" sz="9996" spc="219">
                <a:solidFill>
                  <a:srgbClr val="4E614D"/>
                </a:solidFill>
                <a:latin typeface="Belleza"/>
                <a:ea typeface="Belleza"/>
                <a:cs typeface="Belleza"/>
                <a:sym typeface="Belleza"/>
              </a:rPr>
              <a:t>3(b) </a:t>
            </a:r>
          </a:p>
          <a:p>
            <a:pPr algn="ctr" marL="0" indent="0" lvl="0">
              <a:lnSpc>
                <a:spcPts val="12995"/>
              </a:lnSpc>
            </a:pPr>
            <a:r>
              <a:rPr lang="en-US" sz="9996" spc="219">
                <a:solidFill>
                  <a:srgbClr val="4E614D"/>
                </a:solidFill>
                <a:latin typeface="Belleza"/>
                <a:ea typeface="Belleza"/>
                <a:cs typeface="Belleza"/>
                <a:sym typeface="Belleza"/>
              </a:rPr>
              <a:t>Testing Results</a:t>
            </a:r>
          </a:p>
        </p:txBody>
      </p:sp>
      <p:sp>
        <p:nvSpPr>
          <p:cNvPr name="TextBox 5" id="5"/>
          <p:cNvSpPr txBox="true"/>
          <p:nvPr/>
        </p:nvSpPr>
        <p:spPr>
          <a:xfrm rot="0">
            <a:off x="0" y="9510223"/>
            <a:ext cx="18288000" cy="547368"/>
          </a:xfrm>
          <a:prstGeom prst="rect">
            <a:avLst/>
          </a:prstGeom>
        </p:spPr>
        <p:txBody>
          <a:bodyPr anchor="t" rtlCol="false" tIns="0" lIns="0" bIns="0" rIns="0">
            <a:spAutoFit/>
          </a:bodyPr>
          <a:lstStyle/>
          <a:p>
            <a:pPr algn="ctr">
              <a:lnSpc>
                <a:spcPts val="4480"/>
              </a:lnSpc>
              <a:spcBef>
                <a:spcPct val="0"/>
              </a:spcBef>
            </a:pPr>
            <a:r>
              <a:rPr lang="en-US" sz="3200">
                <a:solidFill>
                  <a:srgbClr val="4E614D"/>
                </a:solidFill>
                <a:latin typeface="Belleza"/>
                <a:ea typeface="Belleza"/>
                <a:cs typeface="Belleza"/>
                <a:sym typeface="Belleza"/>
              </a:rPr>
              <a:t>Notes for each participant are included in the appendix. We will cover key points only for the sake of time.</a:t>
            </a:r>
          </a:p>
        </p:txBody>
      </p:sp>
    </p:spTree>
  </p:cSld>
  <p:clrMapOvr>
    <a:masterClrMapping/>
  </p:clrMapOvr>
  <p:transition spd="fast">
    <p:push dir="u"/>
  </p:transition>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61000"/>
              <a:extLst>
                <a:ext uri="{96DAC541-7B7A-43D3-8B79-37D633B846F1}">
                  <asvg:svgBlip xmlns:asvg="http://schemas.microsoft.com/office/drawing/2016/SVG/main" r:embed="rId3"/>
                </a:ext>
              </a:extLst>
            </a:blip>
            <a:stretch>
              <a:fillRect l="0" t="-38424" r="0" b="-43424"/>
            </a:stretch>
          </a:blipFill>
        </p:spPr>
      </p:sp>
      <p:sp>
        <p:nvSpPr>
          <p:cNvPr name="AutoShape 3" id="3"/>
          <p:cNvSpPr/>
          <p:nvPr/>
        </p:nvSpPr>
        <p:spPr>
          <a:xfrm>
            <a:off x="0" y="774145"/>
            <a:ext cx="18288000" cy="0"/>
          </a:xfrm>
          <a:prstGeom prst="line">
            <a:avLst/>
          </a:prstGeom>
          <a:ln cap="flat" w="19050">
            <a:solidFill>
              <a:srgbClr val="4E614D"/>
            </a:solidFill>
            <a:prstDash val="solid"/>
            <a:headEnd type="none" len="sm" w="sm"/>
            <a:tailEnd type="none" len="sm" w="sm"/>
          </a:ln>
        </p:spPr>
      </p:sp>
      <p:sp>
        <p:nvSpPr>
          <p:cNvPr name="AutoShape 4" id="4"/>
          <p:cNvSpPr/>
          <p:nvPr/>
        </p:nvSpPr>
        <p:spPr>
          <a:xfrm>
            <a:off x="0" y="2450386"/>
            <a:ext cx="18288000" cy="0"/>
          </a:xfrm>
          <a:prstGeom prst="line">
            <a:avLst/>
          </a:prstGeom>
          <a:ln cap="flat" w="19050">
            <a:solidFill>
              <a:srgbClr val="4E614D"/>
            </a:solidFill>
            <a:prstDash val="solid"/>
            <a:headEnd type="none" len="sm" w="sm"/>
            <a:tailEnd type="none" len="sm" w="sm"/>
          </a:ln>
        </p:spPr>
      </p:sp>
      <p:sp>
        <p:nvSpPr>
          <p:cNvPr name="AutoShape 5" id="5"/>
          <p:cNvSpPr/>
          <p:nvPr/>
        </p:nvSpPr>
        <p:spPr>
          <a:xfrm>
            <a:off x="0" y="9512855"/>
            <a:ext cx="18288000" cy="0"/>
          </a:xfrm>
          <a:prstGeom prst="line">
            <a:avLst/>
          </a:prstGeom>
          <a:ln cap="flat" w="19050">
            <a:solidFill>
              <a:srgbClr val="4E614D"/>
            </a:solidFill>
            <a:prstDash val="solid"/>
            <a:headEnd type="none" len="sm" w="sm"/>
            <a:tailEnd type="none" len="sm" w="sm"/>
          </a:ln>
        </p:spPr>
      </p:sp>
      <p:sp>
        <p:nvSpPr>
          <p:cNvPr name="TextBox 6" id="6"/>
          <p:cNvSpPr txBox="true"/>
          <p:nvPr/>
        </p:nvSpPr>
        <p:spPr>
          <a:xfrm rot="0">
            <a:off x="646740" y="2667985"/>
            <a:ext cx="14189518" cy="6551071"/>
          </a:xfrm>
          <a:prstGeom prst="rect">
            <a:avLst/>
          </a:prstGeom>
        </p:spPr>
        <p:txBody>
          <a:bodyPr anchor="t" rtlCol="false" tIns="0" lIns="0" bIns="0" rIns="0">
            <a:spAutoFit/>
          </a:bodyPr>
          <a:lstStyle/>
          <a:p>
            <a:pPr algn="l" marL="733299" indent="-366649" lvl="1">
              <a:lnSpc>
                <a:spcPts val="4755"/>
              </a:lnSpc>
              <a:buFont typeface="Arial"/>
              <a:buChar char="•"/>
            </a:pPr>
            <a:r>
              <a:rPr lang="en-US" sz="3396">
                <a:solidFill>
                  <a:srgbClr val="4E614D"/>
                </a:solidFill>
                <a:latin typeface="Belleza"/>
                <a:ea typeface="Belleza"/>
                <a:cs typeface="Belleza"/>
                <a:sym typeface="Belleza"/>
              </a:rPr>
              <a:t>Severity 0</a:t>
            </a:r>
          </a:p>
          <a:p>
            <a:pPr algn="l" marL="1466597" indent="-488866" lvl="2">
              <a:lnSpc>
                <a:spcPts val="4755"/>
              </a:lnSpc>
              <a:buFont typeface="Arial"/>
              <a:buChar char="⚬"/>
            </a:pPr>
            <a:r>
              <a:rPr lang="en-US" sz="3396">
                <a:solidFill>
                  <a:srgbClr val="4E614D"/>
                </a:solidFill>
                <a:latin typeface="Belleza"/>
                <a:ea typeface="Belleza"/>
                <a:cs typeface="Belleza"/>
                <a:sym typeface="Belleza"/>
              </a:rPr>
              <a:t>Repeating “Why do you want to recover?” provoked additional thought</a:t>
            </a:r>
          </a:p>
          <a:p>
            <a:pPr algn="l" marL="1466597" indent="-488866" lvl="2">
              <a:lnSpc>
                <a:spcPts val="4755"/>
              </a:lnSpc>
              <a:buFont typeface="Arial"/>
              <a:buChar char="⚬"/>
            </a:pPr>
            <a:r>
              <a:rPr lang="en-US" sz="3396">
                <a:solidFill>
                  <a:srgbClr val="4E614D"/>
                </a:solidFill>
                <a:latin typeface="Belleza"/>
                <a:ea typeface="Belleza"/>
                <a:cs typeface="Belleza"/>
                <a:sym typeface="Belleza"/>
              </a:rPr>
              <a:t>Positive reception to cute visuals and friendly dialogue :)</a:t>
            </a:r>
          </a:p>
          <a:p>
            <a:pPr algn="l" marL="733299" indent="-366649" lvl="1">
              <a:lnSpc>
                <a:spcPts val="4755"/>
              </a:lnSpc>
              <a:buFont typeface="Arial"/>
              <a:buChar char="•"/>
            </a:pPr>
            <a:r>
              <a:rPr lang="en-US" sz="3396">
                <a:solidFill>
                  <a:srgbClr val="4E614D"/>
                </a:solidFill>
                <a:latin typeface="Belleza"/>
                <a:ea typeface="Belleza"/>
                <a:cs typeface="Belleza"/>
                <a:sym typeface="Belleza"/>
              </a:rPr>
              <a:t>Severity 1</a:t>
            </a:r>
          </a:p>
          <a:p>
            <a:pPr algn="l" marL="1466597" indent="-488866" lvl="2">
              <a:lnSpc>
                <a:spcPts val="4755"/>
              </a:lnSpc>
              <a:buFont typeface="Arial"/>
              <a:buChar char="⚬"/>
            </a:pPr>
            <a:r>
              <a:rPr lang="en-US" sz="3396">
                <a:solidFill>
                  <a:srgbClr val="4E614D"/>
                </a:solidFill>
                <a:latin typeface="Belleza"/>
                <a:ea typeface="Belleza"/>
                <a:cs typeface="Belleza"/>
                <a:sym typeface="Belleza"/>
              </a:rPr>
              <a:t>Users preferred proportions/sliding scales to providing a flat number</a:t>
            </a:r>
          </a:p>
          <a:p>
            <a:pPr algn="l" marL="1466597" indent="-488866" lvl="2">
              <a:lnSpc>
                <a:spcPts val="4755"/>
              </a:lnSpc>
              <a:buFont typeface="Arial"/>
              <a:buChar char="⚬"/>
            </a:pPr>
            <a:r>
              <a:rPr lang="en-US" sz="3396">
                <a:solidFill>
                  <a:srgbClr val="4E614D"/>
                </a:solidFill>
                <a:latin typeface="Belleza"/>
                <a:ea typeface="Belleza"/>
                <a:cs typeface="Belleza"/>
                <a:sym typeface="Belleza"/>
              </a:rPr>
              <a:t>Clicking in empty space to continue is unclear</a:t>
            </a:r>
          </a:p>
          <a:p>
            <a:pPr algn="l" marL="733299" indent="-366649" lvl="1">
              <a:lnSpc>
                <a:spcPts val="4755"/>
              </a:lnSpc>
              <a:buFont typeface="Arial"/>
              <a:buChar char="•"/>
            </a:pPr>
            <a:r>
              <a:rPr lang="en-US" sz="3396">
                <a:solidFill>
                  <a:srgbClr val="4E614D"/>
                </a:solidFill>
                <a:latin typeface="Belleza"/>
                <a:ea typeface="Belleza"/>
                <a:cs typeface="Belleza"/>
                <a:sym typeface="Belleza"/>
              </a:rPr>
              <a:t>Severity 2</a:t>
            </a:r>
          </a:p>
          <a:p>
            <a:pPr algn="l" marL="1466597" indent="-488866" lvl="2">
              <a:lnSpc>
                <a:spcPts val="4755"/>
              </a:lnSpc>
              <a:buFont typeface="Arial"/>
              <a:buChar char="⚬"/>
            </a:pPr>
            <a:r>
              <a:rPr lang="en-US" sz="3396">
                <a:solidFill>
                  <a:srgbClr val="4E614D"/>
                </a:solidFill>
                <a:latin typeface="Belleza"/>
                <a:ea typeface="Belleza"/>
                <a:cs typeface="Belleza"/>
                <a:sym typeface="Belleza"/>
              </a:rPr>
              <a:t>Several screens with no interaction in the start</a:t>
            </a:r>
          </a:p>
          <a:p>
            <a:pPr algn="l" marL="1466597" indent="-488866" lvl="2">
              <a:lnSpc>
                <a:spcPts val="4755"/>
              </a:lnSpc>
              <a:buFont typeface="Arial"/>
              <a:buChar char="⚬"/>
            </a:pPr>
            <a:r>
              <a:rPr lang="en-US" sz="3396">
                <a:solidFill>
                  <a:srgbClr val="4E614D"/>
                </a:solidFill>
                <a:latin typeface="Belleza"/>
                <a:ea typeface="Belleza"/>
                <a:cs typeface="Belleza"/>
                <a:sym typeface="Belleza"/>
              </a:rPr>
              <a:t>Options could use friendly and more detailed wording</a:t>
            </a:r>
          </a:p>
          <a:p>
            <a:pPr algn="l" marL="733299" indent="-366649" lvl="1">
              <a:lnSpc>
                <a:spcPts val="4755"/>
              </a:lnSpc>
              <a:buFont typeface="Arial"/>
              <a:buChar char="•"/>
            </a:pPr>
            <a:r>
              <a:rPr lang="en-US" sz="3396">
                <a:solidFill>
                  <a:srgbClr val="4E614D"/>
                </a:solidFill>
                <a:latin typeface="Belleza"/>
                <a:ea typeface="Belleza"/>
                <a:cs typeface="Belleza"/>
                <a:sym typeface="Belleza"/>
              </a:rPr>
              <a:t>Severity 3</a:t>
            </a:r>
          </a:p>
          <a:p>
            <a:pPr algn="l" marL="1466597" indent="-488866" lvl="2">
              <a:lnSpc>
                <a:spcPts val="4755"/>
              </a:lnSpc>
              <a:spcBef>
                <a:spcPct val="0"/>
              </a:spcBef>
              <a:buFont typeface="Arial"/>
              <a:buChar char="⚬"/>
            </a:pPr>
            <a:r>
              <a:rPr lang="en-US" sz="3396">
                <a:solidFill>
                  <a:srgbClr val="4E614D"/>
                </a:solidFill>
                <a:latin typeface="Belleza"/>
                <a:ea typeface="Belleza"/>
                <a:cs typeface="Belleza"/>
                <a:sym typeface="Belleza"/>
              </a:rPr>
              <a:t>Certain survey questions may unintentionally invalidate certain disorders</a:t>
            </a:r>
          </a:p>
        </p:txBody>
      </p:sp>
      <p:sp>
        <p:nvSpPr>
          <p:cNvPr name="Freeform 7" id="7"/>
          <p:cNvSpPr/>
          <p:nvPr/>
        </p:nvSpPr>
        <p:spPr>
          <a:xfrm flipH="false" flipV="false" rot="0">
            <a:off x="14761220" y="4307865"/>
            <a:ext cx="2498080" cy="3347511"/>
          </a:xfrm>
          <a:custGeom>
            <a:avLst/>
            <a:gdLst/>
            <a:ahLst/>
            <a:cxnLst/>
            <a:rect r="r" b="b" t="t" l="l"/>
            <a:pathLst>
              <a:path h="3347511" w="2498080">
                <a:moveTo>
                  <a:pt x="0" y="0"/>
                </a:moveTo>
                <a:lnTo>
                  <a:pt x="2498080" y="0"/>
                </a:lnTo>
                <a:lnTo>
                  <a:pt x="2498080" y="3347512"/>
                </a:lnTo>
                <a:lnTo>
                  <a:pt x="0" y="334751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3269879" y="738586"/>
            <a:ext cx="11748243" cy="1143125"/>
          </a:xfrm>
          <a:prstGeom prst="rect">
            <a:avLst/>
          </a:prstGeom>
        </p:spPr>
        <p:txBody>
          <a:bodyPr anchor="t" rtlCol="false" tIns="0" lIns="0" bIns="0" rIns="0">
            <a:spAutoFit/>
          </a:bodyPr>
          <a:lstStyle/>
          <a:p>
            <a:pPr algn="ctr" marL="0" indent="0" lvl="0">
              <a:lnSpc>
                <a:spcPts val="9396"/>
              </a:lnSpc>
              <a:spcBef>
                <a:spcPct val="0"/>
              </a:spcBef>
            </a:pPr>
            <a:r>
              <a:rPr lang="en-US" sz="6711">
                <a:solidFill>
                  <a:srgbClr val="4E614D"/>
                </a:solidFill>
                <a:latin typeface="Belleza"/>
                <a:ea typeface="Belleza"/>
                <a:cs typeface="Belleza"/>
                <a:sym typeface="Belleza"/>
              </a:rPr>
              <a:t>TASK 1 REFLECTION</a:t>
            </a:r>
          </a:p>
        </p:txBody>
      </p:sp>
      <p:sp>
        <p:nvSpPr>
          <p:cNvPr name="TextBox 9" id="9"/>
          <p:cNvSpPr txBox="true"/>
          <p:nvPr/>
        </p:nvSpPr>
        <p:spPr>
          <a:xfrm rot="0">
            <a:off x="3697314" y="1814752"/>
            <a:ext cx="10893372" cy="547368"/>
          </a:xfrm>
          <a:prstGeom prst="rect">
            <a:avLst/>
          </a:prstGeom>
        </p:spPr>
        <p:txBody>
          <a:bodyPr anchor="t" rtlCol="false" tIns="0" lIns="0" bIns="0" rIns="0">
            <a:spAutoFit/>
          </a:bodyPr>
          <a:lstStyle/>
          <a:p>
            <a:pPr algn="ctr">
              <a:lnSpc>
                <a:spcPts val="4480"/>
              </a:lnSpc>
              <a:spcBef>
                <a:spcPct val="0"/>
              </a:spcBef>
            </a:pPr>
            <a:r>
              <a:rPr lang="en-US" sz="3200">
                <a:solidFill>
                  <a:srgbClr val="4E614D"/>
                </a:solidFill>
                <a:latin typeface="Belleza"/>
                <a:ea typeface="Belleza"/>
                <a:cs typeface="Belleza"/>
                <a:sym typeface="Belleza"/>
              </a:rPr>
              <a:t>Fill out intro/monthly survey</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61000"/>
              <a:extLst>
                <a:ext uri="{96DAC541-7B7A-43D3-8B79-37D633B846F1}">
                  <asvg:svgBlip xmlns:asvg="http://schemas.microsoft.com/office/drawing/2016/SVG/main" r:embed="rId3"/>
                </a:ext>
              </a:extLst>
            </a:blip>
            <a:stretch>
              <a:fillRect l="0" t="-38424" r="0" b="-43424"/>
            </a:stretch>
          </a:blipFill>
        </p:spPr>
      </p:sp>
      <p:sp>
        <p:nvSpPr>
          <p:cNvPr name="AutoShape 3" id="3"/>
          <p:cNvSpPr/>
          <p:nvPr/>
        </p:nvSpPr>
        <p:spPr>
          <a:xfrm>
            <a:off x="0" y="774145"/>
            <a:ext cx="18288000" cy="0"/>
          </a:xfrm>
          <a:prstGeom prst="line">
            <a:avLst/>
          </a:prstGeom>
          <a:ln cap="flat" w="19050">
            <a:solidFill>
              <a:srgbClr val="4E614D"/>
            </a:solidFill>
            <a:prstDash val="solid"/>
            <a:headEnd type="none" len="sm" w="sm"/>
            <a:tailEnd type="none" len="sm" w="sm"/>
          </a:ln>
        </p:spPr>
      </p:sp>
      <p:sp>
        <p:nvSpPr>
          <p:cNvPr name="AutoShape 4" id="4"/>
          <p:cNvSpPr/>
          <p:nvPr/>
        </p:nvSpPr>
        <p:spPr>
          <a:xfrm>
            <a:off x="0" y="2450386"/>
            <a:ext cx="18288000" cy="0"/>
          </a:xfrm>
          <a:prstGeom prst="line">
            <a:avLst/>
          </a:prstGeom>
          <a:ln cap="flat" w="19050">
            <a:solidFill>
              <a:srgbClr val="4E614D"/>
            </a:solidFill>
            <a:prstDash val="solid"/>
            <a:headEnd type="none" len="sm" w="sm"/>
            <a:tailEnd type="none" len="sm" w="sm"/>
          </a:ln>
        </p:spPr>
      </p:sp>
      <p:sp>
        <p:nvSpPr>
          <p:cNvPr name="AutoShape 5" id="5"/>
          <p:cNvSpPr/>
          <p:nvPr/>
        </p:nvSpPr>
        <p:spPr>
          <a:xfrm>
            <a:off x="0" y="9512855"/>
            <a:ext cx="18288000" cy="0"/>
          </a:xfrm>
          <a:prstGeom prst="line">
            <a:avLst/>
          </a:prstGeom>
          <a:ln cap="flat" w="19050">
            <a:solidFill>
              <a:srgbClr val="4E614D"/>
            </a:solidFill>
            <a:prstDash val="solid"/>
            <a:headEnd type="none" len="sm" w="sm"/>
            <a:tailEnd type="none" len="sm" w="sm"/>
          </a:ln>
        </p:spPr>
      </p:sp>
      <p:sp>
        <p:nvSpPr>
          <p:cNvPr name="TextBox 6" id="6"/>
          <p:cNvSpPr txBox="true"/>
          <p:nvPr/>
        </p:nvSpPr>
        <p:spPr>
          <a:xfrm rot="0">
            <a:off x="1028700" y="2583737"/>
            <a:ext cx="15823837" cy="6729093"/>
          </a:xfrm>
          <a:prstGeom prst="rect">
            <a:avLst/>
          </a:prstGeom>
        </p:spPr>
        <p:txBody>
          <a:bodyPr anchor="t" rtlCol="false" tIns="0" lIns="0" bIns="0" rIns="0">
            <a:spAutoFit/>
          </a:bodyPr>
          <a:lstStyle/>
          <a:p>
            <a:pPr algn="l" marL="690893" indent="-345447" lvl="1">
              <a:lnSpc>
                <a:spcPts val="4480"/>
              </a:lnSpc>
              <a:buFont typeface="Arial"/>
              <a:buChar char="•"/>
            </a:pPr>
            <a:r>
              <a:rPr lang="en-US" sz="3200">
                <a:solidFill>
                  <a:srgbClr val="4E614D"/>
                </a:solidFill>
                <a:latin typeface="Belleza"/>
                <a:ea typeface="Belleza"/>
                <a:cs typeface="Belleza"/>
                <a:sym typeface="Belleza"/>
              </a:rPr>
              <a:t>Severity 0</a:t>
            </a:r>
          </a:p>
          <a:p>
            <a:pPr algn="l" marL="1381787" indent="-460596" lvl="2">
              <a:lnSpc>
                <a:spcPts val="4480"/>
              </a:lnSpc>
              <a:buFont typeface="Arial"/>
              <a:buChar char="⚬"/>
            </a:pPr>
            <a:r>
              <a:rPr lang="en-US" sz="3200">
                <a:solidFill>
                  <a:srgbClr val="4E614D"/>
                </a:solidFill>
                <a:latin typeface="Belleza"/>
                <a:ea typeface="Belleza"/>
                <a:cs typeface="Belleza"/>
                <a:sym typeface="Belleza"/>
              </a:rPr>
              <a:t>Exploratory style helped keep it interactive</a:t>
            </a:r>
          </a:p>
          <a:p>
            <a:pPr algn="l" marL="1381787" indent="-460596" lvl="2">
              <a:lnSpc>
                <a:spcPts val="4480"/>
              </a:lnSpc>
              <a:buFont typeface="Arial"/>
              <a:buChar char="⚬"/>
            </a:pPr>
            <a:r>
              <a:rPr lang="en-US" sz="3200">
                <a:solidFill>
                  <a:srgbClr val="4E614D"/>
                </a:solidFill>
                <a:latin typeface="Belleza"/>
                <a:ea typeface="Belleza"/>
                <a:cs typeface="Belleza"/>
                <a:sym typeface="Belleza"/>
              </a:rPr>
              <a:t>Even when confused, users could navigate back to the main page</a:t>
            </a:r>
          </a:p>
          <a:p>
            <a:pPr algn="l" marL="690893" indent="-345447" lvl="1">
              <a:lnSpc>
                <a:spcPts val="4480"/>
              </a:lnSpc>
              <a:buFont typeface="Arial"/>
              <a:buChar char="•"/>
            </a:pPr>
            <a:r>
              <a:rPr lang="en-US" sz="3200">
                <a:solidFill>
                  <a:srgbClr val="4E614D"/>
                </a:solidFill>
                <a:latin typeface="Belleza"/>
                <a:ea typeface="Belleza"/>
                <a:cs typeface="Belleza"/>
                <a:sym typeface="Belleza"/>
              </a:rPr>
              <a:t>Severity 1</a:t>
            </a:r>
          </a:p>
          <a:p>
            <a:pPr algn="l" marL="1381787" indent="-460596" lvl="2">
              <a:lnSpc>
                <a:spcPts val="4480"/>
              </a:lnSpc>
              <a:buFont typeface="Arial"/>
              <a:buChar char="⚬"/>
            </a:pPr>
            <a:r>
              <a:rPr lang="en-US" sz="3200">
                <a:solidFill>
                  <a:srgbClr val="4E614D"/>
                </a:solidFill>
                <a:latin typeface="Belleza"/>
                <a:ea typeface="Belleza"/>
                <a:cs typeface="Belleza"/>
                <a:sym typeface="Belleza"/>
              </a:rPr>
              <a:t>Icon meanings can be unclear</a:t>
            </a:r>
          </a:p>
          <a:p>
            <a:pPr algn="l" marL="1381787" indent="-460596" lvl="2">
              <a:lnSpc>
                <a:spcPts val="4480"/>
              </a:lnSpc>
              <a:buFont typeface="Arial"/>
              <a:buChar char="⚬"/>
            </a:pPr>
            <a:r>
              <a:rPr lang="en-US" sz="3200">
                <a:solidFill>
                  <a:srgbClr val="4E614D"/>
                </a:solidFill>
                <a:latin typeface="Belleza"/>
                <a:ea typeface="Belleza"/>
                <a:cs typeface="Belleza"/>
                <a:sym typeface="Belleza"/>
              </a:rPr>
              <a:t>Buttons like “Add Tool” and x’s on popups should be emphasized</a:t>
            </a:r>
          </a:p>
          <a:p>
            <a:pPr algn="l" marL="690893" indent="-345447" lvl="1">
              <a:lnSpc>
                <a:spcPts val="4480"/>
              </a:lnSpc>
              <a:buFont typeface="Arial"/>
              <a:buChar char="•"/>
            </a:pPr>
            <a:r>
              <a:rPr lang="en-US" sz="3200">
                <a:solidFill>
                  <a:srgbClr val="4E614D"/>
                </a:solidFill>
                <a:latin typeface="Belleza"/>
                <a:ea typeface="Belleza"/>
                <a:cs typeface="Belleza"/>
                <a:sym typeface="Belleza"/>
              </a:rPr>
              <a:t>Severity 2</a:t>
            </a:r>
          </a:p>
          <a:p>
            <a:pPr algn="l" marL="1381787" indent="-460596" lvl="2">
              <a:lnSpc>
                <a:spcPts val="4480"/>
              </a:lnSpc>
              <a:buFont typeface="Arial"/>
              <a:buChar char="⚬"/>
            </a:pPr>
            <a:r>
              <a:rPr lang="en-US" sz="3200">
                <a:solidFill>
                  <a:srgbClr val="4E614D"/>
                </a:solidFill>
                <a:latin typeface="Belleza"/>
                <a:ea typeface="Belleza"/>
                <a:cs typeface="Belleza"/>
                <a:sym typeface="Belleza"/>
              </a:rPr>
              <a:t>On the flip side of the exploratory style, features may not be sufficiently explained</a:t>
            </a:r>
          </a:p>
          <a:p>
            <a:pPr algn="l" marL="1381787" indent="-460596" lvl="2">
              <a:lnSpc>
                <a:spcPts val="4480"/>
              </a:lnSpc>
              <a:buFont typeface="Arial"/>
              <a:buChar char="⚬"/>
            </a:pPr>
            <a:r>
              <a:rPr lang="en-US" sz="3200">
                <a:solidFill>
                  <a:srgbClr val="4E614D"/>
                </a:solidFill>
                <a:latin typeface="Belleza"/>
                <a:ea typeface="Belleza"/>
                <a:cs typeface="Belleza"/>
                <a:sym typeface="Belleza"/>
              </a:rPr>
              <a:t>In quick help, our suggestions should broadened (since users likely use it when they can’t think how to help themselves)</a:t>
            </a:r>
          </a:p>
          <a:p>
            <a:pPr algn="l" marL="690893" indent="-345447" lvl="1">
              <a:lnSpc>
                <a:spcPts val="4480"/>
              </a:lnSpc>
              <a:buFont typeface="Arial"/>
              <a:buChar char="•"/>
            </a:pPr>
            <a:r>
              <a:rPr lang="en-US" sz="3200">
                <a:solidFill>
                  <a:srgbClr val="4E614D"/>
                </a:solidFill>
                <a:latin typeface="Belleza"/>
                <a:ea typeface="Belleza"/>
                <a:cs typeface="Belleza"/>
                <a:sym typeface="Belleza"/>
              </a:rPr>
              <a:t>Severity 3</a:t>
            </a:r>
          </a:p>
          <a:p>
            <a:pPr algn="l" marL="1381787" indent="-460596" lvl="2">
              <a:lnSpc>
                <a:spcPts val="4480"/>
              </a:lnSpc>
              <a:spcBef>
                <a:spcPct val="0"/>
              </a:spcBef>
              <a:buFont typeface="Arial"/>
              <a:buChar char="⚬"/>
            </a:pPr>
            <a:r>
              <a:rPr lang="en-US" sz="3200">
                <a:solidFill>
                  <a:srgbClr val="4E614D"/>
                </a:solidFill>
                <a:latin typeface="Belleza"/>
                <a:ea typeface="Belleza"/>
                <a:cs typeface="Belleza"/>
                <a:sym typeface="Belleza"/>
              </a:rPr>
              <a:t>Users got stuck in certain screens or tasks, in particular the layered popups in the toolbox</a:t>
            </a:r>
          </a:p>
        </p:txBody>
      </p:sp>
      <p:sp>
        <p:nvSpPr>
          <p:cNvPr name="TextBox 7" id="7"/>
          <p:cNvSpPr txBox="true"/>
          <p:nvPr/>
        </p:nvSpPr>
        <p:spPr>
          <a:xfrm rot="0">
            <a:off x="3697314" y="1815035"/>
            <a:ext cx="10893372" cy="547368"/>
          </a:xfrm>
          <a:prstGeom prst="rect">
            <a:avLst/>
          </a:prstGeom>
        </p:spPr>
        <p:txBody>
          <a:bodyPr anchor="t" rtlCol="false" tIns="0" lIns="0" bIns="0" rIns="0">
            <a:spAutoFit/>
          </a:bodyPr>
          <a:lstStyle/>
          <a:p>
            <a:pPr algn="ctr">
              <a:lnSpc>
                <a:spcPts val="4480"/>
              </a:lnSpc>
              <a:spcBef>
                <a:spcPct val="0"/>
              </a:spcBef>
            </a:pPr>
            <a:r>
              <a:rPr lang="en-US" sz="3200">
                <a:solidFill>
                  <a:srgbClr val="4E614D"/>
                </a:solidFill>
                <a:latin typeface="Belleza"/>
                <a:ea typeface="Belleza"/>
                <a:cs typeface="Belleza"/>
                <a:sym typeface="Belleza"/>
              </a:rPr>
              <a:t>Complete tutorial (includes toolbox function)</a:t>
            </a:r>
          </a:p>
        </p:txBody>
      </p:sp>
      <p:sp>
        <p:nvSpPr>
          <p:cNvPr name="TextBox 8" id="8"/>
          <p:cNvSpPr txBox="true"/>
          <p:nvPr/>
        </p:nvSpPr>
        <p:spPr>
          <a:xfrm rot="0">
            <a:off x="3269879" y="738586"/>
            <a:ext cx="11748243" cy="1143125"/>
          </a:xfrm>
          <a:prstGeom prst="rect">
            <a:avLst/>
          </a:prstGeom>
        </p:spPr>
        <p:txBody>
          <a:bodyPr anchor="t" rtlCol="false" tIns="0" lIns="0" bIns="0" rIns="0">
            <a:spAutoFit/>
          </a:bodyPr>
          <a:lstStyle/>
          <a:p>
            <a:pPr algn="ctr" marL="0" indent="0" lvl="0">
              <a:lnSpc>
                <a:spcPts val="9396"/>
              </a:lnSpc>
              <a:spcBef>
                <a:spcPct val="0"/>
              </a:spcBef>
            </a:pPr>
            <a:r>
              <a:rPr lang="en-US" sz="6711">
                <a:solidFill>
                  <a:srgbClr val="4E614D"/>
                </a:solidFill>
                <a:latin typeface="Belleza"/>
                <a:ea typeface="Belleza"/>
                <a:cs typeface="Belleza"/>
                <a:sym typeface="Belleza"/>
              </a:rPr>
              <a:t>TASK 2 REFLECTION</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61000"/>
              <a:extLst>
                <a:ext uri="{96DAC541-7B7A-43D3-8B79-37D633B846F1}">
                  <asvg:svgBlip xmlns:asvg="http://schemas.microsoft.com/office/drawing/2016/SVG/main" r:embed="rId3"/>
                </a:ext>
              </a:extLst>
            </a:blip>
            <a:stretch>
              <a:fillRect l="0" t="-38424" r="0" b="-43424"/>
            </a:stretch>
          </a:blipFill>
        </p:spPr>
      </p:sp>
      <p:sp>
        <p:nvSpPr>
          <p:cNvPr name="AutoShape 3" id="3"/>
          <p:cNvSpPr/>
          <p:nvPr/>
        </p:nvSpPr>
        <p:spPr>
          <a:xfrm>
            <a:off x="0" y="774145"/>
            <a:ext cx="18288000" cy="0"/>
          </a:xfrm>
          <a:prstGeom prst="line">
            <a:avLst/>
          </a:prstGeom>
          <a:ln cap="flat" w="19050">
            <a:solidFill>
              <a:srgbClr val="4E614D"/>
            </a:solidFill>
            <a:prstDash val="solid"/>
            <a:headEnd type="none" len="sm" w="sm"/>
            <a:tailEnd type="none" len="sm" w="sm"/>
          </a:ln>
        </p:spPr>
      </p:sp>
      <p:sp>
        <p:nvSpPr>
          <p:cNvPr name="AutoShape 4" id="4"/>
          <p:cNvSpPr/>
          <p:nvPr/>
        </p:nvSpPr>
        <p:spPr>
          <a:xfrm>
            <a:off x="0" y="2450386"/>
            <a:ext cx="18288000" cy="0"/>
          </a:xfrm>
          <a:prstGeom prst="line">
            <a:avLst/>
          </a:prstGeom>
          <a:ln cap="flat" w="19050">
            <a:solidFill>
              <a:srgbClr val="4E614D"/>
            </a:solidFill>
            <a:prstDash val="solid"/>
            <a:headEnd type="none" len="sm" w="sm"/>
            <a:tailEnd type="none" len="sm" w="sm"/>
          </a:ln>
        </p:spPr>
      </p:sp>
      <p:sp>
        <p:nvSpPr>
          <p:cNvPr name="AutoShape 5" id="5"/>
          <p:cNvSpPr/>
          <p:nvPr/>
        </p:nvSpPr>
        <p:spPr>
          <a:xfrm>
            <a:off x="0" y="9512855"/>
            <a:ext cx="18288000" cy="0"/>
          </a:xfrm>
          <a:prstGeom prst="line">
            <a:avLst/>
          </a:prstGeom>
          <a:ln cap="flat" w="19050">
            <a:solidFill>
              <a:srgbClr val="4E614D"/>
            </a:solidFill>
            <a:prstDash val="solid"/>
            <a:headEnd type="none" len="sm" w="sm"/>
            <a:tailEnd type="none" len="sm" w="sm"/>
          </a:ln>
        </p:spPr>
      </p:sp>
      <p:sp>
        <p:nvSpPr>
          <p:cNvPr name="TextBox 6" id="6"/>
          <p:cNvSpPr txBox="true"/>
          <p:nvPr/>
        </p:nvSpPr>
        <p:spPr>
          <a:xfrm rot="0">
            <a:off x="216937" y="2564686"/>
            <a:ext cx="17324152" cy="6817399"/>
          </a:xfrm>
          <a:prstGeom prst="rect">
            <a:avLst/>
          </a:prstGeom>
        </p:spPr>
        <p:txBody>
          <a:bodyPr anchor="t" rtlCol="false" tIns="0" lIns="0" bIns="0" rIns="0">
            <a:spAutoFit/>
          </a:bodyPr>
          <a:lstStyle/>
          <a:p>
            <a:pPr algn="l" marL="691355" indent="-345677" lvl="1">
              <a:lnSpc>
                <a:spcPts val="4483"/>
              </a:lnSpc>
              <a:buFont typeface="Arial"/>
              <a:buChar char="•"/>
            </a:pPr>
            <a:r>
              <a:rPr lang="en-US" sz="3202">
                <a:solidFill>
                  <a:srgbClr val="4E614D"/>
                </a:solidFill>
                <a:latin typeface="Belleza"/>
                <a:ea typeface="Belleza"/>
                <a:cs typeface="Belleza"/>
                <a:sym typeface="Belleza"/>
              </a:rPr>
              <a:t>Severity 0</a:t>
            </a:r>
          </a:p>
          <a:p>
            <a:pPr algn="l" marL="1382710" indent="-460903" lvl="2">
              <a:lnSpc>
                <a:spcPts val="4483"/>
              </a:lnSpc>
              <a:buFont typeface="Arial"/>
              <a:buChar char="⚬"/>
            </a:pPr>
            <a:r>
              <a:rPr lang="en-US" sz="3202">
                <a:solidFill>
                  <a:srgbClr val="4E614D"/>
                </a:solidFill>
                <a:latin typeface="Belleza"/>
                <a:ea typeface="Belleza"/>
                <a:cs typeface="Belleza"/>
                <a:sym typeface="Belleza"/>
              </a:rPr>
              <a:t>Positive reception to watering plants in the garden, customization options</a:t>
            </a:r>
          </a:p>
          <a:p>
            <a:pPr algn="l" marL="2074065" indent="-518516" lvl="3">
              <a:lnSpc>
                <a:spcPts val="4483"/>
              </a:lnSpc>
              <a:buFont typeface="Arial"/>
              <a:buChar char="￭"/>
            </a:pPr>
            <a:r>
              <a:rPr lang="en-US" sz="3202">
                <a:solidFill>
                  <a:srgbClr val="4E614D"/>
                </a:solidFill>
                <a:latin typeface="Belleza"/>
                <a:ea typeface="Belleza"/>
                <a:cs typeface="Belleza"/>
                <a:sym typeface="Belleza"/>
              </a:rPr>
              <a:t>Improvement over tree planting on roadmap, which was seen as arbitrary</a:t>
            </a:r>
          </a:p>
          <a:p>
            <a:pPr algn="l" marL="1382710" indent="-460903" lvl="2">
              <a:lnSpc>
                <a:spcPts val="4483"/>
              </a:lnSpc>
              <a:buFont typeface="Arial"/>
              <a:buChar char="⚬"/>
            </a:pPr>
            <a:r>
              <a:rPr lang="en-US" sz="3202">
                <a:solidFill>
                  <a:srgbClr val="4E614D"/>
                </a:solidFill>
                <a:latin typeface="Belleza"/>
                <a:ea typeface="Belleza"/>
                <a:cs typeface="Belleza"/>
                <a:sym typeface="Belleza"/>
              </a:rPr>
              <a:t>Users appreciated guided journaling and interaction with characters</a:t>
            </a:r>
          </a:p>
          <a:p>
            <a:pPr algn="l" marL="691355" indent="-345677" lvl="1">
              <a:lnSpc>
                <a:spcPts val="4483"/>
              </a:lnSpc>
              <a:buFont typeface="Arial"/>
              <a:buChar char="•"/>
            </a:pPr>
            <a:r>
              <a:rPr lang="en-US" sz="3202">
                <a:solidFill>
                  <a:srgbClr val="4E614D"/>
                </a:solidFill>
                <a:latin typeface="Belleza"/>
                <a:ea typeface="Belleza"/>
                <a:cs typeface="Belleza"/>
                <a:sym typeface="Belleza"/>
              </a:rPr>
              <a:t>Severity 1</a:t>
            </a:r>
          </a:p>
          <a:p>
            <a:pPr algn="l" marL="1382710" indent="-460903" lvl="2">
              <a:lnSpc>
                <a:spcPts val="4483"/>
              </a:lnSpc>
              <a:buFont typeface="Arial"/>
              <a:buChar char="⚬"/>
            </a:pPr>
            <a:r>
              <a:rPr lang="en-US" sz="3202">
                <a:solidFill>
                  <a:srgbClr val="4E614D"/>
                </a:solidFill>
                <a:latin typeface="Belleza"/>
                <a:ea typeface="Belleza"/>
                <a:cs typeface="Belleza"/>
                <a:sym typeface="Belleza"/>
              </a:rPr>
              <a:t>Garden lacked context</a:t>
            </a:r>
          </a:p>
          <a:p>
            <a:pPr algn="l" marL="1382710" indent="-460903" lvl="2">
              <a:lnSpc>
                <a:spcPts val="4483"/>
              </a:lnSpc>
              <a:buFont typeface="Arial"/>
              <a:buChar char="⚬"/>
            </a:pPr>
            <a:r>
              <a:rPr lang="en-US" sz="3202">
                <a:solidFill>
                  <a:srgbClr val="4E614D"/>
                </a:solidFill>
                <a:latin typeface="Belleza"/>
                <a:ea typeface="Belleza"/>
                <a:cs typeface="Belleza"/>
                <a:sym typeface="Belleza"/>
              </a:rPr>
              <a:t>Additional customization options (like a character or avatar) desired</a:t>
            </a:r>
          </a:p>
          <a:p>
            <a:pPr algn="l" marL="691355" indent="-345677" lvl="1">
              <a:lnSpc>
                <a:spcPts val="4483"/>
              </a:lnSpc>
              <a:buFont typeface="Arial"/>
              <a:buChar char="•"/>
            </a:pPr>
            <a:r>
              <a:rPr lang="en-US" sz="3202">
                <a:solidFill>
                  <a:srgbClr val="4E614D"/>
                </a:solidFill>
                <a:latin typeface="Belleza"/>
                <a:ea typeface="Belleza"/>
                <a:cs typeface="Belleza"/>
                <a:sym typeface="Belleza"/>
              </a:rPr>
              <a:t>Severity 2</a:t>
            </a:r>
          </a:p>
          <a:p>
            <a:pPr algn="l" marL="1382710" indent="-460903" lvl="2">
              <a:lnSpc>
                <a:spcPts val="4483"/>
              </a:lnSpc>
              <a:buFont typeface="Arial"/>
              <a:buChar char="⚬"/>
            </a:pPr>
            <a:r>
              <a:rPr lang="en-US" sz="3202">
                <a:solidFill>
                  <a:srgbClr val="4E614D"/>
                </a:solidFill>
                <a:latin typeface="Belleza"/>
                <a:ea typeface="Belleza"/>
                <a:cs typeface="Belleza"/>
                <a:sym typeface="Belleza"/>
              </a:rPr>
              <a:t>Some questions like “What can you do to avoid these stressors?” were hard to answer</a:t>
            </a:r>
          </a:p>
          <a:p>
            <a:pPr algn="l" marL="2074065" indent="-518516" lvl="3">
              <a:lnSpc>
                <a:spcPts val="4483"/>
              </a:lnSpc>
              <a:buFont typeface="Arial"/>
              <a:buChar char="￭"/>
            </a:pPr>
            <a:r>
              <a:rPr lang="en-US" sz="3202">
                <a:solidFill>
                  <a:srgbClr val="4E614D"/>
                </a:solidFill>
                <a:latin typeface="Belleza"/>
                <a:ea typeface="Belleza"/>
                <a:cs typeface="Belleza"/>
                <a:sym typeface="Belleza"/>
              </a:rPr>
              <a:t>An “I don’t know” option would be helpful in these cases</a:t>
            </a:r>
          </a:p>
          <a:p>
            <a:pPr algn="l" marL="691355" indent="-345677" lvl="1">
              <a:lnSpc>
                <a:spcPts val="4483"/>
              </a:lnSpc>
              <a:buFont typeface="Arial"/>
              <a:buChar char="•"/>
            </a:pPr>
            <a:r>
              <a:rPr lang="en-US" sz="3202">
                <a:solidFill>
                  <a:srgbClr val="4E614D"/>
                </a:solidFill>
                <a:latin typeface="Belleza"/>
                <a:ea typeface="Belleza"/>
                <a:cs typeface="Belleza"/>
                <a:sym typeface="Belleza"/>
              </a:rPr>
              <a:t>Severity 3</a:t>
            </a:r>
          </a:p>
          <a:p>
            <a:pPr algn="l" marL="1382710" indent="-460903" lvl="2">
              <a:lnSpc>
                <a:spcPts val="4483"/>
              </a:lnSpc>
              <a:spcBef>
                <a:spcPct val="0"/>
              </a:spcBef>
              <a:buFont typeface="Arial"/>
              <a:buChar char="⚬"/>
            </a:pPr>
            <a:r>
              <a:rPr lang="en-US" sz="3202">
                <a:solidFill>
                  <a:srgbClr val="4E614D"/>
                </a:solidFill>
                <a:latin typeface="Belleza"/>
                <a:ea typeface="Belleza"/>
                <a:cs typeface="Belleza"/>
                <a:sym typeface="Belleza"/>
              </a:rPr>
              <a:t>Features like journaling and the garden should not be gated behind finishing the path</a:t>
            </a:r>
          </a:p>
        </p:txBody>
      </p:sp>
      <p:sp>
        <p:nvSpPr>
          <p:cNvPr name="Freeform 7" id="7"/>
          <p:cNvSpPr/>
          <p:nvPr/>
        </p:nvSpPr>
        <p:spPr>
          <a:xfrm flipH="false" flipV="false" rot="0">
            <a:off x="14590686" y="3766148"/>
            <a:ext cx="3180034" cy="2754705"/>
          </a:xfrm>
          <a:custGeom>
            <a:avLst/>
            <a:gdLst/>
            <a:ahLst/>
            <a:cxnLst/>
            <a:rect r="r" b="b" t="t" l="l"/>
            <a:pathLst>
              <a:path h="2754705" w="3180034">
                <a:moveTo>
                  <a:pt x="0" y="0"/>
                </a:moveTo>
                <a:lnTo>
                  <a:pt x="3180034" y="0"/>
                </a:lnTo>
                <a:lnTo>
                  <a:pt x="3180034" y="2754704"/>
                </a:lnTo>
                <a:lnTo>
                  <a:pt x="0" y="27547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2842443" y="733109"/>
            <a:ext cx="12603113" cy="1144270"/>
          </a:xfrm>
          <a:prstGeom prst="rect">
            <a:avLst/>
          </a:prstGeom>
        </p:spPr>
        <p:txBody>
          <a:bodyPr anchor="t" rtlCol="false" tIns="0" lIns="0" bIns="0" rIns="0">
            <a:spAutoFit/>
          </a:bodyPr>
          <a:lstStyle/>
          <a:p>
            <a:pPr algn="ctr" marL="0" indent="0" lvl="0">
              <a:lnSpc>
                <a:spcPts val="9379"/>
              </a:lnSpc>
              <a:spcBef>
                <a:spcPct val="0"/>
              </a:spcBef>
            </a:pPr>
            <a:r>
              <a:rPr lang="en-US" sz="6699">
                <a:solidFill>
                  <a:srgbClr val="4E614D"/>
                </a:solidFill>
                <a:latin typeface="Belleza"/>
                <a:ea typeface="Belleza"/>
                <a:cs typeface="Belleza"/>
                <a:sym typeface="Belleza"/>
              </a:rPr>
              <a:t>TASK 3 REFLECTION</a:t>
            </a:r>
          </a:p>
        </p:txBody>
      </p:sp>
      <p:sp>
        <p:nvSpPr>
          <p:cNvPr name="TextBox 9" id="9"/>
          <p:cNvSpPr txBox="true"/>
          <p:nvPr/>
        </p:nvSpPr>
        <p:spPr>
          <a:xfrm rot="0">
            <a:off x="3697314" y="1810704"/>
            <a:ext cx="10893372" cy="547368"/>
          </a:xfrm>
          <a:prstGeom prst="rect">
            <a:avLst/>
          </a:prstGeom>
        </p:spPr>
        <p:txBody>
          <a:bodyPr anchor="t" rtlCol="false" tIns="0" lIns="0" bIns="0" rIns="0">
            <a:spAutoFit/>
          </a:bodyPr>
          <a:lstStyle/>
          <a:p>
            <a:pPr algn="ctr">
              <a:lnSpc>
                <a:spcPts val="4480"/>
              </a:lnSpc>
              <a:spcBef>
                <a:spcPct val="0"/>
              </a:spcBef>
            </a:pPr>
            <a:r>
              <a:rPr lang="en-US" sz="3200">
                <a:solidFill>
                  <a:srgbClr val="4E614D"/>
                </a:solidFill>
                <a:latin typeface="Belleza"/>
                <a:ea typeface="Belleza"/>
                <a:cs typeface="Belleza"/>
                <a:sym typeface="Belleza"/>
              </a:rPr>
              <a:t>Maintenance</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61000"/>
              <a:extLst>
                <a:ext uri="{96DAC541-7B7A-43D3-8B79-37D633B846F1}">
                  <asvg:svgBlip xmlns:asvg="http://schemas.microsoft.com/office/drawing/2016/SVG/main" r:embed="rId3"/>
                </a:ext>
              </a:extLst>
            </a:blip>
            <a:stretch>
              <a:fillRect l="0" t="-38424" r="0" b="-43424"/>
            </a:stretch>
          </a:blipFill>
        </p:spPr>
      </p:sp>
      <p:sp>
        <p:nvSpPr>
          <p:cNvPr name="AutoShape 3" id="3"/>
          <p:cNvSpPr/>
          <p:nvPr/>
        </p:nvSpPr>
        <p:spPr>
          <a:xfrm>
            <a:off x="0" y="774145"/>
            <a:ext cx="18288000" cy="0"/>
          </a:xfrm>
          <a:prstGeom prst="line">
            <a:avLst/>
          </a:prstGeom>
          <a:ln cap="flat" w="19050">
            <a:solidFill>
              <a:srgbClr val="4E614D"/>
            </a:solidFill>
            <a:prstDash val="solid"/>
            <a:headEnd type="none" len="sm" w="sm"/>
            <a:tailEnd type="none" len="sm" w="sm"/>
          </a:ln>
        </p:spPr>
      </p:sp>
      <p:sp>
        <p:nvSpPr>
          <p:cNvPr name="AutoShape 4" id="4"/>
          <p:cNvSpPr/>
          <p:nvPr/>
        </p:nvSpPr>
        <p:spPr>
          <a:xfrm>
            <a:off x="0" y="2450386"/>
            <a:ext cx="18288000" cy="0"/>
          </a:xfrm>
          <a:prstGeom prst="line">
            <a:avLst/>
          </a:prstGeom>
          <a:ln cap="flat" w="19050">
            <a:solidFill>
              <a:srgbClr val="4E614D"/>
            </a:solidFill>
            <a:prstDash val="solid"/>
            <a:headEnd type="none" len="sm" w="sm"/>
            <a:tailEnd type="none" len="sm" w="sm"/>
          </a:ln>
        </p:spPr>
      </p:sp>
      <p:sp>
        <p:nvSpPr>
          <p:cNvPr name="AutoShape 5" id="5"/>
          <p:cNvSpPr/>
          <p:nvPr/>
        </p:nvSpPr>
        <p:spPr>
          <a:xfrm>
            <a:off x="0" y="9512855"/>
            <a:ext cx="18288000" cy="0"/>
          </a:xfrm>
          <a:prstGeom prst="line">
            <a:avLst/>
          </a:prstGeom>
          <a:ln cap="flat" w="19050">
            <a:solidFill>
              <a:srgbClr val="4E614D"/>
            </a:solidFill>
            <a:prstDash val="solid"/>
            <a:headEnd type="none" len="sm" w="sm"/>
            <a:tailEnd type="none" len="sm" w="sm"/>
          </a:ln>
        </p:spPr>
      </p:sp>
      <p:sp>
        <p:nvSpPr>
          <p:cNvPr name="TextBox 6" id="6"/>
          <p:cNvSpPr txBox="true"/>
          <p:nvPr/>
        </p:nvSpPr>
        <p:spPr>
          <a:xfrm rot="0">
            <a:off x="2425398" y="978218"/>
            <a:ext cx="13401211" cy="1144270"/>
          </a:xfrm>
          <a:prstGeom prst="rect">
            <a:avLst/>
          </a:prstGeom>
        </p:spPr>
        <p:txBody>
          <a:bodyPr anchor="t" rtlCol="false" tIns="0" lIns="0" bIns="0" rIns="0">
            <a:spAutoFit/>
          </a:bodyPr>
          <a:lstStyle/>
          <a:p>
            <a:pPr algn="ctr" marL="0" indent="0" lvl="0">
              <a:lnSpc>
                <a:spcPts val="9379"/>
              </a:lnSpc>
              <a:spcBef>
                <a:spcPct val="0"/>
              </a:spcBef>
            </a:pPr>
            <a:r>
              <a:rPr lang="en-US" sz="6699">
                <a:solidFill>
                  <a:srgbClr val="4E614D"/>
                </a:solidFill>
                <a:latin typeface="Belleza"/>
                <a:ea typeface="Belleza"/>
                <a:cs typeface="Belleza"/>
                <a:sym typeface="Belleza"/>
              </a:rPr>
              <a:t>GOAL #1: INTUITIVE NAVIGATION</a:t>
            </a:r>
          </a:p>
        </p:txBody>
      </p:sp>
      <p:sp>
        <p:nvSpPr>
          <p:cNvPr name="AutoShape 7" id="7"/>
          <p:cNvSpPr/>
          <p:nvPr/>
        </p:nvSpPr>
        <p:spPr>
          <a:xfrm flipV="true">
            <a:off x="5928831" y="2450386"/>
            <a:ext cx="0" cy="7062469"/>
          </a:xfrm>
          <a:prstGeom prst="line">
            <a:avLst/>
          </a:prstGeom>
          <a:ln cap="flat" w="19050">
            <a:solidFill>
              <a:srgbClr val="4E614D"/>
            </a:solidFill>
            <a:prstDash val="solid"/>
            <a:headEnd type="none" len="sm" w="sm"/>
            <a:tailEnd type="none" len="sm" w="sm"/>
          </a:ln>
        </p:spPr>
      </p:sp>
      <p:sp>
        <p:nvSpPr>
          <p:cNvPr name="AutoShape 8" id="8"/>
          <p:cNvSpPr/>
          <p:nvPr/>
        </p:nvSpPr>
        <p:spPr>
          <a:xfrm flipV="true">
            <a:off x="12318974" y="2450386"/>
            <a:ext cx="0" cy="7062469"/>
          </a:xfrm>
          <a:prstGeom prst="line">
            <a:avLst/>
          </a:prstGeom>
          <a:ln cap="flat" w="19050">
            <a:solidFill>
              <a:srgbClr val="4E614D"/>
            </a:solidFill>
            <a:prstDash val="solid"/>
            <a:headEnd type="none" len="sm" w="sm"/>
            <a:tailEnd type="none" len="sm" w="sm"/>
          </a:ln>
        </p:spPr>
      </p:sp>
      <p:sp>
        <p:nvSpPr>
          <p:cNvPr name="TextBox 9" id="9"/>
          <p:cNvSpPr txBox="true"/>
          <p:nvPr/>
        </p:nvSpPr>
        <p:spPr>
          <a:xfrm rot="0">
            <a:off x="1108213" y="2678986"/>
            <a:ext cx="3498745" cy="6440170"/>
          </a:xfrm>
          <a:prstGeom prst="rect">
            <a:avLst/>
          </a:prstGeom>
        </p:spPr>
        <p:txBody>
          <a:bodyPr anchor="t" rtlCol="false" tIns="0" lIns="0" bIns="0" rIns="0">
            <a:spAutoFit/>
          </a:bodyPr>
          <a:lstStyle/>
          <a:p>
            <a:pPr algn="ctr">
              <a:lnSpc>
                <a:spcPts val="7280"/>
              </a:lnSpc>
            </a:pPr>
            <a:r>
              <a:rPr lang="en-US" sz="5200">
                <a:solidFill>
                  <a:srgbClr val="4E614D"/>
                </a:solidFill>
                <a:latin typeface="Belleza"/>
                <a:ea typeface="Belleza"/>
                <a:cs typeface="Belleza"/>
                <a:sym typeface="Belleza"/>
              </a:rPr>
              <a:t>Simple</a:t>
            </a:r>
          </a:p>
          <a:p>
            <a:pPr algn="ctr">
              <a:lnSpc>
                <a:spcPts val="7280"/>
              </a:lnSpc>
            </a:pPr>
            <a:r>
              <a:rPr lang="en-US" sz="5200">
                <a:solidFill>
                  <a:srgbClr val="4E614D"/>
                </a:solidFill>
                <a:latin typeface="Belleza"/>
                <a:ea typeface="Belleza"/>
                <a:cs typeface="Belleza"/>
                <a:sym typeface="Belleza"/>
              </a:rPr>
              <a:t>24</a:t>
            </a:r>
          </a:p>
          <a:p>
            <a:pPr algn="ctr">
              <a:lnSpc>
                <a:spcPts val="7280"/>
              </a:lnSpc>
            </a:pPr>
            <a:r>
              <a:rPr lang="en-US" sz="5200">
                <a:solidFill>
                  <a:srgbClr val="4E614D"/>
                </a:solidFill>
                <a:latin typeface="Belleza"/>
                <a:ea typeface="Belleza"/>
                <a:cs typeface="Belleza"/>
                <a:sym typeface="Belleza"/>
              </a:rPr>
              <a:t>25</a:t>
            </a:r>
          </a:p>
          <a:p>
            <a:pPr algn="ctr">
              <a:lnSpc>
                <a:spcPts val="7280"/>
              </a:lnSpc>
            </a:pPr>
            <a:r>
              <a:rPr lang="en-US" sz="5200">
                <a:solidFill>
                  <a:srgbClr val="4E614D"/>
                </a:solidFill>
                <a:latin typeface="Belleza"/>
                <a:ea typeface="Belleza"/>
                <a:cs typeface="Belleza"/>
                <a:sym typeface="Belleza"/>
              </a:rPr>
              <a:t>23</a:t>
            </a:r>
          </a:p>
          <a:p>
            <a:pPr algn="ctr">
              <a:lnSpc>
                <a:spcPts val="7280"/>
              </a:lnSpc>
            </a:pPr>
          </a:p>
          <a:p>
            <a:pPr algn="ctr">
              <a:lnSpc>
                <a:spcPts val="7280"/>
              </a:lnSpc>
              <a:spcBef>
                <a:spcPct val="0"/>
              </a:spcBef>
            </a:pPr>
            <a:r>
              <a:rPr lang="en-US" sz="5200">
                <a:solidFill>
                  <a:srgbClr val="4E614D"/>
                </a:solidFill>
                <a:latin typeface="Belleza"/>
                <a:ea typeface="Belleza"/>
                <a:cs typeface="Belleza"/>
                <a:sym typeface="Belleza"/>
              </a:rPr>
              <a:t>Avg. 24 clicks</a:t>
            </a:r>
          </a:p>
        </p:txBody>
      </p:sp>
      <p:sp>
        <p:nvSpPr>
          <p:cNvPr name="TextBox 10" id="10"/>
          <p:cNvSpPr txBox="true"/>
          <p:nvPr/>
        </p:nvSpPr>
        <p:spPr>
          <a:xfrm rot="0">
            <a:off x="7378732" y="2678986"/>
            <a:ext cx="3498745" cy="6440170"/>
          </a:xfrm>
          <a:prstGeom prst="rect">
            <a:avLst/>
          </a:prstGeom>
        </p:spPr>
        <p:txBody>
          <a:bodyPr anchor="t" rtlCol="false" tIns="0" lIns="0" bIns="0" rIns="0">
            <a:spAutoFit/>
          </a:bodyPr>
          <a:lstStyle/>
          <a:p>
            <a:pPr algn="ctr">
              <a:lnSpc>
                <a:spcPts val="7280"/>
              </a:lnSpc>
            </a:pPr>
            <a:r>
              <a:rPr lang="en-US" sz="5200">
                <a:solidFill>
                  <a:srgbClr val="4E614D"/>
                </a:solidFill>
                <a:latin typeface="Belleza"/>
                <a:ea typeface="Belleza"/>
                <a:cs typeface="Belleza"/>
                <a:sym typeface="Belleza"/>
              </a:rPr>
              <a:t>Moderate</a:t>
            </a:r>
          </a:p>
          <a:p>
            <a:pPr algn="ctr">
              <a:lnSpc>
                <a:spcPts val="7280"/>
              </a:lnSpc>
            </a:pPr>
            <a:r>
              <a:rPr lang="en-US" sz="5200">
                <a:solidFill>
                  <a:srgbClr val="4E614D"/>
                </a:solidFill>
                <a:latin typeface="Belleza"/>
                <a:ea typeface="Belleza"/>
                <a:cs typeface="Belleza"/>
                <a:sym typeface="Belleza"/>
              </a:rPr>
              <a:t>27</a:t>
            </a:r>
          </a:p>
          <a:p>
            <a:pPr algn="ctr">
              <a:lnSpc>
                <a:spcPts val="7280"/>
              </a:lnSpc>
            </a:pPr>
            <a:r>
              <a:rPr lang="en-US" sz="5200">
                <a:solidFill>
                  <a:srgbClr val="4E614D"/>
                </a:solidFill>
                <a:latin typeface="Belleza"/>
                <a:ea typeface="Belleza"/>
                <a:cs typeface="Belleza"/>
                <a:sym typeface="Belleza"/>
              </a:rPr>
              <a:t>30</a:t>
            </a:r>
          </a:p>
          <a:p>
            <a:pPr algn="ctr">
              <a:lnSpc>
                <a:spcPts val="7280"/>
              </a:lnSpc>
            </a:pPr>
            <a:r>
              <a:rPr lang="en-US" sz="5200">
                <a:solidFill>
                  <a:srgbClr val="4E614D"/>
                </a:solidFill>
                <a:latin typeface="Belleza"/>
                <a:ea typeface="Belleza"/>
                <a:cs typeface="Belleza"/>
                <a:sym typeface="Belleza"/>
              </a:rPr>
              <a:t>41</a:t>
            </a:r>
          </a:p>
          <a:p>
            <a:pPr algn="ctr">
              <a:lnSpc>
                <a:spcPts val="7280"/>
              </a:lnSpc>
            </a:pPr>
          </a:p>
          <a:p>
            <a:pPr algn="ctr">
              <a:lnSpc>
                <a:spcPts val="7280"/>
              </a:lnSpc>
              <a:spcBef>
                <a:spcPct val="0"/>
              </a:spcBef>
            </a:pPr>
            <a:r>
              <a:rPr lang="en-US" sz="5200">
                <a:solidFill>
                  <a:srgbClr val="4E614D"/>
                </a:solidFill>
                <a:latin typeface="Belleza"/>
                <a:ea typeface="Belleza"/>
                <a:cs typeface="Belleza"/>
                <a:sym typeface="Belleza"/>
              </a:rPr>
              <a:t>Avg. 32.7 clicks</a:t>
            </a:r>
          </a:p>
        </p:txBody>
      </p:sp>
      <p:sp>
        <p:nvSpPr>
          <p:cNvPr name="TextBox 11" id="11"/>
          <p:cNvSpPr txBox="true"/>
          <p:nvPr/>
        </p:nvSpPr>
        <p:spPr>
          <a:xfrm rot="0">
            <a:off x="13645050" y="2678986"/>
            <a:ext cx="3498745" cy="6440170"/>
          </a:xfrm>
          <a:prstGeom prst="rect">
            <a:avLst/>
          </a:prstGeom>
        </p:spPr>
        <p:txBody>
          <a:bodyPr anchor="t" rtlCol="false" tIns="0" lIns="0" bIns="0" rIns="0">
            <a:spAutoFit/>
          </a:bodyPr>
          <a:lstStyle/>
          <a:p>
            <a:pPr algn="ctr">
              <a:lnSpc>
                <a:spcPts val="7280"/>
              </a:lnSpc>
            </a:pPr>
            <a:r>
              <a:rPr lang="en-US" sz="5200">
                <a:solidFill>
                  <a:srgbClr val="4E614D"/>
                </a:solidFill>
                <a:latin typeface="Belleza"/>
                <a:ea typeface="Belleza"/>
                <a:cs typeface="Belleza"/>
                <a:sym typeface="Belleza"/>
              </a:rPr>
              <a:t>Complex</a:t>
            </a:r>
          </a:p>
          <a:p>
            <a:pPr algn="ctr">
              <a:lnSpc>
                <a:spcPts val="7280"/>
              </a:lnSpc>
            </a:pPr>
            <a:r>
              <a:rPr lang="en-US" sz="5200">
                <a:solidFill>
                  <a:srgbClr val="4E614D"/>
                </a:solidFill>
                <a:latin typeface="Belleza"/>
                <a:ea typeface="Belleza"/>
                <a:cs typeface="Belleza"/>
                <a:sym typeface="Belleza"/>
              </a:rPr>
              <a:t>14</a:t>
            </a:r>
          </a:p>
          <a:p>
            <a:pPr algn="ctr">
              <a:lnSpc>
                <a:spcPts val="7280"/>
              </a:lnSpc>
            </a:pPr>
            <a:r>
              <a:rPr lang="en-US" sz="5200">
                <a:solidFill>
                  <a:srgbClr val="4E614D"/>
                </a:solidFill>
                <a:latin typeface="Belleza"/>
                <a:ea typeface="Belleza"/>
                <a:cs typeface="Belleza"/>
                <a:sym typeface="Belleza"/>
              </a:rPr>
              <a:t>15</a:t>
            </a:r>
          </a:p>
          <a:p>
            <a:pPr algn="ctr">
              <a:lnSpc>
                <a:spcPts val="7280"/>
              </a:lnSpc>
            </a:pPr>
            <a:r>
              <a:rPr lang="en-US" sz="5200">
                <a:solidFill>
                  <a:srgbClr val="4E614D"/>
                </a:solidFill>
                <a:latin typeface="Belleza"/>
                <a:ea typeface="Belleza"/>
                <a:cs typeface="Belleza"/>
                <a:sym typeface="Belleza"/>
              </a:rPr>
              <a:t>18</a:t>
            </a:r>
          </a:p>
          <a:p>
            <a:pPr algn="ctr">
              <a:lnSpc>
                <a:spcPts val="7280"/>
              </a:lnSpc>
            </a:pPr>
          </a:p>
          <a:p>
            <a:pPr algn="ctr">
              <a:lnSpc>
                <a:spcPts val="7280"/>
              </a:lnSpc>
              <a:spcBef>
                <a:spcPct val="0"/>
              </a:spcBef>
            </a:pPr>
            <a:r>
              <a:rPr lang="en-US" sz="5200">
                <a:solidFill>
                  <a:srgbClr val="4E614D"/>
                </a:solidFill>
                <a:latin typeface="Belleza"/>
                <a:ea typeface="Belleza"/>
                <a:cs typeface="Belleza"/>
                <a:sym typeface="Belleza"/>
              </a:rPr>
              <a:t>Avg. 15.7 clicks</a:t>
            </a: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EDEDE3"/>
        </a:solidFill>
      </p:bgPr>
    </p:bg>
    <p:spTree>
      <p:nvGrpSpPr>
        <p:cNvPr id="1" name=""/>
        <p:cNvGrpSpPr/>
        <p:nvPr/>
      </p:nvGrpSpPr>
      <p:grpSpPr>
        <a:xfrm>
          <a:off x="0" y="0"/>
          <a:ext cx="0" cy="0"/>
          <a:chOff x="0" y="0"/>
          <a:chExt cx="0" cy="0"/>
        </a:xfrm>
      </p:grpSpPr>
      <p:sp>
        <p:nvSpPr>
          <p:cNvPr name="TextBox 2" id="2"/>
          <p:cNvSpPr txBox="true"/>
          <p:nvPr/>
        </p:nvSpPr>
        <p:spPr>
          <a:xfrm rot="0">
            <a:off x="821851" y="2041439"/>
            <a:ext cx="4585100" cy="1094740"/>
          </a:xfrm>
          <a:prstGeom prst="rect">
            <a:avLst/>
          </a:prstGeom>
        </p:spPr>
        <p:txBody>
          <a:bodyPr anchor="t" rtlCol="false" tIns="0" lIns="0" bIns="0" rIns="0">
            <a:spAutoFit/>
          </a:bodyPr>
          <a:lstStyle/>
          <a:p>
            <a:pPr algn="l" marL="0" indent="0" lvl="0">
              <a:lnSpc>
                <a:spcPts val="8959"/>
              </a:lnSpc>
              <a:spcBef>
                <a:spcPct val="0"/>
              </a:spcBef>
            </a:pPr>
            <a:r>
              <a:rPr lang="en-US" sz="6399" i="true">
                <a:solidFill>
                  <a:srgbClr val="4E614D"/>
                </a:solidFill>
                <a:latin typeface="Baskerville Display PT Italics"/>
                <a:ea typeface="Baskerville Display PT Italics"/>
                <a:cs typeface="Baskerville Display PT Italics"/>
                <a:sym typeface="Baskerville Display PT Italics"/>
              </a:rPr>
              <a:t>Problem</a:t>
            </a:r>
          </a:p>
        </p:txBody>
      </p:sp>
      <p:sp>
        <p:nvSpPr>
          <p:cNvPr name="AutoShape 3" id="3"/>
          <p:cNvSpPr/>
          <p:nvPr/>
        </p:nvSpPr>
        <p:spPr>
          <a:xfrm>
            <a:off x="859951" y="3159991"/>
            <a:ext cx="4242899" cy="0"/>
          </a:xfrm>
          <a:prstGeom prst="line">
            <a:avLst/>
          </a:prstGeom>
          <a:ln cap="flat" w="28575">
            <a:solidFill>
              <a:srgbClr val="BBCBCD"/>
            </a:solidFill>
            <a:prstDash val="solid"/>
            <a:headEnd type="none" len="sm" w="sm"/>
            <a:tailEnd type="none" len="sm" w="sm"/>
          </a:ln>
        </p:spPr>
      </p:sp>
      <p:sp>
        <p:nvSpPr>
          <p:cNvPr name="TextBox 4" id="4"/>
          <p:cNvSpPr txBox="true"/>
          <p:nvPr/>
        </p:nvSpPr>
        <p:spPr>
          <a:xfrm rot="0">
            <a:off x="821851" y="7016105"/>
            <a:ext cx="4922598" cy="1094740"/>
          </a:xfrm>
          <a:prstGeom prst="rect">
            <a:avLst/>
          </a:prstGeom>
        </p:spPr>
        <p:txBody>
          <a:bodyPr anchor="t" rtlCol="false" tIns="0" lIns="0" bIns="0" rIns="0">
            <a:spAutoFit/>
          </a:bodyPr>
          <a:lstStyle/>
          <a:p>
            <a:pPr algn="l" marL="0" indent="0" lvl="0">
              <a:lnSpc>
                <a:spcPts val="8959"/>
              </a:lnSpc>
              <a:spcBef>
                <a:spcPct val="0"/>
              </a:spcBef>
            </a:pPr>
            <a:r>
              <a:rPr lang="en-US" sz="6399" i="true">
                <a:solidFill>
                  <a:srgbClr val="4E614D"/>
                </a:solidFill>
                <a:latin typeface="Baskerville Display PT Italics"/>
                <a:ea typeface="Baskerville Display PT Italics"/>
                <a:cs typeface="Baskerville Display PT Italics"/>
                <a:sym typeface="Baskerville Display PT Italics"/>
              </a:rPr>
              <a:t>Solution</a:t>
            </a:r>
          </a:p>
        </p:txBody>
      </p:sp>
      <p:sp>
        <p:nvSpPr>
          <p:cNvPr name="AutoShape 5" id="5"/>
          <p:cNvSpPr/>
          <p:nvPr/>
        </p:nvSpPr>
        <p:spPr>
          <a:xfrm>
            <a:off x="859951" y="8110845"/>
            <a:ext cx="4547000" cy="0"/>
          </a:xfrm>
          <a:prstGeom prst="line">
            <a:avLst/>
          </a:prstGeom>
          <a:ln cap="flat" w="28575">
            <a:solidFill>
              <a:srgbClr val="BBCBCD"/>
            </a:solidFill>
            <a:prstDash val="solid"/>
            <a:headEnd type="none" len="sm" w="sm"/>
            <a:tailEnd type="none" len="sm" w="sm"/>
          </a:ln>
        </p:spPr>
      </p:sp>
      <p:sp>
        <p:nvSpPr>
          <p:cNvPr name="TextBox 6" id="6"/>
          <p:cNvSpPr txBox="true"/>
          <p:nvPr/>
        </p:nvSpPr>
        <p:spPr>
          <a:xfrm rot="0">
            <a:off x="6410846" y="942975"/>
            <a:ext cx="11171253" cy="3693795"/>
          </a:xfrm>
          <a:prstGeom prst="rect">
            <a:avLst/>
          </a:prstGeom>
        </p:spPr>
        <p:txBody>
          <a:bodyPr anchor="t" rtlCol="false" tIns="0" lIns="0" bIns="0" rIns="0">
            <a:spAutoFit/>
          </a:bodyPr>
          <a:lstStyle/>
          <a:p>
            <a:pPr algn="l" marL="906783" indent="-453392" lvl="1">
              <a:lnSpc>
                <a:spcPts val="5880"/>
              </a:lnSpc>
              <a:buFont typeface="Arial"/>
              <a:buChar char="•"/>
            </a:pPr>
            <a:r>
              <a:rPr lang="en-US" sz="4200" spc="252">
                <a:solidFill>
                  <a:srgbClr val="4E614D"/>
                </a:solidFill>
                <a:latin typeface="Belleza"/>
                <a:ea typeface="Belleza"/>
                <a:cs typeface="Belleza"/>
                <a:sym typeface="Belleza"/>
              </a:rPr>
              <a:t>Eating Disorder is stigmatized and specialized therapy is often inaccessible</a:t>
            </a:r>
          </a:p>
          <a:p>
            <a:pPr algn="l" marL="906783" indent="-453392" lvl="1">
              <a:lnSpc>
                <a:spcPts val="5880"/>
              </a:lnSpc>
              <a:spcBef>
                <a:spcPct val="0"/>
              </a:spcBef>
              <a:buFont typeface="Arial"/>
              <a:buChar char="•"/>
            </a:pPr>
            <a:r>
              <a:rPr lang="en-US" sz="4200" spc="252">
                <a:solidFill>
                  <a:srgbClr val="4E614D"/>
                </a:solidFill>
                <a:latin typeface="Belleza"/>
                <a:ea typeface="Belleza"/>
                <a:cs typeface="Belleza"/>
                <a:sym typeface="Belleza"/>
              </a:rPr>
              <a:t>Despite its commonality, ED is not viewed on the same tangent with other mental health topics</a:t>
            </a:r>
          </a:p>
        </p:txBody>
      </p:sp>
      <p:sp>
        <p:nvSpPr>
          <p:cNvPr name="AutoShape 7" id="7"/>
          <p:cNvSpPr/>
          <p:nvPr/>
        </p:nvSpPr>
        <p:spPr>
          <a:xfrm rot="-5400000">
            <a:off x="1079261" y="5129212"/>
            <a:ext cx="10287000" cy="0"/>
          </a:xfrm>
          <a:prstGeom prst="line">
            <a:avLst/>
          </a:prstGeom>
          <a:ln cap="flat" w="28575">
            <a:solidFill>
              <a:srgbClr val="FFFFFF"/>
            </a:solidFill>
            <a:prstDash val="solid"/>
            <a:headEnd type="none" len="sm" w="sm"/>
            <a:tailEnd type="none" len="sm" w="sm"/>
          </a:ln>
        </p:spPr>
      </p:sp>
      <p:sp>
        <p:nvSpPr>
          <p:cNvPr name="AutoShape 8" id="8"/>
          <p:cNvSpPr/>
          <p:nvPr/>
        </p:nvSpPr>
        <p:spPr>
          <a:xfrm>
            <a:off x="-156822" y="5157788"/>
            <a:ext cx="18601644" cy="0"/>
          </a:xfrm>
          <a:prstGeom prst="line">
            <a:avLst/>
          </a:prstGeom>
          <a:ln cap="flat" w="28575">
            <a:solidFill>
              <a:srgbClr val="FFFFFF"/>
            </a:solidFill>
            <a:prstDash val="solid"/>
            <a:headEnd type="none" len="sm" w="sm"/>
            <a:tailEnd type="none" len="sm" w="sm"/>
          </a:ln>
        </p:spPr>
      </p:sp>
      <p:sp>
        <p:nvSpPr>
          <p:cNvPr name="TextBox 9" id="9"/>
          <p:cNvSpPr txBox="true"/>
          <p:nvPr/>
        </p:nvSpPr>
        <p:spPr>
          <a:xfrm rot="0">
            <a:off x="6410846" y="5821353"/>
            <a:ext cx="11474757" cy="3693795"/>
          </a:xfrm>
          <a:prstGeom prst="rect">
            <a:avLst/>
          </a:prstGeom>
        </p:spPr>
        <p:txBody>
          <a:bodyPr anchor="t" rtlCol="false" tIns="0" lIns="0" bIns="0" rIns="0">
            <a:spAutoFit/>
          </a:bodyPr>
          <a:lstStyle/>
          <a:p>
            <a:pPr algn="l" marL="906783" indent="-453392" lvl="1">
              <a:lnSpc>
                <a:spcPts val="5880"/>
              </a:lnSpc>
              <a:buFont typeface="Arial"/>
              <a:buChar char="•"/>
            </a:pPr>
            <a:r>
              <a:rPr lang="en-US" sz="4200" spc="252">
                <a:solidFill>
                  <a:srgbClr val="4E614D"/>
                </a:solidFill>
                <a:latin typeface="Belleza"/>
                <a:ea typeface="Belleza"/>
                <a:cs typeface="Belleza"/>
                <a:sym typeface="Belleza"/>
              </a:rPr>
              <a:t>Cute visuals, interactive features, and game-like elements make recovery fun</a:t>
            </a:r>
          </a:p>
          <a:p>
            <a:pPr algn="l" marL="906783" indent="-453392" lvl="1">
              <a:lnSpc>
                <a:spcPts val="5880"/>
              </a:lnSpc>
              <a:buFont typeface="Arial"/>
              <a:buChar char="•"/>
            </a:pPr>
            <a:r>
              <a:rPr lang="en-US" sz="4200" spc="252">
                <a:solidFill>
                  <a:srgbClr val="4E614D"/>
                </a:solidFill>
                <a:latin typeface="Belleza"/>
                <a:ea typeface="Belleza"/>
                <a:cs typeface="Belleza"/>
                <a:sym typeface="Belleza"/>
              </a:rPr>
              <a:t>S</a:t>
            </a:r>
            <a:r>
              <a:rPr lang="en-US" sz="4200" spc="252">
                <a:solidFill>
                  <a:srgbClr val="4E614D"/>
                </a:solidFill>
                <a:latin typeface="Belleza"/>
                <a:ea typeface="Belleza"/>
                <a:cs typeface="Belleza"/>
                <a:sym typeface="Belleza"/>
              </a:rPr>
              <a:t>tage-based process for structured support</a:t>
            </a:r>
          </a:p>
          <a:p>
            <a:pPr algn="l" marL="906783" indent="-453392" lvl="1">
              <a:lnSpc>
                <a:spcPts val="5880"/>
              </a:lnSpc>
              <a:spcBef>
                <a:spcPct val="0"/>
              </a:spcBef>
              <a:buFont typeface="Arial"/>
              <a:buChar char="•"/>
            </a:pPr>
            <a:r>
              <a:rPr lang="en-US" sz="4200" spc="252">
                <a:solidFill>
                  <a:srgbClr val="4E614D"/>
                </a:solidFill>
                <a:latin typeface="Belleza"/>
                <a:ea typeface="Belleza"/>
                <a:cs typeface="Belleza"/>
                <a:sym typeface="Belleza"/>
              </a:rPr>
              <a:t>Personalized recovery toolbox to build coping mechanisms and maintain growth</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61000"/>
              <a:extLst>
                <a:ext uri="{96DAC541-7B7A-43D3-8B79-37D633B846F1}">
                  <asvg:svgBlip xmlns:asvg="http://schemas.microsoft.com/office/drawing/2016/SVG/main" r:embed="rId3"/>
                </a:ext>
              </a:extLst>
            </a:blip>
            <a:stretch>
              <a:fillRect l="0" t="-38424" r="0" b="-43424"/>
            </a:stretch>
          </a:blipFill>
        </p:spPr>
      </p:sp>
      <p:sp>
        <p:nvSpPr>
          <p:cNvPr name="AutoShape 3" id="3"/>
          <p:cNvSpPr/>
          <p:nvPr/>
        </p:nvSpPr>
        <p:spPr>
          <a:xfrm>
            <a:off x="0" y="774145"/>
            <a:ext cx="18288000" cy="0"/>
          </a:xfrm>
          <a:prstGeom prst="line">
            <a:avLst/>
          </a:prstGeom>
          <a:ln cap="flat" w="19050">
            <a:solidFill>
              <a:srgbClr val="4E614D"/>
            </a:solidFill>
            <a:prstDash val="solid"/>
            <a:headEnd type="none" len="sm" w="sm"/>
            <a:tailEnd type="none" len="sm" w="sm"/>
          </a:ln>
        </p:spPr>
      </p:sp>
      <p:sp>
        <p:nvSpPr>
          <p:cNvPr name="AutoShape 4" id="4"/>
          <p:cNvSpPr/>
          <p:nvPr/>
        </p:nvSpPr>
        <p:spPr>
          <a:xfrm>
            <a:off x="0" y="2450386"/>
            <a:ext cx="18288000" cy="0"/>
          </a:xfrm>
          <a:prstGeom prst="line">
            <a:avLst/>
          </a:prstGeom>
          <a:ln cap="flat" w="19050">
            <a:solidFill>
              <a:srgbClr val="4E614D"/>
            </a:solidFill>
            <a:prstDash val="solid"/>
            <a:headEnd type="none" len="sm" w="sm"/>
            <a:tailEnd type="none" len="sm" w="sm"/>
          </a:ln>
        </p:spPr>
      </p:sp>
      <p:sp>
        <p:nvSpPr>
          <p:cNvPr name="AutoShape 5" id="5"/>
          <p:cNvSpPr/>
          <p:nvPr/>
        </p:nvSpPr>
        <p:spPr>
          <a:xfrm>
            <a:off x="0" y="9512855"/>
            <a:ext cx="18288000" cy="0"/>
          </a:xfrm>
          <a:prstGeom prst="line">
            <a:avLst/>
          </a:prstGeom>
          <a:ln cap="flat" w="19050">
            <a:solidFill>
              <a:srgbClr val="4E614D"/>
            </a:solidFill>
            <a:prstDash val="solid"/>
            <a:headEnd type="none" len="sm" w="sm"/>
            <a:tailEnd type="none" len="sm" w="sm"/>
          </a:ln>
        </p:spPr>
      </p:sp>
      <p:sp>
        <p:nvSpPr>
          <p:cNvPr name="TextBox 6" id="6"/>
          <p:cNvSpPr txBox="true"/>
          <p:nvPr/>
        </p:nvSpPr>
        <p:spPr>
          <a:xfrm rot="0">
            <a:off x="818350" y="3394631"/>
            <a:ext cx="13338171" cy="5069204"/>
          </a:xfrm>
          <a:prstGeom prst="rect">
            <a:avLst/>
          </a:prstGeom>
        </p:spPr>
        <p:txBody>
          <a:bodyPr anchor="t" rtlCol="false" tIns="0" lIns="0" bIns="0" rIns="0">
            <a:spAutoFit/>
          </a:bodyPr>
          <a:lstStyle/>
          <a:p>
            <a:pPr algn="l" marL="1036325" indent="-518162" lvl="1">
              <a:lnSpc>
                <a:spcPts val="6720"/>
              </a:lnSpc>
              <a:buFont typeface="Arial"/>
              <a:buChar char="•"/>
            </a:pPr>
            <a:r>
              <a:rPr lang="en-US" sz="4800">
                <a:solidFill>
                  <a:srgbClr val="4E614D"/>
                </a:solidFill>
                <a:latin typeface="Belleza"/>
                <a:ea typeface="Belleza"/>
                <a:cs typeface="Belleza"/>
                <a:sym typeface="Belleza"/>
              </a:rPr>
              <a:t>The complex task had the fewest clicks, which suggests it is actually simpler</a:t>
            </a:r>
          </a:p>
          <a:p>
            <a:pPr algn="l" marL="2072650" indent="-690883" lvl="2">
              <a:lnSpc>
                <a:spcPts val="6720"/>
              </a:lnSpc>
              <a:buFont typeface="Arial"/>
              <a:buChar char="⚬"/>
            </a:pPr>
            <a:r>
              <a:rPr lang="en-US" sz="4800">
                <a:solidFill>
                  <a:srgbClr val="4E614D"/>
                </a:solidFill>
                <a:latin typeface="Belleza"/>
                <a:ea typeface="Belleza"/>
                <a:cs typeface="Belleza"/>
                <a:sym typeface="Belleza"/>
              </a:rPr>
              <a:t>Intended for experienced users, but could see use by typical users</a:t>
            </a:r>
          </a:p>
          <a:p>
            <a:pPr algn="l" marL="1036325" indent="-518162" lvl="1">
              <a:lnSpc>
                <a:spcPts val="6720"/>
              </a:lnSpc>
              <a:spcBef>
                <a:spcPct val="0"/>
              </a:spcBef>
              <a:buFont typeface="Arial"/>
              <a:buChar char="•"/>
            </a:pPr>
            <a:r>
              <a:rPr lang="en-US" sz="4800">
                <a:solidFill>
                  <a:srgbClr val="4E614D"/>
                </a:solidFill>
                <a:latin typeface="Belleza"/>
                <a:ea typeface="Belleza"/>
                <a:cs typeface="Belleza"/>
                <a:sym typeface="Belleza"/>
              </a:rPr>
              <a:t>The other two tasks required a lot of clicks, so condensing and simplifying them may be valuable</a:t>
            </a:r>
          </a:p>
        </p:txBody>
      </p:sp>
      <p:sp>
        <p:nvSpPr>
          <p:cNvPr name="Freeform 7" id="7"/>
          <p:cNvSpPr/>
          <p:nvPr/>
        </p:nvSpPr>
        <p:spPr>
          <a:xfrm flipH="false" flipV="false" rot="0">
            <a:off x="14893724" y="4117261"/>
            <a:ext cx="1934983" cy="3083639"/>
          </a:xfrm>
          <a:custGeom>
            <a:avLst/>
            <a:gdLst/>
            <a:ahLst/>
            <a:cxnLst/>
            <a:rect r="r" b="b" t="t" l="l"/>
            <a:pathLst>
              <a:path h="3083639" w="1934983">
                <a:moveTo>
                  <a:pt x="0" y="0"/>
                </a:moveTo>
                <a:lnTo>
                  <a:pt x="1934984" y="0"/>
                </a:lnTo>
                <a:lnTo>
                  <a:pt x="1934984" y="3083639"/>
                </a:lnTo>
                <a:lnTo>
                  <a:pt x="0" y="308363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4479044" y="968930"/>
            <a:ext cx="9329912" cy="1144270"/>
          </a:xfrm>
          <a:prstGeom prst="rect">
            <a:avLst/>
          </a:prstGeom>
        </p:spPr>
        <p:txBody>
          <a:bodyPr anchor="t" rtlCol="false" tIns="0" lIns="0" bIns="0" rIns="0">
            <a:spAutoFit/>
          </a:bodyPr>
          <a:lstStyle/>
          <a:p>
            <a:pPr algn="ctr" marL="0" indent="0" lvl="0">
              <a:lnSpc>
                <a:spcPts val="9379"/>
              </a:lnSpc>
              <a:spcBef>
                <a:spcPct val="0"/>
              </a:spcBef>
            </a:pPr>
            <a:r>
              <a:rPr lang="en-US" sz="6699">
                <a:solidFill>
                  <a:srgbClr val="4E614D"/>
                </a:solidFill>
                <a:latin typeface="Belleza"/>
                <a:ea typeface="Belleza"/>
                <a:cs typeface="Belleza"/>
                <a:sym typeface="Belleza"/>
              </a:rPr>
              <a:t>METRIC REFLECTION</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61000"/>
              <a:extLst>
                <a:ext uri="{96DAC541-7B7A-43D3-8B79-37D633B846F1}">
                  <asvg:svgBlip xmlns:asvg="http://schemas.microsoft.com/office/drawing/2016/SVG/main" r:embed="rId3"/>
                </a:ext>
              </a:extLst>
            </a:blip>
            <a:stretch>
              <a:fillRect l="0" t="-38424" r="0" b="-43424"/>
            </a:stretch>
          </a:blipFill>
        </p:spPr>
      </p:sp>
      <p:sp>
        <p:nvSpPr>
          <p:cNvPr name="AutoShape 3" id="3"/>
          <p:cNvSpPr/>
          <p:nvPr/>
        </p:nvSpPr>
        <p:spPr>
          <a:xfrm>
            <a:off x="0" y="774145"/>
            <a:ext cx="18288000" cy="0"/>
          </a:xfrm>
          <a:prstGeom prst="line">
            <a:avLst/>
          </a:prstGeom>
          <a:ln cap="flat" w="19050">
            <a:solidFill>
              <a:srgbClr val="4E614D"/>
            </a:solidFill>
            <a:prstDash val="solid"/>
            <a:headEnd type="none" len="sm" w="sm"/>
            <a:tailEnd type="none" len="sm" w="sm"/>
          </a:ln>
        </p:spPr>
      </p:sp>
      <p:sp>
        <p:nvSpPr>
          <p:cNvPr name="AutoShape 4" id="4"/>
          <p:cNvSpPr/>
          <p:nvPr/>
        </p:nvSpPr>
        <p:spPr>
          <a:xfrm>
            <a:off x="0" y="2450386"/>
            <a:ext cx="18288000" cy="0"/>
          </a:xfrm>
          <a:prstGeom prst="line">
            <a:avLst/>
          </a:prstGeom>
          <a:ln cap="flat" w="19050">
            <a:solidFill>
              <a:srgbClr val="4E614D"/>
            </a:solidFill>
            <a:prstDash val="solid"/>
            <a:headEnd type="none" len="sm" w="sm"/>
            <a:tailEnd type="none" len="sm" w="sm"/>
          </a:ln>
        </p:spPr>
      </p:sp>
      <p:sp>
        <p:nvSpPr>
          <p:cNvPr name="AutoShape 5" id="5"/>
          <p:cNvSpPr/>
          <p:nvPr/>
        </p:nvSpPr>
        <p:spPr>
          <a:xfrm>
            <a:off x="0" y="9512855"/>
            <a:ext cx="18288000" cy="0"/>
          </a:xfrm>
          <a:prstGeom prst="line">
            <a:avLst/>
          </a:prstGeom>
          <a:ln cap="flat" w="19050">
            <a:solidFill>
              <a:srgbClr val="4E614D"/>
            </a:solidFill>
            <a:prstDash val="solid"/>
            <a:headEnd type="none" len="sm" w="sm"/>
            <a:tailEnd type="none" len="sm" w="sm"/>
          </a:ln>
        </p:spPr>
      </p:sp>
      <p:sp>
        <p:nvSpPr>
          <p:cNvPr name="TextBox 6" id="6"/>
          <p:cNvSpPr txBox="true"/>
          <p:nvPr/>
        </p:nvSpPr>
        <p:spPr>
          <a:xfrm rot="0">
            <a:off x="772715" y="978218"/>
            <a:ext cx="16746771" cy="1144270"/>
          </a:xfrm>
          <a:prstGeom prst="rect">
            <a:avLst/>
          </a:prstGeom>
        </p:spPr>
        <p:txBody>
          <a:bodyPr anchor="t" rtlCol="false" tIns="0" lIns="0" bIns="0" rIns="0">
            <a:spAutoFit/>
          </a:bodyPr>
          <a:lstStyle/>
          <a:p>
            <a:pPr algn="ctr" marL="0" indent="0" lvl="0">
              <a:lnSpc>
                <a:spcPts val="9379"/>
              </a:lnSpc>
              <a:spcBef>
                <a:spcPct val="0"/>
              </a:spcBef>
            </a:pPr>
            <a:r>
              <a:rPr lang="en-US" sz="6699">
                <a:solidFill>
                  <a:srgbClr val="4E614D"/>
                </a:solidFill>
                <a:latin typeface="Belleza"/>
                <a:ea typeface="Belleza"/>
                <a:cs typeface="Belleza"/>
                <a:sym typeface="Belleza"/>
              </a:rPr>
              <a:t>GOAL #2: EFFICIENCY/EASE OF USE</a:t>
            </a:r>
          </a:p>
        </p:txBody>
      </p:sp>
      <p:sp>
        <p:nvSpPr>
          <p:cNvPr name="AutoShape 7" id="7"/>
          <p:cNvSpPr/>
          <p:nvPr/>
        </p:nvSpPr>
        <p:spPr>
          <a:xfrm flipV="true">
            <a:off x="5928831" y="2450386"/>
            <a:ext cx="0" cy="7062469"/>
          </a:xfrm>
          <a:prstGeom prst="line">
            <a:avLst/>
          </a:prstGeom>
          <a:ln cap="flat" w="19050">
            <a:solidFill>
              <a:srgbClr val="4E614D"/>
            </a:solidFill>
            <a:prstDash val="solid"/>
            <a:headEnd type="none" len="sm" w="sm"/>
            <a:tailEnd type="none" len="sm" w="sm"/>
          </a:ln>
        </p:spPr>
      </p:sp>
      <p:sp>
        <p:nvSpPr>
          <p:cNvPr name="AutoShape 8" id="8"/>
          <p:cNvSpPr/>
          <p:nvPr/>
        </p:nvSpPr>
        <p:spPr>
          <a:xfrm flipV="true">
            <a:off x="12318974" y="2450386"/>
            <a:ext cx="0" cy="7062469"/>
          </a:xfrm>
          <a:prstGeom prst="line">
            <a:avLst/>
          </a:prstGeom>
          <a:ln cap="flat" w="19050">
            <a:solidFill>
              <a:srgbClr val="4E614D"/>
            </a:solidFill>
            <a:prstDash val="solid"/>
            <a:headEnd type="none" len="sm" w="sm"/>
            <a:tailEnd type="none" len="sm" w="sm"/>
          </a:ln>
        </p:spPr>
      </p:sp>
      <p:sp>
        <p:nvSpPr>
          <p:cNvPr name="TextBox 9" id="9"/>
          <p:cNvSpPr txBox="true"/>
          <p:nvPr/>
        </p:nvSpPr>
        <p:spPr>
          <a:xfrm rot="0">
            <a:off x="1126209" y="3087926"/>
            <a:ext cx="3498745" cy="5682615"/>
          </a:xfrm>
          <a:prstGeom prst="rect">
            <a:avLst/>
          </a:prstGeom>
        </p:spPr>
        <p:txBody>
          <a:bodyPr anchor="t" rtlCol="false" tIns="0" lIns="0" bIns="0" rIns="0">
            <a:spAutoFit/>
          </a:bodyPr>
          <a:lstStyle/>
          <a:p>
            <a:pPr algn="ctr">
              <a:lnSpc>
                <a:spcPts val="7560"/>
              </a:lnSpc>
            </a:pPr>
            <a:r>
              <a:rPr lang="en-US" sz="5400">
                <a:solidFill>
                  <a:srgbClr val="4E614D"/>
                </a:solidFill>
                <a:latin typeface="Belleza"/>
                <a:ea typeface="Belleza"/>
                <a:cs typeface="Belleza"/>
                <a:sym typeface="Belleza"/>
              </a:rPr>
              <a:t>Simple</a:t>
            </a:r>
          </a:p>
          <a:p>
            <a:pPr algn="ctr">
              <a:lnSpc>
                <a:spcPts val="7560"/>
              </a:lnSpc>
            </a:pPr>
            <a:r>
              <a:rPr lang="en-US" sz="5400">
                <a:solidFill>
                  <a:srgbClr val="4E614D"/>
                </a:solidFill>
                <a:latin typeface="Belleza"/>
                <a:ea typeface="Belleza"/>
                <a:cs typeface="Belleza"/>
                <a:sym typeface="Belleza"/>
              </a:rPr>
              <a:t>16'25"</a:t>
            </a:r>
          </a:p>
          <a:p>
            <a:pPr algn="ctr">
              <a:lnSpc>
                <a:spcPts val="7560"/>
              </a:lnSpc>
            </a:pPr>
            <a:r>
              <a:rPr lang="en-US" sz="5400">
                <a:solidFill>
                  <a:srgbClr val="4E614D"/>
                </a:solidFill>
                <a:latin typeface="Belleza"/>
                <a:ea typeface="Belleza"/>
                <a:cs typeface="Belleza"/>
                <a:sym typeface="Belleza"/>
              </a:rPr>
              <a:t>7'40"</a:t>
            </a:r>
          </a:p>
          <a:p>
            <a:pPr algn="ctr">
              <a:lnSpc>
                <a:spcPts val="7560"/>
              </a:lnSpc>
            </a:pPr>
            <a:r>
              <a:rPr lang="en-US" sz="5400">
                <a:solidFill>
                  <a:srgbClr val="4E614D"/>
                </a:solidFill>
                <a:latin typeface="Belleza"/>
                <a:ea typeface="Belleza"/>
                <a:cs typeface="Belleza"/>
                <a:sym typeface="Belleza"/>
              </a:rPr>
              <a:t>8'30"</a:t>
            </a:r>
          </a:p>
          <a:p>
            <a:pPr algn="ctr">
              <a:lnSpc>
                <a:spcPts val="7560"/>
              </a:lnSpc>
            </a:pPr>
          </a:p>
          <a:p>
            <a:pPr algn="ctr">
              <a:lnSpc>
                <a:spcPts val="7560"/>
              </a:lnSpc>
              <a:spcBef>
                <a:spcPct val="0"/>
              </a:spcBef>
            </a:pPr>
            <a:r>
              <a:rPr lang="en-US" sz="5400">
                <a:solidFill>
                  <a:srgbClr val="4E614D"/>
                </a:solidFill>
                <a:latin typeface="Belleza"/>
                <a:ea typeface="Belleza"/>
                <a:cs typeface="Belleza"/>
                <a:sym typeface="Belleza"/>
              </a:rPr>
              <a:t>Avg. 10'51"</a:t>
            </a:r>
          </a:p>
        </p:txBody>
      </p:sp>
      <p:sp>
        <p:nvSpPr>
          <p:cNvPr name="TextBox 10" id="10"/>
          <p:cNvSpPr txBox="true"/>
          <p:nvPr/>
        </p:nvSpPr>
        <p:spPr>
          <a:xfrm rot="0">
            <a:off x="7396729" y="3087926"/>
            <a:ext cx="3498745" cy="5682615"/>
          </a:xfrm>
          <a:prstGeom prst="rect">
            <a:avLst/>
          </a:prstGeom>
        </p:spPr>
        <p:txBody>
          <a:bodyPr anchor="t" rtlCol="false" tIns="0" lIns="0" bIns="0" rIns="0">
            <a:spAutoFit/>
          </a:bodyPr>
          <a:lstStyle/>
          <a:p>
            <a:pPr algn="ctr">
              <a:lnSpc>
                <a:spcPts val="7560"/>
              </a:lnSpc>
            </a:pPr>
            <a:r>
              <a:rPr lang="en-US" sz="5400">
                <a:solidFill>
                  <a:srgbClr val="4E614D"/>
                </a:solidFill>
                <a:latin typeface="Belleza"/>
                <a:ea typeface="Belleza"/>
                <a:cs typeface="Belleza"/>
                <a:sym typeface="Belleza"/>
              </a:rPr>
              <a:t>Moderate</a:t>
            </a:r>
          </a:p>
          <a:p>
            <a:pPr algn="ctr">
              <a:lnSpc>
                <a:spcPts val="7560"/>
              </a:lnSpc>
            </a:pPr>
            <a:r>
              <a:rPr lang="en-US" sz="5400">
                <a:solidFill>
                  <a:srgbClr val="4E614D"/>
                </a:solidFill>
                <a:latin typeface="Belleza"/>
                <a:ea typeface="Belleza"/>
                <a:cs typeface="Belleza"/>
                <a:sym typeface="Belleza"/>
              </a:rPr>
              <a:t>9'55"</a:t>
            </a:r>
          </a:p>
          <a:p>
            <a:pPr algn="ctr">
              <a:lnSpc>
                <a:spcPts val="7560"/>
              </a:lnSpc>
            </a:pPr>
            <a:r>
              <a:rPr lang="en-US" sz="5400">
                <a:solidFill>
                  <a:srgbClr val="4E614D"/>
                </a:solidFill>
                <a:latin typeface="Belleza"/>
                <a:ea typeface="Belleza"/>
                <a:cs typeface="Belleza"/>
                <a:sym typeface="Belleza"/>
              </a:rPr>
              <a:t>5'25"</a:t>
            </a:r>
          </a:p>
          <a:p>
            <a:pPr algn="ctr">
              <a:lnSpc>
                <a:spcPts val="7560"/>
              </a:lnSpc>
            </a:pPr>
            <a:r>
              <a:rPr lang="en-US" sz="5400">
                <a:solidFill>
                  <a:srgbClr val="4E614D"/>
                </a:solidFill>
                <a:latin typeface="Belleza"/>
                <a:ea typeface="Belleza"/>
                <a:cs typeface="Belleza"/>
                <a:sym typeface="Belleza"/>
              </a:rPr>
              <a:t>10'09"</a:t>
            </a:r>
          </a:p>
          <a:p>
            <a:pPr algn="ctr">
              <a:lnSpc>
                <a:spcPts val="7560"/>
              </a:lnSpc>
            </a:pPr>
          </a:p>
          <a:p>
            <a:pPr algn="ctr">
              <a:lnSpc>
                <a:spcPts val="7560"/>
              </a:lnSpc>
              <a:spcBef>
                <a:spcPct val="0"/>
              </a:spcBef>
            </a:pPr>
            <a:r>
              <a:rPr lang="en-US" sz="5400">
                <a:solidFill>
                  <a:srgbClr val="4E614D"/>
                </a:solidFill>
                <a:latin typeface="Belleza"/>
                <a:ea typeface="Belleza"/>
                <a:cs typeface="Belleza"/>
                <a:sym typeface="Belleza"/>
              </a:rPr>
              <a:t>Avg. 8'29"</a:t>
            </a:r>
          </a:p>
        </p:txBody>
      </p:sp>
      <p:sp>
        <p:nvSpPr>
          <p:cNvPr name="TextBox 11" id="11"/>
          <p:cNvSpPr txBox="true"/>
          <p:nvPr/>
        </p:nvSpPr>
        <p:spPr>
          <a:xfrm rot="0">
            <a:off x="13663046" y="3087926"/>
            <a:ext cx="3498745" cy="5682615"/>
          </a:xfrm>
          <a:prstGeom prst="rect">
            <a:avLst/>
          </a:prstGeom>
        </p:spPr>
        <p:txBody>
          <a:bodyPr anchor="t" rtlCol="false" tIns="0" lIns="0" bIns="0" rIns="0">
            <a:spAutoFit/>
          </a:bodyPr>
          <a:lstStyle/>
          <a:p>
            <a:pPr algn="ctr">
              <a:lnSpc>
                <a:spcPts val="7560"/>
              </a:lnSpc>
            </a:pPr>
            <a:r>
              <a:rPr lang="en-US" sz="5400">
                <a:solidFill>
                  <a:srgbClr val="4E614D"/>
                </a:solidFill>
                <a:latin typeface="Belleza"/>
                <a:ea typeface="Belleza"/>
                <a:cs typeface="Belleza"/>
                <a:sym typeface="Belleza"/>
              </a:rPr>
              <a:t>Complex</a:t>
            </a:r>
          </a:p>
          <a:p>
            <a:pPr algn="ctr">
              <a:lnSpc>
                <a:spcPts val="7560"/>
              </a:lnSpc>
            </a:pPr>
            <a:r>
              <a:rPr lang="en-US" sz="5400">
                <a:solidFill>
                  <a:srgbClr val="4E614D"/>
                </a:solidFill>
                <a:latin typeface="Belleza"/>
                <a:ea typeface="Belleza"/>
                <a:cs typeface="Belleza"/>
                <a:sym typeface="Belleza"/>
              </a:rPr>
              <a:t>6'50"</a:t>
            </a:r>
          </a:p>
          <a:p>
            <a:pPr algn="ctr">
              <a:lnSpc>
                <a:spcPts val="7560"/>
              </a:lnSpc>
            </a:pPr>
            <a:r>
              <a:rPr lang="en-US" sz="5400">
                <a:solidFill>
                  <a:srgbClr val="4E614D"/>
                </a:solidFill>
                <a:latin typeface="Belleza"/>
                <a:ea typeface="Belleza"/>
                <a:cs typeface="Belleza"/>
                <a:sym typeface="Belleza"/>
              </a:rPr>
              <a:t>3'00"</a:t>
            </a:r>
          </a:p>
          <a:p>
            <a:pPr algn="ctr">
              <a:lnSpc>
                <a:spcPts val="7560"/>
              </a:lnSpc>
            </a:pPr>
            <a:r>
              <a:rPr lang="en-US" sz="5400">
                <a:solidFill>
                  <a:srgbClr val="4E614D"/>
                </a:solidFill>
                <a:latin typeface="Belleza"/>
                <a:ea typeface="Belleza"/>
                <a:cs typeface="Belleza"/>
                <a:sym typeface="Belleza"/>
              </a:rPr>
              <a:t>4'54"</a:t>
            </a:r>
          </a:p>
          <a:p>
            <a:pPr algn="ctr">
              <a:lnSpc>
                <a:spcPts val="7560"/>
              </a:lnSpc>
            </a:pPr>
          </a:p>
          <a:p>
            <a:pPr algn="ctr">
              <a:lnSpc>
                <a:spcPts val="7560"/>
              </a:lnSpc>
              <a:spcBef>
                <a:spcPct val="0"/>
              </a:spcBef>
            </a:pPr>
            <a:r>
              <a:rPr lang="en-US" sz="5400">
                <a:solidFill>
                  <a:srgbClr val="4E614D"/>
                </a:solidFill>
                <a:latin typeface="Belleza"/>
                <a:ea typeface="Belleza"/>
                <a:cs typeface="Belleza"/>
                <a:sym typeface="Belleza"/>
              </a:rPr>
              <a:t>Avg. 4'55"</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61000"/>
              <a:extLst>
                <a:ext uri="{96DAC541-7B7A-43D3-8B79-37D633B846F1}">
                  <asvg:svgBlip xmlns:asvg="http://schemas.microsoft.com/office/drawing/2016/SVG/main" r:embed="rId3"/>
                </a:ext>
              </a:extLst>
            </a:blip>
            <a:stretch>
              <a:fillRect l="0" t="-38424" r="0" b="-43424"/>
            </a:stretch>
          </a:blipFill>
        </p:spPr>
      </p:sp>
      <p:sp>
        <p:nvSpPr>
          <p:cNvPr name="AutoShape 3" id="3"/>
          <p:cNvSpPr/>
          <p:nvPr/>
        </p:nvSpPr>
        <p:spPr>
          <a:xfrm>
            <a:off x="0" y="774145"/>
            <a:ext cx="18288000" cy="0"/>
          </a:xfrm>
          <a:prstGeom prst="line">
            <a:avLst/>
          </a:prstGeom>
          <a:ln cap="flat" w="19050">
            <a:solidFill>
              <a:srgbClr val="4E614D"/>
            </a:solidFill>
            <a:prstDash val="solid"/>
            <a:headEnd type="none" len="sm" w="sm"/>
            <a:tailEnd type="none" len="sm" w="sm"/>
          </a:ln>
        </p:spPr>
      </p:sp>
      <p:sp>
        <p:nvSpPr>
          <p:cNvPr name="AutoShape 4" id="4"/>
          <p:cNvSpPr/>
          <p:nvPr/>
        </p:nvSpPr>
        <p:spPr>
          <a:xfrm>
            <a:off x="0" y="2450386"/>
            <a:ext cx="18288000" cy="0"/>
          </a:xfrm>
          <a:prstGeom prst="line">
            <a:avLst/>
          </a:prstGeom>
          <a:ln cap="flat" w="19050">
            <a:solidFill>
              <a:srgbClr val="4E614D"/>
            </a:solidFill>
            <a:prstDash val="solid"/>
            <a:headEnd type="none" len="sm" w="sm"/>
            <a:tailEnd type="none" len="sm" w="sm"/>
          </a:ln>
        </p:spPr>
      </p:sp>
      <p:sp>
        <p:nvSpPr>
          <p:cNvPr name="AutoShape 5" id="5"/>
          <p:cNvSpPr/>
          <p:nvPr/>
        </p:nvSpPr>
        <p:spPr>
          <a:xfrm>
            <a:off x="0" y="9512855"/>
            <a:ext cx="18288000" cy="0"/>
          </a:xfrm>
          <a:prstGeom prst="line">
            <a:avLst/>
          </a:prstGeom>
          <a:ln cap="flat" w="19050">
            <a:solidFill>
              <a:srgbClr val="4E614D"/>
            </a:solidFill>
            <a:prstDash val="solid"/>
            <a:headEnd type="none" len="sm" w="sm"/>
            <a:tailEnd type="none" len="sm" w="sm"/>
          </a:ln>
        </p:spPr>
      </p:sp>
      <p:sp>
        <p:nvSpPr>
          <p:cNvPr name="TextBox 6" id="6"/>
          <p:cNvSpPr txBox="true"/>
          <p:nvPr/>
        </p:nvSpPr>
        <p:spPr>
          <a:xfrm rot="0">
            <a:off x="848400" y="2970769"/>
            <a:ext cx="13338171" cy="5916929"/>
          </a:xfrm>
          <a:prstGeom prst="rect">
            <a:avLst/>
          </a:prstGeom>
        </p:spPr>
        <p:txBody>
          <a:bodyPr anchor="t" rtlCol="false" tIns="0" lIns="0" bIns="0" rIns="0">
            <a:spAutoFit/>
          </a:bodyPr>
          <a:lstStyle/>
          <a:p>
            <a:pPr algn="l" marL="1036325" indent="-518162" lvl="1">
              <a:lnSpc>
                <a:spcPts val="6720"/>
              </a:lnSpc>
              <a:buFont typeface="Arial"/>
              <a:buChar char="•"/>
            </a:pPr>
            <a:r>
              <a:rPr lang="en-US" sz="4800">
                <a:solidFill>
                  <a:srgbClr val="4E614D"/>
                </a:solidFill>
                <a:latin typeface="Belleza"/>
                <a:ea typeface="Belleza"/>
                <a:cs typeface="Belleza"/>
                <a:sym typeface="Belleza"/>
              </a:rPr>
              <a:t>The time to complete tasks was roughly proportional to the number of tasks</a:t>
            </a:r>
          </a:p>
          <a:p>
            <a:pPr algn="l" marL="2072650" indent="-690883" lvl="2">
              <a:lnSpc>
                <a:spcPts val="6720"/>
              </a:lnSpc>
              <a:buFont typeface="Arial"/>
              <a:buChar char="⚬"/>
            </a:pPr>
            <a:r>
              <a:rPr lang="en-US" sz="4800">
                <a:solidFill>
                  <a:srgbClr val="4E614D"/>
                </a:solidFill>
                <a:latin typeface="Belleza"/>
                <a:ea typeface="Belleza"/>
                <a:cs typeface="Belleza"/>
                <a:sym typeface="Belleza"/>
              </a:rPr>
              <a:t>Suggests that the average amount of time spent on an action is consistent</a:t>
            </a:r>
          </a:p>
          <a:p>
            <a:pPr algn="l" marL="1036325" indent="-518162" lvl="1">
              <a:lnSpc>
                <a:spcPts val="6720"/>
              </a:lnSpc>
              <a:buFont typeface="Arial"/>
              <a:buChar char="•"/>
            </a:pPr>
            <a:r>
              <a:rPr lang="en-US" sz="4800">
                <a:solidFill>
                  <a:srgbClr val="4E614D"/>
                </a:solidFill>
                <a:latin typeface="Belleza"/>
                <a:ea typeface="Belleza"/>
                <a:cs typeface="Belleza"/>
                <a:sym typeface="Belleza"/>
              </a:rPr>
              <a:t>There was a lot of variance between times</a:t>
            </a:r>
          </a:p>
          <a:p>
            <a:pPr algn="l" marL="2072650" indent="-690883" lvl="2">
              <a:lnSpc>
                <a:spcPts val="6720"/>
              </a:lnSpc>
              <a:spcBef>
                <a:spcPct val="0"/>
              </a:spcBef>
              <a:buFont typeface="Arial"/>
              <a:buChar char="⚬"/>
            </a:pPr>
            <a:r>
              <a:rPr lang="en-US" sz="4800">
                <a:solidFill>
                  <a:srgbClr val="4E614D"/>
                </a:solidFill>
                <a:latin typeface="Belleza"/>
                <a:ea typeface="Belleza"/>
                <a:cs typeface="Belleza"/>
                <a:sym typeface="Belleza"/>
              </a:rPr>
              <a:t>Need to account for users who prefer to rush or skip through tutorials</a:t>
            </a:r>
          </a:p>
        </p:txBody>
      </p:sp>
      <p:sp>
        <p:nvSpPr>
          <p:cNvPr name="Freeform 7" id="7"/>
          <p:cNvSpPr/>
          <p:nvPr/>
        </p:nvSpPr>
        <p:spPr>
          <a:xfrm flipH="false" flipV="false" rot="0">
            <a:off x="14366871" y="3510475"/>
            <a:ext cx="2256544" cy="3266051"/>
          </a:xfrm>
          <a:custGeom>
            <a:avLst/>
            <a:gdLst/>
            <a:ahLst/>
            <a:cxnLst/>
            <a:rect r="r" b="b" t="t" l="l"/>
            <a:pathLst>
              <a:path h="3266051" w="2256544">
                <a:moveTo>
                  <a:pt x="0" y="0"/>
                </a:moveTo>
                <a:lnTo>
                  <a:pt x="2256544" y="0"/>
                </a:lnTo>
                <a:lnTo>
                  <a:pt x="2256544" y="3266050"/>
                </a:lnTo>
                <a:lnTo>
                  <a:pt x="0" y="32660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4479044" y="968930"/>
            <a:ext cx="9329912" cy="1144270"/>
          </a:xfrm>
          <a:prstGeom prst="rect">
            <a:avLst/>
          </a:prstGeom>
        </p:spPr>
        <p:txBody>
          <a:bodyPr anchor="t" rtlCol="false" tIns="0" lIns="0" bIns="0" rIns="0">
            <a:spAutoFit/>
          </a:bodyPr>
          <a:lstStyle/>
          <a:p>
            <a:pPr algn="ctr" marL="0" indent="0" lvl="0">
              <a:lnSpc>
                <a:spcPts val="9379"/>
              </a:lnSpc>
              <a:spcBef>
                <a:spcPct val="0"/>
              </a:spcBef>
            </a:pPr>
            <a:r>
              <a:rPr lang="en-US" sz="6699">
                <a:solidFill>
                  <a:srgbClr val="4E614D"/>
                </a:solidFill>
                <a:latin typeface="Belleza"/>
                <a:ea typeface="Belleza"/>
                <a:cs typeface="Belleza"/>
                <a:sym typeface="Belleza"/>
              </a:rPr>
              <a:t>METRIC REFLECTION</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A6A482"/>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50000"/>
              <a:extLst>
                <a:ext uri="{96DAC541-7B7A-43D3-8B79-37D633B846F1}">
                  <asvg:svgBlip xmlns:asvg="http://schemas.microsoft.com/office/drawing/2016/SVG/main" r:embed="rId3"/>
                </a:ext>
              </a:extLst>
            </a:blip>
            <a:stretch>
              <a:fillRect l="0" t="-38424" r="0" b="-43424"/>
            </a:stretch>
          </a:blipFill>
        </p:spPr>
      </p:sp>
      <p:sp>
        <p:nvSpPr>
          <p:cNvPr name="Freeform 3" id="3"/>
          <p:cNvSpPr/>
          <p:nvPr/>
        </p:nvSpPr>
        <p:spPr>
          <a:xfrm flipH="false" flipV="false" rot="0">
            <a:off x="1411177" y="1286755"/>
            <a:ext cx="15465645" cy="7713491"/>
          </a:xfrm>
          <a:custGeom>
            <a:avLst/>
            <a:gdLst/>
            <a:ahLst/>
            <a:cxnLst/>
            <a:rect r="r" b="b" t="t" l="l"/>
            <a:pathLst>
              <a:path h="7713491" w="15465645">
                <a:moveTo>
                  <a:pt x="0" y="0"/>
                </a:moveTo>
                <a:lnTo>
                  <a:pt x="15465646" y="0"/>
                </a:lnTo>
                <a:lnTo>
                  <a:pt x="15465646" y="7713490"/>
                </a:lnTo>
                <a:lnTo>
                  <a:pt x="0" y="77134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943476" y="3457450"/>
            <a:ext cx="12401049" cy="3267325"/>
          </a:xfrm>
          <a:prstGeom prst="rect">
            <a:avLst/>
          </a:prstGeom>
        </p:spPr>
        <p:txBody>
          <a:bodyPr anchor="t" rtlCol="false" tIns="0" lIns="0" bIns="0" rIns="0">
            <a:spAutoFit/>
          </a:bodyPr>
          <a:lstStyle/>
          <a:p>
            <a:pPr algn="ctr">
              <a:lnSpc>
                <a:spcPts val="12995"/>
              </a:lnSpc>
            </a:pPr>
            <a:r>
              <a:rPr lang="en-US" sz="9996" spc="219">
                <a:solidFill>
                  <a:srgbClr val="4E614D"/>
                </a:solidFill>
                <a:latin typeface="Belleza"/>
                <a:ea typeface="Belleza"/>
                <a:cs typeface="Belleza"/>
                <a:sym typeface="Belleza"/>
              </a:rPr>
              <a:t>4</a:t>
            </a:r>
          </a:p>
          <a:p>
            <a:pPr algn="ctr" marL="0" indent="0" lvl="0">
              <a:lnSpc>
                <a:spcPts val="12995"/>
              </a:lnSpc>
            </a:pPr>
            <a:r>
              <a:rPr lang="en-US" sz="9996" spc="219">
                <a:solidFill>
                  <a:srgbClr val="4E614D"/>
                </a:solidFill>
                <a:latin typeface="Belleza"/>
                <a:ea typeface="Belleza"/>
                <a:cs typeface="Belleza"/>
                <a:sym typeface="Belleza"/>
              </a:rPr>
              <a:t>Discussion</a:t>
            </a:r>
          </a:p>
        </p:txBody>
      </p:sp>
    </p:spTree>
  </p:cSld>
  <p:clrMapOvr>
    <a:masterClrMapping/>
  </p:clrMapOvr>
  <p:transition spd="fast">
    <p:push dir="u"/>
  </p:transition>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2115102" y="838300"/>
            <a:ext cx="14057795" cy="8610400"/>
          </a:xfrm>
          <a:custGeom>
            <a:avLst/>
            <a:gdLst/>
            <a:ahLst/>
            <a:cxnLst/>
            <a:rect r="r" b="b" t="t" l="l"/>
            <a:pathLst>
              <a:path h="8610400" w="14057795">
                <a:moveTo>
                  <a:pt x="0" y="0"/>
                </a:moveTo>
                <a:lnTo>
                  <a:pt x="14057796" y="0"/>
                </a:lnTo>
                <a:lnTo>
                  <a:pt x="14057796" y="8610400"/>
                </a:lnTo>
                <a:lnTo>
                  <a:pt x="0" y="8610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011281" y="3917351"/>
            <a:ext cx="11771851" cy="4441601"/>
            <a:chOff x="0" y="0"/>
            <a:chExt cx="3100405" cy="1169804"/>
          </a:xfrm>
        </p:grpSpPr>
        <p:sp>
          <p:nvSpPr>
            <p:cNvPr name="Freeform 4" id="4"/>
            <p:cNvSpPr/>
            <p:nvPr/>
          </p:nvSpPr>
          <p:spPr>
            <a:xfrm flipH="false" flipV="false" rot="0">
              <a:off x="0" y="0"/>
              <a:ext cx="3100405" cy="1169804"/>
            </a:xfrm>
            <a:custGeom>
              <a:avLst/>
              <a:gdLst/>
              <a:ahLst/>
              <a:cxnLst/>
              <a:rect r="r" b="b" t="t" l="l"/>
              <a:pathLst>
                <a:path h="1169804" w="3100405">
                  <a:moveTo>
                    <a:pt x="33541" y="0"/>
                  </a:moveTo>
                  <a:lnTo>
                    <a:pt x="3066865" y="0"/>
                  </a:lnTo>
                  <a:cubicBezTo>
                    <a:pt x="3075760" y="0"/>
                    <a:pt x="3084291" y="3534"/>
                    <a:pt x="3090582" y="9824"/>
                  </a:cubicBezTo>
                  <a:cubicBezTo>
                    <a:pt x="3096872" y="16114"/>
                    <a:pt x="3100405" y="24645"/>
                    <a:pt x="3100405" y="33541"/>
                  </a:cubicBezTo>
                  <a:lnTo>
                    <a:pt x="3100405" y="1136263"/>
                  </a:lnTo>
                  <a:cubicBezTo>
                    <a:pt x="3100405" y="1154788"/>
                    <a:pt x="3085389" y="1169804"/>
                    <a:pt x="3066865" y="1169804"/>
                  </a:cubicBezTo>
                  <a:lnTo>
                    <a:pt x="33541" y="1169804"/>
                  </a:lnTo>
                  <a:cubicBezTo>
                    <a:pt x="15017" y="1169804"/>
                    <a:pt x="0" y="1154788"/>
                    <a:pt x="0" y="1136263"/>
                  </a:cubicBezTo>
                  <a:lnTo>
                    <a:pt x="0" y="33541"/>
                  </a:lnTo>
                  <a:cubicBezTo>
                    <a:pt x="0" y="15017"/>
                    <a:pt x="15017" y="0"/>
                    <a:pt x="33541" y="0"/>
                  </a:cubicBezTo>
                  <a:close/>
                </a:path>
              </a:pathLst>
            </a:custGeom>
            <a:solidFill>
              <a:srgbClr val="4E614D"/>
            </a:solidFill>
          </p:spPr>
        </p:sp>
        <p:sp>
          <p:nvSpPr>
            <p:cNvPr name="TextBox 5" id="5"/>
            <p:cNvSpPr txBox="true"/>
            <p:nvPr/>
          </p:nvSpPr>
          <p:spPr>
            <a:xfrm>
              <a:off x="0" y="-28575"/>
              <a:ext cx="3100405" cy="1198379"/>
            </a:xfrm>
            <a:prstGeom prst="rect">
              <a:avLst/>
            </a:prstGeom>
          </p:spPr>
          <p:txBody>
            <a:bodyPr anchor="ctr" rtlCol="false" tIns="50800" lIns="50800" bIns="50800" rIns="50800"/>
            <a:lstStyle/>
            <a:p>
              <a:pPr algn="ctr">
                <a:lnSpc>
                  <a:spcPts val="2380"/>
                </a:lnSpc>
              </a:pPr>
            </a:p>
          </p:txBody>
        </p:sp>
      </p:grpSp>
      <p:sp>
        <p:nvSpPr>
          <p:cNvPr name="Freeform 6" id="6"/>
          <p:cNvSpPr/>
          <p:nvPr/>
        </p:nvSpPr>
        <p:spPr>
          <a:xfrm flipH="false" flipV="false" rot="0">
            <a:off x="13432041" y="2608564"/>
            <a:ext cx="1351091" cy="1604968"/>
          </a:xfrm>
          <a:custGeom>
            <a:avLst/>
            <a:gdLst/>
            <a:ahLst/>
            <a:cxnLst/>
            <a:rect r="r" b="b" t="t" l="l"/>
            <a:pathLst>
              <a:path h="1604968" w="1351091">
                <a:moveTo>
                  <a:pt x="0" y="0"/>
                </a:moveTo>
                <a:lnTo>
                  <a:pt x="1351091" y="0"/>
                </a:lnTo>
                <a:lnTo>
                  <a:pt x="1351091" y="1604967"/>
                </a:lnTo>
                <a:lnTo>
                  <a:pt x="0" y="16049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3011281" y="2608564"/>
            <a:ext cx="1269383" cy="1604968"/>
          </a:xfrm>
          <a:custGeom>
            <a:avLst/>
            <a:gdLst/>
            <a:ahLst/>
            <a:cxnLst/>
            <a:rect r="r" b="b" t="t" l="l"/>
            <a:pathLst>
              <a:path h="1604968" w="1269383">
                <a:moveTo>
                  <a:pt x="0" y="0"/>
                </a:moveTo>
                <a:lnTo>
                  <a:pt x="1269383" y="0"/>
                </a:lnTo>
                <a:lnTo>
                  <a:pt x="1269383" y="1604967"/>
                </a:lnTo>
                <a:lnTo>
                  <a:pt x="0" y="160496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5328197" y="2456164"/>
            <a:ext cx="7138019" cy="1212850"/>
          </a:xfrm>
          <a:prstGeom prst="rect">
            <a:avLst/>
          </a:prstGeom>
        </p:spPr>
        <p:txBody>
          <a:bodyPr anchor="t" rtlCol="false" tIns="0" lIns="0" bIns="0" rIns="0">
            <a:spAutoFit/>
          </a:bodyPr>
          <a:lstStyle/>
          <a:p>
            <a:pPr algn="ctr" marL="0" indent="0" lvl="0">
              <a:lnSpc>
                <a:spcPts val="9800"/>
              </a:lnSpc>
              <a:spcBef>
                <a:spcPct val="0"/>
              </a:spcBef>
            </a:pPr>
            <a:r>
              <a:rPr lang="en-US" sz="7000">
                <a:solidFill>
                  <a:srgbClr val="4E614D"/>
                </a:solidFill>
                <a:latin typeface="Belleza"/>
                <a:ea typeface="Belleza"/>
                <a:cs typeface="Belleza"/>
                <a:sym typeface="Belleza"/>
              </a:rPr>
              <a:t>IMPLICATIONS</a:t>
            </a:r>
          </a:p>
        </p:txBody>
      </p:sp>
      <p:sp>
        <p:nvSpPr>
          <p:cNvPr name="TextBox 9" id="9"/>
          <p:cNvSpPr txBox="true"/>
          <p:nvPr/>
        </p:nvSpPr>
        <p:spPr>
          <a:xfrm rot="0">
            <a:off x="3363136" y="4285237"/>
            <a:ext cx="11068140" cy="3658205"/>
          </a:xfrm>
          <a:prstGeom prst="rect">
            <a:avLst/>
          </a:prstGeom>
        </p:spPr>
        <p:txBody>
          <a:bodyPr anchor="t" rtlCol="false" tIns="0" lIns="0" bIns="0" rIns="0">
            <a:spAutoFit/>
          </a:bodyPr>
          <a:lstStyle/>
          <a:p>
            <a:pPr algn="l" marL="799340" indent="-399670" lvl="1">
              <a:lnSpc>
                <a:spcPts val="4813"/>
              </a:lnSpc>
              <a:buFont typeface="Arial"/>
              <a:buChar char="•"/>
            </a:pPr>
            <a:r>
              <a:rPr lang="en-US" sz="3702" spc="222">
                <a:solidFill>
                  <a:srgbClr val="FFFFFF"/>
                </a:solidFill>
                <a:latin typeface="Belleza"/>
                <a:ea typeface="Belleza"/>
                <a:cs typeface="Belleza"/>
                <a:sym typeface="Belleza"/>
              </a:rPr>
              <a:t>Since we prioritize user engagement, any points of frustration or boredom are a high priority to address</a:t>
            </a:r>
          </a:p>
          <a:p>
            <a:pPr algn="l" marL="799340" indent="-399670" lvl="1">
              <a:lnSpc>
                <a:spcPts val="4813"/>
              </a:lnSpc>
              <a:buFont typeface="Arial"/>
              <a:buChar char="•"/>
            </a:pPr>
            <a:r>
              <a:rPr lang="en-US" sz="3702" spc="222">
                <a:solidFill>
                  <a:srgbClr val="FFFFFF"/>
                </a:solidFill>
                <a:latin typeface="Belleza"/>
                <a:ea typeface="Belleza"/>
                <a:cs typeface="Belleza"/>
                <a:sym typeface="Belleza"/>
              </a:rPr>
              <a:t>May seem superficial, but the interaction with characters and activity rewards improved the user experience</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2115102" y="838300"/>
            <a:ext cx="14057795" cy="8610400"/>
          </a:xfrm>
          <a:custGeom>
            <a:avLst/>
            <a:gdLst/>
            <a:ahLst/>
            <a:cxnLst/>
            <a:rect r="r" b="b" t="t" l="l"/>
            <a:pathLst>
              <a:path h="8610400" w="14057795">
                <a:moveTo>
                  <a:pt x="0" y="0"/>
                </a:moveTo>
                <a:lnTo>
                  <a:pt x="14057796" y="0"/>
                </a:lnTo>
                <a:lnTo>
                  <a:pt x="14057796" y="8610400"/>
                </a:lnTo>
                <a:lnTo>
                  <a:pt x="0" y="8610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886702" y="4062572"/>
            <a:ext cx="11771851" cy="4441601"/>
            <a:chOff x="0" y="0"/>
            <a:chExt cx="3100405" cy="1169804"/>
          </a:xfrm>
        </p:grpSpPr>
        <p:sp>
          <p:nvSpPr>
            <p:cNvPr name="Freeform 4" id="4"/>
            <p:cNvSpPr/>
            <p:nvPr/>
          </p:nvSpPr>
          <p:spPr>
            <a:xfrm flipH="false" flipV="false" rot="0">
              <a:off x="0" y="0"/>
              <a:ext cx="3100405" cy="1169804"/>
            </a:xfrm>
            <a:custGeom>
              <a:avLst/>
              <a:gdLst/>
              <a:ahLst/>
              <a:cxnLst/>
              <a:rect r="r" b="b" t="t" l="l"/>
              <a:pathLst>
                <a:path h="1169804" w="3100405">
                  <a:moveTo>
                    <a:pt x="33541" y="0"/>
                  </a:moveTo>
                  <a:lnTo>
                    <a:pt x="3066865" y="0"/>
                  </a:lnTo>
                  <a:cubicBezTo>
                    <a:pt x="3075760" y="0"/>
                    <a:pt x="3084291" y="3534"/>
                    <a:pt x="3090582" y="9824"/>
                  </a:cubicBezTo>
                  <a:cubicBezTo>
                    <a:pt x="3096872" y="16114"/>
                    <a:pt x="3100405" y="24645"/>
                    <a:pt x="3100405" y="33541"/>
                  </a:cubicBezTo>
                  <a:lnTo>
                    <a:pt x="3100405" y="1136263"/>
                  </a:lnTo>
                  <a:cubicBezTo>
                    <a:pt x="3100405" y="1154788"/>
                    <a:pt x="3085389" y="1169804"/>
                    <a:pt x="3066865" y="1169804"/>
                  </a:cubicBezTo>
                  <a:lnTo>
                    <a:pt x="33541" y="1169804"/>
                  </a:lnTo>
                  <a:cubicBezTo>
                    <a:pt x="15017" y="1169804"/>
                    <a:pt x="0" y="1154788"/>
                    <a:pt x="0" y="1136263"/>
                  </a:cubicBezTo>
                  <a:lnTo>
                    <a:pt x="0" y="33541"/>
                  </a:lnTo>
                  <a:cubicBezTo>
                    <a:pt x="0" y="15017"/>
                    <a:pt x="15017" y="0"/>
                    <a:pt x="33541" y="0"/>
                  </a:cubicBezTo>
                  <a:close/>
                </a:path>
              </a:pathLst>
            </a:custGeom>
            <a:solidFill>
              <a:srgbClr val="4E614D"/>
            </a:solidFill>
          </p:spPr>
        </p:sp>
        <p:sp>
          <p:nvSpPr>
            <p:cNvPr name="TextBox 5" id="5"/>
            <p:cNvSpPr txBox="true"/>
            <p:nvPr/>
          </p:nvSpPr>
          <p:spPr>
            <a:xfrm>
              <a:off x="0" y="-28575"/>
              <a:ext cx="3100405" cy="1198379"/>
            </a:xfrm>
            <a:prstGeom prst="rect">
              <a:avLst/>
            </a:prstGeom>
          </p:spPr>
          <p:txBody>
            <a:bodyPr anchor="ctr" rtlCol="false" tIns="50800" lIns="50800" bIns="50800" rIns="50800"/>
            <a:lstStyle/>
            <a:p>
              <a:pPr algn="ctr">
                <a:lnSpc>
                  <a:spcPts val="2380"/>
                </a:lnSpc>
              </a:pPr>
            </a:p>
          </p:txBody>
        </p:sp>
      </p:grpSp>
      <p:sp>
        <p:nvSpPr>
          <p:cNvPr name="Freeform 6" id="6"/>
          <p:cNvSpPr/>
          <p:nvPr/>
        </p:nvSpPr>
        <p:spPr>
          <a:xfrm flipH="false" flipV="false" rot="0">
            <a:off x="13136256" y="3138789"/>
            <a:ext cx="1522298" cy="1303640"/>
          </a:xfrm>
          <a:custGeom>
            <a:avLst/>
            <a:gdLst/>
            <a:ahLst/>
            <a:cxnLst/>
            <a:rect r="r" b="b" t="t" l="l"/>
            <a:pathLst>
              <a:path h="1303640" w="1522298">
                <a:moveTo>
                  <a:pt x="0" y="0"/>
                </a:moveTo>
                <a:lnTo>
                  <a:pt x="1522298" y="0"/>
                </a:lnTo>
                <a:lnTo>
                  <a:pt x="1522298" y="1303640"/>
                </a:lnTo>
                <a:lnTo>
                  <a:pt x="0" y="13036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3477998" y="2429459"/>
            <a:ext cx="860249" cy="1833865"/>
          </a:xfrm>
          <a:custGeom>
            <a:avLst/>
            <a:gdLst/>
            <a:ahLst/>
            <a:cxnLst/>
            <a:rect r="r" b="b" t="t" l="l"/>
            <a:pathLst>
              <a:path h="1833865" w="860249">
                <a:moveTo>
                  <a:pt x="0" y="0"/>
                </a:moveTo>
                <a:lnTo>
                  <a:pt x="860250" y="0"/>
                </a:lnTo>
                <a:lnTo>
                  <a:pt x="860250" y="1833866"/>
                </a:lnTo>
                <a:lnTo>
                  <a:pt x="0" y="183386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5395886" y="2456164"/>
            <a:ext cx="7138019" cy="1212850"/>
          </a:xfrm>
          <a:prstGeom prst="rect">
            <a:avLst/>
          </a:prstGeom>
        </p:spPr>
        <p:txBody>
          <a:bodyPr anchor="t" rtlCol="false" tIns="0" lIns="0" bIns="0" rIns="0">
            <a:spAutoFit/>
          </a:bodyPr>
          <a:lstStyle/>
          <a:p>
            <a:pPr algn="ctr" marL="0" indent="0" lvl="0">
              <a:lnSpc>
                <a:spcPts val="9800"/>
              </a:lnSpc>
              <a:spcBef>
                <a:spcPct val="0"/>
              </a:spcBef>
            </a:pPr>
            <a:r>
              <a:rPr lang="en-US" sz="7000">
                <a:solidFill>
                  <a:srgbClr val="4E614D"/>
                </a:solidFill>
                <a:latin typeface="Belleza"/>
                <a:ea typeface="Belleza"/>
                <a:cs typeface="Belleza"/>
                <a:sym typeface="Belleza"/>
              </a:rPr>
              <a:t>IMPROVEMENTS</a:t>
            </a:r>
          </a:p>
        </p:txBody>
      </p:sp>
      <p:sp>
        <p:nvSpPr>
          <p:cNvPr name="TextBox 9" id="9"/>
          <p:cNvSpPr txBox="true"/>
          <p:nvPr/>
        </p:nvSpPr>
        <p:spPr>
          <a:xfrm rot="0">
            <a:off x="3239193" y="4430457"/>
            <a:ext cx="11066871" cy="3658205"/>
          </a:xfrm>
          <a:prstGeom prst="rect">
            <a:avLst/>
          </a:prstGeom>
        </p:spPr>
        <p:txBody>
          <a:bodyPr anchor="t" rtlCol="false" tIns="0" lIns="0" bIns="0" rIns="0">
            <a:spAutoFit/>
          </a:bodyPr>
          <a:lstStyle/>
          <a:p>
            <a:pPr algn="l" marL="799340" indent="-399670" lvl="1">
              <a:lnSpc>
                <a:spcPts val="4813"/>
              </a:lnSpc>
              <a:buFont typeface="Arial"/>
              <a:buChar char="•"/>
            </a:pPr>
            <a:r>
              <a:rPr lang="en-US" sz="3702" spc="222">
                <a:solidFill>
                  <a:srgbClr val="FFFFFF"/>
                </a:solidFill>
                <a:latin typeface="Belleza"/>
                <a:ea typeface="Belleza"/>
                <a:cs typeface="Belleza"/>
                <a:sym typeface="Belleza"/>
              </a:rPr>
              <a:t>Provide more strategies and suggestions because users usually don’t know the best strategies for themself</a:t>
            </a:r>
          </a:p>
          <a:p>
            <a:pPr algn="l" marL="799340" indent="-399670" lvl="1">
              <a:lnSpc>
                <a:spcPts val="4813"/>
              </a:lnSpc>
              <a:buFont typeface="Arial"/>
              <a:buChar char="•"/>
            </a:pPr>
            <a:r>
              <a:rPr lang="en-US" sz="3702" spc="222">
                <a:solidFill>
                  <a:srgbClr val="FFFFFF"/>
                </a:solidFill>
                <a:latin typeface="Belleza"/>
                <a:ea typeface="Belleza"/>
                <a:cs typeface="Belleza"/>
                <a:sym typeface="Belleza"/>
              </a:rPr>
              <a:t>The tool function is solid, but the interface needs a redesign for clarity and ease of use</a:t>
            </a:r>
          </a:p>
          <a:p>
            <a:pPr algn="l" marL="799340" indent="-399670" lvl="1">
              <a:lnSpc>
                <a:spcPts val="4813"/>
              </a:lnSpc>
              <a:buFont typeface="Arial"/>
              <a:buChar char="•"/>
            </a:pPr>
            <a:r>
              <a:rPr lang="en-US" sz="3702" spc="222">
                <a:solidFill>
                  <a:srgbClr val="FFFFFF"/>
                </a:solidFill>
                <a:latin typeface="Belleza"/>
                <a:ea typeface="Belleza"/>
                <a:cs typeface="Belleza"/>
                <a:sym typeface="Belleza"/>
              </a:rPr>
              <a:t>Provide earlier access to garden/maintenance</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2115102" y="838300"/>
            <a:ext cx="14057795" cy="8610400"/>
          </a:xfrm>
          <a:custGeom>
            <a:avLst/>
            <a:gdLst/>
            <a:ahLst/>
            <a:cxnLst/>
            <a:rect r="r" b="b" t="t" l="l"/>
            <a:pathLst>
              <a:path h="8610400" w="14057795">
                <a:moveTo>
                  <a:pt x="0" y="0"/>
                </a:moveTo>
                <a:lnTo>
                  <a:pt x="14057796" y="0"/>
                </a:lnTo>
                <a:lnTo>
                  <a:pt x="14057796" y="8610400"/>
                </a:lnTo>
                <a:lnTo>
                  <a:pt x="0" y="86104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461311" y="4406962"/>
            <a:ext cx="11365378" cy="733395"/>
          </a:xfrm>
          <a:prstGeom prst="rect">
            <a:avLst/>
          </a:prstGeom>
        </p:spPr>
        <p:txBody>
          <a:bodyPr anchor="t" rtlCol="false" tIns="0" lIns="0" bIns="0" rIns="0">
            <a:spAutoFit/>
          </a:bodyPr>
          <a:lstStyle/>
          <a:p>
            <a:pPr algn="l" marL="0" indent="0" lvl="1">
              <a:lnSpc>
                <a:spcPts val="5853"/>
              </a:lnSpc>
            </a:pPr>
            <a:r>
              <a:rPr lang="en-US" sz="4502" spc="270">
                <a:solidFill>
                  <a:srgbClr val="4E614D"/>
                </a:solidFill>
                <a:latin typeface="Belleza"/>
                <a:ea typeface="Belleza"/>
                <a:cs typeface="Belleza"/>
                <a:sym typeface="Belleza"/>
              </a:rPr>
              <a:t>(shortcomings)</a:t>
            </a:r>
          </a:p>
        </p:txBody>
      </p:sp>
      <p:grpSp>
        <p:nvGrpSpPr>
          <p:cNvPr name="Group 4" id="4"/>
          <p:cNvGrpSpPr/>
          <p:nvPr/>
        </p:nvGrpSpPr>
        <p:grpSpPr>
          <a:xfrm rot="0">
            <a:off x="3054838" y="4205110"/>
            <a:ext cx="11771851" cy="4012722"/>
            <a:chOff x="0" y="0"/>
            <a:chExt cx="3100405" cy="1056849"/>
          </a:xfrm>
        </p:grpSpPr>
        <p:sp>
          <p:nvSpPr>
            <p:cNvPr name="Freeform 5" id="5"/>
            <p:cNvSpPr/>
            <p:nvPr/>
          </p:nvSpPr>
          <p:spPr>
            <a:xfrm flipH="false" flipV="false" rot="0">
              <a:off x="0" y="0"/>
              <a:ext cx="3100405" cy="1056849"/>
            </a:xfrm>
            <a:custGeom>
              <a:avLst/>
              <a:gdLst/>
              <a:ahLst/>
              <a:cxnLst/>
              <a:rect r="r" b="b" t="t" l="l"/>
              <a:pathLst>
                <a:path h="1056849" w="3100405">
                  <a:moveTo>
                    <a:pt x="33541" y="0"/>
                  </a:moveTo>
                  <a:lnTo>
                    <a:pt x="3066865" y="0"/>
                  </a:lnTo>
                  <a:cubicBezTo>
                    <a:pt x="3075760" y="0"/>
                    <a:pt x="3084291" y="3534"/>
                    <a:pt x="3090582" y="9824"/>
                  </a:cubicBezTo>
                  <a:cubicBezTo>
                    <a:pt x="3096872" y="16114"/>
                    <a:pt x="3100405" y="24645"/>
                    <a:pt x="3100405" y="33541"/>
                  </a:cubicBezTo>
                  <a:lnTo>
                    <a:pt x="3100405" y="1023308"/>
                  </a:lnTo>
                  <a:cubicBezTo>
                    <a:pt x="3100405" y="1041832"/>
                    <a:pt x="3085389" y="1056849"/>
                    <a:pt x="3066865" y="1056849"/>
                  </a:cubicBezTo>
                  <a:lnTo>
                    <a:pt x="33541" y="1056849"/>
                  </a:lnTo>
                  <a:cubicBezTo>
                    <a:pt x="24645" y="1056849"/>
                    <a:pt x="16114" y="1053315"/>
                    <a:pt x="9824" y="1047025"/>
                  </a:cubicBezTo>
                  <a:cubicBezTo>
                    <a:pt x="3534" y="1040735"/>
                    <a:pt x="0" y="1032203"/>
                    <a:pt x="0" y="1023308"/>
                  </a:cubicBezTo>
                  <a:lnTo>
                    <a:pt x="0" y="33541"/>
                  </a:lnTo>
                  <a:cubicBezTo>
                    <a:pt x="0" y="15017"/>
                    <a:pt x="15017" y="0"/>
                    <a:pt x="33541" y="0"/>
                  </a:cubicBezTo>
                  <a:close/>
                </a:path>
              </a:pathLst>
            </a:custGeom>
            <a:solidFill>
              <a:srgbClr val="4E614D"/>
            </a:solidFill>
          </p:spPr>
        </p:sp>
        <p:sp>
          <p:nvSpPr>
            <p:cNvPr name="TextBox 6" id="6"/>
            <p:cNvSpPr txBox="true"/>
            <p:nvPr/>
          </p:nvSpPr>
          <p:spPr>
            <a:xfrm>
              <a:off x="0" y="-28575"/>
              <a:ext cx="3100405" cy="1085424"/>
            </a:xfrm>
            <a:prstGeom prst="rect">
              <a:avLst/>
            </a:prstGeom>
          </p:spPr>
          <p:txBody>
            <a:bodyPr anchor="ctr" rtlCol="false" tIns="50800" lIns="50800" bIns="50800" rIns="50800"/>
            <a:lstStyle/>
            <a:p>
              <a:pPr algn="ctr">
                <a:lnSpc>
                  <a:spcPts val="2380"/>
                </a:lnSpc>
              </a:pPr>
            </a:p>
          </p:txBody>
        </p:sp>
      </p:grpSp>
      <p:sp>
        <p:nvSpPr>
          <p:cNvPr name="Freeform 7" id="7"/>
          <p:cNvSpPr/>
          <p:nvPr/>
        </p:nvSpPr>
        <p:spPr>
          <a:xfrm flipH="false" flipV="false" rot="0">
            <a:off x="12629443" y="2522398"/>
            <a:ext cx="1637450" cy="1453236"/>
          </a:xfrm>
          <a:custGeom>
            <a:avLst/>
            <a:gdLst/>
            <a:ahLst/>
            <a:cxnLst/>
            <a:rect r="r" b="b" t="t" l="l"/>
            <a:pathLst>
              <a:path h="1453236" w="1637450">
                <a:moveTo>
                  <a:pt x="0" y="0"/>
                </a:moveTo>
                <a:lnTo>
                  <a:pt x="1637449" y="0"/>
                </a:lnTo>
                <a:lnTo>
                  <a:pt x="1637449" y="1453237"/>
                </a:lnTo>
                <a:lnTo>
                  <a:pt x="0" y="14532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3461311" y="2375008"/>
            <a:ext cx="1736042" cy="1642730"/>
          </a:xfrm>
          <a:custGeom>
            <a:avLst/>
            <a:gdLst/>
            <a:ahLst/>
            <a:cxnLst/>
            <a:rect r="r" b="b" t="t" l="l"/>
            <a:pathLst>
              <a:path h="1642730" w="1736042">
                <a:moveTo>
                  <a:pt x="0" y="0"/>
                </a:moveTo>
                <a:lnTo>
                  <a:pt x="1736042" y="0"/>
                </a:lnTo>
                <a:lnTo>
                  <a:pt x="1736042" y="1642730"/>
                </a:lnTo>
                <a:lnTo>
                  <a:pt x="0" y="164273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344388" y="2513748"/>
            <a:ext cx="7138019" cy="1212850"/>
          </a:xfrm>
          <a:prstGeom prst="rect">
            <a:avLst/>
          </a:prstGeom>
        </p:spPr>
        <p:txBody>
          <a:bodyPr anchor="t" rtlCol="false" tIns="0" lIns="0" bIns="0" rIns="0">
            <a:spAutoFit/>
          </a:bodyPr>
          <a:lstStyle/>
          <a:p>
            <a:pPr algn="ctr" marL="0" indent="0" lvl="0">
              <a:lnSpc>
                <a:spcPts val="9800"/>
              </a:lnSpc>
              <a:spcBef>
                <a:spcPct val="0"/>
              </a:spcBef>
            </a:pPr>
            <a:r>
              <a:rPr lang="en-US" sz="7000">
                <a:solidFill>
                  <a:srgbClr val="4E614D"/>
                </a:solidFill>
                <a:latin typeface="Belleza"/>
                <a:ea typeface="Belleza"/>
                <a:cs typeface="Belleza"/>
                <a:sym typeface="Belleza"/>
              </a:rPr>
              <a:t>SHORTCOMINGS</a:t>
            </a:r>
          </a:p>
        </p:txBody>
      </p:sp>
      <p:sp>
        <p:nvSpPr>
          <p:cNvPr name="TextBox 10" id="10"/>
          <p:cNvSpPr txBox="true"/>
          <p:nvPr/>
        </p:nvSpPr>
        <p:spPr>
          <a:xfrm rot="0">
            <a:off x="3258074" y="4663356"/>
            <a:ext cx="11365378" cy="3048605"/>
          </a:xfrm>
          <a:prstGeom prst="rect">
            <a:avLst/>
          </a:prstGeom>
        </p:spPr>
        <p:txBody>
          <a:bodyPr anchor="t" rtlCol="false" tIns="0" lIns="0" bIns="0" rIns="0">
            <a:spAutoFit/>
          </a:bodyPr>
          <a:lstStyle/>
          <a:p>
            <a:pPr algn="l" marL="799340" indent="-399670" lvl="1">
              <a:lnSpc>
                <a:spcPts val="4813"/>
              </a:lnSpc>
              <a:buFont typeface="Arial"/>
              <a:buChar char="•"/>
            </a:pPr>
            <a:r>
              <a:rPr lang="en-US" sz="3702" spc="222">
                <a:solidFill>
                  <a:srgbClr val="FFFFFF"/>
                </a:solidFill>
                <a:latin typeface="Belleza"/>
                <a:ea typeface="Belleza"/>
                <a:cs typeface="Belleza"/>
                <a:sym typeface="Belleza"/>
              </a:rPr>
              <a:t>Using a tutorial helped display many features, but it may have offered too much guidance</a:t>
            </a:r>
          </a:p>
          <a:p>
            <a:pPr algn="l" marL="799340" indent="-399670" lvl="1">
              <a:lnSpc>
                <a:spcPts val="4813"/>
              </a:lnSpc>
              <a:buFont typeface="Arial"/>
              <a:buChar char="•"/>
            </a:pPr>
            <a:r>
              <a:rPr lang="en-US" sz="3702" spc="222">
                <a:solidFill>
                  <a:srgbClr val="FFFFFF"/>
                </a:solidFill>
                <a:latin typeface="Belleza"/>
                <a:ea typeface="Belleza"/>
                <a:cs typeface="Belleza"/>
                <a:sym typeface="Belleza"/>
              </a:rPr>
              <a:t>The prototype had limited flexibility for different needs and disorders</a:t>
            </a:r>
          </a:p>
          <a:p>
            <a:pPr algn="l" marL="799340" indent="-399670" lvl="1">
              <a:lnSpc>
                <a:spcPts val="4813"/>
              </a:lnSpc>
              <a:buFont typeface="Arial"/>
              <a:buChar char="•"/>
            </a:pPr>
            <a:r>
              <a:rPr lang="en-US" sz="3702" spc="222">
                <a:solidFill>
                  <a:srgbClr val="FFFFFF"/>
                </a:solidFill>
                <a:latin typeface="Belleza"/>
                <a:ea typeface="Belleza"/>
                <a:cs typeface="Belleza"/>
                <a:sym typeface="Belleza"/>
              </a:rPr>
              <a:t>Unable to simulate use over an extended period</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A6A482"/>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50000"/>
              <a:extLst>
                <a:ext uri="{96DAC541-7B7A-43D3-8B79-37D633B846F1}">
                  <asvg:svgBlip xmlns:asvg="http://schemas.microsoft.com/office/drawing/2016/SVG/main" r:embed="rId3"/>
                </a:ext>
              </a:extLst>
            </a:blip>
            <a:stretch>
              <a:fillRect l="0" t="-38424" r="0" b="-43424"/>
            </a:stretch>
          </a:blipFill>
        </p:spPr>
      </p:sp>
      <p:sp>
        <p:nvSpPr>
          <p:cNvPr name="Freeform 3" id="3"/>
          <p:cNvSpPr/>
          <p:nvPr/>
        </p:nvSpPr>
        <p:spPr>
          <a:xfrm flipH="false" flipV="false" rot="0">
            <a:off x="1411177" y="1286755"/>
            <a:ext cx="15465645" cy="7713491"/>
          </a:xfrm>
          <a:custGeom>
            <a:avLst/>
            <a:gdLst/>
            <a:ahLst/>
            <a:cxnLst/>
            <a:rect r="r" b="b" t="t" l="l"/>
            <a:pathLst>
              <a:path h="7713491" w="15465645">
                <a:moveTo>
                  <a:pt x="0" y="0"/>
                </a:moveTo>
                <a:lnTo>
                  <a:pt x="15465646" y="0"/>
                </a:lnTo>
                <a:lnTo>
                  <a:pt x="15465646" y="7713490"/>
                </a:lnTo>
                <a:lnTo>
                  <a:pt x="0" y="77134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943476" y="3457450"/>
            <a:ext cx="12401049" cy="3267325"/>
          </a:xfrm>
          <a:prstGeom prst="rect">
            <a:avLst/>
          </a:prstGeom>
        </p:spPr>
        <p:txBody>
          <a:bodyPr anchor="t" rtlCol="false" tIns="0" lIns="0" bIns="0" rIns="0">
            <a:spAutoFit/>
          </a:bodyPr>
          <a:lstStyle/>
          <a:p>
            <a:pPr algn="ctr">
              <a:lnSpc>
                <a:spcPts val="12995"/>
              </a:lnSpc>
            </a:pPr>
            <a:r>
              <a:rPr lang="en-US" sz="9996" spc="219">
                <a:solidFill>
                  <a:srgbClr val="4E614D"/>
                </a:solidFill>
                <a:latin typeface="Belleza"/>
                <a:ea typeface="Belleza"/>
                <a:cs typeface="Belleza"/>
                <a:sym typeface="Belleza"/>
              </a:rPr>
              <a:t>Thank You!</a:t>
            </a:r>
          </a:p>
          <a:p>
            <a:pPr algn="ctr" marL="0" indent="0" lvl="0">
              <a:lnSpc>
                <a:spcPts val="12995"/>
              </a:lnSpc>
            </a:pPr>
            <a:r>
              <a:rPr lang="en-US" sz="9996" spc="219">
                <a:solidFill>
                  <a:srgbClr val="4E614D"/>
                </a:solidFill>
                <a:latin typeface="Belleza"/>
                <a:ea typeface="Belleza"/>
                <a:cs typeface="Belleza"/>
                <a:sym typeface="Belleza"/>
              </a:rPr>
              <a:t>~Q&amp;A~</a:t>
            </a:r>
          </a:p>
        </p:txBody>
      </p:sp>
    </p:spTree>
  </p:cSld>
  <p:clrMapOvr>
    <a:masterClrMapping/>
  </p:clrMapOvr>
  <p:transition spd="fast">
    <p:push dir="u"/>
  </p:transition>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A6A482"/>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50000"/>
              <a:extLst>
                <a:ext uri="{96DAC541-7B7A-43D3-8B79-37D633B846F1}">
                  <asvg:svgBlip xmlns:asvg="http://schemas.microsoft.com/office/drawing/2016/SVG/main" r:embed="rId3"/>
                </a:ext>
              </a:extLst>
            </a:blip>
            <a:stretch>
              <a:fillRect l="0" t="-38424" r="0" b="-43424"/>
            </a:stretch>
          </a:blipFill>
        </p:spPr>
      </p:sp>
      <p:sp>
        <p:nvSpPr>
          <p:cNvPr name="Freeform 3" id="3"/>
          <p:cNvSpPr/>
          <p:nvPr/>
        </p:nvSpPr>
        <p:spPr>
          <a:xfrm flipH="false" flipV="false" rot="0">
            <a:off x="1411177" y="1286755"/>
            <a:ext cx="15465645" cy="7713491"/>
          </a:xfrm>
          <a:custGeom>
            <a:avLst/>
            <a:gdLst/>
            <a:ahLst/>
            <a:cxnLst/>
            <a:rect r="r" b="b" t="t" l="l"/>
            <a:pathLst>
              <a:path h="7713491" w="15465645">
                <a:moveTo>
                  <a:pt x="0" y="0"/>
                </a:moveTo>
                <a:lnTo>
                  <a:pt x="15465646" y="0"/>
                </a:lnTo>
                <a:lnTo>
                  <a:pt x="15465646" y="7713490"/>
                </a:lnTo>
                <a:lnTo>
                  <a:pt x="0" y="77134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943476" y="4279826"/>
            <a:ext cx="12401049" cy="1622573"/>
          </a:xfrm>
          <a:prstGeom prst="rect">
            <a:avLst/>
          </a:prstGeom>
        </p:spPr>
        <p:txBody>
          <a:bodyPr anchor="t" rtlCol="false" tIns="0" lIns="0" bIns="0" rIns="0">
            <a:spAutoFit/>
          </a:bodyPr>
          <a:lstStyle/>
          <a:p>
            <a:pPr algn="ctr" marL="0" indent="0" lvl="0">
              <a:lnSpc>
                <a:spcPts val="12995"/>
              </a:lnSpc>
            </a:pPr>
            <a:r>
              <a:rPr lang="en-US" sz="9996" spc="219">
                <a:solidFill>
                  <a:srgbClr val="4E614D"/>
                </a:solidFill>
                <a:latin typeface="Belleza"/>
                <a:ea typeface="Belleza"/>
                <a:cs typeface="Belleza"/>
                <a:sym typeface="Belleza"/>
              </a:rPr>
              <a:t>APPENDIX</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EDEDE3"/>
        </a:solidFill>
      </p:bgPr>
    </p:bg>
    <p:spTree>
      <p:nvGrpSpPr>
        <p:cNvPr id="1" name=""/>
        <p:cNvGrpSpPr/>
        <p:nvPr/>
      </p:nvGrpSpPr>
      <p:grpSpPr>
        <a:xfrm>
          <a:off x="0" y="0"/>
          <a:ext cx="0" cy="0"/>
          <a:chOff x="0" y="0"/>
          <a:chExt cx="0" cy="0"/>
        </a:xfrm>
      </p:grpSpPr>
      <p:sp>
        <p:nvSpPr>
          <p:cNvPr name="Freeform 2" id="2"/>
          <p:cNvSpPr/>
          <p:nvPr/>
        </p:nvSpPr>
        <p:spPr>
          <a:xfrm flipH="false" flipV="false" rot="0">
            <a:off x="433287" y="-1303361"/>
            <a:ext cx="23894012" cy="11590361"/>
          </a:xfrm>
          <a:custGeom>
            <a:avLst/>
            <a:gdLst/>
            <a:ahLst/>
            <a:cxnLst/>
            <a:rect r="r" b="b" t="t" l="l"/>
            <a:pathLst>
              <a:path h="11590361" w="23894012">
                <a:moveTo>
                  <a:pt x="0" y="0"/>
                </a:moveTo>
                <a:lnTo>
                  <a:pt x="23894013" y="0"/>
                </a:lnTo>
                <a:lnTo>
                  <a:pt x="23894013" y="11590361"/>
                </a:lnTo>
                <a:lnTo>
                  <a:pt x="0" y="11590361"/>
                </a:lnTo>
                <a:lnTo>
                  <a:pt x="0" y="0"/>
                </a:lnTo>
                <a:close/>
              </a:path>
            </a:pathLst>
          </a:custGeom>
          <a:blipFill>
            <a:blip r:embed="rId2">
              <a:extLst>
                <a:ext uri="{96DAC541-7B7A-43D3-8B79-37D633B846F1}">
                  <asvg:svgBlip xmlns:asvg="http://schemas.microsoft.com/office/drawing/2016/SVG/main" r:embed="rId3"/>
                </a:ext>
              </a:extLst>
            </a:blip>
            <a:stretch>
              <a:fillRect l="0" t="-45484" r="0" b="-60669"/>
            </a:stretch>
          </a:blipFill>
        </p:spPr>
      </p:sp>
      <p:sp>
        <p:nvSpPr>
          <p:cNvPr name="TextBox 3" id="3"/>
          <p:cNvSpPr txBox="true"/>
          <p:nvPr/>
        </p:nvSpPr>
        <p:spPr>
          <a:xfrm rot="0">
            <a:off x="1028700" y="7428078"/>
            <a:ext cx="12937299" cy="830580"/>
          </a:xfrm>
          <a:prstGeom prst="rect">
            <a:avLst/>
          </a:prstGeom>
        </p:spPr>
        <p:txBody>
          <a:bodyPr anchor="t" rtlCol="false" tIns="0" lIns="0" bIns="0" rIns="0">
            <a:spAutoFit/>
          </a:bodyPr>
          <a:lstStyle/>
          <a:p>
            <a:pPr algn="l" marL="0" indent="0" lvl="0">
              <a:lnSpc>
                <a:spcPts val="6719"/>
              </a:lnSpc>
              <a:spcBef>
                <a:spcPct val="0"/>
              </a:spcBef>
            </a:pPr>
            <a:r>
              <a:rPr lang="en-US" sz="4800" i="true">
                <a:solidFill>
                  <a:srgbClr val="4E614D"/>
                </a:solidFill>
                <a:latin typeface="Baskerville Display PT Italics"/>
                <a:ea typeface="Baskerville Display PT Italics"/>
                <a:cs typeface="Baskerville Display PT Italics"/>
                <a:sym typeface="Baskerville Display PT Italics"/>
              </a:rPr>
              <a:t>Full list of pros and cons for selected interface rationale</a:t>
            </a:r>
          </a:p>
        </p:txBody>
      </p:sp>
      <p:sp>
        <p:nvSpPr>
          <p:cNvPr name="AutoShape 4" id="4"/>
          <p:cNvSpPr/>
          <p:nvPr/>
        </p:nvSpPr>
        <p:spPr>
          <a:xfrm>
            <a:off x="1066800" y="8624716"/>
            <a:ext cx="4242899" cy="0"/>
          </a:xfrm>
          <a:prstGeom prst="line">
            <a:avLst/>
          </a:prstGeom>
          <a:ln cap="flat" w="28575">
            <a:solidFill>
              <a:srgbClr val="BBCBCD"/>
            </a:solidFill>
            <a:prstDash val="solid"/>
            <a:headEnd type="none" len="sm" w="sm"/>
            <a:tailEnd type="none" len="sm" w="sm"/>
          </a:ln>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4E614D"/>
        </a:solidFill>
      </p:bgPr>
    </p:bg>
    <p:spTree>
      <p:nvGrpSpPr>
        <p:cNvPr id="1" name=""/>
        <p:cNvGrpSpPr/>
        <p:nvPr/>
      </p:nvGrpSpPr>
      <p:grpSpPr>
        <a:xfrm>
          <a:off x="0" y="0"/>
          <a:ext cx="0" cy="0"/>
          <a:chOff x="0" y="0"/>
          <a:chExt cx="0" cy="0"/>
        </a:xfrm>
      </p:grpSpPr>
      <p:sp>
        <p:nvSpPr>
          <p:cNvPr name="Freeform 2" id="2"/>
          <p:cNvSpPr/>
          <p:nvPr/>
        </p:nvSpPr>
        <p:spPr>
          <a:xfrm flipH="false" flipV="false" rot="0">
            <a:off x="3569009" y="-1303361"/>
            <a:ext cx="23894012" cy="11590361"/>
          </a:xfrm>
          <a:custGeom>
            <a:avLst/>
            <a:gdLst/>
            <a:ahLst/>
            <a:cxnLst/>
            <a:rect r="r" b="b" t="t" l="l"/>
            <a:pathLst>
              <a:path h="11590361" w="23894012">
                <a:moveTo>
                  <a:pt x="0" y="0"/>
                </a:moveTo>
                <a:lnTo>
                  <a:pt x="23894013" y="0"/>
                </a:lnTo>
                <a:lnTo>
                  <a:pt x="23894013" y="11590361"/>
                </a:lnTo>
                <a:lnTo>
                  <a:pt x="0" y="11590361"/>
                </a:lnTo>
                <a:lnTo>
                  <a:pt x="0" y="0"/>
                </a:lnTo>
                <a:close/>
              </a:path>
            </a:pathLst>
          </a:custGeom>
          <a:blipFill>
            <a:blip r:embed="rId2">
              <a:alphaModFix amt="24000"/>
              <a:extLst>
                <a:ext uri="{96DAC541-7B7A-43D3-8B79-37D633B846F1}">
                  <asvg:svgBlip xmlns:asvg="http://schemas.microsoft.com/office/drawing/2016/SVG/main" r:embed="rId3"/>
                </a:ext>
              </a:extLst>
            </a:blip>
            <a:stretch>
              <a:fillRect l="0" t="-45484" r="0" b="-60669"/>
            </a:stretch>
          </a:blipFill>
        </p:spPr>
      </p:sp>
      <p:sp>
        <p:nvSpPr>
          <p:cNvPr name="AutoShape 3" id="3"/>
          <p:cNvSpPr/>
          <p:nvPr/>
        </p:nvSpPr>
        <p:spPr>
          <a:xfrm flipV="true">
            <a:off x="10697498" y="1125513"/>
            <a:ext cx="2381" cy="9770392"/>
          </a:xfrm>
          <a:prstGeom prst="line">
            <a:avLst/>
          </a:prstGeom>
          <a:ln cap="flat" w="19050">
            <a:solidFill>
              <a:srgbClr val="EDEDE3"/>
            </a:solidFill>
            <a:prstDash val="solid"/>
            <a:headEnd type="none" len="sm" w="sm"/>
            <a:tailEnd type="none" len="sm" w="sm"/>
          </a:ln>
        </p:spPr>
      </p:sp>
      <p:grpSp>
        <p:nvGrpSpPr>
          <p:cNvPr name="Group 4" id="4"/>
          <p:cNvGrpSpPr/>
          <p:nvPr/>
        </p:nvGrpSpPr>
        <p:grpSpPr>
          <a:xfrm rot="0">
            <a:off x="9868263" y="1028700"/>
            <a:ext cx="1672757" cy="1672757"/>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sp>
        <p:sp>
          <p:nvSpPr>
            <p:cNvPr name="TextBox 6" id="6"/>
            <p:cNvSpPr txBox="true"/>
            <p:nvPr/>
          </p:nvSpPr>
          <p:spPr>
            <a:xfrm>
              <a:off x="76200" y="47625"/>
              <a:ext cx="660400" cy="688975"/>
            </a:xfrm>
            <a:prstGeom prst="rect">
              <a:avLst/>
            </a:prstGeom>
          </p:spPr>
          <p:txBody>
            <a:bodyPr anchor="ctr" rtlCol="false" tIns="50800" lIns="50800" bIns="50800" rIns="50800"/>
            <a:lstStyle/>
            <a:p>
              <a:pPr algn="ctr">
                <a:lnSpc>
                  <a:spcPts val="2969"/>
                </a:lnSpc>
              </a:pPr>
            </a:p>
          </p:txBody>
        </p:sp>
      </p:grpSp>
      <p:grpSp>
        <p:nvGrpSpPr>
          <p:cNvPr name="Group 7" id="7"/>
          <p:cNvGrpSpPr/>
          <p:nvPr/>
        </p:nvGrpSpPr>
        <p:grpSpPr>
          <a:xfrm rot="0">
            <a:off x="9868263" y="3177707"/>
            <a:ext cx="1672757" cy="1672757"/>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sp>
        <p:sp>
          <p:nvSpPr>
            <p:cNvPr name="TextBox 9" id="9"/>
            <p:cNvSpPr txBox="true"/>
            <p:nvPr/>
          </p:nvSpPr>
          <p:spPr>
            <a:xfrm>
              <a:off x="76200" y="47625"/>
              <a:ext cx="660400" cy="688975"/>
            </a:xfrm>
            <a:prstGeom prst="rect">
              <a:avLst/>
            </a:prstGeom>
          </p:spPr>
          <p:txBody>
            <a:bodyPr anchor="ctr" rtlCol="false" tIns="50800" lIns="50800" bIns="50800" rIns="50800"/>
            <a:lstStyle/>
            <a:p>
              <a:pPr algn="ctr">
                <a:lnSpc>
                  <a:spcPts val="2969"/>
                </a:lnSpc>
              </a:pPr>
            </a:p>
          </p:txBody>
        </p:sp>
      </p:grpSp>
      <p:grpSp>
        <p:nvGrpSpPr>
          <p:cNvPr name="Group 10" id="10"/>
          <p:cNvGrpSpPr/>
          <p:nvPr/>
        </p:nvGrpSpPr>
        <p:grpSpPr>
          <a:xfrm rot="0">
            <a:off x="9868263" y="5324517"/>
            <a:ext cx="1672757" cy="1672757"/>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sp>
        <p:sp>
          <p:nvSpPr>
            <p:cNvPr name="TextBox 12" id="12"/>
            <p:cNvSpPr txBox="true"/>
            <p:nvPr/>
          </p:nvSpPr>
          <p:spPr>
            <a:xfrm>
              <a:off x="76200" y="47625"/>
              <a:ext cx="660400" cy="688975"/>
            </a:xfrm>
            <a:prstGeom prst="rect">
              <a:avLst/>
            </a:prstGeom>
          </p:spPr>
          <p:txBody>
            <a:bodyPr anchor="ctr" rtlCol="false" tIns="50800" lIns="50800" bIns="50800" rIns="50800"/>
            <a:lstStyle/>
            <a:p>
              <a:pPr algn="ctr">
                <a:lnSpc>
                  <a:spcPts val="2969"/>
                </a:lnSpc>
              </a:pPr>
            </a:p>
          </p:txBody>
        </p:sp>
      </p:grpSp>
      <p:sp>
        <p:nvSpPr>
          <p:cNvPr name="TextBox 13" id="13"/>
          <p:cNvSpPr txBox="true"/>
          <p:nvPr/>
        </p:nvSpPr>
        <p:spPr>
          <a:xfrm rot="0">
            <a:off x="11957718" y="1470743"/>
            <a:ext cx="6107570" cy="712471"/>
          </a:xfrm>
          <a:prstGeom prst="rect">
            <a:avLst/>
          </a:prstGeom>
        </p:spPr>
        <p:txBody>
          <a:bodyPr anchor="t" rtlCol="false" tIns="0" lIns="0" bIns="0" rIns="0">
            <a:spAutoFit/>
          </a:bodyPr>
          <a:lstStyle/>
          <a:p>
            <a:pPr algn="l" marL="0" indent="0" lvl="0">
              <a:lnSpc>
                <a:spcPts val="5879"/>
              </a:lnSpc>
              <a:spcBef>
                <a:spcPct val="0"/>
              </a:spcBef>
            </a:pPr>
            <a:r>
              <a:rPr lang="en-US" sz="4199" i="true" spc="369">
                <a:solidFill>
                  <a:srgbClr val="EDEDE3"/>
                </a:solidFill>
                <a:latin typeface="Baskerville Display PT Italics"/>
                <a:ea typeface="Baskerville Display PT Italics"/>
                <a:cs typeface="Baskerville Display PT Italics"/>
                <a:sym typeface="Baskerville Display PT Italics"/>
              </a:rPr>
              <a:t>Sketching Exploration</a:t>
            </a:r>
          </a:p>
        </p:txBody>
      </p:sp>
      <p:sp>
        <p:nvSpPr>
          <p:cNvPr name="TextBox 14" id="14"/>
          <p:cNvSpPr txBox="true"/>
          <p:nvPr/>
        </p:nvSpPr>
        <p:spPr>
          <a:xfrm rot="0">
            <a:off x="10036271" y="1574249"/>
            <a:ext cx="1322453" cy="788036"/>
          </a:xfrm>
          <a:prstGeom prst="rect">
            <a:avLst/>
          </a:prstGeom>
        </p:spPr>
        <p:txBody>
          <a:bodyPr anchor="t" rtlCol="false" tIns="0" lIns="0" bIns="0" rIns="0">
            <a:spAutoFit/>
          </a:bodyPr>
          <a:lstStyle/>
          <a:p>
            <a:pPr algn="ctr" marL="0" indent="0" lvl="0">
              <a:lnSpc>
                <a:spcPts val="6439"/>
              </a:lnSpc>
              <a:spcBef>
                <a:spcPct val="0"/>
              </a:spcBef>
            </a:pPr>
            <a:r>
              <a:rPr lang="en-US" sz="4599" spc="404">
                <a:solidFill>
                  <a:srgbClr val="EDEDE3"/>
                </a:solidFill>
                <a:latin typeface="TAN Mon Cheri"/>
                <a:ea typeface="TAN Mon Cheri"/>
                <a:cs typeface="TAN Mon Cheri"/>
                <a:sym typeface="TAN Mon Cheri"/>
              </a:rPr>
              <a:t>1</a:t>
            </a:r>
          </a:p>
        </p:txBody>
      </p:sp>
      <p:sp>
        <p:nvSpPr>
          <p:cNvPr name="TextBox 15" id="15"/>
          <p:cNvSpPr txBox="true"/>
          <p:nvPr/>
        </p:nvSpPr>
        <p:spPr>
          <a:xfrm rot="0">
            <a:off x="10036271" y="3647849"/>
            <a:ext cx="1322453" cy="788036"/>
          </a:xfrm>
          <a:prstGeom prst="rect">
            <a:avLst/>
          </a:prstGeom>
        </p:spPr>
        <p:txBody>
          <a:bodyPr anchor="t" rtlCol="false" tIns="0" lIns="0" bIns="0" rIns="0">
            <a:spAutoFit/>
          </a:bodyPr>
          <a:lstStyle/>
          <a:p>
            <a:pPr algn="ctr" marL="0" indent="0" lvl="0">
              <a:lnSpc>
                <a:spcPts val="6439"/>
              </a:lnSpc>
              <a:spcBef>
                <a:spcPct val="0"/>
              </a:spcBef>
            </a:pPr>
            <a:r>
              <a:rPr lang="en-US" sz="4599" spc="404" u="none">
                <a:solidFill>
                  <a:srgbClr val="EDEDE3"/>
                </a:solidFill>
                <a:latin typeface="TAN Mon Cheri"/>
                <a:ea typeface="TAN Mon Cheri"/>
                <a:cs typeface="TAN Mon Cheri"/>
                <a:sym typeface="TAN Mon Cheri"/>
              </a:rPr>
              <a:t>2</a:t>
            </a:r>
          </a:p>
        </p:txBody>
      </p:sp>
      <p:sp>
        <p:nvSpPr>
          <p:cNvPr name="TextBox 16" id="16"/>
          <p:cNvSpPr txBox="true"/>
          <p:nvPr/>
        </p:nvSpPr>
        <p:spPr>
          <a:xfrm rot="0">
            <a:off x="10036271" y="5793544"/>
            <a:ext cx="1322453" cy="788036"/>
          </a:xfrm>
          <a:prstGeom prst="rect">
            <a:avLst/>
          </a:prstGeom>
        </p:spPr>
        <p:txBody>
          <a:bodyPr anchor="t" rtlCol="false" tIns="0" lIns="0" bIns="0" rIns="0">
            <a:spAutoFit/>
          </a:bodyPr>
          <a:lstStyle/>
          <a:p>
            <a:pPr algn="ctr" marL="0" indent="0" lvl="0">
              <a:lnSpc>
                <a:spcPts val="6439"/>
              </a:lnSpc>
              <a:spcBef>
                <a:spcPct val="0"/>
              </a:spcBef>
            </a:pPr>
            <a:r>
              <a:rPr lang="en-US" sz="4599" spc="404" u="none">
                <a:solidFill>
                  <a:srgbClr val="EDEDE3"/>
                </a:solidFill>
                <a:latin typeface="TAN Mon Cheri"/>
                <a:ea typeface="TAN Mon Cheri"/>
                <a:cs typeface="TAN Mon Cheri"/>
                <a:sym typeface="TAN Mon Cheri"/>
              </a:rPr>
              <a:t>3</a:t>
            </a:r>
          </a:p>
        </p:txBody>
      </p:sp>
      <p:sp>
        <p:nvSpPr>
          <p:cNvPr name="TextBox 17" id="17"/>
          <p:cNvSpPr txBox="true"/>
          <p:nvPr/>
        </p:nvSpPr>
        <p:spPr>
          <a:xfrm rot="0">
            <a:off x="11957718" y="3619750"/>
            <a:ext cx="6107570" cy="712471"/>
          </a:xfrm>
          <a:prstGeom prst="rect">
            <a:avLst/>
          </a:prstGeom>
        </p:spPr>
        <p:txBody>
          <a:bodyPr anchor="t" rtlCol="false" tIns="0" lIns="0" bIns="0" rIns="0">
            <a:spAutoFit/>
          </a:bodyPr>
          <a:lstStyle/>
          <a:p>
            <a:pPr algn="l" marL="0" indent="0" lvl="0">
              <a:lnSpc>
                <a:spcPts val="5879"/>
              </a:lnSpc>
              <a:spcBef>
                <a:spcPct val="0"/>
              </a:spcBef>
            </a:pPr>
            <a:r>
              <a:rPr lang="en-US" sz="4199" i="true" spc="369">
                <a:solidFill>
                  <a:srgbClr val="EDEDE3"/>
                </a:solidFill>
                <a:latin typeface="Baskerville Display PT Italics"/>
                <a:ea typeface="Baskerville Display PT Italics"/>
                <a:cs typeface="Baskerville Display PT Italics"/>
                <a:sym typeface="Baskerville Display PT Italics"/>
              </a:rPr>
              <a:t>Low-fi Prototype</a:t>
            </a:r>
          </a:p>
        </p:txBody>
      </p:sp>
      <p:sp>
        <p:nvSpPr>
          <p:cNvPr name="TextBox 18" id="18"/>
          <p:cNvSpPr txBox="true"/>
          <p:nvPr/>
        </p:nvSpPr>
        <p:spPr>
          <a:xfrm rot="0">
            <a:off x="11957718" y="5812594"/>
            <a:ext cx="6107570" cy="712471"/>
          </a:xfrm>
          <a:prstGeom prst="rect">
            <a:avLst/>
          </a:prstGeom>
        </p:spPr>
        <p:txBody>
          <a:bodyPr anchor="t" rtlCol="false" tIns="0" lIns="0" bIns="0" rIns="0">
            <a:spAutoFit/>
          </a:bodyPr>
          <a:lstStyle/>
          <a:p>
            <a:pPr algn="l" marL="0" indent="0" lvl="0">
              <a:lnSpc>
                <a:spcPts val="5879"/>
              </a:lnSpc>
              <a:spcBef>
                <a:spcPct val="0"/>
              </a:spcBef>
            </a:pPr>
            <a:r>
              <a:rPr lang="en-US" sz="4199" i="true" spc="369">
                <a:solidFill>
                  <a:srgbClr val="EDEDE3"/>
                </a:solidFill>
                <a:latin typeface="Baskerville Display PT Italics"/>
                <a:ea typeface="Baskerville Display PT Italics"/>
                <a:cs typeface="Baskerville Display PT Italics"/>
                <a:sym typeface="Baskerville Display PT Italics"/>
              </a:rPr>
              <a:t>Usability Testing</a:t>
            </a:r>
          </a:p>
        </p:txBody>
      </p:sp>
      <p:sp>
        <p:nvSpPr>
          <p:cNvPr name="TextBox 19" id="19"/>
          <p:cNvSpPr txBox="true"/>
          <p:nvPr/>
        </p:nvSpPr>
        <p:spPr>
          <a:xfrm rot="0">
            <a:off x="0" y="6854399"/>
            <a:ext cx="7138019" cy="1236345"/>
          </a:xfrm>
          <a:prstGeom prst="rect">
            <a:avLst/>
          </a:prstGeom>
        </p:spPr>
        <p:txBody>
          <a:bodyPr anchor="t" rtlCol="false" tIns="0" lIns="0" bIns="0" rIns="0">
            <a:spAutoFit/>
          </a:bodyPr>
          <a:lstStyle/>
          <a:p>
            <a:pPr algn="ctr" marL="0" indent="0" lvl="0">
              <a:lnSpc>
                <a:spcPts val="10080"/>
              </a:lnSpc>
              <a:spcBef>
                <a:spcPct val="0"/>
              </a:spcBef>
            </a:pPr>
            <a:r>
              <a:rPr lang="en-US" sz="7200">
                <a:solidFill>
                  <a:srgbClr val="F2EDE3"/>
                </a:solidFill>
                <a:latin typeface="Belleza"/>
                <a:ea typeface="Belleza"/>
                <a:cs typeface="Belleza"/>
                <a:sym typeface="Belleza"/>
              </a:rPr>
              <a:t>CONTENTS</a:t>
            </a:r>
          </a:p>
        </p:txBody>
      </p:sp>
      <p:grpSp>
        <p:nvGrpSpPr>
          <p:cNvPr name="Group 20" id="20"/>
          <p:cNvGrpSpPr/>
          <p:nvPr/>
        </p:nvGrpSpPr>
        <p:grpSpPr>
          <a:xfrm rot="0">
            <a:off x="9863501" y="7471327"/>
            <a:ext cx="1672757" cy="1672757"/>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sp>
        <p:sp>
          <p:nvSpPr>
            <p:cNvPr name="TextBox 22" id="22"/>
            <p:cNvSpPr txBox="true"/>
            <p:nvPr/>
          </p:nvSpPr>
          <p:spPr>
            <a:xfrm>
              <a:off x="76200" y="47625"/>
              <a:ext cx="660400" cy="688975"/>
            </a:xfrm>
            <a:prstGeom prst="rect">
              <a:avLst/>
            </a:prstGeom>
          </p:spPr>
          <p:txBody>
            <a:bodyPr anchor="ctr" rtlCol="false" tIns="50800" lIns="50800" bIns="50800" rIns="50800"/>
            <a:lstStyle/>
            <a:p>
              <a:pPr algn="ctr">
                <a:lnSpc>
                  <a:spcPts val="2969"/>
                </a:lnSpc>
              </a:pPr>
            </a:p>
          </p:txBody>
        </p:sp>
      </p:grpSp>
      <p:sp>
        <p:nvSpPr>
          <p:cNvPr name="TextBox 23" id="23"/>
          <p:cNvSpPr txBox="true"/>
          <p:nvPr/>
        </p:nvSpPr>
        <p:spPr>
          <a:xfrm rot="0">
            <a:off x="10031509" y="7940354"/>
            <a:ext cx="1322453" cy="788036"/>
          </a:xfrm>
          <a:prstGeom prst="rect">
            <a:avLst/>
          </a:prstGeom>
        </p:spPr>
        <p:txBody>
          <a:bodyPr anchor="t" rtlCol="false" tIns="0" lIns="0" bIns="0" rIns="0">
            <a:spAutoFit/>
          </a:bodyPr>
          <a:lstStyle/>
          <a:p>
            <a:pPr algn="ctr" marL="0" indent="0" lvl="0">
              <a:lnSpc>
                <a:spcPts val="6439"/>
              </a:lnSpc>
              <a:spcBef>
                <a:spcPct val="0"/>
              </a:spcBef>
            </a:pPr>
            <a:r>
              <a:rPr lang="en-US" sz="4599" spc="404">
                <a:solidFill>
                  <a:srgbClr val="EDEDE3"/>
                </a:solidFill>
                <a:latin typeface="TAN Mon Cheri"/>
                <a:ea typeface="TAN Mon Cheri"/>
                <a:cs typeface="TAN Mon Cheri"/>
                <a:sym typeface="TAN Mon Cheri"/>
              </a:rPr>
              <a:t>4</a:t>
            </a:r>
          </a:p>
        </p:txBody>
      </p:sp>
      <p:sp>
        <p:nvSpPr>
          <p:cNvPr name="TextBox 24" id="24"/>
          <p:cNvSpPr txBox="true"/>
          <p:nvPr/>
        </p:nvSpPr>
        <p:spPr>
          <a:xfrm rot="0">
            <a:off x="11957718" y="7913370"/>
            <a:ext cx="6107570" cy="712471"/>
          </a:xfrm>
          <a:prstGeom prst="rect">
            <a:avLst/>
          </a:prstGeom>
        </p:spPr>
        <p:txBody>
          <a:bodyPr anchor="t" rtlCol="false" tIns="0" lIns="0" bIns="0" rIns="0">
            <a:spAutoFit/>
          </a:bodyPr>
          <a:lstStyle/>
          <a:p>
            <a:pPr algn="l" marL="0" indent="0" lvl="0">
              <a:lnSpc>
                <a:spcPts val="5879"/>
              </a:lnSpc>
              <a:spcBef>
                <a:spcPct val="0"/>
              </a:spcBef>
            </a:pPr>
            <a:r>
              <a:rPr lang="en-US" sz="4199" i="true" spc="369">
                <a:solidFill>
                  <a:srgbClr val="EDEDE3"/>
                </a:solidFill>
                <a:latin typeface="Baskerville Display PT Italics"/>
                <a:ea typeface="Baskerville Display PT Italics"/>
                <a:cs typeface="Baskerville Display PT Italics"/>
                <a:sym typeface="Baskerville Display PT Italics"/>
              </a:rPr>
              <a:t>Discussion</a:t>
            </a:r>
          </a:p>
        </p:txBody>
      </p:sp>
    </p:spTree>
  </p:cSld>
  <p:clrMapOvr>
    <a:masterClrMapping/>
  </p:clrMapOvr>
  <p:transition spd="fast">
    <p:push dir="u"/>
  </p:transition>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EDEDE3"/>
        </a:solidFill>
      </p:bgPr>
    </p:bg>
    <p:spTree>
      <p:nvGrpSpPr>
        <p:cNvPr id="1" name=""/>
        <p:cNvGrpSpPr/>
        <p:nvPr/>
      </p:nvGrpSpPr>
      <p:grpSpPr>
        <a:xfrm>
          <a:off x="0" y="0"/>
          <a:ext cx="0" cy="0"/>
          <a:chOff x="0" y="0"/>
          <a:chExt cx="0" cy="0"/>
        </a:xfrm>
      </p:grpSpPr>
      <p:sp>
        <p:nvSpPr>
          <p:cNvPr name="Freeform 2" id="2"/>
          <p:cNvSpPr/>
          <p:nvPr/>
        </p:nvSpPr>
        <p:spPr>
          <a:xfrm flipH="false" flipV="false" rot="0">
            <a:off x="433287" y="-1303361"/>
            <a:ext cx="23894012" cy="11590361"/>
          </a:xfrm>
          <a:custGeom>
            <a:avLst/>
            <a:gdLst/>
            <a:ahLst/>
            <a:cxnLst/>
            <a:rect r="r" b="b" t="t" l="l"/>
            <a:pathLst>
              <a:path h="11590361" w="23894012">
                <a:moveTo>
                  <a:pt x="0" y="0"/>
                </a:moveTo>
                <a:lnTo>
                  <a:pt x="23894013" y="0"/>
                </a:lnTo>
                <a:lnTo>
                  <a:pt x="23894013" y="11590361"/>
                </a:lnTo>
                <a:lnTo>
                  <a:pt x="0" y="11590361"/>
                </a:lnTo>
                <a:lnTo>
                  <a:pt x="0" y="0"/>
                </a:lnTo>
                <a:close/>
              </a:path>
            </a:pathLst>
          </a:custGeom>
          <a:blipFill>
            <a:blip r:embed="rId2">
              <a:extLst>
                <a:ext uri="{96DAC541-7B7A-43D3-8B79-37D633B846F1}">
                  <asvg:svgBlip xmlns:asvg="http://schemas.microsoft.com/office/drawing/2016/SVG/main" r:embed="rId3"/>
                </a:ext>
              </a:extLst>
            </a:blip>
            <a:stretch>
              <a:fillRect l="0" t="-45484" r="0" b="-60669"/>
            </a:stretch>
          </a:blipFill>
        </p:spPr>
      </p:sp>
      <p:sp>
        <p:nvSpPr>
          <p:cNvPr name="TextBox 3" id="3"/>
          <p:cNvSpPr txBox="true"/>
          <p:nvPr/>
        </p:nvSpPr>
        <p:spPr>
          <a:xfrm rot="0">
            <a:off x="821851" y="3463783"/>
            <a:ext cx="4585100" cy="1094740"/>
          </a:xfrm>
          <a:prstGeom prst="rect">
            <a:avLst/>
          </a:prstGeom>
        </p:spPr>
        <p:txBody>
          <a:bodyPr anchor="t" rtlCol="false" tIns="0" lIns="0" bIns="0" rIns="0">
            <a:spAutoFit/>
          </a:bodyPr>
          <a:lstStyle/>
          <a:p>
            <a:pPr algn="l" marL="0" indent="0" lvl="0">
              <a:lnSpc>
                <a:spcPts val="8959"/>
              </a:lnSpc>
              <a:spcBef>
                <a:spcPct val="0"/>
              </a:spcBef>
            </a:pPr>
            <a:r>
              <a:rPr lang="en-US" sz="6399" i="true">
                <a:solidFill>
                  <a:srgbClr val="4E614D"/>
                </a:solidFill>
                <a:latin typeface="Baskerville Display PT Italics"/>
                <a:ea typeface="Baskerville Display PT Italics"/>
                <a:cs typeface="Baskerville Display PT Italics"/>
                <a:sym typeface="Baskerville Display PT Italics"/>
              </a:rPr>
              <a:t>Pros</a:t>
            </a:r>
          </a:p>
        </p:txBody>
      </p:sp>
      <p:sp>
        <p:nvSpPr>
          <p:cNvPr name="AutoShape 4" id="4"/>
          <p:cNvSpPr/>
          <p:nvPr/>
        </p:nvSpPr>
        <p:spPr>
          <a:xfrm flipV="true">
            <a:off x="859951" y="4558523"/>
            <a:ext cx="2254450" cy="23812"/>
          </a:xfrm>
          <a:prstGeom prst="line">
            <a:avLst/>
          </a:prstGeom>
          <a:ln cap="flat" w="28575">
            <a:solidFill>
              <a:srgbClr val="BBCBCD"/>
            </a:solidFill>
            <a:prstDash val="solid"/>
            <a:headEnd type="none" len="sm" w="sm"/>
            <a:tailEnd type="none" len="sm" w="sm"/>
          </a:ln>
        </p:spPr>
      </p:sp>
      <p:sp>
        <p:nvSpPr>
          <p:cNvPr name="TextBox 5" id="5"/>
          <p:cNvSpPr txBox="true"/>
          <p:nvPr/>
        </p:nvSpPr>
        <p:spPr>
          <a:xfrm rot="0">
            <a:off x="821851" y="7416677"/>
            <a:ext cx="4922598" cy="1094740"/>
          </a:xfrm>
          <a:prstGeom prst="rect">
            <a:avLst/>
          </a:prstGeom>
        </p:spPr>
        <p:txBody>
          <a:bodyPr anchor="t" rtlCol="false" tIns="0" lIns="0" bIns="0" rIns="0">
            <a:spAutoFit/>
          </a:bodyPr>
          <a:lstStyle/>
          <a:p>
            <a:pPr algn="l" marL="0" indent="0" lvl="0">
              <a:lnSpc>
                <a:spcPts val="8959"/>
              </a:lnSpc>
              <a:spcBef>
                <a:spcPct val="0"/>
              </a:spcBef>
            </a:pPr>
            <a:r>
              <a:rPr lang="en-US" sz="6399" i="true">
                <a:solidFill>
                  <a:srgbClr val="4E614D"/>
                </a:solidFill>
                <a:latin typeface="Baskerville Display PT Italics"/>
                <a:ea typeface="Baskerville Display PT Italics"/>
                <a:cs typeface="Baskerville Display PT Italics"/>
                <a:sym typeface="Baskerville Display PT Italics"/>
              </a:rPr>
              <a:t>Cons</a:t>
            </a:r>
          </a:p>
        </p:txBody>
      </p:sp>
      <p:sp>
        <p:nvSpPr>
          <p:cNvPr name="AutoShape 6" id="6"/>
          <p:cNvSpPr/>
          <p:nvPr/>
        </p:nvSpPr>
        <p:spPr>
          <a:xfrm>
            <a:off x="859951" y="8511417"/>
            <a:ext cx="2423199" cy="0"/>
          </a:xfrm>
          <a:prstGeom prst="line">
            <a:avLst/>
          </a:prstGeom>
          <a:ln cap="flat" w="28575">
            <a:solidFill>
              <a:srgbClr val="BBCBCD"/>
            </a:solidFill>
            <a:prstDash val="solid"/>
            <a:headEnd type="none" len="sm" w="sm"/>
            <a:tailEnd type="none" len="sm" w="sm"/>
          </a:ln>
        </p:spPr>
      </p:sp>
      <p:sp>
        <p:nvSpPr>
          <p:cNvPr name="TextBox 7" id="7"/>
          <p:cNvSpPr txBox="true"/>
          <p:nvPr/>
        </p:nvSpPr>
        <p:spPr>
          <a:xfrm rot="0">
            <a:off x="4621058" y="2575863"/>
            <a:ext cx="13313060" cy="2567637"/>
          </a:xfrm>
          <a:prstGeom prst="rect">
            <a:avLst/>
          </a:prstGeom>
        </p:spPr>
        <p:txBody>
          <a:bodyPr anchor="t" rtlCol="false" tIns="0" lIns="0" bIns="0" rIns="0">
            <a:spAutoFit/>
          </a:bodyPr>
          <a:lstStyle/>
          <a:p>
            <a:pPr algn="l" marL="792428" indent="-396214" lvl="1">
              <a:lnSpc>
                <a:spcPts val="5138"/>
              </a:lnSpc>
              <a:buFont typeface="Arial"/>
              <a:buChar char="•"/>
            </a:pPr>
            <a:r>
              <a:rPr lang="en-US" sz="3670" spc="220">
                <a:solidFill>
                  <a:srgbClr val="4E614D"/>
                </a:solidFill>
                <a:latin typeface="Belleza"/>
                <a:ea typeface="Belleza"/>
                <a:cs typeface="Belleza"/>
                <a:sym typeface="Belleza"/>
              </a:rPr>
              <a:t>Intuitive, direct access to service</a:t>
            </a:r>
          </a:p>
          <a:p>
            <a:pPr algn="l" marL="792428" indent="-396214" lvl="1">
              <a:lnSpc>
                <a:spcPts val="5138"/>
              </a:lnSpc>
              <a:buFont typeface="Arial"/>
              <a:buChar char="•"/>
            </a:pPr>
            <a:r>
              <a:rPr lang="en-US" sz="3670" spc="220">
                <a:solidFill>
                  <a:srgbClr val="4E614D"/>
                </a:solidFill>
                <a:latin typeface="Belleza"/>
                <a:ea typeface="Belleza"/>
                <a:cs typeface="Belleza"/>
                <a:sym typeface="Belleza"/>
              </a:rPr>
              <a:t>Could provide personalized recommendations to better understand eating disorder and navigate emotions.</a:t>
            </a:r>
          </a:p>
          <a:p>
            <a:pPr algn="l" marL="792428" indent="-396214" lvl="1">
              <a:lnSpc>
                <a:spcPts val="5138"/>
              </a:lnSpc>
              <a:buFont typeface="Arial"/>
              <a:buChar char="•"/>
            </a:pPr>
            <a:r>
              <a:rPr lang="en-US" sz="3670" spc="220">
                <a:solidFill>
                  <a:srgbClr val="4E614D"/>
                </a:solidFill>
                <a:latin typeface="Belleza"/>
                <a:ea typeface="Belleza"/>
                <a:cs typeface="Belleza"/>
                <a:sym typeface="Belleza"/>
              </a:rPr>
              <a:t>Provide structure guidance in reflecting and journaling</a:t>
            </a:r>
          </a:p>
        </p:txBody>
      </p:sp>
      <p:sp>
        <p:nvSpPr>
          <p:cNvPr name="AutoShape 8" id="8"/>
          <p:cNvSpPr/>
          <p:nvPr/>
        </p:nvSpPr>
        <p:spPr>
          <a:xfrm flipV="true">
            <a:off x="4271645" y="0"/>
            <a:ext cx="0" cy="10287000"/>
          </a:xfrm>
          <a:prstGeom prst="line">
            <a:avLst/>
          </a:prstGeom>
          <a:ln cap="flat" w="28575">
            <a:solidFill>
              <a:srgbClr val="FFFFFF"/>
            </a:solidFill>
            <a:prstDash val="solid"/>
            <a:headEnd type="none" len="sm" w="sm"/>
            <a:tailEnd type="none" len="sm" w="sm"/>
          </a:ln>
        </p:spPr>
      </p:sp>
      <p:sp>
        <p:nvSpPr>
          <p:cNvPr name="AutoShape 9" id="9"/>
          <p:cNvSpPr/>
          <p:nvPr/>
        </p:nvSpPr>
        <p:spPr>
          <a:xfrm>
            <a:off x="-313644" y="6049839"/>
            <a:ext cx="18601644" cy="0"/>
          </a:xfrm>
          <a:prstGeom prst="line">
            <a:avLst/>
          </a:prstGeom>
          <a:ln cap="flat" w="28575">
            <a:solidFill>
              <a:srgbClr val="FFFFFF"/>
            </a:solidFill>
            <a:prstDash val="solid"/>
            <a:headEnd type="none" len="sm" w="sm"/>
            <a:tailEnd type="none" len="sm" w="sm"/>
          </a:ln>
        </p:spPr>
      </p:sp>
      <p:sp>
        <p:nvSpPr>
          <p:cNvPr name="TextBox 10" id="10"/>
          <p:cNvSpPr txBox="true"/>
          <p:nvPr/>
        </p:nvSpPr>
        <p:spPr>
          <a:xfrm rot="0">
            <a:off x="4621058" y="6879978"/>
            <a:ext cx="12638242" cy="2573782"/>
          </a:xfrm>
          <a:prstGeom prst="rect">
            <a:avLst/>
          </a:prstGeom>
        </p:spPr>
        <p:txBody>
          <a:bodyPr anchor="t" rtlCol="false" tIns="0" lIns="0" bIns="0" rIns="0">
            <a:spAutoFit/>
          </a:bodyPr>
          <a:lstStyle/>
          <a:p>
            <a:pPr algn="l" marL="792354" indent="-396177" lvl="1">
              <a:lnSpc>
                <a:spcPts val="5138"/>
              </a:lnSpc>
              <a:buFont typeface="Arial"/>
              <a:buChar char="•"/>
            </a:pPr>
            <a:r>
              <a:rPr lang="en-US" sz="3670" spc="220">
                <a:solidFill>
                  <a:srgbClr val="4E614D"/>
                </a:solidFill>
                <a:latin typeface="Belleza"/>
                <a:ea typeface="Belleza"/>
                <a:cs typeface="Belleza"/>
                <a:sym typeface="Belleza"/>
              </a:rPr>
              <a:t>The lack of human-feeling (intonation, facial expression) could make the interaction uncomfortable</a:t>
            </a:r>
          </a:p>
          <a:p>
            <a:pPr algn="l" marL="792354" indent="-396177" lvl="1">
              <a:lnSpc>
                <a:spcPts val="5138"/>
              </a:lnSpc>
              <a:buFont typeface="Arial"/>
              <a:buChar char="•"/>
            </a:pPr>
            <a:r>
              <a:rPr lang="en-US" sz="3670" spc="220">
                <a:solidFill>
                  <a:srgbClr val="4E614D"/>
                </a:solidFill>
                <a:latin typeface="Belleza"/>
                <a:ea typeface="Belleza"/>
                <a:cs typeface="Belleza"/>
                <a:sym typeface="Belleza"/>
              </a:rPr>
              <a:t>Harder to make the user experience intimate</a:t>
            </a:r>
          </a:p>
          <a:p>
            <a:pPr algn="l" marL="792354" indent="-396177" lvl="1">
              <a:lnSpc>
                <a:spcPts val="5138"/>
              </a:lnSpc>
              <a:buFont typeface="Arial"/>
              <a:buChar char="•"/>
            </a:pPr>
            <a:r>
              <a:rPr lang="en-US" sz="3670" spc="220">
                <a:solidFill>
                  <a:srgbClr val="4E614D"/>
                </a:solidFill>
                <a:latin typeface="Belleza"/>
                <a:ea typeface="Belleza"/>
                <a:cs typeface="Belleza"/>
                <a:sym typeface="Belleza"/>
              </a:rPr>
              <a:t>Limited effects: imitates therapy yet couldn’t replace it</a:t>
            </a:r>
          </a:p>
        </p:txBody>
      </p:sp>
      <p:sp>
        <p:nvSpPr>
          <p:cNvPr name="TextBox 11" id="11"/>
          <p:cNvSpPr txBox="true"/>
          <p:nvPr/>
        </p:nvSpPr>
        <p:spPr>
          <a:xfrm rot="0">
            <a:off x="4792102" y="624841"/>
            <a:ext cx="10977951" cy="721993"/>
          </a:xfrm>
          <a:prstGeom prst="rect">
            <a:avLst/>
          </a:prstGeom>
        </p:spPr>
        <p:txBody>
          <a:bodyPr anchor="t" rtlCol="false" tIns="0" lIns="0" bIns="0" rIns="0">
            <a:spAutoFit/>
          </a:bodyPr>
          <a:lstStyle/>
          <a:p>
            <a:pPr algn="l" marL="0" indent="0" lvl="0">
              <a:lnSpc>
                <a:spcPts val="5880"/>
              </a:lnSpc>
              <a:spcBef>
                <a:spcPct val="0"/>
              </a:spcBef>
            </a:pPr>
            <a:r>
              <a:rPr lang="en-US" sz="4200">
                <a:solidFill>
                  <a:srgbClr val="4E614D"/>
                </a:solidFill>
                <a:latin typeface="Belleza"/>
                <a:ea typeface="Belleza"/>
                <a:cs typeface="Belleza"/>
                <a:sym typeface="Belleza"/>
              </a:rPr>
              <a:t>VOCAL INTERACTION + AI SUGGESTION</a:t>
            </a:r>
          </a:p>
        </p:txBody>
      </p:sp>
      <p:sp>
        <p:nvSpPr>
          <p:cNvPr name="AutoShape 12" id="12"/>
          <p:cNvSpPr/>
          <p:nvPr/>
        </p:nvSpPr>
        <p:spPr>
          <a:xfrm>
            <a:off x="-313644" y="1935074"/>
            <a:ext cx="18601644" cy="0"/>
          </a:xfrm>
          <a:prstGeom prst="line">
            <a:avLst/>
          </a:prstGeom>
          <a:ln cap="flat" w="28575">
            <a:solidFill>
              <a:srgbClr val="FFFFFF"/>
            </a:solidFill>
            <a:prstDash val="solid"/>
            <a:headEnd type="none" len="sm" w="sm"/>
            <a:tailEnd type="none" len="sm" w="sm"/>
          </a:ln>
        </p:spPr>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EDEDE3"/>
        </a:solidFill>
      </p:bgPr>
    </p:bg>
    <p:spTree>
      <p:nvGrpSpPr>
        <p:cNvPr id="1" name=""/>
        <p:cNvGrpSpPr/>
        <p:nvPr/>
      </p:nvGrpSpPr>
      <p:grpSpPr>
        <a:xfrm>
          <a:off x="0" y="0"/>
          <a:ext cx="0" cy="0"/>
          <a:chOff x="0" y="0"/>
          <a:chExt cx="0" cy="0"/>
        </a:xfrm>
      </p:grpSpPr>
      <p:sp>
        <p:nvSpPr>
          <p:cNvPr name="Freeform 2" id="2"/>
          <p:cNvSpPr/>
          <p:nvPr/>
        </p:nvSpPr>
        <p:spPr>
          <a:xfrm flipH="false" flipV="false" rot="0">
            <a:off x="433287" y="-1303361"/>
            <a:ext cx="23894012" cy="11590361"/>
          </a:xfrm>
          <a:custGeom>
            <a:avLst/>
            <a:gdLst/>
            <a:ahLst/>
            <a:cxnLst/>
            <a:rect r="r" b="b" t="t" l="l"/>
            <a:pathLst>
              <a:path h="11590361" w="23894012">
                <a:moveTo>
                  <a:pt x="0" y="0"/>
                </a:moveTo>
                <a:lnTo>
                  <a:pt x="23894013" y="0"/>
                </a:lnTo>
                <a:lnTo>
                  <a:pt x="23894013" y="11590361"/>
                </a:lnTo>
                <a:lnTo>
                  <a:pt x="0" y="11590361"/>
                </a:lnTo>
                <a:lnTo>
                  <a:pt x="0" y="0"/>
                </a:lnTo>
                <a:close/>
              </a:path>
            </a:pathLst>
          </a:custGeom>
          <a:blipFill>
            <a:blip r:embed="rId2">
              <a:extLst>
                <a:ext uri="{96DAC541-7B7A-43D3-8B79-37D633B846F1}">
                  <asvg:svgBlip xmlns:asvg="http://schemas.microsoft.com/office/drawing/2016/SVG/main" r:embed="rId3"/>
                </a:ext>
              </a:extLst>
            </a:blip>
            <a:stretch>
              <a:fillRect l="0" t="-45484" r="0" b="-60669"/>
            </a:stretch>
          </a:blipFill>
        </p:spPr>
      </p:sp>
      <p:sp>
        <p:nvSpPr>
          <p:cNvPr name="TextBox 3" id="3"/>
          <p:cNvSpPr txBox="true"/>
          <p:nvPr/>
        </p:nvSpPr>
        <p:spPr>
          <a:xfrm rot="0">
            <a:off x="821851" y="3463783"/>
            <a:ext cx="4585100" cy="1094740"/>
          </a:xfrm>
          <a:prstGeom prst="rect">
            <a:avLst/>
          </a:prstGeom>
        </p:spPr>
        <p:txBody>
          <a:bodyPr anchor="t" rtlCol="false" tIns="0" lIns="0" bIns="0" rIns="0">
            <a:spAutoFit/>
          </a:bodyPr>
          <a:lstStyle/>
          <a:p>
            <a:pPr algn="l" marL="0" indent="0" lvl="0">
              <a:lnSpc>
                <a:spcPts val="8959"/>
              </a:lnSpc>
              <a:spcBef>
                <a:spcPct val="0"/>
              </a:spcBef>
            </a:pPr>
            <a:r>
              <a:rPr lang="en-US" sz="6399" i="true">
                <a:solidFill>
                  <a:srgbClr val="4E614D"/>
                </a:solidFill>
                <a:latin typeface="Baskerville Display PT Italics"/>
                <a:ea typeface="Baskerville Display PT Italics"/>
                <a:cs typeface="Baskerville Display PT Italics"/>
                <a:sym typeface="Baskerville Display PT Italics"/>
              </a:rPr>
              <a:t>Pros</a:t>
            </a:r>
          </a:p>
        </p:txBody>
      </p:sp>
      <p:sp>
        <p:nvSpPr>
          <p:cNvPr name="AutoShape 4" id="4"/>
          <p:cNvSpPr/>
          <p:nvPr/>
        </p:nvSpPr>
        <p:spPr>
          <a:xfrm flipV="true">
            <a:off x="859951" y="4558523"/>
            <a:ext cx="2254450" cy="23812"/>
          </a:xfrm>
          <a:prstGeom prst="line">
            <a:avLst/>
          </a:prstGeom>
          <a:ln cap="flat" w="28575">
            <a:solidFill>
              <a:srgbClr val="BBCBCD"/>
            </a:solidFill>
            <a:prstDash val="solid"/>
            <a:headEnd type="none" len="sm" w="sm"/>
            <a:tailEnd type="none" len="sm" w="sm"/>
          </a:ln>
        </p:spPr>
      </p:sp>
      <p:sp>
        <p:nvSpPr>
          <p:cNvPr name="TextBox 5" id="5"/>
          <p:cNvSpPr txBox="true"/>
          <p:nvPr/>
        </p:nvSpPr>
        <p:spPr>
          <a:xfrm rot="0">
            <a:off x="821851" y="7416677"/>
            <a:ext cx="4922598" cy="1094740"/>
          </a:xfrm>
          <a:prstGeom prst="rect">
            <a:avLst/>
          </a:prstGeom>
        </p:spPr>
        <p:txBody>
          <a:bodyPr anchor="t" rtlCol="false" tIns="0" lIns="0" bIns="0" rIns="0">
            <a:spAutoFit/>
          </a:bodyPr>
          <a:lstStyle/>
          <a:p>
            <a:pPr algn="l" marL="0" indent="0" lvl="0">
              <a:lnSpc>
                <a:spcPts val="8959"/>
              </a:lnSpc>
              <a:spcBef>
                <a:spcPct val="0"/>
              </a:spcBef>
            </a:pPr>
            <a:r>
              <a:rPr lang="en-US" sz="6399" i="true">
                <a:solidFill>
                  <a:srgbClr val="4E614D"/>
                </a:solidFill>
                <a:latin typeface="Baskerville Display PT Italics"/>
                <a:ea typeface="Baskerville Display PT Italics"/>
                <a:cs typeface="Baskerville Display PT Italics"/>
                <a:sym typeface="Baskerville Display PT Italics"/>
              </a:rPr>
              <a:t>Cons</a:t>
            </a:r>
          </a:p>
        </p:txBody>
      </p:sp>
      <p:sp>
        <p:nvSpPr>
          <p:cNvPr name="AutoShape 6" id="6"/>
          <p:cNvSpPr/>
          <p:nvPr/>
        </p:nvSpPr>
        <p:spPr>
          <a:xfrm>
            <a:off x="859951" y="8511417"/>
            <a:ext cx="2423199" cy="0"/>
          </a:xfrm>
          <a:prstGeom prst="line">
            <a:avLst/>
          </a:prstGeom>
          <a:ln cap="flat" w="28575">
            <a:solidFill>
              <a:srgbClr val="BBCBCD"/>
            </a:solidFill>
            <a:prstDash val="solid"/>
            <a:headEnd type="none" len="sm" w="sm"/>
            <a:tailEnd type="none" len="sm" w="sm"/>
          </a:ln>
        </p:spPr>
      </p:sp>
      <p:sp>
        <p:nvSpPr>
          <p:cNvPr name="TextBox 7" id="7"/>
          <p:cNvSpPr txBox="true"/>
          <p:nvPr/>
        </p:nvSpPr>
        <p:spPr>
          <a:xfrm rot="0">
            <a:off x="4621058" y="2670538"/>
            <a:ext cx="13166808" cy="2567637"/>
          </a:xfrm>
          <a:prstGeom prst="rect">
            <a:avLst/>
          </a:prstGeom>
        </p:spPr>
        <p:txBody>
          <a:bodyPr anchor="t" rtlCol="false" tIns="0" lIns="0" bIns="0" rIns="0">
            <a:spAutoFit/>
          </a:bodyPr>
          <a:lstStyle/>
          <a:p>
            <a:pPr algn="l" marL="792428" indent="-396214" lvl="1">
              <a:lnSpc>
                <a:spcPts val="5138"/>
              </a:lnSpc>
              <a:buFont typeface="Arial"/>
              <a:buChar char="•"/>
            </a:pPr>
            <a:r>
              <a:rPr lang="en-US" sz="3670" spc="220">
                <a:solidFill>
                  <a:srgbClr val="4E614D"/>
                </a:solidFill>
                <a:latin typeface="Belleza"/>
                <a:ea typeface="Belleza"/>
                <a:cs typeface="Belleza"/>
                <a:sym typeface="Belleza"/>
              </a:rPr>
              <a:t>Regular reminders to track mood/stress throughout the day (adaptable in smart watches) </a:t>
            </a:r>
          </a:p>
          <a:p>
            <a:pPr algn="l" marL="792428" indent="-396214" lvl="1">
              <a:lnSpc>
                <a:spcPts val="5138"/>
              </a:lnSpc>
              <a:buFont typeface="Arial"/>
              <a:buChar char="•"/>
            </a:pPr>
            <a:r>
              <a:rPr lang="en-US" sz="3670" spc="220">
                <a:solidFill>
                  <a:srgbClr val="4E614D"/>
                </a:solidFill>
                <a:latin typeface="Belleza"/>
                <a:ea typeface="Belleza"/>
                <a:cs typeface="Belleza"/>
                <a:sym typeface="Belleza"/>
              </a:rPr>
              <a:t>‘Text/check-in from a friend’ design would make the experience more intimate/caring</a:t>
            </a:r>
          </a:p>
        </p:txBody>
      </p:sp>
      <p:sp>
        <p:nvSpPr>
          <p:cNvPr name="AutoShape 8" id="8"/>
          <p:cNvSpPr/>
          <p:nvPr/>
        </p:nvSpPr>
        <p:spPr>
          <a:xfrm flipV="true">
            <a:off x="4271645" y="0"/>
            <a:ext cx="0" cy="10287000"/>
          </a:xfrm>
          <a:prstGeom prst="line">
            <a:avLst/>
          </a:prstGeom>
          <a:ln cap="flat" w="28575">
            <a:solidFill>
              <a:srgbClr val="FFFFFF"/>
            </a:solidFill>
            <a:prstDash val="solid"/>
            <a:headEnd type="none" len="sm" w="sm"/>
            <a:tailEnd type="none" len="sm" w="sm"/>
          </a:ln>
        </p:spPr>
      </p:sp>
      <p:sp>
        <p:nvSpPr>
          <p:cNvPr name="AutoShape 9" id="9"/>
          <p:cNvSpPr/>
          <p:nvPr/>
        </p:nvSpPr>
        <p:spPr>
          <a:xfrm>
            <a:off x="-313644" y="6049839"/>
            <a:ext cx="18601644" cy="0"/>
          </a:xfrm>
          <a:prstGeom prst="line">
            <a:avLst/>
          </a:prstGeom>
          <a:ln cap="flat" w="28575">
            <a:solidFill>
              <a:srgbClr val="FFFFFF"/>
            </a:solidFill>
            <a:prstDash val="solid"/>
            <a:headEnd type="none" len="sm" w="sm"/>
            <a:tailEnd type="none" len="sm" w="sm"/>
          </a:ln>
        </p:spPr>
      </p:sp>
      <p:sp>
        <p:nvSpPr>
          <p:cNvPr name="TextBox 10" id="10"/>
          <p:cNvSpPr txBox="true"/>
          <p:nvPr/>
        </p:nvSpPr>
        <p:spPr>
          <a:xfrm rot="0">
            <a:off x="4621058" y="6879978"/>
            <a:ext cx="12638242" cy="2573782"/>
          </a:xfrm>
          <a:prstGeom prst="rect">
            <a:avLst/>
          </a:prstGeom>
        </p:spPr>
        <p:txBody>
          <a:bodyPr anchor="t" rtlCol="false" tIns="0" lIns="0" bIns="0" rIns="0">
            <a:spAutoFit/>
          </a:bodyPr>
          <a:lstStyle/>
          <a:p>
            <a:pPr algn="l" marL="792354" indent="-396177" lvl="1">
              <a:lnSpc>
                <a:spcPts val="5138"/>
              </a:lnSpc>
              <a:buFont typeface="Arial"/>
              <a:buChar char="•"/>
            </a:pPr>
            <a:r>
              <a:rPr lang="en-US" sz="3670" spc="220">
                <a:solidFill>
                  <a:srgbClr val="4E614D"/>
                </a:solidFill>
                <a:latin typeface="Belleza"/>
                <a:ea typeface="Belleza"/>
                <a:cs typeface="Belleza"/>
                <a:sym typeface="Belleza"/>
              </a:rPr>
              <a:t>Overlapping concepts/features with existing apps</a:t>
            </a:r>
          </a:p>
          <a:p>
            <a:pPr algn="l" marL="792354" indent="-396177" lvl="1">
              <a:lnSpc>
                <a:spcPts val="5138"/>
              </a:lnSpc>
              <a:buFont typeface="Arial"/>
              <a:buChar char="•"/>
            </a:pPr>
            <a:r>
              <a:rPr lang="en-US" sz="3670" spc="220">
                <a:solidFill>
                  <a:srgbClr val="4E614D"/>
                </a:solidFill>
                <a:latin typeface="Belleza"/>
                <a:ea typeface="Belleza"/>
                <a:cs typeface="Belleza"/>
                <a:sym typeface="Belleza"/>
              </a:rPr>
              <a:t>The notifications could overwhelm/disturb the users</a:t>
            </a:r>
          </a:p>
          <a:p>
            <a:pPr algn="l" marL="792354" indent="-396177" lvl="1">
              <a:lnSpc>
                <a:spcPts val="5138"/>
              </a:lnSpc>
              <a:buFont typeface="Arial"/>
              <a:buChar char="•"/>
            </a:pPr>
            <a:r>
              <a:rPr lang="en-US" sz="3670" spc="220">
                <a:solidFill>
                  <a:srgbClr val="4E614D"/>
                </a:solidFill>
                <a:latin typeface="Belleza"/>
                <a:ea typeface="Belleza"/>
                <a:cs typeface="Belleza"/>
                <a:sym typeface="Belleza"/>
              </a:rPr>
              <a:t>The notifications could be the trigger for stress/addictive cycle of cutting -&gt; binging -&gt; purging </a:t>
            </a:r>
          </a:p>
        </p:txBody>
      </p:sp>
      <p:sp>
        <p:nvSpPr>
          <p:cNvPr name="TextBox 11" id="11"/>
          <p:cNvSpPr txBox="true"/>
          <p:nvPr/>
        </p:nvSpPr>
        <p:spPr>
          <a:xfrm rot="0">
            <a:off x="4792102" y="624841"/>
            <a:ext cx="10977951" cy="721993"/>
          </a:xfrm>
          <a:prstGeom prst="rect">
            <a:avLst/>
          </a:prstGeom>
        </p:spPr>
        <p:txBody>
          <a:bodyPr anchor="t" rtlCol="false" tIns="0" lIns="0" bIns="0" rIns="0">
            <a:spAutoFit/>
          </a:bodyPr>
          <a:lstStyle/>
          <a:p>
            <a:pPr algn="l" marL="0" indent="0" lvl="0">
              <a:lnSpc>
                <a:spcPts val="5880"/>
              </a:lnSpc>
              <a:spcBef>
                <a:spcPct val="0"/>
              </a:spcBef>
            </a:pPr>
            <a:r>
              <a:rPr lang="en-US" sz="4200">
                <a:solidFill>
                  <a:srgbClr val="4E614D"/>
                </a:solidFill>
                <a:latin typeface="Belleza"/>
                <a:ea typeface="Belleza"/>
                <a:cs typeface="Belleza"/>
                <a:sym typeface="Belleza"/>
              </a:rPr>
              <a:t>NOTIFICATION + MOOD TRACKING</a:t>
            </a:r>
          </a:p>
        </p:txBody>
      </p:sp>
      <p:sp>
        <p:nvSpPr>
          <p:cNvPr name="AutoShape 12" id="12"/>
          <p:cNvSpPr/>
          <p:nvPr/>
        </p:nvSpPr>
        <p:spPr>
          <a:xfrm>
            <a:off x="-313644" y="1935074"/>
            <a:ext cx="18601644" cy="0"/>
          </a:xfrm>
          <a:prstGeom prst="line">
            <a:avLst/>
          </a:prstGeom>
          <a:ln cap="flat" w="28575">
            <a:solidFill>
              <a:srgbClr val="FFFFFF"/>
            </a:solidFill>
            <a:prstDash val="solid"/>
            <a:headEnd type="none" len="sm" w="sm"/>
            <a:tailEnd type="none" len="sm" w="sm"/>
          </a:ln>
        </p:spPr>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EDEDE3"/>
        </a:solidFill>
      </p:bgPr>
    </p:bg>
    <p:spTree>
      <p:nvGrpSpPr>
        <p:cNvPr id="1" name=""/>
        <p:cNvGrpSpPr/>
        <p:nvPr/>
      </p:nvGrpSpPr>
      <p:grpSpPr>
        <a:xfrm>
          <a:off x="0" y="0"/>
          <a:ext cx="0" cy="0"/>
          <a:chOff x="0" y="0"/>
          <a:chExt cx="0" cy="0"/>
        </a:xfrm>
      </p:grpSpPr>
      <p:sp>
        <p:nvSpPr>
          <p:cNvPr name="Freeform 2" id="2"/>
          <p:cNvSpPr/>
          <p:nvPr/>
        </p:nvSpPr>
        <p:spPr>
          <a:xfrm flipH="false" flipV="false" rot="0">
            <a:off x="433287" y="-1303361"/>
            <a:ext cx="23894012" cy="11590361"/>
          </a:xfrm>
          <a:custGeom>
            <a:avLst/>
            <a:gdLst/>
            <a:ahLst/>
            <a:cxnLst/>
            <a:rect r="r" b="b" t="t" l="l"/>
            <a:pathLst>
              <a:path h="11590361" w="23894012">
                <a:moveTo>
                  <a:pt x="0" y="0"/>
                </a:moveTo>
                <a:lnTo>
                  <a:pt x="23894013" y="0"/>
                </a:lnTo>
                <a:lnTo>
                  <a:pt x="23894013" y="11590361"/>
                </a:lnTo>
                <a:lnTo>
                  <a:pt x="0" y="11590361"/>
                </a:lnTo>
                <a:lnTo>
                  <a:pt x="0" y="0"/>
                </a:lnTo>
                <a:close/>
              </a:path>
            </a:pathLst>
          </a:custGeom>
          <a:blipFill>
            <a:blip r:embed="rId2">
              <a:extLst>
                <a:ext uri="{96DAC541-7B7A-43D3-8B79-37D633B846F1}">
                  <asvg:svgBlip xmlns:asvg="http://schemas.microsoft.com/office/drawing/2016/SVG/main" r:embed="rId3"/>
                </a:ext>
              </a:extLst>
            </a:blip>
            <a:stretch>
              <a:fillRect l="0" t="-45484" r="0" b="-60669"/>
            </a:stretch>
          </a:blipFill>
        </p:spPr>
      </p:sp>
      <p:sp>
        <p:nvSpPr>
          <p:cNvPr name="TextBox 3" id="3"/>
          <p:cNvSpPr txBox="true"/>
          <p:nvPr/>
        </p:nvSpPr>
        <p:spPr>
          <a:xfrm rot="0">
            <a:off x="1028700" y="923925"/>
            <a:ext cx="15379108" cy="830580"/>
          </a:xfrm>
          <a:prstGeom prst="rect">
            <a:avLst/>
          </a:prstGeom>
        </p:spPr>
        <p:txBody>
          <a:bodyPr anchor="t" rtlCol="false" tIns="0" lIns="0" bIns="0" rIns="0">
            <a:spAutoFit/>
          </a:bodyPr>
          <a:lstStyle/>
          <a:p>
            <a:pPr algn="l" marL="0" indent="0" lvl="0">
              <a:lnSpc>
                <a:spcPts val="6719"/>
              </a:lnSpc>
              <a:spcBef>
                <a:spcPct val="0"/>
              </a:spcBef>
            </a:pPr>
            <a:r>
              <a:rPr lang="en-US" sz="4800" i="true">
                <a:solidFill>
                  <a:srgbClr val="4E614D"/>
                </a:solidFill>
                <a:latin typeface="Baskerville Display PT Italics"/>
                <a:ea typeface="Baskerville Display PT Italics"/>
                <a:cs typeface="Baskerville Display PT Italics"/>
                <a:sym typeface="Baskerville Display PT Italics"/>
              </a:rPr>
              <a:t>Script</a:t>
            </a:r>
          </a:p>
        </p:txBody>
      </p:sp>
      <p:sp>
        <p:nvSpPr>
          <p:cNvPr name="AutoShape 4" id="4"/>
          <p:cNvSpPr/>
          <p:nvPr/>
        </p:nvSpPr>
        <p:spPr>
          <a:xfrm>
            <a:off x="1066800" y="1901014"/>
            <a:ext cx="4242899" cy="0"/>
          </a:xfrm>
          <a:prstGeom prst="line">
            <a:avLst/>
          </a:prstGeom>
          <a:ln cap="flat" w="28575">
            <a:solidFill>
              <a:srgbClr val="BBCBCD"/>
            </a:solidFill>
            <a:prstDash val="solid"/>
            <a:headEnd type="none" len="sm" w="sm"/>
            <a:tailEnd type="none" len="sm" w="sm"/>
          </a:ln>
        </p:spPr>
      </p:sp>
      <p:sp>
        <p:nvSpPr>
          <p:cNvPr name="TextBox 5" id="5"/>
          <p:cNvSpPr txBox="true"/>
          <p:nvPr/>
        </p:nvSpPr>
        <p:spPr>
          <a:xfrm rot="0">
            <a:off x="581725" y="2473377"/>
            <a:ext cx="17124551" cy="6784923"/>
          </a:xfrm>
          <a:prstGeom prst="rect">
            <a:avLst/>
          </a:prstGeom>
        </p:spPr>
        <p:txBody>
          <a:bodyPr anchor="t" rtlCol="false" tIns="0" lIns="0" bIns="0" rIns="0">
            <a:spAutoFit/>
          </a:bodyPr>
          <a:lstStyle/>
          <a:p>
            <a:pPr algn="l">
              <a:lnSpc>
                <a:spcPts val="4880"/>
              </a:lnSpc>
            </a:pPr>
            <a:r>
              <a:rPr lang="en-US" sz="3485">
                <a:solidFill>
                  <a:srgbClr val="4E614D"/>
                </a:solidFill>
                <a:latin typeface="Belleza"/>
                <a:ea typeface="Belleza"/>
                <a:cs typeface="Belleza"/>
                <a:sym typeface="Belleza"/>
              </a:rPr>
              <a:t>Hi, thank you so much for participating in testing for our prototype. Just to give you some background, FoodWise is an app for eating disorder recovery. We want to make the process of recovery a more structured, yet still enjoyable experience. This takes the form of a recovery roadmap. As you gain points and complete activities, you will be able to progress through the stages of recovery.</a:t>
            </a:r>
          </a:p>
          <a:p>
            <a:pPr algn="l">
              <a:lnSpc>
                <a:spcPts val="4880"/>
              </a:lnSpc>
            </a:pPr>
          </a:p>
          <a:p>
            <a:pPr algn="l">
              <a:lnSpc>
                <a:spcPts val="4880"/>
              </a:lnSpc>
            </a:pPr>
            <a:r>
              <a:rPr lang="en-US" sz="3485">
                <a:solidFill>
                  <a:srgbClr val="4E614D"/>
                </a:solidFill>
                <a:latin typeface="Belleza"/>
                <a:ea typeface="Belleza"/>
                <a:cs typeface="Belleza"/>
                <a:sym typeface="Belleza"/>
              </a:rPr>
              <a:t>Even though the prototype is drawn on paper, you can interact with it as you would a touchscreen, or say aloud what you would like to do. We cannot answer any questions about how to use the app while the test is taking place, but feel free to share your thoughts at any time.</a:t>
            </a:r>
          </a:p>
          <a:p>
            <a:pPr algn="l">
              <a:lnSpc>
                <a:spcPts val="4880"/>
              </a:lnSpc>
            </a:pPr>
          </a:p>
          <a:p>
            <a:pPr algn="l" marL="0" indent="0" lvl="0">
              <a:lnSpc>
                <a:spcPts val="4880"/>
              </a:lnSpc>
              <a:spcBef>
                <a:spcPct val="0"/>
              </a:spcBef>
            </a:pPr>
            <a:r>
              <a:rPr lang="en-US" sz="3485">
                <a:solidFill>
                  <a:srgbClr val="4E614D"/>
                </a:solidFill>
                <a:latin typeface="Belleza"/>
                <a:ea typeface="Belleza"/>
                <a:cs typeface="Belleza"/>
                <a:sym typeface="Belleza"/>
              </a:rPr>
              <a:t>(Each task was explained before the user attempted it, but this was not included in the script)</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EDEDE3"/>
        </a:solidFill>
      </p:bgPr>
    </p:bg>
    <p:spTree>
      <p:nvGrpSpPr>
        <p:cNvPr id="1" name=""/>
        <p:cNvGrpSpPr/>
        <p:nvPr/>
      </p:nvGrpSpPr>
      <p:grpSpPr>
        <a:xfrm>
          <a:off x="0" y="0"/>
          <a:ext cx="0" cy="0"/>
          <a:chOff x="0" y="0"/>
          <a:chExt cx="0" cy="0"/>
        </a:xfrm>
      </p:grpSpPr>
      <p:sp>
        <p:nvSpPr>
          <p:cNvPr name="Freeform 2" id="2"/>
          <p:cNvSpPr/>
          <p:nvPr/>
        </p:nvSpPr>
        <p:spPr>
          <a:xfrm flipH="false" flipV="false" rot="0">
            <a:off x="433287" y="-1303361"/>
            <a:ext cx="23894012" cy="11590361"/>
          </a:xfrm>
          <a:custGeom>
            <a:avLst/>
            <a:gdLst/>
            <a:ahLst/>
            <a:cxnLst/>
            <a:rect r="r" b="b" t="t" l="l"/>
            <a:pathLst>
              <a:path h="11590361" w="23894012">
                <a:moveTo>
                  <a:pt x="0" y="0"/>
                </a:moveTo>
                <a:lnTo>
                  <a:pt x="23894013" y="0"/>
                </a:lnTo>
                <a:lnTo>
                  <a:pt x="23894013" y="11590361"/>
                </a:lnTo>
                <a:lnTo>
                  <a:pt x="0" y="11590361"/>
                </a:lnTo>
                <a:lnTo>
                  <a:pt x="0" y="0"/>
                </a:lnTo>
                <a:close/>
              </a:path>
            </a:pathLst>
          </a:custGeom>
          <a:blipFill>
            <a:blip r:embed="rId2">
              <a:extLst>
                <a:ext uri="{96DAC541-7B7A-43D3-8B79-37D633B846F1}">
                  <asvg:svgBlip xmlns:asvg="http://schemas.microsoft.com/office/drawing/2016/SVG/main" r:embed="rId3"/>
                </a:ext>
              </a:extLst>
            </a:blip>
            <a:stretch>
              <a:fillRect l="0" t="-45484" r="0" b="-60669"/>
            </a:stretch>
          </a:blipFill>
        </p:spPr>
      </p:sp>
      <p:sp>
        <p:nvSpPr>
          <p:cNvPr name="AutoShape 3" id="3"/>
          <p:cNvSpPr/>
          <p:nvPr/>
        </p:nvSpPr>
        <p:spPr>
          <a:xfrm>
            <a:off x="1066800" y="1901014"/>
            <a:ext cx="4242899" cy="0"/>
          </a:xfrm>
          <a:prstGeom prst="line">
            <a:avLst/>
          </a:prstGeom>
          <a:ln cap="flat" w="28575">
            <a:solidFill>
              <a:srgbClr val="BBCBCD"/>
            </a:solidFill>
            <a:prstDash val="solid"/>
            <a:headEnd type="none" len="sm" w="sm"/>
            <a:tailEnd type="none" len="sm" w="sm"/>
          </a:ln>
        </p:spPr>
      </p:sp>
      <p:sp>
        <p:nvSpPr>
          <p:cNvPr name="Freeform 4" id="4"/>
          <p:cNvSpPr/>
          <p:nvPr/>
        </p:nvSpPr>
        <p:spPr>
          <a:xfrm flipH="false" flipV="false" rot="0">
            <a:off x="8460481" y="0"/>
            <a:ext cx="9194006" cy="10287000"/>
          </a:xfrm>
          <a:custGeom>
            <a:avLst/>
            <a:gdLst/>
            <a:ahLst/>
            <a:cxnLst/>
            <a:rect r="r" b="b" t="t" l="l"/>
            <a:pathLst>
              <a:path h="10287000" w="9194006">
                <a:moveTo>
                  <a:pt x="0" y="0"/>
                </a:moveTo>
                <a:lnTo>
                  <a:pt x="9194006" y="0"/>
                </a:lnTo>
                <a:lnTo>
                  <a:pt x="9194006" y="10287000"/>
                </a:lnTo>
                <a:lnTo>
                  <a:pt x="0" y="10287000"/>
                </a:lnTo>
                <a:lnTo>
                  <a:pt x="0" y="0"/>
                </a:lnTo>
                <a:close/>
              </a:path>
            </a:pathLst>
          </a:custGeom>
          <a:blipFill>
            <a:blip r:embed="rId4"/>
            <a:stretch>
              <a:fillRect l="0" t="0" r="0" b="0"/>
            </a:stretch>
          </a:blipFill>
        </p:spPr>
      </p:sp>
      <p:sp>
        <p:nvSpPr>
          <p:cNvPr name="TextBox 5" id="5"/>
          <p:cNvSpPr txBox="true"/>
          <p:nvPr/>
        </p:nvSpPr>
        <p:spPr>
          <a:xfrm rot="0">
            <a:off x="1028700" y="923925"/>
            <a:ext cx="15379108" cy="830580"/>
          </a:xfrm>
          <a:prstGeom prst="rect">
            <a:avLst/>
          </a:prstGeom>
        </p:spPr>
        <p:txBody>
          <a:bodyPr anchor="t" rtlCol="false" tIns="0" lIns="0" bIns="0" rIns="0">
            <a:spAutoFit/>
          </a:bodyPr>
          <a:lstStyle/>
          <a:p>
            <a:pPr algn="l" marL="0" indent="0" lvl="0">
              <a:lnSpc>
                <a:spcPts val="6719"/>
              </a:lnSpc>
              <a:spcBef>
                <a:spcPct val="0"/>
              </a:spcBef>
            </a:pPr>
            <a:r>
              <a:rPr lang="en-US" sz="4800" i="true">
                <a:solidFill>
                  <a:srgbClr val="4E614D"/>
                </a:solidFill>
                <a:latin typeface="Baskerville Display PT Italics"/>
                <a:ea typeface="Baskerville Display PT Italics"/>
                <a:cs typeface="Baskerville Display PT Italics"/>
                <a:sym typeface="Baskerville Display PT Italics"/>
              </a:rPr>
              <a:t>Critical Incidents</a:t>
            </a:r>
          </a:p>
        </p:txBody>
      </p:sp>
      <p:sp>
        <p:nvSpPr>
          <p:cNvPr name="TextBox 6" id="6"/>
          <p:cNvSpPr txBox="true"/>
          <p:nvPr/>
        </p:nvSpPr>
        <p:spPr>
          <a:xfrm rot="0">
            <a:off x="625641" y="2454105"/>
            <a:ext cx="7651454" cy="3989704"/>
          </a:xfrm>
          <a:prstGeom prst="rect">
            <a:avLst/>
          </a:prstGeom>
        </p:spPr>
        <p:txBody>
          <a:bodyPr anchor="t" rtlCol="false" tIns="0" lIns="0" bIns="0" rIns="0">
            <a:spAutoFit/>
          </a:bodyPr>
          <a:lstStyle/>
          <a:p>
            <a:pPr algn="l">
              <a:lnSpc>
                <a:spcPts val="5320"/>
              </a:lnSpc>
            </a:pPr>
            <a:r>
              <a:rPr lang="en-US" sz="3800">
                <a:solidFill>
                  <a:srgbClr val="4E614D"/>
                </a:solidFill>
                <a:latin typeface="Belleza"/>
                <a:ea typeface="Belleza"/>
                <a:cs typeface="Belleza"/>
                <a:sym typeface="Belleza"/>
              </a:rPr>
              <a:t>Note: a more thorough (but less organized) account can be found in the full notes document, which was too long to include in this presentation. </a:t>
            </a:r>
          </a:p>
          <a:p>
            <a:pPr algn="l">
              <a:lnSpc>
                <a:spcPts val="5320"/>
              </a:lnSpc>
            </a:pPr>
          </a:p>
          <a:p>
            <a:pPr algn="l" marL="0" indent="0" lvl="0">
              <a:lnSpc>
                <a:spcPts val="5320"/>
              </a:lnSpc>
              <a:spcBef>
                <a:spcPct val="0"/>
              </a:spcBef>
            </a:pPr>
            <a:r>
              <a:rPr lang="en-US" sz="3800">
                <a:solidFill>
                  <a:srgbClr val="4E614D"/>
                </a:solidFill>
                <a:latin typeface="Belleza"/>
                <a:ea typeface="Belleza"/>
                <a:cs typeface="Belleza"/>
                <a:sym typeface="Belleza"/>
              </a:rPr>
              <a:t>View it </a:t>
            </a:r>
            <a:r>
              <a:rPr lang="en-US" sz="3800" u="sng">
                <a:solidFill>
                  <a:srgbClr val="4E614D"/>
                </a:solidFill>
                <a:latin typeface="Belleza"/>
                <a:ea typeface="Belleza"/>
                <a:cs typeface="Belleza"/>
                <a:sym typeface="Belleza"/>
                <a:hlinkClick r:id="rId5" tooltip="https://docs.google.com/document/d/1-hJ94sWsT-pSsykWjV3szzrLW61lvCrbMqPuGn4ss6s/edit?usp=sharing"/>
              </a:rPr>
              <a:t>here</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EDEDE3"/>
        </a:solidFill>
      </p:bgPr>
    </p:bg>
    <p:spTree>
      <p:nvGrpSpPr>
        <p:cNvPr id="1" name=""/>
        <p:cNvGrpSpPr/>
        <p:nvPr/>
      </p:nvGrpSpPr>
      <p:grpSpPr>
        <a:xfrm>
          <a:off x="0" y="0"/>
          <a:ext cx="0" cy="0"/>
          <a:chOff x="0" y="0"/>
          <a:chExt cx="0" cy="0"/>
        </a:xfrm>
      </p:grpSpPr>
      <p:sp>
        <p:nvSpPr>
          <p:cNvPr name="Freeform 2" id="2"/>
          <p:cNvSpPr/>
          <p:nvPr/>
        </p:nvSpPr>
        <p:spPr>
          <a:xfrm flipH="false" flipV="false" rot="0">
            <a:off x="433287" y="-1303361"/>
            <a:ext cx="23894012" cy="11590361"/>
          </a:xfrm>
          <a:custGeom>
            <a:avLst/>
            <a:gdLst/>
            <a:ahLst/>
            <a:cxnLst/>
            <a:rect r="r" b="b" t="t" l="l"/>
            <a:pathLst>
              <a:path h="11590361" w="23894012">
                <a:moveTo>
                  <a:pt x="0" y="0"/>
                </a:moveTo>
                <a:lnTo>
                  <a:pt x="23894013" y="0"/>
                </a:lnTo>
                <a:lnTo>
                  <a:pt x="23894013" y="11590361"/>
                </a:lnTo>
                <a:lnTo>
                  <a:pt x="0" y="11590361"/>
                </a:lnTo>
                <a:lnTo>
                  <a:pt x="0" y="0"/>
                </a:lnTo>
                <a:close/>
              </a:path>
            </a:pathLst>
          </a:custGeom>
          <a:blipFill>
            <a:blip r:embed="rId2">
              <a:extLst>
                <a:ext uri="{96DAC541-7B7A-43D3-8B79-37D633B846F1}">
                  <asvg:svgBlip xmlns:asvg="http://schemas.microsoft.com/office/drawing/2016/SVG/main" r:embed="rId3"/>
                </a:ext>
              </a:extLst>
            </a:blip>
            <a:stretch>
              <a:fillRect l="0" t="-45484" r="0" b="-60669"/>
            </a:stretch>
          </a:blipFill>
        </p:spPr>
      </p:sp>
      <p:sp>
        <p:nvSpPr>
          <p:cNvPr name="AutoShape 3" id="3"/>
          <p:cNvSpPr/>
          <p:nvPr/>
        </p:nvSpPr>
        <p:spPr>
          <a:xfrm>
            <a:off x="1066800" y="1901014"/>
            <a:ext cx="4242899" cy="0"/>
          </a:xfrm>
          <a:prstGeom prst="line">
            <a:avLst/>
          </a:prstGeom>
          <a:ln cap="flat" w="28575">
            <a:solidFill>
              <a:srgbClr val="BBCBCD"/>
            </a:solidFill>
            <a:prstDash val="solid"/>
            <a:headEnd type="none" len="sm" w="sm"/>
            <a:tailEnd type="none" len="sm" w="sm"/>
          </a:ln>
        </p:spPr>
      </p:sp>
      <p:sp>
        <p:nvSpPr>
          <p:cNvPr name="Freeform 4" id="4"/>
          <p:cNvSpPr/>
          <p:nvPr/>
        </p:nvSpPr>
        <p:spPr>
          <a:xfrm flipH="false" flipV="false" rot="0">
            <a:off x="8331476" y="1111565"/>
            <a:ext cx="9486736" cy="8146735"/>
          </a:xfrm>
          <a:custGeom>
            <a:avLst/>
            <a:gdLst/>
            <a:ahLst/>
            <a:cxnLst/>
            <a:rect r="r" b="b" t="t" l="l"/>
            <a:pathLst>
              <a:path h="8146735" w="9486736">
                <a:moveTo>
                  <a:pt x="0" y="0"/>
                </a:moveTo>
                <a:lnTo>
                  <a:pt x="9486736" y="0"/>
                </a:lnTo>
                <a:lnTo>
                  <a:pt x="9486736" y="8146735"/>
                </a:lnTo>
                <a:lnTo>
                  <a:pt x="0" y="8146735"/>
                </a:lnTo>
                <a:lnTo>
                  <a:pt x="0" y="0"/>
                </a:lnTo>
                <a:close/>
              </a:path>
            </a:pathLst>
          </a:custGeom>
          <a:blipFill>
            <a:blip r:embed="rId4"/>
            <a:stretch>
              <a:fillRect l="0" t="0" r="0" b="0"/>
            </a:stretch>
          </a:blipFill>
        </p:spPr>
      </p:sp>
      <p:sp>
        <p:nvSpPr>
          <p:cNvPr name="TextBox 5" id="5"/>
          <p:cNvSpPr txBox="true"/>
          <p:nvPr/>
        </p:nvSpPr>
        <p:spPr>
          <a:xfrm rot="0">
            <a:off x="1028700" y="923925"/>
            <a:ext cx="15379108" cy="830580"/>
          </a:xfrm>
          <a:prstGeom prst="rect">
            <a:avLst/>
          </a:prstGeom>
        </p:spPr>
        <p:txBody>
          <a:bodyPr anchor="t" rtlCol="false" tIns="0" lIns="0" bIns="0" rIns="0">
            <a:spAutoFit/>
          </a:bodyPr>
          <a:lstStyle/>
          <a:p>
            <a:pPr algn="l" marL="0" indent="0" lvl="0">
              <a:lnSpc>
                <a:spcPts val="6719"/>
              </a:lnSpc>
              <a:spcBef>
                <a:spcPct val="0"/>
              </a:spcBef>
            </a:pPr>
            <a:r>
              <a:rPr lang="en-US" sz="4800" i="true">
                <a:solidFill>
                  <a:srgbClr val="4E614D"/>
                </a:solidFill>
                <a:latin typeface="Baskerville Display PT Italics"/>
                <a:ea typeface="Baskerville Display PT Italics"/>
                <a:cs typeface="Baskerville Display PT Italics"/>
                <a:sym typeface="Baskerville Display PT Italics"/>
              </a:rPr>
              <a:t>Feature-based Takeaways</a:t>
            </a:r>
          </a:p>
        </p:txBody>
      </p:sp>
      <p:sp>
        <p:nvSpPr>
          <p:cNvPr name="TextBox 6" id="6"/>
          <p:cNvSpPr txBox="true"/>
          <p:nvPr/>
        </p:nvSpPr>
        <p:spPr>
          <a:xfrm rot="0">
            <a:off x="723056" y="2426373"/>
            <a:ext cx="7302776" cy="4656454"/>
          </a:xfrm>
          <a:prstGeom prst="rect">
            <a:avLst/>
          </a:prstGeom>
        </p:spPr>
        <p:txBody>
          <a:bodyPr anchor="t" rtlCol="false" tIns="0" lIns="0" bIns="0" rIns="0">
            <a:spAutoFit/>
          </a:bodyPr>
          <a:lstStyle/>
          <a:p>
            <a:pPr algn="l">
              <a:lnSpc>
                <a:spcPts val="5320"/>
              </a:lnSpc>
            </a:pPr>
            <a:r>
              <a:rPr lang="en-US" sz="3800">
                <a:solidFill>
                  <a:srgbClr val="4E614D"/>
                </a:solidFill>
                <a:latin typeface="Belleza"/>
                <a:ea typeface="Belleza"/>
                <a:cs typeface="Belleza"/>
                <a:sym typeface="Belleza"/>
              </a:rPr>
              <a:t>Other notable takeaways and areas of attention based on specific app functions/features.</a:t>
            </a:r>
          </a:p>
          <a:p>
            <a:pPr algn="l">
              <a:lnSpc>
                <a:spcPts val="5320"/>
              </a:lnSpc>
            </a:pPr>
          </a:p>
          <a:p>
            <a:pPr algn="l" marL="0" indent="0" lvl="0">
              <a:lnSpc>
                <a:spcPts val="5320"/>
              </a:lnSpc>
              <a:spcBef>
                <a:spcPct val="0"/>
              </a:spcBef>
            </a:pPr>
            <a:r>
              <a:rPr lang="en-US" sz="3800" u="sng">
                <a:solidFill>
                  <a:srgbClr val="4E614D"/>
                </a:solidFill>
                <a:latin typeface="Belleza"/>
                <a:ea typeface="Belleza"/>
                <a:cs typeface="Belleza"/>
                <a:sym typeface="Belleza"/>
              </a:rPr>
              <a:t>Note</a:t>
            </a:r>
            <a:r>
              <a:rPr lang="en-US" sz="3800">
                <a:solidFill>
                  <a:srgbClr val="4E614D"/>
                </a:solidFill>
                <a:latin typeface="Belleza"/>
                <a:ea typeface="Belleza"/>
                <a:cs typeface="Belleza"/>
                <a:sym typeface="Belleza"/>
              </a:rPr>
              <a:t>: this is a condensed version of the notes from prototyping. You can view the full list </a:t>
            </a:r>
            <a:r>
              <a:rPr lang="en-US" sz="3800" u="sng">
                <a:solidFill>
                  <a:srgbClr val="4E614D"/>
                </a:solidFill>
                <a:latin typeface="Belleza"/>
                <a:ea typeface="Belleza"/>
                <a:cs typeface="Belleza"/>
                <a:sym typeface="Belleza"/>
                <a:hlinkClick r:id="rId5" tooltip="https://docs.google.com/document/d/1-hJ94sWsT-pSsykWjV3szzrLW61lvCrbMqPuGn4ss6s/edit?usp=sharing"/>
              </a:rPr>
              <a:t>here</a:t>
            </a:r>
            <a:r>
              <a:rPr lang="en-US" sz="3800">
                <a:solidFill>
                  <a:srgbClr val="4E614D"/>
                </a:solidFill>
                <a:latin typeface="Belleza"/>
                <a:ea typeface="Belleza"/>
                <a:cs typeface="Belleza"/>
                <a:sym typeface="Belleza"/>
              </a:rPr>
              <a: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A6A482"/>
        </a:solidFill>
      </p:bgPr>
    </p:bg>
    <p:spTree>
      <p:nvGrpSpPr>
        <p:cNvPr id="1" name=""/>
        <p:cNvGrpSpPr/>
        <p:nvPr/>
      </p:nvGrpSpPr>
      <p:grpSpPr>
        <a:xfrm>
          <a:off x="0" y="0"/>
          <a:ext cx="0" cy="0"/>
          <a:chOff x="0" y="0"/>
          <a:chExt cx="0" cy="0"/>
        </a:xfrm>
      </p:grpSpPr>
      <p:sp>
        <p:nvSpPr>
          <p:cNvPr name="Freeform 2" id="2"/>
          <p:cNvSpPr/>
          <p:nvPr/>
        </p:nvSpPr>
        <p:spPr>
          <a:xfrm flipH="false" flipV="false" rot="0">
            <a:off x="-1360525" y="-633005"/>
            <a:ext cx="21009051" cy="11553011"/>
          </a:xfrm>
          <a:custGeom>
            <a:avLst/>
            <a:gdLst/>
            <a:ahLst/>
            <a:cxnLst/>
            <a:rect r="r" b="b" t="t" l="l"/>
            <a:pathLst>
              <a:path h="11553011" w="21009051">
                <a:moveTo>
                  <a:pt x="0" y="0"/>
                </a:moveTo>
                <a:lnTo>
                  <a:pt x="21009050" y="0"/>
                </a:lnTo>
                <a:lnTo>
                  <a:pt x="21009050" y="11553010"/>
                </a:lnTo>
                <a:lnTo>
                  <a:pt x="0" y="11553010"/>
                </a:lnTo>
                <a:lnTo>
                  <a:pt x="0" y="0"/>
                </a:lnTo>
                <a:close/>
              </a:path>
            </a:pathLst>
          </a:custGeom>
          <a:blipFill>
            <a:blip r:embed="rId2">
              <a:alphaModFix amt="50000"/>
              <a:extLst>
                <a:ext uri="{96DAC541-7B7A-43D3-8B79-37D633B846F1}">
                  <asvg:svgBlip xmlns:asvg="http://schemas.microsoft.com/office/drawing/2016/SVG/main" r:embed="rId3"/>
                </a:ext>
              </a:extLst>
            </a:blip>
            <a:stretch>
              <a:fillRect l="0" t="-38424" r="0" b="-43424"/>
            </a:stretch>
          </a:blipFill>
        </p:spPr>
      </p:sp>
      <p:sp>
        <p:nvSpPr>
          <p:cNvPr name="Freeform 3" id="3"/>
          <p:cNvSpPr/>
          <p:nvPr/>
        </p:nvSpPr>
        <p:spPr>
          <a:xfrm flipH="false" flipV="false" rot="0">
            <a:off x="1411177" y="1286755"/>
            <a:ext cx="15465645" cy="7713491"/>
          </a:xfrm>
          <a:custGeom>
            <a:avLst/>
            <a:gdLst/>
            <a:ahLst/>
            <a:cxnLst/>
            <a:rect r="r" b="b" t="t" l="l"/>
            <a:pathLst>
              <a:path h="7713491" w="15465645">
                <a:moveTo>
                  <a:pt x="0" y="0"/>
                </a:moveTo>
                <a:lnTo>
                  <a:pt x="15465646" y="0"/>
                </a:lnTo>
                <a:lnTo>
                  <a:pt x="15465646" y="7713490"/>
                </a:lnTo>
                <a:lnTo>
                  <a:pt x="0" y="77134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943476" y="3457450"/>
            <a:ext cx="12401049" cy="3267325"/>
          </a:xfrm>
          <a:prstGeom prst="rect">
            <a:avLst/>
          </a:prstGeom>
        </p:spPr>
        <p:txBody>
          <a:bodyPr anchor="t" rtlCol="false" tIns="0" lIns="0" bIns="0" rIns="0">
            <a:spAutoFit/>
          </a:bodyPr>
          <a:lstStyle/>
          <a:p>
            <a:pPr algn="ctr">
              <a:lnSpc>
                <a:spcPts val="12995"/>
              </a:lnSpc>
            </a:pPr>
            <a:r>
              <a:rPr lang="en-US" sz="9996" spc="219">
                <a:solidFill>
                  <a:srgbClr val="4E614D"/>
                </a:solidFill>
                <a:latin typeface="Belleza"/>
                <a:ea typeface="Belleza"/>
                <a:cs typeface="Belleza"/>
                <a:sym typeface="Belleza"/>
              </a:rPr>
              <a:t>1(a) </a:t>
            </a:r>
          </a:p>
          <a:p>
            <a:pPr algn="ctr" marL="0" indent="0" lvl="0">
              <a:lnSpc>
                <a:spcPts val="12995"/>
              </a:lnSpc>
            </a:pPr>
            <a:r>
              <a:rPr lang="en-US" sz="9996" spc="219">
                <a:solidFill>
                  <a:srgbClr val="4E614D"/>
                </a:solidFill>
                <a:latin typeface="Belleza"/>
                <a:ea typeface="Belleza"/>
                <a:cs typeface="Belleza"/>
                <a:sym typeface="Belleza"/>
              </a:rPr>
              <a:t>Concept Sketches</a:t>
            </a:r>
          </a:p>
        </p:txBody>
      </p:sp>
    </p:spTree>
  </p:cSld>
  <p:clrMapOvr>
    <a:masterClrMapping/>
  </p:clrMapOvr>
  <p:transition spd="fast">
    <p:push dir="u"/>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3857342" y="1968359"/>
            <a:ext cx="10573317" cy="7863904"/>
          </a:xfrm>
          <a:custGeom>
            <a:avLst/>
            <a:gdLst/>
            <a:ahLst/>
            <a:cxnLst/>
            <a:rect r="r" b="b" t="t" l="l"/>
            <a:pathLst>
              <a:path h="7863904" w="10573317">
                <a:moveTo>
                  <a:pt x="0" y="0"/>
                </a:moveTo>
                <a:lnTo>
                  <a:pt x="10573316" y="0"/>
                </a:lnTo>
                <a:lnTo>
                  <a:pt x="10573316" y="7863905"/>
                </a:lnTo>
                <a:lnTo>
                  <a:pt x="0" y="7863905"/>
                </a:lnTo>
                <a:lnTo>
                  <a:pt x="0" y="0"/>
                </a:lnTo>
                <a:close/>
              </a:path>
            </a:pathLst>
          </a:custGeom>
          <a:blipFill>
            <a:blip r:embed="rId2"/>
            <a:stretch>
              <a:fillRect l="0" t="0" r="0" b="0"/>
            </a:stretch>
          </a:blipFill>
        </p:spPr>
      </p:sp>
      <p:sp>
        <p:nvSpPr>
          <p:cNvPr name="TextBox 3" id="3"/>
          <p:cNvSpPr txBox="true"/>
          <p:nvPr/>
        </p:nvSpPr>
        <p:spPr>
          <a:xfrm rot="0">
            <a:off x="4483217" y="371475"/>
            <a:ext cx="9321566" cy="1228725"/>
          </a:xfrm>
          <a:prstGeom prst="rect">
            <a:avLst/>
          </a:prstGeom>
        </p:spPr>
        <p:txBody>
          <a:bodyPr anchor="t" rtlCol="false" tIns="0" lIns="0" bIns="0" rIns="0">
            <a:spAutoFit/>
          </a:bodyPr>
          <a:lstStyle/>
          <a:p>
            <a:pPr algn="ctr" marL="0" indent="0" lvl="0">
              <a:lnSpc>
                <a:spcPts val="9750"/>
              </a:lnSpc>
            </a:pPr>
            <a:r>
              <a:rPr lang="en-US" sz="7500" spc="165">
                <a:solidFill>
                  <a:srgbClr val="4E614D"/>
                </a:solidFill>
                <a:latin typeface="Belleza"/>
                <a:ea typeface="Belleza"/>
                <a:cs typeface="Belleza"/>
                <a:sym typeface="Belleza"/>
              </a:rPr>
              <a:t>Crazy 8's - Mai</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169838" y="1996200"/>
            <a:ext cx="5977853" cy="7970471"/>
          </a:xfrm>
          <a:custGeom>
            <a:avLst/>
            <a:gdLst/>
            <a:ahLst/>
            <a:cxnLst/>
            <a:rect r="r" b="b" t="t" l="l"/>
            <a:pathLst>
              <a:path h="7970471" w="5977853">
                <a:moveTo>
                  <a:pt x="0" y="0"/>
                </a:moveTo>
                <a:lnTo>
                  <a:pt x="5977853" y="0"/>
                </a:lnTo>
                <a:lnTo>
                  <a:pt x="5977853" y="7970471"/>
                </a:lnTo>
                <a:lnTo>
                  <a:pt x="0" y="7970471"/>
                </a:lnTo>
                <a:lnTo>
                  <a:pt x="0" y="0"/>
                </a:lnTo>
                <a:close/>
              </a:path>
            </a:pathLst>
          </a:custGeom>
          <a:blipFill>
            <a:blip r:embed="rId2"/>
            <a:stretch>
              <a:fillRect l="0" t="0" r="0" b="0"/>
            </a:stretch>
          </a:blipFill>
        </p:spPr>
      </p:sp>
      <p:sp>
        <p:nvSpPr>
          <p:cNvPr name="Freeform 3" id="3"/>
          <p:cNvSpPr/>
          <p:nvPr/>
        </p:nvSpPr>
        <p:spPr>
          <a:xfrm flipH="false" flipV="false" rot="-5400000">
            <a:off x="10140309" y="1996200"/>
            <a:ext cx="5977853" cy="7970471"/>
          </a:xfrm>
          <a:custGeom>
            <a:avLst/>
            <a:gdLst/>
            <a:ahLst/>
            <a:cxnLst/>
            <a:rect r="r" b="b" t="t" l="l"/>
            <a:pathLst>
              <a:path h="7970471" w="5977853">
                <a:moveTo>
                  <a:pt x="0" y="0"/>
                </a:moveTo>
                <a:lnTo>
                  <a:pt x="5977853" y="0"/>
                </a:lnTo>
                <a:lnTo>
                  <a:pt x="5977853" y="7970471"/>
                </a:lnTo>
                <a:lnTo>
                  <a:pt x="0" y="7970471"/>
                </a:lnTo>
                <a:lnTo>
                  <a:pt x="0" y="0"/>
                </a:lnTo>
                <a:close/>
              </a:path>
            </a:pathLst>
          </a:custGeom>
          <a:blipFill>
            <a:blip r:embed="rId3"/>
            <a:stretch>
              <a:fillRect l="0" t="0" r="0" b="0"/>
            </a:stretch>
          </a:blipFill>
        </p:spPr>
      </p:sp>
      <p:sp>
        <p:nvSpPr>
          <p:cNvPr name="TextBox 4" id="4"/>
          <p:cNvSpPr txBox="true"/>
          <p:nvPr/>
        </p:nvSpPr>
        <p:spPr>
          <a:xfrm rot="0">
            <a:off x="2943476" y="1132374"/>
            <a:ext cx="12401049" cy="1228725"/>
          </a:xfrm>
          <a:prstGeom prst="rect">
            <a:avLst/>
          </a:prstGeom>
        </p:spPr>
        <p:txBody>
          <a:bodyPr anchor="t" rtlCol="false" tIns="0" lIns="0" bIns="0" rIns="0">
            <a:spAutoFit/>
          </a:bodyPr>
          <a:lstStyle/>
          <a:p>
            <a:pPr algn="ctr" marL="0" indent="0" lvl="0">
              <a:lnSpc>
                <a:spcPts val="9750"/>
              </a:lnSpc>
            </a:pPr>
            <a:r>
              <a:rPr lang="en-US" sz="7500" spc="165">
                <a:solidFill>
                  <a:srgbClr val="4E614D"/>
                </a:solidFill>
                <a:latin typeface="Belleza"/>
                <a:ea typeface="Belleza"/>
                <a:cs typeface="Belleza"/>
                <a:sym typeface="Belleza"/>
              </a:rPr>
              <a:t>Crazy 8's - Na Young</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BCB7AB"/>
        </a:solidFill>
      </p:bgPr>
    </p:bg>
    <p:spTree>
      <p:nvGrpSpPr>
        <p:cNvPr id="1" name=""/>
        <p:cNvGrpSpPr/>
        <p:nvPr/>
      </p:nvGrpSpPr>
      <p:grpSpPr>
        <a:xfrm>
          <a:off x="0" y="0"/>
          <a:ext cx="0" cy="0"/>
          <a:chOff x="0" y="0"/>
          <a:chExt cx="0" cy="0"/>
        </a:xfrm>
      </p:grpSpPr>
      <p:sp>
        <p:nvSpPr>
          <p:cNvPr name="Freeform 2" id="2"/>
          <p:cNvSpPr/>
          <p:nvPr/>
        </p:nvSpPr>
        <p:spPr>
          <a:xfrm flipH="false" flipV="false" rot="0">
            <a:off x="754470" y="2777388"/>
            <a:ext cx="8389530" cy="6480912"/>
          </a:xfrm>
          <a:custGeom>
            <a:avLst/>
            <a:gdLst/>
            <a:ahLst/>
            <a:cxnLst/>
            <a:rect r="r" b="b" t="t" l="l"/>
            <a:pathLst>
              <a:path h="6480912" w="8389530">
                <a:moveTo>
                  <a:pt x="0" y="0"/>
                </a:moveTo>
                <a:lnTo>
                  <a:pt x="8389530" y="0"/>
                </a:lnTo>
                <a:lnTo>
                  <a:pt x="8389530" y="6480912"/>
                </a:lnTo>
                <a:lnTo>
                  <a:pt x="0" y="6480912"/>
                </a:lnTo>
                <a:lnTo>
                  <a:pt x="0" y="0"/>
                </a:lnTo>
                <a:close/>
              </a:path>
            </a:pathLst>
          </a:custGeom>
          <a:blipFill>
            <a:blip r:embed="rId2"/>
            <a:stretch>
              <a:fillRect l="0" t="0" r="0" b="0"/>
            </a:stretch>
          </a:blipFill>
        </p:spPr>
      </p:sp>
      <p:sp>
        <p:nvSpPr>
          <p:cNvPr name="Freeform 3" id="3"/>
          <p:cNvSpPr/>
          <p:nvPr/>
        </p:nvSpPr>
        <p:spPr>
          <a:xfrm flipH="false" flipV="false" rot="0">
            <a:off x="9144000" y="2777388"/>
            <a:ext cx="8389530" cy="6480912"/>
          </a:xfrm>
          <a:custGeom>
            <a:avLst/>
            <a:gdLst/>
            <a:ahLst/>
            <a:cxnLst/>
            <a:rect r="r" b="b" t="t" l="l"/>
            <a:pathLst>
              <a:path h="6480912" w="8389530">
                <a:moveTo>
                  <a:pt x="0" y="0"/>
                </a:moveTo>
                <a:lnTo>
                  <a:pt x="8389530" y="0"/>
                </a:lnTo>
                <a:lnTo>
                  <a:pt x="8389530" y="6480912"/>
                </a:lnTo>
                <a:lnTo>
                  <a:pt x="0" y="6480912"/>
                </a:lnTo>
                <a:lnTo>
                  <a:pt x="0" y="0"/>
                </a:lnTo>
                <a:close/>
              </a:path>
            </a:pathLst>
          </a:custGeom>
          <a:blipFill>
            <a:blip r:embed="rId3"/>
            <a:stretch>
              <a:fillRect l="0" t="0" r="0" b="0"/>
            </a:stretch>
          </a:blipFill>
        </p:spPr>
      </p:sp>
      <p:sp>
        <p:nvSpPr>
          <p:cNvPr name="TextBox 4" id="4"/>
          <p:cNvSpPr txBox="true"/>
          <p:nvPr/>
        </p:nvSpPr>
        <p:spPr>
          <a:xfrm rot="0">
            <a:off x="2943476" y="942975"/>
            <a:ext cx="12401049" cy="1228725"/>
          </a:xfrm>
          <a:prstGeom prst="rect">
            <a:avLst/>
          </a:prstGeom>
        </p:spPr>
        <p:txBody>
          <a:bodyPr anchor="t" rtlCol="false" tIns="0" lIns="0" bIns="0" rIns="0">
            <a:spAutoFit/>
          </a:bodyPr>
          <a:lstStyle/>
          <a:p>
            <a:pPr algn="ctr" marL="0" indent="0" lvl="0">
              <a:lnSpc>
                <a:spcPts val="9750"/>
              </a:lnSpc>
            </a:pPr>
            <a:r>
              <a:rPr lang="en-US" sz="7500" spc="165">
                <a:solidFill>
                  <a:srgbClr val="4E614D"/>
                </a:solidFill>
                <a:latin typeface="Belleza"/>
                <a:ea typeface="Belleza"/>
                <a:cs typeface="Belleza"/>
                <a:sym typeface="Belleza"/>
              </a:rPr>
              <a:t>Crazy 8's - Elton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DAGT9hwcrHk</dc:identifier>
  <dcterms:modified xsi:type="dcterms:W3CDTF">2011-08-01T06:04:30Z</dcterms:modified>
  <cp:revision>1</cp:revision>
  <dc:title>A5: FoodWise</dc:title>
</cp:coreProperties>
</file>