
<file path=[Content_Types].xml><?xml version="1.0" encoding="utf-8"?>
<Types xmlns="http://schemas.openxmlformats.org/package/2006/content-types">
  <Default ContentType="application/x-fontdata" Extension="fntdata"/>
  <Default ContentType="image/gif" Extension="gif"/>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slide+xml" PartName="/ppt/slides/slide26.xml"/>
  <Override ContentType="application/vnd.openxmlformats-officedocument.presentationml.slide+xml" PartName="/ppt/slides/slide27.xml"/>
  <Override ContentType="application/vnd.openxmlformats-officedocument.presentationml.slide+xml" PartName="/ppt/slides/slide28.xml"/>
  <Override ContentType="application/vnd.openxmlformats-officedocument.presentationml.slide+xml" PartName="/ppt/slides/slide29.xml"/>
  <Override ContentType="application/vnd.openxmlformats-officedocument.presentationml.slide+xml" PartName="/ppt/slides/slide30.xml"/>
  <Override ContentType="application/vnd.openxmlformats-officedocument.presentationml.slide+xml" PartName="/ppt/slides/slide31.xml"/>
  <Override ContentType="application/vnd.openxmlformats-officedocument.presentationml.slide+xml" PartName="/ppt/slides/slide32.xml"/>
  <Override ContentType="application/vnd.openxmlformats-officedocument.presentationml.slide+xml" PartName="/ppt/slides/slide33.xml"/>
  <Override ContentType="application/vnd.openxmlformats-officedocument.presentationml.slide+xml" PartName="/ppt/slides/slide34.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Lst>
  <p:sldSz cx="18288000" cy="10287000"/>
  <p:notesSz cx="6858000" cy="9144000"/>
  <p:embeddedFontLst>
    <p:embeddedFont>
      <p:font typeface="Abril Fatface" charset="1" panose="02000503000000020003"/>
      <p:regular r:id="rId40"/>
    </p:embeddedFont>
    <p:embeddedFont>
      <p:font typeface="Roboto" charset="1" panose="02000000000000000000"/>
      <p:regular r:id="rId41"/>
    </p:embeddedFont>
    <p:embeddedFont>
      <p:font typeface="Roboto Bold" charset="1" panose="02000000000000000000"/>
      <p:regular r:id="rId42"/>
    </p:embeddedFont>
    <p:embeddedFont>
      <p:font typeface="Canva Sans" charset="1" panose="020B0503030501040103"/>
      <p:regular r:id="rId4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slides/slide13.xml" Type="http://schemas.openxmlformats.org/officeDocument/2006/relationships/slide"/><Relationship Id="rId19" Target="slides/slide14.xml" Type="http://schemas.openxmlformats.org/officeDocument/2006/relationships/slide"/><Relationship Id="rId2" Target="presProps.xml" Type="http://schemas.openxmlformats.org/officeDocument/2006/relationships/presProps"/><Relationship Id="rId20" Target="slides/slide15.xml" Type="http://schemas.openxmlformats.org/officeDocument/2006/relationships/slide"/><Relationship Id="rId21" Target="slides/slide16.xml" Type="http://schemas.openxmlformats.org/officeDocument/2006/relationships/slide"/><Relationship Id="rId22" Target="slides/slide17.xml" Type="http://schemas.openxmlformats.org/officeDocument/2006/relationships/slide"/><Relationship Id="rId23" Target="slides/slide18.xml" Type="http://schemas.openxmlformats.org/officeDocument/2006/relationships/slide"/><Relationship Id="rId24" Target="slides/slide19.xml" Type="http://schemas.openxmlformats.org/officeDocument/2006/relationships/slide"/><Relationship Id="rId25" Target="slides/slide20.xml" Type="http://schemas.openxmlformats.org/officeDocument/2006/relationships/slide"/><Relationship Id="rId26" Target="slides/slide21.xml" Type="http://schemas.openxmlformats.org/officeDocument/2006/relationships/slide"/><Relationship Id="rId27" Target="slides/slide22.xml" Type="http://schemas.openxmlformats.org/officeDocument/2006/relationships/slide"/><Relationship Id="rId28" Target="slides/slide23.xml" Type="http://schemas.openxmlformats.org/officeDocument/2006/relationships/slide"/><Relationship Id="rId29" Target="slides/slide24.xml" Type="http://schemas.openxmlformats.org/officeDocument/2006/relationships/slide"/><Relationship Id="rId3" Target="viewProps.xml" Type="http://schemas.openxmlformats.org/officeDocument/2006/relationships/viewProps"/><Relationship Id="rId30" Target="slides/slide25.xml" Type="http://schemas.openxmlformats.org/officeDocument/2006/relationships/slide"/><Relationship Id="rId31" Target="slides/slide26.xml" Type="http://schemas.openxmlformats.org/officeDocument/2006/relationships/slide"/><Relationship Id="rId32" Target="slides/slide27.xml" Type="http://schemas.openxmlformats.org/officeDocument/2006/relationships/slide"/><Relationship Id="rId33" Target="slides/slide28.xml" Type="http://schemas.openxmlformats.org/officeDocument/2006/relationships/slide"/><Relationship Id="rId34" Target="slides/slide29.xml" Type="http://schemas.openxmlformats.org/officeDocument/2006/relationships/slide"/><Relationship Id="rId35" Target="slides/slide30.xml" Type="http://schemas.openxmlformats.org/officeDocument/2006/relationships/slide"/><Relationship Id="rId36" Target="slides/slide31.xml" Type="http://schemas.openxmlformats.org/officeDocument/2006/relationships/slide"/><Relationship Id="rId37" Target="slides/slide32.xml" Type="http://schemas.openxmlformats.org/officeDocument/2006/relationships/slide"/><Relationship Id="rId38" Target="slides/slide33.xml" Type="http://schemas.openxmlformats.org/officeDocument/2006/relationships/slide"/><Relationship Id="rId39" Target="slides/slide34.xml" Type="http://schemas.openxmlformats.org/officeDocument/2006/relationships/slide"/><Relationship Id="rId4" Target="theme/theme1.xml" Type="http://schemas.openxmlformats.org/officeDocument/2006/relationships/theme"/><Relationship Id="rId40" Target="fonts/font40.fntdata" Type="http://schemas.openxmlformats.org/officeDocument/2006/relationships/font"/><Relationship Id="rId41" Target="fonts/font41.fntdata" Type="http://schemas.openxmlformats.org/officeDocument/2006/relationships/font"/><Relationship Id="rId42" Target="fonts/font42.fntdata" Type="http://schemas.openxmlformats.org/officeDocument/2006/relationships/font"/><Relationship Id="rId43" Target="fonts/font43.fntdata" Type="http://schemas.openxmlformats.org/officeDocument/2006/relationships/font"/><Relationship Id="rId5" Target="tableStyles.xml" Type="http://schemas.openxmlformats.org/officeDocument/2006/relationships/tableStyles"/><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 Id="rId4" Target="../media/image3.sv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3.svg" Type="http://schemas.openxmlformats.org/officeDocument/2006/relationships/image"/><Relationship Id="rId4" Target="../media/image1.pn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3.svg" Type="http://schemas.openxmlformats.org/officeDocument/2006/relationships/image"/><Relationship Id="rId4" Target="../media/image1.png" Type="http://schemas.openxmlformats.org/officeDocument/2006/relationships/image"/><Relationship Id="rId5" Target="../media/image23.png" Type="http://schemas.openxmlformats.org/officeDocument/2006/relationships/image"/><Relationship Id="rId6" Target="../media/image24.png" Type="http://schemas.openxmlformats.org/officeDocument/2006/relationships/image"/><Relationship Id="rId7" Target="../media/image25.png" Type="http://schemas.openxmlformats.org/officeDocument/2006/relationships/image"/><Relationship Id="rId8" Target="../media/image26.pn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3.svg" Type="http://schemas.openxmlformats.org/officeDocument/2006/relationships/image"/><Relationship Id="rId4" Target="../media/image1.pn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3.svg" Type="http://schemas.openxmlformats.org/officeDocument/2006/relationships/image"/><Relationship Id="rId4" Target="../media/image1.png" Type="http://schemas.openxmlformats.org/officeDocument/2006/relationships/image"/><Relationship Id="rId5" Target="../media/image27.png" Type="http://schemas.openxmlformats.org/officeDocument/2006/relationships/image"/><Relationship Id="rId6" Target="../media/image28.png" Type="http://schemas.openxmlformats.org/officeDocument/2006/relationships/image"/><Relationship Id="rId7" Target="../media/image29.png" Type="http://schemas.openxmlformats.org/officeDocument/2006/relationships/image"/><Relationship Id="rId8" Target="../media/image30.pn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3.svg" Type="http://schemas.openxmlformats.org/officeDocument/2006/relationships/image"/><Relationship Id="rId4" Target="../media/image1.pn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3.svg" Type="http://schemas.openxmlformats.org/officeDocument/2006/relationships/image"/><Relationship Id="rId4" Target="../media/image1.png" Type="http://schemas.openxmlformats.org/officeDocument/2006/relationships/image"/><Relationship Id="rId5" Target="../media/image31.png" Type="http://schemas.openxmlformats.org/officeDocument/2006/relationships/image"/><Relationship Id="rId6" Target="../media/image32.png" Type="http://schemas.openxmlformats.org/officeDocument/2006/relationships/image"/><Relationship Id="rId7" Target="../media/image33.png" Type="http://schemas.openxmlformats.org/officeDocument/2006/relationships/image"/><Relationship Id="rId8" Target="../media/image34.png" Type="http://schemas.openxmlformats.org/officeDocument/2006/relationships/image"/></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3.svg" Type="http://schemas.openxmlformats.org/officeDocument/2006/relationships/image"/><Relationship Id="rId4" Target="../media/image1.png" Type="http://schemas.openxmlformats.org/officeDocument/2006/relationships/image"/></Relationships>
</file>

<file path=ppt/slides/_rels/slide17.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0.svg" Type="http://schemas.openxmlformats.org/officeDocument/2006/relationships/image"/><Relationship Id="rId2" Target="../media/image2.png" Type="http://schemas.openxmlformats.org/officeDocument/2006/relationships/image"/><Relationship Id="rId3" Target="../media/image3.svg" Type="http://schemas.openxmlformats.org/officeDocument/2006/relationships/image"/><Relationship Id="rId4" Target="../media/image1.png" Type="http://schemas.openxmlformats.org/officeDocument/2006/relationships/image"/><Relationship Id="rId5" Target="../media/image35.png" Type="http://schemas.openxmlformats.org/officeDocument/2006/relationships/image"/><Relationship Id="rId6" Target="../media/image36.svg" Type="http://schemas.openxmlformats.org/officeDocument/2006/relationships/image"/><Relationship Id="rId7" Target="../media/image37.png" Type="http://schemas.openxmlformats.org/officeDocument/2006/relationships/image"/><Relationship Id="rId8" Target="../media/image38.svg" Type="http://schemas.openxmlformats.org/officeDocument/2006/relationships/image"/><Relationship Id="rId9" Target="../media/image39.png" Type="http://schemas.openxmlformats.org/officeDocument/2006/relationships/image"/></Relationships>
</file>

<file path=ppt/slides/_rels/slide1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3.svg" Type="http://schemas.openxmlformats.org/officeDocument/2006/relationships/image"/><Relationship Id="rId4" Target="../media/image1.png" Type="http://schemas.openxmlformats.org/officeDocument/2006/relationships/image"/></Relationships>
</file>

<file path=ppt/slides/_rels/slide19.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6.svg" Type="http://schemas.openxmlformats.org/officeDocument/2006/relationships/image"/><Relationship Id="rId11" Target="../media/image47.png" Type="http://schemas.openxmlformats.org/officeDocument/2006/relationships/image"/><Relationship Id="rId12" Target="../media/image48.svg" Type="http://schemas.openxmlformats.org/officeDocument/2006/relationships/image"/><Relationship Id="rId2" Target="../media/image2.png" Type="http://schemas.openxmlformats.org/officeDocument/2006/relationships/image"/><Relationship Id="rId3" Target="../media/image3.svg" Type="http://schemas.openxmlformats.org/officeDocument/2006/relationships/image"/><Relationship Id="rId4" Target="../media/image1.png" Type="http://schemas.openxmlformats.org/officeDocument/2006/relationships/image"/><Relationship Id="rId5" Target="../media/image41.png" Type="http://schemas.openxmlformats.org/officeDocument/2006/relationships/image"/><Relationship Id="rId6" Target="../media/image42.svg" Type="http://schemas.openxmlformats.org/officeDocument/2006/relationships/image"/><Relationship Id="rId7" Target="../media/image43.png" Type="http://schemas.openxmlformats.org/officeDocument/2006/relationships/image"/><Relationship Id="rId8" Target="../media/image44.svg" Type="http://schemas.openxmlformats.org/officeDocument/2006/relationships/image"/><Relationship Id="rId9" Target="../media/image45.pn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3.svg" Type="http://schemas.openxmlformats.org/officeDocument/2006/relationships/image"/><Relationship Id="rId4" Target="../media/image1.png" Type="http://schemas.openxmlformats.org/officeDocument/2006/relationships/image"/></Relationships>
</file>

<file path=ppt/slides/_rels/slide2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3.svg" Type="http://schemas.openxmlformats.org/officeDocument/2006/relationships/image"/><Relationship Id="rId4" Target="../media/image1.png" Type="http://schemas.openxmlformats.org/officeDocument/2006/relationships/image"/></Relationships>
</file>

<file path=ppt/slides/_rels/slide2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3.svg" Type="http://schemas.openxmlformats.org/officeDocument/2006/relationships/image"/><Relationship Id="rId4" Target="../media/image1.png" Type="http://schemas.openxmlformats.org/officeDocument/2006/relationships/image"/></Relationships>
</file>

<file path=ppt/slides/_rels/slide2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3.svg" Type="http://schemas.openxmlformats.org/officeDocument/2006/relationships/image"/><Relationship Id="rId4" Target="../media/image1.png" Type="http://schemas.openxmlformats.org/officeDocument/2006/relationships/image"/><Relationship Id="rId5" Target="../media/image49.png" Type="http://schemas.openxmlformats.org/officeDocument/2006/relationships/image"/></Relationships>
</file>

<file path=ppt/slides/_rels/slide2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3.svg" Type="http://schemas.openxmlformats.org/officeDocument/2006/relationships/image"/><Relationship Id="rId4" Target="../media/image1.png" Type="http://schemas.openxmlformats.org/officeDocument/2006/relationships/image"/><Relationship Id="rId5" Target="../media/image50.png" Type="http://schemas.openxmlformats.org/officeDocument/2006/relationships/image"/></Relationships>
</file>

<file path=ppt/slides/_rels/slide2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3.svg" Type="http://schemas.openxmlformats.org/officeDocument/2006/relationships/image"/><Relationship Id="rId4" Target="../media/image1.png" Type="http://schemas.openxmlformats.org/officeDocument/2006/relationships/image"/></Relationships>
</file>

<file path=ppt/slides/_rels/slide25.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56.svg" Type="http://schemas.openxmlformats.org/officeDocument/2006/relationships/image"/><Relationship Id="rId11" Target="../media/image57.png" Type="http://schemas.openxmlformats.org/officeDocument/2006/relationships/image"/><Relationship Id="rId12" Target="../media/image58.svg" Type="http://schemas.openxmlformats.org/officeDocument/2006/relationships/image"/><Relationship Id="rId2" Target="../media/image2.png" Type="http://schemas.openxmlformats.org/officeDocument/2006/relationships/image"/><Relationship Id="rId3" Target="../media/image3.svg" Type="http://schemas.openxmlformats.org/officeDocument/2006/relationships/image"/><Relationship Id="rId4" Target="../media/image1.png" Type="http://schemas.openxmlformats.org/officeDocument/2006/relationships/image"/><Relationship Id="rId5" Target="../media/image51.png" Type="http://schemas.openxmlformats.org/officeDocument/2006/relationships/image"/><Relationship Id="rId6" Target="../media/image52.svg" Type="http://schemas.openxmlformats.org/officeDocument/2006/relationships/image"/><Relationship Id="rId7" Target="../media/image53.png" Type="http://schemas.openxmlformats.org/officeDocument/2006/relationships/image"/><Relationship Id="rId8" Target="../media/image54.svg" Type="http://schemas.openxmlformats.org/officeDocument/2006/relationships/image"/><Relationship Id="rId9" Target="../media/image55.png" Type="http://schemas.openxmlformats.org/officeDocument/2006/relationships/image"/></Relationships>
</file>

<file path=ppt/slides/_rels/slide2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3.svg" Type="http://schemas.openxmlformats.org/officeDocument/2006/relationships/image"/><Relationship Id="rId4" Target="../media/image1.png" Type="http://schemas.openxmlformats.org/officeDocument/2006/relationships/image"/></Relationships>
</file>

<file path=ppt/slides/_rels/slide2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3.svg" Type="http://schemas.openxmlformats.org/officeDocument/2006/relationships/image"/><Relationship Id="rId4" Target="../media/image1.png" Type="http://schemas.openxmlformats.org/officeDocument/2006/relationships/image"/><Relationship Id="rId5" Target="../media/image59.png" Type="http://schemas.openxmlformats.org/officeDocument/2006/relationships/image"/></Relationships>
</file>

<file path=ppt/slides/_rels/slide2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3.svg" Type="http://schemas.openxmlformats.org/officeDocument/2006/relationships/image"/><Relationship Id="rId4" Target="../media/image1.png" Type="http://schemas.openxmlformats.org/officeDocument/2006/relationships/image"/><Relationship Id="rId5" Target="../media/image60.png" Type="http://schemas.openxmlformats.org/officeDocument/2006/relationships/image"/></Relationships>
</file>

<file path=ppt/slides/_rels/slide2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3.svg" Type="http://schemas.openxmlformats.org/officeDocument/2006/relationships/image"/><Relationship Id="rId4" Target="../media/image1.png" Type="http://schemas.openxmlformats.org/officeDocument/2006/relationships/image"/><Relationship Id="rId5" Target="../media/image61.pn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3.svg" Type="http://schemas.openxmlformats.org/officeDocument/2006/relationships/image"/><Relationship Id="rId4" Target="../media/image1.png" Type="http://schemas.openxmlformats.org/officeDocument/2006/relationships/image"/><Relationship Id="rId5" Target="../media/image4.png" Type="http://schemas.openxmlformats.org/officeDocument/2006/relationships/image"/><Relationship Id="rId6" Target="../media/image5.svg" Type="http://schemas.openxmlformats.org/officeDocument/2006/relationships/image"/><Relationship Id="rId7" Target="../media/image6.png" Type="http://schemas.openxmlformats.org/officeDocument/2006/relationships/image"/><Relationship Id="rId8" Target="../media/image7.gif" Type="http://schemas.openxmlformats.org/officeDocument/2006/relationships/image"/><Relationship Id="rId9" Target="../media/image8.png" Type="http://schemas.openxmlformats.org/officeDocument/2006/relationships/image"/></Relationships>
</file>

<file path=ppt/slides/_rels/slide3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3.svg" Type="http://schemas.openxmlformats.org/officeDocument/2006/relationships/image"/><Relationship Id="rId4" Target="../media/image1.png" Type="http://schemas.openxmlformats.org/officeDocument/2006/relationships/image"/><Relationship Id="rId5" Target="../media/image62.png" Type="http://schemas.openxmlformats.org/officeDocument/2006/relationships/image"/></Relationships>
</file>

<file path=ppt/slides/_rels/slide3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3.svg" Type="http://schemas.openxmlformats.org/officeDocument/2006/relationships/image"/><Relationship Id="rId4" Target="../media/image1.png" Type="http://schemas.openxmlformats.org/officeDocument/2006/relationships/image"/><Relationship Id="rId5" Target="../media/image63.png" Type="http://schemas.openxmlformats.org/officeDocument/2006/relationships/image"/></Relationships>
</file>

<file path=ppt/slides/_rels/slide3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3.svg" Type="http://schemas.openxmlformats.org/officeDocument/2006/relationships/image"/><Relationship Id="rId4" Target="../media/image1.png" Type="http://schemas.openxmlformats.org/officeDocument/2006/relationships/image"/></Relationships>
</file>

<file path=ppt/slides/_rels/slide3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3.svg" Type="http://schemas.openxmlformats.org/officeDocument/2006/relationships/image"/><Relationship Id="rId4" Target="../media/image1.png" Type="http://schemas.openxmlformats.org/officeDocument/2006/relationships/image"/><Relationship Id="rId5" Target="../media/image64.png" Type="http://schemas.openxmlformats.org/officeDocument/2006/relationships/image"/><Relationship Id="rId6" Target="../media/image65.svg" Type="http://schemas.openxmlformats.org/officeDocument/2006/relationships/image"/><Relationship Id="rId7" Target="https://www.youtube.com/watch?v=oVlMwtxLtYs" TargetMode="External" Type="http://schemas.openxmlformats.org/officeDocument/2006/relationships/hyperlink"/></Relationships>
</file>

<file path=ppt/slides/_rels/slide3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3.svg" Type="http://schemas.openxmlformats.org/officeDocument/2006/relationships/image"/><Relationship Id="rId4" Target="../media/image1.png" Type="http://schemas.openxmlformats.org/officeDocument/2006/relationships/image"/><Relationship Id="rId5" Target="../media/image66.png" Type="http://schemas.openxmlformats.org/officeDocument/2006/relationships/image"/><Relationship Id="rId6" Target="../media/image67.pn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3.svg" Type="http://schemas.openxmlformats.org/officeDocument/2006/relationships/image"/><Relationship Id="rId4" Target="../media/image1.png" Type="http://schemas.openxmlformats.org/officeDocument/2006/relationships/image"/><Relationship Id="rId5" Target="../media/image9.pn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5.png" Type="http://schemas.openxmlformats.org/officeDocument/2006/relationships/image"/><Relationship Id="rId2" Target="../media/image2.png" Type="http://schemas.openxmlformats.org/officeDocument/2006/relationships/image"/><Relationship Id="rId3" Target="../media/image3.svg" Type="http://schemas.openxmlformats.org/officeDocument/2006/relationships/image"/><Relationship Id="rId4" Target="../media/image1.png" Type="http://schemas.openxmlformats.org/officeDocument/2006/relationships/image"/><Relationship Id="rId5" Target="../media/image10.png" Type="http://schemas.openxmlformats.org/officeDocument/2006/relationships/image"/><Relationship Id="rId6" Target="../media/image11.png" Type="http://schemas.openxmlformats.org/officeDocument/2006/relationships/image"/><Relationship Id="rId7" Target="../media/image12.png" Type="http://schemas.openxmlformats.org/officeDocument/2006/relationships/image"/><Relationship Id="rId8" Target="../media/image13.png" Type="http://schemas.openxmlformats.org/officeDocument/2006/relationships/image"/><Relationship Id="rId9" Target="../media/image14.pn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3.svg" Type="http://schemas.openxmlformats.org/officeDocument/2006/relationships/image"/><Relationship Id="rId4" Target="../media/image1.png" Type="http://schemas.openxmlformats.org/officeDocument/2006/relationships/image"/><Relationship Id="rId5" Target="../media/image16.pn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3.svg" Type="http://schemas.openxmlformats.org/officeDocument/2006/relationships/image"/><Relationship Id="rId4" Target="../media/image1.png" Type="http://schemas.openxmlformats.org/officeDocument/2006/relationships/image"/><Relationship Id="rId5" Target="../media/image17.png" Type="http://schemas.openxmlformats.org/officeDocument/2006/relationships/image"/><Relationship Id="rId6" Target="../media/image18.sv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3.svg" Type="http://schemas.openxmlformats.org/officeDocument/2006/relationships/image"/><Relationship Id="rId4" Target="../media/image1.pn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3.svg" Type="http://schemas.openxmlformats.org/officeDocument/2006/relationships/image"/><Relationship Id="rId4" Target="../media/image1.png" Type="http://schemas.openxmlformats.org/officeDocument/2006/relationships/image"/><Relationship Id="rId5" Target="../media/image19.png" Type="http://schemas.openxmlformats.org/officeDocument/2006/relationships/image"/><Relationship Id="rId6" Target="../media/image20.png" Type="http://schemas.openxmlformats.org/officeDocument/2006/relationships/image"/><Relationship Id="rId7" Target="../media/image21.png" Type="http://schemas.openxmlformats.org/officeDocument/2006/relationships/image"/><Relationship Id="rId8" Target="../media/image22.pn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bg>
      <p:bgPr>
        <a:solidFill>
          <a:srgbClr val="F1F1F1"/>
        </a:solidFill>
      </p:bgPr>
    </p:bg>
    <p:spTree>
      <p:nvGrpSpPr>
        <p:cNvPr id="1" name=""/>
        <p:cNvGrpSpPr/>
        <p:nvPr/>
      </p:nvGrpSpPr>
      <p:grpSpPr>
        <a:xfrm>
          <a:off x="0" y="0"/>
          <a:ext cx="0" cy="0"/>
          <a:chOff x="0" y="0"/>
          <a:chExt cx="0" cy="0"/>
        </a:xfrm>
      </p:grpSpPr>
      <p:sp>
        <p:nvSpPr>
          <p:cNvPr name="Freeform 2" id="2"/>
          <p:cNvSpPr/>
          <p:nvPr/>
        </p:nvSpPr>
        <p:spPr>
          <a:xfrm flipH="false" flipV="false" rot="0">
            <a:off x="1585294" y="-816156"/>
            <a:ext cx="14039520" cy="10287000"/>
          </a:xfrm>
          <a:custGeom>
            <a:avLst/>
            <a:gdLst/>
            <a:ahLst/>
            <a:cxnLst/>
            <a:rect r="r" b="b" t="t" l="l"/>
            <a:pathLst>
              <a:path h="10287000" w="14039520">
                <a:moveTo>
                  <a:pt x="0" y="0"/>
                </a:moveTo>
                <a:lnTo>
                  <a:pt x="14039520" y="0"/>
                </a:lnTo>
                <a:lnTo>
                  <a:pt x="14039520" y="10287000"/>
                </a:lnTo>
                <a:lnTo>
                  <a:pt x="0" y="10287000"/>
                </a:lnTo>
                <a:lnTo>
                  <a:pt x="0" y="0"/>
                </a:lnTo>
                <a:close/>
              </a:path>
            </a:pathLst>
          </a:custGeom>
          <a:blipFill>
            <a:blip r:embed="rId2">
              <a:alphaModFix amt="30000"/>
            </a:blip>
            <a:stretch>
              <a:fillRect l="0" t="-6695" r="0" b="-6695"/>
            </a:stretch>
          </a:blipFill>
        </p:spPr>
      </p:sp>
      <p:sp>
        <p:nvSpPr>
          <p:cNvPr name="AutoShape 3" id="3"/>
          <p:cNvSpPr/>
          <p:nvPr/>
        </p:nvSpPr>
        <p:spPr>
          <a:xfrm rot="0">
            <a:off x="16933370" y="1052675"/>
            <a:ext cx="325930" cy="0"/>
          </a:xfrm>
          <a:prstGeom prst="line">
            <a:avLst/>
          </a:prstGeom>
          <a:ln cap="flat" w="28575">
            <a:solidFill>
              <a:srgbClr val="000000"/>
            </a:solidFill>
            <a:prstDash val="solid"/>
            <a:headEnd type="none" len="sm" w="sm"/>
            <a:tailEnd type="none" len="sm" w="sm"/>
          </a:ln>
        </p:spPr>
      </p:sp>
      <p:sp>
        <p:nvSpPr>
          <p:cNvPr name="AutoShape 4" id="4"/>
          <p:cNvSpPr/>
          <p:nvPr/>
        </p:nvSpPr>
        <p:spPr>
          <a:xfrm rot="0">
            <a:off x="16933370" y="1182027"/>
            <a:ext cx="325930" cy="0"/>
          </a:xfrm>
          <a:prstGeom prst="line">
            <a:avLst/>
          </a:prstGeom>
          <a:ln cap="flat" w="28575">
            <a:solidFill>
              <a:srgbClr val="000000"/>
            </a:solidFill>
            <a:prstDash val="solid"/>
            <a:headEnd type="none" len="sm" w="sm"/>
            <a:tailEnd type="none" len="sm" w="sm"/>
          </a:ln>
        </p:spPr>
      </p:sp>
      <p:sp>
        <p:nvSpPr>
          <p:cNvPr name="AutoShape 5" id="5"/>
          <p:cNvSpPr/>
          <p:nvPr/>
        </p:nvSpPr>
        <p:spPr>
          <a:xfrm rot="0">
            <a:off x="16933370" y="1311379"/>
            <a:ext cx="325930" cy="0"/>
          </a:xfrm>
          <a:prstGeom prst="line">
            <a:avLst/>
          </a:prstGeom>
          <a:ln cap="flat" w="28575">
            <a:solidFill>
              <a:srgbClr val="000000"/>
            </a:solidFill>
            <a:prstDash val="solid"/>
            <a:headEnd type="none" len="sm" w="sm"/>
            <a:tailEnd type="none" len="sm" w="sm"/>
          </a:ln>
        </p:spPr>
      </p:sp>
      <p:sp>
        <p:nvSpPr>
          <p:cNvPr name="Freeform 6" id="6"/>
          <p:cNvSpPr/>
          <p:nvPr/>
        </p:nvSpPr>
        <p:spPr>
          <a:xfrm flipH="false" flipV="false" rot="0">
            <a:off x="16290659" y="1027722"/>
            <a:ext cx="312232" cy="312232"/>
          </a:xfrm>
          <a:custGeom>
            <a:avLst/>
            <a:gdLst/>
            <a:ahLst/>
            <a:cxnLst/>
            <a:rect r="r" b="b" t="t" l="l"/>
            <a:pathLst>
              <a:path h="312232" w="312232">
                <a:moveTo>
                  <a:pt x="0" y="0"/>
                </a:moveTo>
                <a:lnTo>
                  <a:pt x="312232" y="0"/>
                </a:lnTo>
                <a:lnTo>
                  <a:pt x="312232" y="312232"/>
                </a:lnTo>
                <a:lnTo>
                  <a:pt x="0" y="312232"/>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7" id="7"/>
          <p:cNvSpPr txBox="true"/>
          <p:nvPr/>
        </p:nvSpPr>
        <p:spPr>
          <a:xfrm rot="0">
            <a:off x="4006936" y="3387544"/>
            <a:ext cx="10274128" cy="1698626"/>
          </a:xfrm>
          <a:prstGeom prst="rect">
            <a:avLst/>
          </a:prstGeom>
        </p:spPr>
        <p:txBody>
          <a:bodyPr anchor="t" rtlCol="false" tIns="0" lIns="0" bIns="0" rIns="0">
            <a:spAutoFit/>
          </a:bodyPr>
          <a:lstStyle/>
          <a:p>
            <a:pPr algn="ctr">
              <a:lnSpc>
                <a:spcPts val="13999"/>
              </a:lnSpc>
            </a:pPr>
            <a:r>
              <a:rPr lang="en-US" sz="9999">
                <a:solidFill>
                  <a:srgbClr val="000000"/>
                </a:solidFill>
                <a:latin typeface="Abril Fatface"/>
                <a:ea typeface="Abril Fatface"/>
                <a:cs typeface="Abril Fatface"/>
                <a:sym typeface="Abril Fatface"/>
              </a:rPr>
              <a:t>FoodWise</a:t>
            </a:r>
          </a:p>
        </p:txBody>
      </p:sp>
      <p:grpSp>
        <p:nvGrpSpPr>
          <p:cNvPr name="Group 8" id="8"/>
          <p:cNvGrpSpPr/>
          <p:nvPr/>
        </p:nvGrpSpPr>
        <p:grpSpPr>
          <a:xfrm rot="0">
            <a:off x="3582002" y="5462140"/>
            <a:ext cx="11123997" cy="1350635"/>
            <a:chOff x="0" y="0"/>
            <a:chExt cx="9010510" cy="1106170"/>
          </a:xfrm>
        </p:grpSpPr>
        <p:sp>
          <p:nvSpPr>
            <p:cNvPr name="Freeform 9" id="9"/>
            <p:cNvSpPr/>
            <p:nvPr/>
          </p:nvSpPr>
          <p:spPr>
            <a:xfrm flipH="false" flipV="false" rot="0">
              <a:off x="0" y="0"/>
              <a:ext cx="9011779" cy="1107440"/>
            </a:xfrm>
            <a:custGeom>
              <a:avLst/>
              <a:gdLst/>
              <a:ahLst/>
              <a:cxnLst/>
              <a:rect r="r" b="b" t="t" l="l"/>
              <a:pathLst>
                <a:path h="1107440" w="9011779">
                  <a:moveTo>
                    <a:pt x="8458060" y="45720"/>
                  </a:moveTo>
                  <a:cubicBezTo>
                    <a:pt x="8737460" y="45720"/>
                    <a:pt x="8964790" y="273050"/>
                    <a:pt x="8964790" y="552450"/>
                  </a:cubicBezTo>
                  <a:cubicBezTo>
                    <a:pt x="8964790" y="831850"/>
                    <a:pt x="8737460" y="1059180"/>
                    <a:pt x="8458060" y="1059180"/>
                  </a:cubicBezTo>
                  <a:lnTo>
                    <a:pt x="553720" y="1059180"/>
                  </a:lnTo>
                  <a:cubicBezTo>
                    <a:pt x="274320" y="1059180"/>
                    <a:pt x="46990" y="831850"/>
                    <a:pt x="46990" y="552450"/>
                  </a:cubicBezTo>
                  <a:cubicBezTo>
                    <a:pt x="46990" y="273050"/>
                    <a:pt x="274320" y="45720"/>
                    <a:pt x="553720" y="45720"/>
                  </a:cubicBezTo>
                  <a:lnTo>
                    <a:pt x="8458060" y="45720"/>
                  </a:lnTo>
                  <a:moveTo>
                    <a:pt x="8458060" y="0"/>
                  </a:moveTo>
                  <a:lnTo>
                    <a:pt x="553720" y="0"/>
                  </a:lnTo>
                  <a:cubicBezTo>
                    <a:pt x="247650" y="0"/>
                    <a:pt x="0" y="247650"/>
                    <a:pt x="0" y="553720"/>
                  </a:cubicBezTo>
                  <a:cubicBezTo>
                    <a:pt x="0" y="859790"/>
                    <a:pt x="247650" y="1107440"/>
                    <a:pt x="553720" y="1107440"/>
                  </a:cubicBezTo>
                  <a:lnTo>
                    <a:pt x="8458060" y="1107440"/>
                  </a:lnTo>
                  <a:cubicBezTo>
                    <a:pt x="8764129" y="1107440"/>
                    <a:pt x="9011779" y="859790"/>
                    <a:pt x="9011779" y="553720"/>
                  </a:cubicBezTo>
                  <a:cubicBezTo>
                    <a:pt x="9010510" y="247650"/>
                    <a:pt x="8762860" y="0"/>
                    <a:pt x="8458060" y="0"/>
                  </a:cubicBezTo>
                  <a:close/>
                </a:path>
              </a:pathLst>
            </a:custGeom>
            <a:solidFill>
              <a:srgbClr val="000000"/>
            </a:solidFill>
          </p:spPr>
        </p:sp>
      </p:grpSp>
      <p:sp>
        <p:nvSpPr>
          <p:cNvPr name="TextBox 10" id="10"/>
          <p:cNvSpPr txBox="true"/>
          <p:nvPr/>
        </p:nvSpPr>
        <p:spPr>
          <a:xfrm rot="0">
            <a:off x="4152500" y="5847384"/>
            <a:ext cx="9982999" cy="513472"/>
          </a:xfrm>
          <a:prstGeom prst="rect">
            <a:avLst/>
          </a:prstGeom>
        </p:spPr>
        <p:txBody>
          <a:bodyPr anchor="t" rtlCol="false" tIns="0" lIns="0" bIns="0" rIns="0">
            <a:spAutoFit/>
          </a:bodyPr>
          <a:lstStyle/>
          <a:p>
            <a:pPr algn="ctr">
              <a:lnSpc>
                <a:spcPts val="4191"/>
              </a:lnSpc>
            </a:pPr>
            <a:r>
              <a:rPr lang="en-US" sz="2994">
                <a:solidFill>
                  <a:srgbClr val="000000"/>
                </a:solidFill>
                <a:latin typeface="Roboto"/>
                <a:ea typeface="Roboto"/>
                <a:cs typeface="Roboto"/>
                <a:sym typeface="Roboto"/>
              </a:rPr>
              <a:t>WEEK 4: CONCEPT VIDEO</a:t>
            </a:r>
          </a:p>
        </p:txBody>
      </p:sp>
      <p:sp>
        <p:nvSpPr>
          <p:cNvPr name="TextBox 11" id="11"/>
          <p:cNvSpPr txBox="true"/>
          <p:nvPr/>
        </p:nvSpPr>
        <p:spPr>
          <a:xfrm rot="0">
            <a:off x="703103" y="1097701"/>
            <a:ext cx="4717700" cy="398780"/>
          </a:xfrm>
          <a:prstGeom prst="rect">
            <a:avLst/>
          </a:prstGeom>
        </p:spPr>
        <p:txBody>
          <a:bodyPr anchor="t" rtlCol="false" tIns="0" lIns="0" bIns="0" rIns="0">
            <a:spAutoFit/>
          </a:bodyPr>
          <a:lstStyle/>
          <a:p>
            <a:pPr algn="l">
              <a:lnSpc>
                <a:spcPts val="3219"/>
              </a:lnSpc>
            </a:pPr>
            <a:r>
              <a:rPr lang="en-US" sz="2299" spc="229">
                <a:solidFill>
                  <a:srgbClr val="000000"/>
                </a:solidFill>
                <a:latin typeface="Roboto"/>
                <a:ea typeface="Roboto"/>
                <a:cs typeface="Roboto"/>
                <a:sym typeface="Roboto"/>
              </a:rPr>
              <a:t>AVA, ELTON, MAI, NAYOUNG</a:t>
            </a:r>
          </a:p>
        </p:txBody>
      </p:sp>
      <p:sp>
        <p:nvSpPr>
          <p:cNvPr name="AutoShape 12" id="12"/>
          <p:cNvSpPr/>
          <p:nvPr/>
        </p:nvSpPr>
        <p:spPr>
          <a:xfrm>
            <a:off x="8605054" y="9272588"/>
            <a:ext cx="1077892" cy="0"/>
          </a:xfrm>
          <a:prstGeom prst="line">
            <a:avLst/>
          </a:prstGeom>
          <a:ln cap="rnd" w="28575">
            <a:solidFill>
              <a:srgbClr val="000000"/>
            </a:solidFill>
            <a:prstDash val="solid"/>
            <a:headEnd type="none" len="sm" w="sm"/>
            <a:tailEnd type="triangle" len="med" w="lg"/>
          </a:ln>
        </p:spPr>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bg>
      <p:bgPr>
        <a:solidFill>
          <a:srgbClr val="F1F1F1"/>
        </a:solidFill>
      </p:bgPr>
    </p:bg>
    <p:spTree>
      <p:nvGrpSpPr>
        <p:cNvPr id="1" name=""/>
        <p:cNvGrpSpPr/>
        <p:nvPr/>
      </p:nvGrpSpPr>
      <p:grpSpPr>
        <a:xfrm>
          <a:off x="0" y="0"/>
          <a:ext cx="0" cy="0"/>
          <a:chOff x="0" y="0"/>
          <a:chExt cx="0" cy="0"/>
        </a:xfrm>
      </p:grpSpPr>
      <p:sp>
        <p:nvSpPr>
          <p:cNvPr name="AutoShape 2" id="2"/>
          <p:cNvSpPr/>
          <p:nvPr/>
        </p:nvSpPr>
        <p:spPr>
          <a:xfrm rot="0">
            <a:off x="16933370" y="1052675"/>
            <a:ext cx="325930" cy="0"/>
          </a:xfrm>
          <a:prstGeom prst="line">
            <a:avLst/>
          </a:prstGeom>
          <a:ln cap="flat" w="28575">
            <a:solidFill>
              <a:srgbClr val="000000"/>
            </a:solidFill>
            <a:prstDash val="solid"/>
            <a:headEnd type="none" len="sm" w="sm"/>
            <a:tailEnd type="none" len="sm" w="sm"/>
          </a:ln>
        </p:spPr>
      </p:sp>
      <p:sp>
        <p:nvSpPr>
          <p:cNvPr name="AutoShape 3" id="3"/>
          <p:cNvSpPr/>
          <p:nvPr/>
        </p:nvSpPr>
        <p:spPr>
          <a:xfrm rot="0">
            <a:off x="16933370" y="1182027"/>
            <a:ext cx="325930" cy="0"/>
          </a:xfrm>
          <a:prstGeom prst="line">
            <a:avLst/>
          </a:prstGeom>
          <a:ln cap="flat" w="28575">
            <a:solidFill>
              <a:srgbClr val="000000"/>
            </a:solidFill>
            <a:prstDash val="solid"/>
            <a:headEnd type="none" len="sm" w="sm"/>
            <a:tailEnd type="none" len="sm" w="sm"/>
          </a:ln>
        </p:spPr>
      </p:sp>
      <p:sp>
        <p:nvSpPr>
          <p:cNvPr name="AutoShape 4" id="4"/>
          <p:cNvSpPr/>
          <p:nvPr/>
        </p:nvSpPr>
        <p:spPr>
          <a:xfrm rot="0">
            <a:off x="16933370" y="1311379"/>
            <a:ext cx="325930" cy="0"/>
          </a:xfrm>
          <a:prstGeom prst="line">
            <a:avLst/>
          </a:prstGeom>
          <a:ln cap="flat" w="28575">
            <a:solidFill>
              <a:srgbClr val="000000"/>
            </a:solidFill>
            <a:prstDash val="solid"/>
            <a:headEnd type="none" len="sm" w="sm"/>
            <a:tailEnd type="none" len="sm" w="sm"/>
          </a:ln>
        </p:spPr>
      </p:sp>
      <p:sp>
        <p:nvSpPr>
          <p:cNvPr name="Freeform 5" id="5"/>
          <p:cNvSpPr/>
          <p:nvPr/>
        </p:nvSpPr>
        <p:spPr>
          <a:xfrm flipH="false" flipV="false" rot="0">
            <a:off x="16290659" y="1027722"/>
            <a:ext cx="312232" cy="312232"/>
          </a:xfrm>
          <a:custGeom>
            <a:avLst/>
            <a:gdLst/>
            <a:ahLst/>
            <a:cxnLst/>
            <a:rect r="r" b="b" t="t" l="l"/>
            <a:pathLst>
              <a:path h="312232" w="312232">
                <a:moveTo>
                  <a:pt x="0" y="0"/>
                </a:moveTo>
                <a:lnTo>
                  <a:pt x="312232" y="0"/>
                </a:lnTo>
                <a:lnTo>
                  <a:pt x="312232" y="312232"/>
                </a:lnTo>
                <a:lnTo>
                  <a:pt x="0" y="312232"/>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6" id="6"/>
          <p:cNvSpPr/>
          <p:nvPr/>
        </p:nvSpPr>
        <p:spPr>
          <a:xfrm flipH="false" flipV="false" rot="0">
            <a:off x="2124240" y="0"/>
            <a:ext cx="14039520" cy="10287000"/>
          </a:xfrm>
          <a:custGeom>
            <a:avLst/>
            <a:gdLst/>
            <a:ahLst/>
            <a:cxnLst/>
            <a:rect r="r" b="b" t="t" l="l"/>
            <a:pathLst>
              <a:path h="10287000" w="14039520">
                <a:moveTo>
                  <a:pt x="0" y="0"/>
                </a:moveTo>
                <a:lnTo>
                  <a:pt x="14039520" y="0"/>
                </a:lnTo>
                <a:lnTo>
                  <a:pt x="14039520" y="10287000"/>
                </a:lnTo>
                <a:lnTo>
                  <a:pt x="0" y="10287000"/>
                </a:lnTo>
                <a:lnTo>
                  <a:pt x="0" y="0"/>
                </a:lnTo>
                <a:close/>
              </a:path>
            </a:pathLst>
          </a:custGeom>
          <a:blipFill>
            <a:blip r:embed="rId4">
              <a:alphaModFix amt="30000"/>
            </a:blip>
            <a:stretch>
              <a:fillRect l="0" t="-6695" r="0" b="-6695"/>
            </a:stretch>
          </a:blipFill>
        </p:spPr>
      </p:sp>
      <p:sp>
        <p:nvSpPr>
          <p:cNvPr name="AutoShape 7" id="7"/>
          <p:cNvSpPr/>
          <p:nvPr/>
        </p:nvSpPr>
        <p:spPr>
          <a:xfrm>
            <a:off x="8605054" y="9272588"/>
            <a:ext cx="1077892" cy="0"/>
          </a:xfrm>
          <a:prstGeom prst="line">
            <a:avLst/>
          </a:prstGeom>
          <a:ln cap="rnd" w="28575">
            <a:solidFill>
              <a:srgbClr val="000000"/>
            </a:solidFill>
            <a:prstDash val="solid"/>
            <a:headEnd type="none" len="sm" w="sm"/>
            <a:tailEnd type="triangle" len="med" w="lg"/>
          </a:ln>
        </p:spPr>
      </p:sp>
      <p:sp>
        <p:nvSpPr>
          <p:cNvPr name="TextBox 8" id="8"/>
          <p:cNvSpPr txBox="true"/>
          <p:nvPr/>
        </p:nvSpPr>
        <p:spPr>
          <a:xfrm rot="0">
            <a:off x="1028700" y="970572"/>
            <a:ext cx="3575425" cy="358775"/>
          </a:xfrm>
          <a:prstGeom prst="rect">
            <a:avLst/>
          </a:prstGeom>
        </p:spPr>
        <p:txBody>
          <a:bodyPr anchor="t" rtlCol="false" tIns="0" lIns="0" bIns="0" rIns="0">
            <a:spAutoFit/>
          </a:bodyPr>
          <a:lstStyle/>
          <a:p>
            <a:pPr algn="l">
              <a:lnSpc>
                <a:spcPts val="2800"/>
              </a:lnSpc>
            </a:pPr>
            <a:r>
              <a:rPr lang="en-US" sz="2000" spc="200">
                <a:solidFill>
                  <a:srgbClr val="000000"/>
                </a:solidFill>
                <a:latin typeface="Roboto"/>
                <a:ea typeface="Roboto"/>
                <a:cs typeface="Roboto"/>
                <a:sym typeface="Roboto"/>
              </a:rPr>
              <a:t>FOODWISE</a:t>
            </a:r>
          </a:p>
        </p:txBody>
      </p:sp>
      <p:sp>
        <p:nvSpPr>
          <p:cNvPr name="TextBox 9" id="9"/>
          <p:cNvSpPr txBox="true"/>
          <p:nvPr/>
        </p:nvSpPr>
        <p:spPr>
          <a:xfrm rot="0">
            <a:off x="65201" y="2588046"/>
            <a:ext cx="9682946" cy="6891801"/>
          </a:xfrm>
          <a:prstGeom prst="rect">
            <a:avLst/>
          </a:prstGeom>
        </p:spPr>
        <p:txBody>
          <a:bodyPr anchor="t" rtlCol="false" tIns="0" lIns="0" bIns="0" rIns="0">
            <a:spAutoFit/>
          </a:bodyPr>
          <a:lstStyle/>
          <a:p>
            <a:pPr algn="l" marL="548061" indent="-274031" lvl="1">
              <a:lnSpc>
                <a:spcPts val="3553"/>
              </a:lnSpc>
              <a:buFont typeface="Arial"/>
              <a:buChar char="•"/>
            </a:pPr>
            <a:r>
              <a:rPr lang="en-US" sz="2538" spc="253">
                <a:solidFill>
                  <a:srgbClr val="000000"/>
                </a:solidFill>
                <a:latin typeface="Roboto"/>
                <a:ea typeface="Roboto"/>
                <a:cs typeface="Roboto"/>
                <a:sym typeface="Roboto"/>
              </a:rPr>
              <a:t>FEATURES</a:t>
            </a:r>
          </a:p>
          <a:p>
            <a:pPr algn="l">
              <a:lnSpc>
                <a:spcPts val="3553"/>
              </a:lnSpc>
            </a:pPr>
          </a:p>
          <a:p>
            <a:pPr algn="l" marL="993141" indent="-331047" lvl="2">
              <a:lnSpc>
                <a:spcPts val="3220"/>
              </a:lnSpc>
              <a:buFont typeface="Arial"/>
              <a:buChar char="⚬"/>
            </a:pPr>
            <a:r>
              <a:rPr lang="en-US" b="true" sz="2300" spc="230">
                <a:solidFill>
                  <a:srgbClr val="000000"/>
                </a:solidFill>
                <a:latin typeface="Roboto Bold"/>
                <a:ea typeface="Roboto Bold"/>
                <a:cs typeface="Roboto Bold"/>
                <a:sym typeface="Roboto Bold"/>
              </a:rPr>
              <a:t>A C</a:t>
            </a:r>
            <a:r>
              <a:rPr lang="en-US" b="true" sz="2300" spc="230">
                <a:solidFill>
                  <a:srgbClr val="000000"/>
                </a:solidFill>
                <a:latin typeface="Roboto Bold"/>
                <a:ea typeface="Roboto Bold"/>
                <a:cs typeface="Roboto Bold"/>
                <a:sym typeface="Roboto Bold"/>
              </a:rPr>
              <a:t>OMPREHENSIVE APPROACH </a:t>
            </a:r>
          </a:p>
          <a:p>
            <a:pPr algn="l" marL="1489712" indent="-372428" lvl="3">
              <a:lnSpc>
                <a:spcPts val="3220"/>
              </a:lnSpc>
              <a:buFont typeface="Arial"/>
              <a:buChar char="￭"/>
            </a:pPr>
            <a:r>
              <a:rPr lang="en-US" sz="2300" spc="230">
                <a:solidFill>
                  <a:srgbClr val="000000"/>
                </a:solidFill>
                <a:latin typeface="Roboto"/>
                <a:ea typeface="Roboto"/>
                <a:cs typeface="Roboto"/>
                <a:sym typeface="Roboto"/>
              </a:rPr>
              <a:t>to behavior change</a:t>
            </a:r>
            <a:r>
              <a:rPr lang="en-US" sz="2300" spc="230">
                <a:solidFill>
                  <a:srgbClr val="000000"/>
                </a:solidFill>
                <a:latin typeface="Roboto"/>
                <a:ea typeface="Roboto"/>
                <a:cs typeface="Roboto"/>
                <a:sym typeface="Roboto"/>
              </a:rPr>
              <a:t> around eating to instill a healthy relationship with food. This includes features like small daily goals, weekly focuses, as well as your traditional recovery logging</a:t>
            </a:r>
          </a:p>
          <a:p>
            <a:pPr algn="l">
              <a:lnSpc>
                <a:spcPts val="3220"/>
              </a:lnSpc>
            </a:pPr>
          </a:p>
          <a:p>
            <a:pPr algn="l" marL="993141" indent="-331047" lvl="2">
              <a:lnSpc>
                <a:spcPts val="3220"/>
              </a:lnSpc>
              <a:buFont typeface="Arial"/>
              <a:buChar char="⚬"/>
            </a:pPr>
            <a:r>
              <a:rPr lang="en-US" b="true" sz="2300" spc="230">
                <a:solidFill>
                  <a:srgbClr val="000000"/>
                </a:solidFill>
                <a:latin typeface="Roboto Bold"/>
                <a:ea typeface="Roboto Bold"/>
                <a:cs typeface="Roboto Bold"/>
                <a:sym typeface="Roboto Bold"/>
              </a:rPr>
              <a:t>P</a:t>
            </a:r>
            <a:r>
              <a:rPr lang="en-US" b="true" sz="2300" spc="230">
                <a:solidFill>
                  <a:srgbClr val="000000"/>
                </a:solidFill>
                <a:latin typeface="Roboto Bold"/>
                <a:ea typeface="Roboto Bold"/>
                <a:cs typeface="Roboto Bold"/>
                <a:sym typeface="Roboto Bold"/>
              </a:rPr>
              <a:t>SYCHOLOGY DRIVEN</a:t>
            </a:r>
          </a:p>
          <a:p>
            <a:pPr algn="l" marL="1489712" indent="-372428" lvl="3">
              <a:lnSpc>
                <a:spcPts val="3220"/>
              </a:lnSpc>
              <a:buFont typeface="Arial"/>
              <a:buChar char="￭"/>
            </a:pPr>
            <a:r>
              <a:rPr lang="en-US" sz="2300" spc="230">
                <a:solidFill>
                  <a:srgbClr val="000000"/>
                </a:solidFill>
                <a:latin typeface="Roboto"/>
                <a:ea typeface="Roboto"/>
                <a:cs typeface="Roboto"/>
                <a:sym typeface="Roboto"/>
              </a:rPr>
              <a:t>they include mini lessons, personalized coaching (if purchased), food-tracking, stress and mood-tracking, recipes, grocery planner</a:t>
            </a:r>
          </a:p>
          <a:p>
            <a:pPr algn="l">
              <a:lnSpc>
                <a:spcPts val="3220"/>
              </a:lnSpc>
            </a:pPr>
          </a:p>
          <a:p>
            <a:pPr algn="l" marL="993141" indent="-331047" lvl="2">
              <a:lnSpc>
                <a:spcPts val="3220"/>
              </a:lnSpc>
              <a:buFont typeface="Arial"/>
              <a:buChar char="⚬"/>
            </a:pPr>
            <a:r>
              <a:rPr lang="en-US" b="true" sz="2300" spc="230">
                <a:solidFill>
                  <a:srgbClr val="000000"/>
                </a:solidFill>
                <a:latin typeface="Roboto Bold"/>
                <a:ea typeface="Roboto Bold"/>
                <a:cs typeface="Roboto Bold"/>
                <a:sym typeface="Roboto Bold"/>
              </a:rPr>
              <a:t>HABIT DRIVEN</a:t>
            </a:r>
          </a:p>
          <a:p>
            <a:pPr algn="l" marL="1489712" indent="-372428" lvl="3">
              <a:lnSpc>
                <a:spcPts val="3220"/>
              </a:lnSpc>
              <a:buFont typeface="Arial"/>
              <a:buChar char="￭"/>
            </a:pPr>
            <a:r>
              <a:rPr lang="en-US" sz="2300" spc="230">
                <a:solidFill>
                  <a:srgbClr val="000000"/>
                </a:solidFill>
                <a:latin typeface="Roboto"/>
                <a:ea typeface="Roboto"/>
                <a:cs typeface="Roboto"/>
                <a:sym typeface="Roboto"/>
              </a:rPr>
              <a:t>Primarily seeks to help</a:t>
            </a:r>
            <a:r>
              <a:rPr lang="en-US" sz="2300" spc="230">
                <a:solidFill>
                  <a:srgbClr val="000000"/>
                </a:solidFill>
                <a:latin typeface="Roboto"/>
                <a:ea typeface="Roboto"/>
                <a:cs typeface="Roboto"/>
                <a:sym typeface="Roboto"/>
              </a:rPr>
              <a:t> users incorporate new habits into their daily routines without it feeling like a burden</a:t>
            </a:r>
          </a:p>
        </p:txBody>
      </p:sp>
      <p:sp>
        <p:nvSpPr>
          <p:cNvPr name="TextBox 10" id="10"/>
          <p:cNvSpPr txBox="true"/>
          <p:nvPr/>
        </p:nvSpPr>
        <p:spPr>
          <a:xfrm rot="0">
            <a:off x="9500965" y="2588046"/>
            <a:ext cx="8026902" cy="6491751"/>
          </a:xfrm>
          <a:prstGeom prst="rect">
            <a:avLst/>
          </a:prstGeom>
        </p:spPr>
        <p:txBody>
          <a:bodyPr anchor="t" rtlCol="false" tIns="0" lIns="0" bIns="0" rIns="0">
            <a:spAutoFit/>
          </a:bodyPr>
          <a:lstStyle/>
          <a:p>
            <a:pPr algn="l" marL="548061" indent="-274031" lvl="1">
              <a:lnSpc>
                <a:spcPts val="3553"/>
              </a:lnSpc>
              <a:buFont typeface="Arial"/>
              <a:buChar char="•"/>
            </a:pPr>
            <a:r>
              <a:rPr lang="en-US" sz="2538" spc="253">
                <a:solidFill>
                  <a:srgbClr val="000000"/>
                </a:solidFill>
                <a:latin typeface="Roboto"/>
                <a:ea typeface="Roboto"/>
                <a:cs typeface="Roboto"/>
                <a:sym typeface="Roboto"/>
              </a:rPr>
              <a:t>IMPLICATIONS</a:t>
            </a:r>
          </a:p>
          <a:p>
            <a:pPr algn="l">
              <a:lnSpc>
                <a:spcPts val="3553"/>
              </a:lnSpc>
            </a:pPr>
          </a:p>
          <a:p>
            <a:pPr algn="l" marL="993141" indent="-331047" lvl="2">
              <a:lnSpc>
                <a:spcPts val="3220"/>
              </a:lnSpc>
              <a:buFont typeface="Arial"/>
              <a:buChar char="⚬"/>
            </a:pPr>
            <a:r>
              <a:rPr lang="en-US" b="true" sz="2300" spc="230">
                <a:solidFill>
                  <a:srgbClr val="000000"/>
                </a:solidFill>
                <a:latin typeface="Roboto Bold"/>
                <a:ea typeface="Roboto Bold"/>
                <a:cs typeface="Roboto Bold"/>
                <a:sym typeface="Roboto Bold"/>
              </a:rPr>
              <a:t>LACK OF EMOTIONAL REGULATION</a:t>
            </a:r>
          </a:p>
          <a:p>
            <a:pPr algn="l" marL="1489712" indent="-372428" lvl="3">
              <a:lnSpc>
                <a:spcPts val="3220"/>
              </a:lnSpc>
              <a:buFont typeface="Arial"/>
              <a:buChar char="￭"/>
            </a:pPr>
            <a:r>
              <a:rPr lang="en-US" sz="2300" spc="230">
                <a:solidFill>
                  <a:srgbClr val="000000"/>
                </a:solidFill>
                <a:latin typeface="Roboto"/>
                <a:ea typeface="Roboto"/>
                <a:cs typeface="Roboto"/>
                <a:sym typeface="Roboto"/>
              </a:rPr>
              <a:t>Noom does not have anything regarding how to deal with triggers and coping mechanisms for stress that leads to eating disorders</a:t>
            </a:r>
          </a:p>
          <a:p>
            <a:pPr algn="l">
              <a:lnSpc>
                <a:spcPts val="3220"/>
              </a:lnSpc>
            </a:pPr>
          </a:p>
          <a:p>
            <a:pPr algn="l" marL="993141" indent="-331047" lvl="2">
              <a:lnSpc>
                <a:spcPts val="3220"/>
              </a:lnSpc>
              <a:buFont typeface="Arial"/>
              <a:buChar char="⚬"/>
            </a:pPr>
            <a:r>
              <a:rPr lang="en-US" b="true" sz="2300" spc="230">
                <a:solidFill>
                  <a:srgbClr val="000000"/>
                </a:solidFill>
                <a:latin typeface="Roboto Bold"/>
                <a:ea typeface="Roboto Bold"/>
                <a:cs typeface="Roboto Bold"/>
                <a:sym typeface="Roboto Bold"/>
              </a:rPr>
              <a:t>FOR WEIGHT LOSS RATHER THAN RECOVERY</a:t>
            </a:r>
          </a:p>
          <a:p>
            <a:pPr algn="l" marL="1489712" indent="-372428" lvl="3">
              <a:lnSpc>
                <a:spcPts val="3220"/>
              </a:lnSpc>
              <a:buFont typeface="Arial"/>
              <a:buChar char="￭"/>
            </a:pPr>
            <a:r>
              <a:rPr lang="en-US" sz="2300" spc="230">
                <a:solidFill>
                  <a:srgbClr val="000000"/>
                </a:solidFill>
                <a:latin typeface="Roboto"/>
                <a:ea typeface="Roboto"/>
                <a:cs typeface="Roboto"/>
                <a:sym typeface="Roboto"/>
              </a:rPr>
              <a:t>While they focus on building healthy relationships with food as one of their primary functions, their product is geared more towards healthy weight loss and not eating disorder recovery </a:t>
            </a:r>
          </a:p>
          <a:p>
            <a:pPr algn="l">
              <a:lnSpc>
                <a:spcPts val="3220"/>
              </a:lnSpc>
            </a:pPr>
          </a:p>
        </p:txBody>
      </p:sp>
      <p:sp>
        <p:nvSpPr>
          <p:cNvPr name="TextBox 11" id="11"/>
          <p:cNvSpPr txBox="true"/>
          <p:nvPr/>
        </p:nvSpPr>
        <p:spPr>
          <a:xfrm rot="0">
            <a:off x="848536" y="1082015"/>
            <a:ext cx="7664958" cy="995680"/>
          </a:xfrm>
          <a:prstGeom prst="rect">
            <a:avLst/>
          </a:prstGeom>
        </p:spPr>
        <p:txBody>
          <a:bodyPr anchor="t" rtlCol="false" tIns="0" lIns="0" bIns="0" rIns="0">
            <a:spAutoFit/>
          </a:bodyPr>
          <a:lstStyle/>
          <a:p>
            <a:pPr algn="ctr">
              <a:lnSpc>
                <a:spcPts val="8119"/>
              </a:lnSpc>
            </a:pPr>
            <a:r>
              <a:rPr lang="en-US" sz="5800">
                <a:solidFill>
                  <a:srgbClr val="000000"/>
                </a:solidFill>
                <a:latin typeface="Abril Fatface"/>
                <a:ea typeface="Abril Fatface"/>
                <a:cs typeface="Abril Fatface"/>
                <a:sym typeface="Abril Fatface"/>
              </a:rPr>
              <a:t>AVA STUDIED: NOOM</a:t>
            </a:r>
          </a:p>
        </p:txBody>
      </p:sp>
      <p:sp>
        <p:nvSpPr>
          <p:cNvPr name="TextBox 12" id="12"/>
          <p:cNvSpPr txBox="true"/>
          <p:nvPr/>
        </p:nvSpPr>
        <p:spPr>
          <a:xfrm rot="0">
            <a:off x="8513494" y="1579855"/>
            <a:ext cx="5000923" cy="398780"/>
          </a:xfrm>
          <a:prstGeom prst="rect">
            <a:avLst/>
          </a:prstGeom>
        </p:spPr>
        <p:txBody>
          <a:bodyPr anchor="t" rtlCol="false" tIns="0" lIns="0" bIns="0" rIns="0">
            <a:spAutoFit/>
          </a:bodyPr>
          <a:lstStyle/>
          <a:p>
            <a:pPr algn="ctr">
              <a:lnSpc>
                <a:spcPts val="3219"/>
              </a:lnSpc>
              <a:spcBef>
                <a:spcPct val="0"/>
              </a:spcBef>
            </a:pPr>
            <a:r>
              <a:rPr lang="en-US" sz="2299" spc="229">
                <a:solidFill>
                  <a:srgbClr val="000000"/>
                </a:solidFill>
                <a:latin typeface="Roboto"/>
                <a:ea typeface="Roboto"/>
                <a:cs typeface="Roboto"/>
                <a:sym typeface="Roboto"/>
              </a:rPr>
              <a:t>LOSE WEIGHT AND KEEP IT OFF</a:t>
            </a:r>
          </a:p>
        </p:txBody>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bg>
      <p:bgPr>
        <a:solidFill>
          <a:srgbClr val="F1F1F1"/>
        </a:solidFill>
      </p:bgPr>
    </p:bg>
    <p:spTree>
      <p:nvGrpSpPr>
        <p:cNvPr id="1" name=""/>
        <p:cNvGrpSpPr/>
        <p:nvPr/>
      </p:nvGrpSpPr>
      <p:grpSpPr>
        <a:xfrm>
          <a:off x="0" y="0"/>
          <a:ext cx="0" cy="0"/>
          <a:chOff x="0" y="0"/>
          <a:chExt cx="0" cy="0"/>
        </a:xfrm>
      </p:grpSpPr>
      <p:sp>
        <p:nvSpPr>
          <p:cNvPr name="AutoShape 2" id="2"/>
          <p:cNvSpPr/>
          <p:nvPr/>
        </p:nvSpPr>
        <p:spPr>
          <a:xfrm rot="0">
            <a:off x="16933370" y="1052675"/>
            <a:ext cx="325930" cy="0"/>
          </a:xfrm>
          <a:prstGeom prst="line">
            <a:avLst/>
          </a:prstGeom>
          <a:ln cap="flat" w="28575">
            <a:solidFill>
              <a:srgbClr val="000000"/>
            </a:solidFill>
            <a:prstDash val="solid"/>
            <a:headEnd type="none" len="sm" w="sm"/>
            <a:tailEnd type="none" len="sm" w="sm"/>
          </a:ln>
        </p:spPr>
      </p:sp>
      <p:sp>
        <p:nvSpPr>
          <p:cNvPr name="AutoShape 3" id="3"/>
          <p:cNvSpPr/>
          <p:nvPr/>
        </p:nvSpPr>
        <p:spPr>
          <a:xfrm rot="0">
            <a:off x="16933370" y="1182027"/>
            <a:ext cx="325930" cy="0"/>
          </a:xfrm>
          <a:prstGeom prst="line">
            <a:avLst/>
          </a:prstGeom>
          <a:ln cap="flat" w="28575">
            <a:solidFill>
              <a:srgbClr val="000000"/>
            </a:solidFill>
            <a:prstDash val="solid"/>
            <a:headEnd type="none" len="sm" w="sm"/>
            <a:tailEnd type="none" len="sm" w="sm"/>
          </a:ln>
        </p:spPr>
      </p:sp>
      <p:sp>
        <p:nvSpPr>
          <p:cNvPr name="AutoShape 4" id="4"/>
          <p:cNvSpPr/>
          <p:nvPr/>
        </p:nvSpPr>
        <p:spPr>
          <a:xfrm rot="0">
            <a:off x="16933370" y="1311379"/>
            <a:ext cx="325930" cy="0"/>
          </a:xfrm>
          <a:prstGeom prst="line">
            <a:avLst/>
          </a:prstGeom>
          <a:ln cap="flat" w="28575">
            <a:solidFill>
              <a:srgbClr val="000000"/>
            </a:solidFill>
            <a:prstDash val="solid"/>
            <a:headEnd type="none" len="sm" w="sm"/>
            <a:tailEnd type="none" len="sm" w="sm"/>
          </a:ln>
        </p:spPr>
      </p:sp>
      <p:sp>
        <p:nvSpPr>
          <p:cNvPr name="Freeform 5" id="5"/>
          <p:cNvSpPr/>
          <p:nvPr/>
        </p:nvSpPr>
        <p:spPr>
          <a:xfrm flipH="false" flipV="false" rot="0">
            <a:off x="16290659" y="1027722"/>
            <a:ext cx="312232" cy="312232"/>
          </a:xfrm>
          <a:custGeom>
            <a:avLst/>
            <a:gdLst/>
            <a:ahLst/>
            <a:cxnLst/>
            <a:rect r="r" b="b" t="t" l="l"/>
            <a:pathLst>
              <a:path h="312232" w="312232">
                <a:moveTo>
                  <a:pt x="0" y="0"/>
                </a:moveTo>
                <a:lnTo>
                  <a:pt x="312232" y="0"/>
                </a:lnTo>
                <a:lnTo>
                  <a:pt x="312232" y="312232"/>
                </a:lnTo>
                <a:lnTo>
                  <a:pt x="0" y="312232"/>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6" id="6"/>
          <p:cNvSpPr/>
          <p:nvPr/>
        </p:nvSpPr>
        <p:spPr>
          <a:xfrm flipH="false" flipV="false" rot="0">
            <a:off x="2012031" y="0"/>
            <a:ext cx="14039520" cy="10287000"/>
          </a:xfrm>
          <a:custGeom>
            <a:avLst/>
            <a:gdLst/>
            <a:ahLst/>
            <a:cxnLst/>
            <a:rect r="r" b="b" t="t" l="l"/>
            <a:pathLst>
              <a:path h="10287000" w="14039520">
                <a:moveTo>
                  <a:pt x="0" y="0"/>
                </a:moveTo>
                <a:lnTo>
                  <a:pt x="14039520" y="0"/>
                </a:lnTo>
                <a:lnTo>
                  <a:pt x="14039520" y="10287000"/>
                </a:lnTo>
                <a:lnTo>
                  <a:pt x="0" y="10287000"/>
                </a:lnTo>
                <a:lnTo>
                  <a:pt x="0" y="0"/>
                </a:lnTo>
                <a:close/>
              </a:path>
            </a:pathLst>
          </a:custGeom>
          <a:blipFill>
            <a:blip r:embed="rId4">
              <a:alphaModFix amt="30000"/>
            </a:blip>
            <a:stretch>
              <a:fillRect l="0" t="-6695" r="0" b="-6695"/>
            </a:stretch>
          </a:blipFill>
        </p:spPr>
      </p:sp>
      <p:sp>
        <p:nvSpPr>
          <p:cNvPr name="AutoShape 7" id="7"/>
          <p:cNvSpPr/>
          <p:nvPr/>
        </p:nvSpPr>
        <p:spPr>
          <a:xfrm>
            <a:off x="8605054" y="9272588"/>
            <a:ext cx="1077892" cy="0"/>
          </a:xfrm>
          <a:prstGeom prst="line">
            <a:avLst/>
          </a:prstGeom>
          <a:ln cap="rnd" w="28575">
            <a:solidFill>
              <a:srgbClr val="000000"/>
            </a:solidFill>
            <a:prstDash val="solid"/>
            <a:headEnd type="none" len="sm" w="sm"/>
            <a:tailEnd type="triangle" len="med" w="lg"/>
          </a:ln>
        </p:spPr>
      </p:sp>
      <p:sp>
        <p:nvSpPr>
          <p:cNvPr name="Freeform 8" id="8"/>
          <p:cNvSpPr/>
          <p:nvPr/>
        </p:nvSpPr>
        <p:spPr>
          <a:xfrm flipH="false" flipV="false" rot="0">
            <a:off x="2913480" y="2658731"/>
            <a:ext cx="2963932" cy="6356958"/>
          </a:xfrm>
          <a:custGeom>
            <a:avLst/>
            <a:gdLst/>
            <a:ahLst/>
            <a:cxnLst/>
            <a:rect r="r" b="b" t="t" l="l"/>
            <a:pathLst>
              <a:path h="6356958" w="2963932">
                <a:moveTo>
                  <a:pt x="0" y="0"/>
                </a:moveTo>
                <a:lnTo>
                  <a:pt x="2963932" y="0"/>
                </a:lnTo>
                <a:lnTo>
                  <a:pt x="2963932" y="6356958"/>
                </a:lnTo>
                <a:lnTo>
                  <a:pt x="0" y="6356958"/>
                </a:lnTo>
                <a:lnTo>
                  <a:pt x="0" y="0"/>
                </a:lnTo>
                <a:close/>
              </a:path>
            </a:pathLst>
          </a:custGeom>
          <a:blipFill>
            <a:blip r:embed="rId5"/>
            <a:stretch>
              <a:fillRect l="0" t="0" r="0" b="0"/>
            </a:stretch>
          </a:blipFill>
        </p:spPr>
      </p:sp>
      <p:sp>
        <p:nvSpPr>
          <p:cNvPr name="Freeform 9" id="9"/>
          <p:cNvSpPr/>
          <p:nvPr/>
        </p:nvSpPr>
        <p:spPr>
          <a:xfrm flipH="false" flipV="false" rot="0">
            <a:off x="6115537" y="2661936"/>
            <a:ext cx="2916255" cy="6356958"/>
          </a:xfrm>
          <a:custGeom>
            <a:avLst/>
            <a:gdLst/>
            <a:ahLst/>
            <a:cxnLst/>
            <a:rect r="r" b="b" t="t" l="l"/>
            <a:pathLst>
              <a:path h="6356958" w="2916255">
                <a:moveTo>
                  <a:pt x="0" y="0"/>
                </a:moveTo>
                <a:lnTo>
                  <a:pt x="2916254" y="0"/>
                </a:lnTo>
                <a:lnTo>
                  <a:pt x="2916254" y="6356958"/>
                </a:lnTo>
                <a:lnTo>
                  <a:pt x="0" y="6356958"/>
                </a:lnTo>
                <a:lnTo>
                  <a:pt x="0" y="0"/>
                </a:lnTo>
                <a:close/>
              </a:path>
            </a:pathLst>
          </a:custGeom>
          <a:blipFill>
            <a:blip r:embed="rId6"/>
            <a:stretch>
              <a:fillRect l="0" t="0" r="0" b="0"/>
            </a:stretch>
          </a:blipFill>
        </p:spPr>
      </p:sp>
      <p:sp>
        <p:nvSpPr>
          <p:cNvPr name="Freeform 10" id="10"/>
          <p:cNvSpPr/>
          <p:nvPr/>
        </p:nvSpPr>
        <p:spPr>
          <a:xfrm flipH="false" flipV="false" rot="0">
            <a:off x="9269916" y="2661936"/>
            <a:ext cx="2908308" cy="6356958"/>
          </a:xfrm>
          <a:custGeom>
            <a:avLst/>
            <a:gdLst/>
            <a:ahLst/>
            <a:cxnLst/>
            <a:rect r="r" b="b" t="t" l="l"/>
            <a:pathLst>
              <a:path h="6356958" w="2908308">
                <a:moveTo>
                  <a:pt x="0" y="0"/>
                </a:moveTo>
                <a:lnTo>
                  <a:pt x="2908308" y="0"/>
                </a:lnTo>
                <a:lnTo>
                  <a:pt x="2908308" y="6356958"/>
                </a:lnTo>
                <a:lnTo>
                  <a:pt x="0" y="6356958"/>
                </a:lnTo>
                <a:lnTo>
                  <a:pt x="0" y="0"/>
                </a:lnTo>
                <a:close/>
              </a:path>
            </a:pathLst>
          </a:custGeom>
          <a:blipFill>
            <a:blip r:embed="rId7"/>
            <a:stretch>
              <a:fillRect l="0" t="0" r="0" b="0"/>
            </a:stretch>
          </a:blipFill>
        </p:spPr>
      </p:sp>
      <p:sp>
        <p:nvSpPr>
          <p:cNvPr name="Freeform 11" id="11"/>
          <p:cNvSpPr/>
          <p:nvPr/>
        </p:nvSpPr>
        <p:spPr>
          <a:xfrm flipH="false" flipV="false" rot="0">
            <a:off x="12418535" y="2658731"/>
            <a:ext cx="2955986" cy="6356958"/>
          </a:xfrm>
          <a:custGeom>
            <a:avLst/>
            <a:gdLst/>
            <a:ahLst/>
            <a:cxnLst/>
            <a:rect r="r" b="b" t="t" l="l"/>
            <a:pathLst>
              <a:path h="6356958" w="2955986">
                <a:moveTo>
                  <a:pt x="0" y="0"/>
                </a:moveTo>
                <a:lnTo>
                  <a:pt x="2955985" y="0"/>
                </a:lnTo>
                <a:lnTo>
                  <a:pt x="2955985" y="6356958"/>
                </a:lnTo>
                <a:lnTo>
                  <a:pt x="0" y="6356958"/>
                </a:lnTo>
                <a:lnTo>
                  <a:pt x="0" y="0"/>
                </a:lnTo>
                <a:close/>
              </a:path>
            </a:pathLst>
          </a:custGeom>
          <a:blipFill>
            <a:blip r:embed="rId8"/>
            <a:stretch>
              <a:fillRect l="0" t="0" r="0" b="0"/>
            </a:stretch>
          </a:blipFill>
        </p:spPr>
      </p:sp>
      <p:sp>
        <p:nvSpPr>
          <p:cNvPr name="TextBox 12" id="12"/>
          <p:cNvSpPr txBox="true"/>
          <p:nvPr/>
        </p:nvSpPr>
        <p:spPr>
          <a:xfrm rot="0">
            <a:off x="1028700" y="970572"/>
            <a:ext cx="3575425" cy="358775"/>
          </a:xfrm>
          <a:prstGeom prst="rect">
            <a:avLst/>
          </a:prstGeom>
        </p:spPr>
        <p:txBody>
          <a:bodyPr anchor="t" rtlCol="false" tIns="0" lIns="0" bIns="0" rIns="0">
            <a:spAutoFit/>
          </a:bodyPr>
          <a:lstStyle/>
          <a:p>
            <a:pPr algn="l">
              <a:lnSpc>
                <a:spcPts val="2800"/>
              </a:lnSpc>
            </a:pPr>
            <a:r>
              <a:rPr lang="en-US" sz="2000" spc="200">
                <a:solidFill>
                  <a:srgbClr val="000000"/>
                </a:solidFill>
                <a:latin typeface="Roboto"/>
                <a:ea typeface="Roboto"/>
                <a:cs typeface="Roboto"/>
                <a:sym typeface="Roboto"/>
              </a:rPr>
              <a:t>FOODWISE</a:t>
            </a:r>
          </a:p>
        </p:txBody>
      </p:sp>
      <p:sp>
        <p:nvSpPr>
          <p:cNvPr name="TextBox 13" id="13"/>
          <p:cNvSpPr txBox="true"/>
          <p:nvPr/>
        </p:nvSpPr>
        <p:spPr>
          <a:xfrm rot="0">
            <a:off x="-872623" y="1082015"/>
            <a:ext cx="17163282" cy="995680"/>
          </a:xfrm>
          <a:prstGeom prst="rect">
            <a:avLst/>
          </a:prstGeom>
        </p:spPr>
        <p:txBody>
          <a:bodyPr anchor="t" rtlCol="false" tIns="0" lIns="0" bIns="0" rIns="0">
            <a:spAutoFit/>
          </a:bodyPr>
          <a:lstStyle/>
          <a:p>
            <a:pPr algn="ctr">
              <a:lnSpc>
                <a:spcPts val="8119"/>
              </a:lnSpc>
            </a:pPr>
            <a:r>
              <a:rPr lang="en-US" sz="5800">
                <a:solidFill>
                  <a:srgbClr val="000000"/>
                </a:solidFill>
                <a:latin typeface="Abril Fatface"/>
                <a:ea typeface="Abril Fatface"/>
                <a:cs typeface="Abril Fatface"/>
                <a:sym typeface="Abril Fatface"/>
              </a:rPr>
              <a:t>ELTON STUDIED: RECOVERY RECORD</a:t>
            </a:r>
          </a:p>
        </p:txBody>
      </p:sp>
      <p:sp>
        <p:nvSpPr>
          <p:cNvPr name="TextBox 14" id="14"/>
          <p:cNvSpPr txBox="true"/>
          <p:nvPr/>
        </p:nvSpPr>
        <p:spPr>
          <a:xfrm rot="0">
            <a:off x="6308046" y="2020545"/>
            <a:ext cx="10138729" cy="398780"/>
          </a:xfrm>
          <a:prstGeom prst="rect">
            <a:avLst/>
          </a:prstGeom>
        </p:spPr>
        <p:txBody>
          <a:bodyPr anchor="t" rtlCol="false" tIns="0" lIns="0" bIns="0" rIns="0">
            <a:spAutoFit/>
          </a:bodyPr>
          <a:lstStyle/>
          <a:p>
            <a:pPr algn="ctr">
              <a:lnSpc>
                <a:spcPts val="3219"/>
              </a:lnSpc>
              <a:spcBef>
                <a:spcPct val="0"/>
              </a:spcBef>
            </a:pPr>
            <a:r>
              <a:rPr lang="en-US" sz="2299" spc="229">
                <a:solidFill>
                  <a:srgbClr val="000000"/>
                </a:solidFill>
                <a:latin typeface="Roboto"/>
                <a:ea typeface="Roboto"/>
                <a:cs typeface="Roboto"/>
                <a:sym typeface="Roboto"/>
              </a:rPr>
              <a:t>BEST PRACTICE FOR EATING DISORDERS TREATMENT</a:t>
            </a:r>
          </a:p>
        </p:txBody>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bg>
      <p:bgPr>
        <a:solidFill>
          <a:srgbClr val="F1F1F1"/>
        </a:solidFill>
      </p:bgPr>
    </p:bg>
    <p:spTree>
      <p:nvGrpSpPr>
        <p:cNvPr id="1" name=""/>
        <p:cNvGrpSpPr/>
        <p:nvPr/>
      </p:nvGrpSpPr>
      <p:grpSpPr>
        <a:xfrm>
          <a:off x="0" y="0"/>
          <a:ext cx="0" cy="0"/>
          <a:chOff x="0" y="0"/>
          <a:chExt cx="0" cy="0"/>
        </a:xfrm>
      </p:grpSpPr>
      <p:sp>
        <p:nvSpPr>
          <p:cNvPr name="AutoShape 2" id="2"/>
          <p:cNvSpPr/>
          <p:nvPr/>
        </p:nvSpPr>
        <p:spPr>
          <a:xfrm rot="0">
            <a:off x="16933370" y="1052675"/>
            <a:ext cx="325930" cy="0"/>
          </a:xfrm>
          <a:prstGeom prst="line">
            <a:avLst/>
          </a:prstGeom>
          <a:ln cap="flat" w="28575">
            <a:solidFill>
              <a:srgbClr val="000000"/>
            </a:solidFill>
            <a:prstDash val="solid"/>
            <a:headEnd type="none" len="sm" w="sm"/>
            <a:tailEnd type="none" len="sm" w="sm"/>
          </a:ln>
        </p:spPr>
      </p:sp>
      <p:sp>
        <p:nvSpPr>
          <p:cNvPr name="AutoShape 3" id="3"/>
          <p:cNvSpPr/>
          <p:nvPr/>
        </p:nvSpPr>
        <p:spPr>
          <a:xfrm rot="0">
            <a:off x="16933370" y="1182027"/>
            <a:ext cx="325930" cy="0"/>
          </a:xfrm>
          <a:prstGeom prst="line">
            <a:avLst/>
          </a:prstGeom>
          <a:ln cap="flat" w="28575">
            <a:solidFill>
              <a:srgbClr val="000000"/>
            </a:solidFill>
            <a:prstDash val="solid"/>
            <a:headEnd type="none" len="sm" w="sm"/>
            <a:tailEnd type="none" len="sm" w="sm"/>
          </a:ln>
        </p:spPr>
      </p:sp>
      <p:sp>
        <p:nvSpPr>
          <p:cNvPr name="AutoShape 4" id="4"/>
          <p:cNvSpPr/>
          <p:nvPr/>
        </p:nvSpPr>
        <p:spPr>
          <a:xfrm rot="0">
            <a:off x="16933370" y="1311379"/>
            <a:ext cx="325930" cy="0"/>
          </a:xfrm>
          <a:prstGeom prst="line">
            <a:avLst/>
          </a:prstGeom>
          <a:ln cap="flat" w="28575">
            <a:solidFill>
              <a:srgbClr val="000000"/>
            </a:solidFill>
            <a:prstDash val="solid"/>
            <a:headEnd type="none" len="sm" w="sm"/>
            <a:tailEnd type="none" len="sm" w="sm"/>
          </a:ln>
        </p:spPr>
      </p:sp>
      <p:sp>
        <p:nvSpPr>
          <p:cNvPr name="Freeform 5" id="5"/>
          <p:cNvSpPr/>
          <p:nvPr/>
        </p:nvSpPr>
        <p:spPr>
          <a:xfrm flipH="false" flipV="false" rot="0">
            <a:off x="16290659" y="1027722"/>
            <a:ext cx="312232" cy="312232"/>
          </a:xfrm>
          <a:custGeom>
            <a:avLst/>
            <a:gdLst/>
            <a:ahLst/>
            <a:cxnLst/>
            <a:rect r="r" b="b" t="t" l="l"/>
            <a:pathLst>
              <a:path h="312232" w="312232">
                <a:moveTo>
                  <a:pt x="0" y="0"/>
                </a:moveTo>
                <a:lnTo>
                  <a:pt x="312232" y="0"/>
                </a:lnTo>
                <a:lnTo>
                  <a:pt x="312232" y="312232"/>
                </a:lnTo>
                <a:lnTo>
                  <a:pt x="0" y="312232"/>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6" id="6"/>
          <p:cNvSpPr/>
          <p:nvPr/>
        </p:nvSpPr>
        <p:spPr>
          <a:xfrm flipH="false" flipV="false" rot="0">
            <a:off x="1585294" y="-159233"/>
            <a:ext cx="14039520" cy="10287000"/>
          </a:xfrm>
          <a:custGeom>
            <a:avLst/>
            <a:gdLst/>
            <a:ahLst/>
            <a:cxnLst/>
            <a:rect r="r" b="b" t="t" l="l"/>
            <a:pathLst>
              <a:path h="10287000" w="14039520">
                <a:moveTo>
                  <a:pt x="0" y="0"/>
                </a:moveTo>
                <a:lnTo>
                  <a:pt x="14039520" y="0"/>
                </a:lnTo>
                <a:lnTo>
                  <a:pt x="14039520" y="10287000"/>
                </a:lnTo>
                <a:lnTo>
                  <a:pt x="0" y="10287000"/>
                </a:lnTo>
                <a:lnTo>
                  <a:pt x="0" y="0"/>
                </a:lnTo>
                <a:close/>
              </a:path>
            </a:pathLst>
          </a:custGeom>
          <a:blipFill>
            <a:blip r:embed="rId4">
              <a:alphaModFix amt="30000"/>
            </a:blip>
            <a:stretch>
              <a:fillRect l="0" t="-6695" r="0" b="-6695"/>
            </a:stretch>
          </a:blipFill>
        </p:spPr>
      </p:sp>
      <p:sp>
        <p:nvSpPr>
          <p:cNvPr name="AutoShape 7" id="7"/>
          <p:cNvSpPr/>
          <p:nvPr/>
        </p:nvSpPr>
        <p:spPr>
          <a:xfrm>
            <a:off x="8605054" y="9272588"/>
            <a:ext cx="1077892" cy="0"/>
          </a:xfrm>
          <a:prstGeom prst="line">
            <a:avLst/>
          </a:prstGeom>
          <a:ln cap="rnd" w="28575">
            <a:solidFill>
              <a:srgbClr val="000000"/>
            </a:solidFill>
            <a:prstDash val="solid"/>
            <a:headEnd type="none" len="sm" w="sm"/>
            <a:tailEnd type="triangle" len="med" w="lg"/>
          </a:ln>
        </p:spPr>
      </p:sp>
      <p:sp>
        <p:nvSpPr>
          <p:cNvPr name="TextBox 8" id="8"/>
          <p:cNvSpPr txBox="true"/>
          <p:nvPr/>
        </p:nvSpPr>
        <p:spPr>
          <a:xfrm rot="0">
            <a:off x="1028700" y="970572"/>
            <a:ext cx="3575425" cy="358775"/>
          </a:xfrm>
          <a:prstGeom prst="rect">
            <a:avLst/>
          </a:prstGeom>
        </p:spPr>
        <p:txBody>
          <a:bodyPr anchor="t" rtlCol="false" tIns="0" lIns="0" bIns="0" rIns="0">
            <a:spAutoFit/>
          </a:bodyPr>
          <a:lstStyle/>
          <a:p>
            <a:pPr algn="l">
              <a:lnSpc>
                <a:spcPts val="2800"/>
              </a:lnSpc>
            </a:pPr>
            <a:r>
              <a:rPr lang="en-US" sz="2000" spc="200">
                <a:solidFill>
                  <a:srgbClr val="000000"/>
                </a:solidFill>
                <a:latin typeface="Roboto"/>
                <a:ea typeface="Roboto"/>
                <a:cs typeface="Roboto"/>
                <a:sym typeface="Roboto"/>
              </a:rPr>
              <a:t>FOODWISE</a:t>
            </a:r>
          </a:p>
        </p:txBody>
      </p:sp>
      <p:sp>
        <p:nvSpPr>
          <p:cNvPr name="TextBox 9" id="9"/>
          <p:cNvSpPr txBox="true"/>
          <p:nvPr/>
        </p:nvSpPr>
        <p:spPr>
          <a:xfrm rot="0">
            <a:off x="65201" y="2588046"/>
            <a:ext cx="9682946" cy="6491751"/>
          </a:xfrm>
          <a:prstGeom prst="rect">
            <a:avLst/>
          </a:prstGeom>
        </p:spPr>
        <p:txBody>
          <a:bodyPr anchor="t" rtlCol="false" tIns="0" lIns="0" bIns="0" rIns="0">
            <a:spAutoFit/>
          </a:bodyPr>
          <a:lstStyle/>
          <a:p>
            <a:pPr algn="l" marL="548061" indent="-274031" lvl="1">
              <a:lnSpc>
                <a:spcPts val="3553"/>
              </a:lnSpc>
              <a:buFont typeface="Arial"/>
              <a:buChar char="•"/>
            </a:pPr>
            <a:r>
              <a:rPr lang="en-US" sz="2538" spc="253">
                <a:solidFill>
                  <a:srgbClr val="000000"/>
                </a:solidFill>
                <a:latin typeface="Roboto"/>
                <a:ea typeface="Roboto"/>
                <a:cs typeface="Roboto"/>
                <a:sym typeface="Roboto"/>
              </a:rPr>
              <a:t>FEATURES</a:t>
            </a:r>
          </a:p>
          <a:p>
            <a:pPr algn="l">
              <a:lnSpc>
                <a:spcPts val="3553"/>
              </a:lnSpc>
            </a:pPr>
          </a:p>
          <a:p>
            <a:pPr algn="l" marL="993141" indent="-331047" lvl="2">
              <a:lnSpc>
                <a:spcPts val="3220"/>
              </a:lnSpc>
              <a:buFont typeface="Arial"/>
              <a:buChar char="⚬"/>
            </a:pPr>
            <a:r>
              <a:rPr lang="en-US" b="true" sz="2300" spc="230">
                <a:solidFill>
                  <a:srgbClr val="000000"/>
                </a:solidFill>
                <a:latin typeface="Roboto Bold"/>
                <a:ea typeface="Roboto Bold"/>
                <a:cs typeface="Roboto Bold"/>
                <a:sym typeface="Roboto Bold"/>
              </a:rPr>
              <a:t>USER AUTONOMY</a:t>
            </a:r>
          </a:p>
          <a:p>
            <a:pPr algn="l" marL="1489712" indent="-372428" lvl="3">
              <a:lnSpc>
                <a:spcPts val="3220"/>
              </a:lnSpc>
              <a:buFont typeface="Arial"/>
              <a:buChar char="￭"/>
            </a:pPr>
            <a:r>
              <a:rPr lang="en-US" sz="2300" spc="230">
                <a:solidFill>
                  <a:srgbClr val="000000"/>
                </a:solidFill>
                <a:latin typeface="Roboto"/>
                <a:ea typeface="Roboto"/>
                <a:cs typeface="Roboto"/>
                <a:sym typeface="Roboto"/>
              </a:rPr>
              <a:t>A</a:t>
            </a:r>
            <a:r>
              <a:rPr lang="en-US" sz="2300" spc="230">
                <a:solidFill>
                  <a:srgbClr val="000000"/>
                </a:solidFill>
                <a:latin typeface="Roboto"/>
                <a:ea typeface="Roboto"/>
                <a:cs typeface="Roboto"/>
                <a:sym typeface="Roboto"/>
              </a:rPr>
              <a:t>llowing the user to decide which activities and coping mechanisms are </a:t>
            </a:r>
            <a:r>
              <a:rPr lang="en-US" sz="2300" spc="230">
                <a:solidFill>
                  <a:srgbClr val="000000"/>
                </a:solidFill>
                <a:latin typeface="Roboto"/>
                <a:ea typeface="Roboto"/>
                <a:cs typeface="Roboto"/>
                <a:sym typeface="Roboto"/>
              </a:rPr>
              <a:t>most effective</a:t>
            </a:r>
            <a:r>
              <a:rPr lang="en-US" sz="2300" spc="230">
                <a:solidFill>
                  <a:srgbClr val="000000"/>
                </a:solidFill>
                <a:latin typeface="Roboto"/>
                <a:ea typeface="Roboto"/>
                <a:cs typeface="Roboto"/>
                <a:sym typeface="Roboto"/>
              </a:rPr>
              <a:t> to them in their recovery journey</a:t>
            </a:r>
          </a:p>
          <a:p>
            <a:pPr algn="l">
              <a:lnSpc>
                <a:spcPts val="3220"/>
              </a:lnSpc>
            </a:pPr>
          </a:p>
          <a:p>
            <a:pPr algn="l" marL="993141" indent="-331047" lvl="2">
              <a:lnSpc>
                <a:spcPts val="3220"/>
              </a:lnSpc>
              <a:buFont typeface="Arial"/>
              <a:buChar char="⚬"/>
            </a:pPr>
            <a:r>
              <a:rPr lang="en-US" b="true" sz="2300" spc="230">
                <a:solidFill>
                  <a:srgbClr val="000000"/>
                </a:solidFill>
                <a:latin typeface="Roboto Bold"/>
                <a:ea typeface="Roboto Bold"/>
                <a:cs typeface="Roboto Bold"/>
                <a:sym typeface="Roboto Bold"/>
              </a:rPr>
              <a:t>keeping record of your recovery</a:t>
            </a:r>
          </a:p>
          <a:p>
            <a:pPr algn="l" marL="1489712" indent="-372428" lvl="3">
              <a:lnSpc>
                <a:spcPts val="3220"/>
              </a:lnSpc>
              <a:buFont typeface="Arial"/>
              <a:buChar char="￭"/>
            </a:pPr>
            <a:r>
              <a:rPr lang="en-US" sz="2300" spc="230">
                <a:solidFill>
                  <a:srgbClr val="000000"/>
                </a:solidFill>
                <a:latin typeface="Roboto"/>
                <a:ea typeface="Roboto"/>
                <a:cs typeface="Roboto"/>
                <a:sym typeface="Roboto"/>
              </a:rPr>
              <a:t>IS</a:t>
            </a:r>
            <a:r>
              <a:rPr lang="en-US" sz="2300" spc="230">
                <a:solidFill>
                  <a:srgbClr val="000000"/>
                </a:solidFill>
                <a:latin typeface="Roboto"/>
                <a:ea typeface="Roboto"/>
                <a:cs typeface="Roboto"/>
                <a:sym typeface="Roboto"/>
              </a:rPr>
              <a:t> absolutely its primary function. This involves logging thoughts, feelings, company, food, percentage of meal eaten, etc.</a:t>
            </a:r>
          </a:p>
          <a:p>
            <a:pPr algn="l">
              <a:lnSpc>
                <a:spcPts val="3220"/>
              </a:lnSpc>
            </a:pPr>
          </a:p>
          <a:p>
            <a:pPr algn="l" marL="993141" indent="-331047" lvl="2">
              <a:lnSpc>
                <a:spcPts val="3220"/>
              </a:lnSpc>
              <a:buFont typeface="Arial"/>
              <a:buChar char="⚬"/>
            </a:pPr>
            <a:r>
              <a:rPr lang="en-US" sz="2300" spc="230">
                <a:solidFill>
                  <a:srgbClr val="000000"/>
                </a:solidFill>
                <a:latin typeface="Roboto"/>
                <a:ea typeface="Roboto"/>
                <a:cs typeface="Roboto"/>
                <a:sym typeface="Roboto"/>
              </a:rPr>
              <a:t> </a:t>
            </a:r>
            <a:r>
              <a:rPr lang="en-US" b="true" sz="2300" spc="230">
                <a:solidFill>
                  <a:srgbClr val="000000"/>
                </a:solidFill>
                <a:latin typeface="Roboto Bold"/>
                <a:ea typeface="Roboto Bold"/>
                <a:cs typeface="Roboto Bold"/>
                <a:sym typeface="Roboto Bold"/>
              </a:rPr>
              <a:t>INSPIRATION SECTION</a:t>
            </a:r>
          </a:p>
          <a:p>
            <a:pPr algn="l" marL="1489712" indent="-372428" lvl="3">
              <a:lnSpc>
                <a:spcPts val="3220"/>
              </a:lnSpc>
              <a:buFont typeface="Arial"/>
              <a:buChar char="￭"/>
            </a:pPr>
            <a:r>
              <a:rPr lang="en-US" sz="2300" spc="230">
                <a:solidFill>
                  <a:srgbClr val="000000"/>
                </a:solidFill>
                <a:latin typeface="Roboto"/>
                <a:ea typeface="Roboto"/>
                <a:cs typeface="Roboto"/>
                <a:sym typeface="Roboto"/>
              </a:rPr>
              <a:t>A UNIQUE FEATURE </a:t>
            </a:r>
            <a:r>
              <a:rPr lang="en-US" sz="2300" spc="230">
                <a:solidFill>
                  <a:srgbClr val="000000"/>
                </a:solidFill>
                <a:latin typeface="Roboto"/>
                <a:ea typeface="Roboto"/>
                <a:cs typeface="Roboto"/>
                <a:sym typeface="Roboto"/>
              </a:rPr>
              <a:t>where users can share affirmations with one another as they recover together</a:t>
            </a:r>
          </a:p>
        </p:txBody>
      </p:sp>
      <p:sp>
        <p:nvSpPr>
          <p:cNvPr name="TextBox 10" id="10"/>
          <p:cNvSpPr txBox="true"/>
          <p:nvPr/>
        </p:nvSpPr>
        <p:spPr>
          <a:xfrm rot="0">
            <a:off x="9500965" y="2588046"/>
            <a:ext cx="8026902" cy="5291601"/>
          </a:xfrm>
          <a:prstGeom prst="rect">
            <a:avLst/>
          </a:prstGeom>
        </p:spPr>
        <p:txBody>
          <a:bodyPr anchor="t" rtlCol="false" tIns="0" lIns="0" bIns="0" rIns="0">
            <a:spAutoFit/>
          </a:bodyPr>
          <a:lstStyle/>
          <a:p>
            <a:pPr algn="l" marL="548061" indent="-274031" lvl="1">
              <a:lnSpc>
                <a:spcPts val="3553"/>
              </a:lnSpc>
              <a:buFont typeface="Arial"/>
              <a:buChar char="•"/>
            </a:pPr>
            <a:r>
              <a:rPr lang="en-US" sz="2538" spc="253">
                <a:solidFill>
                  <a:srgbClr val="000000"/>
                </a:solidFill>
                <a:latin typeface="Roboto"/>
                <a:ea typeface="Roboto"/>
                <a:cs typeface="Roboto"/>
                <a:sym typeface="Roboto"/>
              </a:rPr>
              <a:t>IMPLICATIONS</a:t>
            </a:r>
          </a:p>
          <a:p>
            <a:pPr algn="l">
              <a:lnSpc>
                <a:spcPts val="3553"/>
              </a:lnSpc>
            </a:pPr>
          </a:p>
          <a:p>
            <a:pPr algn="l" marL="993141" indent="-331047" lvl="2">
              <a:lnSpc>
                <a:spcPts val="3220"/>
              </a:lnSpc>
              <a:buFont typeface="Arial"/>
              <a:buChar char="⚬"/>
            </a:pPr>
            <a:r>
              <a:rPr lang="en-US" b="true" sz="2300" spc="230">
                <a:solidFill>
                  <a:srgbClr val="000000"/>
                </a:solidFill>
                <a:latin typeface="Roboto Bold"/>
                <a:ea typeface="Roboto Bold"/>
                <a:cs typeface="Roboto Bold"/>
                <a:sym typeface="Roboto Bold"/>
              </a:rPr>
              <a:t>INFORMATION OVERLOAD</a:t>
            </a:r>
          </a:p>
          <a:p>
            <a:pPr algn="l" marL="1489712" indent="-372428" lvl="3">
              <a:lnSpc>
                <a:spcPts val="3220"/>
              </a:lnSpc>
              <a:buFont typeface="Arial"/>
              <a:buChar char="￭"/>
            </a:pPr>
            <a:r>
              <a:rPr lang="en-US" sz="2300" spc="230">
                <a:solidFill>
                  <a:srgbClr val="000000"/>
                </a:solidFill>
                <a:latin typeface="Roboto"/>
                <a:ea typeface="Roboto"/>
                <a:cs typeface="Roboto"/>
                <a:sym typeface="Roboto"/>
              </a:rPr>
              <a:t>While every service provided is most definitely useful, it overwhelms the user, both due to the amount but also due to the poor interface</a:t>
            </a:r>
          </a:p>
          <a:p>
            <a:pPr algn="l">
              <a:lnSpc>
                <a:spcPts val="3220"/>
              </a:lnSpc>
            </a:pPr>
          </a:p>
          <a:p>
            <a:pPr algn="l" marL="993141" indent="-331047" lvl="2">
              <a:lnSpc>
                <a:spcPts val="3220"/>
              </a:lnSpc>
              <a:buFont typeface="Arial"/>
              <a:buChar char="⚬"/>
            </a:pPr>
            <a:r>
              <a:rPr lang="en-US" b="true" sz="2300" spc="230">
                <a:solidFill>
                  <a:srgbClr val="000000"/>
                </a:solidFill>
                <a:latin typeface="Roboto Bold"/>
                <a:ea typeface="Roboto Bold"/>
                <a:cs typeface="Roboto Bold"/>
                <a:sym typeface="Roboto Bold"/>
              </a:rPr>
              <a:t>Presence of a professional</a:t>
            </a:r>
          </a:p>
          <a:p>
            <a:pPr algn="l" marL="1489712" indent="-372428" lvl="3">
              <a:lnSpc>
                <a:spcPts val="3220"/>
              </a:lnSpc>
              <a:buFont typeface="Arial"/>
              <a:buChar char="￭"/>
            </a:pPr>
            <a:r>
              <a:rPr lang="en-US" sz="2300" spc="230">
                <a:solidFill>
                  <a:srgbClr val="000000"/>
                </a:solidFill>
                <a:latin typeface="Roboto"/>
                <a:ea typeface="Roboto"/>
                <a:cs typeface="Roboto"/>
                <a:sym typeface="Roboto"/>
              </a:rPr>
              <a:t>THE</a:t>
            </a:r>
            <a:r>
              <a:rPr lang="en-US" sz="2300" spc="230">
                <a:solidFill>
                  <a:srgbClr val="000000"/>
                </a:solidFill>
                <a:latin typeface="Roboto"/>
                <a:ea typeface="Roboto"/>
                <a:cs typeface="Roboto"/>
                <a:sym typeface="Roboto"/>
              </a:rPr>
              <a:t> app emphasizes that it is best used alongside a medical professional, which as we learned through our needfinding, is very inaccessible</a:t>
            </a:r>
          </a:p>
        </p:txBody>
      </p:sp>
      <p:sp>
        <p:nvSpPr>
          <p:cNvPr name="TextBox 11" id="11"/>
          <p:cNvSpPr txBox="true"/>
          <p:nvPr/>
        </p:nvSpPr>
        <p:spPr>
          <a:xfrm rot="0">
            <a:off x="-872623" y="1082015"/>
            <a:ext cx="17163282" cy="995680"/>
          </a:xfrm>
          <a:prstGeom prst="rect">
            <a:avLst/>
          </a:prstGeom>
        </p:spPr>
        <p:txBody>
          <a:bodyPr anchor="t" rtlCol="false" tIns="0" lIns="0" bIns="0" rIns="0">
            <a:spAutoFit/>
          </a:bodyPr>
          <a:lstStyle/>
          <a:p>
            <a:pPr algn="ctr">
              <a:lnSpc>
                <a:spcPts val="8119"/>
              </a:lnSpc>
            </a:pPr>
            <a:r>
              <a:rPr lang="en-US" sz="5800">
                <a:solidFill>
                  <a:srgbClr val="000000"/>
                </a:solidFill>
                <a:latin typeface="Abril Fatface"/>
                <a:ea typeface="Abril Fatface"/>
                <a:cs typeface="Abril Fatface"/>
                <a:sym typeface="Abril Fatface"/>
              </a:rPr>
              <a:t>ELTON STUDIED: RECOVERY RECORD</a:t>
            </a:r>
          </a:p>
        </p:txBody>
      </p:sp>
      <p:sp>
        <p:nvSpPr>
          <p:cNvPr name="TextBox 12" id="12"/>
          <p:cNvSpPr txBox="true"/>
          <p:nvPr/>
        </p:nvSpPr>
        <p:spPr>
          <a:xfrm rot="0">
            <a:off x="6308046" y="2020545"/>
            <a:ext cx="10138729" cy="398780"/>
          </a:xfrm>
          <a:prstGeom prst="rect">
            <a:avLst/>
          </a:prstGeom>
        </p:spPr>
        <p:txBody>
          <a:bodyPr anchor="t" rtlCol="false" tIns="0" lIns="0" bIns="0" rIns="0">
            <a:spAutoFit/>
          </a:bodyPr>
          <a:lstStyle/>
          <a:p>
            <a:pPr algn="ctr">
              <a:lnSpc>
                <a:spcPts val="3219"/>
              </a:lnSpc>
              <a:spcBef>
                <a:spcPct val="0"/>
              </a:spcBef>
            </a:pPr>
            <a:r>
              <a:rPr lang="en-US" sz="2299" spc="229">
                <a:solidFill>
                  <a:srgbClr val="000000"/>
                </a:solidFill>
                <a:latin typeface="Roboto"/>
                <a:ea typeface="Roboto"/>
                <a:cs typeface="Roboto"/>
                <a:sym typeface="Roboto"/>
              </a:rPr>
              <a:t>BEST PRACTICE FOR EATING DISORDERS TREATMENT</a:t>
            </a:r>
          </a:p>
        </p:txBody>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bg>
      <p:bgPr>
        <a:solidFill>
          <a:srgbClr val="F1F1F1"/>
        </a:solidFill>
      </p:bgPr>
    </p:bg>
    <p:spTree>
      <p:nvGrpSpPr>
        <p:cNvPr id="1" name=""/>
        <p:cNvGrpSpPr/>
        <p:nvPr/>
      </p:nvGrpSpPr>
      <p:grpSpPr>
        <a:xfrm>
          <a:off x="0" y="0"/>
          <a:ext cx="0" cy="0"/>
          <a:chOff x="0" y="0"/>
          <a:chExt cx="0" cy="0"/>
        </a:xfrm>
      </p:grpSpPr>
      <p:sp>
        <p:nvSpPr>
          <p:cNvPr name="AutoShape 2" id="2"/>
          <p:cNvSpPr/>
          <p:nvPr/>
        </p:nvSpPr>
        <p:spPr>
          <a:xfrm rot="0">
            <a:off x="16933370" y="1052675"/>
            <a:ext cx="325930" cy="0"/>
          </a:xfrm>
          <a:prstGeom prst="line">
            <a:avLst/>
          </a:prstGeom>
          <a:ln cap="flat" w="28575">
            <a:solidFill>
              <a:srgbClr val="000000"/>
            </a:solidFill>
            <a:prstDash val="solid"/>
            <a:headEnd type="none" len="sm" w="sm"/>
            <a:tailEnd type="none" len="sm" w="sm"/>
          </a:ln>
        </p:spPr>
      </p:sp>
      <p:sp>
        <p:nvSpPr>
          <p:cNvPr name="AutoShape 3" id="3"/>
          <p:cNvSpPr/>
          <p:nvPr/>
        </p:nvSpPr>
        <p:spPr>
          <a:xfrm rot="0">
            <a:off x="16933370" y="1182027"/>
            <a:ext cx="325930" cy="0"/>
          </a:xfrm>
          <a:prstGeom prst="line">
            <a:avLst/>
          </a:prstGeom>
          <a:ln cap="flat" w="28575">
            <a:solidFill>
              <a:srgbClr val="000000"/>
            </a:solidFill>
            <a:prstDash val="solid"/>
            <a:headEnd type="none" len="sm" w="sm"/>
            <a:tailEnd type="none" len="sm" w="sm"/>
          </a:ln>
        </p:spPr>
      </p:sp>
      <p:sp>
        <p:nvSpPr>
          <p:cNvPr name="AutoShape 4" id="4"/>
          <p:cNvSpPr/>
          <p:nvPr/>
        </p:nvSpPr>
        <p:spPr>
          <a:xfrm rot="0">
            <a:off x="16933370" y="1311379"/>
            <a:ext cx="325930" cy="0"/>
          </a:xfrm>
          <a:prstGeom prst="line">
            <a:avLst/>
          </a:prstGeom>
          <a:ln cap="flat" w="28575">
            <a:solidFill>
              <a:srgbClr val="000000"/>
            </a:solidFill>
            <a:prstDash val="solid"/>
            <a:headEnd type="none" len="sm" w="sm"/>
            <a:tailEnd type="none" len="sm" w="sm"/>
          </a:ln>
        </p:spPr>
      </p:sp>
      <p:sp>
        <p:nvSpPr>
          <p:cNvPr name="Freeform 5" id="5"/>
          <p:cNvSpPr/>
          <p:nvPr/>
        </p:nvSpPr>
        <p:spPr>
          <a:xfrm flipH="false" flipV="false" rot="0">
            <a:off x="16290659" y="1027722"/>
            <a:ext cx="312232" cy="312232"/>
          </a:xfrm>
          <a:custGeom>
            <a:avLst/>
            <a:gdLst/>
            <a:ahLst/>
            <a:cxnLst/>
            <a:rect r="r" b="b" t="t" l="l"/>
            <a:pathLst>
              <a:path h="312232" w="312232">
                <a:moveTo>
                  <a:pt x="0" y="0"/>
                </a:moveTo>
                <a:lnTo>
                  <a:pt x="312232" y="0"/>
                </a:lnTo>
                <a:lnTo>
                  <a:pt x="312232" y="312232"/>
                </a:lnTo>
                <a:lnTo>
                  <a:pt x="0" y="312232"/>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6" id="6"/>
          <p:cNvSpPr/>
          <p:nvPr/>
        </p:nvSpPr>
        <p:spPr>
          <a:xfrm flipH="false" flipV="false" rot="0">
            <a:off x="2313845" y="184524"/>
            <a:ext cx="14039520" cy="10287000"/>
          </a:xfrm>
          <a:custGeom>
            <a:avLst/>
            <a:gdLst/>
            <a:ahLst/>
            <a:cxnLst/>
            <a:rect r="r" b="b" t="t" l="l"/>
            <a:pathLst>
              <a:path h="10287000" w="14039520">
                <a:moveTo>
                  <a:pt x="0" y="0"/>
                </a:moveTo>
                <a:lnTo>
                  <a:pt x="14039520" y="0"/>
                </a:lnTo>
                <a:lnTo>
                  <a:pt x="14039520" y="10287000"/>
                </a:lnTo>
                <a:lnTo>
                  <a:pt x="0" y="10287000"/>
                </a:lnTo>
                <a:lnTo>
                  <a:pt x="0" y="0"/>
                </a:lnTo>
                <a:close/>
              </a:path>
            </a:pathLst>
          </a:custGeom>
          <a:blipFill>
            <a:blip r:embed="rId4">
              <a:alphaModFix amt="30000"/>
            </a:blip>
            <a:stretch>
              <a:fillRect l="0" t="-6695" r="0" b="-6695"/>
            </a:stretch>
          </a:blipFill>
        </p:spPr>
      </p:sp>
      <p:sp>
        <p:nvSpPr>
          <p:cNvPr name="AutoShape 7" id="7"/>
          <p:cNvSpPr/>
          <p:nvPr/>
        </p:nvSpPr>
        <p:spPr>
          <a:xfrm>
            <a:off x="8605054" y="9272588"/>
            <a:ext cx="1077892" cy="0"/>
          </a:xfrm>
          <a:prstGeom prst="line">
            <a:avLst/>
          </a:prstGeom>
          <a:ln cap="rnd" w="28575">
            <a:solidFill>
              <a:srgbClr val="000000"/>
            </a:solidFill>
            <a:prstDash val="solid"/>
            <a:headEnd type="none" len="sm" w="sm"/>
            <a:tailEnd type="triangle" len="med" w="lg"/>
          </a:ln>
        </p:spPr>
      </p:sp>
      <p:sp>
        <p:nvSpPr>
          <p:cNvPr name="Freeform 8" id="8"/>
          <p:cNvSpPr/>
          <p:nvPr/>
        </p:nvSpPr>
        <p:spPr>
          <a:xfrm flipH="false" flipV="false" rot="0">
            <a:off x="9377110" y="2526123"/>
            <a:ext cx="3163718" cy="6356958"/>
          </a:xfrm>
          <a:custGeom>
            <a:avLst/>
            <a:gdLst/>
            <a:ahLst/>
            <a:cxnLst/>
            <a:rect r="r" b="b" t="t" l="l"/>
            <a:pathLst>
              <a:path h="6356958" w="3163718">
                <a:moveTo>
                  <a:pt x="0" y="0"/>
                </a:moveTo>
                <a:lnTo>
                  <a:pt x="3163718" y="0"/>
                </a:lnTo>
                <a:lnTo>
                  <a:pt x="3163718" y="6356959"/>
                </a:lnTo>
                <a:lnTo>
                  <a:pt x="0" y="6356959"/>
                </a:lnTo>
                <a:lnTo>
                  <a:pt x="0" y="0"/>
                </a:lnTo>
                <a:close/>
              </a:path>
            </a:pathLst>
          </a:custGeom>
          <a:blipFill>
            <a:blip r:embed="rId5"/>
            <a:stretch>
              <a:fillRect l="0" t="0" r="-2224" b="0"/>
            </a:stretch>
          </a:blipFill>
        </p:spPr>
      </p:sp>
      <p:sp>
        <p:nvSpPr>
          <p:cNvPr name="Freeform 9" id="9"/>
          <p:cNvSpPr/>
          <p:nvPr/>
        </p:nvSpPr>
        <p:spPr>
          <a:xfrm flipH="false" flipV="false" rot="0">
            <a:off x="12829141" y="2526123"/>
            <a:ext cx="3337403" cy="6356958"/>
          </a:xfrm>
          <a:custGeom>
            <a:avLst/>
            <a:gdLst/>
            <a:ahLst/>
            <a:cxnLst/>
            <a:rect r="r" b="b" t="t" l="l"/>
            <a:pathLst>
              <a:path h="6356958" w="3337403">
                <a:moveTo>
                  <a:pt x="0" y="0"/>
                </a:moveTo>
                <a:lnTo>
                  <a:pt x="3337403" y="0"/>
                </a:lnTo>
                <a:lnTo>
                  <a:pt x="3337403" y="6356959"/>
                </a:lnTo>
                <a:lnTo>
                  <a:pt x="0" y="6356959"/>
                </a:lnTo>
                <a:lnTo>
                  <a:pt x="0" y="0"/>
                </a:lnTo>
                <a:close/>
              </a:path>
            </a:pathLst>
          </a:custGeom>
          <a:blipFill>
            <a:blip r:embed="rId6"/>
            <a:stretch>
              <a:fillRect l="0" t="0" r="0" b="0"/>
            </a:stretch>
          </a:blipFill>
        </p:spPr>
      </p:sp>
      <p:sp>
        <p:nvSpPr>
          <p:cNvPr name="Freeform 10" id="10"/>
          <p:cNvSpPr/>
          <p:nvPr/>
        </p:nvSpPr>
        <p:spPr>
          <a:xfrm flipH="false" flipV="false" rot="0">
            <a:off x="5792110" y="2526123"/>
            <a:ext cx="3289726" cy="6356958"/>
          </a:xfrm>
          <a:custGeom>
            <a:avLst/>
            <a:gdLst/>
            <a:ahLst/>
            <a:cxnLst/>
            <a:rect r="r" b="b" t="t" l="l"/>
            <a:pathLst>
              <a:path h="6356958" w="3289726">
                <a:moveTo>
                  <a:pt x="0" y="0"/>
                </a:moveTo>
                <a:lnTo>
                  <a:pt x="3289725" y="0"/>
                </a:lnTo>
                <a:lnTo>
                  <a:pt x="3289725" y="6356959"/>
                </a:lnTo>
                <a:lnTo>
                  <a:pt x="0" y="6356959"/>
                </a:lnTo>
                <a:lnTo>
                  <a:pt x="0" y="0"/>
                </a:lnTo>
                <a:close/>
              </a:path>
            </a:pathLst>
          </a:custGeom>
          <a:blipFill>
            <a:blip r:embed="rId7"/>
            <a:stretch>
              <a:fillRect l="0" t="0" r="0" b="0"/>
            </a:stretch>
          </a:blipFill>
        </p:spPr>
      </p:sp>
      <p:sp>
        <p:nvSpPr>
          <p:cNvPr name="Freeform 11" id="11"/>
          <p:cNvSpPr/>
          <p:nvPr/>
        </p:nvSpPr>
        <p:spPr>
          <a:xfrm flipH="false" flipV="false" rot="0">
            <a:off x="2246840" y="2526123"/>
            <a:ext cx="3249995" cy="6356958"/>
          </a:xfrm>
          <a:custGeom>
            <a:avLst/>
            <a:gdLst/>
            <a:ahLst/>
            <a:cxnLst/>
            <a:rect r="r" b="b" t="t" l="l"/>
            <a:pathLst>
              <a:path h="6356958" w="3249995">
                <a:moveTo>
                  <a:pt x="0" y="0"/>
                </a:moveTo>
                <a:lnTo>
                  <a:pt x="3249995" y="0"/>
                </a:lnTo>
                <a:lnTo>
                  <a:pt x="3249995" y="6356959"/>
                </a:lnTo>
                <a:lnTo>
                  <a:pt x="0" y="6356959"/>
                </a:lnTo>
                <a:lnTo>
                  <a:pt x="0" y="0"/>
                </a:lnTo>
                <a:close/>
              </a:path>
            </a:pathLst>
          </a:custGeom>
          <a:blipFill>
            <a:blip r:embed="rId8"/>
            <a:stretch>
              <a:fillRect l="0" t="0" r="0" b="0"/>
            </a:stretch>
          </a:blipFill>
        </p:spPr>
      </p:sp>
      <p:sp>
        <p:nvSpPr>
          <p:cNvPr name="TextBox 12" id="12"/>
          <p:cNvSpPr txBox="true"/>
          <p:nvPr/>
        </p:nvSpPr>
        <p:spPr>
          <a:xfrm rot="0">
            <a:off x="1028700" y="970572"/>
            <a:ext cx="3575425" cy="358775"/>
          </a:xfrm>
          <a:prstGeom prst="rect">
            <a:avLst/>
          </a:prstGeom>
        </p:spPr>
        <p:txBody>
          <a:bodyPr anchor="t" rtlCol="false" tIns="0" lIns="0" bIns="0" rIns="0">
            <a:spAutoFit/>
          </a:bodyPr>
          <a:lstStyle/>
          <a:p>
            <a:pPr algn="l">
              <a:lnSpc>
                <a:spcPts val="2800"/>
              </a:lnSpc>
            </a:pPr>
            <a:r>
              <a:rPr lang="en-US" sz="2000" spc="200">
                <a:solidFill>
                  <a:srgbClr val="000000"/>
                </a:solidFill>
                <a:latin typeface="Roboto"/>
                <a:ea typeface="Roboto"/>
                <a:cs typeface="Roboto"/>
                <a:sym typeface="Roboto"/>
              </a:rPr>
              <a:t>FOODWISE</a:t>
            </a:r>
          </a:p>
        </p:txBody>
      </p:sp>
      <p:sp>
        <p:nvSpPr>
          <p:cNvPr name="TextBox 13" id="13"/>
          <p:cNvSpPr txBox="true"/>
          <p:nvPr/>
        </p:nvSpPr>
        <p:spPr>
          <a:xfrm rot="0">
            <a:off x="242241" y="1064235"/>
            <a:ext cx="10953189" cy="995680"/>
          </a:xfrm>
          <a:prstGeom prst="rect">
            <a:avLst/>
          </a:prstGeom>
        </p:spPr>
        <p:txBody>
          <a:bodyPr anchor="t" rtlCol="false" tIns="0" lIns="0" bIns="0" rIns="0">
            <a:spAutoFit/>
          </a:bodyPr>
          <a:lstStyle/>
          <a:p>
            <a:pPr algn="ctr">
              <a:lnSpc>
                <a:spcPts val="8119"/>
              </a:lnSpc>
            </a:pPr>
            <a:r>
              <a:rPr lang="en-US" sz="5800">
                <a:solidFill>
                  <a:srgbClr val="000000"/>
                </a:solidFill>
                <a:latin typeface="Abril Fatface"/>
                <a:ea typeface="Abril Fatface"/>
                <a:cs typeface="Abril Fatface"/>
                <a:sym typeface="Abril Fatface"/>
              </a:rPr>
              <a:t>MAI STUDIED: POMELLOW</a:t>
            </a:r>
          </a:p>
        </p:txBody>
      </p:sp>
      <p:sp>
        <p:nvSpPr>
          <p:cNvPr name="TextBox 14" id="14"/>
          <p:cNvSpPr txBox="true"/>
          <p:nvPr/>
        </p:nvSpPr>
        <p:spPr>
          <a:xfrm rot="0">
            <a:off x="10175137" y="1562075"/>
            <a:ext cx="7932213" cy="398780"/>
          </a:xfrm>
          <a:prstGeom prst="rect">
            <a:avLst/>
          </a:prstGeom>
        </p:spPr>
        <p:txBody>
          <a:bodyPr anchor="t" rtlCol="false" tIns="0" lIns="0" bIns="0" rIns="0">
            <a:spAutoFit/>
          </a:bodyPr>
          <a:lstStyle/>
          <a:p>
            <a:pPr algn="ctr">
              <a:lnSpc>
                <a:spcPts val="3219"/>
              </a:lnSpc>
              <a:spcBef>
                <a:spcPct val="0"/>
              </a:spcBef>
            </a:pPr>
            <a:r>
              <a:rPr lang="en-US" sz="2299" spc="229">
                <a:solidFill>
                  <a:srgbClr val="000000"/>
                </a:solidFill>
                <a:latin typeface="Roboto"/>
                <a:ea typeface="Roboto"/>
                <a:cs typeface="Roboto"/>
                <a:sym typeface="Roboto"/>
              </a:rPr>
              <a:t>THE DAILY CARE APP FOR EATING DISORDERS</a:t>
            </a:r>
          </a:p>
        </p:txBody>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bg>
      <p:bgPr>
        <a:solidFill>
          <a:srgbClr val="F1F1F1"/>
        </a:solidFill>
      </p:bgPr>
    </p:bg>
    <p:spTree>
      <p:nvGrpSpPr>
        <p:cNvPr id="1" name=""/>
        <p:cNvGrpSpPr/>
        <p:nvPr/>
      </p:nvGrpSpPr>
      <p:grpSpPr>
        <a:xfrm>
          <a:off x="0" y="0"/>
          <a:ext cx="0" cy="0"/>
          <a:chOff x="0" y="0"/>
          <a:chExt cx="0" cy="0"/>
        </a:xfrm>
      </p:grpSpPr>
      <p:sp>
        <p:nvSpPr>
          <p:cNvPr name="AutoShape 2" id="2"/>
          <p:cNvSpPr/>
          <p:nvPr/>
        </p:nvSpPr>
        <p:spPr>
          <a:xfrm rot="0">
            <a:off x="16933370" y="1052675"/>
            <a:ext cx="325930" cy="0"/>
          </a:xfrm>
          <a:prstGeom prst="line">
            <a:avLst/>
          </a:prstGeom>
          <a:ln cap="flat" w="28575">
            <a:solidFill>
              <a:srgbClr val="000000"/>
            </a:solidFill>
            <a:prstDash val="solid"/>
            <a:headEnd type="none" len="sm" w="sm"/>
            <a:tailEnd type="none" len="sm" w="sm"/>
          </a:ln>
        </p:spPr>
      </p:sp>
      <p:sp>
        <p:nvSpPr>
          <p:cNvPr name="AutoShape 3" id="3"/>
          <p:cNvSpPr/>
          <p:nvPr/>
        </p:nvSpPr>
        <p:spPr>
          <a:xfrm rot="0">
            <a:off x="16933370" y="1182027"/>
            <a:ext cx="325930" cy="0"/>
          </a:xfrm>
          <a:prstGeom prst="line">
            <a:avLst/>
          </a:prstGeom>
          <a:ln cap="flat" w="28575">
            <a:solidFill>
              <a:srgbClr val="000000"/>
            </a:solidFill>
            <a:prstDash val="solid"/>
            <a:headEnd type="none" len="sm" w="sm"/>
            <a:tailEnd type="none" len="sm" w="sm"/>
          </a:ln>
        </p:spPr>
      </p:sp>
      <p:sp>
        <p:nvSpPr>
          <p:cNvPr name="AutoShape 4" id="4"/>
          <p:cNvSpPr/>
          <p:nvPr/>
        </p:nvSpPr>
        <p:spPr>
          <a:xfrm rot="0">
            <a:off x="16933370" y="1311379"/>
            <a:ext cx="325930" cy="0"/>
          </a:xfrm>
          <a:prstGeom prst="line">
            <a:avLst/>
          </a:prstGeom>
          <a:ln cap="flat" w="28575">
            <a:solidFill>
              <a:srgbClr val="000000"/>
            </a:solidFill>
            <a:prstDash val="solid"/>
            <a:headEnd type="none" len="sm" w="sm"/>
            <a:tailEnd type="none" len="sm" w="sm"/>
          </a:ln>
        </p:spPr>
      </p:sp>
      <p:sp>
        <p:nvSpPr>
          <p:cNvPr name="Freeform 5" id="5"/>
          <p:cNvSpPr/>
          <p:nvPr/>
        </p:nvSpPr>
        <p:spPr>
          <a:xfrm flipH="false" flipV="false" rot="0">
            <a:off x="16290659" y="1027722"/>
            <a:ext cx="312232" cy="312232"/>
          </a:xfrm>
          <a:custGeom>
            <a:avLst/>
            <a:gdLst/>
            <a:ahLst/>
            <a:cxnLst/>
            <a:rect r="r" b="b" t="t" l="l"/>
            <a:pathLst>
              <a:path h="312232" w="312232">
                <a:moveTo>
                  <a:pt x="0" y="0"/>
                </a:moveTo>
                <a:lnTo>
                  <a:pt x="312232" y="0"/>
                </a:lnTo>
                <a:lnTo>
                  <a:pt x="312232" y="312232"/>
                </a:lnTo>
                <a:lnTo>
                  <a:pt x="0" y="312232"/>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6" id="6"/>
          <p:cNvSpPr/>
          <p:nvPr/>
        </p:nvSpPr>
        <p:spPr>
          <a:xfrm flipH="false" flipV="false" rot="0">
            <a:off x="1585294" y="-159233"/>
            <a:ext cx="14039520" cy="10287000"/>
          </a:xfrm>
          <a:custGeom>
            <a:avLst/>
            <a:gdLst/>
            <a:ahLst/>
            <a:cxnLst/>
            <a:rect r="r" b="b" t="t" l="l"/>
            <a:pathLst>
              <a:path h="10287000" w="14039520">
                <a:moveTo>
                  <a:pt x="0" y="0"/>
                </a:moveTo>
                <a:lnTo>
                  <a:pt x="14039520" y="0"/>
                </a:lnTo>
                <a:lnTo>
                  <a:pt x="14039520" y="10287000"/>
                </a:lnTo>
                <a:lnTo>
                  <a:pt x="0" y="10287000"/>
                </a:lnTo>
                <a:lnTo>
                  <a:pt x="0" y="0"/>
                </a:lnTo>
                <a:close/>
              </a:path>
            </a:pathLst>
          </a:custGeom>
          <a:blipFill>
            <a:blip r:embed="rId4">
              <a:alphaModFix amt="30000"/>
            </a:blip>
            <a:stretch>
              <a:fillRect l="0" t="-6695" r="0" b="-6695"/>
            </a:stretch>
          </a:blipFill>
        </p:spPr>
      </p:sp>
      <p:sp>
        <p:nvSpPr>
          <p:cNvPr name="AutoShape 7" id="7"/>
          <p:cNvSpPr/>
          <p:nvPr/>
        </p:nvSpPr>
        <p:spPr>
          <a:xfrm>
            <a:off x="8605054" y="9994703"/>
            <a:ext cx="1077892" cy="0"/>
          </a:xfrm>
          <a:prstGeom prst="line">
            <a:avLst/>
          </a:prstGeom>
          <a:ln cap="rnd" w="28575">
            <a:solidFill>
              <a:srgbClr val="000000"/>
            </a:solidFill>
            <a:prstDash val="solid"/>
            <a:headEnd type="none" len="sm" w="sm"/>
            <a:tailEnd type="triangle" len="med" w="lg"/>
          </a:ln>
        </p:spPr>
      </p:sp>
      <p:sp>
        <p:nvSpPr>
          <p:cNvPr name="TextBox 8" id="8"/>
          <p:cNvSpPr txBox="true"/>
          <p:nvPr/>
        </p:nvSpPr>
        <p:spPr>
          <a:xfrm rot="0">
            <a:off x="1028700" y="970572"/>
            <a:ext cx="3575425" cy="358775"/>
          </a:xfrm>
          <a:prstGeom prst="rect">
            <a:avLst/>
          </a:prstGeom>
        </p:spPr>
        <p:txBody>
          <a:bodyPr anchor="t" rtlCol="false" tIns="0" lIns="0" bIns="0" rIns="0">
            <a:spAutoFit/>
          </a:bodyPr>
          <a:lstStyle/>
          <a:p>
            <a:pPr algn="l">
              <a:lnSpc>
                <a:spcPts val="2800"/>
              </a:lnSpc>
            </a:pPr>
            <a:r>
              <a:rPr lang="en-US" sz="2000" spc="200">
                <a:solidFill>
                  <a:srgbClr val="000000"/>
                </a:solidFill>
                <a:latin typeface="Roboto"/>
                <a:ea typeface="Roboto"/>
                <a:cs typeface="Roboto"/>
                <a:sym typeface="Roboto"/>
              </a:rPr>
              <a:t>FOODWISE</a:t>
            </a:r>
          </a:p>
        </p:txBody>
      </p:sp>
      <p:sp>
        <p:nvSpPr>
          <p:cNvPr name="TextBox 9" id="9"/>
          <p:cNvSpPr txBox="true"/>
          <p:nvPr/>
        </p:nvSpPr>
        <p:spPr>
          <a:xfrm rot="0">
            <a:off x="153721" y="2288515"/>
            <a:ext cx="10180088" cy="7291851"/>
          </a:xfrm>
          <a:prstGeom prst="rect">
            <a:avLst/>
          </a:prstGeom>
        </p:spPr>
        <p:txBody>
          <a:bodyPr anchor="t" rtlCol="false" tIns="0" lIns="0" bIns="0" rIns="0">
            <a:spAutoFit/>
          </a:bodyPr>
          <a:lstStyle/>
          <a:p>
            <a:pPr algn="l" marL="548061" indent="-274031" lvl="1">
              <a:lnSpc>
                <a:spcPts val="3553"/>
              </a:lnSpc>
              <a:buFont typeface="Arial"/>
              <a:buChar char="•"/>
            </a:pPr>
            <a:r>
              <a:rPr lang="en-US" sz="2538" spc="253">
                <a:solidFill>
                  <a:srgbClr val="000000"/>
                </a:solidFill>
                <a:latin typeface="Roboto"/>
                <a:ea typeface="Roboto"/>
                <a:cs typeface="Roboto"/>
                <a:sym typeface="Roboto"/>
              </a:rPr>
              <a:t>FEAUTURES</a:t>
            </a:r>
          </a:p>
          <a:p>
            <a:pPr algn="l">
              <a:lnSpc>
                <a:spcPts val="3553"/>
              </a:lnSpc>
            </a:pPr>
          </a:p>
          <a:p>
            <a:pPr algn="l" marL="993141" indent="-331047" lvl="2">
              <a:lnSpc>
                <a:spcPts val="3220"/>
              </a:lnSpc>
              <a:buFont typeface="Arial"/>
              <a:buChar char="⚬"/>
            </a:pPr>
            <a:r>
              <a:rPr lang="en-US" b="true" sz="2300" spc="230">
                <a:solidFill>
                  <a:srgbClr val="000000"/>
                </a:solidFill>
                <a:latin typeface="Roboto Bold"/>
                <a:ea typeface="Roboto Bold"/>
                <a:cs typeface="Roboto Bold"/>
                <a:sym typeface="Roboto Bold"/>
              </a:rPr>
              <a:t>A FOOD DIARY</a:t>
            </a:r>
          </a:p>
          <a:p>
            <a:pPr algn="l" marL="1489712" indent="-372428" lvl="3">
              <a:lnSpc>
                <a:spcPts val="3220"/>
              </a:lnSpc>
              <a:buFont typeface="Arial"/>
              <a:buChar char="￭"/>
            </a:pPr>
            <a:r>
              <a:rPr lang="en-US" sz="2300" spc="230">
                <a:solidFill>
                  <a:srgbClr val="000000"/>
                </a:solidFill>
                <a:latin typeface="Roboto"/>
                <a:ea typeface="Roboto"/>
                <a:cs typeface="Roboto"/>
                <a:sym typeface="Roboto"/>
              </a:rPr>
              <a:t>S</a:t>
            </a:r>
            <a:r>
              <a:rPr lang="en-US" sz="2300" spc="230">
                <a:solidFill>
                  <a:srgbClr val="000000"/>
                </a:solidFill>
                <a:latin typeface="Roboto"/>
                <a:ea typeface="Roboto"/>
                <a:cs typeface="Roboto"/>
                <a:sym typeface="Roboto"/>
              </a:rPr>
              <a:t>o the user can record their</a:t>
            </a:r>
            <a:r>
              <a:rPr lang="en-US" sz="2300" spc="230">
                <a:solidFill>
                  <a:srgbClr val="000000"/>
                </a:solidFill>
                <a:latin typeface="Roboto"/>
                <a:ea typeface="Roboto"/>
                <a:cs typeface="Roboto"/>
                <a:sym typeface="Roboto"/>
              </a:rPr>
              <a:t> meals, how much they ate, what time, with whom they ate, their mood as they ate, and if any harmful behaviors were practiced with this meal. </a:t>
            </a:r>
          </a:p>
          <a:p>
            <a:pPr algn="l" marL="1489712" indent="-372428" lvl="3">
              <a:lnSpc>
                <a:spcPts val="3220"/>
              </a:lnSpc>
              <a:buFont typeface="Arial"/>
              <a:buChar char="￭"/>
            </a:pPr>
            <a:r>
              <a:rPr lang="en-US" sz="2300" spc="230">
                <a:solidFill>
                  <a:srgbClr val="000000"/>
                </a:solidFill>
                <a:latin typeface="Roboto"/>
                <a:ea typeface="Roboto"/>
                <a:cs typeface="Roboto"/>
                <a:sym typeface="Roboto"/>
              </a:rPr>
              <a:t>Uses the data gained from this as well to try to identify patterns in your behavior (triggers and responses)</a:t>
            </a:r>
          </a:p>
          <a:p>
            <a:pPr algn="l">
              <a:lnSpc>
                <a:spcPts val="3220"/>
              </a:lnSpc>
            </a:pPr>
          </a:p>
          <a:p>
            <a:pPr algn="l" marL="993141" indent="-331047" lvl="2">
              <a:lnSpc>
                <a:spcPts val="3220"/>
              </a:lnSpc>
              <a:buFont typeface="Arial"/>
              <a:buChar char="⚬"/>
            </a:pPr>
            <a:r>
              <a:rPr lang="en-US" b="true" sz="2300" spc="230">
                <a:solidFill>
                  <a:srgbClr val="000000"/>
                </a:solidFill>
                <a:latin typeface="Roboto Bold"/>
                <a:ea typeface="Roboto Bold"/>
                <a:cs typeface="Roboto Bold"/>
                <a:sym typeface="Roboto Bold"/>
              </a:rPr>
              <a:t>A </a:t>
            </a:r>
            <a:r>
              <a:rPr lang="en-US" b="true" sz="2300" spc="230">
                <a:solidFill>
                  <a:srgbClr val="000000"/>
                </a:solidFill>
                <a:latin typeface="Roboto Bold"/>
                <a:ea typeface="Roboto Bold"/>
                <a:cs typeface="Roboto Bold"/>
                <a:sym typeface="Roboto Bold"/>
              </a:rPr>
              <a:t>THERAPEUTIC CHATBOT</a:t>
            </a:r>
            <a:r>
              <a:rPr lang="en-US" sz="2300" spc="230">
                <a:solidFill>
                  <a:srgbClr val="000000"/>
                </a:solidFill>
                <a:latin typeface="Roboto"/>
                <a:ea typeface="Roboto"/>
                <a:cs typeface="Roboto"/>
                <a:sym typeface="Roboto"/>
              </a:rPr>
              <a:t> </a:t>
            </a:r>
          </a:p>
          <a:p>
            <a:pPr algn="l" marL="1489712" indent="-372428" lvl="3">
              <a:lnSpc>
                <a:spcPts val="3220"/>
              </a:lnSpc>
              <a:buFont typeface="Arial"/>
              <a:buChar char="￭"/>
            </a:pPr>
            <a:r>
              <a:rPr lang="en-US" sz="2300" spc="230">
                <a:solidFill>
                  <a:srgbClr val="000000"/>
                </a:solidFill>
                <a:latin typeface="Roboto"/>
                <a:ea typeface="Roboto"/>
                <a:cs typeface="Roboto"/>
                <a:sym typeface="Roboto"/>
              </a:rPr>
              <a:t>N</a:t>
            </a:r>
            <a:r>
              <a:rPr lang="en-US" sz="2300" spc="230">
                <a:solidFill>
                  <a:srgbClr val="000000"/>
                </a:solidFill>
                <a:latin typeface="Roboto"/>
                <a:ea typeface="Roboto"/>
                <a:cs typeface="Roboto"/>
                <a:sym typeface="Roboto"/>
              </a:rPr>
              <a:t>amed Ellie who is meant to help you </a:t>
            </a:r>
            <a:r>
              <a:rPr lang="en-US" sz="2300" spc="230">
                <a:solidFill>
                  <a:srgbClr val="000000"/>
                </a:solidFill>
                <a:latin typeface="Roboto"/>
                <a:ea typeface="Roboto"/>
                <a:cs typeface="Roboto"/>
                <a:sym typeface="Roboto"/>
              </a:rPr>
              <a:t>process your emotions</a:t>
            </a:r>
            <a:r>
              <a:rPr lang="en-US" sz="2300" spc="230">
                <a:solidFill>
                  <a:srgbClr val="000000"/>
                </a:solidFill>
                <a:latin typeface="Roboto"/>
                <a:ea typeface="Roboto"/>
                <a:cs typeface="Roboto"/>
                <a:sym typeface="Roboto"/>
              </a:rPr>
              <a:t> as you go through your recovery</a:t>
            </a:r>
          </a:p>
          <a:p>
            <a:pPr algn="l">
              <a:lnSpc>
                <a:spcPts val="3220"/>
              </a:lnSpc>
            </a:pPr>
          </a:p>
          <a:p>
            <a:pPr algn="l" marL="993141" indent="-331047" lvl="2">
              <a:lnSpc>
                <a:spcPts val="3220"/>
              </a:lnSpc>
              <a:buFont typeface="Arial"/>
              <a:buChar char="⚬"/>
            </a:pPr>
            <a:r>
              <a:rPr lang="en-US" b="true" sz="2300" spc="230">
                <a:solidFill>
                  <a:srgbClr val="000000"/>
                </a:solidFill>
                <a:latin typeface="Roboto Bold"/>
                <a:ea typeface="Roboto Bold"/>
                <a:cs typeface="Roboto Bold"/>
                <a:sym typeface="Roboto Bold"/>
              </a:rPr>
              <a:t>A “FRIENDING” FUNCTION</a:t>
            </a:r>
          </a:p>
          <a:p>
            <a:pPr algn="l" marL="1489712" indent="-372428" lvl="3">
              <a:lnSpc>
                <a:spcPts val="3220"/>
              </a:lnSpc>
              <a:buFont typeface="Arial"/>
              <a:buChar char="￭"/>
            </a:pPr>
            <a:r>
              <a:rPr lang="en-US" sz="2300" spc="230">
                <a:solidFill>
                  <a:srgbClr val="000000"/>
                </a:solidFill>
                <a:latin typeface="Roboto"/>
                <a:ea typeface="Roboto"/>
                <a:cs typeface="Roboto"/>
                <a:sym typeface="Roboto"/>
              </a:rPr>
              <a:t>W</a:t>
            </a:r>
            <a:r>
              <a:rPr lang="en-US" sz="2300" spc="230">
                <a:solidFill>
                  <a:srgbClr val="000000"/>
                </a:solidFill>
                <a:latin typeface="Roboto"/>
                <a:ea typeface="Roboto"/>
                <a:cs typeface="Roboto"/>
                <a:sym typeface="Roboto"/>
              </a:rPr>
              <a:t>here you can invite other people to the app, but as people who are your support system in recovery</a:t>
            </a:r>
          </a:p>
        </p:txBody>
      </p:sp>
      <p:sp>
        <p:nvSpPr>
          <p:cNvPr name="TextBox 10" id="10"/>
          <p:cNvSpPr txBox="true"/>
          <p:nvPr/>
        </p:nvSpPr>
        <p:spPr>
          <a:xfrm rot="0">
            <a:off x="10175137" y="2288515"/>
            <a:ext cx="7334684" cy="6891801"/>
          </a:xfrm>
          <a:prstGeom prst="rect">
            <a:avLst/>
          </a:prstGeom>
        </p:spPr>
        <p:txBody>
          <a:bodyPr anchor="t" rtlCol="false" tIns="0" lIns="0" bIns="0" rIns="0">
            <a:spAutoFit/>
          </a:bodyPr>
          <a:lstStyle/>
          <a:p>
            <a:pPr algn="l" marL="548061" indent="-274031" lvl="1">
              <a:lnSpc>
                <a:spcPts val="3553"/>
              </a:lnSpc>
              <a:buFont typeface="Arial"/>
              <a:buChar char="•"/>
            </a:pPr>
            <a:r>
              <a:rPr lang="en-US" sz="2538" spc="253">
                <a:solidFill>
                  <a:srgbClr val="000000"/>
                </a:solidFill>
                <a:latin typeface="Roboto"/>
                <a:ea typeface="Roboto"/>
                <a:cs typeface="Roboto"/>
                <a:sym typeface="Roboto"/>
              </a:rPr>
              <a:t>IMPLICATIONS</a:t>
            </a:r>
          </a:p>
          <a:p>
            <a:pPr algn="l">
              <a:lnSpc>
                <a:spcPts val="3553"/>
              </a:lnSpc>
            </a:pPr>
          </a:p>
          <a:p>
            <a:pPr algn="l" marL="993141" indent="-331047" lvl="2">
              <a:lnSpc>
                <a:spcPts val="3220"/>
              </a:lnSpc>
              <a:buFont typeface="Arial"/>
              <a:buChar char="⚬"/>
            </a:pPr>
            <a:r>
              <a:rPr lang="en-US" b="true" sz="2300" spc="230">
                <a:solidFill>
                  <a:srgbClr val="000000"/>
                </a:solidFill>
                <a:latin typeface="Roboto Bold"/>
                <a:ea typeface="Roboto Bold"/>
                <a:cs typeface="Roboto Bold"/>
                <a:sym typeface="Roboto Bold"/>
              </a:rPr>
              <a:t>THE HUMAN EXPERIENCE</a:t>
            </a:r>
          </a:p>
          <a:p>
            <a:pPr algn="l" marL="1489712" indent="-372428" lvl="3">
              <a:lnSpc>
                <a:spcPts val="3220"/>
              </a:lnSpc>
              <a:buFont typeface="Arial"/>
              <a:buChar char="￭"/>
            </a:pPr>
            <a:r>
              <a:rPr lang="en-US" sz="2300" spc="230">
                <a:solidFill>
                  <a:srgbClr val="000000"/>
                </a:solidFill>
                <a:latin typeface="Roboto"/>
                <a:ea typeface="Roboto"/>
                <a:cs typeface="Roboto"/>
                <a:sym typeface="Roboto"/>
              </a:rPr>
              <a:t>W</a:t>
            </a:r>
            <a:r>
              <a:rPr lang="en-US" sz="2300" spc="230">
                <a:solidFill>
                  <a:srgbClr val="000000"/>
                </a:solidFill>
                <a:latin typeface="Roboto"/>
                <a:ea typeface="Roboto"/>
                <a:cs typeface="Roboto"/>
                <a:sym typeface="Roboto"/>
              </a:rPr>
              <a:t>hile Ellie has the intention of helping you deal with your emotions, she seems to consistently always try to offer you a solution immediately.</a:t>
            </a:r>
            <a:r>
              <a:rPr lang="en-US" b="true" sz="2300" spc="230">
                <a:solidFill>
                  <a:srgbClr val="000000"/>
                </a:solidFill>
                <a:latin typeface="Roboto Bold"/>
                <a:ea typeface="Roboto Bold"/>
                <a:cs typeface="Roboto Bold"/>
                <a:sym typeface="Roboto Bold"/>
              </a:rPr>
              <a:t> </a:t>
            </a:r>
            <a:r>
              <a:rPr lang="en-US" sz="2300" spc="230">
                <a:solidFill>
                  <a:srgbClr val="000000"/>
                </a:solidFill>
                <a:latin typeface="Roboto"/>
                <a:ea typeface="Roboto"/>
                <a:cs typeface="Roboto"/>
                <a:sym typeface="Roboto"/>
              </a:rPr>
              <a:t>While this is absolutely helpful in some situations, other times you may just want to talk. </a:t>
            </a:r>
          </a:p>
          <a:p>
            <a:pPr algn="l">
              <a:lnSpc>
                <a:spcPts val="3220"/>
              </a:lnSpc>
            </a:pPr>
          </a:p>
          <a:p>
            <a:pPr algn="l" marL="993141" indent="-331047" lvl="2">
              <a:lnSpc>
                <a:spcPts val="3220"/>
              </a:lnSpc>
              <a:buFont typeface="Arial"/>
              <a:buChar char="⚬"/>
            </a:pPr>
            <a:r>
              <a:rPr lang="en-US" b="true" sz="2300" spc="230">
                <a:solidFill>
                  <a:srgbClr val="000000"/>
                </a:solidFill>
                <a:latin typeface="Roboto Bold"/>
                <a:ea typeface="Roboto Bold"/>
                <a:cs typeface="Roboto Bold"/>
                <a:sym typeface="Roboto Bold"/>
              </a:rPr>
              <a:t>Lack of Autonomy</a:t>
            </a:r>
          </a:p>
          <a:p>
            <a:pPr algn="l" marL="1489712" indent="-372428" lvl="3">
              <a:lnSpc>
                <a:spcPts val="3220"/>
              </a:lnSpc>
              <a:buFont typeface="Arial"/>
              <a:buChar char="￭"/>
            </a:pPr>
            <a:r>
              <a:rPr lang="en-US" sz="2300" spc="230">
                <a:solidFill>
                  <a:srgbClr val="000000"/>
                </a:solidFill>
                <a:latin typeface="Roboto"/>
                <a:ea typeface="Roboto"/>
                <a:cs typeface="Roboto"/>
                <a:sym typeface="Roboto"/>
              </a:rPr>
              <a:t>THE USER IS NOT THE ONE IDENTIFYING PATTERNS IN THEIR OWN BEHAVIOR, THE APP IS. HOWEVER, THIS TAKES AWAY A VERY NECESSARY PART OF RECOVERY FROM THE USER, REFLECTION AND AUTONOMY. </a:t>
            </a:r>
          </a:p>
        </p:txBody>
      </p:sp>
      <p:sp>
        <p:nvSpPr>
          <p:cNvPr name="TextBox 11" id="11"/>
          <p:cNvSpPr txBox="true"/>
          <p:nvPr/>
        </p:nvSpPr>
        <p:spPr>
          <a:xfrm rot="0">
            <a:off x="242241" y="1064235"/>
            <a:ext cx="10953189" cy="995680"/>
          </a:xfrm>
          <a:prstGeom prst="rect">
            <a:avLst/>
          </a:prstGeom>
        </p:spPr>
        <p:txBody>
          <a:bodyPr anchor="t" rtlCol="false" tIns="0" lIns="0" bIns="0" rIns="0">
            <a:spAutoFit/>
          </a:bodyPr>
          <a:lstStyle/>
          <a:p>
            <a:pPr algn="ctr">
              <a:lnSpc>
                <a:spcPts val="8119"/>
              </a:lnSpc>
            </a:pPr>
            <a:r>
              <a:rPr lang="en-US" sz="5800">
                <a:solidFill>
                  <a:srgbClr val="000000"/>
                </a:solidFill>
                <a:latin typeface="Abril Fatface"/>
                <a:ea typeface="Abril Fatface"/>
                <a:cs typeface="Abril Fatface"/>
                <a:sym typeface="Abril Fatface"/>
              </a:rPr>
              <a:t>MAI STUDIED: POMELLOW</a:t>
            </a:r>
          </a:p>
        </p:txBody>
      </p:sp>
      <p:sp>
        <p:nvSpPr>
          <p:cNvPr name="TextBox 12" id="12"/>
          <p:cNvSpPr txBox="true"/>
          <p:nvPr/>
        </p:nvSpPr>
        <p:spPr>
          <a:xfrm rot="0">
            <a:off x="10175137" y="1562075"/>
            <a:ext cx="7932213" cy="398780"/>
          </a:xfrm>
          <a:prstGeom prst="rect">
            <a:avLst/>
          </a:prstGeom>
        </p:spPr>
        <p:txBody>
          <a:bodyPr anchor="t" rtlCol="false" tIns="0" lIns="0" bIns="0" rIns="0">
            <a:spAutoFit/>
          </a:bodyPr>
          <a:lstStyle/>
          <a:p>
            <a:pPr algn="ctr">
              <a:lnSpc>
                <a:spcPts val="3219"/>
              </a:lnSpc>
              <a:spcBef>
                <a:spcPct val="0"/>
              </a:spcBef>
            </a:pPr>
            <a:r>
              <a:rPr lang="en-US" sz="2299" spc="229">
                <a:solidFill>
                  <a:srgbClr val="000000"/>
                </a:solidFill>
                <a:latin typeface="Roboto"/>
                <a:ea typeface="Roboto"/>
                <a:cs typeface="Roboto"/>
                <a:sym typeface="Roboto"/>
              </a:rPr>
              <a:t>THE DAILY CARE APP FOR EATING DISORDERS</a:t>
            </a:r>
          </a:p>
        </p:txBody>
      </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bg>
      <p:bgPr>
        <a:solidFill>
          <a:srgbClr val="F1F1F1"/>
        </a:solidFill>
      </p:bgPr>
    </p:bg>
    <p:spTree>
      <p:nvGrpSpPr>
        <p:cNvPr id="1" name=""/>
        <p:cNvGrpSpPr/>
        <p:nvPr/>
      </p:nvGrpSpPr>
      <p:grpSpPr>
        <a:xfrm>
          <a:off x="0" y="0"/>
          <a:ext cx="0" cy="0"/>
          <a:chOff x="0" y="0"/>
          <a:chExt cx="0" cy="0"/>
        </a:xfrm>
      </p:grpSpPr>
      <p:sp>
        <p:nvSpPr>
          <p:cNvPr name="AutoShape 2" id="2"/>
          <p:cNvSpPr/>
          <p:nvPr/>
        </p:nvSpPr>
        <p:spPr>
          <a:xfrm rot="0">
            <a:off x="16933370" y="1052675"/>
            <a:ext cx="325930" cy="0"/>
          </a:xfrm>
          <a:prstGeom prst="line">
            <a:avLst/>
          </a:prstGeom>
          <a:ln cap="flat" w="28575">
            <a:solidFill>
              <a:srgbClr val="000000"/>
            </a:solidFill>
            <a:prstDash val="solid"/>
            <a:headEnd type="none" len="sm" w="sm"/>
            <a:tailEnd type="none" len="sm" w="sm"/>
          </a:ln>
        </p:spPr>
      </p:sp>
      <p:sp>
        <p:nvSpPr>
          <p:cNvPr name="AutoShape 3" id="3"/>
          <p:cNvSpPr/>
          <p:nvPr/>
        </p:nvSpPr>
        <p:spPr>
          <a:xfrm rot="0">
            <a:off x="16933370" y="1182027"/>
            <a:ext cx="325930" cy="0"/>
          </a:xfrm>
          <a:prstGeom prst="line">
            <a:avLst/>
          </a:prstGeom>
          <a:ln cap="flat" w="28575">
            <a:solidFill>
              <a:srgbClr val="000000"/>
            </a:solidFill>
            <a:prstDash val="solid"/>
            <a:headEnd type="none" len="sm" w="sm"/>
            <a:tailEnd type="none" len="sm" w="sm"/>
          </a:ln>
        </p:spPr>
      </p:sp>
      <p:sp>
        <p:nvSpPr>
          <p:cNvPr name="AutoShape 4" id="4"/>
          <p:cNvSpPr/>
          <p:nvPr/>
        </p:nvSpPr>
        <p:spPr>
          <a:xfrm rot="0">
            <a:off x="16933370" y="1311379"/>
            <a:ext cx="325930" cy="0"/>
          </a:xfrm>
          <a:prstGeom prst="line">
            <a:avLst/>
          </a:prstGeom>
          <a:ln cap="flat" w="28575">
            <a:solidFill>
              <a:srgbClr val="000000"/>
            </a:solidFill>
            <a:prstDash val="solid"/>
            <a:headEnd type="none" len="sm" w="sm"/>
            <a:tailEnd type="none" len="sm" w="sm"/>
          </a:ln>
        </p:spPr>
      </p:sp>
      <p:sp>
        <p:nvSpPr>
          <p:cNvPr name="Freeform 5" id="5"/>
          <p:cNvSpPr/>
          <p:nvPr/>
        </p:nvSpPr>
        <p:spPr>
          <a:xfrm flipH="false" flipV="false" rot="0">
            <a:off x="16290659" y="1027722"/>
            <a:ext cx="312232" cy="312232"/>
          </a:xfrm>
          <a:custGeom>
            <a:avLst/>
            <a:gdLst/>
            <a:ahLst/>
            <a:cxnLst/>
            <a:rect r="r" b="b" t="t" l="l"/>
            <a:pathLst>
              <a:path h="312232" w="312232">
                <a:moveTo>
                  <a:pt x="0" y="0"/>
                </a:moveTo>
                <a:lnTo>
                  <a:pt x="312232" y="0"/>
                </a:lnTo>
                <a:lnTo>
                  <a:pt x="312232" y="312232"/>
                </a:lnTo>
                <a:lnTo>
                  <a:pt x="0" y="312232"/>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6" id="6"/>
          <p:cNvSpPr/>
          <p:nvPr/>
        </p:nvSpPr>
        <p:spPr>
          <a:xfrm flipH="false" flipV="false" rot="0">
            <a:off x="1585294" y="-159233"/>
            <a:ext cx="14039520" cy="10287000"/>
          </a:xfrm>
          <a:custGeom>
            <a:avLst/>
            <a:gdLst/>
            <a:ahLst/>
            <a:cxnLst/>
            <a:rect r="r" b="b" t="t" l="l"/>
            <a:pathLst>
              <a:path h="10287000" w="14039520">
                <a:moveTo>
                  <a:pt x="0" y="0"/>
                </a:moveTo>
                <a:lnTo>
                  <a:pt x="14039520" y="0"/>
                </a:lnTo>
                <a:lnTo>
                  <a:pt x="14039520" y="10287000"/>
                </a:lnTo>
                <a:lnTo>
                  <a:pt x="0" y="10287000"/>
                </a:lnTo>
                <a:lnTo>
                  <a:pt x="0" y="0"/>
                </a:lnTo>
                <a:close/>
              </a:path>
            </a:pathLst>
          </a:custGeom>
          <a:blipFill>
            <a:blip r:embed="rId4">
              <a:alphaModFix amt="30000"/>
            </a:blip>
            <a:stretch>
              <a:fillRect l="0" t="-6695" r="0" b="-6695"/>
            </a:stretch>
          </a:blipFill>
        </p:spPr>
      </p:sp>
      <p:sp>
        <p:nvSpPr>
          <p:cNvPr name="TextBox 7" id="7"/>
          <p:cNvSpPr txBox="true"/>
          <p:nvPr/>
        </p:nvSpPr>
        <p:spPr>
          <a:xfrm rot="0">
            <a:off x="732348" y="1009813"/>
            <a:ext cx="3575425" cy="358775"/>
          </a:xfrm>
          <a:prstGeom prst="rect">
            <a:avLst/>
          </a:prstGeom>
        </p:spPr>
        <p:txBody>
          <a:bodyPr anchor="t" rtlCol="false" tIns="0" lIns="0" bIns="0" rIns="0">
            <a:spAutoFit/>
          </a:bodyPr>
          <a:lstStyle/>
          <a:p>
            <a:pPr algn="l">
              <a:lnSpc>
                <a:spcPts val="2800"/>
              </a:lnSpc>
            </a:pPr>
            <a:r>
              <a:rPr lang="en-US" sz="2000" spc="200">
                <a:solidFill>
                  <a:srgbClr val="000000"/>
                </a:solidFill>
                <a:latin typeface="Roboto"/>
                <a:ea typeface="Roboto"/>
                <a:cs typeface="Roboto"/>
                <a:sym typeface="Roboto"/>
              </a:rPr>
              <a:t>FOODWISE</a:t>
            </a:r>
          </a:p>
        </p:txBody>
      </p:sp>
      <p:sp>
        <p:nvSpPr>
          <p:cNvPr name="TextBox 8" id="8"/>
          <p:cNvSpPr txBox="true"/>
          <p:nvPr/>
        </p:nvSpPr>
        <p:spPr>
          <a:xfrm rot="0">
            <a:off x="-781540" y="1103475"/>
            <a:ext cx="15866669" cy="995680"/>
          </a:xfrm>
          <a:prstGeom prst="rect">
            <a:avLst/>
          </a:prstGeom>
        </p:spPr>
        <p:txBody>
          <a:bodyPr anchor="t" rtlCol="false" tIns="0" lIns="0" bIns="0" rIns="0">
            <a:spAutoFit/>
          </a:bodyPr>
          <a:lstStyle/>
          <a:p>
            <a:pPr algn="ctr">
              <a:lnSpc>
                <a:spcPts val="8119"/>
              </a:lnSpc>
            </a:pPr>
            <a:r>
              <a:rPr lang="en-US" sz="5800">
                <a:solidFill>
                  <a:srgbClr val="000000"/>
                </a:solidFill>
                <a:latin typeface="Abril Fatface"/>
                <a:ea typeface="Abril Fatface"/>
                <a:cs typeface="Abril Fatface"/>
                <a:sym typeface="Abril Fatface"/>
              </a:rPr>
              <a:t>NAYOUNG STUDIED: BRIGHTER BITE</a:t>
            </a:r>
          </a:p>
        </p:txBody>
      </p:sp>
      <p:sp>
        <p:nvSpPr>
          <p:cNvPr name="TextBox 9" id="9"/>
          <p:cNvSpPr txBox="true"/>
          <p:nvPr/>
        </p:nvSpPr>
        <p:spPr>
          <a:xfrm rot="0">
            <a:off x="12994943" y="1614844"/>
            <a:ext cx="4975025" cy="398780"/>
          </a:xfrm>
          <a:prstGeom prst="rect">
            <a:avLst/>
          </a:prstGeom>
        </p:spPr>
        <p:txBody>
          <a:bodyPr anchor="t" rtlCol="false" tIns="0" lIns="0" bIns="0" rIns="0">
            <a:spAutoFit/>
          </a:bodyPr>
          <a:lstStyle/>
          <a:p>
            <a:pPr algn="ctr">
              <a:lnSpc>
                <a:spcPts val="3219"/>
              </a:lnSpc>
              <a:spcBef>
                <a:spcPct val="0"/>
              </a:spcBef>
            </a:pPr>
            <a:r>
              <a:rPr lang="en-US" sz="2299" spc="229">
                <a:solidFill>
                  <a:srgbClr val="000000"/>
                </a:solidFill>
                <a:latin typeface="Roboto"/>
                <a:ea typeface="Roboto"/>
                <a:cs typeface="Roboto"/>
                <a:sym typeface="Roboto"/>
              </a:rPr>
              <a:t>EVERY STEP COUNTS</a:t>
            </a:r>
          </a:p>
        </p:txBody>
      </p:sp>
      <p:sp>
        <p:nvSpPr>
          <p:cNvPr name="Freeform 10" id="10"/>
          <p:cNvSpPr/>
          <p:nvPr/>
        </p:nvSpPr>
        <p:spPr>
          <a:xfrm flipH="false" flipV="false" rot="0">
            <a:off x="2160221" y="2345665"/>
            <a:ext cx="3268563" cy="7067164"/>
          </a:xfrm>
          <a:custGeom>
            <a:avLst/>
            <a:gdLst/>
            <a:ahLst/>
            <a:cxnLst/>
            <a:rect r="r" b="b" t="t" l="l"/>
            <a:pathLst>
              <a:path h="7067164" w="3268563">
                <a:moveTo>
                  <a:pt x="0" y="0"/>
                </a:moveTo>
                <a:lnTo>
                  <a:pt x="3268563" y="0"/>
                </a:lnTo>
                <a:lnTo>
                  <a:pt x="3268563" y="7067163"/>
                </a:lnTo>
                <a:lnTo>
                  <a:pt x="0" y="7067163"/>
                </a:lnTo>
                <a:lnTo>
                  <a:pt x="0" y="0"/>
                </a:lnTo>
                <a:close/>
              </a:path>
            </a:pathLst>
          </a:custGeom>
          <a:blipFill>
            <a:blip r:embed="rId5"/>
            <a:stretch>
              <a:fillRect l="0" t="0" r="0" b="0"/>
            </a:stretch>
          </a:blipFill>
        </p:spPr>
      </p:sp>
      <p:sp>
        <p:nvSpPr>
          <p:cNvPr name="Freeform 11" id="11"/>
          <p:cNvSpPr/>
          <p:nvPr/>
        </p:nvSpPr>
        <p:spPr>
          <a:xfrm flipH="false" flipV="false" rot="0">
            <a:off x="5729097" y="2345665"/>
            <a:ext cx="3268563" cy="7067164"/>
          </a:xfrm>
          <a:custGeom>
            <a:avLst/>
            <a:gdLst/>
            <a:ahLst/>
            <a:cxnLst/>
            <a:rect r="r" b="b" t="t" l="l"/>
            <a:pathLst>
              <a:path h="7067164" w="3268563">
                <a:moveTo>
                  <a:pt x="0" y="0"/>
                </a:moveTo>
                <a:lnTo>
                  <a:pt x="3268563" y="0"/>
                </a:lnTo>
                <a:lnTo>
                  <a:pt x="3268563" y="7067163"/>
                </a:lnTo>
                <a:lnTo>
                  <a:pt x="0" y="7067163"/>
                </a:lnTo>
                <a:lnTo>
                  <a:pt x="0" y="0"/>
                </a:lnTo>
                <a:close/>
              </a:path>
            </a:pathLst>
          </a:custGeom>
          <a:blipFill>
            <a:blip r:embed="rId6"/>
            <a:stretch>
              <a:fillRect l="0" t="0" r="0" b="0"/>
            </a:stretch>
          </a:blipFill>
        </p:spPr>
      </p:sp>
      <p:sp>
        <p:nvSpPr>
          <p:cNvPr name="Freeform 12" id="12"/>
          <p:cNvSpPr/>
          <p:nvPr/>
        </p:nvSpPr>
        <p:spPr>
          <a:xfrm flipH="false" flipV="false" rot="0">
            <a:off x="9294156" y="2345665"/>
            <a:ext cx="3268563" cy="7067164"/>
          </a:xfrm>
          <a:custGeom>
            <a:avLst/>
            <a:gdLst/>
            <a:ahLst/>
            <a:cxnLst/>
            <a:rect r="r" b="b" t="t" l="l"/>
            <a:pathLst>
              <a:path h="7067164" w="3268563">
                <a:moveTo>
                  <a:pt x="0" y="0"/>
                </a:moveTo>
                <a:lnTo>
                  <a:pt x="3268564" y="0"/>
                </a:lnTo>
                <a:lnTo>
                  <a:pt x="3268564" y="7067163"/>
                </a:lnTo>
                <a:lnTo>
                  <a:pt x="0" y="7067163"/>
                </a:lnTo>
                <a:lnTo>
                  <a:pt x="0" y="0"/>
                </a:lnTo>
                <a:close/>
              </a:path>
            </a:pathLst>
          </a:custGeom>
          <a:blipFill>
            <a:blip r:embed="rId7"/>
            <a:stretch>
              <a:fillRect l="0" t="0" r="0" b="0"/>
            </a:stretch>
          </a:blipFill>
        </p:spPr>
      </p:sp>
      <p:sp>
        <p:nvSpPr>
          <p:cNvPr name="Freeform 13" id="13"/>
          <p:cNvSpPr/>
          <p:nvPr/>
        </p:nvSpPr>
        <p:spPr>
          <a:xfrm flipH="false" flipV="false" rot="0">
            <a:off x="12859216" y="2345665"/>
            <a:ext cx="3268563" cy="7067164"/>
          </a:xfrm>
          <a:custGeom>
            <a:avLst/>
            <a:gdLst/>
            <a:ahLst/>
            <a:cxnLst/>
            <a:rect r="r" b="b" t="t" l="l"/>
            <a:pathLst>
              <a:path h="7067164" w="3268563">
                <a:moveTo>
                  <a:pt x="0" y="0"/>
                </a:moveTo>
                <a:lnTo>
                  <a:pt x="3268563" y="0"/>
                </a:lnTo>
                <a:lnTo>
                  <a:pt x="3268563" y="7067163"/>
                </a:lnTo>
                <a:lnTo>
                  <a:pt x="0" y="7067163"/>
                </a:lnTo>
                <a:lnTo>
                  <a:pt x="0" y="0"/>
                </a:lnTo>
                <a:close/>
              </a:path>
            </a:pathLst>
          </a:custGeom>
          <a:blipFill>
            <a:blip r:embed="rId8"/>
            <a:stretch>
              <a:fillRect l="0" t="0" r="0" b="0"/>
            </a:stretch>
          </a:blipFill>
        </p:spPr>
      </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bg>
      <p:bgPr>
        <a:solidFill>
          <a:srgbClr val="F1F1F1"/>
        </a:solidFill>
      </p:bgPr>
    </p:bg>
    <p:spTree>
      <p:nvGrpSpPr>
        <p:cNvPr id="1" name=""/>
        <p:cNvGrpSpPr/>
        <p:nvPr/>
      </p:nvGrpSpPr>
      <p:grpSpPr>
        <a:xfrm>
          <a:off x="0" y="0"/>
          <a:ext cx="0" cy="0"/>
          <a:chOff x="0" y="0"/>
          <a:chExt cx="0" cy="0"/>
        </a:xfrm>
      </p:grpSpPr>
      <p:sp>
        <p:nvSpPr>
          <p:cNvPr name="AutoShape 2" id="2"/>
          <p:cNvSpPr/>
          <p:nvPr/>
        </p:nvSpPr>
        <p:spPr>
          <a:xfrm>
            <a:off x="17417690" y="645078"/>
            <a:ext cx="325930" cy="0"/>
          </a:xfrm>
          <a:prstGeom prst="line">
            <a:avLst/>
          </a:prstGeom>
          <a:ln cap="flat" w="28575">
            <a:solidFill>
              <a:srgbClr val="000000"/>
            </a:solidFill>
            <a:prstDash val="solid"/>
            <a:headEnd type="none" len="sm" w="sm"/>
            <a:tailEnd type="none" len="sm" w="sm"/>
          </a:ln>
        </p:spPr>
      </p:sp>
      <p:sp>
        <p:nvSpPr>
          <p:cNvPr name="AutoShape 3" id="3"/>
          <p:cNvSpPr/>
          <p:nvPr/>
        </p:nvSpPr>
        <p:spPr>
          <a:xfrm>
            <a:off x="17417690" y="757889"/>
            <a:ext cx="325930" cy="0"/>
          </a:xfrm>
          <a:prstGeom prst="line">
            <a:avLst/>
          </a:prstGeom>
          <a:ln cap="flat" w="28575">
            <a:solidFill>
              <a:srgbClr val="000000"/>
            </a:solidFill>
            <a:prstDash val="solid"/>
            <a:headEnd type="none" len="sm" w="sm"/>
            <a:tailEnd type="none" len="sm" w="sm"/>
          </a:ln>
        </p:spPr>
      </p:sp>
      <p:sp>
        <p:nvSpPr>
          <p:cNvPr name="AutoShape 4" id="4"/>
          <p:cNvSpPr/>
          <p:nvPr/>
        </p:nvSpPr>
        <p:spPr>
          <a:xfrm>
            <a:off x="17417690" y="887241"/>
            <a:ext cx="325930" cy="0"/>
          </a:xfrm>
          <a:prstGeom prst="line">
            <a:avLst/>
          </a:prstGeom>
          <a:ln cap="flat" w="28575">
            <a:solidFill>
              <a:srgbClr val="000000"/>
            </a:solidFill>
            <a:prstDash val="solid"/>
            <a:headEnd type="none" len="sm" w="sm"/>
            <a:tailEnd type="none" len="sm" w="sm"/>
          </a:ln>
        </p:spPr>
      </p:sp>
      <p:sp>
        <p:nvSpPr>
          <p:cNvPr name="Freeform 5" id="5"/>
          <p:cNvSpPr/>
          <p:nvPr/>
        </p:nvSpPr>
        <p:spPr>
          <a:xfrm flipH="false" flipV="false" rot="0">
            <a:off x="16774980" y="589296"/>
            <a:ext cx="312232" cy="312232"/>
          </a:xfrm>
          <a:custGeom>
            <a:avLst/>
            <a:gdLst/>
            <a:ahLst/>
            <a:cxnLst/>
            <a:rect r="r" b="b" t="t" l="l"/>
            <a:pathLst>
              <a:path h="312232" w="312232">
                <a:moveTo>
                  <a:pt x="0" y="0"/>
                </a:moveTo>
                <a:lnTo>
                  <a:pt x="312231" y="0"/>
                </a:lnTo>
                <a:lnTo>
                  <a:pt x="312231" y="312232"/>
                </a:lnTo>
                <a:lnTo>
                  <a:pt x="0" y="312232"/>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6" id="6"/>
          <p:cNvSpPr/>
          <p:nvPr/>
        </p:nvSpPr>
        <p:spPr>
          <a:xfrm flipH="false" flipV="false" rot="0">
            <a:off x="1813894" y="-287267"/>
            <a:ext cx="14039520" cy="10287000"/>
          </a:xfrm>
          <a:custGeom>
            <a:avLst/>
            <a:gdLst/>
            <a:ahLst/>
            <a:cxnLst/>
            <a:rect r="r" b="b" t="t" l="l"/>
            <a:pathLst>
              <a:path h="10287000" w="14039520">
                <a:moveTo>
                  <a:pt x="0" y="0"/>
                </a:moveTo>
                <a:lnTo>
                  <a:pt x="14039520" y="0"/>
                </a:lnTo>
                <a:lnTo>
                  <a:pt x="14039520" y="10287000"/>
                </a:lnTo>
                <a:lnTo>
                  <a:pt x="0" y="10287000"/>
                </a:lnTo>
                <a:lnTo>
                  <a:pt x="0" y="0"/>
                </a:lnTo>
                <a:close/>
              </a:path>
            </a:pathLst>
          </a:custGeom>
          <a:blipFill>
            <a:blip r:embed="rId4">
              <a:alphaModFix amt="30000"/>
            </a:blip>
            <a:stretch>
              <a:fillRect l="0" t="-6695" r="0" b="-6695"/>
            </a:stretch>
          </a:blipFill>
        </p:spPr>
      </p:sp>
      <p:sp>
        <p:nvSpPr>
          <p:cNvPr name="TextBox 7" id="7"/>
          <p:cNvSpPr txBox="true"/>
          <p:nvPr/>
        </p:nvSpPr>
        <p:spPr>
          <a:xfrm rot="0">
            <a:off x="436132" y="1857015"/>
            <a:ext cx="10018001" cy="8002524"/>
          </a:xfrm>
          <a:prstGeom prst="rect">
            <a:avLst/>
          </a:prstGeom>
        </p:spPr>
        <p:txBody>
          <a:bodyPr anchor="t" rtlCol="false" tIns="0" lIns="0" bIns="0" rIns="0">
            <a:spAutoFit/>
          </a:bodyPr>
          <a:lstStyle/>
          <a:p>
            <a:pPr algn="l" marL="521120" indent="-260560" lvl="1">
              <a:lnSpc>
                <a:spcPts val="3379"/>
              </a:lnSpc>
              <a:buFont typeface="Arial"/>
              <a:buChar char="•"/>
            </a:pPr>
            <a:r>
              <a:rPr lang="en-US" sz="2413" spc="241">
                <a:solidFill>
                  <a:srgbClr val="000000"/>
                </a:solidFill>
                <a:latin typeface="Roboto"/>
                <a:ea typeface="Roboto"/>
                <a:cs typeface="Roboto"/>
                <a:sym typeface="Roboto"/>
              </a:rPr>
              <a:t>FEATURES</a:t>
            </a:r>
          </a:p>
          <a:p>
            <a:pPr algn="l">
              <a:lnSpc>
                <a:spcPts val="3379"/>
              </a:lnSpc>
            </a:pPr>
          </a:p>
          <a:p>
            <a:pPr algn="l" marL="1042241" indent="-347414" lvl="2">
              <a:lnSpc>
                <a:spcPts val="3379"/>
              </a:lnSpc>
              <a:buFont typeface="Arial"/>
              <a:buChar char="⚬"/>
            </a:pPr>
            <a:r>
              <a:rPr lang="en-US" b="true" sz="2413" spc="241">
                <a:solidFill>
                  <a:srgbClr val="000000"/>
                </a:solidFill>
                <a:latin typeface="Roboto Bold"/>
                <a:ea typeface="Roboto Bold"/>
                <a:cs typeface="Roboto Bold"/>
                <a:sym typeface="Roboto Bold"/>
              </a:rPr>
              <a:t>UNIQUE OPENING INTERFACE</a:t>
            </a:r>
          </a:p>
          <a:p>
            <a:pPr algn="l" marL="1563361" indent="-390840" lvl="3">
              <a:lnSpc>
                <a:spcPts val="3379"/>
              </a:lnSpc>
              <a:buFont typeface="Arial"/>
              <a:buChar char="￭"/>
            </a:pPr>
            <a:r>
              <a:rPr lang="en-US" sz="2413" spc="241">
                <a:solidFill>
                  <a:srgbClr val="000000"/>
                </a:solidFill>
                <a:latin typeface="Roboto"/>
                <a:ea typeface="Roboto"/>
                <a:cs typeface="Roboto"/>
                <a:sym typeface="Roboto"/>
              </a:rPr>
              <a:t>P</a:t>
            </a:r>
            <a:r>
              <a:rPr lang="en-US" sz="2413" spc="241">
                <a:solidFill>
                  <a:srgbClr val="000000"/>
                </a:solidFill>
                <a:latin typeface="Roboto"/>
                <a:ea typeface="Roboto"/>
                <a:cs typeface="Roboto"/>
                <a:sym typeface="Roboto"/>
              </a:rPr>
              <a:t>rompts the user, asking if they: </a:t>
            </a:r>
          </a:p>
          <a:p>
            <a:pPr algn="l" marL="2084482" indent="-416896" lvl="4">
              <a:lnSpc>
                <a:spcPts val="3379"/>
              </a:lnSpc>
              <a:buFont typeface="Arial"/>
              <a:buChar char="•"/>
            </a:pPr>
            <a:r>
              <a:rPr lang="en-US" sz="2413" spc="241">
                <a:solidFill>
                  <a:srgbClr val="000000"/>
                </a:solidFill>
                <a:latin typeface="Roboto"/>
                <a:ea typeface="Roboto"/>
                <a:cs typeface="Roboto"/>
                <a:sym typeface="Roboto"/>
              </a:rPr>
              <a:t>H</a:t>
            </a:r>
            <a:r>
              <a:rPr lang="en-US" sz="2413" spc="241">
                <a:solidFill>
                  <a:srgbClr val="000000"/>
                </a:solidFill>
                <a:latin typeface="Roboto"/>
                <a:ea typeface="Roboto"/>
                <a:cs typeface="Roboto"/>
                <a:sym typeface="Roboto"/>
              </a:rPr>
              <a:t>ave an urge, regret an action, are in distress, or are simply feeling fine. T</a:t>
            </a:r>
            <a:r>
              <a:rPr lang="en-US" sz="2413" spc="241">
                <a:solidFill>
                  <a:srgbClr val="000000"/>
                </a:solidFill>
                <a:latin typeface="Roboto"/>
                <a:ea typeface="Roboto"/>
                <a:cs typeface="Roboto"/>
                <a:sym typeface="Roboto"/>
              </a:rPr>
              <a:t>he u</a:t>
            </a:r>
            <a:r>
              <a:rPr lang="en-US" sz="2413" spc="241">
                <a:solidFill>
                  <a:srgbClr val="000000"/>
                </a:solidFill>
                <a:latin typeface="Roboto"/>
                <a:ea typeface="Roboto"/>
                <a:cs typeface="Roboto"/>
                <a:sym typeface="Roboto"/>
              </a:rPr>
              <a:t>ser may also input their own response</a:t>
            </a:r>
          </a:p>
          <a:p>
            <a:pPr algn="l" marL="1563361" indent="-390840" lvl="3">
              <a:lnSpc>
                <a:spcPts val="3379"/>
              </a:lnSpc>
              <a:buFont typeface="Arial"/>
              <a:buChar char="￭"/>
            </a:pPr>
            <a:r>
              <a:rPr lang="en-US" sz="2413" spc="241">
                <a:solidFill>
                  <a:srgbClr val="000000"/>
                </a:solidFill>
                <a:latin typeface="Roboto"/>
                <a:ea typeface="Roboto"/>
                <a:cs typeface="Roboto"/>
                <a:sym typeface="Roboto"/>
              </a:rPr>
              <a:t>It then recommends several coping mechanisms based on the user’s responses </a:t>
            </a:r>
          </a:p>
          <a:p>
            <a:pPr algn="l">
              <a:lnSpc>
                <a:spcPts val="3379"/>
              </a:lnSpc>
            </a:pPr>
            <a:r>
              <a:rPr lang="en-US" sz="2413" spc="241">
                <a:solidFill>
                  <a:srgbClr val="000000"/>
                </a:solidFill>
                <a:latin typeface="Roboto"/>
                <a:ea typeface="Roboto"/>
                <a:cs typeface="Roboto"/>
                <a:sym typeface="Roboto"/>
              </a:rPr>
              <a:t> </a:t>
            </a:r>
          </a:p>
          <a:p>
            <a:pPr algn="l" marL="1042241" indent="-347414" lvl="2">
              <a:lnSpc>
                <a:spcPts val="3379"/>
              </a:lnSpc>
              <a:buFont typeface="Arial"/>
              <a:buChar char="⚬"/>
            </a:pPr>
            <a:r>
              <a:rPr lang="en-US" b="true" sz="2413" spc="241">
                <a:solidFill>
                  <a:srgbClr val="000000"/>
                </a:solidFill>
                <a:latin typeface="Roboto Bold"/>
                <a:ea typeface="Roboto Bold"/>
                <a:cs typeface="Roboto Bold"/>
                <a:sym typeface="Roboto Bold"/>
              </a:rPr>
              <a:t>FOOD &amp; MOOD DIARY </a:t>
            </a:r>
          </a:p>
          <a:p>
            <a:pPr algn="l" marL="1563361" indent="-390840" lvl="3">
              <a:lnSpc>
                <a:spcPts val="3379"/>
              </a:lnSpc>
              <a:buFont typeface="Arial"/>
              <a:buChar char="￭"/>
            </a:pPr>
            <a:r>
              <a:rPr lang="en-US" sz="2413" spc="241">
                <a:solidFill>
                  <a:srgbClr val="000000"/>
                </a:solidFill>
                <a:latin typeface="Roboto"/>
                <a:ea typeface="Roboto"/>
                <a:cs typeface="Roboto"/>
                <a:sym typeface="Roboto"/>
              </a:rPr>
              <a:t>WHERE YOU R</a:t>
            </a:r>
            <a:r>
              <a:rPr lang="en-US" sz="2413" spc="241">
                <a:solidFill>
                  <a:srgbClr val="000000"/>
                </a:solidFill>
                <a:latin typeface="Roboto"/>
                <a:ea typeface="Roboto"/>
                <a:cs typeface="Roboto"/>
                <a:sym typeface="Roboto"/>
              </a:rPr>
              <a:t>ecord meals/snacks with </a:t>
            </a:r>
            <a:r>
              <a:rPr lang="en-US" sz="2413" spc="241">
                <a:solidFill>
                  <a:srgbClr val="000000"/>
                </a:solidFill>
                <a:latin typeface="Roboto"/>
                <a:ea typeface="Roboto"/>
                <a:cs typeface="Roboto"/>
                <a:sym typeface="Roboto"/>
              </a:rPr>
              <a:t>options to leave some notes and pictures, as well as your emotions and urges to track what caused certain types of feelings or events</a:t>
            </a:r>
          </a:p>
          <a:p>
            <a:pPr algn="l">
              <a:lnSpc>
                <a:spcPts val="3379"/>
              </a:lnSpc>
            </a:pPr>
          </a:p>
          <a:p>
            <a:pPr algn="l" marL="1042241" indent="-347414" lvl="2">
              <a:lnSpc>
                <a:spcPts val="3379"/>
              </a:lnSpc>
              <a:buFont typeface="Arial"/>
              <a:buChar char="⚬"/>
            </a:pPr>
            <a:r>
              <a:rPr lang="en-US" b="true" sz="2413" spc="241">
                <a:solidFill>
                  <a:srgbClr val="000000"/>
                </a:solidFill>
                <a:latin typeface="Roboto Bold"/>
                <a:ea typeface="Roboto Bold"/>
                <a:cs typeface="Roboto Bold"/>
                <a:sym typeface="Roboto Bold"/>
              </a:rPr>
              <a:t>RESOURCE PAGE</a:t>
            </a:r>
          </a:p>
          <a:p>
            <a:pPr algn="l" marL="1563361" indent="-390840" lvl="3">
              <a:lnSpc>
                <a:spcPts val="3379"/>
              </a:lnSpc>
              <a:buFont typeface="Arial"/>
              <a:buChar char="￭"/>
            </a:pPr>
            <a:r>
              <a:rPr lang="en-US" sz="2413" spc="241">
                <a:solidFill>
                  <a:srgbClr val="000000"/>
                </a:solidFill>
                <a:latin typeface="Roboto"/>
                <a:ea typeface="Roboto"/>
                <a:cs typeface="Roboto"/>
                <a:sym typeface="Roboto"/>
              </a:rPr>
              <a:t>WHERE T</a:t>
            </a:r>
            <a:r>
              <a:rPr lang="en-US" sz="2413" spc="241">
                <a:solidFill>
                  <a:srgbClr val="000000"/>
                </a:solidFill>
                <a:latin typeface="Roboto"/>
                <a:ea typeface="Roboto"/>
                <a:cs typeface="Roboto"/>
                <a:sym typeface="Roboto"/>
              </a:rPr>
              <a:t>he user could learn more about eating disorders and eating disorder recovery</a:t>
            </a:r>
          </a:p>
        </p:txBody>
      </p:sp>
      <p:sp>
        <p:nvSpPr>
          <p:cNvPr name="TextBox 8" id="8"/>
          <p:cNvSpPr txBox="true"/>
          <p:nvPr/>
        </p:nvSpPr>
        <p:spPr>
          <a:xfrm rot="0">
            <a:off x="10260480" y="2507509"/>
            <a:ext cx="7831382" cy="7120636"/>
          </a:xfrm>
          <a:prstGeom prst="rect">
            <a:avLst/>
          </a:prstGeom>
        </p:spPr>
        <p:txBody>
          <a:bodyPr anchor="t" rtlCol="false" tIns="0" lIns="0" bIns="0" rIns="0">
            <a:spAutoFit/>
          </a:bodyPr>
          <a:lstStyle/>
          <a:p>
            <a:pPr algn="l" marL="520318" indent="-260159" lvl="1">
              <a:lnSpc>
                <a:spcPts val="3373"/>
              </a:lnSpc>
              <a:buFont typeface="Arial"/>
              <a:buChar char="•"/>
            </a:pPr>
            <a:r>
              <a:rPr lang="en-US" sz="2409" spc="240">
                <a:solidFill>
                  <a:srgbClr val="000000"/>
                </a:solidFill>
                <a:latin typeface="Roboto"/>
                <a:ea typeface="Roboto"/>
                <a:cs typeface="Roboto"/>
                <a:sym typeface="Roboto"/>
              </a:rPr>
              <a:t>IMPLICATIONS</a:t>
            </a:r>
          </a:p>
          <a:p>
            <a:pPr algn="l">
              <a:lnSpc>
                <a:spcPts val="3373"/>
              </a:lnSpc>
            </a:pPr>
          </a:p>
          <a:p>
            <a:pPr algn="l" marL="1040637" indent="-346879" lvl="2">
              <a:lnSpc>
                <a:spcPts val="3373"/>
              </a:lnSpc>
              <a:buFont typeface="Arial"/>
              <a:buChar char="⚬"/>
            </a:pPr>
            <a:r>
              <a:rPr lang="en-US" b="true" sz="2409" spc="240">
                <a:solidFill>
                  <a:srgbClr val="000000"/>
                </a:solidFill>
                <a:latin typeface="Roboto Bold"/>
                <a:ea typeface="Roboto Bold"/>
                <a:cs typeface="Roboto Bold"/>
                <a:sym typeface="Roboto Bold"/>
              </a:rPr>
              <a:t>MANAGING EMOTIONS</a:t>
            </a:r>
            <a:r>
              <a:rPr lang="en-US" sz="2409" spc="240">
                <a:solidFill>
                  <a:srgbClr val="000000"/>
                </a:solidFill>
                <a:latin typeface="Roboto"/>
                <a:ea typeface="Roboto"/>
                <a:cs typeface="Roboto"/>
                <a:sym typeface="Roboto"/>
              </a:rPr>
              <a:t> I</a:t>
            </a:r>
            <a:r>
              <a:rPr lang="en-US" sz="2409" spc="240">
                <a:solidFill>
                  <a:srgbClr val="000000"/>
                </a:solidFill>
                <a:latin typeface="Roboto"/>
                <a:ea typeface="Roboto"/>
                <a:cs typeface="Roboto"/>
                <a:sym typeface="Roboto"/>
              </a:rPr>
              <a:t>s one of the primary aspects of eating disorder recovery</a:t>
            </a:r>
          </a:p>
          <a:p>
            <a:pPr algn="l" marL="1560955" indent="-390239" lvl="3">
              <a:lnSpc>
                <a:spcPts val="3373"/>
              </a:lnSpc>
              <a:buFont typeface="Arial"/>
              <a:buChar char="￭"/>
            </a:pPr>
            <a:r>
              <a:rPr lang="en-US" sz="2409" spc="240">
                <a:solidFill>
                  <a:srgbClr val="000000"/>
                </a:solidFill>
                <a:latin typeface="Roboto"/>
                <a:ea typeface="Roboto"/>
                <a:cs typeface="Roboto"/>
                <a:sym typeface="Roboto"/>
              </a:rPr>
              <a:t>It c</a:t>
            </a:r>
            <a:r>
              <a:rPr lang="en-US" sz="2409" spc="240">
                <a:solidFill>
                  <a:srgbClr val="000000"/>
                </a:solidFill>
                <a:latin typeface="Roboto"/>
                <a:ea typeface="Roboto"/>
                <a:cs typeface="Roboto"/>
                <a:sym typeface="Roboto"/>
              </a:rPr>
              <a:t>ould service this better if there is more structure to </a:t>
            </a:r>
            <a:r>
              <a:rPr lang="en-US" sz="2409" spc="240">
                <a:solidFill>
                  <a:srgbClr val="000000"/>
                </a:solidFill>
                <a:latin typeface="Roboto"/>
                <a:ea typeface="Roboto"/>
                <a:cs typeface="Roboto"/>
                <a:sym typeface="Roboto"/>
              </a:rPr>
              <a:t>guide</a:t>
            </a:r>
            <a:r>
              <a:rPr lang="en-US" sz="2409" spc="240">
                <a:solidFill>
                  <a:srgbClr val="000000"/>
                </a:solidFill>
                <a:latin typeface="Roboto"/>
                <a:ea typeface="Roboto"/>
                <a:cs typeface="Roboto"/>
                <a:sym typeface="Roboto"/>
              </a:rPr>
              <a:t> the user’s recovery and show tangible growth</a:t>
            </a:r>
          </a:p>
          <a:p>
            <a:pPr algn="l">
              <a:lnSpc>
                <a:spcPts val="3373"/>
              </a:lnSpc>
            </a:pPr>
          </a:p>
          <a:p>
            <a:pPr algn="l" marL="1040637" indent="-346879" lvl="2">
              <a:lnSpc>
                <a:spcPts val="3373"/>
              </a:lnSpc>
              <a:buFont typeface="Arial"/>
              <a:buChar char="⚬"/>
            </a:pPr>
            <a:r>
              <a:rPr lang="en-US" b="true" sz="2409" spc="240">
                <a:solidFill>
                  <a:srgbClr val="000000"/>
                </a:solidFill>
                <a:latin typeface="Roboto Bold"/>
                <a:ea typeface="Roboto Bold"/>
                <a:cs typeface="Roboto Bold"/>
                <a:sym typeface="Roboto Bold"/>
              </a:rPr>
              <a:t>COPING MECHANISMS</a:t>
            </a:r>
            <a:r>
              <a:rPr lang="en-US" sz="2409" spc="240">
                <a:solidFill>
                  <a:srgbClr val="000000"/>
                </a:solidFill>
                <a:latin typeface="Roboto"/>
                <a:ea typeface="Roboto"/>
                <a:cs typeface="Roboto"/>
                <a:sym typeface="Roboto"/>
              </a:rPr>
              <a:t> could be curated with more focus towards the user</a:t>
            </a:r>
          </a:p>
          <a:p>
            <a:pPr algn="l" marL="1560955" indent="-390239" lvl="3">
              <a:lnSpc>
                <a:spcPts val="3373"/>
              </a:lnSpc>
              <a:buFont typeface="Arial"/>
              <a:buChar char="￭"/>
            </a:pPr>
            <a:r>
              <a:rPr lang="en-US" sz="2409" spc="240">
                <a:solidFill>
                  <a:srgbClr val="000000"/>
                </a:solidFill>
                <a:latin typeface="Roboto"/>
                <a:ea typeface="Roboto"/>
                <a:cs typeface="Roboto"/>
                <a:sym typeface="Roboto"/>
              </a:rPr>
              <a:t>Rather than giving users coping mechanisms, it could help them identify what their greater triggers are </a:t>
            </a:r>
            <a:r>
              <a:rPr lang="en-US" sz="2409" spc="240">
                <a:solidFill>
                  <a:srgbClr val="000000"/>
                </a:solidFill>
                <a:latin typeface="Roboto"/>
                <a:ea typeface="Roboto"/>
                <a:cs typeface="Roboto"/>
                <a:sym typeface="Roboto"/>
              </a:rPr>
              <a:t>and ask them what they can do to combat them, making the user more involved in their own recovery</a:t>
            </a:r>
          </a:p>
        </p:txBody>
      </p:sp>
      <p:sp>
        <p:nvSpPr>
          <p:cNvPr name="TextBox 9" id="9"/>
          <p:cNvSpPr txBox="true"/>
          <p:nvPr/>
        </p:nvSpPr>
        <p:spPr>
          <a:xfrm rot="0">
            <a:off x="436132" y="542753"/>
            <a:ext cx="3575425" cy="358775"/>
          </a:xfrm>
          <a:prstGeom prst="rect">
            <a:avLst/>
          </a:prstGeom>
        </p:spPr>
        <p:txBody>
          <a:bodyPr anchor="t" rtlCol="false" tIns="0" lIns="0" bIns="0" rIns="0">
            <a:spAutoFit/>
          </a:bodyPr>
          <a:lstStyle/>
          <a:p>
            <a:pPr algn="l">
              <a:lnSpc>
                <a:spcPts val="2800"/>
              </a:lnSpc>
            </a:pPr>
            <a:r>
              <a:rPr lang="en-US" sz="2000" spc="200">
                <a:solidFill>
                  <a:srgbClr val="000000"/>
                </a:solidFill>
                <a:latin typeface="Roboto"/>
                <a:ea typeface="Roboto"/>
                <a:cs typeface="Roboto"/>
                <a:sym typeface="Roboto"/>
              </a:rPr>
              <a:t>FOODWISE</a:t>
            </a:r>
          </a:p>
        </p:txBody>
      </p:sp>
      <p:sp>
        <p:nvSpPr>
          <p:cNvPr name="TextBox 10" id="10"/>
          <p:cNvSpPr txBox="true"/>
          <p:nvPr/>
        </p:nvSpPr>
        <p:spPr>
          <a:xfrm rot="0">
            <a:off x="1064426" y="613685"/>
            <a:ext cx="15866669" cy="995680"/>
          </a:xfrm>
          <a:prstGeom prst="rect">
            <a:avLst/>
          </a:prstGeom>
        </p:spPr>
        <p:txBody>
          <a:bodyPr anchor="t" rtlCol="false" tIns="0" lIns="0" bIns="0" rIns="0">
            <a:spAutoFit/>
          </a:bodyPr>
          <a:lstStyle/>
          <a:p>
            <a:pPr algn="ctr">
              <a:lnSpc>
                <a:spcPts val="8119"/>
              </a:lnSpc>
            </a:pPr>
            <a:r>
              <a:rPr lang="en-US" sz="5800">
                <a:solidFill>
                  <a:srgbClr val="000000"/>
                </a:solidFill>
                <a:latin typeface="Abril Fatface"/>
                <a:ea typeface="Abril Fatface"/>
                <a:cs typeface="Abril Fatface"/>
                <a:sym typeface="Abril Fatface"/>
              </a:rPr>
              <a:t>NAYOUNG STUDIED: BRIGHTER BITE</a:t>
            </a:r>
          </a:p>
        </p:txBody>
      </p:sp>
      <p:sp>
        <p:nvSpPr>
          <p:cNvPr name="TextBox 11" id="11"/>
          <p:cNvSpPr txBox="true"/>
          <p:nvPr/>
        </p:nvSpPr>
        <p:spPr>
          <a:xfrm rot="0">
            <a:off x="13365901" y="1857015"/>
            <a:ext cx="4975025" cy="398780"/>
          </a:xfrm>
          <a:prstGeom prst="rect">
            <a:avLst/>
          </a:prstGeom>
        </p:spPr>
        <p:txBody>
          <a:bodyPr anchor="t" rtlCol="false" tIns="0" lIns="0" bIns="0" rIns="0">
            <a:spAutoFit/>
          </a:bodyPr>
          <a:lstStyle/>
          <a:p>
            <a:pPr algn="ctr">
              <a:lnSpc>
                <a:spcPts val="3219"/>
              </a:lnSpc>
              <a:spcBef>
                <a:spcPct val="0"/>
              </a:spcBef>
            </a:pPr>
            <a:r>
              <a:rPr lang="en-US" sz="2299" spc="229">
                <a:solidFill>
                  <a:srgbClr val="000000"/>
                </a:solidFill>
                <a:latin typeface="Roboto"/>
                <a:ea typeface="Roboto"/>
                <a:cs typeface="Roboto"/>
                <a:sym typeface="Roboto"/>
              </a:rPr>
              <a:t>EVERY STEP COUNTS</a:t>
            </a:r>
          </a:p>
        </p:txBody>
      </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bg>
      <p:bgPr>
        <a:solidFill>
          <a:srgbClr val="F1F1F1"/>
        </a:solidFill>
      </p:bgPr>
    </p:bg>
    <p:spTree>
      <p:nvGrpSpPr>
        <p:cNvPr id="1" name=""/>
        <p:cNvGrpSpPr/>
        <p:nvPr/>
      </p:nvGrpSpPr>
      <p:grpSpPr>
        <a:xfrm>
          <a:off x="0" y="0"/>
          <a:ext cx="0" cy="0"/>
          <a:chOff x="0" y="0"/>
          <a:chExt cx="0" cy="0"/>
        </a:xfrm>
      </p:grpSpPr>
      <p:sp>
        <p:nvSpPr>
          <p:cNvPr name="AutoShape 2" id="2"/>
          <p:cNvSpPr/>
          <p:nvPr/>
        </p:nvSpPr>
        <p:spPr>
          <a:xfrm rot="0">
            <a:off x="16933370" y="1052675"/>
            <a:ext cx="325930" cy="0"/>
          </a:xfrm>
          <a:prstGeom prst="line">
            <a:avLst/>
          </a:prstGeom>
          <a:ln cap="flat" w="28575">
            <a:solidFill>
              <a:srgbClr val="000000"/>
            </a:solidFill>
            <a:prstDash val="solid"/>
            <a:headEnd type="none" len="sm" w="sm"/>
            <a:tailEnd type="none" len="sm" w="sm"/>
          </a:ln>
        </p:spPr>
      </p:sp>
      <p:sp>
        <p:nvSpPr>
          <p:cNvPr name="AutoShape 3" id="3"/>
          <p:cNvSpPr/>
          <p:nvPr/>
        </p:nvSpPr>
        <p:spPr>
          <a:xfrm rot="0">
            <a:off x="16933370" y="1182027"/>
            <a:ext cx="325930" cy="0"/>
          </a:xfrm>
          <a:prstGeom prst="line">
            <a:avLst/>
          </a:prstGeom>
          <a:ln cap="flat" w="28575">
            <a:solidFill>
              <a:srgbClr val="000000"/>
            </a:solidFill>
            <a:prstDash val="solid"/>
            <a:headEnd type="none" len="sm" w="sm"/>
            <a:tailEnd type="none" len="sm" w="sm"/>
          </a:ln>
        </p:spPr>
      </p:sp>
      <p:sp>
        <p:nvSpPr>
          <p:cNvPr name="AutoShape 4" id="4"/>
          <p:cNvSpPr/>
          <p:nvPr/>
        </p:nvSpPr>
        <p:spPr>
          <a:xfrm rot="0">
            <a:off x="16933370" y="1311379"/>
            <a:ext cx="325930" cy="0"/>
          </a:xfrm>
          <a:prstGeom prst="line">
            <a:avLst/>
          </a:prstGeom>
          <a:ln cap="flat" w="28575">
            <a:solidFill>
              <a:srgbClr val="000000"/>
            </a:solidFill>
            <a:prstDash val="solid"/>
            <a:headEnd type="none" len="sm" w="sm"/>
            <a:tailEnd type="none" len="sm" w="sm"/>
          </a:ln>
        </p:spPr>
      </p:sp>
      <p:sp>
        <p:nvSpPr>
          <p:cNvPr name="Freeform 5" id="5"/>
          <p:cNvSpPr/>
          <p:nvPr/>
        </p:nvSpPr>
        <p:spPr>
          <a:xfrm flipH="false" flipV="false" rot="0">
            <a:off x="16290659" y="1027722"/>
            <a:ext cx="312232" cy="312232"/>
          </a:xfrm>
          <a:custGeom>
            <a:avLst/>
            <a:gdLst/>
            <a:ahLst/>
            <a:cxnLst/>
            <a:rect r="r" b="b" t="t" l="l"/>
            <a:pathLst>
              <a:path h="312232" w="312232">
                <a:moveTo>
                  <a:pt x="0" y="0"/>
                </a:moveTo>
                <a:lnTo>
                  <a:pt x="312232" y="0"/>
                </a:lnTo>
                <a:lnTo>
                  <a:pt x="312232" y="312232"/>
                </a:lnTo>
                <a:lnTo>
                  <a:pt x="0" y="312232"/>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6" id="6"/>
          <p:cNvSpPr/>
          <p:nvPr/>
        </p:nvSpPr>
        <p:spPr>
          <a:xfrm flipH="false" flipV="false" rot="0">
            <a:off x="1506278" y="0"/>
            <a:ext cx="14039520" cy="10287000"/>
          </a:xfrm>
          <a:custGeom>
            <a:avLst/>
            <a:gdLst/>
            <a:ahLst/>
            <a:cxnLst/>
            <a:rect r="r" b="b" t="t" l="l"/>
            <a:pathLst>
              <a:path h="10287000" w="14039520">
                <a:moveTo>
                  <a:pt x="0" y="0"/>
                </a:moveTo>
                <a:lnTo>
                  <a:pt x="14039520" y="0"/>
                </a:lnTo>
                <a:lnTo>
                  <a:pt x="14039520" y="10287000"/>
                </a:lnTo>
                <a:lnTo>
                  <a:pt x="0" y="10287000"/>
                </a:lnTo>
                <a:lnTo>
                  <a:pt x="0" y="0"/>
                </a:lnTo>
                <a:close/>
              </a:path>
            </a:pathLst>
          </a:custGeom>
          <a:blipFill>
            <a:blip r:embed="rId4">
              <a:alphaModFix amt="30000"/>
            </a:blip>
            <a:stretch>
              <a:fillRect l="0" t="-6695" r="0" b="-6695"/>
            </a:stretch>
          </a:blipFill>
        </p:spPr>
      </p:sp>
      <p:grpSp>
        <p:nvGrpSpPr>
          <p:cNvPr name="Group 7" id="7"/>
          <p:cNvGrpSpPr/>
          <p:nvPr/>
        </p:nvGrpSpPr>
        <p:grpSpPr>
          <a:xfrm rot="0">
            <a:off x="1721023" y="1965104"/>
            <a:ext cx="14845953" cy="7717039"/>
            <a:chOff x="0" y="0"/>
            <a:chExt cx="19794604" cy="10289385"/>
          </a:xfrm>
        </p:grpSpPr>
        <p:sp>
          <p:nvSpPr>
            <p:cNvPr name="Freeform 8" id="8"/>
            <p:cNvSpPr/>
            <p:nvPr/>
          </p:nvSpPr>
          <p:spPr>
            <a:xfrm flipH="false" flipV="false" rot="0">
              <a:off x="5045635" y="0"/>
              <a:ext cx="448991" cy="10289385"/>
            </a:xfrm>
            <a:custGeom>
              <a:avLst/>
              <a:gdLst/>
              <a:ahLst/>
              <a:cxnLst/>
              <a:rect r="r" b="b" t="t" l="l"/>
              <a:pathLst>
                <a:path h="10289385" w="448991">
                  <a:moveTo>
                    <a:pt x="0" y="0"/>
                  </a:moveTo>
                  <a:lnTo>
                    <a:pt x="448991" y="0"/>
                  </a:lnTo>
                  <a:lnTo>
                    <a:pt x="448991" y="10289385"/>
                  </a:lnTo>
                  <a:lnTo>
                    <a:pt x="0" y="1028938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9" id="9"/>
            <p:cNvSpPr txBox="true"/>
            <p:nvPr/>
          </p:nvSpPr>
          <p:spPr>
            <a:xfrm rot="0">
              <a:off x="6578776" y="5953294"/>
              <a:ext cx="10595849" cy="663576"/>
            </a:xfrm>
            <a:prstGeom prst="rect">
              <a:avLst/>
            </a:prstGeom>
          </p:spPr>
          <p:txBody>
            <a:bodyPr anchor="t" rtlCol="false" tIns="0" lIns="0" bIns="0" rIns="0">
              <a:spAutoFit/>
            </a:bodyPr>
            <a:lstStyle/>
            <a:p>
              <a:pPr algn="ctr">
                <a:lnSpc>
                  <a:spcPts val="4199"/>
                </a:lnSpc>
                <a:spcBef>
                  <a:spcPct val="0"/>
                </a:spcBef>
              </a:pPr>
            </a:p>
          </p:txBody>
        </p:sp>
        <p:sp>
          <p:nvSpPr>
            <p:cNvPr name="Freeform 10" id="10"/>
            <p:cNvSpPr/>
            <p:nvPr/>
          </p:nvSpPr>
          <p:spPr>
            <a:xfrm flipH="false" flipV="false" rot="0">
              <a:off x="12311110" y="0"/>
              <a:ext cx="448991" cy="10289385"/>
            </a:xfrm>
            <a:custGeom>
              <a:avLst/>
              <a:gdLst/>
              <a:ahLst/>
              <a:cxnLst/>
              <a:rect r="r" b="b" t="t" l="l"/>
              <a:pathLst>
                <a:path h="10289385" w="448991">
                  <a:moveTo>
                    <a:pt x="0" y="0"/>
                  </a:moveTo>
                  <a:lnTo>
                    <a:pt x="448992" y="0"/>
                  </a:lnTo>
                  <a:lnTo>
                    <a:pt x="448992" y="10289385"/>
                  </a:lnTo>
                  <a:lnTo>
                    <a:pt x="0" y="1028938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1" id="11"/>
            <p:cNvSpPr/>
            <p:nvPr/>
          </p:nvSpPr>
          <p:spPr>
            <a:xfrm flipH="false" flipV="false" rot="0">
              <a:off x="8678373" y="0"/>
              <a:ext cx="448991" cy="10289385"/>
            </a:xfrm>
            <a:custGeom>
              <a:avLst/>
              <a:gdLst/>
              <a:ahLst/>
              <a:cxnLst/>
              <a:rect r="r" b="b" t="t" l="l"/>
              <a:pathLst>
                <a:path h="10289385" w="448991">
                  <a:moveTo>
                    <a:pt x="0" y="0"/>
                  </a:moveTo>
                  <a:lnTo>
                    <a:pt x="448991" y="0"/>
                  </a:lnTo>
                  <a:lnTo>
                    <a:pt x="448991" y="10289385"/>
                  </a:lnTo>
                  <a:lnTo>
                    <a:pt x="0" y="1028938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2" id="12"/>
            <p:cNvSpPr/>
            <p:nvPr/>
          </p:nvSpPr>
          <p:spPr>
            <a:xfrm flipH="false" flipV="false" rot="0">
              <a:off x="15947802" y="0"/>
              <a:ext cx="448991" cy="10289385"/>
            </a:xfrm>
            <a:custGeom>
              <a:avLst/>
              <a:gdLst/>
              <a:ahLst/>
              <a:cxnLst/>
              <a:rect r="r" b="b" t="t" l="l"/>
              <a:pathLst>
                <a:path h="10289385" w="448991">
                  <a:moveTo>
                    <a:pt x="0" y="0"/>
                  </a:moveTo>
                  <a:lnTo>
                    <a:pt x="448991" y="0"/>
                  </a:lnTo>
                  <a:lnTo>
                    <a:pt x="448991" y="10289385"/>
                  </a:lnTo>
                  <a:lnTo>
                    <a:pt x="0" y="1028938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3" id="13"/>
            <p:cNvSpPr/>
            <p:nvPr/>
          </p:nvSpPr>
          <p:spPr>
            <a:xfrm flipH="false" flipV="false" rot="0">
              <a:off x="0" y="1941280"/>
              <a:ext cx="19794604" cy="287922"/>
            </a:xfrm>
            <a:custGeom>
              <a:avLst/>
              <a:gdLst/>
              <a:ahLst/>
              <a:cxnLst/>
              <a:rect r="r" b="b" t="t" l="l"/>
              <a:pathLst>
                <a:path h="287922" w="19794604">
                  <a:moveTo>
                    <a:pt x="0" y="0"/>
                  </a:moveTo>
                  <a:lnTo>
                    <a:pt x="19794604" y="0"/>
                  </a:lnTo>
                  <a:lnTo>
                    <a:pt x="19794604" y="287921"/>
                  </a:lnTo>
                  <a:lnTo>
                    <a:pt x="0" y="287921"/>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4" id="14"/>
            <p:cNvSpPr/>
            <p:nvPr/>
          </p:nvSpPr>
          <p:spPr>
            <a:xfrm flipH="false" flipV="false" rot="0">
              <a:off x="0" y="3981801"/>
              <a:ext cx="19794604" cy="287922"/>
            </a:xfrm>
            <a:custGeom>
              <a:avLst/>
              <a:gdLst/>
              <a:ahLst/>
              <a:cxnLst/>
              <a:rect r="r" b="b" t="t" l="l"/>
              <a:pathLst>
                <a:path h="287922" w="19794604">
                  <a:moveTo>
                    <a:pt x="0" y="0"/>
                  </a:moveTo>
                  <a:lnTo>
                    <a:pt x="19794604" y="0"/>
                  </a:lnTo>
                  <a:lnTo>
                    <a:pt x="19794604" y="287922"/>
                  </a:lnTo>
                  <a:lnTo>
                    <a:pt x="0" y="287922"/>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5" id="15"/>
            <p:cNvSpPr/>
            <p:nvPr/>
          </p:nvSpPr>
          <p:spPr>
            <a:xfrm flipH="false" flipV="false" rot="0">
              <a:off x="0" y="6019969"/>
              <a:ext cx="19794604" cy="287922"/>
            </a:xfrm>
            <a:custGeom>
              <a:avLst/>
              <a:gdLst/>
              <a:ahLst/>
              <a:cxnLst/>
              <a:rect r="r" b="b" t="t" l="l"/>
              <a:pathLst>
                <a:path h="287922" w="19794604">
                  <a:moveTo>
                    <a:pt x="0" y="0"/>
                  </a:moveTo>
                  <a:lnTo>
                    <a:pt x="19794604" y="0"/>
                  </a:lnTo>
                  <a:lnTo>
                    <a:pt x="19794604" y="287922"/>
                  </a:lnTo>
                  <a:lnTo>
                    <a:pt x="0" y="287922"/>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6" id="16"/>
            <p:cNvSpPr/>
            <p:nvPr/>
          </p:nvSpPr>
          <p:spPr>
            <a:xfrm flipH="false" flipV="false" rot="0">
              <a:off x="0" y="8065779"/>
              <a:ext cx="19794604" cy="287922"/>
            </a:xfrm>
            <a:custGeom>
              <a:avLst/>
              <a:gdLst/>
              <a:ahLst/>
              <a:cxnLst/>
              <a:rect r="r" b="b" t="t" l="l"/>
              <a:pathLst>
                <a:path h="287922" w="19794604">
                  <a:moveTo>
                    <a:pt x="0" y="0"/>
                  </a:moveTo>
                  <a:lnTo>
                    <a:pt x="19794604" y="0"/>
                  </a:lnTo>
                  <a:lnTo>
                    <a:pt x="19794604" y="287922"/>
                  </a:lnTo>
                  <a:lnTo>
                    <a:pt x="0" y="287922"/>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grpSp>
      <p:sp>
        <p:nvSpPr>
          <p:cNvPr name="Freeform 17" id="17"/>
          <p:cNvSpPr/>
          <p:nvPr/>
        </p:nvSpPr>
        <p:spPr>
          <a:xfrm flipH="false" flipV="false" rot="0">
            <a:off x="9195052" y="3672840"/>
            <a:ext cx="1267642" cy="1281624"/>
          </a:xfrm>
          <a:custGeom>
            <a:avLst/>
            <a:gdLst/>
            <a:ahLst/>
            <a:cxnLst/>
            <a:rect r="r" b="b" t="t" l="l"/>
            <a:pathLst>
              <a:path h="1281624" w="1267642">
                <a:moveTo>
                  <a:pt x="0" y="0"/>
                </a:moveTo>
                <a:lnTo>
                  <a:pt x="1267642" y="0"/>
                </a:lnTo>
                <a:lnTo>
                  <a:pt x="1267642" y="1281623"/>
                </a:lnTo>
                <a:lnTo>
                  <a:pt x="0" y="1281623"/>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TextBox 18" id="18"/>
          <p:cNvSpPr txBox="true"/>
          <p:nvPr/>
        </p:nvSpPr>
        <p:spPr>
          <a:xfrm rot="0">
            <a:off x="2742202" y="490324"/>
            <a:ext cx="12803595" cy="1002651"/>
          </a:xfrm>
          <a:prstGeom prst="rect">
            <a:avLst/>
          </a:prstGeom>
        </p:spPr>
        <p:txBody>
          <a:bodyPr anchor="t" rtlCol="false" tIns="0" lIns="0" bIns="0" rIns="0">
            <a:spAutoFit/>
          </a:bodyPr>
          <a:lstStyle/>
          <a:p>
            <a:pPr algn="ctr">
              <a:lnSpc>
                <a:spcPts val="8260"/>
              </a:lnSpc>
            </a:pPr>
            <a:r>
              <a:rPr lang="en-US" sz="5900">
                <a:solidFill>
                  <a:srgbClr val="000000"/>
                </a:solidFill>
                <a:latin typeface="Abril Fatface"/>
                <a:ea typeface="Abril Fatface"/>
                <a:cs typeface="Abril Fatface"/>
                <a:sym typeface="Abril Fatface"/>
              </a:rPr>
              <a:t>Our Competitor Comparison Matrix</a:t>
            </a:r>
          </a:p>
        </p:txBody>
      </p:sp>
      <p:sp>
        <p:nvSpPr>
          <p:cNvPr name="TextBox 19" id="19"/>
          <p:cNvSpPr txBox="true"/>
          <p:nvPr/>
        </p:nvSpPr>
        <p:spPr>
          <a:xfrm rot="0">
            <a:off x="1028700" y="970572"/>
            <a:ext cx="3575425" cy="358775"/>
          </a:xfrm>
          <a:prstGeom prst="rect">
            <a:avLst/>
          </a:prstGeom>
        </p:spPr>
        <p:txBody>
          <a:bodyPr anchor="t" rtlCol="false" tIns="0" lIns="0" bIns="0" rIns="0">
            <a:spAutoFit/>
          </a:bodyPr>
          <a:lstStyle/>
          <a:p>
            <a:pPr algn="l">
              <a:lnSpc>
                <a:spcPts val="2800"/>
              </a:lnSpc>
            </a:pPr>
            <a:r>
              <a:rPr lang="en-US" sz="2000" spc="200">
                <a:solidFill>
                  <a:srgbClr val="000000"/>
                </a:solidFill>
                <a:latin typeface="Roboto"/>
                <a:ea typeface="Roboto"/>
                <a:cs typeface="Roboto"/>
                <a:sym typeface="Roboto"/>
              </a:rPr>
              <a:t>FOODWISE</a:t>
            </a:r>
          </a:p>
        </p:txBody>
      </p:sp>
      <p:sp>
        <p:nvSpPr>
          <p:cNvPr name="TextBox 20" id="20"/>
          <p:cNvSpPr txBox="true"/>
          <p:nvPr/>
        </p:nvSpPr>
        <p:spPr>
          <a:xfrm rot="0">
            <a:off x="6160429" y="2394246"/>
            <a:ext cx="1707356" cy="679451"/>
          </a:xfrm>
          <a:prstGeom prst="rect">
            <a:avLst/>
          </a:prstGeom>
        </p:spPr>
        <p:txBody>
          <a:bodyPr anchor="t" rtlCol="false" tIns="0" lIns="0" bIns="0" rIns="0">
            <a:spAutoFit/>
          </a:bodyPr>
          <a:lstStyle/>
          <a:p>
            <a:pPr algn="ctr">
              <a:lnSpc>
                <a:spcPts val="5599"/>
              </a:lnSpc>
              <a:spcBef>
                <a:spcPct val="0"/>
              </a:spcBef>
            </a:pPr>
            <a:r>
              <a:rPr lang="en-US" sz="3999" spc="399">
                <a:solidFill>
                  <a:srgbClr val="000000"/>
                </a:solidFill>
                <a:latin typeface="Roboto"/>
                <a:ea typeface="Roboto"/>
                <a:cs typeface="Roboto"/>
                <a:sym typeface="Roboto"/>
              </a:rPr>
              <a:t>NOOM</a:t>
            </a:r>
          </a:p>
        </p:txBody>
      </p:sp>
      <p:sp>
        <p:nvSpPr>
          <p:cNvPr name="TextBox 21" id="21"/>
          <p:cNvSpPr txBox="true"/>
          <p:nvPr/>
        </p:nvSpPr>
        <p:spPr>
          <a:xfrm rot="0">
            <a:off x="9461789" y="2394246"/>
            <a:ext cx="734169" cy="679451"/>
          </a:xfrm>
          <a:prstGeom prst="rect">
            <a:avLst/>
          </a:prstGeom>
        </p:spPr>
        <p:txBody>
          <a:bodyPr anchor="t" rtlCol="false" tIns="0" lIns="0" bIns="0" rIns="0">
            <a:spAutoFit/>
          </a:bodyPr>
          <a:lstStyle/>
          <a:p>
            <a:pPr algn="ctr">
              <a:lnSpc>
                <a:spcPts val="5599"/>
              </a:lnSpc>
              <a:spcBef>
                <a:spcPct val="0"/>
              </a:spcBef>
            </a:pPr>
            <a:r>
              <a:rPr lang="en-US" sz="3999" spc="399">
                <a:solidFill>
                  <a:srgbClr val="000000"/>
                </a:solidFill>
                <a:latin typeface="Roboto"/>
                <a:ea typeface="Roboto"/>
                <a:cs typeface="Roboto"/>
                <a:sym typeface="Roboto"/>
              </a:rPr>
              <a:t>BB</a:t>
            </a:r>
          </a:p>
        </p:txBody>
      </p:sp>
      <p:sp>
        <p:nvSpPr>
          <p:cNvPr name="TextBox 22" id="22"/>
          <p:cNvSpPr txBox="true"/>
          <p:nvPr/>
        </p:nvSpPr>
        <p:spPr>
          <a:xfrm rot="0">
            <a:off x="11401237" y="2483782"/>
            <a:ext cx="2208609" cy="500380"/>
          </a:xfrm>
          <a:prstGeom prst="rect">
            <a:avLst/>
          </a:prstGeom>
        </p:spPr>
        <p:txBody>
          <a:bodyPr anchor="t" rtlCol="false" tIns="0" lIns="0" bIns="0" rIns="0">
            <a:spAutoFit/>
          </a:bodyPr>
          <a:lstStyle/>
          <a:p>
            <a:pPr algn="ctr">
              <a:lnSpc>
                <a:spcPts val="3919"/>
              </a:lnSpc>
              <a:spcBef>
                <a:spcPct val="0"/>
              </a:spcBef>
            </a:pPr>
            <a:r>
              <a:rPr lang="en-US" sz="2799" spc="279">
                <a:solidFill>
                  <a:srgbClr val="000000"/>
                </a:solidFill>
                <a:latin typeface="Roboto"/>
                <a:ea typeface="Roboto"/>
                <a:cs typeface="Roboto"/>
                <a:sym typeface="Roboto"/>
              </a:rPr>
              <a:t>POMELLOW</a:t>
            </a:r>
          </a:p>
        </p:txBody>
      </p:sp>
      <p:sp>
        <p:nvSpPr>
          <p:cNvPr name="TextBox 23" id="23"/>
          <p:cNvSpPr txBox="true"/>
          <p:nvPr/>
        </p:nvSpPr>
        <p:spPr>
          <a:xfrm rot="0">
            <a:off x="14815126" y="2394246"/>
            <a:ext cx="727174" cy="679451"/>
          </a:xfrm>
          <a:prstGeom prst="rect">
            <a:avLst/>
          </a:prstGeom>
        </p:spPr>
        <p:txBody>
          <a:bodyPr anchor="t" rtlCol="false" tIns="0" lIns="0" bIns="0" rIns="0">
            <a:spAutoFit/>
          </a:bodyPr>
          <a:lstStyle/>
          <a:p>
            <a:pPr algn="ctr">
              <a:lnSpc>
                <a:spcPts val="5599"/>
              </a:lnSpc>
              <a:spcBef>
                <a:spcPct val="0"/>
              </a:spcBef>
            </a:pPr>
            <a:r>
              <a:rPr lang="en-US" sz="3999" spc="399">
                <a:solidFill>
                  <a:srgbClr val="000000"/>
                </a:solidFill>
                <a:latin typeface="Roboto"/>
                <a:ea typeface="Roboto"/>
                <a:cs typeface="Roboto"/>
                <a:sym typeface="Roboto"/>
              </a:rPr>
              <a:t>RR</a:t>
            </a:r>
          </a:p>
        </p:txBody>
      </p:sp>
      <p:sp>
        <p:nvSpPr>
          <p:cNvPr name="TextBox 24" id="24"/>
          <p:cNvSpPr txBox="true"/>
          <p:nvPr/>
        </p:nvSpPr>
        <p:spPr>
          <a:xfrm rot="0">
            <a:off x="1721023" y="3814541"/>
            <a:ext cx="3891268" cy="941070"/>
          </a:xfrm>
          <a:prstGeom prst="rect">
            <a:avLst/>
          </a:prstGeom>
        </p:spPr>
        <p:txBody>
          <a:bodyPr anchor="t" rtlCol="false" tIns="0" lIns="0" bIns="0" rIns="0">
            <a:spAutoFit/>
          </a:bodyPr>
          <a:lstStyle/>
          <a:p>
            <a:pPr algn="ctr">
              <a:lnSpc>
                <a:spcPts val="3779"/>
              </a:lnSpc>
              <a:spcBef>
                <a:spcPct val="0"/>
              </a:spcBef>
            </a:pPr>
            <a:r>
              <a:rPr lang="en-US" sz="2699" spc="269">
                <a:solidFill>
                  <a:srgbClr val="000000"/>
                </a:solidFill>
                <a:latin typeface="Roboto"/>
                <a:ea typeface="Roboto"/>
                <a:cs typeface="Roboto"/>
                <a:sym typeface="Roboto"/>
              </a:rPr>
              <a:t>FOCUSES PRIMARILY ON ED RECOVERY</a:t>
            </a:r>
          </a:p>
        </p:txBody>
      </p:sp>
      <p:sp>
        <p:nvSpPr>
          <p:cNvPr name="TextBox 25" id="25"/>
          <p:cNvSpPr txBox="true"/>
          <p:nvPr/>
        </p:nvSpPr>
        <p:spPr>
          <a:xfrm rot="0">
            <a:off x="1871752" y="5324513"/>
            <a:ext cx="3525794" cy="941070"/>
          </a:xfrm>
          <a:prstGeom prst="rect">
            <a:avLst/>
          </a:prstGeom>
        </p:spPr>
        <p:txBody>
          <a:bodyPr anchor="t" rtlCol="false" tIns="0" lIns="0" bIns="0" rIns="0">
            <a:spAutoFit/>
          </a:bodyPr>
          <a:lstStyle/>
          <a:p>
            <a:pPr algn="ctr">
              <a:lnSpc>
                <a:spcPts val="3779"/>
              </a:lnSpc>
              <a:spcBef>
                <a:spcPct val="0"/>
              </a:spcBef>
            </a:pPr>
            <a:r>
              <a:rPr lang="en-US" sz="2699" spc="269">
                <a:solidFill>
                  <a:srgbClr val="000000"/>
                </a:solidFill>
                <a:latin typeface="Roboto"/>
                <a:ea typeface="Roboto"/>
                <a:cs typeface="Roboto"/>
                <a:sym typeface="Roboto"/>
              </a:rPr>
              <a:t>EMPHASIZES USER AUTONOMY</a:t>
            </a:r>
          </a:p>
        </p:txBody>
      </p:sp>
      <p:sp>
        <p:nvSpPr>
          <p:cNvPr name="TextBox 26" id="26"/>
          <p:cNvSpPr txBox="true"/>
          <p:nvPr/>
        </p:nvSpPr>
        <p:spPr>
          <a:xfrm rot="0">
            <a:off x="1721023" y="6610771"/>
            <a:ext cx="3891268" cy="1417320"/>
          </a:xfrm>
          <a:prstGeom prst="rect">
            <a:avLst/>
          </a:prstGeom>
        </p:spPr>
        <p:txBody>
          <a:bodyPr anchor="t" rtlCol="false" tIns="0" lIns="0" bIns="0" rIns="0">
            <a:spAutoFit/>
          </a:bodyPr>
          <a:lstStyle/>
          <a:p>
            <a:pPr algn="ctr">
              <a:lnSpc>
                <a:spcPts val="3779"/>
              </a:lnSpc>
              <a:spcBef>
                <a:spcPct val="0"/>
              </a:spcBef>
            </a:pPr>
            <a:r>
              <a:rPr lang="en-US" sz="2699" spc="269">
                <a:solidFill>
                  <a:srgbClr val="000000"/>
                </a:solidFill>
                <a:latin typeface="Roboto"/>
                <a:ea typeface="Roboto"/>
                <a:cs typeface="Roboto"/>
                <a:sym typeface="Roboto"/>
              </a:rPr>
              <a:t>HELPS USER DEVELOP COPING MECHANISMS</a:t>
            </a:r>
          </a:p>
        </p:txBody>
      </p:sp>
      <p:sp>
        <p:nvSpPr>
          <p:cNvPr name="TextBox 27" id="27"/>
          <p:cNvSpPr txBox="true"/>
          <p:nvPr/>
        </p:nvSpPr>
        <p:spPr>
          <a:xfrm rot="0">
            <a:off x="2197202" y="8373278"/>
            <a:ext cx="3200343" cy="941070"/>
          </a:xfrm>
          <a:prstGeom prst="rect">
            <a:avLst/>
          </a:prstGeom>
        </p:spPr>
        <p:txBody>
          <a:bodyPr anchor="t" rtlCol="false" tIns="0" lIns="0" bIns="0" rIns="0">
            <a:spAutoFit/>
          </a:bodyPr>
          <a:lstStyle/>
          <a:p>
            <a:pPr algn="ctr">
              <a:lnSpc>
                <a:spcPts val="3779"/>
              </a:lnSpc>
              <a:spcBef>
                <a:spcPct val="0"/>
              </a:spcBef>
            </a:pPr>
            <a:r>
              <a:rPr lang="en-US" sz="2699" spc="269">
                <a:solidFill>
                  <a:srgbClr val="000000"/>
                </a:solidFill>
                <a:latin typeface="Roboto"/>
                <a:ea typeface="Roboto"/>
                <a:cs typeface="Roboto"/>
                <a:sym typeface="Roboto"/>
              </a:rPr>
              <a:t>INVOLVES MEAL TRACKING</a:t>
            </a:r>
          </a:p>
        </p:txBody>
      </p:sp>
      <p:sp>
        <p:nvSpPr>
          <p:cNvPr name="Freeform 28" id="28"/>
          <p:cNvSpPr/>
          <p:nvPr/>
        </p:nvSpPr>
        <p:spPr>
          <a:xfrm flipH="false" flipV="false" rot="0">
            <a:off x="11813643" y="3672840"/>
            <a:ext cx="1267642" cy="1281624"/>
          </a:xfrm>
          <a:custGeom>
            <a:avLst/>
            <a:gdLst/>
            <a:ahLst/>
            <a:cxnLst/>
            <a:rect r="r" b="b" t="t" l="l"/>
            <a:pathLst>
              <a:path h="1281624" w="1267642">
                <a:moveTo>
                  <a:pt x="0" y="0"/>
                </a:moveTo>
                <a:lnTo>
                  <a:pt x="1267643" y="0"/>
                </a:lnTo>
                <a:lnTo>
                  <a:pt x="1267643" y="1281623"/>
                </a:lnTo>
                <a:lnTo>
                  <a:pt x="0" y="1281623"/>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29" id="29"/>
          <p:cNvSpPr/>
          <p:nvPr/>
        </p:nvSpPr>
        <p:spPr>
          <a:xfrm flipH="false" flipV="false" rot="0">
            <a:off x="14432235" y="3672840"/>
            <a:ext cx="1267642" cy="1281624"/>
          </a:xfrm>
          <a:custGeom>
            <a:avLst/>
            <a:gdLst/>
            <a:ahLst/>
            <a:cxnLst/>
            <a:rect r="r" b="b" t="t" l="l"/>
            <a:pathLst>
              <a:path h="1281624" w="1267642">
                <a:moveTo>
                  <a:pt x="0" y="0"/>
                </a:moveTo>
                <a:lnTo>
                  <a:pt x="1267642" y="0"/>
                </a:lnTo>
                <a:lnTo>
                  <a:pt x="1267642" y="1281623"/>
                </a:lnTo>
                <a:lnTo>
                  <a:pt x="0" y="1281623"/>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30" id="30"/>
          <p:cNvSpPr/>
          <p:nvPr/>
        </p:nvSpPr>
        <p:spPr>
          <a:xfrm flipH="false" flipV="false" rot="0">
            <a:off x="14544892" y="5143500"/>
            <a:ext cx="1267642" cy="1281624"/>
          </a:xfrm>
          <a:custGeom>
            <a:avLst/>
            <a:gdLst/>
            <a:ahLst/>
            <a:cxnLst/>
            <a:rect r="r" b="b" t="t" l="l"/>
            <a:pathLst>
              <a:path h="1281624" w="1267642">
                <a:moveTo>
                  <a:pt x="0" y="0"/>
                </a:moveTo>
                <a:lnTo>
                  <a:pt x="1267642" y="0"/>
                </a:lnTo>
                <a:lnTo>
                  <a:pt x="1267642" y="1281624"/>
                </a:lnTo>
                <a:lnTo>
                  <a:pt x="0" y="1281624"/>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31" id="31"/>
          <p:cNvSpPr/>
          <p:nvPr/>
        </p:nvSpPr>
        <p:spPr>
          <a:xfrm flipH="false" flipV="false" rot="0">
            <a:off x="11813643" y="6746467"/>
            <a:ext cx="1267642" cy="1281624"/>
          </a:xfrm>
          <a:custGeom>
            <a:avLst/>
            <a:gdLst/>
            <a:ahLst/>
            <a:cxnLst/>
            <a:rect r="r" b="b" t="t" l="l"/>
            <a:pathLst>
              <a:path h="1281624" w="1267642">
                <a:moveTo>
                  <a:pt x="0" y="0"/>
                </a:moveTo>
                <a:lnTo>
                  <a:pt x="1267643" y="0"/>
                </a:lnTo>
                <a:lnTo>
                  <a:pt x="1267643" y="1281624"/>
                </a:lnTo>
                <a:lnTo>
                  <a:pt x="0" y="1281624"/>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32" id="32"/>
          <p:cNvSpPr/>
          <p:nvPr/>
        </p:nvSpPr>
        <p:spPr>
          <a:xfrm flipH="false" flipV="false" rot="0">
            <a:off x="9195052" y="6746467"/>
            <a:ext cx="1267642" cy="1281624"/>
          </a:xfrm>
          <a:custGeom>
            <a:avLst/>
            <a:gdLst/>
            <a:ahLst/>
            <a:cxnLst/>
            <a:rect r="r" b="b" t="t" l="l"/>
            <a:pathLst>
              <a:path h="1281624" w="1267642">
                <a:moveTo>
                  <a:pt x="0" y="0"/>
                </a:moveTo>
                <a:lnTo>
                  <a:pt x="1267642" y="0"/>
                </a:lnTo>
                <a:lnTo>
                  <a:pt x="1267642" y="1281624"/>
                </a:lnTo>
                <a:lnTo>
                  <a:pt x="0" y="1281624"/>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33" id="33"/>
          <p:cNvSpPr/>
          <p:nvPr/>
        </p:nvSpPr>
        <p:spPr>
          <a:xfrm flipH="false" flipV="false" rot="0">
            <a:off x="14544892" y="6746467"/>
            <a:ext cx="1267642" cy="1281624"/>
          </a:xfrm>
          <a:custGeom>
            <a:avLst/>
            <a:gdLst/>
            <a:ahLst/>
            <a:cxnLst/>
            <a:rect r="r" b="b" t="t" l="l"/>
            <a:pathLst>
              <a:path h="1281624" w="1267642">
                <a:moveTo>
                  <a:pt x="0" y="0"/>
                </a:moveTo>
                <a:lnTo>
                  <a:pt x="1267642" y="0"/>
                </a:lnTo>
                <a:lnTo>
                  <a:pt x="1267642" y="1281624"/>
                </a:lnTo>
                <a:lnTo>
                  <a:pt x="0" y="1281624"/>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34" id="34"/>
          <p:cNvSpPr/>
          <p:nvPr/>
        </p:nvSpPr>
        <p:spPr>
          <a:xfrm flipH="false" flipV="false" rot="0">
            <a:off x="6380286" y="8231576"/>
            <a:ext cx="1267642" cy="1281624"/>
          </a:xfrm>
          <a:custGeom>
            <a:avLst/>
            <a:gdLst/>
            <a:ahLst/>
            <a:cxnLst/>
            <a:rect r="r" b="b" t="t" l="l"/>
            <a:pathLst>
              <a:path h="1281624" w="1267642">
                <a:moveTo>
                  <a:pt x="0" y="0"/>
                </a:moveTo>
                <a:lnTo>
                  <a:pt x="1267643" y="0"/>
                </a:lnTo>
                <a:lnTo>
                  <a:pt x="1267643" y="1281624"/>
                </a:lnTo>
                <a:lnTo>
                  <a:pt x="0" y="1281624"/>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35" id="35"/>
          <p:cNvSpPr/>
          <p:nvPr/>
        </p:nvSpPr>
        <p:spPr>
          <a:xfrm flipH="false" flipV="false" rot="0">
            <a:off x="11813643" y="8256691"/>
            <a:ext cx="1267642" cy="1281624"/>
          </a:xfrm>
          <a:custGeom>
            <a:avLst/>
            <a:gdLst/>
            <a:ahLst/>
            <a:cxnLst/>
            <a:rect r="r" b="b" t="t" l="l"/>
            <a:pathLst>
              <a:path h="1281624" w="1267642">
                <a:moveTo>
                  <a:pt x="0" y="0"/>
                </a:moveTo>
                <a:lnTo>
                  <a:pt x="1267643" y="0"/>
                </a:lnTo>
                <a:lnTo>
                  <a:pt x="1267643" y="1281624"/>
                </a:lnTo>
                <a:lnTo>
                  <a:pt x="0" y="1281624"/>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36" id="36"/>
          <p:cNvSpPr/>
          <p:nvPr/>
        </p:nvSpPr>
        <p:spPr>
          <a:xfrm flipH="false" flipV="false" rot="0">
            <a:off x="14544892" y="8256691"/>
            <a:ext cx="1267642" cy="1281624"/>
          </a:xfrm>
          <a:custGeom>
            <a:avLst/>
            <a:gdLst/>
            <a:ahLst/>
            <a:cxnLst/>
            <a:rect r="r" b="b" t="t" l="l"/>
            <a:pathLst>
              <a:path h="1281624" w="1267642">
                <a:moveTo>
                  <a:pt x="0" y="0"/>
                </a:moveTo>
                <a:lnTo>
                  <a:pt x="1267642" y="0"/>
                </a:lnTo>
                <a:lnTo>
                  <a:pt x="1267642" y="1281624"/>
                </a:lnTo>
                <a:lnTo>
                  <a:pt x="0" y="1281624"/>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bg>
      <p:bgPr>
        <a:solidFill>
          <a:srgbClr val="F1F1F1"/>
        </a:solidFill>
      </p:bgPr>
    </p:bg>
    <p:spTree>
      <p:nvGrpSpPr>
        <p:cNvPr id="1" name=""/>
        <p:cNvGrpSpPr/>
        <p:nvPr/>
      </p:nvGrpSpPr>
      <p:grpSpPr>
        <a:xfrm>
          <a:off x="0" y="0"/>
          <a:ext cx="0" cy="0"/>
          <a:chOff x="0" y="0"/>
          <a:chExt cx="0" cy="0"/>
        </a:xfrm>
      </p:grpSpPr>
      <p:sp>
        <p:nvSpPr>
          <p:cNvPr name="AutoShape 2" id="2"/>
          <p:cNvSpPr/>
          <p:nvPr/>
        </p:nvSpPr>
        <p:spPr>
          <a:xfrm rot="0">
            <a:off x="16933370" y="1052675"/>
            <a:ext cx="325930" cy="0"/>
          </a:xfrm>
          <a:prstGeom prst="line">
            <a:avLst/>
          </a:prstGeom>
          <a:ln cap="flat" w="28575">
            <a:solidFill>
              <a:srgbClr val="000000"/>
            </a:solidFill>
            <a:prstDash val="solid"/>
            <a:headEnd type="none" len="sm" w="sm"/>
            <a:tailEnd type="none" len="sm" w="sm"/>
          </a:ln>
        </p:spPr>
      </p:sp>
      <p:sp>
        <p:nvSpPr>
          <p:cNvPr name="AutoShape 3" id="3"/>
          <p:cNvSpPr/>
          <p:nvPr/>
        </p:nvSpPr>
        <p:spPr>
          <a:xfrm rot="0">
            <a:off x="16933370" y="1182027"/>
            <a:ext cx="325930" cy="0"/>
          </a:xfrm>
          <a:prstGeom prst="line">
            <a:avLst/>
          </a:prstGeom>
          <a:ln cap="flat" w="28575">
            <a:solidFill>
              <a:srgbClr val="000000"/>
            </a:solidFill>
            <a:prstDash val="solid"/>
            <a:headEnd type="none" len="sm" w="sm"/>
            <a:tailEnd type="none" len="sm" w="sm"/>
          </a:ln>
        </p:spPr>
      </p:sp>
      <p:sp>
        <p:nvSpPr>
          <p:cNvPr name="AutoShape 4" id="4"/>
          <p:cNvSpPr/>
          <p:nvPr/>
        </p:nvSpPr>
        <p:spPr>
          <a:xfrm rot="0">
            <a:off x="16933370" y="1311379"/>
            <a:ext cx="325930" cy="0"/>
          </a:xfrm>
          <a:prstGeom prst="line">
            <a:avLst/>
          </a:prstGeom>
          <a:ln cap="flat" w="28575">
            <a:solidFill>
              <a:srgbClr val="000000"/>
            </a:solidFill>
            <a:prstDash val="solid"/>
            <a:headEnd type="none" len="sm" w="sm"/>
            <a:tailEnd type="none" len="sm" w="sm"/>
          </a:ln>
        </p:spPr>
      </p:sp>
      <p:sp>
        <p:nvSpPr>
          <p:cNvPr name="Freeform 5" id="5"/>
          <p:cNvSpPr/>
          <p:nvPr/>
        </p:nvSpPr>
        <p:spPr>
          <a:xfrm flipH="false" flipV="false" rot="0">
            <a:off x="16290659" y="1027722"/>
            <a:ext cx="312232" cy="312232"/>
          </a:xfrm>
          <a:custGeom>
            <a:avLst/>
            <a:gdLst/>
            <a:ahLst/>
            <a:cxnLst/>
            <a:rect r="r" b="b" t="t" l="l"/>
            <a:pathLst>
              <a:path h="312232" w="312232">
                <a:moveTo>
                  <a:pt x="0" y="0"/>
                </a:moveTo>
                <a:lnTo>
                  <a:pt x="312232" y="0"/>
                </a:lnTo>
                <a:lnTo>
                  <a:pt x="312232" y="312232"/>
                </a:lnTo>
                <a:lnTo>
                  <a:pt x="0" y="312232"/>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6" id="6"/>
          <p:cNvSpPr/>
          <p:nvPr/>
        </p:nvSpPr>
        <p:spPr>
          <a:xfrm flipH="false" flipV="false" rot="0">
            <a:off x="2124240" y="0"/>
            <a:ext cx="14039520" cy="10287000"/>
          </a:xfrm>
          <a:custGeom>
            <a:avLst/>
            <a:gdLst/>
            <a:ahLst/>
            <a:cxnLst/>
            <a:rect r="r" b="b" t="t" l="l"/>
            <a:pathLst>
              <a:path h="10287000" w="14039520">
                <a:moveTo>
                  <a:pt x="0" y="0"/>
                </a:moveTo>
                <a:lnTo>
                  <a:pt x="14039520" y="0"/>
                </a:lnTo>
                <a:lnTo>
                  <a:pt x="14039520" y="10287000"/>
                </a:lnTo>
                <a:lnTo>
                  <a:pt x="0" y="10287000"/>
                </a:lnTo>
                <a:lnTo>
                  <a:pt x="0" y="0"/>
                </a:lnTo>
                <a:close/>
              </a:path>
            </a:pathLst>
          </a:custGeom>
          <a:blipFill>
            <a:blip r:embed="rId4">
              <a:alphaModFix amt="30000"/>
            </a:blip>
            <a:stretch>
              <a:fillRect l="0" t="-6695" r="0" b="-6695"/>
            </a:stretch>
          </a:blipFill>
        </p:spPr>
      </p:sp>
      <p:sp>
        <p:nvSpPr>
          <p:cNvPr name="TextBox 7" id="7"/>
          <p:cNvSpPr txBox="true"/>
          <p:nvPr/>
        </p:nvSpPr>
        <p:spPr>
          <a:xfrm rot="0">
            <a:off x="3959956" y="4222432"/>
            <a:ext cx="10368088" cy="1651635"/>
          </a:xfrm>
          <a:prstGeom prst="rect">
            <a:avLst/>
          </a:prstGeom>
        </p:spPr>
        <p:txBody>
          <a:bodyPr anchor="t" rtlCol="false" tIns="0" lIns="0" bIns="0" rIns="0">
            <a:spAutoFit/>
          </a:bodyPr>
          <a:lstStyle/>
          <a:p>
            <a:pPr algn="ctr">
              <a:lnSpc>
                <a:spcPts val="13439"/>
              </a:lnSpc>
            </a:pPr>
            <a:r>
              <a:rPr lang="en-US" sz="9600">
                <a:solidFill>
                  <a:srgbClr val="000000"/>
                </a:solidFill>
                <a:latin typeface="Abril Fatface"/>
                <a:ea typeface="Abril Fatface"/>
                <a:cs typeface="Abril Fatface"/>
                <a:sym typeface="Abril Fatface"/>
              </a:rPr>
              <a:t>Design Values</a:t>
            </a:r>
          </a:p>
        </p:txBody>
      </p:sp>
      <p:sp>
        <p:nvSpPr>
          <p:cNvPr name="AutoShape 8" id="8"/>
          <p:cNvSpPr/>
          <p:nvPr/>
        </p:nvSpPr>
        <p:spPr>
          <a:xfrm>
            <a:off x="8605054" y="9272588"/>
            <a:ext cx="1077892" cy="0"/>
          </a:xfrm>
          <a:prstGeom prst="line">
            <a:avLst/>
          </a:prstGeom>
          <a:ln cap="rnd" w="28575">
            <a:solidFill>
              <a:srgbClr val="000000"/>
            </a:solidFill>
            <a:prstDash val="solid"/>
            <a:headEnd type="none" len="sm" w="sm"/>
            <a:tailEnd type="triangle" len="med" w="lg"/>
          </a:ln>
        </p:spPr>
      </p:sp>
      <p:sp>
        <p:nvSpPr>
          <p:cNvPr name="TextBox 9" id="9"/>
          <p:cNvSpPr txBox="true"/>
          <p:nvPr/>
        </p:nvSpPr>
        <p:spPr>
          <a:xfrm rot="0">
            <a:off x="1028700" y="970572"/>
            <a:ext cx="3575425" cy="358775"/>
          </a:xfrm>
          <a:prstGeom prst="rect">
            <a:avLst/>
          </a:prstGeom>
        </p:spPr>
        <p:txBody>
          <a:bodyPr anchor="t" rtlCol="false" tIns="0" lIns="0" bIns="0" rIns="0">
            <a:spAutoFit/>
          </a:bodyPr>
          <a:lstStyle/>
          <a:p>
            <a:pPr algn="l">
              <a:lnSpc>
                <a:spcPts val="2800"/>
              </a:lnSpc>
            </a:pPr>
            <a:r>
              <a:rPr lang="en-US" sz="2000" spc="200">
                <a:solidFill>
                  <a:srgbClr val="000000"/>
                </a:solidFill>
                <a:latin typeface="Roboto"/>
                <a:ea typeface="Roboto"/>
                <a:cs typeface="Roboto"/>
                <a:sym typeface="Roboto"/>
              </a:rPr>
              <a:t>FOODWISE</a:t>
            </a:r>
          </a:p>
        </p:txBody>
      </p:sp>
    </p:spTree>
  </p:cSld>
  <p:clrMapOvr>
    <a:masterClrMapping/>
  </p:clrMapOvr>
</p:sld>
</file>

<file path=ppt/slides/slide19.xml><?xml version="1.0" encoding="utf-8"?>
<p:sld xmlns:p="http://schemas.openxmlformats.org/presentationml/2006/main" xmlns:a="http://schemas.openxmlformats.org/drawingml/2006/main" xmlns:r="http://schemas.openxmlformats.org/officeDocument/2006/relationships">
  <p:cSld>
    <p:bg>
      <p:bgPr>
        <a:solidFill>
          <a:srgbClr val="F1F1F1"/>
        </a:solidFill>
      </p:bgPr>
    </p:bg>
    <p:spTree>
      <p:nvGrpSpPr>
        <p:cNvPr id="1" name=""/>
        <p:cNvGrpSpPr/>
        <p:nvPr/>
      </p:nvGrpSpPr>
      <p:grpSpPr>
        <a:xfrm>
          <a:off x="0" y="0"/>
          <a:ext cx="0" cy="0"/>
          <a:chOff x="0" y="0"/>
          <a:chExt cx="0" cy="0"/>
        </a:xfrm>
      </p:grpSpPr>
      <p:sp>
        <p:nvSpPr>
          <p:cNvPr name="AutoShape 2" id="2"/>
          <p:cNvSpPr/>
          <p:nvPr/>
        </p:nvSpPr>
        <p:spPr>
          <a:xfrm rot="0">
            <a:off x="16933370" y="1052675"/>
            <a:ext cx="325930" cy="0"/>
          </a:xfrm>
          <a:prstGeom prst="line">
            <a:avLst/>
          </a:prstGeom>
          <a:ln cap="flat" w="28575">
            <a:solidFill>
              <a:srgbClr val="000000"/>
            </a:solidFill>
            <a:prstDash val="solid"/>
            <a:headEnd type="none" len="sm" w="sm"/>
            <a:tailEnd type="none" len="sm" w="sm"/>
          </a:ln>
        </p:spPr>
      </p:sp>
      <p:sp>
        <p:nvSpPr>
          <p:cNvPr name="AutoShape 3" id="3"/>
          <p:cNvSpPr/>
          <p:nvPr/>
        </p:nvSpPr>
        <p:spPr>
          <a:xfrm rot="0">
            <a:off x="16933370" y="1182027"/>
            <a:ext cx="325930" cy="0"/>
          </a:xfrm>
          <a:prstGeom prst="line">
            <a:avLst/>
          </a:prstGeom>
          <a:ln cap="flat" w="28575">
            <a:solidFill>
              <a:srgbClr val="000000"/>
            </a:solidFill>
            <a:prstDash val="solid"/>
            <a:headEnd type="none" len="sm" w="sm"/>
            <a:tailEnd type="none" len="sm" w="sm"/>
          </a:ln>
        </p:spPr>
      </p:sp>
      <p:sp>
        <p:nvSpPr>
          <p:cNvPr name="AutoShape 4" id="4"/>
          <p:cNvSpPr/>
          <p:nvPr/>
        </p:nvSpPr>
        <p:spPr>
          <a:xfrm rot="0">
            <a:off x="16933370" y="1311379"/>
            <a:ext cx="325930" cy="0"/>
          </a:xfrm>
          <a:prstGeom prst="line">
            <a:avLst/>
          </a:prstGeom>
          <a:ln cap="flat" w="28575">
            <a:solidFill>
              <a:srgbClr val="000000"/>
            </a:solidFill>
            <a:prstDash val="solid"/>
            <a:headEnd type="none" len="sm" w="sm"/>
            <a:tailEnd type="none" len="sm" w="sm"/>
          </a:ln>
        </p:spPr>
      </p:sp>
      <p:sp>
        <p:nvSpPr>
          <p:cNvPr name="Freeform 5" id="5"/>
          <p:cNvSpPr/>
          <p:nvPr/>
        </p:nvSpPr>
        <p:spPr>
          <a:xfrm flipH="false" flipV="false" rot="0">
            <a:off x="16290659" y="1027722"/>
            <a:ext cx="312232" cy="312232"/>
          </a:xfrm>
          <a:custGeom>
            <a:avLst/>
            <a:gdLst/>
            <a:ahLst/>
            <a:cxnLst/>
            <a:rect r="r" b="b" t="t" l="l"/>
            <a:pathLst>
              <a:path h="312232" w="312232">
                <a:moveTo>
                  <a:pt x="0" y="0"/>
                </a:moveTo>
                <a:lnTo>
                  <a:pt x="312232" y="0"/>
                </a:lnTo>
                <a:lnTo>
                  <a:pt x="312232" y="312232"/>
                </a:lnTo>
                <a:lnTo>
                  <a:pt x="0" y="312232"/>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6" id="6"/>
          <p:cNvSpPr/>
          <p:nvPr/>
        </p:nvSpPr>
        <p:spPr>
          <a:xfrm flipH="false" flipV="false" rot="0">
            <a:off x="2124240" y="0"/>
            <a:ext cx="14039520" cy="10287000"/>
          </a:xfrm>
          <a:custGeom>
            <a:avLst/>
            <a:gdLst/>
            <a:ahLst/>
            <a:cxnLst/>
            <a:rect r="r" b="b" t="t" l="l"/>
            <a:pathLst>
              <a:path h="10287000" w="14039520">
                <a:moveTo>
                  <a:pt x="0" y="0"/>
                </a:moveTo>
                <a:lnTo>
                  <a:pt x="14039520" y="0"/>
                </a:lnTo>
                <a:lnTo>
                  <a:pt x="14039520" y="10287000"/>
                </a:lnTo>
                <a:lnTo>
                  <a:pt x="0" y="10287000"/>
                </a:lnTo>
                <a:lnTo>
                  <a:pt x="0" y="0"/>
                </a:lnTo>
                <a:close/>
              </a:path>
            </a:pathLst>
          </a:custGeom>
          <a:blipFill>
            <a:blip r:embed="rId4">
              <a:alphaModFix amt="30000"/>
            </a:blip>
            <a:stretch>
              <a:fillRect l="0" t="-6695" r="0" b="-6695"/>
            </a:stretch>
          </a:blipFill>
        </p:spPr>
      </p:sp>
      <p:sp>
        <p:nvSpPr>
          <p:cNvPr name="AutoShape 7" id="7"/>
          <p:cNvSpPr/>
          <p:nvPr/>
        </p:nvSpPr>
        <p:spPr>
          <a:xfrm>
            <a:off x="8605054" y="9272588"/>
            <a:ext cx="1077892" cy="0"/>
          </a:xfrm>
          <a:prstGeom prst="line">
            <a:avLst/>
          </a:prstGeom>
          <a:ln cap="rnd" w="28575">
            <a:solidFill>
              <a:srgbClr val="000000"/>
            </a:solidFill>
            <a:prstDash val="solid"/>
            <a:headEnd type="none" len="sm" w="sm"/>
            <a:tailEnd type="triangle" len="med" w="lg"/>
          </a:ln>
        </p:spPr>
      </p:sp>
      <p:sp>
        <p:nvSpPr>
          <p:cNvPr name="TextBox 8" id="8"/>
          <p:cNvSpPr txBox="true"/>
          <p:nvPr/>
        </p:nvSpPr>
        <p:spPr>
          <a:xfrm rot="0">
            <a:off x="3959956" y="1149454"/>
            <a:ext cx="10368088" cy="1651635"/>
          </a:xfrm>
          <a:prstGeom prst="rect">
            <a:avLst/>
          </a:prstGeom>
        </p:spPr>
        <p:txBody>
          <a:bodyPr anchor="t" rtlCol="false" tIns="0" lIns="0" bIns="0" rIns="0">
            <a:spAutoFit/>
          </a:bodyPr>
          <a:lstStyle/>
          <a:p>
            <a:pPr algn="ctr">
              <a:lnSpc>
                <a:spcPts val="13439"/>
              </a:lnSpc>
            </a:pPr>
            <a:r>
              <a:rPr lang="en-US" sz="9600">
                <a:solidFill>
                  <a:srgbClr val="000000"/>
                </a:solidFill>
                <a:latin typeface="Abril Fatface"/>
                <a:ea typeface="Abril Fatface"/>
                <a:cs typeface="Abril Fatface"/>
                <a:sym typeface="Abril Fatface"/>
              </a:rPr>
              <a:t>Our Core Values</a:t>
            </a:r>
          </a:p>
        </p:txBody>
      </p:sp>
      <p:sp>
        <p:nvSpPr>
          <p:cNvPr name="TextBox 9" id="9"/>
          <p:cNvSpPr txBox="true"/>
          <p:nvPr/>
        </p:nvSpPr>
        <p:spPr>
          <a:xfrm rot="0">
            <a:off x="1028700" y="970572"/>
            <a:ext cx="3575425" cy="358775"/>
          </a:xfrm>
          <a:prstGeom prst="rect">
            <a:avLst/>
          </a:prstGeom>
        </p:spPr>
        <p:txBody>
          <a:bodyPr anchor="t" rtlCol="false" tIns="0" lIns="0" bIns="0" rIns="0">
            <a:spAutoFit/>
          </a:bodyPr>
          <a:lstStyle/>
          <a:p>
            <a:pPr algn="l">
              <a:lnSpc>
                <a:spcPts val="2800"/>
              </a:lnSpc>
            </a:pPr>
            <a:r>
              <a:rPr lang="en-US" sz="2000" spc="200">
                <a:solidFill>
                  <a:srgbClr val="000000"/>
                </a:solidFill>
                <a:latin typeface="Roboto"/>
                <a:ea typeface="Roboto"/>
                <a:cs typeface="Roboto"/>
                <a:sym typeface="Roboto"/>
              </a:rPr>
              <a:t>FOODWISE</a:t>
            </a:r>
          </a:p>
        </p:txBody>
      </p:sp>
      <p:grpSp>
        <p:nvGrpSpPr>
          <p:cNvPr name="Group 10" id="10"/>
          <p:cNvGrpSpPr/>
          <p:nvPr/>
        </p:nvGrpSpPr>
        <p:grpSpPr>
          <a:xfrm rot="0">
            <a:off x="318548" y="3058264"/>
            <a:ext cx="18269733" cy="5278517"/>
            <a:chOff x="0" y="0"/>
            <a:chExt cx="24359644" cy="7038023"/>
          </a:xfrm>
        </p:grpSpPr>
        <p:sp>
          <p:nvSpPr>
            <p:cNvPr name="Freeform 11" id="11"/>
            <p:cNvSpPr/>
            <p:nvPr/>
          </p:nvSpPr>
          <p:spPr>
            <a:xfrm flipH="false" flipV="false" rot="0">
              <a:off x="1289961" y="366148"/>
              <a:ext cx="3534556" cy="3399600"/>
            </a:xfrm>
            <a:custGeom>
              <a:avLst/>
              <a:gdLst/>
              <a:ahLst/>
              <a:cxnLst/>
              <a:rect r="r" b="b" t="t" l="l"/>
              <a:pathLst>
                <a:path h="3399600" w="3534556">
                  <a:moveTo>
                    <a:pt x="0" y="0"/>
                  </a:moveTo>
                  <a:lnTo>
                    <a:pt x="3534556" y="0"/>
                  </a:lnTo>
                  <a:lnTo>
                    <a:pt x="3534556" y="3399599"/>
                  </a:lnTo>
                  <a:lnTo>
                    <a:pt x="0" y="3399599"/>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2" id="12"/>
            <p:cNvSpPr/>
            <p:nvPr/>
          </p:nvSpPr>
          <p:spPr>
            <a:xfrm flipH="false" flipV="false" rot="0">
              <a:off x="7826628" y="0"/>
              <a:ext cx="2567555" cy="3765747"/>
            </a:xfrm>
            <a:custGeom>
              <a:avLst/>
              <a:gdLst/>
              <a:ahLst/>
              <a:cxnLst/>
              <a:rect r="r" b="b" t="t" l="l"/>
              <a:pathLst>
                <a:path h="3765747" w="2567555">
                  <a:moveTo>
                    <a:pt x="0" y="0"/>
                  </a:moveTo>
                  <a:lnTo>
                    <a:pt x="2567555" y="0"/>
                  </a:lnTo>
                  <a:lnTo>
                    <a:pt x="2567555" y="3765747"/>
                  </a:lnTo>
                  <a:lnTo>
                    <a:pt x="0" y="3765747"/>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3" id="13"/>
            <p:cNvSpPr/>
            <p:nvPr/>
          </p:nvSpPr>
          <p:spPr>
            <a:xfrm flipH="false" flipV="false" rot="0">
              <a:off x="13496940" y="500604"/>
              <a:ext cx="3381975" cy="3265143"/>
            </a:xfrm>
            <a:custGeom>
              <a:avLst/>
              <a:gdLst/>
              <a:ahLst/>
              <a:cxnLst/>
              <a:rect r="r" b="b" t="t" l="l"/>
              <a:pathLst>
                <a:path h="3265143" w="3381975">
                  <a:moveTo>
                    <a:pt x="0" y="0"/>
                  </a:moveTo>
                  <a:lnTo>
                    <a:pt x="3381975" y="0"/>
                  </a:lnTo>
                  <a:lnTo>
                    <a:pt x="3381975" y="3265143"/>
                  </a:lnTo>
                  <a:lnTo>
                    <a:pt x="0" y="3265143"/>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4" id="14"/>
            <p:cNvSpPr/>
            <p:nvPr/>
          </p:nvSpPr>
          <p:spPr>
            <a:xfrm flipH="false" flipV="false" rot="0">
              <a:off x="19393084" y="500604"/>
              <a:ext cx="3594960" cy="3594960"/>
            </a:xfrm>
            <a:custGeom>
              <a:avLst/>
              <a:gdLst/>
              <a:ahLst/>
              <a:cxnLst/>
              <a:rect r="r" b="b" t="t" l="l"/>
              <a:pathLst>
                <a:path h="3594960" w="3594960">
                  <a:moveTo>
                    <a:pt x="0" y="0"/>
                  </a:moveTo>
                  <a:lnTo>
                    <a:pt x="3594960" y="0"/>
                  </a:lnTo>
                  <a:lnTo>
                    <a:pt x="3594960" y="3594960"/>
                  </a:lnTo>
                  <a:lnTo>
                    <a:pt x="0" y="3594960"/>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TextBox 15" id="15"/>
            <p:cNvSpPr txBox="true"/>
            <p:nvPr/>
          </p:nvSpPr>
          <p:spPr>
            <a:xfrm rot="0">
              <a:off x="0" y="4281245"/>
              <a:ext cx="6114478" cy="663576"/>
            </a:xfrm>
            <a:prstGeom prst="rect">
              <a:avLst/>
            </a:prstGeom>
          </p:spPr>
          <p:txBody>
            <a:bodyPr anchor="t" rtlCol="false" tIns="0" lIns="0" bIns="0" rIns="0">
              <a:spAutoFit/>
            </a:bodyPr>
            <a:lstStyle/>
            <a:p>
              <a:pPr algn="ctr">
                <a:lnSpc>
                  <a:spcPts val="4199"/>
                </a:lnSpc>
                <a:spcBef>
                  <a:spcPct val="0"/>
                </a:spcBef>
              </a:pPr>
              <a:r>
                <a:rPr lang="en-US" sz="2999" spc="299">
                  <a:solidFill>
                    <a:srgbClr val="000000"/>
                  </a:solidFill>
                  <a:latin typeface="Roboto"/>
                  <a:ea typeface="Roboto"/>
                  <a:cs typeface="Roboto"/>
                  <a:sym typeface="Roboto"/>
                </a:rPr>
                <a:t>STRUCTURE</a:t>
              </a:r>
            </a:p>
          </p:txBody>
        </p:sp>
        <p:sp>
          <p:nvSpPr>
            <p:cNvPr name="TextBox 16" id="16"/>
            <p:cNvSpPr txBox="true"/>
            <p:nvPr/>
          </p:nvSpPr>
          <p:spPr>
            <a:xfrm rot="0">
              <a:off x="12130688" y="4281245"/>
              <a:ext cx="6114478" cy="663576"/>
            </a:xfrm>
            <a:prstGeom prst="rect">
              <a:avLst/>
            </a:prstGeom>
          </p:spPr>
          <p:txBody>
            <a:bodyPr anchor="t" rtlCol="false" tIns="0" lIns="0" bIns="0" rIns="0">
              <a:spAutoFit/>
            </a:bodyPr>
            <a:lstStyle/>
            <a:p>
              <a:pPr algn="ctr">
                <a:lnSpc>
                  <a:spcPts val="4199"/>
                </a:lnSpc>
                <a:spcBef>
                  <a:spcPct val="0"/>
                </a:spcBef>
              </a:pPr>
              <a:r>
                <a:rPr lang="en-US" sz="2999" spc="299">
                  <a:solidFill>
                    <a:srgbClr val="000000"/>
                  </a:solidFill>
                  <a:latin typeface="Roboto"/>
                  <a:ea typeface="Roboto"/>
                  <a:cs typeface="Roboto"/>
                  <a:sym typeface="Roboto"/>
                </a:rPr>
                <a:t>GROWTH</a:t>
              </a:r>
            </a:p>
          </p:txBody>
        </p:sp>
        <p:sp>
          <p:nvSpPr>
            <p:cNvPr name="TextBox 17" id="17"/>
            <p:cNvSpPr txBox="true"/>
            <p:nvPr/>
          </p:nvSpPr>
          <p:spPr>
            <a:xfrm rot="0">
              <a:off x="18245166" y="4281245"/>
              <a:ext cx="6114478" cy="663576"/>
            </a:xfrm>
            <a:prstGeom prst="rect">
              <a:avLst/>
            </a:prstGeom>
          </p:spPr>
          <p:txBody>
            <a:bodyPr anchor="t" rtlCol="false" tIns="0" lIns="0" bIns="0" rIns="0">
              <a:spAutoFit/>
            </a:bodyPr>
            <a:lstStyle/>
            <a:p>
              <a:pPr algn="ctr">
                <a:lnSpc>
                  <a:spcPts val="4199"/>
                </a:lnSpc>
                <a:spcBef>
                  <a:spcPct val="0"/>
                </a:spcBef>
              </a:pPr>
              <a:r>
                <a:rPr lang="en-US" sz="2999" spc="299">
                  <a:solidFill>
                    <a:srgbClr val="000000"/>
                  </a:solidFill>
                  <a:latin typeface="Roboto"/>
                  <a:ea typeface="Roboto"/>
                  <a:cs typeface="Roboto"/>
                  <a:sym typeface="Roboto"/>
                </a:rPr>
                <a:t>FUN!</a:t>
              </a:r>
            </a:p>
          </p:txBody>
        </p:sp>
        <p:sp>
          <p:nvSpPr>
            <p:cNvPr name="TextBox 18" id="18"/>
            <p:cNvSpPr txBox="true"/>
            <p:nvPr/>
          </p:nvSpPr>
          <p:spPr>
            <a:xfrm rot="0">
              <a:off x="6053166" y="4281245"/>
              <a:ext cx="6114478" cy="663576"/>
            </a:xfrm>
            <a:prstGeom prst="rect">
              <a:avLst/>
            </a:prstGeom>
          </p:spPr>
          <p:txBody>
            <a:bodyPr anchor="t" rtlCol="false" tIns="0" lIns="0" bIns="0" rIns="0">
              <a:spAutoFit/>
            </a:bodyPr>
            <a:lstStyle/>
            <a:p>
              <a:pPr algn="ctr">
                <a:lnSpc>
                  <a:spcPts val="4199"/>
                </a:lnSpc>
                <a:spcBef>
                  <a:spcPct val="0"/>
                </a:spcBef>
              </a:pPr>
              <a:r>
                <a:rPr lang="en-US" sz="2999" spc="299">
                  <a:solidFill>
                    <a:srgbClr val="000000"/>
                  </a:solidFill>
                  <a:latin typeface="Roboto"/>
                  <a:ea typeface="Roboto"/>
                  <a:cs typeface="Roboto"/>
                  <a:sym typeface="Roboto"/>
                </a:rPr>
                <a:t>AUTONOMY</a:t>
              </a:r>
            </a:p>
          </p:txBody>
        </p:sp>
        <p:sp>
          <p:nvSpPr>
            <p:cNvPr name="TextBox 19" id="19"/>
            <p:cNvSpPr txBox="true"/>
            <p:nvPr/>
          </p:nvSpPr>
          <p:spPr>
            <a:xfrm rot="0">
              <a:off x="519334" y="5169007"/>
              <a:ext cx="5146746" cy="1399117"/>
            </a:xfrm>
            <a:prstGeom prst="rect">
              <a:avLst/>
            </a:prstGeom>
          </p:spPr>
          <p:txBody>
            <a:bodyPr anchor="t" rtlCol="false" tIns="0" lIns="0" bIns="0" rIns="0">
              <a:spAutoFit/>
            </a:bodyPr>
            <a:lstStyle/>
            <a:p>
              <a:pPr algn="ctr">
                <a:lnSpc>
                  <a:spcPts val="2800"/>
                </a:lnSpc>
                <a:spcBef>
                  <a:spcPct val="0"/>
                </a:spcBef>
              </a:pPr>
              <a:r>
                <a:rPr lang="en-US" sz="2000" spc="200">
                  <a:solidFill>
                    <a:srgbClr val="000000"/>
                  </a:solidFill>
                  <a:latin typeface="Roboto"/>
                  <a:ea typeface="Roboto"/>
                  <a:cs typeface="Roboto"/>
                  <a:sym typeface="Roboto"/>
                </a:rPr>
                <a:t>ALLOWS PEOPLE TO SEE A TANGIBLE SOLUTION TO THEIR PROBLEM</a:t>
              </a:r>
            </a:p>
          </p:txBody>
        </p:sp>
        <p:sp>
          <p:nvSpPr>
            <p:cNvPr name="TextBox 20" id="20"/>
            <p:cNvSpPr txBox="true"/>
            <p:nvPr/>
          </p:nvSpPr>
          <p:spPr>
            <a:xfrm rot="0">
              <a:off x="6572500" y="5169007"/>
              <a:ext cx="5146746" cy="1399117"/>
            </a:xfrm>
            <a:prstGeom prst="rect">
              <a:avLst/>
            </a:prstGeom>
          </p:spPr>
          <p:txBody>
            <a:bodyPr anchor="t" rtlCol="false" tIns="0" lIns="0" bIns="0" rIns="0">
              <a:spAutoFit/>
            </a:bodyPr>
            <a:lstStyle/>
            <a:p>
              <a:pPr algn="ctr">
                <a:lnSpc>
                  <a:spcPts val="2800"/>
                </a:lnSpc>
                <a:spcBef>
                  <a:spcPct val="0"/>
                </a:spcBef>
              </a:pPr>
              <a:r>
                <a:rPr lang="en-US" sz="2000" spc="200">
                  <a:solidFill>
                    <a:srgbClr val="000000"/>
                  </a:solidFill>
                  <a:latin typeface="Roboto"/>
                  <a:ea typeface="Roboto"/>
                  <a:cs typeface="Roboto"/>
                  <a:sym typeface="Roboto"/>
                </a:rPr>
                <a:t>EMPOWERS THE USER TO REGAIN CONTROL OF THEIR HABITS</a:t>
              </a:r>
            </a:p>
          </p:txBody>
        </p:sp>
        <p:sp>
          <p:nvSpPr>
            <p:cNvPr name="TextBox 21" id="21"/>
            <p:cNvSpPr txBox="true"/>
            <p:nvPr/>
          </p:nvSpPr>
          <p:spPr>
            <a:xfrm rot="0">
              <a:off x="12620945" y="5169007"/>
              <a:ext cx="5146746" cy="1869017"/>
            </a:xfrm>
            <a:prstGeom prst="rect">
              <a:avLst/>
            </a:prstGeom>
          </p:spPr>
          <p:txBody>
            <a:bodyPr anchor="t" rtlCol="false" tIns="0" lIns="0" bIns="0" rIns="0">
              <a:spAutoFit/>
            </a:bodyPr>
            <a:lstStyle/>
            <a:p>
              <a:pPr algn="ctr">
                <a:lnSpc>
                  <a:spcPts val="2800"/>
                </a:lnSpc>
                <a:spcBef>
                  <a:spcPct val="0"/>
                </a:spcBef>
              </a:pPr>
              <a:r>
                <a:rPr lang="en-US" sz="2000" spc="200">
                  <a:solidFill>
                    <a:srgbClr val="000000"/>
                  </a:solidFill>
                  <a:latin typeface="Roboto"/>
                  <a:ea typeface="Roboto"/>
                  <a:cs typeface="Roboto"/>
                  <a:sym typeface="Roboto"/>
                </a:rPr>
                <a:t>IS NECESSARY TO INSTILL HOPE. WHEN YOU SEE YOUR PROGRESS, YOU BELIEVE IT</a:t>
              </a:r>
            </a:p>
          </p:txBody>
        </p:sp>
        <p:sp>
          <p:nvSpPr>
            <p:cNvPr name="TextBox 22" id="22"/>
            <p:cNvSpPr txBox="true"/>
            <p:nvPr/>
          </p:nvSpPr>
          <p:spPr>
            <a:xfrm rot="0">
              <a:off x="18764500" y="5169007"/>
              <a:ext cx="5146746" cy="1399117"/>
            </a:xfrm>
            <a:prstGeom prst="rect">
              <a:avLst/>
            </a:prstGeom>
          </p:spPr>
          <p:txBody>
            <a:bodyPr anchor="t" rtlCol="false" tIns="0" lIns="0" bIns="0" rIns="0">
              <a:spAutoFit/>
            </a:bodyPr>
            <a:lstStyle/>
            <a:p>
              <a:pPr algn="ctr">
                <a:lnSpc>
                  <a:spcPts val="2800"/>
                </a:lnSpc>
                <a:spcBef>
                  <a:spcPct val="0"/>
                </a:spcBef>
              </a:pPr>
              <a:r>
                <a:rPr lang="en-US" sz="2000" spc="200">
                  <a:solidFill>
                    <a:srgbClr val="000000"/>
                  </a:solidFill>
                  <a:latin typeface="Roboto"/>
                  <a:ea typeface="Roboto"/>
                  <a:cs typeface="Roboto"/>
                  <a:sym typeface="Roboto"/>
                </a:rPr>
                <a:t>IS VITAL TO ENSURE THE USER CONTINUES THEIR RECOVERY</a:t>
              </a:r>
            </a:p>
          </p:txBody>
        </p:sp>
      </p:gr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bg>
      <p:bgPr>
        <a:solidFill>
          <a:srgbClr val="F1F1F1"/>
        </a:solidFill>
      </p:bgPr>
    </p:bg>
    <p:spTree>
      <p:nvGrpSpPr>
        <p:cNvPr id="1" name=""/>
        <p:cNvGrpSpPr/>
        <p:nvPr/>
      </p:nvGrpSpPr>
      <p:grpSpPr>
        <a:xfrm>
          <a:off x="0" y="0"/>
          <a:ext cx="0" cy="0"/>
          <a:chOff x="0" y="0"/>
          <a:chExt cx="0" cy="0"/>
        </a:xfrm>
      </p:grpSpPr>
      <p:sp>
        <p:nvSpPr>
          <p:cNvPr name="AutoShape 2" id="2"/>
          <p:cNvSpPr/>
          <p:nvPr/>
        </p:nvSpPr>
        <p:spPr>
          <a:xfrm rot="0">
            <a:off x="16933370" y="1052675"/>
            <a:ext cx="325930" cy="0"/>
          </a:xfrm>
          <a:prstGeom prst="line">
            <a:avLst/>
          </a:prstGeom>
          <a:ln cap="flat" w="28575">
            <a:solidFill>
              <a:srgbClr val="000000"/>
            </a:solidFill>
            <a:prstDash val="solid"/>
            <a:headEnd type="none" len="sm" w="sm"/>
            <a:tailEnd type="none" len="sm" w="sm"/>
          </a:ln>
        </p:spPr>
      </p:sp>
      <p:sp>
        <p:nvSpPr>
          <p:cNvPr name="AutoShape 3" id="3"/>
          <p:cNvSpPr/>
          <p:nvPr/>
        </p:nvSpPr>
        <p:spPr>
          <a:xfrm rot="0">
            <a:off x="16933370" y="1182027"/>
            <a:ext cx="325930" cy="0"/>
          </a:xfrm>
          <a:prstGeom prst="line">
            <a:avLst/>
          </a:prstGeom>
          <a:ln cap="flat" w="28575">
            <a:solidFill>
              <a:srgbClr val="000000"/>
            </a:solidFill>
            <a:prstDash val="solid"/>
            <a:headEnd type="none" len="sm" w="sm"/>
            <a:tailEnd type="none" len="sm" w="sm"/>
          </a:ln>
        </p:spPr>
      </p:sp>
      <p:sp>
        <p:nvSpPr>
          <p:cNvPr name="AutoShape 4" id="4"/>
          <p:cNvSpPr/>
          <p:nvPr/>
        </p:nvSpPr>
        <p:spPr>
          <a:xfrm rot="0">
            <a:off x="16933370" y="1311379"/>
            <a:ext cx="325930" cy="0"/>
          </a:xfrm>
          <a:prstGeom prst="line">
            <a:avLst/>
          </a:prstGeom>
          <a:ln cap="flat" w="28575">
            <a:solidFill>
              <a:srgbClr val="000000"/>
            </a:solidFill>
            <a:prstDash val="solid"/>
            <a:headEnd type="none" len="sm" w="sm"/>
            <a:tailEnd type="none" len="sm" w="sm"/>
          </a:ln>
        </p:spPr>
      </p:sp>
      <p:sp>
        <p:nvSpPr>
          <p:cNvPr name="Freeform 5" id="5"/>
          <p:cNvSpPr/>
          <p:nvPr/>
        </p:nvSpPr>
        <p:spPr>
          <a:xfrm flipH="false" flipV="false" rot="0">
            <a:off x="16290659" y="1027722"/>
            <a:ext cx="312232" cy="312232"/>
          </a:xfrm>
          <a:custGeom>
            <a:avLst/>
            <a:gdLst/>
            <a:ahLst/>
            <a:cxnLst/>
            <a:rect r="r" b="b" t="t" l="l"/>
            <a:pathLst>
              <a:path h="312232" w="312232">
                <a:moveTo>
                  <a:pt x="0" y="0"/>
                </a:moveTo>
                <a:lnTo>
                  <a:pt x="312232" y="0"/>
                </a:lnTo>
                <a:lnTo>
                  <a:pt x="312232" y="312232"/>
                </a:lnTo>
                <a:lnTo>
                  <a:pt x="0" y="312232"/>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6" id="6"/>
          <p:cNvSpPr/>
          <p:nvPr/>
        </p:nvSpPr>
        <p:spPr>
          <a:xfrm flipH="false" flipV="false" rot="0">
            <a:off x="1585294" y="-20321"/>
            <a:ext cx="14039520" cy="10287000"/>
          </a:xfrm>
          <a:custGeom>
            <a:avLst/>
            <a:gdLst/>
            <a:ahLst/>
            <a:cxnLst/>
            <a:rect r="r" b="b" t="t" l="l"/>
            <a:pathLst>
              <a:path h="10287000" w="14039520">
                <a:moveTo>
                  <a:pt x="0" y="0"/>
                </a:moveTo>
                <a:lnTo>
                  <a:pt x="14039520" y="0"/>
                </a:lnTo>
                <a:lnTo>
                  <a:pt x="14039520" y="10287000"/>
                </a:lnTo>
                <a:lnTo>
                  <a:pt x="0" y="10287000"/>
                </a:lnTo>
                <a:lnTo>
                  <a:pt x="0" y="0"/>
                </a:lnTo>
                <a:close/>
              </a:path>
            </a:pathLst>
          </a:custGeom>
          <a:blipFill>
            <a:blip r:embed="rId4">
              <a:alphaModFix amt="30000"/>
            </a:blip>
            <a:stretch>
              <a:fillRect l="0" t="-6695" r="0" b="-6695"/>
            </a:stretch>
          </a:blipFill>
        </p:spPr>
      </p:sp>
      <p:sp>
        <p:nvSpPr>
          <p:cNvPr name="TextBox 7" id="7"/>
          <p:cNvSpPr txBox="true"/>
          <p:nvPr/>
        </p:nvSpPr>
        <p:spPr>
          <a:xfrm rot="0">
            <a:off x="2035269" y="4221480"/>
            <a:ext cx="6794458" cy="1653540"/>
          </a:xfrm>
          <a:prstGeom prst="rect">
            <a:avLst/>
          </a:prstGeom>
        </p:spPr>
        <p:txBody>
          <a:bodyPr anchor="t" rtlCol="false" tIns="0" lIns="0" bIns="0" rIns="0">
            <a:spAutoFit/>
          </a:bodyPr>
          <a:lstStyle/>
          <a:p>
            <a:pPr algn="l">
              <a:lnSpc>
                <a:spcPts val="13439"/>
              </a:lnSpc>
            </a:pPr>
            <a:r>
              <a:rPr lang="en-US" sz="9600">
                <a:solidFill>
                  <a:srgbClr val="000000"/>
                </a:solidFill>
                <a:latin typeface="Abril Fatface"/>
                <a:ea typeface="Abril Fatface"/>
                <a:cs typeface="Abril Fatface"/>
                <a:sym typeface="Abril Fatface"/>
              </a:rPr>
              <a:t>Content</a:t>
            </a:r>
          </a:p>
        </p:txBody>
      </p:sp>
      <p:grpSp>
        <p:nvGrpSpPr>
          <p:cNvPr name="Group 8" id="8"/>
          <p:cNvGrpSpPr/>
          <p:nvPr/>
        </p:nvGrpSpPr>
        <p:grpSpPr>
          <a:xfrm rot="0">
            <a:off x="11331941" y="3406964"/>
            <a:ext cx="4362135" cy="897774"/>
            <a:chOff x="0" y="0"/>
            <a:chExt cx="5315677" cy="1106170"/>
          </a:xfrm>
        </p:grpSpPr>
        <p:sp>
          <p:nvSpPr>
            <p:cNvPr name="Freeform 9" id="9"/>
            <p:cNvSpPr/>
            <p:nvPr/>
          </p:nvSpPr>
          <p:spPr>
            <a:xfrm flipH="false" flipV="false" rot="0">
              <a:off x="0" y="0"/>
              <a:ext cx="5316948" cy="1107440"/>
            </a:xfrm>
            <a:custGeom>
              <a:avLst/>
              <a:gdLst/>
              <a:ahLst/>
              <a:cxnLst/>
              <a:rect r="r" b="b" t="t" l="l"/>
              <a:pathLst>
                <a:path h="1107440" w="5316948">
                  <a:moveTo>
                    <a:pt x="4763227" y="45720"/>
                  </a:moveTo>
                  <a:cubicBezTo>
                    <a:pt x="5042627" y="45720"/>
                    <a:pt x="5269957" y="273050"/>
                    <a:pt x="5269957" y="552450"/>
                  </a:cubicBezTo>
                  <a:cubicBezTo>
                    <a:pt x="5269957" y="831850"/>
                    <a:pt x="5042627" y="1059180"/>
                    <a:pt x="4763227" y="1059180"/>
                  </a:cubicBezTo>
                  <a:lnTo>
                    <a:pt x="553720" y="1059180"/>
                  </a:lnTo>
                  <a:cubicBezTo>
                    <a:pt x="274320" y="1059180"/>
                    <a:pt x="46990" y="831850"/>
                    <a:pt x="46990" y="552450"/>
                  </a:cubicBezTo>
                  <a:cubicBezTo>
                    <a:pt x="46990" y="273050"/>
                    <a:pt x="274320" y="45720"/>
                    <a:pt x="553720" y="45720"/>
                  </a:cubicBezTo>
                  <a:lnTo>
                    <a:pt x="4763227" y="45720"/>
                  </a:lnTo>
                  <a:moveTo>
                    <a:pt x="4763227" y="0"/>
                  </a:moveTo>
                  <a:lnTo>
                    <a:pt x="553720" y="0"/>
                  </a:lnTo>
                  <a:cubicBezTo>
                    <a:pt x="247650" y="0"/>
                    <a:pt x="0" y="247650"/>
                    <a:pt x="0" y="553720"/>
                  </a:cubicBezTo>
                  <a:cubicBezTo>
                    <a:pt x="0" y="859790"/>
                    <a:pt x="247650" y="1107440"/>
                    <a:pt x="553720" y="1107440"/>
                  </a:cubicBezTo>
                  <a:lnTo>
                    <a:pt x="4763227" y="1107440"/>
                  </a:lnTo>
                  <a:cubicBezTo>
                    <a:pt x="5069298" y="1107440"/>
                    <a:pt x="5316948" y="859790"/>
                    <a:pt x="5316948" y="553720"/>
                  </a:cubicBezTo>
                  <a:cubicBezTo>
                    <a:pt x="5315677" y="247650"/>
                    <a:pt x="5068027" y="0"/>
                    <a:pt x="4763227" y="0"/>
                  </a:cubicBezTo>
                  <a:close/>
                </a:path>
              </a:pathLst>
            </a:custGeom>
            <a:solidFill>
              <a:srgbClr val="000000"/>
            </a:solidFill>
          </p:spPr>
        </p:sp>
      </p:grpSp>
      <p:sp>
        <p:nvSpPr>
          <p:cNvPr name="TextBox 10" id="10"/>
          <p:cNvSpPr txBox="true"/>
          <p:nvPr/>
        </p:nvSpPr>
        <p:spPr>
          <a:xfrm rot="0">
            <a:off x="11200337" y="3562498"/>
            <a:ext cx="4625343" cy="520031"/>
          </a:xfrm>
          <a:prstGeom prst="rect">
            <a:avLst/>
          </a:prstGeom>
        </p:spPr>
        <p:txBody>
          <a:bodyPr anchor="t" rtlCol="false" tIns="0" lIns="0" bIns="0" rIns="0">
            <a:spAutoFit/>
          </a:bodyPr>
          <a:lstStyle/>
          <a:p>
            <a:pPr algn="ctr">
              <a:lnSpc>
                <a:spcPts val="4253"/>
              </a:lnSpc>
            </a:pPr>
            <a:r>
              <a:rPr lang="en-US" sz="3038">
                <a:solidFill>
                  <a:srgbClr val="000000"/>
                </a:solidFill>
                <a:latin typeface="Roboto"/>
                <a:ea typeface="Roboto"/>
                <a:cs typeface="Roboto"/>
                <a:sym typeface="Roboto"/>
              </a:rPr>
              <a:t>MARKET RESEARCH</a:t>
            </a:r>
          </a:p>
        </p:txBody>
      </p:sp>
      <p:grpSp>
        <p:nvGrpSpPr>
          <p:cNvPr name="Group 11" id="11"/>
          <p:cNvGrpSpPr/>
          <p:nvPr/>
        </p:nvGrpSpPr>
        <p:grpSpPr>
          <a:xfrm rot="0">
            <a:off x="11463545" y="6528911"/>
            <a:ext cx="4362135" cy="897774"/>
            <a:chOff x="0" y="0"/>
            <a:chExt cx="5315677" cy="1106170"/>
          </a:xfrm>
        </p:grpSpPr>
        <p:sp>
          <p:nvSpPr>
            <p:cNvPr name="Freeform 12" id="12"/>
            <p:cNvSpPr/>
            <p:nvPr/>
          </p:nvSpPr>
          <p:spPr>
            <a:xfrm flipH="false" flipV="false" rot="0">
              <a:off x="0" y="0"/>
              <a:ext cx="5316948" cy="1107440"/>
            </a:xfrm>
            <a:custGeom>
              <a:avLst/>
              <a:gdLst/>
              <a:ahLst/>
              <a:cxnLst/>
              <a:rect r="r" b="b" t="t" l="l"/>
              <a:pathLst>
                <a:path h="1107440" w="5316948">
                  <a:moveTo>
                    <a:pt x="4763227" y="45720"/>
                  </a:moveTo>
                  <a:cubicBezTo>
                    <a:pt x="5042627" y="45720"/>
                    <a:pt x="5269957" y="273050"/>
                    <a:pt x="5269957" y="552450"/>
                  </a:cubicBezTo>
                  <a:cubicBezTo>
                    <a:pt x="5269957" y="831850"/>
                    <a:pt x="5042627" y="1059180"/>
                    <a:pt x="4763227" y="1059180"/>
                  </a:cubicBezTo>
                  <a:lnTo>
                    <a:pt x="553720" y="1059180"/>
                  </a:lnTo>
                  <a:cubicBezTo>
                    <a:pt x="274320" y="1059180"/>
                    <a:pt x="46990" y="831850"/>
                    <a:pt x="46990" y="552450"/>
                  </a:cubicBezTo>
                  <a:cubicBezTo>
                    <a:pt x="46990" y="273050"/>
                    <a:pt x="274320" y="45720"/>
                    <a:pt x="553720" y="45720"/>
                  </a:cubicBezTo>
                  <a:lnTo>
                    <a:pt x="4763227" y="45720"/>
                  </a:lnTo>
                  <a:moveTo>
                    <a:pt x="4763227" y="0"/>
                  </a:moveTo>
                  <a:lnTo>
                    <a:pt x="553720" y="0"/>
                  </a:lnTo>
                  <a:cubicBezTo>
                    <a:pt x="247650" y="0"/>
                    <a:pt x="0" y="247650"/>
                    <a:pt x="0" y="553720"/>
                  </a:cubicBezTo>
                  <a:cubicBezTo>
                    <a:pt x="0" y="859790"/>
                    <a:pt x="247650" y="1107440"/>
                    <a:pt x="553720" y="1107440"/>
                  </a:cubicBezTo>
                  <a:lnTo>
                    <a:pt x="4763227" y="1107440"/>
                  </a:lnTo>
                  <a:cubicBezTo>
                    <a:pt x="5069298" y="1107440"/>
                    <a:pt x="5316948" y="859790"/>
                    <a:pt x="5316948" y="553720"/>
                  </a:cubicBezTo>
                  <a:cubicBezTo>
                    <a:pt x="5315677" y="247650"/>
                    <a:pt x="5068027" y="0"/>
                    <a:pt x="4763227" y="0"/>
                  </a:cubicBezTo>
                  <a:close/>
                </a:path>
              </a:pathLst>
            </a:custGeom>
            <a:solidFill>
              <a:srgbClr val="000000"/>
            </a:solidFill>
          </p:spPr>
        </p:sp>
      </p:grpSp>
      <p:sp>
        <p:nvSpPr>
          <p:cNvPr name="TextBox 13" id="13"/>
          <p:cNvSpPr txBox="true"/>
          <p:nvPr/>
        </p:nvSpPr>
        <p:spPr>
          <a:xfrm rot="0">
            <a:off x="11331941" y="6684445"/>
            <a:ext cx="4625343" cy="520031"/>
          </a:xfrm>
          <a:prstGeom prst="rect">
            <a:avLst/>
          </a:prstGeom>
        </p:spPr>
        <p:txBody>
          <a:bodyPr anchor="t" rtlCol="false" tIns="0" lIns="0" bIns="0" rIns="0">
            <a:spAutoFit/>
          </a:bodyPr>
          <a:lstStyle/>
          <a:p>
            <a:pPr algn="ctr">
              <a:lnSpc>
                <a:spcPts val="4253"/>
              </a:lnSpc>
            </a:pPr>
            <a:r>
              <a:rPr lang="en-US" sz="3038">
                <a:solidFill>
                  <a:srgbClr val="000000"/>
                </a:solidFill>
                <a:latin typeface="Roboto"/>
                <a:ea typeface="Roboto"/>
                <a:cs typeface="Roboto"/>
                <a:sym typeface="Roboto"/>
              </a:rPr>
              <a:t>TASKS</a:t>
            </a:r>
          </a:p>
        </p:txBody>
      </p:sp>
      <p:grpSp>
        <p:nvGrpSpPr>
          <p:cNvPr name="Group 14" id="14"/>
          <p:cNvGrpSpPr/>
          <p:nvPr/>
        </p:nvGrpSpPr>
        <p:grpSpPr>
          <a:xfrm rot="0">
            <a:off x="11382577" y="1325666"/>
            <a:ext cx="4362135" cy="897774"/>
            <a:chOff x="0" y="0"/>
            <a:chExt cx="5315677" cy="1106170"/>
          </a:xfrm>
        </p:grpSpPr>
        <p:sp>
          <p:nvSpPr>
            <p:cNvPr name="Freeform 15" id="15"/>
            <p:cNvSpPr/>
            <p:nvPr/>
          </p:nvSpPr>
          <p:spPr>
            <a:xfrm flipH="false" flipV="false" rot="0">
              <a:off x="0" y="0"/>
              <a:ext cx="5316948" cy="1107440"/>
            </a:xfrm>
            <a:custGeom>
              <a:avLst/>
              <a:gdLst/>
              <a:ahLst/>
              <a:cxnLst/>
              <a:rect r="r" b="b" t="t" l="l"/>
              <a:pathLst>
                <a:path h="1107440" w="5316948">
                  <a:moveTo>
                    <a:pt x="4763227" y="45720"/>
                  </a:moveTo>
                  <a:cubicBezTo>
                    <a:pt x="5042627" y="45720"/>
                    <a:pt x="5269957" y="273050"/>
                    <a:pt x="5269957" y="552450"/>
                  </a:cubicBezTo>
                  <a:cubicBezTo>
                    <a:pt x="5269957" y="831850"/>
                    <a:pt x="5042627" y="1059180"/>
                    <a:pt x="4763227" y="1059180"/>
                  </a:cubicBezTo>
                  <a:lnTo>
                    <a:pt x="553720" y="1059180"/>
                  </a:lnTo>
                  <a:cubicBezTo>
                    <a:pt x="274320" y="1059180"/>
                    <a:pt x="46990" y="831850"/>
                    <a:pt x="46990" y="552450"/>
                  </a:cubicBezTo>
                  <a:cubicBezTo>
                    <a:pt x="46990" y="273050"/>
                    <a:pt x="274320" y="45720"/>
                    <a:pt x="553720" y="45720"/>
                  </a:cubicBezTo>
                  <a:lnTo>
                    <a:pt x="4763227" y="45720"/>
                  </a:lnTo>
                  <a:moveTo>
                    <a:pt x="4763227" y="0"/>
                  </a:moveTo>
                  <a:lnTo>
                    <a:pt x="553720" y="0"/>
                  </a:lnTo>
                  <a:cubicBezTo>
                    <a:pt x="247650" y="0"/>
                    <a:pt x="0" y="247650"/>
                    <a:pt x="0" y="553720"/>
                  </a:cubicBezTo>
                  <a:cubicBezTo>
                    <a:pt x="0" y="859790"/>
                    <a:pt x="247650" y="1107440"/>
                    <a:pt x="553720" y="1107440"/>
                  </a:cubicBezTo>
                  <a:lnTo>
                    <a:pt x="4763227" y="1107440"/>
                  </a:lnTo>
                  <a:cubicBezTo>
                    <a:pt x="5069298" y="1107440"/>
                    <a:pt x="5316948" y="859790"/>
                    <a:pt x="5316948" y="553720"/>
                  </a:cubicBezTo>
                  <a:cubicBezTo>
                    <a:pt x="5315677" y="247650"/>
                    <a:pt x="5068027" y="0"/>
                    <a:pt x="4763227" y="0"/>
                  </a:cubicBezTo>
                  <a:close/>
                </a:path>
              </a:pathLst>
            </a:custGeom>
            <a:solidFill>
              <a:srgbClr val="000000"/>
            </a:solidFill>
          </p:spPr>
        </p:sp>
      </p:grpSp>
      <p:sp>
        <p:nvSpPr>
          <p:cNvPr name="TextBox 16" id="16"/>
          <p:cNvSpPr txBox="true"/>
          <p:nvPr/>
        </p:nvSpPr>
        <p:spPr>
          <a:xfrm rot="0">
            <a:off x="11250973" y="1481200"/>
            <a:ext cx="4625343" cy="520031"/>
          </a:xfrm>
          <a:prstGeom prst="rect">
            <a:avLst/>
          </a:prstGeom>
        </p:spPr>
        <p:txBody>
          <a:bodyPr anchor="t" rtlCol="false" tIns="0" lIns="0" bIns="0" rIns="0">
            <a:spAutoFit/>
          </a:bodyPr>
          <a:lstStyle/>
          <a:p>
            <a:pPr algn="ctr">
              <a:lnSpc>
                <a:spcPts val="4253"/>
              </a:lnSpc>
            </a:pPr>
            <a:r>
              <a:rPr lang="en-US" sz="3038">
                <a:solidFill>
                  <a:srgbClr val="000000"/>
                </a:solidFill>
                <a:latin typeface="Roboto"/>
                <a:ea typeface="Roboto"/>
                <a:cs typeface="Roboto"/>
                <a:sym typeface="Roboto"/>
              </a:rPr>
              <a:t>ORIGINAL IDEA</a:t>
            </a:r>
          </a:p>
        </p:txBody>
      </p:sp>
      <p:grpSp>
        <p:nvGrpSpPr>
          <p:cNvPr name="Group 17" id="17"/>
          <p:cNvGrpSpPr/>
          <p:nvPr/>
        </p:nvGrpSpPr>
        <p:grpSpPr>
          <a:xfrm rot="0">
            <a:off x="11463545" y="7569560"/>
            <a:ext cx="4362135" cy="897774"/>
            <a:chOff x="0" y="0"/>
            <a:chExt cx="5315677" cy="1106170"/>
          </a:xfrm>
        </p:grpSpPr>
        <p:sp>
          <p:nvSpPr>
            <p:cNvPr name="Freeform 18" id="18"/>
            <p:cNvSpPr/>
            <p:nvPr/>
          </p:nvSpPr>
          <p:spPr>
            <a:xfrm flipH="false" flipV="false" rot="0">
              <a:off x="0" y="0"/>
              <a:ext cx="5316948" cy="1107440"/>
            </a:xfrm>
            <a:custGeom>
              <a:avLst/>
              <a:gdLst/>
              <a:ahLst/>
              <a:cxnLst/>
              <a:rect r="r" b="b" t="t" l="l"/>
              <a:pathLst>
                <a:path h="1107440" w="5316948">
                  <a:moveTo>
                    <a:pt x="4763227" y="45720"/>
                  </a:moveTo>
                  <a:cubicBezTo>
                    <a:pt x="5042627" y="45720"/>
                    <a:pt x="5269957" y="273050"/>
                    <a:pt x="5269957" y="552450"/>
                  </a:cubicBezTo>
                  <a:cubicBezTo>
                    <a:pt x="5269957" y="831850"/>
                    <a:pt x="5042627" y="1059180"/>
                    <a:pt x="4763227" y="1059180"/>
                  </a:cubicBezTo>
                  <a:lnTo>
                    <a:pt x="553720" y="1059180"/>
                  </a:lnTo>
                  <a:cubicBezTo>
                    <a:pt x="274320" y="1059180"/>
                    <a:pt x="46990" y="831850"/>
                    <a:pt x="46990" y="552450"/>
                  </a:cubicBezTo>
                  <a:cubicBezTo>
                    <a:pt x="46990" y="273050"/>
                    <a:pt x="274320" y="45720"/>
                    <a:pt x="553720" y="45720"/>
                  </a:cubicBezTo>
                  <a:lnTo>
                    <a:pt x="4763227" y="45720"/>
                  </a:lnTo>
                  <a:moveTo>
                    <a:pt x="4763227" y="0"/>
                  </a:moveTo>
                  <a:lnTo>
                    <a:pt x="553720" y="0"/>
                  </a:lnTo>
                  <a:cubicBezTo>
                    <a:pt x="247650" y="0"/>
                    <a:pt x="0" y="247650"/>
                    <a:pt x="0" y="553720"/>
                  </a:cubicBezTo>
                  <a:cubicBezTo>
                    <a:pt x="0" y="859790"/>
                    <a:pt x="247650" y="1107440"/>
                    <a:pt x="553720" y="1107440"/>
                  </a:cubicBezTo>
                  <a:lnTo>
                    <a:pt x="4763227" y="1107440"/>
                  </a:lnTo>
                  <a:cubicBezTo>
                    <a:pt x="5069298" y="1107440"/>
                    <a:pt x="5316948" y="859790"/>
                    <a:pt x="5316948" y="553720"/>
                  </a:cubicBezTo>
                  <a:cubicBezTo>
                    <a:pt x="5315677" y="247650"/>
                    <a:pt x="5068027" y="0"/>
                    <a:pt x="4763227" y="0"/>
                  </a:cubicBezTo>
                  <a:close/>
                </a:path>
              </a:pathLst>
            </a:custGeom>
            <a:solidFill>
              <a:srgbClr val="000000"/>
            </a:solidFill>
          </p:spPr>
        </p:sp>
      </p:grpSp>
      <p:sp>
        <p:nvSpPr>
          <p:cNvPr name="TextBox 19" id="19"/>
          <p:cNvSpPr txBox="true"/>
          <p:nvPr/>
        </p:nvSpPr>
        <p:spPr>
          <a:xfrm rot="0">
            <a:off x="11331941" y="7725094"/>
            <a:ext cx="4625343" cy="520031"/>
          </a:xfrm>
          <a:prstGeom prst="rect">
            <a:avLst/>
          </a:prstGeom>
        </p:spPr>
        <p:txBody>
          <a:bodyPr anchor="t" rtlCol="false" tIns="0" lIns="0" bIns="0" rIns="0">
            <a:spAutoFit/>
          </a:bodyPr>
          <a:lstStyle/>
          <a:p>
            <a:pPr algn="ctr">
              <a:lnSpc>
                <a:spcPts val="4253"/>
              </a:lnSpc>
            </a:pPr>
            <a:r>
              <a:rPr lang="en-US" sz="3038">
                <a:solidFill>
                  <a:srgbClr val="000000"/>
                </a:solidFill>
                <a:latin typeface="Roboto"/>
                <a:ea typeface="Roboto"/>
                <a:cs typeface="Roboto"/>
                <a:sym typeface="Roboto"/>
              </a:rPr>
              <a:t>STORYBOARD</a:t>
            </a:r>
          </a:p>
        </p:txBody>
      </p:sp>
      <p:grpSp>
        <p:nvGrpSpPr>
          <p:cNvPr name="Group 20" id="20"/>
          <p:cNvGrpSpPr/>
          <p:nvPr/>
        </p:nvGrpSpPr>
        <p:grpSpPr>
          <a:xfrm rot="0">
            <a:off x="11463545" y="8610209"/>
            <a:ext cx="4362135" cy="897774"/>
            <a:chOff x="0" y="0"/>
            <a:chExt cx="5315677" cy="1106170"/>
          </a:xfrm>
        </p:grpSpPr>
        <p:sp>
          <p:nvSpPr>
            <p:cNvPr name="Freeform 21" id="21"/>
            <p:cNvSpPr/>
            <p:nvPr/>
          </p:nvSpPr>
          <p:spPr>
            <a:xfrm flipH="false" flipV="false" rot="0">
              <a:off x="0" y="0"/>
              <a:ext cx="5316948" cy="1107440"/>
            </a:xfrm>
            <a:custGeom>
              <a:avLst/>
              <a:gdLst/>
              <a:ahLst/>
              <a:cxnLst/>
              <a:rect r="r" b="b" t="t" l="l"/>
              <a:pathLst>
                <a:path h="1107440" w="5316948">
                  <a:moveTo>
                    <a:pt x="4763227" y="45720"/>
                  </a:moveTo>
                  <a:cubicBezTo>
                    <a:pt x="5042627" y="45720"/>
                    <a:pt x="5269957" y="273050"/>
                    <a:pt x="5269957" y="552450"/>
                  </a:cubicBezTo>
                  <a:cubicBezTo>
                    <a:pt x="5269957" y="831850"/>
                    <a:pt x="5042627" y="1059180"/>
                    <a:pt x="4763227" y="1059180"/>
                  </a:cubicBezTo>
                  <a:lnTo>
                    <a:pt x="553720" y="1059180"/>
                  </a:lnTo>
                  <a:cubicBezTo>
                    <a:pt x="274320" y="1059180"/>
                    <a:pt x="46990" y="831850"/>
                    <a:pt x="46990" y="552450"/>
                  </a:cubicBezTo>
                  <a:cubicBezTo>
                    <a:pt x="46990" y="273050"/>
                    <a:pt x="274320" y="45720"/>
                    <a:pt x="553720" y="45720"/>
                  </a:cubicBezTo>
                  <a:lnTo>
                    <a:pt x="4763227" y="45720"/>
                  </a:lnTo>
                  <a:moveTo>
                    <a:pt x="4763227" y="0"/>
                  </a:moveTo>
                  <a:lnTo>
                    <a:pt x="553720" y="0"/>
                  </a:lnTo>
                  <a:cubicBezTo>
                    <a:pt x="247650" y="0"/>
                    <a:pt x="0" y="247650"/>
                    <a:pt x="0" y="553720"/>
                  </a:cubicBezTo>
                  <a:cubicBezTo>
                    <a:pt x="0" y="859790"/>
                    <a:pt x="247650" y="1107440"/>
                    <a:pt x="553720" y="1107440"/>
                  </a:cubicBezTo>
                  <a:lnTo>
                    <a:pt x="4763227" y="1107440"/>
                  </a:lnTo>
                  <a:cubicBezTo>
                    <a:pt x="5069298" y="1107440"/>
                    <a:pt x="5316948" y="859790"/>
                    <a:pt x="5316948" y="553720"/>
                  </a:cubicBezTo>
                  <a:cubicBezTo>
                    <a:pt x="5315677" y="247650"/>
                    <a:pt x="5068027" y="0"/>
                    <a:pt x="4763227" y="0"/>
                  </a:cubicBezTo>
                  <a:close/>
                </a:path>
              </a:pathLst>
            </a:custGeom>
            <a:solidFill>
              <a:srgbClr val="000000"/>
            </a:solidFill>
          </p:spPr>
        </p:sp>
      </p:grpSp>
      <p:sp>
        <p:nvSpPr>
          <p:cNvPr name="TextBox 22" id="22"/>
          <p:cNvSpPr txBox="true"/>
          <p:nvPr/>
        </p:nvSpPr>
        <p:spPr>
          <a:xfrm rot="0">
            <a:off x="11331941" y="8765743"/>
            <a:ext cx="4625343" cy="520031"/>
          </a:xfrm>
          <a:prstGeom prst="rect">
            <a:avLst/>
          </a:prstGeom>
        </p:spPr>
        <p:txBody>
          <a:bodyPr anchor="t" rtlCol="false" tIns="0" lIns="0" bIns="0" rIns="0">
            <a:spAutoFit/>
          </a:bodyPr>
          <a:lstStyle/>
          <a:p>
            <a:pPr algn="ctr">
              <a:lnSpc>
                <a:spcPts val="4253"/>
              </a:lnSpc>
            </a:pPr>
            <a:r>
              <a:rPr lang="en-US" sz="3038">
                <a:solidFill>
                  <a:srgbClr val="000000"/>
                </a:solidFill>
                <a:latin typeface="Roboto"/>
                <a:ea typeface="Roboto"/>
                <a:cs typeface="Roboto"/>
                <a:sym typeface="Roboto"/>
              </a:rPr>
              <a:t>VIDEO</a:t>
            </a:r>
          </a:p>
        </p:txBody>
      </p:sp>
      <p:grpSp>
        <p:nvGrpSpPr>
          <p:cNvPr name="Group 23" id="23"/>
          <p:cNvGrpSpPr/>
          <p:nvPr/>
        </p:nvGrpSpPr>
        <p:grpSpPr>
          <a:xfrm rot="0">
            <a:off x="11331941" y="2366315"/>
            <a:ext cx="4362135" cy="897774"/>
            <a:chOff x="0" y="0"/>
            <a:chExt cx="5315677" cy="1106170"/>
          </a:xfrm>
        </p:grpSpPr>
        <p:sp>
          <p:nvSpPr>
            <p:cNvPr name="Freeform 24" id="24"/>
            <p:cNvSpPr/>
            <p:nvPr/>
          </p:nvSpPr>
          <p:spPr>
            <a:xfrm flipH="false" flipV="false" rot="0">
              <a:off x="0" y="0"/>
              <a:ext cx="5316948" cy="1107440"/>
            </a:xfrm>
            <a:custGeom>
              <a:avLst/>
              <a:gdLst/>
              <a:ahLst/>
              <a:cxnLst/>
              <a:rect r="r" b="b" t="t" l="l"/>
              <a:pathLst>
                <a:path h="1107440" w="5316948">
                  <a:moveTo>
                    <a:pt x="4763227" y="45720"/>
                  </a:moveTo>
                  <a:cubicBezTo>
                    <a:pt x="5042627" y="45720"/>
                    <a:pt x="5269957" y="273050"/>
                    <a:pt x="5269957" y="552450"/>
                  </a:cubicBezTo>
                  <a:cubicBezTo>
                    <a:pt x="5269957" y="831850"/>
                    <a:pt x="5042627" y="1059180"/>
                    <a:pt x="4763227" y="1059180"/>
                  </a:cubicBezTo>
                  <a:lnTo>
                    <a:pt x="553720" y="1059180"/>
                  </a:lnTo>
                  <a:cubicBezTo>
                    <a:pt x="274320" y="1059180"/>
                    <a:pt x="46990" y="831850"/>
                    <a:pt x="46990" y="552450"/>
                  </a:cubicBezTo>
                  <a:cubicBezTo>
                    <a:pt x="46990" y="273050"/>
                    <a:pt x="274320" y="45720"/>
                    <a:pt x="553720" y="45720"/>
                  </a:cubicBezTo>
                  <a:lnTo>
                    <a:pt x="4763227" y="45720"/>
                  </a:lnTo>
                  <a:moveTo>
                    <a:pt x="4763227" y="0"/>
                  </a:moveTo>
                  <a:lnTo>
                    <a:pt x="553720" y="0"/>
                  </a:lnTo>
                  <a:cubicBezTo>
                    <a:pt x="247650" y="0"/>
                    <a:pt x="0" y="247650"/>
                    <a:pt x="0" y="553720"/>
                  </a:cubicBezTo>
                  <a:cubicBezTo>
                    <a:pt x="0" y="859790"/>
                    <a:pt x="247650" y="1107440"/>
                    <a:pt x="553720" y="1107440"/>
                  </a:cubicBezTo>
                  <a:lnTo>
                    <a:pt x="4763227" y="1107440"/>
                  </a:lnTo>
                  <a:cubicBezTo>
                    <a:pt x="5069298" y="1107440"/>
                    <a:pt x="5316948" y="859790"/>
                    <a:pt x="5316948" y="553720"/>
                  </a:cubicBezTo>
                  <a:cubicBezTo>
                    <a:pt x="5315677" y="247650"/>
                    <a:pt x="5068027" y="0"/>
                    <a:pt x="4763227" y="0"/>
                  </a:cubicBezTo>
                  <a:close/>
                </a:path>
              </a:pathLst>
            </a:custGeom>
            <a:solidFill>
              <a:srgbClr val="000000"/>
            </a:solidFill>
          </p:spPr>
        </p:sp>
      </p:grpSp>
      <p:sp>
        <p:nvSpPr>
          <p:cNvPr name="TextBox 25" id="25"/>
          <p:cNvSpPr txBox="true"/>
          <p:nvPr/>
        </p:nvSpPr>
        <p:spPr>
          <a:xfrm rot="0">
            <a:off x="11200337" y="2521849"/>
            <a:ext cx="4625343" cy="520031"/>
          </a:xfrm>
          <a:prstGeom prst="rect">
            <a:avLst/>
          </a:prstGeom>
        </p:spPr>
        <p:txBody>
          <a:bodyPr anchor="t" rtlCol="false" tIns="0" lIns="0" bIns="0" rIns="0">
            <a:spAutoFit/>
          </a:bodyPr>
          <a:lstStyle/>
          <a:p>
            <a:pPr algn="ctr">
              <a:lnSpc>
                <a:spcPts val="4253"/>
              </a:lnSpc>
            </a:pPr>
            <a:r>
              <a:rPr lang="en-US" sz="3038">
                <a:solidFill>
                  <a:srgbClr val="000000"/>
                </a:solidFill>
                <a:latin typeface="Roboto"/>
                <a:ea typeface="Roboto"/>
                <a:cs typeface="Roboto"/>
                <a:sym typeface="Roboto"/>
              </a:rPr>
              <a:t>SOLUTION</a:t>
            </a:r>
          </a:p>
        </p:txBody>
      </p:sp>
      <p:grpSp>
        <p:nvGrpSpPr>
          <p:cNvPr name="Group 26" id="26"/>
          <p:cNvGrpSpPr/>
          <p:nvPr/>
        </p:nvGrpSpPr>
        <p:grpSpPr>
          <a:xfrm rot="0">
            <a:off x="11382577" y="4447613"/>
            <a:ext cx="4362135" cy="897774"/>
            <a:chOff x="0" y="0"/>
            <a:chExt cx="5315677" cy="1106170"/>
          </a:xfrm>
        </p:grpSpPr>
        <p:sp>
          <p:nvSpPr>
            <p:cNvPr name="Freeform 27" id="27"/>
            <p:cNvSpPr/>
            <p:nvPr/>
          </p:nvSpPr>
          <p:spPr>
            <a:xfrm flipH="false" flipV="false" rot="0">
              <a:off x="0" y="0"/>
              <a:ext cx="5316948" cy="1107440"/>
            </a:xfrm>
            <a:custGeom>
              <a:avLst/>
              <a:gdLst/>
              <a:ahLst/>
              <a:cxnLst/>
              <a:rect r="r" b="b" t="t" l="l"/>
              <a:pathLst>
                <a:path h="1107440" w="5316948">
                  <a:moveTo>
                    <a:pt x="4763227" y="45720"/>
                  </a:moveTo>
                  <a:cubicBezTo>
                    <a:pt x="5042627" y="45720"/>
                    <a:pt x="5269957" y="273050"/>
                    <a:pt x="5269957" y="552450"/>
                  </a:cubicBezTo>
                  <a:cubicBezTo>
                    <a:pt x="5269957" y="831850"/>
                    <a:pt x="5042627" y="1059180"/>
                    <a:pt x="4763227" y="1059180"/>
                  </a:cubicBezTo>
                  <a:lnTo>
                    <a:pt x="553720" y="1059180"/>
                  </a:lnTo>
                  <a:cubicBezTo>
                    <a:pt x="274320" y="1059180"/>
                    <a:pt x="46990" y="831850"/>
                    <a:pt x="46990" y="552450"/>
                  </a:cubicBezTo>
                  <a:cubicBezTo>
                    <a:pt x="46990" y="273050"/>
                    <a:pt x="274320" y="45720"/>
                    <a:pt x="553720" y="45720"/>
                  </a:cubicBezTo>
                  <a:lnTo>
                    <a:pt x="4763227" y="45720"/>
                  </a:lnTo>
                  <a:moveTo>
                    <a:pt x="4763227" y="0"/>
                  </a:moveTo>
                  <a:lnTo>
                    <a:pt x="553720" y="0"/>
                  </a:lnTo>
                  <a:cubicBezTo>
                    <a:pt x="247650" y="0"/>
                    <a:pt x="0" y="247650"/>
                    <a:pt x="0" y="553720"/>
                  </a:cubicBezTo>
                  <a:cubicBezTo>
                    <a:pt x="0" y="859790"/>
                    <a:pt x="247650" y="1107440"/>
                    <a:pt x="553720" y="1107440"/>
                  </a:cubicBezTo>
                  <a:lnTo>
                    <a:pt x="4763227" y="1107440"/>
                  </a:lnTo>
                  <a:cubicBezTo>
                    <a:pt x="5069298" y="1107440"/>
                    <a:pt x="5316948" y="859790"/>
                    <a:pt x="5316948" y="553720"/>
                  </a:cubicBezTo>
                  <a:cubicBezTo>
                    <a:pt x="5315677" y="247650"/>
                    <a:pt x="5068027" y="0"/>
                    <a:pt x="4763227" y="0"/>
                  </a:cubicBezTo>
                  <a:close/>
                </a:path>
              </a:pathLst>
            </a:custGeom>
            <a:solidFill>
              <a:srgbClr val="000000"/>
            </a:solidFill>
          </p:spPr>
        </p:sp>
      </p:grpSp>
      <p:sp>
        <p:nvSpPr>
          <p:cNvPr name="TextBox 28" id="28"/>
          <p:cNvSpPr txBox="true"/>
          <p:nvPr/>
        </p:nvSpPr>
        <p:spPr>
          <a:xfrm rot="0">
            <a:off x="11250973" y="4603147"/>
            <a:ext cx="4625343" cy="520031"/>
          </a:xfrm>
          <a:prstGeom prst="rect">
            <a:avLst/>
          </a:prstGeom>
        </p:spPr>
        <p:txBody>
          <a:bodyPr anchor="t" rtlCol="false" tIns="0" lIns="0" bIns="0" rIns="0">
            <a:spAutoFit/>
          </a:bodyPr>
          <a:lstStyle/>
          <a:p>
            <a:pPr algn="ctr">
              <a:lnSpc>
                <a:spcPts val="4253"/>
              </a:lnSpc>
            </a:pPr>
            <a:r>
              <a:rPr lang="en-US" sz="3038">
                <a:solidFill>
                  <a:srgbClr val="000000"/>
                </a:solidFill>
                <a:latin typeface="Roboto"/>
                <a:ea typeface="Roboto"/>
                <a:cs typeface="Roboto"/>
                <a:sym typeface="Roboto"/>
              </a:rPr>
              <a:t>DESIGN VALUES</a:t>
            </a:r>
          </a:p>
        </p:txBody>
      </p:sp>
      <p:grpSp>
        <p:nvGrpSpPr>
          <p:cNvPr name="Group 29" id="29"/>
          <p:cNvGrpSpPr/>
          <p:nvPr/>
        </p:nvGrpSpPr>
        <p:grpSpPr>
          <a:xfrm rot="0">
            <a:off x="11382577" y="5488262"/>
            <a:ext cx="4362135" cy="897774"/>
            <a:chOff x="0" y="0"/>
            <a:chExt cx="5315677" cy="1106170"/>
          </a:xfrm>
        </p:grpSpPr>
        <p:sp>
          <p:nvSpPr>
            <p:cNvPr name="Freeform 30" id="30"/>
            <p:cNvSpPr/>
            <p:nvPr/>
          </p:nvSpPr>
          <p:spPr>
            <a:xfrm flipH="false" flipV="false" rot="0">
              <a:off x="0" y="0"/>
              <a:ext cx="5316948" cy="1107440"/>
            </a:xfrm>
            <a:custGeom>
              <a:avLst/>
              <a:gdLst/>
              <a:ahLst/>
              <a:cxnLst/>
              <a:rect r="r" b="b" t="t" l="l"/>
              <a:pathLst>
                <a:path h="1107440" w="5316948">
                  <a:moveTo>
                    <a:pt x="4763227" y="45720"/>
                  </a:moveTo>
                  <a:cubicBezTo>
                    <a:pt x="5042627" y="45720"/>
                    <a:pt x="5269957" y="273050"/>
                    <a:pt x="5269957" y="552450"/>
                  </a:cubicBezTo>
                  <a:cubicBezTo>
                    <a:pt x="5269957" y="831850"/>
                    <a:pt x="5042627" y="1059180"/>
                    <a:pt x="4763227" y="1059180"/>
                  </a:cubicBezTo>
                  <a:lnTo>
                    <a:pt x="553720" y="1059180"/>
                  </a:lnTo>
                  <a:cubicBezTo>
                    <a:pt x="274320" y="1059180"/>
                    <a:pt x="46990" y="831850"/>
                    <a:pt x="46990" y="552450"/>
                  </a:cubicBezTo>
                  <a:cubicBezTo>
                    <a:pt x="46990" y="273050"/>
                    <a:pt x="274320" y="45720"/>
                    <a:pt x="553720" y="45720"/>
                  </a:cubicBezTo>
                  <a:lnTo>
                    <a:pt x="4763227" y="45720"/>
                  </a:lnTo>
                  <a:moveTo>
                    <a:pt x="4763227" y="0"/>
                  </a:moveTo>
                  <a:lnTo>
                    <a:pt x="553720" y="0"/>
                  </a:lnTo>
                  <a:cubicBezTo>
                    <a:pt x="247650" y="0"/>
                    <a:pt x="0" y="247650"/>
                    <a:pt x="0" y="553720"/>
                  </a:cubicBezTo>
                  <a:cubicBezTo>
                    <a:pt x="0" y="859790"/>
                    <a:pt x="247650" y="1107440"/>
                    <a:pt x="553720" y="1107440"/>
                  </a:cubicBezTo>
                  <a:lnTo>
                    <a:pt x="4763227" y="1107440"/>
                  </a:lnTo>
                  <a:cubicBezTo>
                    <a:pt x="5069298" y="1107440"/>
                    <a:pt x="5316948" y="859790"/>
                    <a:pt x="5316948" y="553720"/>
                  </a:cubicBezTo>
                  <a:cubicBezTo>
                    <a:pt x="5315677" y="247650"/>
                    <a:pt x="5068027" y="0"/>
                    <a:pt x="4763227" y="0"/>
                  </a:cubicBezTo>
                  <a:close/>
                </a:path>
              </a:pathLst>
            </a:custGeom>
            <a:solidFill>
              <a:srgbClr val="000000"/>
            </a:solidFill>
          </p:spPr>
        </p:sp>
      </p:grpSp>
      <p:sp>
        <p:nvSpPr>
          <p:cNvPr name="TextBox 31" id="31"/>
          <p:cNvSpPr txBox="true"/>
          <p:nvPr/>
        </p:nvSpPr>
        <p:spPr>
          <a:xfrm rot="0">
            <a:off x="11250973" y="5545203"/>
            <a:ext cx="4625343" cy="736267"/>
          </a:xfrm>
          <a:prstGeom prst="rect">
            <a:avLst/>
          </a:prstGeom>
        </p:spPr>
        <p:txBody>
          <a:bodyPr anchor="t" rtlCol="false" tIns="0" lIns="0" bIns="0" rIns="0">
            <a:spAutoFit/>
          </a:bodyPr>
          <a:lstStyle/>
          <a:p>
            <a:pPr algn="ctr">
              <a:lnSpc>
                <a:spcPts val="2993"/>
              </a:lnSpc>
            </a:pPr>
            <a:r>
              <a:rPr lang="en-US" sz="2138">
                <a:solidFill>
                  <a:srgbClr val="000000"/>
                </a:solidFill>
                <a:latin typeface="Roboto"/>
                <a:ea typeface="Roboto"/>
                <a:cs typeface="Roboto"/>
                <a:sym typeface="Roboto"/>
              </a:rPr>
              <a:t>STAKEHOLDERS AND ETHICAL IMPLICATIONS</a:t>
            </a:r>
          </a:p>
        </p:txBody>
      </p:sp>
      <p:sp>
        <p:nvSpPr>
          <p:cNvPr name="AutoShape 32" id="32"/>
          <p:cNvSpPr/>
          <p:nvPr/>
        </p:nvSpPr>
        <p:spPr>
          <a:xfrm>
            <a:off x="8605054" y="9272588"/>
            <a:ext cx="1077892" cy="0"/>
          </a:xfrm>
          <a:prstGeom prst="line">
            <a:avLst/>
          </a:prstGeom>
          <a:ln cap="rnd" w="28575">
            <a:solidFill>
              <a:srgbClr val="000000"/>
            </a:solidFill>
            <a:prstDash val="solid"/>
            <a:headEnd type="none" len="sm" w="sm"/>
            <a:tailEnd type="triangle" len="med" w="lg"/>
          </a:ln>
        </p:spPr>
      </p:sp>
      <p:sp>
        <p:nvSpPr>
          <p:cNvPr name="TextBox 33" id="33"/>
          <p:cNvSpPr txBox="true"/>
          <p:nvPr/>
        </p:nvSpPr>
        <p:spPr>
          <a:xfrm rot="0">
            <a:off x="1028700" y="970572"/>
            <a:ext cx="3575425" cy="358775"/>
          </a:xfrm>
          <a:prstGeom prst="rect">
            <a:avLst/>
          </a:prstGeom>
        </p:spPr>
        <p:txBody>
          <a:bodyPr anchor="t" rtlCol="false" tIns="0" lIns="0" bIns="0" rIns="0">
            <a:spAutoFit/>
          </a:bodyPr>
          <a:lstStyle/>
          <a:p>
            <a:pPr algn="l">
              <a:lnSpc>
                <a:spcPts val="2800"/>
              </a:lnSpc>
            </a:pPr>
            <a:r>
              <a:rPr lang="en-US" sz="2000" spc="200">
                <a:solidFill>
                  <a:srgbClr val="000000"/>
                </a:solidFill>
                <a:latin typeface="Roboto"/>
                <a:ea typeface="Roboto"/>
                <a:cs typeface="Roboto"/>
                <a:sym typeface="Roboto"/>
              </a:rPr>
              <a:t>FOODWISE</a:t>
            </a:r>
          </a:p>
        </p:txBody>
      </p:sp>
    </p:spTree>
  </p:cSld>
  <p:clrMapOvr>
    <a:masterClrMapping/>
  </p:clrMapOvr>
</p:sld>
</file>

<file path=ppt/slides/slide20.xml><?xml version="1.0" encoding="utf-8"?>
<p:sld xmlns:p="http://schemas.openxmlformats.org/presentationml/2006/main" xmlns:a="http://schemas.openxmlformats.org/drawingml/2006/main" xmlns:r="http://schemas.openxmlformats.org/officeDocument/2006/relationships">
  <p:cSld>
    <p:bg>
      <p:bgPr>
        <a:solidFill>
          <a:srgbClr val="F1F1F1"/>
        </a:solidFill>
      </p:bgPr>
    </p:bg>
    <p:spTree>
      <p:nvGrpSpPr>
        <p:cNvPr id="1" name=""/>
        <p:cNvGrpSpPr/>
        <p:nvPr/>
      </p:nvGrpSpPr>
      <p:grpSpPr>
        <a:xfrm>
          <a:off x="0" y="0"/>
          <a:ext cx="0" cy="0"/>
          <a:chOff x="0" y="0"/>
          <a:chExt cx="0" cy="0"/>
        </a:xfrm>
      </p:grpSpPr>
      <p:sp>
        <p:nvSpPr>
          <p:cNvPr name="AutoShape 2" id="2"/>
          <p:cNvSpPr/>
          <p:nvPr/>
        </p:nvSpPr>
        <p:spPr>
          <a:xfrm rot="0">
            <a:off x="16933370" y="1052675"/>
            <a:ext cx="325930" cy="0"/>
          </a:xfrm>
          <a:prstGeom prst="line">
            <a:avLst/>
          </a:prstGeom>
          <a:ln cap="flat" w="28575">
            <a:solidFill>
              <a:srgbClr val="000000"/>
            </a:solidFill>
            <a:prstDash val="solid"/>
            <a:headEnd type="none" len="sm" w="sm"/>
            <a:tailEnd type="none" len="sm" w="sm"/>
          </a:ln>
        </p:spPr>
      </p:sp>
      <p:sp>
        <p:nvSpPr>
          <p:cNvPr name="AutoShape 3" id="3"/>
          <p:cNvSpPr/>
          <p:nvPr/>
        </p:nvSpPr>
        <p:spPr>
          <a:xfrm rot="0">
            <a:off x="16933370" y="1182027"/>
            <a:ext cx="325930" cy="0"/>
          </a:xfrm>
          <a:prstGeom prst="line">
            <a:avLst/>
          </a:prstGeom>
          <a:ln cap="flat" w="28575">
            <a:solidFill>
              <a:srgbClr val="000000"/>
            </a:solidFill>
            <a:prstDash val="solid"/>
            <a:headEnd type="none" len="sm" w="sm"/>
            <a:tailEnd type="none" len="sm" w="sm"/>
          </a:ln>
        </p:spPr>
      </p:sp>
      <p:sp>
        <p:nvSpPr>
          <p:cNvPr name="AutoShape 4" id="4"/>
          <p:cNvSpPr/>
          <p:nvPr/>
        </p:nvSpPr>
        <p:spPr>
          <a:xfrm rot="0">
            <a:off x="16933370" y="1311379"/>
            <a:ext cx="325930" cy="0"/>
          </a:xfrm>
          <a:prstGeom prst="line">
            <a:avLst/>
          </a:prstGeom>
          <a:ln cap="flat" w="28575">
            <a:solidFill>
              <a:srgbClr val="000000"/>
            </a:solidFill>
            <a:prstDash val="solid"/>
            <a:headEnd type="none" len="sm" w="sm"/>
            <a:tailEnd type="none" len="sm" w="sm"/>
          </a:ln>
        </p:spPr>
      </p:sp>
      <p:sp>
        <p:nvSpPr>
          <p:cNvPr name="Freeform 5" id="5"/>
          <p:cNvSpPr/>
          <p:nvPr/>
        </p:nvSpPr>
        <p:spPr>
          <a:xfrm flipH="false" flipV="false" rot="0">
            <a:off x="16290659" y="1027722"/>
            <a:ext cx="312232" cy="312232"/>
          </a:xfrm>
          <a:custGeom>
            <a:avLst/>
            <a:gdLst/>
            <a:ahLst/>
            <a:cxnLst/>
            <a:rect r="r" b="b" t="t" l="l"/>
            <a:pathLst>
              <a:path h="312232" w="312232">
                <a:moveTo>
                  <a:pt x="0" y="0"/>
                </a:moveTo>
                <a:lnTo>
                  <a:pt x="312232" y="0"/>
                </a:lnTo>
                <a:lnTo>
                  <a:pt x="312232" y="312232"/>
                </a:lnTo>
                <a:lnTo>
                  <a:pt x="0" y="312232"/>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6" id="6"/>
          <p:cNvSpPr/>
          <p:nvPr/>
        </p:nvSpPr>
        <p:spPr>
          <a:xfrm flipH="false" flipV="false" rot="0">
            <a:off x="2124240" y="0"/>
            <a:ext cx="14039520" cy="10287000"/>
          </a:xfrm>
          <a:custGeom>
            <a:avLst/>
            <a:gdLst/>
            <a:ahLst/>
            <a:cxnLst/>
            <a:rect r="r" b="b" t="t" l="l"/>
            <a:pathLst>
              <a:path h="10287000" w="14039520">
                <a:moveTo>
                  <a:pt x="0" y="0"/>
                </a:moveTo>
                <a:lnTo>
                  <a:pt x="14039520" y="0"/>
                </a:lnTo>
                <a:lnTo>
                  <a:pt x="14039520" y="10287000"/>
                </a:lnTo>
                <a:lnTo>
                  <a:pt x="0" y="10287000"/>
                </a:lnTo>
                <a:lnTo>
                  <a:pt x="0" y="0"/>
                </a:lnTo>
                <a:close/>
              </a:path>
            </a:pathLst>
          </a:custGeom>
          <a:blipFill>
            <a:blip r:embed="rId4">
              <a:alphaModFix amt="30000"/>
            </a:blip>
            <a:stretch>
              <a:fillRect l="0" t="-6695" r="0" b="-6695"/>
            </a:stretch>
          </a:blipFill>
        </p:spPr>
      </p:sp>
      <p:sp>
        <p:nvSpPr>
          <p:cNvPr name="TextBox 7" id="7"/>
          <p:cNvSpPr txBox="true"/>
          <p:nvPr/>
        </p:nvSpPr>
        <p:spPr>
          <a:xfrm rot="0">
            <a:off x="0" y="3525572"/>
            <a:ext cx="18288000" cy="3356610"/>
          </a:xfrm>
          <a:prstGeom prst="rect">
            <a:avLst/>
          </a:prstGeom>
        </p:spPr>
        <p:txBody>
          <a:bodyPr anchor="t" rtlCol="false" tIns="0" lIns="0" bIns="0" rIns="0">
            <a:spAutoFit/>
          </a:bodyPr>
          <a:lstStyle/>
          <a:p>
            <a:pPr algn="ctr">
              <a:lnSpc>
                <a:spcPts val="13439"/>
              </a:lnSpc>
            </a:pPr>
            <a:r>
              <a:rPr lang="en-US" sz="9600">
                <a:solidFill>
                  <a:srgbClr val="000000"/>
                </a:solidFill>
                <a:latin typeface="Abril Fatface"/>
                <a:ea typeface="Abril Fatface"/>
                <a:cs typeface="Abril Fatface"/>
                <a:sym typeface="Abril Fatface"/>
              </a:rPr>
              <a:t>Stakeholders and Ethical Implications</a:t>
            </a:r>
          </a:p>
        </p:txBody>
      </p:sp>
      <p:sp>
        <p:nvSpPr>
          <p:cNvPr name="AutoShape 8" id="8"/>
          <p:cNvSpPr/>
          <p:nvPr/>
        </p:nvSpPr>
        <p:spPr>
          <a:xfrm>
            <a:off x="8605054" y="9272588"/>
            <a:ext cx="1077892" cy="0"/>
          </a:xfrm>
          <a:prstGeom prst="line">
            <a:avLst/>
          </a:prstGeom>
          <a:ln cap="rnd" w="28575">
            <a:solidFill>
              <a:srgbClr val="000000"/>
            </a:solidFill>
            <a:prstDash val="solid"/>
            <a:headEnd type="none" len="sm" w="sm"/>
            <a:tailEnd type="triangle" len="med" w="lg"/>
          </a:ln>
        </p:spPr>
      </p:sp>
      <p:sp>
        <p:nvSpPr>
          <p:cNvPr name="TextBox 9" id="9"/>
          <p:cNvSpPr txBox="true"/>
          <p:nvPr/>
        </p:nvSpPr>
        <p:spPr>
          <a:xfrm rot="0">
            <a:off x="1028700" y="970572"/>
            <a:ext cx="3575425" cy="358775"/>
          </a:xfrm>
          <a:prstGeom prst="rect">
            <a:avLst/>
          </a:prstGeom>
        </p:spPr>
        <p:txBody>
          <a:bodyPr anchor="t" rtlCol="false" tIns="0" lIns="0" bIns="0" rIns="0">
            <a:spAutoFit/>
          </a:bodyPr>
          <a:lstStyle/>
          <a:p>
            <a:pPr algn="l">
              <a:lnSpc>
                <a:spcPts val="2800"/>
              </a:lnSpc>
            </a:pPr>
            <a:r>
              <a:rPr lang="en-US" sz="2000" spc="200">
                <a:solidFill>
                  <a:srgbClr val="000000"/>
                </a:solidFill>
                <a:latin typeface="Roboto"/>
                <a:ea typeface="Roboto"/>
                <a:cs typeface="Roboto"/>
                <a:sym typeface="Roboto"/>
              </a:rPr>
              <a:t>FOODWISE</a:t>
            </a:r>
          </a:p>
        </p:txBody>
      </p:sp>
    </p:spTree>
  </p:cSld>
  <p:clrMapOvr>
    <a:masterClrMapping/>
  </p:clrMapOvr>
</p:sld>
</file>

<file path=ppt/slides/slide21.xml><?xml version="1.0" encoding="utf-8"?>
<p:sld xmlns:p="http://schemas.openxmlformats.org/presentationml/2006/main" xmlns:a="http://schemas.openxmlformats.org/drawingml/2006/main" xmlns:r="http://schemas.openxmlformats.org/officeDocument/2006/relationships">
  <p:cSld>
    <p:bg>
      <p:bgPr>
        <a:solidFill>
          <a:srgbClr val="F1F1F1"/>
        </a:solidFill>
      </p:bgPr>
    </p:bg>
    <p:spTree>
      <p:nvGrpSpPr>
        <p:cNvPr id="1" name=""/>
        <p:cNvGrpSpPr/>
        <p:nvPr/>
      </p:nvGrpSpPr>
      <p:grpSpPr>
        <a:xfrm>
          <a:off x="0" y="0"/>
          <a:ext cx="0" cy="0"/>
          <a:chOff x="0" y="0"/>
          <a:chExt cx="0" cy="0"/>
        </a:xfrm>
      </p:grpSpPr>
      <p:sp>
        <p:nvSpPr>
          <p:cNvPr name="AutoShape 2" id="2"/>
          <p:cNvSpPr/>
          <p:nvPr/>
        </p:nvSpPr>
        <p:spPr>
          <a:xfrm rot="0">
            <a:off x="16933370" y="1052675"/>
            <a:ext cx="325930" cy="0"/>
          </a:xfrm>
          <a:prstGeom prst="line">
            <a:avLst/>
          </a:prstGeom>
          <a:ln cap="flat" w="28575">
            <a:solidFill>
              <a:srgbClr val="000000"/>
            </a:solidFill>
            <a:prstDash val="solid"/>
            <a:headEnd type="none" len="sm" w="sm"/>
            <a:tailEnd type="none" len="sm" w="sm"/>
          </a:ln>
        </p:spPr>
      </p:sp>
      <p:sp>
        <p:nvSpPr>
          <p:cNvPr name="AutoShape 3" id="3"/>
          <p:cNvSpPr/>
          <p:nvPr/>
        </p:nvSpPr>
        <p:spPr>
          <a:xfrm rot="0">
            <a:off x="16933370" y="1182027"/>
            <a:ext cx="325930" cy="0"/>
          </a:xfrm>
          <a:prstGeom prst="line">
            <a:avLst/>
          </a:prstGeom>
          <a:ln cap="flat" w="28575">
            <a:solidFill>
              <a:srgbClr val="000000"/>
            </a:solidFill>
            <a:prstDash val="solid"/>
            <a:headEnd type="none" len="sm" w="sm"/>
            <a:tailEnd type="none" len="sm" w="sm"/>
          </a:ln>
        </p:spPr>
      </p:sp>
      <p:sp>
        <p:nvSpPr>
          <p:cNvPr name="AutoShape 4" id="4"/>
          <p:cNvSpPr/>
          <p:nvPr/>
        </p:nvSpPr>
        <p:spPr>
          <a:xfrm rot="0">
            <a:off x="16933370" y="1311379"/>
            <a:ext cx="325930" cy="0"/>
          </a:xfrm>
          <a:prstGeom prst="line">
            <a:avLst/>
          </a:prstGeom>
          <a:ln cap="flat" w="28575">
            <a:solidFill>
              <a:srgbClr val="000000"/>
            </a:solidFill>
            <a:prstDash val="solid"/>
            <a:headEnd type="none" len="sm" w="sm"/>
            <a:tailEnd type="none" len="sm" w="sm"/>
          </a:ln>
        </p:spPr>
      </p:sp>
      <p:sp>
        <p:nvSpPr>
          <p:cNvPr name="Freeform 5" id="5"/>
          <p:cNvSpPr/>
          <p:nvPr/>
        </p:nvSpPr>
        <p:spPr>
          <a:xfrm flipH="false" flipV="false" rot="0">
            <a:off x="16290659" y="1027722"/>
            <a:ext cx="312232" cy="312232"/>
          </a:xfrm>
          <a:custGeom>
            <a:avLst/>
            <a:gdLst/>
            <a:ahLst/>
            <a:cxnLst/>
            <a:rect r="r" b="b" t="t" l="l"/>
            <a:pathLst>
              <a:path h="312232" w="312232">
                <a:moveTo>
                  <a:pt x="0" y="0"/>
                </a:moveTo>
                <a:lnTo>
                  <a:pt x="312232" y="0"/>
                </a:lnTo>
                <a:lnTo>
                  <a:pt x="312232" y="312232"/>
                </a:lnTo>
                <a:lnTo>
                  <a:pt x="0" y="312232"/>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6" id="6"/>
          <p:cNvSpPr/>
          <p:nvPr/>
        </p:nvSpPr>
        <p:spPr>
          <a:xfrm flipH="false" flipV="false" rot="0">
            <a:off x="1917764" y="0"/>
            <a:ext cx="14039520" cy="10287000"/>
          </a:xfrm>
          <a:custGeom>
            <a:avLst/>
            <a:gdLst/>
            <a:ahLst/>
            <a:cxnLst/>
            <a:rect r="r" b="b" t="t" l="l"/>
            <a:pathLst>
              <a:path h="10287000" w="14039520">
                <a:moveTo>
                  <a:pt x="0" y="0"/>
                </a:moveTo>
                <a:lnTo>
                  <a:pt x="14039520" y="0"/>
                </a:lnTo>
                <a:lnTo>
                  <a:pt x="14039520" y="10287000"/>
                </a:lnTo>
                <a:lnTo>
                  <a:pt x="0" y="10287000"/>
                </a:lnTo>
                <a:lnTo>
                  <a:pt x="0" y="0"/>
                </a:lnTo>
                <a:close/>
              </a:path>
            </a:pathLst>
          </a:custGeom>
          <a:blipFill>
            <a:blip r:embed="rId4">
              <a:alphaModFix amt="30000"/>
            </a:blip>
            <a:stretch>
              <a:fillRect l="0" t="-6695" r="0" b="-6695"/>
            </a:stretch>
          </a:blipFill>
        </p:spPr>
      </p:sp>
      <p:sp>
        <p:nvSpPr>
          <p:cNvPr name="TextBox 7" id="7"/>
          <p:cNvSpPr txBox="true"/>
          <p:nvPr/>
        </p:nvSpPr>
        <p:spPr>
          <a:xfrm rot="0">
            <a:off x="6000824" y="1026135"/>
            <a:ext cx="6286351" cy="1368415"/>
          </a:xfrm>
          <a:prstGeom prst="rect">
            <a:avLst/>
          </a:prstGeom>
        </p:spPr>
        <p:txBody>
          <a:bodyPr anchor="t" rtlCol="false" tIns="0" lIns="0" bIns="0" rIns="0">
            <a:spAutoFit/>
          </a:bodyPr>
          <a:lstStyle/>
          <a:p>
            <a:pPr algn="ctr">
              <a:lnSpc>
                <a:spcPts val="11200"/>
              </a:lnSpc>
            </a:pPr>
            <a:r>
              <a:rPr lang="en-US" sz="8000">
                <a:solidFill>
                  <a:srgbClr val="000000"/>
                </a:solidFill>
                <a:latin typeface="Abril Fatface"/>
                <a:ea typeface="Abril Fatface"/>
                <a:cs typeface="Abril Fatface"/>
                <a:sym typeface="Abril Fatface"/>
              </a:rPr>
              <a:t>Stakeholders</a:t>
            </a:r>
          </a:p>
        </p:txBody>
      </p:sp>
      <p:sp>
        <p:nvSpPr>
          <p:cNvPr name="AutoShape 8" id="8"/>
          <p:cNvSpPr/>
          <p:nvPr/>
        </p:nvSpPr>
        <p:spPr>
          <a:xfrm>
            <a:off x="8605054" y="9559096"/>
            <a:ext cx="1077892" cy="0"/>
          </a:xfrm>
          <a:prstGeom prst="line">
            <a:avLst/>
          </a:prstGeom>
          <a:ln cap="rnd" w="28575">
            <a:solidFill>
              <a:srgbClr val="000000"/>
            </a:solidFill>
            <a:prstDash val="solid"/>
            <a:headEnd type="none" len="sm" w="sm"/>
            <a:tailEnd type="triangle" len="med" w="lg"/>
          </a:ln>
        </p:spPr>
      </p:sp>
      <p:sp>
        <p:nvSpPr>
          <p:cNvPr name="TextBox 9" id="9"/>
          <p:cNvSpPr txBox="true"/>
          <p:nvPr/>
        </p:nvSpPr>
        <p:spPr>
          <a:xfrm rot="0">
            <a:off x="1028700" y="970572"/>
            <a:ext cx="3575425" cy="358775"/>
          </a:xfrm>
          <a:prstGeom prst="rect">
            <a:avLst/>
          </a:prstGeom>
        </p:spPr>
        <p:txBody>
          <a:bodyPr anchor="t" rtlCol="false" tIns="0" lIns="0" bIns="0" rIns="0">
            <a:spAutoFit/>
          </a:bodyPr>
          <a:lstStyle/>
          <a:p>
            <a:pPr algn="l">
              <a:lnSpc>
                <a:spcPts val="2800"/>
              </a:lnSpc>
            </a:pPr>
            <a:r>
              <a:rPr lang="en-US" sz="2000" spc="200">
                <a:solidFill>
                  <a:srgbClr val="000000"/>
                </a:solidFill>
                <a:latin typeface="Roboto"/>
                <a:ea typeface="Roboto"/>
                <a:cs typeface="Roboto"/>
                <a:sym typeface="Roboto"/>
              </a:rPr>
              <a:t>FOODWISE</a:t>
            </a:r>
          </a:p>
        </p:txBody>
      </p:sp>
      <p:sp>
        <p:nvSpPr>
          <p:cNvPr name="TextBox 10" id="10"/>
          <p:cNvSpPr txBox="true"/>
          <p:nvPr/>
        </p:nvSpPr>
        <p:spPr>
          <a:xfrm rot="0">
            <a:off x="540598" y="2729353"/>
            <a:ext cx="17206804" cy="1144480"/>
          </a:xfrm>
          <a:prstGeom prst="rect">
            <a:avLst/>
          </a:prstGeom>
        </p:spPr>
        <p:txBody>
          <a:bodyPr anchor="t" rtlCol="false" tIns="0" lIns="0" bIns="0" rIns="0">
            <a:spAutoFit/>
          </a:bodyPr>
          <a:lstStyle/>
          <a:p>
            <a:pPr algn="ctr">
              <a:lnSpc>
                <a:spcPts val="4565"/>
              </a:lnSpc>
              <a:spcBef>
                <a:spcPct val="0"/>
              </a:spcBef>
            </a:pPr>
            <a:r>
              <a:rPr lang="en-US" sz="3261" spc="326">
                <a:solidFill>
                  <a:srgbClr val="000000"/>
                </a:solidFill>
                <a:latin typeface="Roboto"/>
                <a:ea typeface="Roboto"/>
                <a:cs typeface="Roboto"/>
                <a:sym typeface="Roboto"/>
              </a:rPr>
              <a:t>WE RECOGNIZE THIS PRODUCT HAS A WIDE REACHING IMPACT, HERE WE HAVE IDENTIFIED SOME WHO MAY BE INTERESTED</a:t>
            </a:r>
          </a:p>
        </p:txBody>
      </p:sp>
      <p:sp>
        <p:nvSpPr>
          <p:cNvPr name="TextBox 11" id="11"/>
          <p:cNvSpPr txBox="true"/>
          <p:nvPr/>
        </p:nvSpPr>
        <p:spPr>
          <a:xfrm rot="0">
            <a:off x="494156" y="4261739"/>
            <a:ext cx="8329763" cy="4780865"/>
          </a:xfrm>
          <a:prstGeom prst="rect">
            <a:avLst/>
          </a:prstGeom>
        </p:spPr>
        <p:txBody>
          <a:bodyPr anchor="t" rtlCol="false" tIns="0" lIns="0" bIns="0" rIns="0">
            <a:spAutoFit/>
          </a:bodyPr>
          <a:lstStyle/>
          <a:p>
            <a:pPr algn="l" marL="569651" indent="-284825" lvl="1">
              <a:lnSpc>
                <a:spcPts val="4221"/>
              </a:lnSpc>
              <a:buFont typeface="Arial"/>
              <a:buChar char="•"/>
            </a:pPr>
            <a:r>
              <a:rPr lang="en-US" b="true" sz="2638" spc="263">
                <a:solidFill>
                  <a:srgbClr val="000000"/>
                </a:solidFill>
                <a:latin typeface="Roboto Bold"/>
                <a:ea typeface="Roboto Bold"/>
                <a:cs typeface="Roboto Bold"/>
                <a:sym typeface="Roboto Bold"/>
              </a:rPr>
              <a:t>DIRECT STAKEHOLDERS</a:t>
            </a:r>
            <a:r>
              <a:rPr lang="en-US" sz="2638" spc="263">
                <a:solidFill>
                  <a:srgbClr val="000000"/>
                </a:solidFill>
                <a:latin typeface="Roboto"/>
                <a:ea typeface="Roboto"/>
                <a:cs typeface="Roboto"/>
                <a:sym typeface="Roboto"/>
              </a:rPr>
              <a:t>: people who may directly partner with us </a:t>
            </a:r>
          </a:p>
          <a:p>
            <a:pPr algn="l" marL="1139301" indent="-379767" lvl="2">
              <a:lnSpc>
                <a:spcPts val="4221"/>
              </a:lnSpc>
              <a:buFont typeface="Arial"/>
              <a:buChar char="⚬"/>
            </a:pPr>
            <a:r>
              <a:rPr lang="en-US" sz="2638" spc="263">
                <a:solidFill>
                  <a:srgbClr val="000000"/>
                </a:solidFill>
                <a:latin typeface="Roboto"/>
                <a:ea typeface="Roboto"/>
                <a:cs typeface="Roboto"/>
                <a:sym typeface="Roboto"/>
              </a:rPr>
              <a:t>H</a:t>
            </a:r>
            <a:r>
              <a:rPr lang="en-US" sz="2638" spc="263">
                <a:solidFill>
                  <a:srgbClr val="000000"/>
                </a:solidFill>
                <a:latin typeface="Roboto"/>
                <a:ea typeface="Roboto"/>
                <a:cs typeface="Roboto"/>
                <a:sym typeface="Roboto"/>
              </a:rPr>
              <a:t>ealth and mental health organizations, those who specialize with psychiatrists, psychologists, therapists, nutritionists, and dietitians</a:t>
            </a:r>
          </a:p>
          <a:p>
            <a:pPr algn="l" marL="1139301" indent="-379767" lvl="2">
              <a:lnSpc>
                <a:spcPts val="4221"/>
              </a:lnSpc>
              <a:buFont typeface="Arial"/>
              <a:buChar char="⚬"/>
            </a:pPr>
            <a:r>
              <a:rPr lang="en-US" sz="2638" spc="263">
                <a:solidFill>
                  <a:srgbClr val="000000"/>
                </a:solidFill>
                <a:latin typeface="Roboto"/>
                <a:ea typeface="Roboto"/>
                <a:cs typeface="Roboto"/>
                <a:sym typeface="Roboto"/>
              </a:rPr>
              <a:t>Peer support communities that service our primary users, such as Overeaters Anonymous and the Emily Program</a:t>
            </a:r>
          </a:p>
        </p:txBody>
      </p:sp>
      <p:sp>
        <p:nvSpPr>
          <p:cNvPr name="TextBox 12" id="12"/>
          <p:cNvSpPr txBox="true"/>
          <p:nvPr/>
        </p:nvSpPr>
        <p:spPr>
          <a:xfrm rot="0">
            <a:off x="8823919" y="4261739"/>
            <a:ext cx="8969925" cy="4780865"/>
          </a:xfrm>
          <a:prstGeom prst="rect">
            <a:avLst/>
          </a:prstGeom>
        </p:spPr>
        <p:txBody>
          <a:bodyPr anchor="t" rtlCol="false" tIns="0" lIns="0" bIns="0" rIns="0">
            <a:spAutoFit/>
          </a:bodyPr>
          <a:lstStyle/>
          <a:p>
            <a:pPr algn="l" marL="569651" indent="-284825" lvl="1">
              <a:lnSpc>
                <a:spcPts val="4221"/>
              </a:lnSpc>
              <a:buFont typeface="Arial"/>
              <a:buChar char="•"/>
            </a:pPr>
            <a:r>
              <a:rPr lang="en-US" b="true" sz="2638" spc="263">
                <a:solidFill>
                  <a:srgbClr val="000000"/>
                </a:solidFill>
                <a:latin typeface="Roboto Bold"/>
                <a:ea typeface="Roboto Bold"/>
                <a:cs typeface="Roboto Bold"/>
                <a:sym typeface="Roboto Bold"/>
              </a:rPr>
              <a:t>INDIRECT STAKEHOLDERS</a:t>
            </a:r>
            <a:r>
              <a:rPr lang="en-US" sz="2638" spc="263">
                <a:solidFill>
                  <a:srgbClr val="000000"/>
                </a:solidFill>
                <a:latin typeface="Roboto"/>
                <a:ea typeface="Roboto"/>
                <a:cs typeface="Roboto"/>
                <a:sym typeface="Roboto"/>
              </a:rPr>
              <a:t>: people who may use our app, but not directly partner with us </a:t>
            </a:r>
          </a:p>
          <a:p>
            <a:pPr algn="l" marL="1139301" indent="-379767" lvl="2">
              <a:lnSpc>
                <a:spcPts val="4221"/>
              </a:lnSpc>
              <a:buFont typeface="Arial"/>
              <a:buChar char="⚬"/>
            </a:pPr>
            <a:r>
              <a:rPr lang="en-US" sz="2638" spc="263">
                <a:solidFill>
                  <a:srgbClr val="000000"/>
                </a:solidFill>
                <a:latin typeface="Roboto"/>
                <a:ea typeface="Roboto"/>
                <a:cs typeface="Roboto"/>
                <a:sym typeface="Roboto"/>
              </a:rPr>
              <a:t>Advocacy organizations whose primary focus is awareness, such as the National Eating Disorders Association (NEDA) </a:t>
            </a:r>
          </a:p>
          <a:p>
            <a:pPr algn="l" marL="1139301" indent="-379767" lvl="2">
              <a:lnSpc>
                <a:spcPts val="4221"/>
              </a:lnSpc>
              <a:buFont typeface="Arial"/>
              <a:buChar char="⚬"/>
            </a:pPr>
            <a:r>
              <a:rPr lang="en-US" sz="2638" spc="263">
                <a:solidFill>
                  <a:srgbClr val="000000"/>
                </a:solidFill>
                <a:latin typeface="Roboto"/>
                <a:ea typeface="Roboto"/>
                <a:cs typeface="Roboto"/>
                <a:sym typeface="Roboto"/>
              </a:rPr>
              <a:t>Counselors and school wellness programs which likely will not directly interact with us, but could recommend the app to those who are seeking help</a:t>
            </a:r>
          </a:p>
        </p:txBody>
      </p:sp>
    </p:spTree>
  </p:cSld>
  <p:clrMapOvr>
    <a:masterClrMapping/>
  </p:clrMapOvr>
</p:sld>
</file>

<file path=ppt/slides/slide22.xml><?xml version="1.0" encoding="utf-8"?>
<p:sld xmlns:p="http://schemas.openxmlformats.org/presentationml/2006/main" xmlns:a="http://schemas.openxmlformats.org/drawingml/2006/main" xmlns:r="http://schemas.openxmlformats.org/officeDocument/2006/relationships">
  <p:cSld>
    <p:bg>
      <p:bgPr>
        <a:solidFill>
          <a:srgbClr val="F1F1F1"/>
        </a:solidFill>
      </p:bgPr>
    </p:bg>
    <p:spTree>
      <p:nvGrpSpPr>
        <p:cNvPr id="1" name=""/>
        <p:cNvGrpSpPr/>
        <p:nvPr/>
      </p:nvGrpSpPr>
      <p:grpSpPr>
        <a:xfrm>
          <a:off x="0" y="0"/>
          <a:ext cx="0" cy="0"/>
          <a:chOff x="0" y="0"/>
          <a:chExt cx="0" cy="0"/>
        </a:xfrm>
      </p:grpSpPr>
      <p:sp>
        <p:nvSpPr>
          <p:cNvPr name="AutoShape 2" id="2"/>
          <p:cNvSpPr/>
          <p:nvPr/>
        </p:nvSpPr>
        <p:spPr>
          <a:xfrm rot="0">
            <a:off x="16933370" y="1052675"/>
            <a:ext cx="325930" cy="0"/>
          </a:xfrm>
          <a:prstGeom prst="line">
            <a:avLst/>
          </a:prstGeom>
          <a:ln cap="flat" w="28575">
            <a:solidFill>
              <a:srgbClr val="000000"/>
            </a:solidFill>
            <a:prstDash val="solid"/>
            <a:headEnd type="none" len="sm" w="sm"/>
            <a:tailEnd type="none" len="sm" w="sm"/>
          </a:ln>
        </p:spPr>
      </p:sp>
      <p:sp>
        <p:nvSpPr>
          <p:cNvPr name="AutoShape 3" id="3"/>
          <p:cNvSpPr/>
          <p:nvPr/>
        </p:nvSpPr>
        <p:spPr>
          <a:xfrm rot="0">
            <a:off x="16933370" y="1182027"/>
            <a:ext cx="325930" cy="0"/>
          </a:xfrm>
          <a:prstGeom prst="line">
            <a:avLst/>
          </a:prstGeom>
          <a:ln cap="flat" w="28575">
            <a:solidFill>
              <a:srgbClr val="000000"/>
            </a:solidFill>
            <a:prstDash val="solid"/>
            <a:headEnd type="none" len="sm" w="sm"/>
            <a:tailEnd type="none" len="sm" w="sm"/>
          </a:ln>
        </p:spPr>
      </p:sp>
      <p:sp>
        <p:nvSpPr>
          <p:cNvPr name="AutoShape 4" id="4"/>
          <p:cNvSpPr/>
          <p:nvPr/>
        </p:nvSpPr>
        <p:spPr>
          <a:xfrm rot="0">
            <a:off x="16933370" y="1311379"/>
            <a:ext cx="325930" cy="0"/>
          </a:xfrm>
          <a:prstGeom prst="line">
            <a:avLst/>
          </a:prstGeom>
          <a:ln cap="flat" w="28575">
            <a:solidFill>
              <a:srgbClr val="000000"/>
            </a:solidFill>
            <a:prstDash val="solid"/>
            <a:headEnd type="none" len="sm" w="sm"/>
            <a:tailEnd type="none" len="sm" w="sm"/>
          </a:ln>
        </p:spPr>
      </p:sp>
      <p:sp>
        <p:nvSpPr>
          <p:cNvPr name="Freeform 5" id="5"/>
          <p:cNvSpPr/>
          <p:nvPr/>
        </p:nvSpPr>
        <p:spPr>
          <a:xfrm flipH="false" flipV="false" rot="0">
            <a:off x="16290659" y="1027722"/>
            <a:ext cx="312232" cy="312232"/>
          </a:xfrm>
          <a:custGeom>
            <a:avLst/>
            <a:gdLst/>
            <a:ahLst/>
            <a:cxnLst/>
            <a:rect r="r" b="b" t="t" l="l"/>
            <a:pathLst>
              <a:path h="312232" w="312232">
                <a:moveTo>
                  <a:pt x="0" y="0"/>
                </a:moveTo>
                <a:lnTo>
                  <a:pt x="312232" y="0"/>
                </a:lnTo>
                <a:lnTo>
                  <a:pt x="312232" y="312232"/>
                </a:lnTo>
                <a:lnTo>
                  <a:pt x="0" y="312232"/>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6" id="6"/>
          <p:cNvSpPr/>
          <p:nvPr/>
        </p:nvSpPr>
        <p:spPr>
          <a:xfrm flipH="false" flipV="false" rot="0">
            <a:off x="2124240" y="0"/>
            <a:ext cx="14039520" cy="10287000"/>
          </a:xfrm>
          <a:custGeom>
            <a:avLst/>
            <a:gdLst/>
            <a:ahLst/>
            <a:cxnLst/>
            <a:rect r="r" b="b" t="t" l="l"/>
            <a:pathLst>
              <a:path h="10287000" w="14039520">
                <a:moveTo>
                  <a:pt x="0" y="0"/>
                </a:moveTo>
                <a:lnTo>
                  <a:pt x="14039520" y="0"/>
                </a:lnTo>
                <a:lnTo>
                  <a:pt x="14039520" y="10287000"/>
                </a:lnTo>
                <a:lnTo>
                  <a:pt x="0" y="10287000"/>
                </a:lnTo>
                <a:lnTo>
                  <a:pt x="0" y="0"/>
                </a:lnTo>
                <a:close/>
              </a:path>
            </a:pathLst>
          </a:custGeom>
          <a:blipFill>
            <a:blip r:embed="rId4">
              <a:alphaModFix amt="30000"/>
            </a:blip>
            <a:stretch>
              <a:fillRect l="0" t="-6695" r="0" b="-6695"/>
            </a:stretch>
          </a:blipFill>
        </p:spPr>
      </p:sp>
      <p:sp>
        <p:nvSpPr>
          <p:cNvPr name="Freeform 7" id="7"/>
          <p:cNvSpPr/>
          <p:nvPr/>
        </p:nvSpPr>
        <p:spPr>
          <a:xfrm flipH="false" flipV="false" rot="0">
            <a:off x="698751" y="3202138"/>
            <a:ext cx="4235323" cy="6356958"/>
          </a:xfrm>
          <a:custGeom>
            <a:avLst/>
            <a:gdLst/>
            <a:ahLst/>
            <a:cxnLst/>
            <a:rect r="r" b="b" t="t" l="l"/>
            <a:pathLst>
              <a:path h="6356958" w="4235323">
                <a:moveTo>
                  <a:pt x="0" y="0"/>
                </a:moveTo>
                <a:lnTo>
                  <a:pt x="4235323" y="0"/>
                </a:lnTo>
                <a:lnTo>
                  <a:pt x="4235323" y="6356958"/>
                </a:lnTo>
                <a:lnTo>
                  <a:pt x="0" y="6356958"/>
                </a:lnTo>
                <a:lnTo>
                  <a:pt x="0" y="0"/>
                </a:lnTo>
                <a:close/>
              </a:path>
            </a:pathLst>
          </a:custGeom>
          <a:blipFill>
            <a:blip r:embed="rId5"/>
            <a:stretch>
              <a:fillRect l="0" t="0" r="0" b="0"/>
            </a:stretch>
          </a:blipFill>
        </p:spPr>
      </p:sp>
      <p:sp>
        <p:nvSpPr>
          <p:cNvPr name="TextBox 8" id="8"/>
          <p:cNvSpPr txBox="true"/>
          <p:nvPr/>
        </p:nvSpPr>
        <p:spPr>
          <a:xfrm rot="0">
            <a:off x="1183143" y="1710885"/>
            <a:ext cx="15921714" cy="1015547"/>
          </a:xfrm>
          <a:prstGeom prst="rect">
            <a:avLst/>
          </a:prstGeom>
        </p:spPr>
        <p:txBody>
          <a:bodyPr anchor="t" rtlCol="false" tIns="0" lIns="0" bIns="0" rIns="0">
            <a:spAutoFit/>
          </a:bodyPr>
          <a:lstStyle/>
          <a:p>
            <a:pPr algn="ctr">
              <a:lnSpc>
                <a:spcPts val="8383"/>
              </a:lnSpc>
            </a:pPr>
            <a:r>
              <a:rPr lang="en-US" sz="5988">
                <a:solidFill>
                  <a:srgbClr val="000000"/>
                </a:solidFill>
                <a:latin typeface="Abril Fatface"/>
                <a:ea typeface="Abril Fatface"/>
                <a:cs typeface="Abril Fatface"/>
                <a:sym typeface="Abril Fatface"/>
              </a:rPr>
              <a:t>Ethical Implications: Our Tarot Cards of Tech</a:t>
            </a:r>
          </a:p>
        </p:txBody>
      </p:sp>
      <p:sp>
        <p:nvSpPr>
          <p:cNvPr name="TextBox 9" id="9"/>
          <p:cNvSpPr txBox="true"/>
          <p:nvPr/>
        </p:nvSpPr>
        <p:spPr>
          <a:xfrm rot="0">
            <a:off x="1028700" y="970572"/>
            <a:ext cx="3575425" cy="358775"/>
          </a:xfrm>
          <a:prstGeom prst="rect">
            <a:avLst/>
          </a:prstGeom>
        </p:spPr>
        <p:txBody>
          <a:bodyPr anchor="t" rtlCol="false" tIns="0" lIns="0" bIns="0" rIns="0">
            <a:spAutoFit/>
          </a:bodyPr>
          <a:lstStyle/>
          <a:p>
            <a:pPr algn="l">
              <a:lnSpc>
                <a:spcPts val="2800"/>
              </a:lnSpc>
            </a:pPr>
            <a:r>
              <a:rPr lang="en-US" sz="2000" spc="200">
                <a:solidFill>
                  <a:srgbClr val="000000"/>
                </a:solidFill>
                <a:latin typeface="Roboto"/>
                <a:ea typeface="Roboto"/>
                <a:cs typeface="Roboto"/>
                <a:sym typeface="Roboto"/>
              </a:rPr>
              <a:t>FOODWISE</a:t>
            </a:r>
          </a:p>
        </p:txBody>
      </p:sp>
      <p:sp>
        <p:nvSpPr>
          <p:cNvPr name="TextBox 10" id="10"/>
          <p:cNvSpPr txBox="true"/>
          <p:nvPr/>
        </p:nvSpPr>
        <p:spPr>
          <a:xfrm rot="0">
            <a:off x="5999563" y="3139546"/>
            <a:ext cx="10933807" cy="629921"/>
          </a:xfrm>
          <a:prstGeom prst="rect">
            <a:avLst/>
          </a:prstGeom>
        </p:spPr>
        <p:txBody>
          <a:bodyPr anchor="t" rtlCol="false" tIns="0" lIns="0" bIns="0" rIns="0">
            <a:spAutoFit/>
          </a:bodyPr>
          <a:lstStyle/>
          <a:p>
            <a:pPr algn="ctr">
              <a:lnSpc>
                <a:spcPts val="5179"/>
              </a:lnSpc>
              <a:spcBef>
                <a:spcPct val="0"/>
              </a:spcBef>
            </a:pPr>
            <a:r>
              <a:rPr lang="en-US" sz="3699" spc="369">
                <a:solidFill>
                  <a:srgbClr val="000000"/>
                </a:solidFill>
                <a:latin typeface="Roboto"/>
                <a:ea typeface="Roboto"/>
                <a:cs typeface="Roboto"/>
                <a:sym typeface="Roboto"/>
              </a:rPr>
              <a:t>NUMBER 1: VIDEO KILLED THE RADIO STAR</a:t>
            </a:r>
          </a:p>
        </p:txBody>
      </p:sp>
      <p:sp>
        <p:nvSpPr>
          <p:cNvPr name="TextBox 11" id="11"/>
          <p:cNvSpPr txBox="true"/>
          <p:nvPr/>
        </p:nvSpPr>
        <p:spPr>
          <a:xfrm rot="0">
            <a:off x="5692234" y="4194739"/>
            <a:ext cx="11548464" cy="5364357"/>
          </a:xfrm>
          <a:prstGeom prst="rect">
            <a:avLst/>
          </a:prstGeom>
        </p:spPr>
        <p:txBody>
          <a:bodyPr anchor="t" rtlCol="false" tIns="0" lIns="0" bIns="0" rIns="0">
            <a:spAutoFit/>
          </a:bodyPr>
          <a:lstStyle/>
          <a:p>
            <a:pPr algn="ctr">
              <a:lnSpc>
                <a:spcPts val="3576"/>
              </a:lnSpc>
            </a:pPr>
            <a:r>
              <a:rPr lang="en-US" sz="2554" spc="255">
                <a:solidFill>
                  <a:srgbClr val="000000"/>
                </a:solidFill>
                <a:latin typeface="Roboto"/>
                <a:ea typeface="Roboto"/>
                <a:cs typeface="Roboto"/>
                <a:sym typeface="Roboto"/>
              </a:rPr>
              <a:t>IN THE EVENT THIS PRODUCT IS INCREDIBLY SUCCESSFUL, SOME PEOPLE MAY GO OUT OF BUSINESS. </a:t>
            </a:r>
          </a:p>
          <a:p>
            <a:pPr algn="ctr">
              <a:lnSpc>
                <a:spcPts val="3576"/>
              </a:lnSpc>
            </a:pPr>
          </a:p>
          <a:p>
            <a:pPr algn="ctr">
              <a:lnSpc>
                <a:spcPts val="3576"/>
              </a:lnSpc>
            </a:pPr>
            <a:r>
              <a:rPr lang="en-US" sz="2554" spc="255">
                <a:solidFill>
                  <a:srgbClr val="000000"/>
                </a:solidFill>
                <a:latin typeface="Roboto"/>
                <a:ea typeface="Roboto"/>
                <a:cs typeface="Roboto"/>
                <a:sym typeface="Roboto"/>
              </a:rPr>
              <a:t>F</a:t>
            </a:r>
            <a:r>
              <a:rPr lang="en-US" sz="2554" spc="255">
                <a:solidFill>
                  <a:srgbClr val="000000"/>
                </a:solidFill>
                <a:latin typeface="Roboto"/>
                <a:ea typeface="Roboto"/>
                <a:cs typeface="Roboto"/>
                <a:sym typeface="Roboto"/>
              </a:rPr>
              <a:t>or instance, our app uniquely uses techniques from addiction recovery and adapts it to fit eating disorder recovery. So, one can conclude that if all goes well, people will look to this as a new, innovative, and ideal way to treat an eating disorder. This may put CBT therapists out of a job.</a:t>
            </a:r>
          </a:p>
          <a:p>
            <a:pPr algn="ctr">
              <a:lnSpc>
                <a:spcPts val="3576"/>
              </a:lnSpc>
            </a:pPr>
          </a:p>
          <a:p>
            <a:pPr algn="ctr">
              <a:lnSpc>
                <a:spcPts val="3576"/>
              </a:lnSpc>
              <a:spcBef>
                <a:spcPct val="0"/>
              </a:spcBef>
            </a:pPr>
            <a:r>
              <a:rPr lang="en-US" sz="2554" spc="255">
                <a:solidFill>
                  <a:srgbClr val="000000"/>
                </a:solidFill>
                <a:latin typeface="Roboto"/>
                <a:ea typeface="Roboto"/>
                <a:cs typeface="Roboto"/>
                <a:sym typeface="Roboto"/>
              </a:rPr>
              <a:t>Institutions can also certainly be impacted by this. Primarily medical and therapeutic ones. This could innovate the way we treat eating disorders</a:t>
            </a:r>
          </a:p>
        </p:txBody>
      </p:sp>
    </p:spTree>
  </p:cSld>
  <p:clrMapOvr>
    <a:masterClrMapping/>
  </p:clrMapOvr>
</p:sld>
</file>

<file path=ppt/slides/slide23.xml><?xml version="1.0" encoding="utf-8"?>
<p:sld xmlns:p="http://schemas.openxmlformats.org/presentationml/2006/main" xmlns:a="http://schemas.openxmlformats.org/drawingml/2006/main" xmlns:r="http://schemas.openxmlformats.org/officeDocument/2006/relationships">
  <p:cSld>
    <p:bg>
      <p:bgPr>
        <a:solidFill>
          <a:srgbClr val="F1F1F1"/>
        </a:solidFill>
      </p:bgPr>
    </p:bg>
    <p:spTree>
      <p:nvGrpSpPr>
        <p:cNvPr id="1" name=""/>
        <p:cNvGrpSpPr/>
        <p:nvPr/>
      </p:nvGrpSpPr>
      <p:grpSpPr>
        <a:xfrm>
          <a:off x="0" y="0"/>
          <a:ext cx="0" cy="0"/>
          <a:chOff x="0" y="0"/>
          <a:chExt cx="0" cy="0"/>
        </a:xfrm>
      </p:grpSpPr>
      <p:sp>
        <p:nvSpPr>
          <p:cNvPr name="AutoShape 2" id="2"/>
          <p:cNvSpPr/>
          <p:nvPr/>
        </p:nvSpPr>
        <p:spPr>
          <a:xfrm rot="0">
            <a:off x="16933370" y="1052675"/>
            <a:ext cx="325930" cy="0"/>
          </a:xfrm>
          <a:prstGeom prst="line">
            <a:avLst/>
          </a:prstGeom>
          <a:ln cap="flat" w="28575">
            <a:solidFill>
              <a:srgbClr val="000000"/>
            </a:solidFill>
            <a:prstDash val="solid"/>
            <a:headEnd type="none" len="sm" w="sm"/>
            <a:tailEnd type="none" len="sm" w="sm"/>
          </a:ln>
        </p:spPr>
      </p:sp>
      <p:sp>
        <p:nvSpPr>
          <p:cNvPr name="AutoShape 3" id="3"/>
          <p:cNvSpPr/>
          <p:nvPr/>
        </p:nvSpPr>
        <p:spPr>
          <a:xfrm rot="0">
            <a:off x="16933370" y="1182027"/>
            <a:ext cx="325930" cy="0"/>
          </a:xfrm>
          <a:prstGeom prst="line">
            <a:avLst/>
          </a:prstGeom>
          <a:ln cap="flat" w="28575">
            <a:solidFill>
              <a:srgbClr val="000000"/>
            </a:solidFill>
            <a:prstDash val="solid"/>
            <a:headEnd type="none" len="sm" w="sm"/>
            <a:tailEnd type="none" len="sm" w="sm"/>
          </a:ln>
        </p:spPr>
      </p:sp>
      <p:sp>
        <p:nvSpPr>
          <p:cNvPr name="AutoShape 4" id="4"/>
          <p:cNvSpPr/>
          <p:nvPr/>
        </p:nvSpPr>
        <p:spPr>
          <a:xfrm rot="0">
            <a:off x="16933370" y="1311379"/>
            <a:ext cx="325930" cy="0"/>
          </a:xfrm>
          <a:prstGeom prst="line">
            <a:avLst/>
          </a:prstGeom>
          <a:ln cap="flat" w="28575">
            <a:solidFill>
              <a:srgbClr val="000000"/>
            </a:solidFill>
            <a:prstDash val="solid"/>
            <a:headEnd type="none" len="sm" w="sm"/>
            <a:tailEnd type="none" len="sm" w="sm"/>
          </a:ln>
        </p:spPr>
      </p:sp>
      <p:sp>
        <p:nvSpPr>
          <p:cNvPr name="Freeform 5" id="5"/>
          <p:cNvSpPr/>
          <p:nvPr/>
        </p:nvSpPr>
        <p:spPr>
          <a:xfrm flipH="false" flipV="false" rot="0">
            <a:off x="16290659" y="1027722"/>
            <a:ext cx="312232" cy="312232"/>
          </a:xfrm>
          <a:custGeom>
            <a:avLst/>
            <a:gdLst/>
            <a:ahLst/>
            <a:cxnLst/>
            <a:rect r="r" b="b" t="t" l="l"/>
            <a:pathLst>
              <a:path h="312232" w="312232">
                <a:moveTo>
                  <a:pt x="0" y="0"/>
                </a:moveTo>
                <a:lnTo>
                  <a:pt x="312232" y="0"/>
                </a:lnTo>
                <a:lnTo>
                  <a:pt x="312232" y="312232"/>
                </a:lnTo>
                <a:lnTo>
                  <a:pt x="0" y="312232"/>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6" id="6"/>
          <p:cNvSpPr/>
          <p:nvPr/>
        </p:nvSpPr>
        <p:spPr>
          <a:xfrm flipH="false" flipV="false" rot="0">
            <a:off x="2124240" y="0"/>
            <a:ext cx="14039520" cy="10287000"/>
          </a:xfrm>
          <a:custGeom>
            <a:avLst/>
            <a:gdLst/>
            <a:ahLst/>
            <a:cxnLst/>
            <a:rect r="r" b="b" t="t" l="l"/>
            <a:pathLst>
              <a:path h="10287000" w="14039520">
                <a:moveTo>
                  <a:pt x="0" y="0"/>
                </a:moveTo>
                <a:lnTo>
                  <a:pt x="14039520" y="0"/>
                </a:lnTo>
                <a:lnTo>
                  <a:pt x="14039520" y="10287000"/>
                </a:lnTo>
                <a:lnTo>
                  <a:pt x="0" y="10287000"/>
                </a:lnTo>
                <a:lnTo>
                  <a:pt x="0" y="0"/>
                </a:lnTo>
                <a:close/>
              </a:path>
            </a:pathLst>
          </a:custGeom>
          <a:blipFill>
            <a:blip r:embed="rId4">
              <a:alphaModFix amt="30000"/>
            </a:blip>
            <a:stretch>
              <a:fillRect l="0" t="-6695" r="0" b="-6695"/>
            </a:stretch>
          </a:blipFill>
        </p:spPr>
      </p:sp>
      <p:sp>
        <p:nvSpPr>
          <p:cNvPr name="Freeform 7" id="7"/>
          <p:cNvSpPr/>
          <p:nvPr/>
        </p:nvSpPr>
        <p:spPr>
          <a:xfrm flipH="false" flipV="false" rot="0">
            <a:off x="798457" y="3196617"/>
            <a:ext cx="4092292" cy="6356958"/>
          </a:xfrm>
          <a:custGeom>
            <a:avLst/>
            <a:gdLst/>
            <a:ahLst/>
            <a:cxnLst/>
            <a:rect r="r" b="b" t="t" l="l"/>
            <a:pathLst>
              <a:path h="6356958" w="4092292">
                <a:moveTo>
                  <a:pt x="0" y="0"/>
                </a:moveTo>
                <a:lnTo>
                  <a:pt x="4092291" y="0"/>
                </a:lnTo>
                <a:lnTo>
                  <a:pt x="4092291" y="6356958"/>
                </a:lnTo>
                <a:lnTo>
                  <a:pt x="0" y="6356958"/>
                </a:lnTo>
                <a:lnTo>
                  <a:pt x="0" y="0"/>
                </a:lnTo>
                <a:close/>
              </a:path>
            </a:pathLst>
          </a:custGeom>
          <a:blipFill>
            <a:blip r:embed="rId5"/>
            <a:stretch>
              <a:fillRect l="0" t="0" r="0" b="0"/>
            </a:stretch>
          </a:blipFill>
        </p:spPr>
      </p:sp>
      <p:sp>
        <p:nvSpPr>
          <p:cNvPr name="TextBox 8" id="8"/>
          <p:cNvSpPr txBox="true"/>
          <p:nvPr/>
        </p:nvSpPr>
        <p:spPr>
          <a:xfrm rot="0">
            <a:off x="798457" y="1546510"/>
            <a:ext cx="16691087" cy="1069082"/>
          </a:xfrm>
          <a:prstGeom prst="rect">
            <a:avLst/>
          </a:prstGeom>
        </p:spPr>
        <p:txBody>
          <a:bodyPr anchor="t" rtlCol="false" tIns="0" lIns="0" bIns="0" rIns="0">
            <a:spAutoFit/>
          </a:bodyPr>
          <a:lstStyle/>
          <a:p>
            <a:pPr algn="ctr">
              <a:lnSpc>
                <a:spcPts val="8788"/>
              </a:lnSpc>
            </a:pPr>
            <a:r>
              <a:rPr lang="en-US" sz="6277">
                <a:solidFill>
                  <a:srgbClr val="000000"/>
                </a:solidFill>
                <a:latin typeface="Abril Fatface"/>
                <a:ea typeface="Abril Fatface"/>
                <a:cs typeface="Abril Fatface"/>
                <a:sym typeface="Abril Fatface"/>
              </a:rPr>
              <a:t>Ethical Implications: Our Tarot Cards of Tech</a:t>
            </a:r>
          </a:p>
        </p:txBody>
      </p:sp>
      <p:sp>
        <p:nvSpPr>
          <p:cNvPr name="TextBox 9" id="9"/>
          <p:cNvSpPr txBox="true"/>
          <p:nvPr/>
        </p:nvSpPr>
        <p:spPr>
          <a:xfrm rot="0">
            <a:off x="1028700" y="970572"/>
            <a:ext cx="3575425" cy="358775"/>
          </a:xfrm>
          <a:prstGeom prst="rect">
            <a:avLst/>
          </a:prstGeom>
        </p:spPr>
        <p:txBody>
          <a:bodyPr anchor="t" rtlCol="false" tIns="0" lIns="0" bIns="0" rIns="0">
            <a:spAutoFit/>
          </a:bodyPr>
          <a:lstStyle/>
          <a:p>
            <a:pPr algn="l">
              <a:lnSpc>
                <a:spcPts val="2800"/>
              </a:lnSpc>
            </a:pPr>
            <a:r>
              <a:rPr lang="en-US" sz="2000" spc="200">
                <a:solidFill>
                  <a:srgbClr val="000000"/>
                </a:solidFill>
                <a:latin typeface="Roboto"/>
                <a:ea typeface="Roboto"/>
                <a:cs typeface="Roboto"/>
                <a:sym typeface="Roboto"/>
              </a:rPr>
              <a:t>FOODWISE</a:t>
            </a:r>
          </a:p>
        </p:txBody>
      </p:sp>
      <p:sp>
        <p:nvSpPr>
          <p:cNvPr name="TextBox 10" id="10"/>
          <p:cNvSpPr txBox="true"/>
          <p:nvPr/>
        </p:nvSpPr>
        <p:spPr>
          <a:xfrm rot="0">
            <a:off x="6047485" y="3120417"/>
            <a:ext cx="10837962" cy="695961"/>
          </a:xfrm>
          <a:prstGeom prst="rect">
            <a:avLst/>
          </a:prstGeom>
        </p:spPr>
        <p:txBody>
          <a:bodyPr anchor="t" rtlCol="false" tIns="0" lIns="0" bIns="0" rIns="0">
            <a:spAutoFit/>
          </a:bodyPr>
          <a:lstStyle/>
          <a:p>
            <a:pPr algn="ctr">
              <a:lnSpc>
                <a:spcPts val="5739"/>
              </a:lnSpc>
              <a:spcBef>
                <a:spcPct val="0"/>
              </a:spcBef>
            </a:pPr>
            <a:r>
              <a:rPr lang="en-US" sz="4099" spc="409">
                <a:solidFill>
                  <a:srgbClr val="000000"/>
                </a:solidFill>
                <a:latin typeface="Roboto"/>
                <a:ea typeface="Roboto"/>
                <a:cs typeface="Roboto"/>
                <a:sym typeface="Roboto"/>
              </a:rPr>
              <a:t>NUMBER 2: OH MY, WHAT A SCANDAL!</a:t>
            </a:r>
          </a:p>
        </p:txBody>
      </p:sp>
      <p:sp>
        <p:nvSpPr>
          <p:cNvPr name="TextBox 11" id="11"/>
          <p:cNvSpPr txBox="true"/>
          <p:nvPr/>
        </p:nvSpPr>
        <p:spPr>
          <a:xfrm rot="0">
            <a:off x="5067434" y="4405753"/>
            <a:ext cx="12798063" cy="5147822"/>
          </a:xfrm>
          <a:prstGeom prst="rect">
            <a:avLst/>
          </a:prstGeom>
        </p:spPr>
        <p:txBody>
          <a:bodyPr anchor="t" rtlCol="false" tIns="0" lIns="0" bIns="0" rIns="0">
            <a:spAutoFit/>
          </a:bodyPr>
          <a:lstStyle/>
          <a:p>
            <a:pPr algn="ctr">
              <a:lnSpc>
                <a:spcPts val="3436"/>
              </a:lnSpc>
            </a:pPr>
            <a:r>
              <a:rPr lang="en-US" sz="2454" spc="245">
                <a:solidFill>
                  <a:srgbClr val="000000"/>
                </a:solidFill>
                <a:latin typeface="Roboto"/>
                <a:ea typeface="Roboto"/>
                <a:cs typeface="Roboto"/>
                <a:sym typeface="Roboto"/>
              </a:rPr>
              <a:t>“NEW APP DUMBS DOWN ED RECOVERY, INCREDIBLY TONE DEAF”</a:t>
            </a:r>
          </a:p>
          <a:p>
            <a:pPr algn="ctr">
              <a:lnSpc>
                <a:spcPts val="3436"/>
              </a:lnSpc>
            </a:pPr>
          </a:p>
          <a:p>
            <a:pPr algn="ctr">
              <a:lnSpc>
                <a:spcPts val="3436"/>
              </a:lnSpc>
            </a:pPr>
            <a:r>
              <a:rPr lang="en-US" sz="2454" spc="245">
                <a:solidFill>
                  <a:srgbClr val="000000"/>
                </a:solidFill>
                <a:latin typeface="Roboto"/>
                <a:ea typeface="Roboto"/>
                <a:cs typeface="Roboto"/>
                <a:sym typeface="Roboto"/>
              </a:rPr>
              <a:t>W</a:t>
            </a:r>
            <a:r>
              <a:rPr lang="en-US" sz="2454" spc="245">
                <a:solidFill>
                  <a:srgbClr val="000000"/>
                </a:solidFill>
                <a:latin typeface="Roboto"/>
                <a:ea typeface="Roboto"/>
                <a:cs typeface="Roboto"/>
                <a:sym typeface="Roboto"/>
              </a:rPr>
              <a:t>e understand that in trying to make recovery structured in such a way where it fits every kind of ED patient is an incredibly difficult task. There is a reason many people don’t use apps, it’s hard to make it work for you. </a:t>
            </a:r>
          </a:p>
          <a:p>
            <a:pPr algn="ctr">
              <a:lnSpc>
                <a:spcPts val="3436"/>
              </a:lnSpc>
            </a:pPr>
          </a:p>
          <a:p>
            <a:pPr algn="ctr">
              <a:lnSpc>
                <a:spcPts val="3436"/>
              </a:lnSpc>
              <a:spcBef>
                <a:spcPct val="0"/>
              </a:spcBef>
            </a:pPr>
            <a:r>
              <a:rPr lang="en-US" sz="2454" spc="245">
                <a:solidFill>
                  <a:srgbClr val="000000"/>
                </a:solidFill>
                <a:latin typeface="Roboto"/>
                <a:ea typeface="Roboto"/>
                <a:cs typeface="Roboto"/>
                <a:sym typeface="Roboto"/>
              </a:rPr>
              <a:t>However, we do believe that in providing structure, we ultimately provide a more accessible, yet still personalizable, route to recovery. Of course we can see how structure may in fact induce stress in a user, especially if they feel as though they are not sticking to their recovery goals. But we hope that in making it fun, lighthearted, positive, and without excessive tracking, the user will feel safe in the structured environment</a:t>
            </a:r>
          </a:p>
        </p:txBody>
      </p:sp>
    </p:spTree>
  </p:cSld>
  <p:clrMapOvr>
    <a:masterClrMapping/>
  </p:clrMapOvr>
</p:sld>
</file>

<file path=ppt/slides/slide24.xml><?xml version="1.0" encoding="utf-8"?>
<p:sld xmlns:p="http://schemas.openxmlformats.org/presentationml/2006/main" xmlns:a="http://schemas.openxmlformats.org/drawingml/2006/main" xmlns:r="http://schemas.openxmlformats.org/officeDocument/2006/relationships">
  <p:cSld>
    <p:bg>
      <p:bgPr>
        <a:solidFill>
          <a:srgbClr val="F1F1F1"/>
        </a:solidFill>
      </p:bgPr>
    </p:bg>
    <p:spTree>
      <p:nvGrpSpPr>
        <p:cNvPr id="1" name=""/>
        <p:cNvGrpSpPr/>
        <p:nvPr/>
      </p:nvGrpSpPr>
      <p:grpSpPr>
        <a:xfrm>
          <a:off x="0" y="0"/>
          <a:ext cx="0" cy="0"/>
          <a:chOff x="0" y="0"/>
          <a:chExt cx="0" cy="0"/>
        </a:xfrm>
      </p:grpSpPr>
      <p:sp>
        <p:nvSpPr>
          <p:cNvPr name="AutoShape 2" id="2"/>
          <p:cNvSpPr/>
          <p:nvPr/>
        </p:nvSpPr>
        <p:spPr>
          <a:xfrm rot="0">
            <a:off x="16933370" y="1052675"/>
            <a:ext cx="325930" cy="0"/>
          </a:xfrm>
          <a:prstGeom prst="line">
            <a:avLst/>
          </a:prstGeom>
          <a:ln cap="flat" w="28575">
            <a:solidFill>
              <a:srgbClr val="000000"/>
            </a:solidFill>
            <a:prstDash val="solid"/>
            <a:headEnd type="none" len="sm" w="sm"/>
            <a:tailEnd type="none" len="sm" w="sm"/>
          </a:ln>
        </p:spPr>
      </p:sp>
      <p:sp>
        <p:nvSpPr>
          <p:cNvPr name="AutoShape 3" id="3"/>
          <p:cNvSpPr/>
          <p:nvPr/>
        </p:nvSpPr>
        <p:spPr>
          <a:xfrm rot="0">
            <a:off x="16933370" y="1182027"/>
            <a:ext cx="325930" cy="0"/>
          </a:xfrm>
          <a:prstGeom prst="line">
            <a:avLst/>
          </a:prstGeom>
          <a:ln cap="flat" w="28575">
            <a:solidFill>
              <a:srgbClr val="000000"/>
            </a:solidFill>
            <a:prstDash val="solid"/>
            <a:headEnd type="none" len="sm" w="sm"/>
            <a:tailEnd type="none" len="sm" w="sm"/>
          </a:ln>
        </p:spPr>
      </p:sp>
      <p:sp>
        <p:nvSpPr>
          <p:cNvPr name="AutoShape 4" id="4"/>
          <p:cNvSpPr/>
          <p:nvPr/>
        </p:nvSpPr>
        <p:spPr>
          <a:xfrm rot="0">
            <a:off x="16933370" y="1311379"/>
            <a:ext cx="325930" cy="0"/>
          </a:xfrm>
          <a:prstGeom prst="line">
            <a:avLst/>
          </a:prstGeom>
          <a:ln cap="flat" w="28575">
            <a:solidFill>
              <a:srgbClr val="000000"/>
            </a:solidFill>
            <a:prstDash val="solid"/>
            <a:headEnd type="none" len="sm" w="sm"/>
            <a:tailEnd type="none" len="sm" w="sm"/>
          </a:ln>
        </p:spPr>
      </p:sp>
      <p:sp>
        <p:nvSpPr>
          <p:cNvPr name="Freeform 5" id="5"/>
          <p:cNvSpPr/>
          <p:nvPr/>
        </p:nvSpPr>
        <p:spPr>
          <a:xfrm flipH="false" flipV="false" rot="0">
            <a:off x="16290659" y="1027722"/>
            <a:ext cx="312232" cy="312232"/>
          </a:xfrm>
          <a:custGeom>
            <a:avLst/>
            <a:gdLst/>
            <a:ahLst/>
            <a:cxnLst/>
            <a:rect r="r" b="b" t="t" l="l"/>
            <a:pathLst>
              <a:path h="312232" w="312232">
                <a:moveTo>
                  <a:pt x="0" y="0"/>
                </a:moveTo>
                <a:lnTo>
                  <a:pt x="312232" y="0"/>
                </a:lnTo>
                <a:lnTo>
                  <a:pt x="312232" y="312232"/>
                </a:lnTo>
                <a:lnTo>
                  <a:pt x="0" y="312232"/>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6" id="6"/>
          <p:cNvSpPr/>
          <p:nvPr/>
        </p:nvSpPr>
        <p:spPr>
          <a:xfrm flipH="false" flipV="false" rot="0">
            <a:off x="2124240" y="0"/>
            <a:ext cx="14039520" cy="10287000"/>
          </a:xfrm>
          <a:custGeom>
            <a:avLst/>
            <a:gdLst/>
            <a:ahLst/>
            <a:cxnLst/>
            <a:rect r="r" b="b" t="t" l="l"/>
            <a:pathLst>
              <a:path h="10287000" w="14039520">
                <a:moveTo>
                  <a:pt x="0" y="0"/>
                </a:moveTo>
                <a:lnTo>
                  <a:pt x="14039520" y="0"/>
                </a:lnTo>
                <a:lnTo>
                  <a:pt x="14039520" y="10287000"/>
                </a:lnTo>
                <a:lnTo>
                  <a:pt x="0" y="10287000"/>
                </a:lnTo>
                <a:lnTo>
                  <a:pt x="0" y="0"/>
                </a:lnTo>
                <a:close/>
              </a:path>
            </a:pathLst>
          </a:custGeom>
          <a:blipFill>
            <a:blip r:embed="rId4">
              <a:alphaModFix amt="30000"/>
            </a:blip>
            <a:stretch>
              <a:fillRect l="0" t="-6695" r="0" b="-6695"/>
            </a:stretch>
          </a:blipFill>
        </p:spPr>
      </p:sp>
      <p:sp>
        <p:nvSpPr>
          <p:cNvPr name="TextBox 7" id="7"/>
          <p:cNvSpPr txBox="true"/>
          <p:nvPr/>
        </p:nvSpPr>
        <p:spPr>
          <a:xfrm rot="0">
            <a:off x="0" y="3491865"/>
            <a:ext cx="18288000" cy="1651635"/>
          </a:xfrm>
          <a:prstGeom prst="rect">
            <a:avLst/>
          </a:prstGeom>
        </p:spPr>
        <p:txBody>
          <a:bodyPr anchor="t" rtlCol="false" tIns="0" lIns="0" bIns="0" rIns="0">
            <a:spAutoFit/>
          </a:bodyPr>
          <a:lstStyle/>
          <a:p>
            <a:pPr algn="ctr">
              <a:lnSpc>
                <a:spcPts val="13439"/>
              </a:lnSpc>
            </a:pPr>
            <a:r>
              <a:rPr lang="en-US" sz="9600">
                <a:solidFill>
                  <a:srgbClr val="000000"/>
                </a:solidFill>
                <a:latin typeface="Abril Fatface"/>
                <a:ea typeface="Abril Fatface"/>
                <a:cs typeface="Abril Fatface"/>
                <a:sym typeface="Abril Fatface"/>
              </a:rPr>
              <a:t>Tasks</a:t>
            </a:r>
          </a:p>
        </p:txBody>
      </p:sp>
      <p:sp>
        <p:nvSpPr>
          <p:cNvPr name="AutoShape 8" id="8"/>
          <p:cNvSpPr/>
          <p:nvPr/>
        </p:nvSpPr>
        <p:spPr>
          <a:xfrm>
            <a:off x="8605054" y="9272588"/>
            <a:ext cx="1077892" cy="0"/>
          </a:xfrm>
          <a:prstGeom prst="line">
            <a:avLst/>
          </a:prstGeom>
          <a:ln cap="rnd" w="28575">
            <a:solidFill>
              <a:srgbClr val="000000"/>
            </a:solidFill>
            <a:prstDash val="solid"/>
            <a:headEnd type="none" len="sm" w="sm"/>
            <a:tailEnd type="triangle" len="med" w="lg"/>
          </a:ln>
        </p:spPr>
      </p:sp>
      <p:sp>
        <p:nvSpPr>
          <p:cNvPr name="TextBox 9" id="9"/>
          <p:cNvSpPr txBox="true"/>
          <p:nvPr/>
        </p:nvSpPr>
        <p:spPr>
          <a:xfrm rot="0">
            <a:off x="1028700" y="970572"/>
            <a:ext cx="3575425" cy="358775"/>
          </a:xfrm>
          <a:prstGeom prst="rect">
            <a:avLst/>
          </a:prstGeom>
        </p:spPr>
        <p:txBody>
          <a:bodyPr anchor="t" rtlCol="false" tIns="0" lIns="0" bIns="0" rIns="0">
            <a:spAutoFit/>
          </a:bodyPr>
          <a:lstStyle/>
          <a:p>
            <a:pPr algn="l">
              <a:lnSpc>
                <a:spcPts val="2800"/>
              </a:lnSpc>
            </a:pPr>
            <a:r>
              <a:rPr lang="en-US" sz="2000" spc="200">
                <a:solidFill>
                  <a:srgbClr val="000000"/>
                </a:solidFill>
                <a:latin typeface="Roboto"/>
                <a:ea typeface="Roboto"/>
                <a:cs typeface="Roboto"/>
                <a:sym typeface="Roboto"/>
              </a:rPr>
              <a:t>FOODWISE</a:t>
            </a:r>
          </a:p>
        </p:txBody>
      </p:sp>
    </p:spTree>
  </p:cSld>
  <p:clrMapOvr>
    <a:masterClrMapping/>
  </p:clrMapOvr>
</p:sld>
</file>

<file path=ppt/slides/slide25.xml><?xml version="1.0" encoding="utf-8"?>
<p:sld xmlns:p="http://schemas.openxmlformats.org/presentationml/2006/main" xmlns:a="http://schemas.openxmlformats.org/drawingml/2006/main" xmlns:r="http://schemas.openxmlformats.org/officeDocument/2006/relationships">
  <p:cSld>
    <p:bg>
      <p:bgPr>
        <a:solidFill>
          <a:srgbClr val="F1F1F1"/>
        </a:solidFill>
      </p:bgPr>
    </p:bg>
    <p:spTree>
      <p:nvGrpSpPr>
        <p:cNvPr id="1" name=""/>
        <p:cNvGrpSpPr/>
        <p:nvPr/>
      </p:nvGrpSpPr>
      <p:grpSpPr>
        <a:xfrm>
          <a:off x="0" y="0"/>
          <a:ext cx="0" cy="0"/>
          <a:chOff x="0" y="0"/>
          <a:chExt cx="0" cy="0"/>
        </a:xfrm>
      </p:grpSpPr>
      <p:sp>
        <p:nvSpPr>
          <p:cNvPr name="AutoShape 2" id="2"/>
          <p:cNvSpPr/>
          <p:nvPr/>
        </p:nvSpPr>
        <p:spPr>
          <a:xfrm rot="0">
            <a:off x="16933370" y="1052675"/>
            <a:ext cx="325930" cy="0"/>
          </a:xfrm>
          <a:prstGeom prst="line">
            <a:avLst/>
          </a:prstGeom>
          <a:ln cap="flat" w="28575">
            <a:solidFill>
              <a:srgbClr val="000000"/>
            </a:solidFill>
            <a:prstDash val="solid"/>
            <a:headEnd type="none" len="sm" w="sm"/>
            <a:tailEnd type="none" len="sm" w="sm"/>
          </a:ln>
        </p:spPr>
      </p:sp>
      <p:sp>
        <p:nvSpPr>
          <p:cNvPr name="AutoShape 3" id="3"/>
          <p:cNvSpPr/>
          <p:nvPr/>
        </p:nvSpPr>
        <p:spPr>
          <a:xfrm rot="0">
            <a:off x="16933370" y="1182027"/>
            <a:ext cx="325930" cy="0"/>
          </a:xfrm>
          <a:prstGeom prst="line">
            <a:avLst/>
          </a:prstGeom>
          <a:ln cap="flat" w="28575">
            <a:solidFill>
              <a:srgbClr val="000000"/>
            </a:solidFill>
            <a:prstDash val="solid"/>
            <a:headEnd type="none" len="sm" w="sm"/>
            <a:tailEnd type="none" len="sm" w="sm"/>
          </a:ln>
        </p:spPr>
      </p:sp>
      <p:sp>
        <p:nvSpPr>
          <p:cNvPr name="AutoShape 4" id="4"/>
          <p:cNvSpPr/>
          <p:nvPr/>
        </p:nvSpPr>
        <p:spPr>
          <a:xfrm rot="0">
            <a:off x="16933370" y="1311379"/>
            <a:ext cx="325930" cy="0"/>
          </a:xfrm>
          <a:prstGeom prst="line">
            <a:avLst/>
          </a:prstGeom>
          <a:ln cap="flat" w="28575">
            <a:solidFill>
              <a:srgbClr val="000000"/>
            </a:solidFill>
            <a:prstDash val="solid"/>
            <a:headEnd type="none" len="sm" w="sm"/>
            <a:tailEnd type="none" len="sm" w="sm"/>
          </a:ln>
        </p:spPr>
      </p:sp>
      <p:sp>
        <p:nvSpPr>
          <p:cNvPr name="Freeform 5" id="5"/>
          <p:cNvSpPr/>
          <p:nvPr/>
        </p:nvSpPr>
        <p:spPr>
          <a:xfrm flipH="false" flipV="false" rot="0">
            <a:off x="16290659" y="1027722"/>
            <a:ext cx="312232" cy="312232"/>
          </a:xfrm>
          <a:custGeom>
            <a:avLst/>
            <a:gdLst/>
            <a:ahLst/>
            <a:cxnLst/>
            <a:rect r="r" b="b" t="t" l="l"/>
            <a:pathLst>
              <a:path h="312232" w="312232">
                <a:moveTo>
                  <a:pt x="0" y="0"/>
                </a:moveTo>
                <a:lnTo>
                  <a:pt x="312232" y="0"/>
                </a:lnTo>
                <a:lnTo>
                  <a:pt x="312232" y="312232"/>
                </a:lnTo>
                <a:lnTo>
                  <a:pt x="0" y="312232"/>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6" id="6"/>
          <p:cNvSpPr/>
          <p:nvPr/>
        </p:nvSpPr>
        <p:spPr>
          <a:xfrm flipH="false" flipV="false" rot="0">
            <a:off x="2256978" y="-616625"/>
            <a:ext cx="14039520" cy="10287000"/>
          </a:xfrm>
          <a:custGeom>
            <a:avLst/>
            <a:gdLst/>
            <a:ahLst/>
            <a:cxnLst/>
            <a:rect r="r" b="b" t="t" l="l"/>
            <a:pathLst>
              <a:path h="10287000" w="14039520">
                <a:moveTo>
                  <a:pt x="0" y="0"/>
                </a:moveTo>
                <a:lnTo>
                  <a:pt x="14039520" y="0"/>
                </a:lnTo>
                <a:lnTo>
                  <a:pt x="14039520" y="10287000"/>
                </a:lnTo>
                <a:lnTo>
                  <a:pt x="0" y="10287000"/>
                </a:lnTo>
                <a:lnTo>
                  <a:pt x="0" y="0"/>
                </a:lnTo>
                <a:close/>
              </a:path>
            </a:pathLst>
          </a:custGeom>
          <a:blipFill>
            <a:blip r:embed="rId4">
              <a:alphaModFix amt="30000"/>
            </a:blip>
            <a:stretch>
              <a:fillRect l="0" t="-6695" r="0" b="-6695"/>
            </a:stretch>
          </a:blipFill>
        </p:spPr>
      </p:sp>
      <p:sp>
        <p:nvSpPr>
          <p:cNvPr name="AutoShape 7" id="7"/>
          <p:cNvSpPr/>
          <p:nvPr/>
        </p:nvSpPr>
        <p:spPr>
          <a:xfrm>
            <a:off x="8605054" y="9684662"/>
            <a:ext cx="1077892" cy="0"/>
          </a:xfrm>
          <a:prstGeom prst="line">
            <a:avLst/>
          </a:prstGeom>
          <a:ln cap="rnd" w="28575">
            <a:solidFill>
              <a:srgbClr val="000000"/>
            </a:solidFill>
            <a:prstDash val="solid"/>
            <a:headEnd type="none" len="sm" w="sm"/>
            <a:tailEnd type="triangle" len="med" w="lg"/>
          </a:ln>
        </p:spPr>
      </p:sp>
      <p:sp>
        <p:nvSpPr>
          <p:cNvPr name="Freeform 8" id="8"/>
          <p:cNvSpPr/>
          <p:nvPr/>
        </p:nvSpPr>
        <p:spPr>
          <a:xfrm flipH="false" flipV="false" rot="0">
            <a:off x="1916007" y="3001720"/>
            <a:ext cx="3406763" cy="3695700"/>
          </a:xfrm>
          <a:custGeom>
            <a:avLst/>
            <a:gdLst/>
            <a:ahLst/>
            <a:cxnLst/>
            <a:rect r="r" b="b" t="t" l="l"/>
            <a:pathLst>
              <a:path h="3695700" w="3406763">
                <a:moveTo>
                  <a:pt x="0" y="0"/>
                </a:moveTo>
                <a:lnTo>
                  <a:pt x="3406763" y="0"/>
                </a:lnTo>
                <a:lnTo>
                  <a:pt x="3406763" y="3695700"/>
                </a:lnTo>
                <a:lnTo>
                  <a:pt x="0" y="369570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9" id="9"/>
          <p:cNvSpPr/>
          <p:nvPr/>
        </p:nvSpPr>
        <p:spPr>
          <a:xfrm flipH="false" flipV="false" rot="0">
            <a:off x="7627105" y="3069506"/>
            <a:ext cx="3033790" cy="3359497"/>
          </a:xfrm>
          <a:custGeom>
            <a:avLst/>
            <a:gdLst/>
            <a:ahLst/>
            <a:cxnLst/>
            <a:rect r="r" b="b" t="t" l="l"/>
            <a:pathLst>
              <a:path h="3359497" w="3033790">
                <a:moveTo>
                  <a:pt x="0" y="0"/>
                </a:moveTo>
                <a:lnTo>
                  <a:pt x="3033790" y="0"/>
                </a:lnTo>
                <a:lnTo>
                  <a:pt x="3033790" y="3359497"/>
                </a:lnTo>
                <a:lnTo>
                  <a:pt x="0" y="3359497"/>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0" id="10"/>
          <p:cNvSpPr/>
          <p:nvPr/>
        </p:nvSpPr>
        <p:spPr>
          <a:xfrm flipH="false" flipV="false" rot="0">
            <a:off x="12509346" y="4338447"/>
            <a:ext cx="1222554" cy="1022245"/>
          </a:xfrm>
          <a:custGeom>
            <a:avLst/>
            <a:gdLst/>
            <a:ahLst/>
            <a:cxnLst/>
            <a:rect r="r" b="b" t="t" l="l"/>
            <a:pathLst>
              <a:path h="1022245" w="1222554">
                <a:moveTo>
                  <a:pt x="0" y="0"/>
                </a:moveTo>
                <a:lnTo>
                  <a:pt x="1222554" y="0"/>
                </a:lnTo>
                <a:lnTo>
                  <a:pt x="1222554" y="1022246"/>
                </a:lnTo>
                <a:lnTo>
                  <a:pt x="0" y="1022246"/>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1" id="11"/>
          <p:cNvSpPr/>
          <p:nvPr/>
        </p:nvSpPr>
        <p:spPr>
          <a:xfrm flipH="false" flipV="false" rot="0">
            <a:off x="15479139" y="2786801"/>
            <a:ext cx="1222554" cy="1022245"/>
          </a:xfrm>
          <a:custGeom>
            <a:avLst/>
            <a:gdLst/>
            <a:ahLst/>
            <a:cxnLst/>
            <a:rect r="r" b="b" t="t" l="l"/>
            <a:pathLst>
              <a:path h="1022245" w="1222554">
                <a:moveTo>
                  <a:pt x="0" y="0"/>
                </a:moveTo>
                <a:lnTo>
                  <a:pt x="1222554" y="0"/>
                </a:lnTo>
                <a:lnTo>
                  <a:pt x="1222554" y="1022246"/>
                </a:lnTo>
                <a:lnTo>
                  <a:pt x="0" y="1022246"/>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2" id="12"/>
          <p:cNvSpPr/>
          <p:nvPr/>
        </p:nvSpPr>
        <p:spPr>
          <a:xfrm flipH="false" flipV="false" rot="0">
            <a:off x="12787739" y="3755978"/>
            <a:ext cx="3044446" cy="2346991"/>
          </a:xfrm>
          <a:custGeom>
            <a:avLst/>
            <a:gdLst/>
            <a:ahLst/>
            <a:cxnLst/>
            <a:rect r="r" b="b" t="t" l="l"/>
            <a:pathLst>
              <a:path h="2346991" w="3044446">
                <a:moveTo>
                  <a:pt x="0" y="0"/>
                </a:moveTo>
                <a:lnTo>
                  <a:pt x="3044446" y="0"/>
                </a:lnTo>
                <a:lnTo>
                  <a:pt x="3044446" y="2346992"/>
                </a:lnTo>
                <a:lnTo>
                  <a:pt x="0" y="2346992"/>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TextBox 13" id="13"/>
          <p:cNvSpPr txBox="true"/>
          <p:nvPr/>
        </p:nvSpPr>
        <p:spPr>
          <a:xfrm rot="0">
            <a:off x="1028700" y="970572"/>
            <a:ext cx="3575425" cy="358775"/>
          </a:xfrm>
          <a:prstGeom prst="rect">
            <a:avLst/>
          </a:prstGeom>
        </p:spPr>
        <p:txBody>
          <a:bodyPr anchor="t" rtlCol="false" tIns="0" lIns="0" bIns="0" rIns="0">
            <a:spAutoFit/>
          </a:bodyPr>
          <a:lstStyle/>
          <a:p>
            <a:pPr algn="l">
              <a:lnSpc>
                <a:spcPts val="2800"/>
              </a:lnSpc>
            </a:pPr>
            <a:r>
              <a:rPr lang="en-US" sz="2000" spc="200">
                <a:solidFill>
                  <a:srgbClr val="000000"/>
                </a:solidFill>
                <a:latin typeface="Roboto"/>
                <a:ea typeface="Roboto"/>
                <a:cs typeface="Roboto"/>
                <a:sym typeface="Roboto"/>
              </a:rPr>
              <a:t>FOODWISE</a:t>
            </a:r>
          </a:p>
        </p:txBody>
      </p:sp>
      <p:sp>
        <p:nvSpPr>
          <p:cNvPr name="TextBox 14" id="14"/>
          <p:cNvSpPr txBox="true"/>
          <p:nvPr/>
        </p:nvSpPr>
        <p:spPr>
          <a:xfrm rot="0">
            <a:off x="1326459" y="7059370"/>
            <a:ext cx="4585858" cy="1253490"/>
          </a:xfrm>
          <a:prstGeom prst="rect">
            <a:avLst/>
          </a:prstGeom>
        </p:spPr>
        <p:txBody>
          <a:bodyPr anchor="t" rtlCol="false" tIns="0" lIns="0" bIns="0" rIns="0">
            <a:spAutoFit/>
          </a:bodyPr>
          <a:lstStyle/>
          <a:p>
            <a:pPr algn="ctr">
              <a:lnSpc>
                <a:spcPts val="3359"/>
              </a:lnSpc>
              <a:spcBef>
                <a:spcPct val="0"/>
              </a:spcBef>
            </a:pPr>
            <a:r>
              <a:rPr lang="en-US" sz="2399" spc="239">
                <a:solidFill>
                  <a:srgbClr val="000000"/>
                </a:solidFill>
                <a:latin typeface="Roboto"/>
                <a:ea typeface="Roboto"/>
                <a:cs typeface="Roboto"/>
                <a:sym typeface="Roboto"/>
              </a:rPr>
              <a:t>A USER WANTS TO IDENTIFY THEIR TRIGGERS IN ORDER TO AVOID THEM</a:t>
            </a:r>
          </a:p>
        </p:txBody>
      </p:sp>
      <p:sp>
        <p:nvSpPr>
          <p:cNvPr name="TextBox 15" id="15"/>
          <p:cNvSpPr txBox="true"/>
          <p:nvPr/>
        </p:nvSpPr>
        <p:spPr>
          <a:xfrm rot="0">
            <a:off x="6851071" y="6640270"/>
            <a:ext cx="4585858" cy="2091690"/>
          </a:xfrm>
          <a:prstGeom prst="rect">
            <a:avLst/>
          </a:prstGeom>
        </p:spPr>
        <p:txBody>
          <a:bodyPr anchor="t" rtlCol="false" tIns="0" lIns="0" bIns="0" rIns="0">
            <a:spAutoFit/>
          </a:bodyPr>
          <a:lstStyle/>
          <a:p>
            <a:pPr algn="ctr">
              <a:lnSpc>
                <a:spcPts val="3359"/>
              </a:lnSpc>
              <a:spcBef>
                <a:spcPct val="0"/>
              </a:spcBef>
            </a:pPr>
            <a:r>
              <a:rPr lang="en-US" sz="2399" spc="239">
                <a:solidFill>
                  <a:srgbClr val="000000"/>
                </a:solidFill>
                <a:latin typeface="Roboto"/>
                <a:ea typeface="Roboto"/>
                <a:cs typeface="Roboto"/>
                <a:sym typeface="Roboto"/>
              </a:rPr>
              <a:t>A RECURRING USER WANTS PERSONALIZED RECOVERY GUIDANCE BASED ON THEIR STRESSORS AND SYMPTOMS</a:t>
            </a:r>
          </a:p>
        </p:txBody>
      </p:sp>
      <p:sp>
        <p:nvSpPr>
          <p:cNvPr name="TextBox 16" id="16"/>
          <p:cNvSpPr txBox="true"/>
          <p:nvPr/>
        </p:nvSpPr>
        <p:spPr>
          <a:xfrm rot="0">
            <a:off x="12017033" y="6579220"/>
            <a:ext cx="4916337" cy="2510790"/>
          </a:xfrm>
          <a:prstGeom prst="rect">
            <a:avLst/>
          </a:prstGeom>
        </p:spPr>
        <p:txBody>
          <a:bodyPr anchor="t" rtlCol="false" tIns="0" lIns="0" bIns="0" rIns="0">
            <a:spAutoFit/>
          </a:bodyPr>
          <a:lstStyle/>
          <a:p>
            <a:pPr algn="ctr">
              <a:lnSpc>
                <a:spcPts val="3359"/>
              </a:lnSpc>
              <a:spcBef>
                <a:spcPct val="0"/>
              </a:spcBef>
            </a:pPr>
            <a:r>
              <a:rPr lang="en-US" sz="2399" spc="239">
                <a:solidFill>
                  <a:srgbClr val="000000"/>
                </a:solidFill>
                <a:latin typeface="Roboto"/>
                <a:ea typeface="Roboto"/>
                <a:cs typeface="Roboto"/>
                <a:sym typeface="Roboto"/>
              </a:rPr>
              <a:t>A USER WHO HAS COMPLETED THEIR RECOVERY JOURNEY WANTS MAINTAINABLE STRATEGIES BASED ON THE STEPS THEY TOOK TO HEAL</a:t>
            </a:r>
          </a:p>
        </p:txBody>
      </p:sp>
      <p:sp>
        <p:nvSpPr>
          <p:cNvPr name="TextBox 17" id="17"/>
          <p:cNvSpPr txBox="true"/>
          <p:nvPr/>
        </p:nvSpPr>
        <p:spPr>
          <a:xfrm rot="0">
            <a:off x="514110" y="1173266"/>
            <a:ext cx="6210558" cy="1335394"/>
          </a:xfrm>
          <a:prstGeom prst="rect">
            <a:avLst/>
          </a:prstGeom>
        </p:spPr>
        <p:txBody>
          <a:bodyPr anchor="t" rtlCol="false" tIns="0" lIns="0" bIns="0" rIns="0">
            <a:spAutoFit/>
          </a:bodyPr>
          <a:lstStyle/>
          <a:p>
            <a:pPr algn="ctr">
              <a:lnSpc>
                <a:spcPts val="10920"/>
              </a:lnSpc>
            </a:pPr>
            <a:r>
              <a:rPr lang="en-US" sz="7800">
                <a:solidFill>
                  <a:srgbClr val="000000"/>
                </a:solidFill>
                <a:latin typeface="Abril Fatface"/>
                <a:ea typeface="Abril Fatface"/>
                <a:cs typeface="Abril Fatface"/>
                <a:sym typeface="Abril Fatface"/>
              </a:rPr>
              <a:t>Simple</a:t>
            </a:r>
          </a:p>
        </p:txBody>
      </p:sp>
      <p:sp>
        <p:nvSpPr>
          <p:cNvPr name="TextBox 18" id="18"/>
          <p:cNvSpPr txBox="true"/>
          <p:nvPr/>
        </p:nvSpPr>
        <p:spPr>
          <a:xfrm rot="0">
            <a:off x="6038721" y="1189271"/>
            <a:ext cx="6210558" cy="1335405"/>
          </a:xfrm>
          <a:prstGeom prst="rect">
            <a:avLst/>
          </a:prstGeom>
        </p:spPr>
        <p:txBody>
          <a:bodyPr anchor="t" rtlCol="false" tIns="0" lIns="0" bIns="0" rIns="0">
            <a:spAutoFit/>
          </a:bodyPr>
          <a:lstStyle/>
          <a:p>
            <a:pPr algn="ctr">
              <a:lnSpc>
                <a:spcPts val="10919"/>
              </a:lnSpc>
            </a:pPr>
            <a:r>
              <a:rPr lang="en-US" sz="7800">
                <a:solidFill>
                  <a:srgbClr val="000000"/>
                </a:solidFill>
                <a:latin typeface="Abril Fatface"/>
                <a:ea typeface="Abril Fatface"/>
                <a:cs typeface="Abril Fatface"/>
                <a:sym typeface="Abril Fatface"/>
              </a:rPr>
              <a:t>Moderate</a:t>
            </a:r>
          </a:p>
        </p:txBody>
      </p:sp>
      <p:sp>
        <p:nvSpPr>
          <p:cNvPr name="TextBox 19" id="19"/>
          <p:cNvSpPr txBox="true"/>
          <p:nvPr/>
        </p:nvSpPr>
        <p:spPr>
          <a:xfrm rot="0">
            <a:off x="11204683" y="1189271"/>
            <a:ext cx="6210558" cy="1335405"/>
          </a:xfrm>
          <a:prstGeom prst="rect">
            <a:avLst/>
          </a:prstGeom>
        </p:spPr>
        <p:txBody>
          <a:bodyPr anchor="t" rtlCol="false" tIns="0" lIns="0" bIns="0" rIns="0">
            <a:spAutoFit/>
          </a:bodyPr>
          <a:lstStyle/>
          <a:p>
            <a:pPr algn="ctr">
              <a:lnSpc>
                <a:spcPts val="10919"/>
              </a:lnSpc>
            </a:pPr>
            <a:r>
              <a:rPr lang="en-US" sz="7800">
                <a:solidFill>
                  <a:srgbClr val="000000"/>
                </a:solidFill>
                <a:latin typeface="Abril Fatface"/>
                <a:ea typeface="Abril Fatface"/>
                <a:cs typeface="Abril Fatface"/>
                <a:sym typeface="Abril Fatface"/>
              </a:rPr>
              <a:t>Complex</a:t>
            </a:r>
          </a:p>
        </p:txBody>
      </p:sp>
    </p:spTree>
  </p:cSld>
  <p:clrMapOvr>
    <a:masterClrMapping/>
  </p:clrMapOvr>
</p:sld>
</file>

<file path=ppt/slides/slide26.xml><?xml version="1.0" encoding="utf-8"?>
<p:sld xmlns:p="http://schemas.openxmlformats.org/presentationml/2006/main" xmlns:a="http://schemas.openxmlformats.org/drawingml/2006/main" xmlns:r="http://schemas.openxmlformats.org/officeDocument/2006/relationships">
  <p:cSld>
    <p:bg>
      <p:bgPr>
        <a:solidFill>
          <a:srgbClr val="F1F1F1"/>
        </a:solidFill>
      </p:bgPr>
    </p:bg>
    <p:spTree>
      <p:nvGrpSpPr>
        <p:cNvPr id="1" name=""/>
        <p:cNvGrpSpPr/>
        <p:nvPr/>
      </p:nvGrpSpPr>
      <p:grpSpPr>
        <a:xfrm>
          <a:off x="0" y="0"/>
          <a:ext cx="0" cy="0"/>
          <a:chOff x="0" y="0"/>
          <a:chExt cx="0" cy="0"/>
        </a:xfrm>
      </p:grpSpPr>
      <p:sp>
        <p:nvSpPr>
          <p:cNvPr name="AutoShape 2" id="2"/>
          <p:cNvSpPr/>
          <p:nvPr/>
        </p:nvSpPr>
        <p:spPr>
          <a:xfrm rot="0">
            <a:off x="16933370" y="1052675"/>
            <a:ext cx="325930" cy="0"/>
          </a:xfrm>
          <a:prstGeom prst="line">
            <a:avLst/>
          </a:prstGeom>
          <a:ln cap="flat" w="28575">
            <a:solidFill>
              <a:srgbClr val="000000"/>
            </a:solidFill>
            <a:prstDash val="solid"/>
            <a:headEnd type="none" len="sm" w="sm"/>
            <a:tailEnd type="none" len="sm" w="sm"/>
          </a:ln>
        </p:spPr>
      </p:sp>
      <p:sp>
        <p:nvSpPr>
          <p:cNvPr name="AutoShape 3" id="3"/>
          <p:cNvSpPr/>
          <p:nvPr/>
        </p:nvSpPr>
        <p:spPr>
          <a:xfrm rot="0">
            <a:off x="16933370" y="1182027"/>
            <a:ext cx="325930" cy="0"/>
          </a:xfrm>
          <a:prstGeom prst="line">
            <a:avLst/>
          </a:prstGeom>
          <a:ln cap="flat" w="28575">
            <a:solidFill>
              <a:srgbClr val="000000"/>
            </a:solidFill>
            <a:prstDash val="solid"/>
            <a:headEnd type="none" len="sm" w="sm"/>
            <a:tailEnd type="none" len="sm" w="sm"/>
          </a:ln>
        </p:spPr>
      </p:sp>
      <p:sp>
        <p:nvSpPr>
          <p:cNvPr name="AutoShape 4" id="4"/>
          <p:cNvSpPr/>
          <p:nvPr/>
        </p:nvSpPr>
        <p:spPr>
          <a:xfrm rot="0">
            <a:off x="16933370" y="1311379"/>
            <a:ext cx="325930" cy="0"/>
          </a:xfrm>
          <a:prstGeom prst="line">
            <a:avLst/>
          </a:prstGeom>
          <a:ln cap="flat" w="28575">
            <a:solidFill>
              <a:srgbClr val="000000"/>
            </a:solidFill>
            <a:prstDash val="solid"/>
            <a:headEnd type="none" len="sm" w="sm"/>
            <a:tailEnd type="none" len="sm" w="sm"/>
          </a:ln>
        </p:spPr>
      </p:sp>
      <p:sp>
        <p:nvSpPr>
          <p:cNvPr name="Freeform 5" id="5"/>
          <p:cNvSpPr/>
          <p:nvPr/>
        </p:nvSpPr>
        <p:spPr>
          <a:xfrm flipH="false" flipV="false" rot="0">
            <a:off x="16290659" y="1027722"/>
            <a:ext cx="312232" cy="312232"/>
          </a:xfrm>
          <a:custGeom>
            <a:avLst/>
            <a:gdLst/>
            <a:ahLst/>
            <a:cxnLst/>
            <a:rect r="r" b="b" t="t" l="l"/>
            <a:pathLst>
              <a:path h="312232" w="312232">
                <a:moveTo>
                  <a:pt x="0" y="0"/>
                </a:moveTo>
                <a:lnTo>
                  <a:pt x="312232" y="0"/>
                </a:lnTo>
                <a:lnTo>
                  <a:pt x="312232" y="312232"/>
                </a:lnTo>
                <a:lnTo>
                  <a:pt x="0" y="312232"/>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6" id="6"/>
          <p:cNvSpPr/>
          <p:nvPr/>
        </p:nvSpPr>
        <p:spPr>
          <a:xfrm flipH="false" flipV="false" rot="0">
            <a:off x="2124240" y="0"/>
            <a:ext cx="14039520" cy="10287000"/>
          </a:xfrm>
          <a:custGeom>
            <a:avLst/>
            <a:gdLst/>
            <a:ahLst/>
            <a:cxnLst/>
            <a:rect r="r" b="b" t="t" l="l"/>
            <a:pathLst>
              <a:path h="10287000" w="14039520">
                <a:moveTo>
                  <a:pt x="0" y="0"/>
                </a:moveTo>
                <a:lnTo>
                  <a:pt x="14039520" y="0"/>
                </a:lnTo>
                <a:lnTo>
                  <a:pt x="14039520" y="10287000"/>
                </a:lnTo>
                <a:lnTo>
                  <a:pt x="0" y="10287000"/>
                </a:lnTo>
                <a:lnTo>
                  <a:pt x="0" y="0"/>
                </a:lnTo>
                <a:close/>
              </a:path>
            </a:pathLst>
          </a:custGeom>
          <a:blipFill>
            <a:blip r:embed="rId4">
              <a:alphaModFix amt="30000"/>
            </a:blip>
            <a:stretch>
              <a:fillRect l="0" t="-6695" r="0" b="-6695"/>
            </a:stretch>
          </a:blipFill>
        </p:spPr>
      </p:sp>
      <p:sp>
        <p:nvSpPr>
          <p:cNvPr name="TextBox 7" id="7"/>
          <p:cNvSpPr txBox="true"/>
          <p:nvPr/>
        </p:nvSpPr>
        <p:spPr>
          <a:xfrm rot="0">
            <a:off x="0" y="3491865"/>
            <a:ext cx="18288000" cy="1651635"/>
          </a:xfrm>
          <a:prstGeom prst="rect">
            <a:avLst/>
          </a:prstGeom>
        </p:spPr>
        <p:txBody>
          <a:bodyPr anchor="t" rtlCol="false" tIns="0" lIns="0" bIns="0" rIns="0">
            <a:spAutoFit/>
          </a:bodyPr>
          <a:lstStyle/>
          <a:p>
            <a:pPr algn="ctr">
              <a:lnSpc>
                <a:spcPts val="13439"/>
              </a:lnSpc>
            </a:pPr>
            <a:r>
              <a:rPr lang="en-US" sz="9600">
                <a:solidFill>
                  <a:srgbClr val="000000"/>
                </a:solidFill>
                <a:latin typeface="Abril Fatface"/>
                <a:ea typeface="Abril Fatface"/>
                <a:cs typeface="Abril Fatface"/>
                <a:sym typeface="Abril Fatface"/>
              </a:rPr>
              <a:t>Storyboarding</a:t>
            </a:r>
          </a:p>
        </p:txBody>
      </p:sp>
      <p:sp>
        <p:nvSpPr>
          <p:cNvPr name="AutoShape 8" id="8"/>
          <p:cNvSpPr/>
          <p:nvPr/>
        </p:nvSpPr>
        <p:spPr>
          <a:xfrm>
            <a:off x="8605054" y="9272588"/>
            <a:ext cx="1077892" cy="0"/>
          </a:xfrm>
          <a:prstGeom prst="line">
            <a:avLst/>
          </a:prstGeom>
          <a:ln cap="rnd" w="28575">
            <a:solidFill>
              <a:srgbClr val="000000"/>
            </a:solidFill>
            <a:prstDash val="solid"/>
            <a:headEnd type="none" len="sm" w="sm"/>
            <a:tailEnd type="triangle" len="med" w="lg"/>
          </a:ln>
        </p:spPr>
      </p:sp>
      <p:sp>
        <p:nvSpPr>
          <p:cNvPr name="TextBox 9" id="9"/>
          <p:cNvSpPr txBox="true"/>
          <p:nvPr/>
        </p:nvSpPr>
        <p:spPr>
          <a:xfrm rot="0">
            <a:off x="1028700" y="970572"/>
            <a:ext cx="3575425" cy="358775"/>
          </a:xfrm>
          <a:prstGeom prst="rect">
            <a:avLst/>
          </a:prstGeom>
        </p:spPr>
        <p:txBody>
          <a:bodyPr anchor="t" rtlCol="false" tIns="0" lIns="0" bIns="0" rIns="0">
            <a:spAutoFit/>
          </a:bodyPr>
          <a:lstStyle/>
          <a:p>
            <a:pPr algn="l">
              <a:lnSpc>
                <a:spcPts val="2800"/>
              </a:lnSpc>
            </a:pPr>
            <a:r>
              <a:rPr lang="en-US" sz="2000" spc="200">
                <a:solidFill>
                  <a:srgbClr val="000000"/>
                </a:solidFill>
                <a:latin typeface="Roboto"/>
                <a:ea typeface="Roboto"/>
                <a:cs typeface="Roboto"/>
                <a:sym typeface="Roboto"/>
              </a:rPr>
              <a:t>FOODWISE</a:t>
            </a:r>
          </a:p>
        </p:txBody>
      </p:sp>
    </p:spTree>
  </p:cSld>
  <p:clrMapOvr>
    <a:masterClrMapping/>
  </p:clrMapOvr>
</p:sld>
</file>

<file path=ppt/slides/slide27.xml><?xml version="1.0" encoding="utf-8"?>
<p:sld xmlns:p="http://schemas.openxmlformats.org/presentationml/2006/main" xmlns:a="http://schemas.openxmlformats.org/drawingml/2006/main" xmlns:r="http://schemas.openxmlformats.org/officeDocument/2006/relationships">
  <p:cSld>
    <p:bg>
      <p:bgPr>
        <a:solidFill>
          <a:srgbClr val="F1F1F1"/>
        </a:solidFill>
      </p:bgPr>
    </p:bg>
    <p:spTree>
      <p:nvGrpSpPr>
        <p:cNvPr id="1" name=""/>
        <p:cNvGrpSpPr/>
        <p:nvPr/>
      </p:nvGrpSpPr>
      <p:grpSpPr>
        <a:xfrm>
          <a:off x="0" y="0"/>
          <a:ext cx="0" cy="0"/>
          <a:chOff x="0" y="0"/>
          <a:chExt cx="0" cy="0"/>
        </a:xfrm>
      </p:grpSpPr>
      <p:sp>
        <p:nvSpPr>
          <p:cNvPr name="AutoShape 2" id="2"/>
          <p:cNvSpPr/>
          <p:nvPr/>
        </p:nvSpPr>
        <p:spPr>
          <a:xfrm rot="0">
            <a:off x="16933370" y="1052675"/>
            <a:ext cx="325930" cy="0"/>
          </a:xfrm>
          <a:prstGeom prst="line">
            <a:avLst/>
          </a:prstGeom>
          <a:ln cap="flat" w="28575">
            <a:solidFill>
              <a:srgbClr val="000000"/>
            </a:solidFill>
            <a:prstDash val="solid"/>
            <a:headEnd type="none" len="sm" w="sm"/>
            <a:tailEnd type="none" len="sm" w="sm"/>
          </a:ln>
        </p:spPr>
      </p:sp>
      <p:sp>
        <p:nvSpPr>
          <p:cNvPr name="AutoShape 3" id="3"/>
          <p:cNvSpPr/>
          <p:nvPr/>
        </p:nvSpPr>
        <p:spPr>
          <a:xfrm rot="0">
            <a:off x="16933370" y="1182027"/>
            <a:ext cx="325930" cy="0"/>
          </a:xfrm>
          <a:prstGeom prst="line">
            <a:avLst/>
          </a:prstGeom>
          <a:ln cap="flat" w="28575">
            <a:solidFill>
              <a:srgbClr val="000000"/>
            </a:solidFill>
            <a:prstDash val="solid"/>
            <a:headEnd type="none" len="sm" w="sm"/>
            <a:tailEnd type="none" len="sm" w="sm"/>
          </a:ln>
        </p:spPr>
      </p:sp>
      <p:sp>
        <p:nvSpPr>
          <p:cNvPr name="AutoShape 4" id="4"/>
          <p:cNvSpPr/>
          <p:nvPr/>
        </p:nvSpPr>
        <p:spPr>
          <a:xfrm rot="0">
            <a:off x="16933370" y="1311379"/>
            <a:ext cx="325930" cy="0"/>
          </a:xfrm>
          <a:prstGeom prst="line">
            <a:avLst/>
          </a:prstGeom>
          <a:ln cap="flat" w="28575">
            <a:solidFill>
              <a:srgbClr val="000000"/>
            </a:solidFill>
            <a:prstDash val="solid"/>
            <a:headEnd type="none" len="sm" w="sm"/>
            <a:tailEnd type="none" len="sm" w="sm"/>
          </a:ln>
        </p:spPr>
      </p:sp>
      <p:sp>
        <p:nvSpPr>
          <p:cNvPr name="Freeform 5" id="5"/>
          <p:cNvSpPr/>
          <p:nvPr/>
        </p:nvSpPr>
        <p:spPr>
          <a:xfrm flipH="false" flipV="false" rot="0">
            <a:off x="16290659" y="1027722"/>
            <a:ext cx="312232" cy="312232"/>
          </a:xfrm>
          <a:custGeom>
            <a:avLst/>
            <a:gdLst/>
            <a:ahLst/>
            <a:cxnLst/>
            <a:rect r="r" b="b" t="t" l="l"/>
            <a:pathLst>
              <a:path h="312232" w="312232">
                <a:moveTo>
                  <a:pt x="0" y="0"/>
                </a:moveTo>
                <a:lnTo>
                  <a:pt x="312232" y="0"/>
                </a:lnTo>
                <a:lnTo>
                  <a:pt x="312232" y="312232"/>
                </a:lnTo>
                <a:lnTo>
                  <a:pt x="0" y="312232"/>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6" id="6"/>
          <p:cNvSpPr/>
          <p:nvPr/>
        </p:nvSpPr>
        <p:spPr>
          <a:xfrm flipH="false" flipV="false" rot="0">
            <a:off x="2124240" y="0"/>
            <a:ext cx="14039520" cy="10287000"/>
          </a:xfrm>
          <a:custGeom>
            <a:avLst/>
            <a:gdLst/>
            <a:ahLst/>
            <a:cxnLst/>
            <a:rect r="r" b="b" t="t" l="l"/>
            <a:pathLst>
              <a:path h="10287000" w="14039520">
                <a:moveTo>
                  <a:pt x="0" y="0"/>
                </a:moveTo>
                <a:lnTo>
                  <a:pt x="14039520" y="0"/>
                </a:lnTo>
                <a:lnTo>
                  <a:pt x="14039520" y="10287000"/>
                </a:lnTo>
                <a:lnTo>
                  <a:pt x="0" y="10287000"/>
                </a:lnTo>
                <a:lnTo>
                  <a:pt x="0" y="0"/>
                </a:lnTo>
                <a:close/>
              </a:path>
            </a:pathLst>
          </a:custGeom>
          <a:blipFill>
            <a:blip r:embed="rId4">
              <a:alphaModFix amt="30000"/>
            </a:blip>
            <a:stretch>
              <a:fillRect l="0" t="-6695" r="0" b="-6695"/>
            </a:stretch>
          </a:blipFill>
        </p:spPr>
      </p:sp>
      <p:sp>
        <p:nvSpPr>
          <p:cNvPr name="AutoShape 7" id="7"/>
          <p:cNvSpPr/>
          <p:nvPr/>
        </p:nvSpPr>
        <p:spPr>
          <a:xfrm>
            <a:off x="8605054" y="9272588"/>
            <a:ext cx="1077892" cy="0"/>
          </a:xfrm>
          <a:prstGeom prst="line">
            <a:avLst/>
          </a:prstGeom>
          <a:ln cap="rnd" w="28575">
            <a:solidFill>
              <a:srgbClr val="000000"/>
            </a:solidFill>
            <a:prstDash val="solid"/>
            <a:headEnd type="none" len="sm" w="sm"/>
            <a:tailEnd type="triangle" len="med" w="lg"/>
          </a:ln>
        </p:spPr>
      </p:sp>
      <p:sp>
        <p:nvSpPr>
          <p:cNvPr name="Freeform 8" id="8"/>
          <p:cNvSpPr/>
          <p:nvPr/>
        </p:nvSpPr>
        <p:spPr>
          <a:xfrm flipH="false" flipV="false" rot="0">
            <a:off x="1739435" y="1570797"/>
            <a:ext cx="14809130" cy="7145405"/>
          </a:xfrm>
          <a:custGeom>
            <a:avLst/>
            <a:gdLst/>
            <a:ahLst/>
            <a:cxnLst/>
            <a:rect r="r" b="b" t="t" l="l"/>
            <a:pathLst>
              <a:path h="7145405" w="14809130">
                <a:moveTo>
                  <a:pt x="0" y="0"/>
                </a:moveTo>
                <a:lnTo>
                  <a:pt x="14809130" y="0"/>
                </a:lnTo>
                <a:lnTo>
                  <a:pt x="14809130" y="7145406"/>
                </a:lnTo>
                <a:lnTo>
                  <a:pt x="0" y="7145406"/>
                </a:lnTo>
                <a:lnTo>
                  <a:pt x="0" y="0"/>
                </a:lnTo>
                <a:close/>
              </a:path>
            </a:pathLst>
          </a:custGeom>
          <a:blipFill>
            <a:blip r:embed="rId5"/>
            <a:stretch>
              <a:fillRect l="0" t="0" r="0" b="0"/>
            </a:stretch>
          </a:blipFill>
        </p:spPr>
      </p:sp>
      <p:sp>
        <p:nvSpPr>
          <p:cNvPr name="TextBox 9" id="9"/>
          <p:cNvSpPr txBox="true"/>
          <p:nvPr/>
        </p:nvSpPr>
        <p:spPr>
          <a:xfrm rot="0">
            <a:off x="1028700" y="970572"/>
            <a:ext cx="3575425" cy="358775"/>
          </a:xfrm>
          <a:prstGeom prst="rect">
            <a:avLst/>
          </a:prstGeom>
        </p:spPr>
        <p:txBody>
          <a:bodyPr anchor="t" rtlCol="false" tIns="0" lIns="0" bIns="0" rIns="0">
            <a:spAutoFit/>
          </a:bodyPr>
          <a:lstStyle/>
          <a:p>
            <a:pPr algn="l">
              <a:lnSpc>
                <a:spcPts val="2800"/>
              </a:lnSpc>
            </a:pPr>
            <a:r>
              <a:rPr lang="en-US" sz="2000" spc="200">
                <a:solidFill>
                  <a:srgbClr val="000000"/>
                </a:solidFill>
                <a:latin typeface="Roboto"/>
                <a:ea typeface="Roboto"/>
                <a:cs typeface="Roboto"/>
                <a:sym typeface="Roboto"/>
              </a:rPr>
              <a:t>FOODWISE</a:t>
            </a:r>
          </a:p>
        </p:txBody>
      </p:sp>
    </p:spTree>
  </p:cSld>
  <p:clrMapOvr>
    <a:masterClrMapping/>
  </p:clrMapOvr>
</p:sld>
</file>

<file path=ppt/slides/slide28.xml><?xml version="1.0" encoding="utf-8"?>
<p:sld xmlns:p="http://schemas.openxmlformats.org/presentationml/2006/main" xmlns:a="http://schemas.openxmlformats.org/drawingml/2006/main" xmlns:r="http://schemas.openxmlformats.org/officeDocument/2006/relationships">
  <p:cSld>
    <p:bg>
      <p:bgPr>
        <a:solidFill>
          <a:srgbClr val="F1F1F1"/>
        </a:solidFill>
      </p:bgPr>
    </p:bg>
    <p:spTree>
      <p:nvGrpSpPr>
        <p:cNvPr id="1" name=""/>
        <p:cNvGrpSpPr/>
        <p:nvPr/>
      </p:nvGrpSpPr>
      <p:grpSpPr>
        <a:xfrm>
          <a:off x="0" y="0"/>
          <a:ext cx="0" cy="0"/>
          <a:chOff x="0" y="0"/>
          <a:chExt cx="0" cy="0"/>
        </a:xfrm>
      </p:grpSpPr>
      <p:sp>
        <p:nvSpPr>
          <p:cNvPr name="AutoShape 2" id="2"/>
          <p:cNvSpPr/>
          <p:nvPr/>
        </p:nvSpPr>
        <p:spPr>
          <a:xfrm rot="0">
            <a:off x="16933370" y="1052675"/>
            <a:ext cx="325930" cy="0"/>
          </a:xfrm>
          <a:prstGeom prst="line">
            <a:avLst/>
          </a:prstGeom>
          <a:ln cap="flat" w="28575">
            <a:solidFill>
              <a:srgbClr val="000000"/>
            </a:solidFill>
            <a:prstDash val="solid"/>
            <a:headEnd type="none" len="sm" w="sm"/>
            <a:tailEnd type="none" len="sm" w="sm"/>
          </a:ln>
        </p:spPr>
      </p:sp>
      <p:sp>
        <p:nvSpPr>
          <p:cNvPr name="AutoShape 3" id="3"/>
          <p:cNvSpPr/>
          <p:nvPr/>
        </p:nvSpPr>
        <p:spPr>
          <a:xfrm rot="0">
            <a:off x="16933370" y="1182027"/>
            <a:ext cx="325930" cy="0"/>
          </a:xfrm>
          <a:prstGeom prst="line">
            <a:avLst/>
          </a:prstGeom>
          <a:ln cap="flat" w="28575">
            <a:solidFill>
              <a:srgbClr val="000000"/>
            </a:solidFill>
            <a:prstDash val="solid"/>
            <a:headEnd type="none" len="sm" w="sm"/>
            <a:tailEnd type="none" len="sm" w="sm"/>
          </a:ln>
        </p:spPr>
      </p:sp>
      <p:sp>
        <p:nvSpPr>
          <p:cNvPr name="AutoShape 4" id="4"/>
          <p:cNvSpPr/>
          <p:nvPr/>
        </p:nvSpPr>
        <p:spPr>
          <a:xfrm rot="0">
            <a:off x="16933370" y="1311379"/>
            <a:ext cx="325930" cy="0"/>
          </a:xfrm>
          <a:prstGeom prst="line">
            <a:avLst/>
          </a:prstGeom>
          <a:ln cap="flat" w="28575">
            <a:solidFill>
              <a:srgbClr val="000000"/>
            </a:solidFill>
            <a:prstDash val="solid"/>
            <a:headEnd type="none" len="sm" w="sm"/>
            <a:tailEnd type="none" len="sm" w="sm"/>
          </a:ln>
        </p:spPr>
      </p:sp>
      <p:sp>
        <p:nvSpPr>
          <p:cNvPr name="Freeform 5" id="5"/>
          <p:cNvSpPr/>
          <p:nvPr/>
        </p:nvSpPr>
        <p:spPr>
          <a:xfrm flipH="false" flipV="false" rot="0">
            <a:off x="16290659" y="1027722"/>
            <a:ext cx="312232" cy="312232"/>
          </a:xfrm>
          <a:custGeom>
            <a:avLst/>
            <a:gdLst/>
            <a:ahLst/>
            <a:cxnLst/>
            <a:rect r="r" b="b" t="t" l="l"/>
            <a:pathLst>
              <a:path h="312232" w="312232">
                <a:moveTo>
                  <a:pt x="0" y="0"/>
                </a:moveTo>
                <a:lnTo>
                  <a:pt x="312232" y="0"/>
                </a:lnTo>
                <a:lnTo>
                  <a:pt x="312232" y="312232"/>
                </a:lnTo>
                <a:lnTo>
                  <a:pt x="0" y="312232"/>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6" id="6"/>
          <p:cNvSpPr/>
          <p:nvPr/>
        </p:nvSpPr>
        <p:spPr>
          <a:xfrm flipH="false" flipV="false" rot="0">
            <a:off x="2124240" y="0"/>
            <a:ext cx="14039520" cy="10287000"/>
          </a:xfrm>
          <a:custGeom>
            <a:avLst/>
            <a:gdLst/>
            <a:ahLst/>
            <a:cxnLst/>
            <a:rect r="r" b="b" t="t" l="l"/>
            <a:pathLst>
              <a:path h="10287000" w="14039520">
                <a:moveTo>
                  <a:pt x="0" y="0"/>
                </a:moveTo>
                <a:lnTo>
                  <a:pt x="14039520" y="0"/>
                </a:lnTo>
                <a:lnTo>
                  <a:pt x="14039520" y="10287000"/>
                </a:lnTo>
                <a:lnTo>
                  <a:pt x="0" y="10287000"/>
                </a:lnTo>
                <a:lnTo>
                  <a:pt x="0" y="0"/>
                </a:lnTo>
                <a:close/>
              </a:path>
            </a:pathLst>
          </a:custGeom>
          <a:blipFill>
            <a:blip r:embed="rId4">
              <a:alphaModFix amt="30000"/>
            </a:blip>
            <a:stretch>
              <a:fillRect l="0" t="-6695" r="0" b="-6695"/>
            </a:stretch>
          </a:blipFill>
        </p:spPr>
      </p:sp>
      <p:sp>
        <p:nvSpPr>
          <p:cNvPr name="AutoShape 7" id="7"/>
          <p:cNvSpPr/>
          <p:nvPr/>
        </p:nvSpPr>
        <p:spPr>
          <a:xfrm>
            <a:off x="8605054" y="9272588"/>
            <a:ext cx="1077892" cy="0"/>
          </a:xfrm>
          <a:prstGeom prst="line">
            <a:avLst/>
          </a:prstGeom>
          <a:ln cap="rnd" w="28575">
            <a:solidFill>
              <a:srgbClr val="000000"/>
            </a:solidFill>
            <a:prstDash val="solid"/>
            <a:headEnd type="none" len="sm" w="sm"/>
            <a:tailEnd type="triangle" len="med" w="lg"/>
          </a:ln>
        </p:spPr>
      </p:sp>
      <p:sp>
        <p:nvSpPr>
          <p:cNvPr name="Freeform 8" id="8"/>
          <p:cNvSpPr/>
          <p:nvPr/>
        </p:nvSpPr>
        <p:spPr>
          <a:xfrm flipH="false" flipV="false" rot="0">
            <a:off x="2412005" y="1650131"/>
            <a:ext cx="13463990" cy="7287385"/>
          </a:xfrm>
          <a:custGeom>
            <a:avLst/>
            <a:gdLst/>
            <a:ahLst/>
            <a:cxnLst/>
            <a:rect r="r" b="b" t="t" l="l"/>
            <a:pathLst>
              <a:path h="7287385" w="13463990">
                <a:moveTo>
                  <a:pt x="0" y="0"/>
                </a:moveTo>
                <a:lnTo>
                  <a:pt x="13463990" y="0"/>
                </a:lnTo>
                <a:lnTo>
                  <a:pt x="13463990" y="7287385"/>
                </a:lnTo>
                <a:lnTo>
                  <a:pt x="0" y="7287385"/>
                </a:lnTo>
                <a:lnTo>
                  <a:pt x="0" y="0"/>
                </a:lnTo>
                <a:close/>
              </a:path>
            </a:pathLst>
          </a:custGeom>
          <a:blipFill>
            <a:blip r:embed="rId5"/>
            <a:stretch>
              <a:fillRect l="0" t="0" r="0" b="0"/>
            </a:stretch>
          </a:blipFill>
        </p:spPr>
      </p:sp>
      <p:sp>
        <p:nvSpPr>
          <p:cNvPr name="TextBox 9" id="9"/>
          <p:cNvSpPr txBox="true"/>
          <p:nvPr/>
        </p:nvSpPr>
        <p:spPr>
          <a:xfrm rot="0">
            <a:off x="1028700" y="970572"/>
            <a:ext cx="3575425" cy="358775"/>
          </a:xfrm>
          <a:prstGeom prst="rect">
            <a:avLst/>
          </a:prstGeom>
        </p:spPr>
        <p:txBody>
          <a:bodyPr anchor="t" rtlCol="false" tIns="0" lIns="0" bIns="0" rIns="0">
            <a:spAutoFit/>
          </a:bodyPr>
          <a:lstStyle/>
          <a:p>
            <a:pPr algn="l">
              <a:lnSpc>
                <a:spcPts val="2800"/>
              </a:lnSpc>
            </a:pPr>
            <a:r>
              <a:rPr lang="en-US" sz="2000" spc="200">
                <a:solidFill>
                  <a:srgbClr val="000000"/>
                </a:solidFill>
                <a:latin typeface="Roboto"/>
                <a:ea typeface="Roboto"/>
                <a:cs typeface="Roboto"/>
                <a:sym typeface="Roboto"/>
              </a:rPr>
              <a:t>FOODWISE</a:t>
            </a:r>
          </a:p>
        </p:txBody>
      </p:sp>
    </p:spTree>
  </p:cSld>
  <p:clrMapOvr>
    <a:masterClrMapping/>
  </p:clrMapOvr>
</p:sld>
</file>

<file path=ppt/slides/slide29.xml><?xml version="1.0" encoding="utf-8"?>
<p:sld xmlns:p="http://schemas.openxmlformats.org/presentationml/2006/main" xmlns:a="http://schemas.openxmlformats.org/drawingml/2006/main" xmlns:r="http://schemas.openxmlformats.org/officeDocument/2006/relationships">
  <p:cSld>
    <p:bg>
      <p:bgPr>
        <a:solidFill>
          <a:srgbClr val="F1F1F1"/>
        </a:solidFill>
      </p:bgPr>
    </p:bg>
    <p:spTree>
      <p:nvGrpSpPr>
        <p:cNvPr id="1" name=""/>
        <p:cNvGrpSpPr/>
        <p:nvPr/>
      </p:nvGrpSpPr>
      <p:grpSpPr>
        <a:xfrm>
          <a:off x="0" y="0"/>
          <a:ext cx="0" cy="0"/>
          <a:chOff x="0" y="0"/>
          <a:chExt cx="0" cy="0"/>
        </a:xfrm>
      </p:grpSpPr>
      <p:sp>
        <p:nvSpPr>
          <p:cNvPr name="AutoShape 2" id="2"/>
          <p:cNvSpPr/>
          <p:nvPr/>
        </p:nvSpPr>
        <p:spPr>
          <a:xfrm rot="0">
            <a:off x="16933370" y="1052675"/>
            <a:ext cx="325930" cy="0"/>
          </a:xfrm>
          <a:prstGeom prst="line">
            <a:avLst/>
          </a:prstGeom>
          <a:ln cap="flat" w="28575">
            <a:solidFill>
              <a:srgbClr val="000000"/>
            </a:solidFill>
            <a:prstDash val="solid"/>
            <a:headEnd type="none" len="sm" w="sm"/>
            <a:tailEnd type="none" len="sm" w="sm"/>
          </a:ln>
        </p:spPr>
      </p:sp>
      <p:sp>
        <p:nvSpPr>
          <p:cNvPr name="AutoShape 3" id="3"/>
          <p:cNvSpPr/>
          <p:nvPr/>
        </p:nvSpPr>
        <p:spPr>
          <a:xfrm rot="0">
            <a:off x="16933370" y="1182027"/>
            <a:ext cx="325930" cy="0"/>
          </a:xfrm>
          <a:prstGeom prst="line">
            <a:avLst/>
          </a:prstGeom>
          <a:ln cap="flat" w="28575">
            <a:solidFill>
              <a:srgbClr val="000000"/>
            </a:solidFill>
            <a:prstDash val="solid"/>
            <a:headEnd type="none" len="sm" w="sm"/>
            <a:tailEnd type="none" len="sm" w="sm"/>
          </a:ln>
        </p:spPr>
      </p:sp>
      <p:sp>
        <p:nvSpPr>
          <p:cNvPr name="AutoShape 4" id="4"/>
          <p:cNvSpPr/>
          <p:nvPr/>
        </p:nvSpPr>
        <p:spPr>
          <a:xfrm rot="0">
            <a:off x="16933370" y="1311379"/>
            <a:ext cx="325930" cy="0"/>
          </a:xfrm>
          <a:prstGeom prst="line">
            <a:avLst/>
          </a:prstGeom>
          <a:ln cap="flat" w="28575">
            <a:solidFill>
              <a:srgbClr val="000000"/>
            </a:solidFill>
            <a:prstDash val="solid"/>
            <a:headEnd type="none" len="sm" w="sm"/>
            <a:tailEnd type="none" len="sm" w="sm"/>
          </a:ln>
        </p:spPr>
      </p:sp>
      <p:sp>
        <p:nvSpPr>
          <p:cNvPr name="Freeform 5" id="5"/>
          <p:cNvSpPr/>
          <p:nvPr/>
        </p:nvSpPr>
        <p:spPr>
          <a:xfrm flipH="false" flipV="false" rot="0">
            <a:off x="16290659" y="1027722"/>
            <a:ext cx="312232" cy="312232"/>
          </a:xfrm>
          <a:custGeom>
            <a:avLst/>
            <a:gdLst/>
            <a:ahLst/>
            <a:cxnLst/>
            <a:rect r="r" b="b" t="t" l="l"/>
            <a:pathLst>
              <a:path h="312232" w="312232">
                <a:moveTo>
                  <a:pt x="0" y="0"/>
                </a:moveTo>
                <a:lnTo>
                  <a:pt x="312232" y="0"/>
                </a:lnTo>
                <a:lnTo>
                  <a:pt x="312232" y="312232"/>
                </a:lnTo>
                <a:lnTo>
                  <a:pt x="0" y="312232"/>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6" id="6"/>
          <p:cNvSpPr/>
          <p:nvPr/>
        </p:nvSpPr>
        <p:spPr>
          <a:xfrm flipH="false" flipV="false" rot="0">
            <a:off x="2124240" y="0"/>
            <a:ext cx="14039520" cy="10287000"/>
          </a:xfrm>
          <a:custGeom>
            <a:avLst/>
            <a:gdLst/>
            <a:ahLst/>
            <a:cxnLst/>
            <a:rect r="r" b="b" t="t" l="l"/>
            <a:pathLst>
              <a:path h="10287000" w="14039520">
                <a:moveTo>
                  <a:pt x="0" y="0"/>
                </a:moveTo>
                <a:lnTo>
                  <a:pt x="14039520" y="0"/>
                </a:lnTo>
                <a:lnTo>
                  <a:pt x="14039520" y="10287000"/>
                </a:lnTo>
                <a:lnTo>
                  <a:pt x="0" y="10287000"/>
                </a:lnTo>
                <a:lnTo>
                  <a:pt x="0" y="0"/>
                </a:lnTo>
                <a:close/>
              </a:path>
            </a:pathLst>
          </a:custGeom>
          <a:blipFill>
            <a:blip r:embed="rId4">
              <a:alphaModFix amt="30000"/>
            </a:blip>
            <a:stretch>
              <a:fillRect l="0" t="-6695" r="0" b="-6695"/>
            </a:stretch>
          </a:blipFill>
        </p:spPr>
      </p:sp>
      <p:sp>
        <p:nvSpPr>
          <p:cNvPr name="AutoShape 7" id="7"/>
          <p:cNvSpPr/>
          <p:nvPr/>
        </p:nvSpPr>
        <p:spPr>
          <a:xfrm>
            <a:off x="8605054" y="9770220"/>
            <a:ext cx="1077892" cy="0"/>
          </a:xfrm>
          <a:prstGeom prst="line">
            <a:avLst/>
          </a:prstGeom>
          <a:ln cap="rnd" w="28575">
            <a:solidFill>
              <a:srgbClr val="000000"/>
            </a:solidFill>
            <a:prstDash val="solid"/>
            <a:headEnd type="none" len="sm" w="sm"/>
            <a:tailEnd type="triangle" len="med" w="lg"/>
          </a:ln>
        </p:spPr>
      </p:sp>
      <p:sp>
        <p:nvSpPr>
          <p:cNvPr name="Freeform 8" id="8"/>
          <p:cNvSpPr/>
          <p:nvPr/>
        </p:nvSpPr>
        <p:spPr>
          <a:xfrm flipH="false" flipV="false" rot="0">
            <a:off x="2473746" y="1511647"/>
            <a:ext cx="13340508" cy="8061985"/>
          </a:xfrm>
          <a:custGeom>
            <a:avLst/>
            <a:gdLst/>
            <a:ahLst/>
            <a:cxnLst/>
            <a:rect r="r" b="b" t="t" l="l"/>
            <a:pathLst>
              <a:path h="8061985" w="13340508">
                <a:moveTo>
                  <a:pt x="0" y="0"/>
                </a:moveTo>
                <a:lnTo>
                  <a:pt x="13340508" y="0"/>
                </a:lnTo>
                <a:lnTo>
                  <a:pt x="13340508" y="8061986"/>
                </a:lnTo>
                <a:lnTo>
                  <a:pt x="0" y="8061986"/>
                </a:lnTo>
                <a:lnTo>
                  <a:pt x="0" y="0"/>
                </a:lnTo>
                <a:close/>
              </a:path>
            </a:pathLst>
          </a:custGeom>
          <a:blipFill>
            <a:blip r:embed="rId5"/>
            <a:stretch>
              <a:fillRect l="-1762" t="0" r="-1762" b="0"/>
            </a:stretch>
          </a:blipFill>
        </p:spPr>
      </p:sp>
      <p:sp>
        <p:nvSpPr>
          <p:cNvPr name="TextBox 9" id="9"/>
          <p:cNvSpPr txBox="true"/>
          <p:nvPr/>
        </p:nvSpPr>
        <p:spPr>
          <a:xfrm rot="0">
            <a:off x="1028700" y="970572"/>
            <a:ext cx="3575425" cy="358775"/>
          </a:xfrm>
          <a:prstGeom prst="rect">
            <a:avLst/>
          </a:prstGeom>
        </p:spPr>
        <p:txBody>
          <a:bodyPr anchor="t" rtlCol="false" tIns="0" lIns="0" bIns="0" rIns="0">
            <a:spAutoFit/>
          </a:bodyPr>
          <a:lstStyle/>
          <a:p>
            <a:pPr algn="l">
              <a:lnSpc>
                <a:spcPts val="2800"/>
              </a:lnSpc>
            </a:pPr>
            <a:r>
              <a:rPr lang="en-US" sz="2000" spc="200">
                <a:solidFill>
                  <a:srgbClr val="000000"/>
                </a:solidFill>
                <a:latin typeface="Roboto"/>
                <a:ea typeface="Roboto"/>
                <a:cs typeface="Roboto"/>
                <a:sym typeface="Roboto"/>
              </a:rPr>
              <a:t>FOODWISE</a:t>
            </a: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bg>
      <p:bgPr>
        <a:solidFill>
          <a:srgbClr val="F1F1F1"/>
        </a:solidFill>
      </p:bgPr>
    </p:bg>
    <p:spTree>
      <p:nvGrpSpPr>
        <p:cNvPr id="1" name=""/>
        <p:cNvGrpSpPr/>
        <p:nvPr/>
      </p:nvGrpSpPr>
      <p:grpSpPr>
        <a:xfrm>
          <a:off x="0" y="0"/>
          <a:ext cx="0" cy="0"/>
          <a:chOff x="0" y="0"/>
          <a:chExt cx="0" cy="0"/>
        </a:xfrm>
      </p:grpSpPr>
      <p:sp>
        <p:nvSpPr>
          <p:cNvPr name="AutoShape 2" id="2"/>
          <p:cNvSpPr/>
          <p:nvPr/>
        </p:nvSpPr>
        <p:spPr>
          <a:xfrm rot="0">
            <a:off x="16933370" y="1052675"/>
            <a:ext cx="325930" cy="0"/>
          </a:xfrm>
          <a:prstGeom prst="line">
            <a:avLst/>
          </a:prstGeom>
          <a:ln cap="flat" w="28575">
            <a:solidFill>
              <a:srgbClr val="000000"/>
            </a:solidFill>
            <a:prstDash val="solid"/>
            <a:headEnd type="none" len="sm" w="sm"/>
            <a:tailEnd type="none" len="sm" w="sm"/>
          </a:ln>
        </p:spPr>
      </p:sp>
      <p:sp>
        <p:nvSpPr>
          <p:cNvPr name="AutoShape 3" id="3"/>
          <p:cNvSpPr/>
          <p:nvPr/>
        </p:nvSpPr>
        <p:spPr>
          <a:xfrm rot="0">
            <a:off x="16933370" y="1182027"/>
            <a:ext cx="325930" cy="0"/>
          </a:xfrm>
          <a:prstGeom prst="line">
            <a:avLst/>
          </a:prstGeom>
          <a:ln cap="flat" w="28575">
            <a:solidFill>
              <a:srgbClr val="000000"/>
            </a:solidFill>
            <a:prstDash val="solid"/>
            <a:headEnd type="none" len="sm" w="sm"/>
            <a:tailEnd type="none" len="sm" w="sm"/>
          </a:ln>
        </p:spPr>
      </p:sp>
      <p:sp>
        <p:nvSpPr>
          <p:cNvPr name="AutoShape 4" id="4"/>
          <p:cNvSpPr/>
          <p:nvPr/>
        </p:nvSpPr>
        <p:spPr>
          <a:xfrm rot="0">
            <a:off x="16933370" y="1311379"/>
            <a:ext cx="325930" cy="0"/>
          </a:xfrm>
          <a:prstGeom prst="line">
            <a:avLst/>
          </a:prstGeom>
          <a:ln cap="flat" w="28575">
            <a:solidFill>
              <a:srgbClr val="000000"/>
            </a:solidFill>
            <a:prstDash val="solid"/>
            <a:headEnd type="none" len="sm" w="sm"/>
            <a:tailEnd type="none" len="sm" w="sm"/>
          </a:ln>
        </p:spPr>
      </p:sp>
      <p:sp>
        <p:nvSpPr>
          <p:cNvPr name="Freeform 5" id="5"/>
          <p:cNvSpPr/>
          <p:nvPr/>
        </p:nvSpPr>
        <p:spPr>
          <a:xfrm flipH="false" flipV="false" rot="0">
            <a:off x="16290659" y="1027722"/>
            <a:ext cx="312232" cy="312232"/>
          </a:xfrm>
          <a:custGeom>
            <a:avLst/>
            <a:gdLst/>
            <a:ahLst/>
            <a:cxnLst/>
            <a:rect r="r" b="b" t="t" l="l"/>
            <a:pathLst>
              <a:path h="312232" w="312232">
                <a:moveTo>
                  <a:pt x="0" y="0"/>
                </a:moveTo>
                <a:lnTo>
                  <a:pt x="312232" y="0"/>
                </a:lnTo>
                <a:lnTo>
                  <a:pt x="312232" y="312232"/>
                </a:lnTo>
                <a:lnTo>
                  <a:pt x="0" y="312232"/>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6" id="6"/>
          <p:cNvSpPr/>
          <p:nvPr/>
        </p:nvSpPr>
        <p:spPr>
          <a:xfrm flipH="false" flipV="false" rot="0">
            <a:off x="2124240" y="0"/>
            <a:ext cx="14039520" cy="10287000"/>
          </a:xfrm>
          <a:custGeom>
            <a:avLst/>
            <a:gdLst/>
            <a:ahLst/>
            <a:cxnLst/>
            <a:rect r="r" b="b" t="t" l="l"/>
            <a:pathLst>
              <a:path h="10287000" w="14039520">
                <a:moveTo>
                  <a:pt x="0" y="0"/>
                </a:moveTo>
                <a:lnTo>
                  <a:pt x="14039520" y="0"/>
                </a:lnTo>
                <a:lnTo>
                  <a:pt x="14039520" y="10287000"/>
                </a:lnTo>
                <a:lnTo>
                  <a:pt x="0" y="10287000"/>
                </a:lnTo>
                <a:lnTo>
                  <a:pt x="0" y="0"/>
                </a:lnTo>
                <a:close/>
              </a:path>
            </a:pathLst>
          </a:custGeom>
          <a:blipFill>
            <a:blip r:embed="rId4">
              <a:alphaModFix amt="30000"/>
            </a:blip>
            <a:stretch>
              <a:fillRect l="0" t="-6695" r="0" b="-6695"/>
            </a:stretch>
          </a:blipFill>
        </p:spPr>
      </p:sp>
      <p:sp>
        <p:nvSpPr>
          <p:cNvPr name="AutoShape 7" id="7"/>
          <p:cNvSpPr/>
          <p:nvPr/>
        </p:nvSpPr>
        <p:spPr>
          <a:xfrm>
            <a:off x="8605054" y="9272588"/>
            <a:ext cx="1077892" cy="0"/>
          </a:xfrm>
          <a:prstGeom prst="line">
            <a:avLst/>
          </a:prstGeom>
          <a:ln cap="rnd" w="28575">
            <a:solidFill>
              <a:srgbClr val="000000"/>
            </a:solidFill>
            <a:prstDash val="solid"/>
            <a:headEnd type="none" len="sm" w="sm"/>
            <a:tailEnd type="triangle" len="med" w="lg"/>
          </a:ln>
        </p:spPr>
      </p:sp>
      <p:sp>
        <p:nvSpPr>
          <p:cNvPr name="Freeform 8" id="8"/>
          <p:cNvSpPr/>
          <p:nvPr/>
        </p:nvSpPr>
        <p:spPr>
          <a:xfrm flipH="false" flipV="false" rot="0">
            <a:off x="2256978" y="4360582"/>
            <a:ext cx="2724821" cy="2026276"/>
          </a:xfrm>
          <a:custGeom>
            <a:avLst/>
            <a:gdLst/>
            <a:ahLst/>
            <a:cxnLst/>
            <a:rect r="r" b="b" t="t" l="l"/>
            <a:pathLst>
              <a:path h="2026276" w="2724821">
                <a:moveTo>
                  <a:pt x="0" y="0"/>
                </a:moveTo>
                <a:lnTo>
                  <a:pt x="2724821" y="0"/>
                </a:lnTo>
                <a:lnTo>
                  <a:pt x="2724821" y="2026276"/>
                </a:lnTo>
                <a:lnTo>
                  <a:pt x="0" y="2026276"/>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9" id="9"/>
          <p:cNvSpPr/>
          <p:nvPr/>
        </p:nvSpPr>
        <p:spPr>
          <a:xfrm flipH="false" flipV="false" rot="549557">
            <a:off x="3619389" y="3937244"/>
            <a:ext cx="1648356" cy="2872952"/>
          </a:xfrm>
          <a:custGeom>
            <a:avLst/>
            <a:gdLst/>
            <a:ahLst/>
            <a:cxnLst/>
            <a:rect r="r" b="b" t="t" l="l"/>
            <a:pathLst>
              <a:path h="2872952" w="1648356">
                <a:moveTo>
                  <a:pt x="0" y="0"/>
                </a:moveTo>
                <a:lnTo>
                  <a:pt x="1648356" y="0"/>
                </a:lnTo>
                <a:lnTo>
                  <a:pt x="1648356" y="2872952"/>
                </a:lnTo>
                <a:lnTo>
                  <a:pt x="0" y="2872952"/>
                </a:lnTo>
                <a:lnTo>
                  <a:pt x="0" y="0"/>
                </a:lnTo>
                <a:close/>
              </a:path>
            </a:pathLst>
          </a:custGeom>
          <a:blipFill>
            <a:blip r:embed="rId7"/>
            <a:stretch>
              <a:fillRect l="0" t="0" r="0" b="0"/>
            </a:stretch>
          </a:blipFill>
        </p:spPr>
      </p:sp>
      <p:pic>
        <p:nvPicPr>
          <p:cNvPr name="Picture 10" id="10"/>
          <p:cNvPicPr>
            <a:picLocks noChangeAspect="true"/>
          </p:cNvPicPr>
          <p:nvPr/>
        </p:nvPicPr>
        <p:blipFill>
          <a:blip r:embed="rId8"/>
          <a:srcRect l="0" t="0" r="0" b="0"/>
          <a:stretch>
            <a:fillRect/>
          </a:stretch>
        </p:blipFill>
        <p:spPr>
          <a:xfrm flipH="false" flipV="false" rot="0">
            <a:off x="7186008" y="4101025"/>
            <a:ext cx="3915983" cy="2545389"/>
          </a:xfrm>
          <a:prstGeom prst="rect">
            <a:avLst/>
          </a:prstGeom>
        </p:spPr>
      </p:pic>
      <p:sp>
        <p:nvSpPr>
          <p:cNvPr name="Freeform 11" id="11"/>
          <p:cNvSpPr/>
          <p:nvPr/>
        </p:nvSpPr>
        <p:spPr>
          <a:xfrm flipH="false" flipV="false" rot="-677932">
            <a:off x="12750199" y="3687547"/>
            <a:ext cx="3143044" cy="3072325"/>
          </a:xfrm>
          <a:custGeom>
            <a:avLst/>
            <a:gdLst/>
            <a:ahLst/>
            <a:cxnLst/>
            <a:rect r="r" b="b" t="t" l="l"/>
            <a:pathLst>
              <a:path h="3072325" w="3143044">
                <a:moveTo>
                  <a:pt x="0" y="0"/>
                </a:moveTo>
                <a:lnTo>
                  <a:pt x="3143044" y="0"/>
                </a:lnTo>
                <a:lnTo>
                  <a:pt x="3143044" y="3072325"/>
                </a:lnTo>
                <a:lnTo>
                  <a:pt x="0" y="3072325"/>
                </a:lnTo>
                <a:lnTo>
                  <a:pt x="0" y="0"/>
                </a:lnTo>
                <a:close/>
              </a:path>
            </a:pathLst>
          </a:custGeom>
          <a:blipFill>
            <a:blip r:embed="rId9"/>
            <a:stretch>
              <a:fillRect l="0" t="0" r="0" b="0"/>
            </a:stretch>
          </a:blipFill>
        </p:spPr>
      </p:sp>
      <p:sp>
        <p:nvSpPr>
          <p:cNvPr name="TextBox 12" id="12"/>
          <p:cNvSpPr txBox="true"/>
          <p:nvPr/>
        </p:nvSpPr>
        <p:spPr>
          <a:xfrm rot="0">
            <a:off x="3401239" y="1724891"/>
            <a:ext cx="11926409" cy="1532481"/>
          </a:xfrm>
          <a:prstGeom prst="rect">
            <a:avLst/>
          </a:prstGeom>
        </p:spPr>
        <p:txBody>
          <a:bodyPr anchor="t" rtlCol="false" tIns="0" lIns="0" bIns="0" rIns="0">
            <a:spAutoFit/>
          </a:bodyPr>
          <a:lstStyle/>
          <a:p>
            <a:pPr algn="ctr">
              <a:lnSpc>
                <a:spcPts val="12519"/>
              </a:lnSpc>
            </a:pPr>
            <a:r>
              <a:rPr lang="en-US" sz="8942">
                <a:solidFill>
                  <a:srgbClr val="000000"/>
                </a:solidFill>
                <a:latin typeface="Abril Fatface"/>
                <a:ea typeface="Abril Fatface"/>
                <a:cs typeface="Abril Fatface"/>
                <a:sym typeface="Abril Fatface"/>
              </a:rPr>
              <a:t>Our Original Solution</a:t>
            </a:r>
          </a:p>
        </p:txBody>
      </p:sp>
      <p:sp>
        <p:nvSpPr>
          <p:cNvPr name="TextBox 13" id="13"/>
          <p:cNvSpPr txBox="true"/>
          <p:nvPr/>
        </p:nvSpPr>
        <p:spPr>
          <a:xfrm rot="0">
            <a:off x="1028700" y="970572"/>
            <a:ext cx="3575425" cy="358775"/>
          </a:xfrm>
          <a:prstGeom prst="rect">
            <a:avLst/>
          </a:prstGeom>
        </p:spPr>
        <p:txBody>
          <a:bodyPr anchor="t" rtlCol="false" tIns="0" lIns="0" bIns="0" rIns="0">
            <a:spAutoFit/>
          </a:bodyPr>
          <a:lstStyle/>
          <a:p>
            <a:pPr algn="l">
              <a:lnSpc>
                <a:spcPts val="2800"/>
              </a:lnSpc>
            </a:pPr>
            <a:r>
              <a:rPr lang="en-US" sz="2000" spc="200">
                <a:solidFill>
                  <a:srgbClr val="000000"/>
                </a:solidFill>
                <a:latin typeface="Roboto"/>
                <a:ea typeface="Roboto"/>
                <a:cs typeface="Roboto"/>
                <a:sym typeface="Roboto"/>
              </a:rPr>
              <a:t>FOODWISE</a:t>
            </a:r>
          </a:p>
        </p:txBody>
      </p:sp>
      <p:sp>
        <p:nvSpPr>
          <p:cNvPr name="TextBox 14" id="14"/>
          <p:cNvSpPr txBox="true"/>
          <p:nvPr/>
        </p:nvSpPr>
        <p:spPr>
          <a:xfrm rot="0">
            <a:off x="1394414" y="7120098"/>
            <a:ext cx="4449949" cy="1508256"/>
          </a:xfrm>
          <a:prstGeom prst="rect">
            <a:avLst/>
          </a:prstGeom>
        </p:spPr>
        <p:txBody>
          <a:bodyPr anchor="t" rtlCol="false" tIns="0" lIns="0" bIns="0" rIns="0">
            <a:spAutoFit/>
          </a:bodyPr>
          <a:lstStyle/>
          <a:p>
            <a:pPr algn="ctr">
              <a:lnSpc>
                <a:spcPts val="4075"/>
              </a:lnSpc>
              <a:spcBef>
                <a:spcPct val="0"/>
              </a:spcBef>
            </a:pPr>
            <a:r>
              <a:rPr lang="en-US" sz="2911" spc="291">
                <a:solidFill>
                  <a:srgbClr val="000000"/>
                </a:solidFill>
                <a:latin typeface="Roboto"/>
                <a:ea typeface="Roboto"/>
                <a:cs typeface="Roboto"/>
                <a:sym typeface="Roboto"/>
              </a:rPr>
              <a:t>WAS A </a:t>
            </a:r>
            <a:r>
              <a:rPr lang="en-US" b="true" sz="2911" spc="291">
                <a:solidFill>
                  <a:srgbClr val="000000"/>
                </a:solidFill>
                <a:latin typeface="Roboto Bold"/>
                <a:ea typeface="Roboto Bold"/>
                <a:cs typeface="Roboto Bold"/>
                <a:sym typeface="Roboto Bold"/>
              </a:rPr>
              <a:t>COMMUNITY ORIENTED JOURNALING</a:t>
            </a:r>
            <a:r>
              <a:rPr lang="en-US" sz="2911" spc="291">
                <a:solidFill>
                  <a:srgbClr val="000000"/>
                </a:solidFill>
                <a:latin typeface="Roboto"/>
                <a:ea typeface="Roboto"/>
                <a:cs typeface="Roboto"/>
                <a:sym typeface="Roboto"/>
              </a:rPr>
              <a:t> APP</a:t>
            </a:r>
          </a:p>
        </p:txBody>
      </p:sp>
      <p:sp>
        <p:nvSpPr>
          <p:cNvPr name="TextBox 15" id="15"/>
          <p:cNvSpPr txBox="true"/>
          <p:nvPr/>
        </p:nvSpPr>
        <p:spPr>
          <a:xfrm rot="0">
            <a:off x="6937048" y="6865923"/>
            <a:ext cx="4449949" cy="2016605"/>
          </a:xfrm>
          <a:prstGeom prst="rect">
            <a:avLst/>
          </a:prstGeom>
        </p:spPr>
        <p:txBody>
          <a:bodyPr anchor="t" rtlCol="false" tIns="0" lIns="0" bIns="0" rIns="0">
            <a:spAutoFit/>
          </a:bodyPr>
          <a:lstStyle/>
          <a:p>
            <a:pPr algn="ctr">
              <a:lnSpc>
                <a:spcPts val="4075"/>
              </a:lnSpc>
              <a:spcBef>
                <a:spcPct val="0"/>
              </a:spcBef>
            </a:pPr>
            <a:r>
              <a:rPr lang="en-US" sz="2911" spc="291">
                <a:solidFill>
                  <a:srgbClr val="000000"/>
                </a:solidFill>
                <a:latin typeface="Roboto"/>
                <a:ea typeface="Roboto"/>
                <a:cs typeface="Roboto"/>
                <a:sym typeface="Roboto"/>
              </a:rPr>
              <a:t>HOWEVER, WE REALIZED THIS WAS </a:t>
            </a:r>
            <a:r>
              <a:rPr lang="en-US" b="true" sz="2911" spc="291">
                <a:solidFill>
                  <a:srgbClr val="000000"/>
                </a:solidFill>
                <a:latin typeface="Roboto Bold"/>
                <a:ea typeface="Roboto Bold"/>
                <a:cs typeface="Roboto Bold"/>
                <a:sym typeface="Roboto Bold"/>
              </a:rPr>
              <a:t>DIFFICULT TO MANAGE</a:t>
            </a:r>
          </a:p>
        </p:txBody>
      </p:sp>
      <p:sp>
        <p:nvSpPr>
          <p:cNvPr name="TextBox 16" id="16"/>
          <p:cNvSpPr txBox="true"/>
          <p:nvPr/>
        </p:nvSpPr>
        <p:spPr>
          <a:xfrm rot="0">
            <a:off x="12328147" y="7120098"/>
            <a:ext cx="4449949" cy="1508256"/>
          </a:xfrm>
          <a:prstGeom prst="rect">
            <a:avLst/>
          </a:prstGeom>
        </p:spPr>
        <p:txBody>
          <a:bodyPr anchor="t" rtlCol="false" tIns="0" lIns="0" bIns="0" rIns="0">
            <a:spAutoFit/>
          </a:bodyPr>
          <a:lstStyle/>
          <a:p>
            <a:pPr algn="ctr">
              <a:lnSpc>
                <a:spcPts val="4075"/>
              </a:lnSpc>
              <a:spcBef>
                <a:spcPct val="0"/>
              </a:spcBef>
            </a:pPr>
            <a:r>
              <a:rPr lang="en-US" sz="2911" spc="291">
                <a:solidFill>
                  <a:srgbClr val="000000"/>
                </a:solidFill>
                <a:latin typeface="Roboto"/>
                <a:ea typeface="Roboto"/>
                <a:cs typeface="Roboto"/>
                <a:sym typeface="Roboto"/>
              </a:rPr>
              <a:t>AND </a:t>
            </a:r>
            <a:r>
              <a:rPr lang="en-US" b="true" sz="2911" spc="291">
                <a:solidFill>
                  <a:srgbClr val="000000"/>
                </a:solidFill>
                <a:latin typeface="Roboto Bold"/>
                <a:ea typeface="Roboto Bold"/>
                <a:cs typeface="Roboto Bold"/>
                <a:sym typeface="Roboto Bold"/>
              </a:rPr>
              <a:t>NOT VERY DIFFERENT</a:t>
            </a:r>
            <a:r>
              <a:rPr lang="en-US" sz="2911" spc="291">
                <a:solidFill>
                  <a:srgbClr val="000000"/>
                </a:solidFill>
                <a:latin typeface="Roboto"/>
                <a:ea typeface="Roboto"/>
                <a:cs typeface="Roboto"/>
                <a:sym typeface="Roboto"/>
              </a:rPr>
              <a:t> FROM WHATS OUT THERE</a:t>
            </a:r>
          </a:p>
        </p:txBody>
      </p:sp>
    </p:spTree>
  </p:cSld>
  <p:clrMapOvr>
    <a:masterClrMapping/>
  </p:clrMapOvr>
</p:sld>
</file>

<file path=ppt/slides/slide30.xml><?xml version="1.0" encoding="utf-8"?>
<p:sld xmlns:p="http://schemas.openxmlformats.org/presentationml/2006/main" xmlns:a="http://schemas.openxmlformats.org/drawingml/2006/main" xmlns:r="http://schemas.openxmlformats.org/officeDocument/2006/relationships">
  <p:cSld>
    <p:bg>
      <p:bgPr>
        <a:solidFill>
          <a:srgbClr val="F1F1F1"/>
        </a:solidFill>
      </p:bgPr>
    </p:bg>
    <p:spTree>
      <p:nvGrpSpPr>
        <p:cNvPr id="1" name=""/>
        <p:cNvGrpSpPr/>
        <p:nvPr/>
      </p:nvGrpSpPr>
      <p:grpSpPr>
        <a:xfrm>
          <a:off x="0" y="0"/>
          <a:ext cx="0" cy="0"/>
          <a:chOff x="0" y="0"/>
          <a:chExt cx="0" cy="0"/>
        </a:xfrm>
      </p:grpSpPr>
      <p:sp>
        <p:nvSpPr>
          <p:cNvPr name="AutoShape 2" id="2"/>
          <p:cNvSpPr/>
          <p:nvPr/>
        </p:nvSpPr>
        <p:spPr>
          <a:xfrm rot="0">
            <a:off x="16933370" y="1052675"/>
            <a:ext cx="325930" cy="0"/>
          </a:xfrm>
          <a:prstGeom prst="line">
            <a:avLst/>
          </a:prstGeom>
          <a:ln cap="flat" w="28575">
            <a:solidFill>
              <a:srgbClr val="000000"/>
            </a:solidFill>
            <a:prstDash val="solid"/>
            <a:headEnd type="none" len="sm" w="sm"/>
            <a:tailEnd type="none" len="sm" w="sm"/>
          </a:ln>
        </p:spPr>
      </p:sp>
      <p:sp>
        <p:nvSpPr>
          <p:cNvPr name="AutoShape 3" id="3"/>
          <p:cNvSpPr/>
          <p:nvPr/>
        </p:nvSpPr>
        <p:spPr>
          <a:xfrm rot="0">
            <a:off x="16933370" y="1182027"/>
            <a:ext cx="325930" cy="0"/>
          </a:xfrm>
          <a:prstGeom prst="line">
            <a:avLst/>
          </a:prstGeom>
          <a:ln cap="flat" w="28575">
            <a:solidFill>
              <a:srgbClr val="000000"/>
            </a:solidFill>
            <a:prstDash val="solid"/>
            <a:headEnd type="none" len="sm" w="sm"/>
            <a:tailEnd type="none" len="sm" w="sm"/>
          </a:ln>
        </p:spPr>
      </p:sp>
      <p:sp>
        <p:nvSpPr>
          <p:cNvPr name="AutoShape 4" id="4"/>
          <p:cNvSpPr/>
          <p:nvPr/>
        </p:nvSpPr>
        <p:spPr>
          <a:xfrm rot="0">
            <a:off x="16933370" y="1311379"/>
            <a:ext cx="325930" cy="0"/>
          </a:xfrm>
          <a:prstGeom prst="line">
            <a:avLst/>
          </a:prstGeom>
          <a:ln cap="flat" w="28575">
            <a:solidFill>
              <a:srgbClr val="000000"/>
            </a:solidFill>
            <a:prstDash val="solid"/>
            <a:headEnd type="none" len="sm" w="sm"/>
            <a:tailEnd type="none" len="sm" w="sm"/>
          </a:ln>
        </p:spPr>
      </p:sp>
      <p:sp>
        <p:nvSpPr>
          <p:cNvPr name="Freeform 5" id="5"/>
          <p:cNvSpPr/>
          <p:nvPr/>
        </p:nvSpPr>
        <p:spPr>
          <a:xfrm flipH="false" flipV="false" rot="0">
            <a:off x="16290659" y="1027722"/>
            <a:ext cx="312232" cy="312232"/>
          </a:xfrm>
          <a:custGeom>
            <a:avLst/>
            <a:gdLst/>
            <a:ahLst/>
            <a:cxnLst/>
            <a:rect r="r" b="b" t="t" l="l"/>
            <a:pathLst>
              <a:path h="312232" w="312232">
                <a:moveTo>
                  <a:pt x="0" y="0"/>
                </a:moveTo>
                <a:lnTo>
                  <a:pt x="312232" y="0"/>
                </a:lnTo>
                <a:lnTo>
                  <a:pt x="312232" y="312232"/>
                </a:lnTo>
                <a:lnTo>
                  <a:pt x="0" y="312232"/>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6" id="6"/>
          <p:cNvSpPr/>
          <p:nvPr/>
        </p:nvSpPr>
        <p:spPr>
          <a:xfrm flipH="false" flipV="false" rot="0">
            <a:off x="2124240" y="0"/>
            <a:ext cx="14039520" cy="10287000"/>
          </a:xfrm>
          <a:custGeom>
            <a:avLst/>
            <a:gdLst/>
            <a:ahLst/>
            <a:cxnLst/>
            <a:rect r="r" b="b" t="t" l="l"/>
            <a:pathLst>
              <a:path h="10287000" w="14039520">
                <a:moveTo>
                  <a:pt x="0" y="0"/>
                </a:moveTo>
                <a:lnTo>
                  <a:pt x="14039520" y="0"/>
                </a:lnTo>
                <a:lnTo>
                  <a:pt x="14039520" y="10287000"/>
                </a:lnTo>
                <a:lnTo>
                  <a:pt x="0" y="10287000"/>
                </a:lnTo>
                <a:lnTo>
                  <a:pt x="0" y="0"/>
                </a:lnTo>
                <a:close/>
              </a:path>
            </a:pathLst>
          </a:custGeom>
          <a:blipFill>
            <a:blip r:embed="rId4">
              <a:alphaModFix amt="30000"/>
            </a:blip>
            <a:stretch>
              <a:fillRect l="0" t="-6695" r="0" b="-6695"/>
            </a:stretch>
          </a:blipFill>
        </p:spPr>
      </p:sp>
      <p:sp>
        <p:nvSpPr>
          <p:cNvPr name="AutoShape 7" id="7"/>
          <p:cNvSpPr/>
          <p:nvPr/>
        </p:nvSpPr>
        <p:spPr>
          <a:xfrm>
            <a:off x="8605054" y="9770220"/>
            <a:ext cx="1077892" cy="0"/>
          </a:xfrm>
          <a:prstGeom prst="line">
            <a:avLst/>
          </a:prstGeom>
          <a:ln cap="rnd" w="28575">
            <a:solidFill>
              <a:srgbClr val="000000"/>
            </a:solidFill>
            <a:prstDash val="solid"/>
            <a:headEnd type="none" len="sm" w="sm"/>
            <a:tailEnd type="triangle" len="med" w="lg"/>
          </a:ln>
        </p:spPr>
      </p:sp>
      <p:sp>
        <p:nvSpPr>
          <p:cNvPr name="Freeform 8" id="8"/>
          <p:cNvSpPr/>
          <p:nvPr/>
        </p:nvSpPr>
        <p:spPr>
          <a:xfrm flipH="false" flipV="false" rot="0">
            <a:off x="2816413" y="1527178"/>
            <a:ext cx="12747496" cy="8030923"/>
          </a:xfrm>
          <a:custGeom>
            <a:avLst/>
            <a:gdLst/>
            <a:ahLst/>
            <a:cxnLst/>
            <a:rect r="r" b="b" t="t" l="l"/>
            <a:pathLst>
              <a:path h="8030923" w="12747496">
                <a:moveTo>
                  <a:pt x="0" y="0"/>
                </a:moveTo>
                <a:lnTo>
                  <a:pt x="12747496" y="0"/>
                </a:lnTo>
                <a:lnTo>
                  <a:pt x="12747496" y="8030923"/>
                </a:lnTo>
                <a:lnTo>
                  <a:pt x="0" y="8030923"/>
                </a:lnTo>
                <a:lnTo>
                  <a:pt x="0" y="0"/>
                </a:lnTo>
                <a:close/>
              </a:path>
            </a:pathLst>
          </a:custGeom>
          <a:blipFill>
            <a:blip r:embed="rId5"/>
            <a:stretch>
              <a:fillRect l="0" t="0" r="0" b="0"/>
            </a:stretch>
          </a:blipFill>
        </p:spPr>
      </p:sp>
      <p:sp>
        <p:nvSpPr>
          <p:cNvPr name="TextBox 9" id="9"/>
          <p:cNvSpPr txBox="true"/>
          <p:nvPr/>
        </p:nvSpPr>
        <p:spPr>
          <a:xfrm rot="0">
            <a:off x="1028700" y="970572"/>
            <a:ext cx="3575425" cy="358775"/>
          </a:xfrm>
          <a:prstGeom prst="rect">
            <a:avLst/>
          </a:prstGeom>
        </p:spPr>
        <p:txBody>
          <a:bodyPr anchor="t" rtlCol="false" tIns="0" lIns="0" bIns="0" rIns="0">
            <a:spAutoFit/>
          </a:bodyPr>
          <a:lstStyle/>
          <a:p>
            <a:pPr algn="l">
              <a:lnSpc>
                <a:spcPts val="2800"/>
              </a:lnSpc>
            </a:pPr>
            <a:r>
              <a:rPr lang="en-US" sz="2000" spc="200">
                <a:solidFill>
                  <a:srgbClr val="000000"/>
                </a:solidFill>
                <a:latin typeface="Roboto"/>
                <a:ea typeface="Roboto"/>
                <a:cs typeface="Roboto"/>
                <a:sym typeface="Roboto"/>
              </a:rPr>
              <a:t>FOODWISE</a:t>
            </a:r>
          </a:p>
        </p:txBody>
      </p:sp>
    </p:spTree>
  </p:cSld>
  <p:clrMapOvr>
    <a:masterClrMapping/>
  </p:clrMapOvr>
</p:sld>
</file>

<file path=ppt/slides/slide31.xml><?xml version="1.0" encoding="utf-8"?>
<p:sld xmlns:p="http://schemas.openxmlformats.org/presentationml/2006/main" xmlns:a="http://schemas.openxmlformats.org/drawingml/2006/main" xmlns:r="http://schemas.openxmlformats.org/officeDocument/2006/relationships">
  <p:cSld>
    <p:bg>
      <p:bgPr>
        <a:solidFill>
          <a:srgbClr val="F1F1F1"/>
        </a:solidFill>
      </p:bgPr>
    </p:bg>
    <p:spTree>
      <p:nvGrpSpPr>
        <p:cNvPr id="1" name=""/>
        <p:cNvGrpSpPr/>
        <p:nvPr/>
      </p:nvGrpSpPr>
      <p:grpSpPr>
        <a:xfrm>
          <a:off x="0" y="0"/>
          <a:ext cx="0" cy="0"/>
          <a:chOff x="0" y="0"/>
          <a:chExt cx="0" cy="0"/>
        </a:xfrm>
      </p:grpSpPr>
      <p:sp>
        <p:nvSpPr>
          <p:cNvPr name="AutoShape 2" id="2"/>
          <p:cNvSpPr/>
          <p:nvPr/>
        </p:nvSpPr>
        <p:spPr>
          <a:xfrm rot="0">
            <a:off x="16933370" y="1052675"/>
            <a:ext cx="325930" cy="0"/>
          </a:xfrm>
          <a:prstGeom prst="line">
            <a:avLst/>
          </a:prstGeom>
          <a:ln cap="flat" w="28575">
            <a:solidFill>
              <a:srgbClr val="000000"/>
            </a:solidFill>
            <a:prstDash val="solid"/>
            <a:headEnd type="none" len="sm" w="sm"/>
            <a:tailEnd type="none" len="sm" w="sm"/>
          </a:ln>
        </p:spPr>
      </p:sp>
      <p:sp>
        <p:nvSpPr>
          <p:cNvPr name="AutoShape 3" id="3"/>
          <p:cNvSpPr/>
          <p:nvPr/>
        </p:nvSpPr>
        <p:spPr>
          <a:xfrm rot="0">
            <a:off x="16933370" y="1182027"/>
            <a:ext cx="325930" cy="0"/>
          </a:xfrm>
          <a:prstGeom prst="line">
            <a:avLst/>
          </a:prstGeom>
          <a:ln cap="flat" w="28575">
            <a:solidFill>
              <a:srgbClr val="000000"/>
            </a:solidFill>
            <a:prstDash val="solid"/>
            <a:headEnd type="none" len="sm" w="sm"/>
            <a:tailEnd type="none" len="sm" w="sm"/>
          </a:ln>
        </p:spPr>
      </p:sp>
      <p:sp>
        <p:nvSpPr>
          <p:cNvPr name="AutoShape 4" id="4"/>
          <p:cNvSpPr/>
          <p:nvPr/>
        </p:nvSpPr>
        <p:spPr>
          <a:xfrm rot="0">
            <a:off x="16933370" y="1311379"/>
            <a:ext cx="325930" cy="0"/>
          </a:xfrm>
          <a:prstGeom prst="line">
            <a:avLst/>
          </a:prstGeom>
          <a:ln cap="flat" w="28575">
            <a:solidFill>
              <a:srgbClr val="000000"/>
            </a:solidFill>
            <a:prstDash val="solid"/>
            <a:headEnd type="none" len="sm" w="sm"/>
            <a:tailEnd type="none" len="sm" w="sm"/>
          </a:ln>
        </p:spPr>
      </p:sp>
      <p:sp>
        <p:nvSpPr>
          <p:cNvPr name="Freeform 5" id="5"/>
          <p:cNvSpPr/>
          <p:nvPr/>
        </p:nvSpPr>
        <p:spPr>
          <a:xfrm flipH="false" flipV="false" rot="0">
            <a:off x="16290659" y="1027722"/>
            <a:ext cx="312232" cy="312232"/>
          </a:xfrm>
          <a:custGeom>
            <a:avLst/>
            <a:gdLst/>
            <a:ahLst/>
            <a:cxnLst/>
            <a:rect r="r" b="b" t="t" l="l"/>
            <a:pathLst>
              <a:path h="312232" w="312232">
                <a:moveTo>
                  <a:pt x="0" y="0"/>
                </a:moveTo>
                <a:lnTo>
                  <a:pt x="312232" y="0"/>
                </a:lnTo>
                <a:lnTo>
                  <a:pt x="312232" y="312232"/>
                </a:lnTo>
                <a:lnTo>
                  <a:pt x="0" y="312232"/>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6" id="6"/>
          <p:cNvSpPr/>
          <p:nvPr/>
        </p:nvSpPr>
        <p:spPr>
          <a:xfrm flipH="false" flipV="false" rot="0">
            <a:off x="2124240" y="0"/>
            <a:ext cx="14039520" cy="10287000"/>
          </a:xfrm>
          <a:custGeom>
            <a:avLst/>
            <a:gdLst/>
            <a:ahLst/>
            <a:cxnLst/>
            <a:rect r="r" b="b" t="t" l="l"/>
            <a:pathLst>
              <a:path h="10287000" w="14039520">
                <a:moveTo>
                  <a:pt x="0" y="0"/>
                </a:moveTo>
                <a:lnTo>
                  <a:pt x="14039520" y="0"/>
                </a:lnTo>
                <a:lnTo>
                  <a:pt x="14039520" y="10287000"/>
                </a:lnTo>
                <a:lnTo>
                  <a:pt x="0" y="10287000"/>
                </a:lnTo>
                <a:lnTo>
                  <a:pt x="0" y="0"/>
                </a:lnTo>
                <a:close/>
              </a:path>
            </a:pathLst>
          </a:custGeom>
          <a:blipFill>
            <a:blip r:embed="rId4">
              <a:alphaModFix amt="30000"/>
            </a:blip>
            <a:stretch>
              <a:fillRect l="0" t="-6695" r="0" b="-6695"/>
            </a:stretch>
          </a:blipFill>
        </p:spPr>
      </p:sp>
      <p:sp>
        <p:nvSpPr>
          <p:cNvPr name="AutoShape 7" id="7"/>
          <p:cNvSpPr/>
          <p:nvPr/>
        </p:nvSpPr>
        <p:spPr>
          <a:xfrm>
            <a:off x="8605054" y="9894628"/>
            <a:ext cx="1077892" cy="0"/>
          </a:xfrm>
          <a:prstGeom prst="line">
            <a:avLst/>
          </a:prstGeom>
          <a:ln cap="rnd" w="28575">
            <a:solidFill>
              <a:srgbClr val="000000"/>
            </a:solidFill>
            <a:prstDash val="solid"/>
            <a:headEnd type="none" len="sm" w="sm"/>
            <a:tailEnd type="triangle" len="med" w="lg"/>
          </a:ln>
        </p:spPr>
      </p:sp>
      <p:sp>
        <p:nvSpPr>
          <p:cNvPr name="Freeform 8" id="8"/>
          <p:cNvSpPr/>
          <p:nvPr/>
        </p:nvSpPr>
        <p:spPr>
          <a:xfrm flipH="false" flipV="false" rot="0">
            <a:off x="5630354" y="1339954"/>
            <a:ext cx="7027291" cy="8237289"/>
          </a:xfrm>
          <a:custGeom>
            <a:avLst/>
            <a:gdLst/>
            <a:ahLst/>
            <a:cxnLst/>
            <a:rect r="r" b="b" t="t" l="l"/>
            <a:pathLst>
              <a:path h="8237289" w="7027291">
                <a:moveTo>
                  <a:pt x="0" y="0"/>
                </a:moveTo>
                <a:lnTo>
                  <a:pt x="7027292" y="0"/>
                </a:lnTo>
                <a:lnTo>
                  <a:pt x="7027292" y="8237288"/>
                </a:lnTo>
                <a:lnTo>
                  <a:pt x="0" y="8237288"/>
                </a:lnTo>
                <a:lnTo>
                  <a:pt x="0" y="0"/>
                </a:lnTo>
                <a:close/>
              </a:path>
            </a:pathLst>
          </a:custGeom>
          <a:blipFill>
            <a:blip r:embed="rId5"/>
            <a:stretch>
              <a:fillRect l="0" t="0" r="0" b="0"/>
            </a:stretch>
          </a:blipFill>
        </p:spPr>
      </p:sp>
      <p:sp>
        <p:nvSpPr>
          <p:cNvPr name="TextBox 9" id="9"/>
          <p:cNvSpPr txBox="true"/>
          <p:nvPr/>
        </p:nvSpPr>
        <p:spPr>
          <a:xfrm rot="0">
            <a:off x="1028700" y="970572"/>
            <a:ext cx="3575425" cy="358775"/>
          </a:xfrm>
          <a:prstGeom prst="rect">
            <a:avLst/>
          </a:prstGeom>
        </p:spPr>
        <p:txBody>
          <a:bodyPr anchor="t" rtlCol="false" tIns="0" lIns="0" bIns="0" rIns="0">
            <a:spAutoFit/>
          </a:bodyPr>
          <a:lstStyle/>
          <a:p>
            <a:pPr algn="l">
              <a:lnSpc>
                <a:spcPts val="2800"/>
              </a:lnSpc>
            </a:pPr>
            <a:r>
              <a:rPr lang="en-US" sz="2000" spc="200">
                <a:solidFill>
                  <a:srgbClr val="000000"/>
                </a:solidFill>
                <a:latin typeface="Roboto"/>
                <a:ea typeface="Roboto"/>
                <a:cs typeface="Roboto"/>
                <a:sym typeface="Roboto"/>
              </a:rPr>
              <a:t>FOODWISE</a:t>
            </a:r>
          </a:p>
        </p:txBody>
      </p:sp>
    </p:spTree>
  </p:cSld>
  <p:clrMapOvr>
    <a:masterClrMapping/>
  </p:clrMapOvr>
</p:sld>
</file>

<file path=ppt/slides/slide32.xml><?xml version="1.0" encoding="utf-8"?>
<p:sld xmlns:p="http://schemas.openxmlformats.org/presentationml/2006/main" xmlns:a="http://schemas.openxmlformats.org/drawingml/2006/main" xmlns:r="http://schemas.openxmlformats.org/officeDocument/2006/relationships">
  <p:cSld>
    <p:bg>
      <p:bgPr>
        <a:solidFill>
          <a:srgbClr val="F1F1F1"/>
        </a:solidFill>
      </p:bgPr>
    </p:bg>
    <p:spTree>
      <p:nvGrpSpPr>
        <p:cNvPr id="1" name=""/>
        <p:cNvGrpSpPr/>
        <p:nvPr/>
      </p:nvGrpSpPr>
      <p:grpSpPr>
        <a:xfrm>
          <a:off x="0" y="0"/>
          <a:ext cx="0" cy="0"/>
          <a:chOff x="0" y="0"/>
          <a:chExt cx="0" cy="0"/>
        </a:xfrm>
      </p:grpSpPr>
      <p:sp>
        <p:nvSpPr>
          <p:cNvPr name="AutoShape 2" id="2"/>
          <p:cNvSpPr/>
          <p:nvPr/>
        </p:nvSpPr>
        <p:spPr>
          <a:xfrm rot="0">
            <a:off x="16933370" y="1052675"/>
            <a:ext cx="325930" cy="0"/>
          </a:xfrm>
          <a:prstGeom prst="line">
            <a:avLst/>
          </a:prstGeom>
          <a:ln cap="flat" w="28575">
            <a:solidFill>
              <a:srgbClr val="000000"/>
            </a:solidFill>
            <a:prstDash val="solid"/>
            <a:headEnd type="none" len="sm" w="sm"/>
            <a:tailEnd type="none" len="sm" w="sm"/>
          </a:ln>
        </p:spPr>
      </p:sp>
      <p:sp>
        <p:nvSpPr>
          <p:cNvPr name="AutoShape 3" id="3"/>
          <p:cNvSpPr/>
          <p:nvPr/>
        </p:nvSpPr>
        <p:spPr>
          <a:xfrm rot="0">
            <a:off x="16933370" y="1182027"/>
            <a:ext cx="325930" cy="0"/>
          </a:xfrm>
          <a:prstGeom prst="line">
            <a:avLst/>
          </a:prstGeom>
          <a:ln cap="flat" w="28575">
            <a:solidFill>
              <a:srgbClr val="000000"/>
            </a:solidFill>
            <a:prstDash val="solid"/>
            <a:headEnd type="none" len="sm" w="sm"/>
            <a:tailEnd type="none" len="sm" w="sm"/>
          </a:ln>
        </p:spPr>
      </p:sp>
      <p:sp>
        <p:nvSpPr>
          <p:cNvPr name="AutoShape 4" id="4"/>
          <p:cNvSpPr/>
          <p:nvPr/>
        </p:nvSpPr>
        <p:spPr>
          <a:xfrm rot="0">
            <a:off x="16933370" y="1311379"/>
            <a:ext cx="325930" cy="0"/>
          </a:xfrm>
          <a:prstGeom prst="line">
            <a:avLst/>
          </a:prstGeom>
          <a:ln cap="flat" w="28575">
            <a:solidFill>
              <a:srgbClr val="000000"/>
            </a:solidFill>
            <a:prstDash val="solid"/>
            <a:headEnd type="none" len="sm" w="sm"/>
            <a:tailEnd type="none" len="sm" w="sm"/>
          </a:ln>
        </p:spPr>
      </p:sp>
      <p:sp>
        <p:nvSpPr>
          <p:cNvPr name="Freeform 5" id="5"/>
          <p:cNvSpPr/>
          <p:nvPr/>
        </p:nvSpPr>
        <p:spPr>
          <a:xfrm flipH="false" flipV="false" rot="0">
            <a:off x="16290659" y="1027722"/>
            <a:ext cx="312232" cy="312232"/>
          </a:xfrm>
          <a:custGeom>
            <a:avLst/>
            <a:gdLst/>
            <a:ahLst/>
            <a:cxnLst/>
            <a:rect r="r" b="b" t="t" l="l"/>
            <a:pathLst>
              <a:path h="312232" w="312232">
                <a:moveTo>
                  <a:pt x="0" y="0"/>
                </a:moveTo>
                <a:lnTo>
                  <a:pt x="312232" y="0"/>
                </a:lnTo>
                <a:lnTo>
                  <a:pt x="312232" y="312232"/>
                </a:lnTo>
                <a:lnTo>
                  <a:pt x="0" y="312232"/>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6" id="6"/>
          <p:cNvSpPr/>
          <p:nvPr/>
        </p:nvSpPr>
        <p:spPr>
          <a:xfrm flipH="false" flipV="false" rot="0">
            <a:off x="2124240" y="0"/>
            <a:ext cx="14039520" cy="10287000"/>
          </a:xfrm>
          <a:custGeom>
            <a:avLst/>
            <a:gdLst/>
            <a:ahLst/>
            <a:cxnLst/>
            <a:rect r="r" b="b" t="t" l="l"/>
            <a:pathLst>
              <a:path h="10287000" w="14039520">
                <a:moveTo>
                  <a:pt x="0" y="0"/>
                </a:moveTo>
                <a:lnTo>
                  <a:pt x="14039520" y="0"/>
                </a:lnTo>
                <a:lnTo>
                  <a:pt x="14039520" y="10287000"/>
                </a:lnTo>
                <a:lnTo>
                  <a:pt x="0" y="10287000"/>
                </a:lnTo>
                <a:lnTo>
                  <a:pt x="0" y="0"/>
                </a:lnTo>
                <a:close/>
              </a:path>
            </a:pathLst>
          </a:custGeom>
          <a:blipFill>
            <a:blip r:embed="rId4">
              <a:alphaModFix amt="30000"/>
            </a:blip>
            <a:stretch>
              <a:fillRect l="0" t="-6695" r="0" b="-6695"/>
            </a:stretch>
          </a:blipFill>
        </p:spPr>
      </p:sp>
      <p:sp>
        <p:nvSpPr>
          <p:cNvPr name="TextBox 7" id="7"/>
          <p:cNvSpPr txBox="true"/>
          <p:nvPr/>
        </p:nvSpPr>
        <p:spPr>
          <a:xfrm rot="0">
            <a:off x="0" y="3491865"/>
            <a:ext cx="18288000" cy="1651635"/>
          </a:xfrm>
          <a:prstGeom prst="rect">
            <a:avLst/>
          </a:prstGeom>
        </p:spPr>
        <p:txBody>
          <a:bodyPr anchor="t" rtlCol="false" tIns="0" lIns="0" bIns="0" rIns="0">
            <a:spAutoFit/>
          </a:bodyPr>
          <a:lstStyle/>
          <a:p>
            <a:pPr algn="ctr">
              <a:lnSpc>
                <a:spcPts val="13439"/>
              </a:lnSpc>
            </a:pPr>
            <a:r>
              <a:rPr lang="en-US" sz="9600">
                <a:solidFill>
                  <a:srgbClr val="000000"/>
                </a:solidFill>
                <a:latin typeface="Abril Fatface"/>
                <a:ea typeface="Abril Fatface"/>
                <a:cs typeface="Abril Fatface"/>
                <a:sym typeface="Abril Fatface"/>
              </a:rPr>
              <a:t>Concept Video</a:t>
            </a:r>
          </a:p>
        </p:txBody>
      </p:sp>
      <p:sp>
        <p:nvSpPr>
          <p:cNvPr name="AutoShape 8" id="8"/>
          <p:cNvSpPr/>
          <p:nvPr/>
        </p:nvSpPr>
        <p:spPr>
          <a:xfrm>
            <a:off x="8605054" y="9272588"/>
            <a:ext cx="1077892" cy="0"/>
          </a:xfrm>
          <a:prstGeom prst="line">
            <a:avLst/>
          </a:prstGeom>
          <a:ln cap="rnd" w="28575">
            <a:solidFill>
              <a:srgbClr val="000000"/>
            </a:solidFill>
            <a:prstDash val="solid"/>
            <a:headEnd type="none" len="sm" w="sm"/>
            <a:tailEnd type="triangle" len="med" w="lg"/>
          </a:ln>
        </p:spPr>
      </p:sp>
      <p:sp>
        <p:nvSpPr>
          <p:cNvPr name="TextBox 9" id="9"/>
          <p:cNvSpPr txBox="true"/>
          <p:nvPr/>
        </p:nvSpPr>
        <p:spPr>
          <a:xfrm rot="0">
            <a:off x="1028700" y="970572"/>
            <a:ext cx="3575425" cy="358775"/>
          </a:xfrm>
          <a:prstGeom prst="rect">
            <a:avLst/>
          </a:prstGeom>
        </p:spPr>
        <p:txBody>
          <a:bodyPr anchor="t" rtlCol="false" tIns="0" lIns="0" bIns="0" rIns="0">
            <a:spAutoFit/>
          </a:bodyPr>
          <a:lstStyle/>
          <a:p>
            <a:pPr algn="l">
              <a:lnSpc>
                <a:spcPts val="2800"/>
              </a:lnSpc>
            </a:pPr>
            <a:r>
              <a:rPr lang="en-US" sz="2000" spc="200">
                <a:solidFill>
                  <a:srgbClr val="000000"/>
                </a:solidFill>
                <a:latin typeface="Roboto"/>
                <a:ea typeface="Roboto"/>
                <a:cs typeface="Roboto"/>
                <a:sym typeface="Roboto"/>
              </a:rPr>
              <a:t>FOODWISE</a:t>
            </a:r>
          </a:p>
        </p:txBody>
      </p:sp>
    </p:spTree>
  </p:cSld>
  <p:clrMapOvr>
    <a:masterClrMapping/>
  </p:clrMapOvr>
</p:sld>
</file>

<file path=ppt/slides/slide33.xml><?xml version="1.0" encoding="utf-8"?>
<p:sld xmlns:p="http://schemas.openxmlformats.org/presentationml/2006/main" xmlns:a="http://schemas.openxmlformats.org/drawingml/2006/main" xmlns:r="http://schemas.openxmlformats.org/officeDocument/2006/relationships">
  <p:cSld>
    <p:bg>
      <p:bgPr>
        <a:solidFill>
          <a:srgbClr val="F1F1F1"/>
        </a:solidFill>
      </p:bgPr>
    </p:bg>
    <p:spTree>
      <p:nvGrpSpPr>
        <p:cNvPr id="1" name=""/>
        <p:cNvGrpSpPr/>
        <p:nvPr/>
      </p:nvGrpSpPr>
      <p:grpSpPr>
        <a:xfrm>
          <a:off x="0" y="0"/>
          <a:ext cx="0" cy="0"/>
          <a:chOff x="0" y="0"/>
          <a:chExt cx="0" cy="0"/>
        </a:xfrm>
      </p:grpSpPr>
      <p:sp>
        <p:nvSpPr>
          <p:cNvPr name="AutoShape 2" id="2"/>
          <p:cNvSpPr/>
          <p:nvPr/>
        </p:nvSpPr>
        <p:spPr>
          <a:xfrm rot="0">
            <a:off x="16933370" y="1052675"/>
            <a:ext cx="325930" cy="0"/>
          </a:xfrm>
          <a:prstGeom prst="line">
            <a:avLst/>
          </a:prstGeom>
          <a:ln cap="flat" w="28575">
            <a:solidFill>
              <a:srgbClr val="000000"/>
            </a:solidFill>
            <a:prstDash val="solid"/>
            <a:headEnd type="none" len="sm" w="sm"/>
            <a:tailEnd type="none" len="sm" w="sm"/>
          </a:ln>
        </p:spPr>
      </p:sp>
      <p:sp>
        <p:nvSpPr>
          <p:cNvPr name="AutoShape 3" id="3"/>
          <p:cNvSpPr/>
          <p:nvPr/>
        </p:nvSpPr>
        <p:spPr>
          <a:xfrm rot="0">
            <a:off x="16933370" y="1182027"/>
            <a:ext cx="325930" cy="0"/>
          </a:xfrm>
          <a:prstGeom prst="line">
            <a:avLst/>
          </a:prstGeom>
          <a:ln cap="flat" w="28575">
            <a:solidFill>
              <a:srgbClr val="000000"/>
            </a:solidFill>
            <a:prstDash val="solid"/>
            <a:headEnd type="none" len="sm" w="sm"/>
            <a:tailEnd type="none" len="sm" w="sm"/>
          </a:ln>
        </p:spPr>
      </p:sp>
      <p:sp>
        <p:nvSpPr>
          <p:cNvPr name="AutoShape 4" id="4"/>
          <p:cNvSpPr/>
          <p:nvPr/>
        </p:nvSpPr>
        <p:spPr>
          <a:xfrm rot="0">
            <a:off x="16933370" y="1311379"/>
            <a:ext cx="325930" cy="0"/>
          </a:xfrm>
          <a:prstGeom prst="line">
            <a:avLst/>
          </a:prstGeom>
          <a:ln cap="flat" w="28575">
            <a:solidFill>
              <a:srgbClr val="000000"/>
            </a:solidFill>
            <a:prstDash val="solid"/>
            <a:headEnd type="none" len="sm" w="sm"/>
            <a:tailEnd type="none" len="sm" w="sm"/>
          </a:ln>
        </p:spPr>
      </p:sp>
      <p:sp>
        <p:nvSpPr>
          <p:cNvPr name="Freeform 5" id="5"/>
          <p:cNvSpPr/>
          <p:nvPr/>
        </p:nvSpPr>
        <p:spPr>
          <a:xfrm flipH="false" flipV="false" rot="0">
            <a:off x="16290659" y="1027722"/>
            <a:ext cx="312232" cy="312232"/>
          </a:xfrm>
          <a:custGeom>
            <a:avLst/>
            <a:gdLst/>
            <a:ahLst/>
            <a:cxnLst/>
            <a:rect r="r" b="b" t="t" l="l"/>
            <a:pathLst>
              <a:path h="312232" w="312232">
                <a:moveTo>
                  <a:pt x="0" y="0"/>
                </a:moveTo>
                <a:lnTo>
                  <a:pt x="312232" y="0"/>
                </a:lnTo>
                <a:lnTo>
                  <a:pt x="312232" y="312232"/>
                </a:lnTo>
                <a:lnTo>
                  <a:pt x="0" y="312232"/>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6" id="6"/>
          <p:cNvSpPr/>
          <p:nvPr/>
        </p:nvSpPr>
        <p:spPr>
          <a:xfrm flipH="false" flipV="false" rot="0">
            <a:off x="2124240" y="0"/>
            <a:ext cx="14039520" cy="10287000"/>
          </a:xfrm>
          <a:custGeom>
            <a:avLst/>
            <a:gdLst/>
            <a:ahLst/>
            <a:cxnLst/>
            <a:rect r="r" b="b" t="t" l="l"/>
            <a:pathLst>
              <a:path h="10287000" w="14039520">
                <a:moveTo>
                  <a:pt x="0" y="0"/>
                </a:moveTo>
                <a:lnTo>
                  <a:pt x="14039520" y="0"/>
                </a:lnTo>
                <a:lnTo>
                  <a:pt x="14039520" y="10287000"/>
                </a:lnTo>
                <a:lnTo>
                  <a:pt x="0" y="10287000"/>
                </a:lnTo>
                <a:lnTo>
                  <a:pt x="0" y="0"/>
                </a:lnTo>
                <a:close/>
              </a:path>
            </a:pathLst>
          </a:custGeom>
          <a:blipFill>
            <a:blip r:embed="rId4">
              <a:alphaModFix amt="30000"/>
            </a:blip>
            <a:stretch>
              <a:fillRect l="0" t="-6695" r="0" b="-6695"/>
            </a:stretch>
          </a:blipFill>
        </p:spPr>
      </p:sp>
      <p:sp>
        <p:nvSpPr>
          <p:cNvPr name="AutoShape 7" id="7"/>
          <p:cNvSpPr/>
          <p:nvPr/>
        </p:nvSpPr>
        <p:spPr>
          <a:xfrm>
            <a:off x="8605054" y="9272588"/>
            <a:ext cx="1077892" cy="0"/>
          </a:xfrm>
          <a:prstGeom prst="line">
            <a:avLst/>
          </a:prstGeom>
          <a:ln cap="rnd" w="28575">
            <a:solidFill>
              <a:srgbClr val="000000"/>
            </a:solidFill>
            <a:prstDash val="solid"/>
            <a:headEnd type="none" len="sm" w="sm"/>
            <a:tailEnd type="triangle" len="med" w="lg"/>
          </a:ln>
        </p:spPr>
      </p:sp>
      <p:sp>
        <p:nvSpPr>
          <p:cNvPr name="Freeform 8" id="8">
            <a:hlinkClick r:id="rId7" tooltip="https://www.youtube.com/watch?v=oVlMwtxLtYs"/>
          </p:cNvPr>
          <p:cNvSpPr/>
          <p:nvPr/>
        </p:nvSpPr>
        <p:spPr>
          <a:xfrm flipH="false" flipV="false" rot="0">
            <a:off x="7894017" y="3893517"/>
            <a:ext cx="2499966" cy="2499966"/>
          </a:xfrm>
          <a:custGeom>
            <a:avLst/>
            <a:gdLst/>
            <a:ahLst/>
            <a:cxnLst/>
            <a:rect r="r" b="b" t="t" l="l"/>
            <a:pathLst>
              <a:path h="2499966" w="2499966">
                <a:moveTo>
                  <a:pt x="0" y="0"/>
                </a:moveTo>
                <a:lnTo>
                  <a:pt x="2499966" y="0"/>
                </a:lnTo>
                <a:lnTo>
                  <a:pt x="2499966" y="2499966"/>
                </a:lnTo>
                <a:lnTo>
                  <a:pt x="0" y="2499966"/>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9" id="9"/>
          <p:cNvSpPr txBox="true"/>
          <p:nvPr/>
        </p:nvSpPr>
        <p:spPr>
          <a:xfrm rot="0">
            <a:off x="1028700" y="970572"/>
            <a:ext cx="3575425" cy="358775"/>
          </a:xfrm>
          <a:prstGeom prst="rect">
            <a:avLst/>
          </a:prstGeom>
        </p:spPr>
        <p:txBody>
          <a:bodyPr anchor="t" rtlCol="false" tIns="0" lIns="0" bIns="0" rIns="0">
            <a:spAutoFit/>
          </a:bodyPr>
          <a:lstStyle/>
          <a:p>
            <a:pPr algn="l">
              <a:lnSpc>
                <a:spcPts val="2800"/>
              </a:lnSpc>
            </a:pPr>
            <a:r>
              <a:rPr lang="en-US" sz="2000" spc="200">
                <a:solidFill>
                  <a:srgbClr val="000000"/>
                </a:solidFill>
                <a:latin typeface="Roboto"/>
                <a:ea typeface="Roboto"/>
                <a:cs typeface="Roboto"/>
                <a:sym typeface="Roboto"/>
              </a:rPr>
              <a:t>FOODWISE</a:t>
            </a:r>
          </a:p>
        </p:txBody>
      </p:sp>
    </p:spTree>
  </p:cSld>
  <p:clrMapOvr>
    <a:masterClrMapping/>
  </p:clrMapOvr>
</p:sld>
</file>

<file path=ppt/slides/slide34.xml><?xml version="1.0" encoding="utf-8"?>
<p:sld xmlns:p="http://schemas.openxmlformats.org/presentationml/2006/main" xmlns:a="http://schemas.openxmlformats.org/drawingml/2006/main" xmlns:r="http://schemas.openxmlformats.org/officeDocument/2006/relationships">
  <p:cSld>
    <p:bg>
      <p:bgPr>
        <a:solidFill>
          <a:srgbClr val="F1F1F1"/>
        </a:solidFill>
      </p:bgPr>
    </p:bg>
    <p:spTree>
      <p:nvGrpSpPr>
        <p:cNvPr id="1" name=""/>
        <p:cNvGrpSpPr/>
        <p:nvPr/>
      </p:nvGrpSpPr>
      <p:grpSpPr>
        <a:xfrm>
          <a:off x="0" y="0"/>
          <a:ext cx="0" cy="0"/>
          <a:chOff x="0" y="0"/>
          <a:chExt cx="0" cy="0"/>
        </a:xfrm>
      </p:grpSpPr>
      <p:sp>
        <p:nvSpPr>
          <p:cNvPr name="AutoShape 2" id="2"/>
          <p:cNvSpPr/>
          <p:nvPr/>
        </p:nvSpPr>
        <p:spPr>
          <a:xfrm rot="0">
            <a:off x="16933370" y="1052675"/>
            <a:ext cx="325930" cy="0"/>
          </a:xfrm>
          <a:prstGeom prst="line">
            <a:avLst/>
          </a:prstGeom>
          <a:ln cap="flat" w="28575">
            <a:solidFill>
              <a:srgbClr val="000000"/>
            </a:solidFill>
            <a:prstDash val="solid"/>
            <a:headEnd type="none" len="sm" w="sm"/>
            <a:tailEnd type="none" len="sm" w="sm"/>
          </a:ln>
        </p:spPr>
      </p:sp>
      <p:sp>
        <p:nvSpPr>
          <p:cNvPr name="AutoShape 3" id="3"/>
          <p:cNvSpPr/>
          <p:nvPr/>
        </p:nvSpPr>
        <p:spPr>
          <a:xfrm rot="0">
            <a:off x="16933370" y="1182027"/>
            <a:ext cx="325930" cy="0"/>
          </a:xfrm>
          <a:prstGeom prst="line">
            <a:avLst/>
          </a:prstGeom>
          <a:ln cap="flat" w="28575">
            <a:solidFill>
              <a:srgbClr val="000000"/>
            </a:solidFill>
            <a:prstDash val="solid"/>
            <a:headEnd type="none" len="sm" w="sm"/>
            <a:tailEnd type="none" len="sm" w="sm"/>
          </a:ln>
        </p:spPr>
      </p:sp>
      <p:sp>
        <p:nvSpPr>
          <p:cNvPr name="AutoShape 4" id="4"/>
          <p:cNvSpPr/>
          <p:nvPr/>
        </p:nvSpPr>
        <p:spPr>
          <a:xfrm rot="0">
            <a:off x="16933370" y="1311379"/>
            <a:ext cx="325930" cy="0"/>
          </a:xfrm>
          <a:prstGeom prst="line">
            <a:avLst/>
          </a:prstGeom>
          <a:ln cap="flat" w="28575">
            <a:solidFill>
              <a:srgbClr val="000000"/>
            </a:solidFill>
            <a:prstDash val="solid"/>
            <a:headEnd type="none" len="sm" w="sm"/>
            <a:tailEnd type="none" len="sm" w="sm"/>
          </a:ln>
        </p:spPr>
      </p:sp>
      <p:sp>
        <p:nvSpPr>
          <p:cNvPr name="Freeform 5" id="5"/>
          <p:cNvSpPr/>
          <p:nvPr/>
        </p:nvSpPr>
        <p:spPr>
          <a:xfrm flipH="false" flipV="false" rot="0">
            <a:off x="16290659" y="1027722"/>
            <a:ext cx="312232" cy="312232"/>
          </a:xfrm>
          <a:custGeom>
            <a:avLst/>
            <a:gdLst/>
            <a:ahLst/>
            <a:cxnLst/>
            <a:rect r="r" b="b" t="t" l="l"/>
            <a:pathLst>
              <a:path h="312232" w="312232">
                <a:moveTo>
                  <a:pt x="0" y="0"/>
                </a:moveTo>
                <a:lnTo>
                  <a:pt x="312232" y="0"/>
                </a:lnTo>
                <a:lnTo>
                  <a:pt x="312232" y="312232"/>
                </a:lnTo>
                <a:lnTo>
                  <a:pt x="0" y="312232"/>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6" id="6"/>
          <p:cNvSpPr/>
          <p:nvPr/>
        </p:nvSpPr>
        <p:spPr>
          <a:xfrm flipH="false" flipV="false" rot="0">
            <a:off x="2124240" y="-438650"/>
            <a:ext cx="14039520" cy="10287000"/>
          </a:xfrm>
          <a:custGeom>
            <a:avLst/>
            <a:gdLst/>
            <a:ahLst/>
            <a:cxnLst/>
            <a:rect r="r" b="b" t="t" l="l"/>
            <a:pathLst>
              <a:path h="10287000" w="14039520">
                <a:moveTo>
                  <a:pt x="0" y="0"/>
                </a:moveTo>
                <a:lnTo>
                  <a:pt x="14039520" y="0"/>
                </a:lnTo>
                <a:lnTo>
                  <a:pt x="14039520" y="10287000"/>
                </a:lnTo>
                <a:lnTo>
                  <a:pt x="0" y="10287000"/>
                </a:lnTo>
                <a:lnTo>
                  <a:pt x="0" y="0"/>
                </a:lnTo>
                <a:close/>
              </a:path>
            </a:pathLst>
          </a:custGeom>
          <a:blipFill>
            <a:blip r:embed="rId4">
              <a:alphaModFix amt="30000"/>
            </a:blip>
            <a:stretch>
              <a:fillRect l="0" t="-6695" r="0" b="-6695"/>
            </a:stretch>
          </a:blipFill>
        </p:spPr>
      </p:sp>
      <p:sp>
        <p:nvSpPr>
          <p:cNvPr name="Freeform 7" id="7"/>
          <p:cNvSpPr/>
          <p:nvPr/>
        </p:nvSpPr>
        <p:spPr>
          <a:xfrm flipH="false" flipV="false" rot="0">
            <a:off x="1245350" y="2957776"/>
            <a:ext cx="7745563" cy="5997876"/>
          </a:xfrm>
          <a:custGeom>
            <a:avLst/>
            <a:gdLst/>
            <a:ahLst/>
            <a:cxnLst/>
            <a:rect r="r" b="b" t="t" l="l"/>
            <a:pathLst>
              <a:path h="5997876" w="7745563">
                <a:moveTo>
                  <a:pt x="0" y="0"/>
                </a:moveTo>
                <a:lnTo>
                  <a:pt x="7745563" y="0"/>
                </a:lnTo>
                <a:lnTo>
                  <a:pt x="7745563" y="5997877"/>
                </a:lnTo>
                <a:lnTo>
                  <a:pt x="0" y="5997877"/>
                </a:lnTo>
                <a:lnTo>
                  <a:pt x="0" y="0"/>
                </a:lnTo>
                <a:close/>
              </a:path>
            </a:pathLst>
          </a:custGeom>
          <a:blipFill>
            <a:blip r:embed="rId5"/>
            <a:stretch>
              <a:fillRect l="0" t="0" r="-1058" b="0"/>
            </a:stretch>
          </a:blipFill>
        </p:spPr>
      </p:sp>
      <p:sp>
        <p:nvSpPr>
          <p:cNvPr name="Freeform 8" id="8"/>
          <p:cNvSpPr/>
          <p:nvPr/>
        </p:nvSpPr>
        <p:spPr>
          <a:xfrm flipH="false" flipV="false" rot="0">
            <a:off x="9285311" y="2945324"/>
            <a:ext cx="7767791" cy="6010328"/>
          </a:xfrm>
          <a:custGeom>
            <a:avLst/>
            <a:gdLst/>
            <a:ahLst/>
            <a:cxnLst/>
            <a:rect r="r" b="b" t="t" l="l"/>
            <a:pathLst>
              <a:path h="6010328" w="7767791">
                <a:moveTo>
                  <a:pt x="0" y="0"/>
                </a:moveTo>
                <a:lnTo>
                  <a:pt x="7767791" y="0"/>
                </a:lnTo>
                <a:lnTo>
                  <a:pt x="7767791" y="6010329"/>
                </a:lnTo>
                <a:lnTo>
                  <a:pt x="0" y="6010329"/>
                </a:lnTo>
                <a:lnTo>
                  <a:pt x="0" y="0"/>
                </a:lnTo>
                <a:close/>
              </a:path>
            </a:pathLst>
          </a:custGeom>
          <a:blipFill>
            <a:blip r:embed="rId6"/>
            <a:stretch>
              <a:fillRect l="0" t="0" r="0" b="0"/>
            </a:stretch>
          </a:blipFill>
        </p:spPr>
      </p:sp>
      <p:sp>
        <p:nvSpPr>
          <p:cNvPr name="TextBox 9" id="9"/>
          <p:cNvSpPr txBox="true"/>
          <p:nvPr/>
        </p:nvSpPr>
        <p:spPr>
          <a:xfrm rot="0">
            <a:off x="7706790" y="1710885"/>
            <a:ext cx="2874420" cy="1015547"/>
          </a:xfrm>
          <a:prstGeom prst="rect">
            <a:avLst/>
          </a:prstGeom>
        </p:spPr>
        <p:txBody>
          <a:bodyPr anchor="t" rtlCol="false" tIns="0" lIns="0" bIns="0" rIns="0">
            <a:spAutoFit/>
          </a:bodyPr>
          <a:lstStyle/>
          <a:p>
            <a:pPr algn="ctr">
              <a:lnSpc>
                <a:spcPts val="8383"/>
              </a:lnSpc>
            </a:pPr>
            <a:r>
              <a:rPr lang="en-US" sz="5988">
                <a:solidFill>
                  <a:srgbClr val="000000"/>
                </a:solidFill>
                <a:latin typeface="Abril Fatface"/>
                <a:ea typeface="Abril Fatface"/>
                <a:cs typeface="Abril Fatface"/>
                <a:sym typeface="Abril Fatface"/>
              </a:rPr>
              <a:t>Website</a:t>
            </a:r>
          </a:p>
        </p:txBody>
      </p:sp>
      <p:sp>
        <p:nvSpPr>
          <p:cNvPr name="TextBox 10" id="10"/>
          <p:cNvSpPr txBox="true"/>
          <p:nvPr/>
        </p:nvSpPr>
        <p:spPr>
          <a:xfrm rot="0">
            <a:off x="1028700" y="970572"/>
            <a:ext cx="3575425" cy="358775"/>
          </a:xfrm>
          <a:prstGeom prst="rect">
            <a:avLst/>
          </a:prstGeom>
        </p:spPr>
        <p:txBody>
          <a:bodyPr anchor="t" rtlCol="false" tIns="0" lIns="0" bIns="0" rIns="0">
            <a:spAutoFit/>
          </a:bodyPr>
          <a:lstStyle/>
          <a:p>
            <a:pPr algn="l">
              <a:lnSpc>
                <a:spcPts val="2800"/>
              </a:lnSpc>
            </a:pPr>
            <a:r>
              <a:rPr lang="en-US" sz="2000" spc="200">
                <a:solidFill>
                  <a:srgbClr val="000000"/>
                </a:solidFill>
                <a:latin typeface="Roboto"/>
                <a:ea typeface="Roboto"/>
                <a:cs typeface="Roboto"/>
                <a:sym typeface="Roboto"/>
              </a:rPr>
              <a:t>FOODWISE</a:t>
            </a: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bg>
      <p:bgPr>
        <a:solidFill>
          <a:srgbClr val="F1F1F1"/>
        </a:solidFill>
      </p:bgPr>
    </p:bg>
    <p:spTree>
      <p:nvGrpSpPr>
        <p:cNvPr id="1" name=""/>
        <p:cNvGrpSpPr/>
        <p:nvPr/>
      </p:nvGrpSpPr>
      <p:grpSpPr>
        <a:xfrm>
          <a:off x="0" y="0"/>
          <a:ext cx="0" cy="0"/>
          <a:chOff x="0" y="0"/>
          <a:chExt cx="0" cy="0"/>
        </a:xfrm>
      </p:grpSpPr>
      <p:sp>
        <p:nvSpPr>
          <p:cNvPr name="AutoShape 2" id="2"/>
          <p:cNvSpPr/>
          <p:nvPr/>
        </p:nvSpPr>
        <p:spPr>
          <a:xfrm rot="0">
            <a:off x="16933370" y="1052675"/>
            <a:ext cx="325930" cy="0"/>
          </a:xfrm>
          <a:prstGeom prst="line">
            <a:avLst/>
          </a:prstGeom>
          <a:ln cap="flat" w="28575">
            <a:solidFill>
              <a:srgbClr val="000000"/>
            </a:solidFill>
            <a:prstDash val="solid"/>
            <a:headEnd type="none" len="sm" w="sm"/>
            <a:tailEnd type="none" len="sm" w="sm"/>
          </a:ln>
        </p:spPr>
      </p:sp>
      <p:sp>
        <p:nvSpPr>
          <p:cNvPr name="AutoShape 3" id="3"/>
          <p:cNvSpPr/>
          <p:nvPr/>
        </p:nvSpPr>
        <p:spPr>
          <a:xfrm rot="0">
            <a:off x="16933370" y="1182027"/>
            <a:ext cx="325930" cy="0"/>
          </a:xfrm>
          <a:prstGeom prst="line">
            <a:avLst/>
          </a:prstGeom>
          <a:ln cap="flat" w="28575">
            <a:solidFill>
              <a:srgbClr val="000000"/>
            </a:solidFill>
            <a:prstDash val="solid"/>
            <a:headEnd type="none" len="sm" w="sm"/>
            <a:tailEnd type="none" len="sm" w="sm"/>
          </a:ln>
        </p:spPr>
      </p:sp>
      <p:sp>
        <p:nvSpPr>
          <p:cNvPr name="AutoShape 4" id="4"/>
          <p:cNvSpPr/>
          <p:nvPr/>
        </p:nvSpPr>
        <p:spPr>
          <a:xfrm rot="0">
            <a:off x="16933370" y="1311379"/>
            <a:ext cx="325930" cy="0"/>
          </a:xfrm>
          <a:prstGeom prst="line">
            <a:avLst/>
          </a:prstGeom>
          <a:ln cap="flat" w="28575">
            <a:solidFill>
              <a:srgbClr val="000000"/>
            </a:solidFill>
            <a:prstDash val="solid"/>
            <a:headEnd type="none" len="sm" w="sm"/>
            <a:tailEnd type="none" len="sm" w="sm"/>
          </a:ln>
        </p:spPr>
      </p:sp>
      <p:sp>
        <p:nvSpPr>
          <p:cNvPr name="Freeform 5" id="5"/>
          <p:cNvSpPr/>
          <p:nvPr/>
        </p:nvSpPr>
        <p:spPr>
          <a:xfrm flipH="false" flipV="false" rot="0">
            <a:off x="16290659" y="1027722"/>
            <a:ext cx="312232" cy="312232"/>
          </a:xfrm>
          <a:custGeom>
            <a:avLst/>
            <a:gdLst/>
            <a:ahLst/>
            <a:cxnLst/>
            <a:rect r="r" b="b" t="t" l="l"/>
            <a:pathLst>
              <a:path h="312232" w="312232">
                <a:moveTo>
                  <a:pt x="0" y="0"/>
                </a:moveTo>
                <a:lnTo>
                  <a:pt x="312232" y="0"/>
                </a:lnTo>
                <a:lnTo>
                  <a:pt x="312232" y="312232"/>
                </a:lnTo>
                <a:lnTo>
                  <a:pt x="0" y="312232"/>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6" id="6"/>
          <p:cNvSpPr/>
          <p:nvPr/>
        </p:nvSpPr>
        <p:spPr>
          <a:xfrm flipH="false" flipV="false" rot="0">
            <a:off x="2124240" y="0"/>
            <a:ext cx="14039520" cy="10287000"/>
          </a:xfrm>
          <a:custGeom>
            <a:avLst/>
            <a:gdLst/>
            <a:ahLst/>
            <a:cxnLst/>
            <a:rect r="r" b="b" t="t" l="l"/>
            <a:pathLst>
              <a:path h="10287000" w="14039520">
                <a:moveTo>
                  <a:pt x="0" y="0"/>
                </a:moveTo>
                <a:lnTo>
                  <a:pt x="14039520" y="0"/>
                </a:lnTo>
                <a:lnTo>
                  <a:pt x="14039520" y="10287000"/>
                </a:lnTo>
                <a:lnTo>
                  <a:pt x="0" y="10287000"/>
                </a:lnTo>
                <a:lnTo>
                  <a:pt x="0" y="0"/>
                </a:lnTo>
                <a:close/>
              </a:path>
            </a:pathLst>
          </a:custGeom>
          <a:blipFill>
            <a:blip r:embed="rId4">
              <a:alphaModFix amt="30000"/>
            </a:blip>
            <a:stretch>
              <a:fillRect l="0" t="-6695" r="0" b="-6695"/>
            </a:stretch>
          </a:blipFill>
        </p:spPr>
      </p:sp>
      <p:sp>
        <p:nvSpPr>
          <p:cNvPr name="AutoShape 7" id="7"/>
          <p:cNvSpPr/>
          <p:nvPr/>
        </p:nvSpPr>
        <p:spPr>
          <a:xfrm>
            <a:off x="8605054" y="9272588"/>
            <a:ext cx="1077892" cy="0"/>
          </a:xfrm>
          <a:prstGeom prst="line">
            <a:avLst/>
          </a:prstGeom>
          <a:ln cap="rnd" w="28575">
            <a:solidFill>
              <a:srgbClr val="000000"/>
            </a:solidFill>
            <a:prstDash val="solid"/>
            <a:headEnd type="none" len="sm" w="sm"/>
            <a:tailEnd type="triangle" len="med" w="lg"/>
          </a:ln>
        </p:spPr>
      </p:sp>
      <p:sp>
        <p:nvSpPr>
          <p:cNvPr name="Freeform 8" id="8"/>
          <p:cNvSpPr/>
          <p:nvPr/>
        </p:nvSpPr>
        <p:spPr>
          <a:xfrm flipH="false" flipV="false" rot="0">
            <a:off x="8888926" y="2332738"/>
            <a:ext cx="8044444" cy="5932778"/>
          </a:xfrm>
          <a:custGeom>
            <a:avLst/>
            <a:gdLst/>
            <a:ahLst/>
            <a:cxnLst/>
            <a:rect r="r" b="b" t="t" l="l"/>
            <a:pathLst>
              <a:path h="5932778" w="8044444">
                <a:moveTo>
                  <a:pt x="0" y="0"/>
                </a:moveTo>
                <a:lnTo>
                  <a:pt x="8044444" y="0"/>
                </a:lnTo>
                <a:lnTo>
                  <a:pt x="8044444" y="5932778"/>
                </a:lnTo>
                <a:lnTo>
                  <a:pt x="0" y="5932778"/>
                </a:lnTo>
                <a:lnTo>
                  <a:pt x="0" y="0"/>
                </a:lnTo>
                <a:close/>
              </a:path>
            </a:pathLst>
          </a:custGeom>
          <a:blipFill>
            <a:blip r:embed="rId5"/>
            <a:stretch>
              <a:fillRect l="0" t="0" r="0" b="0"/>
            </a:stretch>
          </a:blipFill>
        </p:spPr>
      </p:sp>
      <p:sp>
        <p:nvSpPr>
          <p:cNvPr name="TextBox 9" id="9"/>
          <p:cNvSpPr txBox="true"/>
          <p:nvPr/>
        </p:nvSpPr>
        <p:spPr>
          <a:xfrm rot="0">
            <a:off x="1697981" y="2673927"/>
            <a:ext cx="6324822" cy="5591588"/>
          </a:xfrm>
          <a:prstGeom prst="rect">
            <a:avLst/>
          </a:prstGeom>
        </p:spPr>
        <p:txBody>
          <a:bodyPr anchor="t" rtlCol="false" tIns="0" lIns="0" bIns="0" rIns="0">
            <a:spAutoFit/>
          </a:bodyPr>
          <a:lstStyle/>
          <a:p>
            <a:pPr algn="ctr">
              <a:lnSpc>
                <a:spcPts val="11116"/>
              </a:lnSpc>
            </a:pPr>
            <a:r>
              <a:rPr lang="en-US" sz="7940">
                <a:solidFill>
                  <a:srgbClr val="000000"/>
                </a:solidFill>
                <a:latin typeface="Abril Fatface"/>
                <a:ea typeface="Abril Fatface"/>
                <a:cs typeface="Abril Fatface"/>
                <a:sym typeface="Abril Fatface"/>
              </a:rPr>
              <a:t>So, we had to go back to the drawing board</a:t>
            </a:r>
          </a:p>
        </p:txBody>
      </p:sp>
      <p:sp>
        <p:nvSpPr>
          <p:cNvPr name="TextBox 10" id="10"/>
          <p:cNvSpPr txBox="true"/>
          <p:nvPr/>
        </p:nvSpPr>
        <p:spPr>
          <a:xfrm rot="0">
            <a:off x="1028700" y="970572"/>
            <a:ext cx="3575425" cy="358775"/>
          </a:xfrm>
          <a:prstGeom prst="rect">
            <a:avLst/>
          </a:prstGeom>
        </p:spPr>
        <p:txBody>
          <a:bodyPr anchor="t" rtlCol="false" tIns="0" lIns="0" bIns="0" rIns="0">
            <a:spAutoFit/>
          </a:bodyPr>
          <a:lstStyle/>
          <a:p>
            <a:pPr algn="l">
              <a:lnSpc>
                <a:spcPts val="2800"/>
              </a:lnSpc>
            </a:pPr>
            <a:r>
              <a:rPr lang="en-US" sz="2000" spc="200">
                <a:solidFill>
                  <a:srgbClr val="000000"/>
                </a:solidFill>
                <a:latin typeface="Roboto"/>
                <a:ea typeface="Roboto"/>
                <a:cs typeface="Roboto"/>
                <a:sym typeface="Roboto"/>
              </a:rPr>
              <a:t>FOODWISE</a:t>
            </a: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bg>
      <p:bgPr>
        <a:solidFill>
          <a:srgbClr val="F1F1F1"/>
        </a:solidFill>
      </p:bgPr>
    </p:bg>
    <p:spTree>
      <p:nvGrpSpPr>
        <p:cNvPr id="1" name=""/>
        <p:cNvGrpSpPr/>
        <p:nvPr/>
      </p:nvGrpSpPr>
      <p:grpSpPr>
        <a:xfrm>
          <a:off x="0" y="0"/>
          <a:ext cx="0" cy="0"/>
          <a:chOff x="0" y="0"/>
          <a:chExt cx="0" cy="0"/>
        </a:xfrm>
      </p:grpSpPr>
      <p:sp>
        <p:nvSpPr>
          <p:cNvPr name="AutoShape 2" id="2"/>
          <p:cNvSpPr/>
          <p:nvPr/>
        </p:nvSpPr>
        <p:spPr>
          <a:xfrm rot="0">
            <a:off x="16933370" y="1052675"/>
            <a:ext cx="325930" cy="0"/>
          </a:xfrm>
          <a:prstGeom prst="line">
            <a:avLst/>
          </a:prstGeom>
          <a:ln cap="flat" w="28575">
            <a:solidFill>
              <a:srgbClr val="000000"/>
            </a:solidFill>
            <a:prstDash val="solid"/>
            <a:headEnd type="none" len="sm" w="sm"/>
            <a:tailEnd type="none" len="sm" w="sm"/>
          </a:ln>
        </p:spPr>
      </p:sp>
      <p:sp>
        <p:nvSpPr>
          <p:cNvPr name="AutoShape 3" id="3"/>
          <p:cNvSpPr/>
          <p:nvPr/>
        </p:nvSpPr>
        <p:spPr>
          <a:xfrm rot="0">
            <a:off x="16933370" y="1182027"/>
            <a:ext cx="325930" cy="0"/>
          </a:xfrm>
          <a:prstGeom prst="line">
            <a:avLst/>
          </a:prstGeom>
          <a:ln cap="flat" w="28575">
            <a:solidFill>
              <a:srgbClr val="000000"/>
            </a:solidFill>
            <a:prstDash val="solid"/>
            <a:headEnd type="none" len="sm" w="sm"/>
            <a:tailEnd type="none" len="sm" w="sm"/>
          </a:ln>
        </p:spPr>
      </p:sp>
      <p:sp>
        <p:nvSpPr>
          <p:cNvPr name="AutoShape 4" id="4"/>
          <p:cNvSpPr/>
          <p:nvPr/>
        </p:nvSpPr>
        <p:spPr>
          <a:xfrm rot="0">
            <a:off x="16933370" y="1311379"/>
            <a:ext cx="325930" cy="0"/>
          </a:xfrm>
          <a:prstGeom prst="line">
            <a:avLst/>
          </a:prstGeom>
          <a:ln cap="flat" w="28575">
            <a:solidFill>
              <a:srgbClr val="000000"/>
            </a:solidFill>
            <a:prstDash val="solid"/>
            <a:headEnd type="none" len="sm" w="sm"/>
            <a:tailEnd type="none" len="sm" w="sm"/>
          </a:ln>
        </p:spPr>
      </p:sp>
      <p:sp>
        <p:nvSpPr>
          <p:cNvPr name="Freeform 5" id="5"/>
          <p:cNvSpPr/>
          <p:nvPr/>
        </p:nvSpPr>
        <p:spPr>
          <a:xfrm flipH="false" flipV="false" rot="0">
            <a:off x="16290659" y="1027722"/>
            <a:ext cx="312232" cy="312232"/>
          </a:xfrm>
          <a:custGeom>
            <a:avLst/>
            <a:gdLst/>
            <a:ahLst/>
            <a:cxnLst/>
            <a:rect r="r" b="b" t="t" l="l"/>
            <a:pathLst>
              <a:path h="312232" w="312232">
                <a:moveTo>
                  <a:pt x="0" y="0"/>
                </a:moveTo>
                <a:lnTo>
                  <a:pt x="312232" y="0"/>
                </a:lnTo>
                <a:lnTo>
                  <a:pt x="312232" y="312232"/>
                </a:lnTo>
                <a:lnTo>
                  <a:pt x="0" y="312232"/>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6" id="6"/>
          <p:cNvSpPr/>
          <p:nvPr/>
        </p:nvSpPr>
        <p:spPr>
          <a:xfrm flipH="false" flipV="false" rot="0">
            <a:off x="2124240" y="595099"/>
            <a:ext cx="14039520" cy="10287000"/>
          </a:xfrm>
          <a:custGeom>
            <a:avLst/>
            <a:gdLst/>
            <a:ahLst/>
            <a:cxnLst/>
            <a:rect r="r" b="b" t="t" l="l"/>
            <a:pathLst>
              <a:path h="10287000" w="14039520">
                <a:moveTo>
                  <a:pt x="0" y="0"/>
                </a:moveTo>
                <a:lnTo>
                  <a:pt x="14039520" y="0"/>
                </a:lnTo>
                <a:lnTo>
                  <a:pt x="14039520" y="10287000"/>
                </a:lnTo>
                <a:lnTo>
                  <a:pt x="0" y="10287000"/>
                </a:lnTo>
                <a:lnTo>
                  <a:pt x="0" y="0"/>
                </a:lnTo>
                <a:close/>
              </a:path>
            </a:pathLst>
          </a:custGeom>
          <a:blipFill>
            <a:blip r:embed="rId4">
              <a:alphaModFix amt="30000"/>
            </a:blip>
            <a:stretch>
              <a:fillRect l="0" t="-6695" r="0" b="-6695"/>
            </a:stretch>
          </a:blipFill>
        </p:spPr>
      </p:sp>
      <p:sp>
        <p:nvSpPr>
          <p:cNvPr name="TextBox 7" id="7"/>
          <p:cNvSpPr txBox="true"/>
          <p:nvPr/>
        </p:nvSpPr>
        <p:spPr>
          <a:xfrm rot="0">
            <a:off x="3234569" y="528865"/>
            <a:ext cx="11818862" cy="1529733"/>
          </a:xfrm>
          <a:prstGeom prst="rect">
            <a:avLst/>
          </a:prstGeom>
        </p:spPr>
        <p:txBody>
          <a:bodyPr anchor="t" rtlCol="false" tIns="0" lIns="0" bIns="0" rIns="0">
            <a:spAutoFit/>
          </a:bodyPr>
          <a:lstStyle/>
          <a:p>
            <a:pPr algn="ctr">
              <a:lnSpc>
                <a:spcPts val="12406"/>
              </a:lnSpc>
            </a:pPr>
            <a:r>
              <a:rPr lang="en-US" sz="8861">
                <a:solidFill>
                  <a:srgbClr val="000000"/>
                </a:solidFill>
                <a:latin typeface="Abril Fatface"/>
                <a:ea typeface="Abril Fatface"/>
                <a:cs typeface="Abril Fatface"/>
                <a:sym typeface="Abril Fatface"/>
              </a:rPr>
              <a:t>Our New Solution</a:t>
            </a:r>
          </a:p>
        </p:txBody>
      </p:sp>
      <p:sp>
        <p:nvSpPr>
          <p:cNvPr name="TextBox 8" id="8"/>
          <p:cNvSpPr txBox="true"/>
          <p:nvPr/>
        </p:nvSpPr>
        <p:spPr>
          <a:xfrm rot="0">
            <a:off x="1028700" y="970572"/>
            <a:ext cx="3575425" cy="358775"/>
          </a:xfrm>
          <a:prstGeom prst="rect">
            <a:avLst/>
          </a:prstGeom>
        </p:spPr>
        <p:txBody>
          <a:bodyPr anchor="t" rtlCol="false" tIns="0" lIns="0" bIns="0" rIns="0">
            <a:spAutoFit/>
          </a:bodyPr>
          <a:lstStyle/>
          <a:p>
            <a:pPr algn="l">
              <a:lnSpc>
                <a:spcPts val="2800"/>
              </a:lnSpc>
            </a:pPr>
            <a:r>
              <a:rPr lang="en-US" sz="2000" spc="200">
                <a:solidFill>
                  <a:srgbClr val="000000"/>
                </a:solidFill>
                <a:latin typeface="Roboto"/>
                <a:ea typeface="Roboto"/>
                <a:cs typeface="Roboto"/>
                <a:sym typeface="Roboto"/>
              </a:rPr>
              <a:t>FOODWISE</a:t>
            </a:r>
          </a:p>
        </p:txBody>
      </p:sp>
      <p:sp>
        <p:nvSpPr>
          <p:cNvPr name="TextBox 9" id="9"/>
          <p:cNvSpPr txBox="true"/>
          <p:nvPr/>
        </p:nvSpPr>
        <p:spPr>
          <a:xfrm rot="0">
            <a:off x="658837" y="2715177"/>
            <a:ext cx="10118991" cy="1565275"/>
          </a:xfrm>
          <a:prstGeom prst="rect">
            <a:avLst/>
          </a:prstGeom>
        </p:spPr>
        <p:txBody>
          <a:bodyPr anchor="t" rtlCol="false" tIns="0" lIns="0" bIns="0" rIns="0">
            <a:spAutoFit/>
          </a:bodyPr>
          <a:lstStyle/>
          <a:p>
            <a:pPr algn="ctr">
              <a:lnSpc>
                <a:spcPts val="3124"/>
              </a:lnSpc>
            </a:pPr>
            <a:r>
              <a:rPr lang="en-US" b="true" sz="2499" spc="162">
                <a:solidFill>
                  <a:srgbClr val="000000"/>
                </a:solidFill>
                <a:latin typeface="Roboto Bold"/>
                <a:ea typeface="Roboto Bold"/>
                <a:cs typeface="Roboto Bold"/>
                <a:sym typeface="Roboto Bold"/>
              </a:rPr>
              <a:t>STAGE-BASED RECOVERY</a:t>
            </a:r>
          </a:p>
          <a:p>
            <a:pPr algn="ctr">
              <a:lnSpc>
                <a:spcPts val="3124"/>
              </a:lnSpc>
            </a:pPr>
          </a:p>
          <a:p>
            <a:pPr algn="ctr">
              <a:lnSpc>
                <a:spcPts val="3124"/>
              </a:lnSpc>
            </a:pPr>
            <a:r>
              <a:rPr lang="en-US" sz="2499" spc="162">
                <a:solidFill>
                  <a:srgbClr val="000000"/>
                </a:solidFill>
                <a:latin typeface="Roboto"/>
                <a:ea typeface="Roboto"/>
                <a:cs typeface="Roboto"/>
                <a:sym typeface="Roboto"/>
              </a:rPr>
              <a:t>A HOLISTIC RECOVERY ROADMAP, BASED ON ETM, THAT STILL ALLOWS FOR </a:t>
            </a:r>
            <a:r>
              <a:rPr lang="en-US" b="true" sz="2499" spc="162">
                <a:solidFill>
                  <a:srgbClr val="000000"/>
                </a:solidFill>
                <a:latin typeface="Roboto Bold"/>
                <a:ea typeface="Roboto Bold"/>
                <a:cs typeface="Roboto Bold"/>
                <a:sym typeface="Roboto Bold"/>
              </a:rPr>
              <a:t>USER-PERSONALIZATION</a:t>
            </a:r>
          </a:p>
        </p:txBody>
      </p:sp>
      <p:grpSp>
        <p:nvGrpSpPr>
          <p:cNvPr name="Group 10" id="10"/>
          <p:cNvGrpSpPr/>
          <p:nvPr/>
        </p:nvGrpSpPr>
        <p:grpSpPr>
          <a:xfrm rot="0">
            <a:off x="11344951" y="2490693"/>
            <a:ext cx="6111609" cy="7322549"/>
            <a:chOff x="0" y="0"/>
            <a:chExt cx="8148812" cy="9763399"/>
          </a:xfrm>
        </p:grpSpPr>
        <p:sp>
          <p:nvSpPr>
            <p:cNvPr name="Freeform 11" id="11"/>
            <p:cNvSpPr/>
            <p:nvPr/>
          </p:nvSpPr>
          <p:spPr>
            <a:xfrm flipH="false" flipV="false" rot="0">
              <a:off x="6138" y="0"/>
              <a:ext cx="1671359" cy="1671359"/>
            </a:xfrm>
            <a:custGeom>
              <a:avLst/>
              <a:gdLst/>
              <a:ahLst/>
              <a:cxnLst/>
              <a:rect r="r" b="b" t="t" l="l"/>
              <a:pathLst>
                <a:path h="1671359" w="1671359">
                  <a:moveTo>
                    <a:pt x="0" y="0"/>
                  </a:moveTo>
                  <a:lnTo>
                    <a:pt x="1671360" y="0"/>
                  </a:lnTo>
                  <a:lnTo>
                    <a:pt x="1671360" y="1671359"/>
                  </a:lnTo>
                  <a:lnTo>
                    <a:pt x="0" y="1671359"/>
                  </a:lnTo>
                  <a:lnTo>
                    <a:pt x="0" y="0"/>
                  </a:lnTo>
                  <a:close/>
                </a:path>
              </a:pathLst>
            </a:custGeom>
            <a:blipFill>
              <a:blip r:embed="rId5"/>
              <a:stretch>
                <a:fillRect l="0" t="-4687" r="0" b="-4687"/>
              </a:stretch>
            </a:blipFill>
          </p:spPr>
        </p:sp>
        <p:sp>
          <p:nvSpPr>
            <p:cNvPr name="Freeform 12" id="12"/>
            <p:cNvSpPr/>
            <p:nvPr/>
          </p:nvSpPr>
          <p:spPr>
            <a:xfrm flipH="false" flipV="false" rot="0">
              <a:off x="2761" y="1635734"/>
              <a:ext cx="1674737" cy="1674737"/>
            </a:xfrm>
            <a:custGeom>
              <a:avLst/>
              <a:gdLst/>
              <a:ahLst/>
              <a:cxnLst/>
              <a:rect r="r" b="b" t="t" l="l"/>
              <a:pathLst>
                <a:path h="1674737" w="1674737">
                  <a:moveTo>
                    <a:pt x="0" y="0"/>
                  </a:moveTo>
                  <a:lnTo>
                    <a:pt x="1674737" y="0"/>
                  </a:lnTo>
                  <a:lnTo>
                    <a:pt x="1674737" y="1674737"/>
                  </a:lnTo>
                  <a:lnTo>
                    <a:pt x="0" y="1674737"/>
                  </a:lnTo>
                  <a:lnTo>
                    <a:pt x="0" y="0"/>
                  </a:lnTo>
                  <a:close/>
                </a:path>
              </a:pathLst>
            </a:custGeom>
            <a:blipFill>
              <a:blip r:embed="rId6"/>
              <a:stretch>
                <a:fillRect l="-1818" t="0" r="-1818" b="0"/>
              </a:stretch>
            </a:blipFill>
          </p:spPr>
        </p:sp>
        <p:sp>
          <p:nvSpPr>
            <p:cNvPr name="Freeform 13" id="13"/>
            <p:cNvSpPr/>
            <p:nvPr/>
          </p:nvSpPr>
          <p:spPr>
            <a:xfrm flipH="false" flipV="false" rot="0">
              <a:off x="6138" y="3202076"/>
              <a:ext cx="1671359" cy="1671359"/>
            </a:xfrm>
            <a:custGeom>
              <a:avLst/>
              <a:gdLst/>
              <a:ahLst/>
              <a:cxnLst/>
              <a:rect r="r" b="b" t="t" l="l"/>
              <a:pathLst>
                <a:path h="1671359" w="1671359">
                  <a:moveTo>
                    <a:pt x="0" y="0"/>
                  </a:moveTo>
                  <a:lnTo>
                    <a:pt x="1671360" y="0"/>
                  </a:lnTo>
                  <a:lnTo>
                    <a:pt x="1671360" y="1671359"/>
                  </a:lnTo>
                  <a:lnTo>
                    <a:pt x="0" y="1671359"/>
                  </a:lnTo>
                  <a:lnTo>
                    <a:pt x="0" y="0"/>
                  </a:lnTo>
                  <a:close/>
                </a:path>
              </a:pathLst>
            </a:custGeom>
            <a:blipFill>
              <a:blip r:embed="rId7"/>
              <a:stretch>
                <a:fillRect l="-13392" t="0" r="-13392" b="0"/>
              </a:stretch>
            </a:blipFill>
          </p:spPr>
        </p:sp>
        <p:sp>
          <p:nvSpPr>
            <p:cNvPr name="Freeform 14" id="14"/>
            <p:cNvSpPr/>
            <p:nvPr/>
          </p:nvSpPr>
          <p:spPr>
            <a:xfrm flipH="false" flipV="false" rot="0">
              <a:off x="0" y="4777598"/>
              <a:ext cx="1677498" cy="1677498"/>
            </a:xfrm>
            <a:custGeom>
              <a:avLst/>
              <a:gdLst/>
              <a:ahLst/>
              <a:cxnLst/>
              <a:rect r="r" b="b" t="t" l="l"/>
              <a:pathLst>
                <a:path h="1677498" w="1677498">
                  <a:moveTo>
                    <a:pt x="0" y="0"/>
                  </a:moveTo>
                  <a:lnTo>
                    <a:pt x="1677498" y="0"/>
                  </a:lnTo>
                  <a:lnTo>
                    <a:pt x="1677498" y="1677498"/>
                  </a:lnTo>
                  <a:lnTo>
                    <a:pt x="0" y="1677498"/>
                  </a:lnTo>
                  <a:lnTo>
                    <a:pt x="0" y="0"/>
                  </a:lnTo>
                  <a:close/>
                </a:path>
              </a:pathLst>
            </a:custGeom>
            <a:blipFill>
              <a:blip r:embed="rId8"/>
              <a:stretch>
                <a:fillRect l="-8152" t="-2329" r="-12302" b="-7175"/>
              </a:stretch>
            </a:blipFill>
          </p:spPr>
        </p:sp>
        <p:sp>
          <p:nvSpPr>
            <p:cNvPr name="Freeform 15" id="15"/>
            <p:cNvSpPr/>
            <p:nvPr/>
          </p:nvSpPr>
          <p:spPr>
            <a:xfrm flipH="false" flipV="false" rot="0">
              <a:off x="6138" y="6410135"/>
              <a:ext cx="1675766" cy="1675766"/>
            </a:xfrm>
            <a:custGeom>
              <a:avLst/>
              <a:gdLst/>
              <a:ahLst/>
              <a:cxnLst/>
              <a:rect r="r" b="b" t="t" l="l"/>
              <a:pathLst>
                <a:path h="1675766" w="1675766">
                  <a:moveTo>
                    <a:pt x="0" y="0"/>
                  </a:moveTo>
                  <a:lnTo>
                    <a:pt x="1675766" y="0"/>
                  </a:lnTo>
                  <a:lnTo>
                    <a:pt x="1675766" y="1675766"/>
                  </a:lnTo>
                  <a:lnTo>
                    <a:pt x="0" y="1675766"/>
                  </a:lnTo>
                  <a:lnTo>
                    <a:pt x="0" y="0"/>
                  </a:lnTo>
                  <a:close/>
                </a:path>
              </a:pathLst>
            </a:custGeom>
            <a:blipFill>
              <a:blip r:embed="rId9"/>
              <a:stretch>
                <a:fillRect l="-1587" t="0" r="-1587" b="0"/>
              </a:stretch>
            </a:blipFill>
          </p:spPr>
        </p:sp>
        <p:sp>
          <p:nvSpPr>
            <p:cNvPr name="Freeform 16" id="16"/>
            <p:cNvSpPr/>
            <p:nvPr/>
          </p:nvSpPr>
          <p:spPr>
            <a:xfrm flipH="false" flipV="false" rot="0">
              <a:off x="2761" y="8085901"/>
              <a:ext cx="1677498" cy="1677498"/>
            </a:xfrm>
            <a:custGeom>
              <a:avLst/>
              <a:gdLst/>
              <a:ahLst/>
              <a:cxnLst/>
              <a:rect r="r" b="b" t="t" l="l"/>
              <a:pathLst>
                <a:path h="1677498" w="1677498">
                  <a:moveTo>
                    <a:pt x="0" y="0"/>
                  </a:moveTo>
                  <a:lnTo>
                    <a:pt x="1677498" y="0"/>
                  </a:lnTo>
                  <a:lnTo>
                    <a:pt x="1677498" y="1677498"/>
                  </a:lnTo>
                  <a:lnTo>
                    <a:pt x="0" y="1677498"/>
                  </a:lnTo>
                  <a:lnTo>
                    <a:pt x="0" y="0"/>
                  </a:lnTo>
                  <a:close/>
                </a:path>
              </a:pathLst>
            </a:custGeom>
            <a:blipFill>
              <a:blip r:embed="rId10"/>
              <a:stretch>
                <a:fillRect l="-6896" t="0" r="-6896" b="0"/>
              </a:stretch>
            </a:blipFill>
          </p:spPr>
        </p:sp>
        <p:sp>
          <p:nvSpPr>
            <p:cNvPr name="TextBox 17" id="17"/>
            <p:cNvSpPr txBox="true"/>
            <p:nvPr/>
          </p:nvSpPr>
          <p:spPr>
            <a:xfrm rot="0">
              <a:off x="1878888" y="464688"/>
              <a:ext cx="3073040" cy="675309"/>
            </a:xfrm>
            <a:prstGeom prst="rect">
              <a:avLst/>
            </a:prstGeom>
          </p:spPr>
          <p:txBody>
            <a:bodyPr anchor="t" rtlCol="false" tIns="0" lIns="0" bIns="0" rIns="0">
              <a:spAutoFit/>
            </a:bodyPr>
            <a:lstStyle/>
            <a:p>
              <a:pPr algn="ctr">
                <a:lnSpc>
                  <a:spcPts val="4239"/>
                </a:lnSpc>
                <a:spcBef>
                  <a:spcPct val="0"/>
                </a:spcBef>
              </a:pPr>
              <a:r>
                <a:rPr lang="en-US" sz="3028" spc="302">
                  <a:solidFill>
                    <a:srgbClr val="000000"/>
                  </a:solidFill>
                  <a:latin typeface="Roboto"/>
                  <a:ea typeface="Roboto"/>
                  <a:cs typeface="Roboto"/>
                  <a:sym typeface="Roboto"/>
                </a:rPr>
                <a:t>ENTRANCE</a:t>
              </a:r>
            </a:p>
          </p:txBody>
        </p:sp>
        <p:sp>
          <p:nvSpPr>
            <p:cNvPr name="TextBox 18" id="18"/>
            <p:cNvSpPr txBox="true"/>
            <p:nvPr/>
          </p:nvSpPr>
          <p:spPr>
            <a:xfrm rot="0">
              <a:off x="1878888" y="2102110"/>
              <a:ext cx="6269924" cy="675309"/>
            </a:xfrm>
            <a:prstGeom prst="rect">
              <a:avLst/>
            </a:prstGeom>
          </p:spPr>
          <p:txBody>
            <a:bodyPr anchor="t" rtlCol="false" tIns="0" lIns="0" bIns="0" rIns="0">
              <a:spAutoFit/>
            </a:bodyPr>
            <a:lstStyle/>
            <a:p>
              <a:pPr algn="ctr">
                <a:lnSpc>
                  <a:spcPts val="4239"/>
                </a:lnSpc>
                <a:spcBef>
                  <a:spcPct val="0"/>
                </a:spcBef>
              </a:pPr>
              <a:r>
                <a:rPr lang="en-US" sz="3028" spc="302">
                  <a:solidFill>
                    <a:srgbClr val="000000"/>
                  </a:solidFill>
                  <a:latin typeface="Roboto"/>
                  <a:ea typeface="Roboto"/>
                  <a:cs typeface="Roboto"/>
                  <a:sym typeface="Roboto"/>
                </a:rPr>
                <a:t>PRE-CONTEMPLATION</a:t>
              </a:r>
            </a:p>
          </p:txBody>
        </p:sp>
        <p:sp>
          <p:nvSpPr>
            <p:cNvPr name="TextBox 19" id="19"/>
            <p:cNvSpPr txBox="true"/>
            <p:nvPr/>
          </p:nvSpPr>
          <p:spPr>
            <a:xfrm rot="0">
              <a:off x="1878888" y="3666763"/>
              <a:ext cx="4989532" cy="675309"/>
            </a:xfrm>
            <a:prstGeom prst="rect">
              <a:avLst/>
            </a:prstGeom>
          </p:spPr>
          <p:txBody>
            <a:bodyPr anchor="t" rtlCol="false" tIns="0" lIns="0" bIns="0" rIns="0">
              <a:spAutoFit/>
            </a:bodyPr>
            <a:lstStyle/>
            <a:p>
              <a:pPr algn="ctr">
                <a:lnSpc>
                  <a:spcPts val="4239"/>
                </a:lnSpc>
                <a:spcBef>
                  <a:spcPct val="0"/>
                </a:spcBef>
              </a:pPr>
              <a:r>
                <a:rPr lang="en-US" sz="3028" spc="302">
                  <a:solidFill>
                    <a:srgbClr val="000000"/>
                  </a:solidFill>
                  <a:latin typeface="Roboto"/>
                  <a:ea typeface="Roboto"/>
                  <a:cs typeface="Roboto"/>
                  <a:sym typeface="Roboto"/>
                </a:rPr>
                <a:t>CONTEMPLATION</a:t>
              </a:r>
            </a:p>
          </p:txBody>
        </p:sp>
        <p:sp>
          <p:nvSpPr>
            <p:cNvPr name="TextBox 20" id="20"/>
            <p:cNvSpPr txBox="true"/>
            <p:nvPr/>
          </p:nvSpPr>
          <p:spPr>
            <a:xfrm rot="0">
              <a:off x="1878888" y="5227897"/>
              <a:ext cx="4263759" cy="675309"/>
            </a:xfrm>
            <a:prstGeom prst="rect">
              <a:avLst/>
            </a:prstGeom>
          </p:spPr>
          <p:txBody>
            <a:bodyPr anchor="t" rtlCol="false" tIns="0" lIns="0" bIns="0" rIns="0">
              <a:spAutoFit/>
            </a:bodyPr>
            <a:lstStyle/>
            <a:p>
              <a:pPr algn="ctr">
                <a:lnSpc>
                  <a:spcPts val="4239"/>
                </a:lnSpc>
                <a:spcBef>
                  <a:spcPct val="0"/>
                </a:spcBef>
              </a:pPr>
              <a:r>
                <a:rPr lang="en-US" sz="3028" spc="302">
                  <a:solidFill>
                    <a:srgbClr val="000000"/>
                  </a:solidFill>
                  <a:latin typeface="Roboto"/>
                  <a:ea typeface="Roboto"/>
                  <a:cs typeface="Roboto"/>
                  <a:sym typeface="Roboto"/>
                </a:rPr>
                <a:t>PREPARATION</a:t>
              </a:r>
            </a:p>
          </p:txBody>
        </p:sp>
        <p:sp>
          <p:nvSpPr>
            <p:cNvPr name="TextBox 21" id="21"/>
            <p:cNvSpPr txBox="true"/>
            <p:nvPr/>
          </p:nvSpPr>
          <p:spPr>
            <a:xfrm rot="0">
              <a:off x="2034715" y="6865231"/>
              <a:ext cx="2244130" cy="675309"/>
            </a:xfrm>
            <a:prstGeom prst="rect">
              <a:avLst/>
            </a:prstGeom>
          </p:spPr>
          <p:txBody>
            <a:bodyPr anchor="t" rtlCol="false" tIns="0" lIns="0" bIns="0" rIns="0">
              <a:spAutoFit/>
            </a:bodyPr>
            <a:lstStyle/>
            <a:p>
              <a:pPr algn="ctr">
                <a:lnSpc>
                  <a:spcPts val="4239"/>
                </a:lnSpc>
                <a:spcBef>
                  <a:spcPct val="0"/>
                </a:spcBef>
              </a:pPr>
              <a:r>
                <a:rPr lang="en-US" sz="3028" spc="302">
                  <a:solidFill>
                    <a:srgbClr val="000000"/>
                  </a:solidFill>
                  <a:latin typeface="Roboto"/>
                  <a:ea typeface="Roboto"/>
                  <a:cs typeface="Roboto"/>
                  <a:sym typeface="Roboto"/>
                </a:rPr>
                <a:t>ACTION</a:t>
              </a:r>
            </a:p>
          </p:txBody>
        </p:sp>
        <p:sp>
          <p:nvSpPr>
            <p:cNvPr name="TextBox 22" id="22"/>
            <p:cNvSpPr txBox="true"/>
            <p:nvPr/>
          </p:nvSpPr>
          <p:spPr>
            <a:xfrm rot="0">
              <a:off x="1878888" y="8553658"/>
              <a:ext cx="4263759" cy="675309"/>
            </a:xfrm>
            <a:prstGeom prst="rect">
              <a:avLst/>
            </a:prstGeom>
          </p:spPr>
          <p:txBody>
            <a:bodyPr anchor="t" rtlCol="false" tIns="0" lIns="0" bIns="0" rIns="0">
              <a:spAutoFit/>
            </a:bodyPr>
            <a:lstStyle/>
            <a:p>
              <a:pPr algn="ctr">
                <a:lnSpc>
                  <a:spcPts val="4239"/>
                </a:lnSpc>
                <a:spcBef>
                  <a:spcPct val="0"/>
                </a:spcBef>
              </a:pPr>
              <a:r>
                <a:rPr lang="en-US" sz="3028" spc="302">
                  <a:solidFill>
                    <a:srgbClr val="000000"/>
                  </a:solidFill>
                  <a:latin typeface="Roboto"/>
                  <a:ea typeface="Roboto"/>
                  <a:cs typeface="Roboto"/>
                  <a:sym typeface="Roboto"/>
                </a:rPr>
                <a:t>MAINTENANCE</a:t>
              </a:r>
            </a:p>
          </p:txBody>
        </p:sp>
      </p:grpSp>
      <p:sp>
        <p:nvSpPr>
          <p:cNvPr name="TextBox 23" id="23"/>
          <p:cNvSpPr txBox="true"/>
          <p:nvPr/>
        </p:nvSpPr>
        <p:spPr>
          <a:xfrm rot="0">
            <a:off x="658837" y="4937031"/>
            <a:ext cx="10118991" cy="1955800"/>
          </a:xfrm>
          <a:prstGeom prst="rect">
            <a:avLst/>
          </a:prstGeom>
        </p:spPr>
        <p:txBody>
          <a:bodyPr anchor="t" rtlCol="false" tIns="0" lIns="0" bIns="0" rIns="0">
            <a:spAutoFit/>
          </a:bodyPr>
          <a:lstStyle/>
          <a:p>
            <a:pPr algn="ctr">
              <a:lnSpc>
                <a:spcPts val="3124"/>
              </a:lnSpc>
            </a:pPr>
            <a:r>
              <a:rPr lang="en-US" b="true" sz="2499" spc="162">
                <a:solidFill>
                  <a:srgbClr val="000000"/>
                </a:solidFill>
                <a:latin typeface="Roboto Bold"/>
                <a:ea typeface="Roboto Bold"/>
                <a:cs typeface="Roboto Bold"/>
                <a:sym typeface="Roboto Bold"/>
              </a:rPr>
              <a:t>GAMIFY THE PROGRESS</a:t>
            </a:r>
          </a:p>
          <a:p>
            <a:pPr algn="ctr">
              <a:lnSpc>
                <a:spcPts val="3124"/>
              </a:lnSpc>
            </a:pPr>
          </a:p>
          <a:p>
            <a:pPr algn="ctr">
              <a:lnSpc>
                <a:spcPts val="3124"/>
              </a:lnSpc>
            </a:pPr>
            <a:r>
              <a:rPr lang="en-US" sz="2499" spc="162">
                <a:solidFill>
                  <a:srgbClr val="000000"/>
                </a:solidFill>
                <a:latin typeface="Roboto"/>
                <a:ea typeface="Roboto"/>
                <a:cs typeface="Roboto"/>
                <a:sym typeface="Roboto"/>
              </a:rPr>
              <a:t>THROUGH SMALL GOAL SETTING AT EACH STAGE, USERS</a:t>
            </a:r>
            <a:r>
              <a:rPr lang="en-US" b="true" sz="2499" spc="162">
                <a:solidFill>
                  <a:srgbClr val="000000"/>
                </a:solidFill>
                <a:latin typeface="Roboto Bold"/>
                <a:ea typeface="Roboto Bold"/>
                <a:cs typeface="Roboto Bold"/>
                <a:sym typeface="Roboto Bold"/>
              </a:rPr>
              <a:t> GAIN EXP</a:t>
            </a:r>
            <a:r>
              <a:rPr lang="en-US" sz="2499" spc="162">
                <a:solidFill>
                  <a:srgbClr val="000000"/>
                </a:solidFill>
                <a:latin typeface="Roboto"/>
                <a:ea typeface="Roboto"/>
                <a:cs typeface="Roboto"/>
                <a:sym typeface="Roboto"/>
              </a:rPr>
              <a:t> THAT CAN TAKE THEM TO THE NEXT LEVEL OF RECOVERY BY CHOICE</a:t>
            </a:r>
          </a:p>
        </p:txBody>
      </p:sp>
      <p:sp>
        <p:nvSpPr>
          <p:cNvPr name="TextBox 24" id="24"/>
          <p:cNvSpPr txBox="true"/>
          <p:nvPr/>
        </p:nvSpPr>
        <p:spPr>
          <a:xfrm rot="0">
            <a:off x="658837" y="7550056"/>
            <a:ext cx="10118991" cy="1955800"/>
          </a:xfrm>
          <a:prstGeom prst="rect">
            <a:avLst/>
          </a:prstGeom>
        </p:spPr>
        <p:txBody>
          <a:bodyPr anchor="t" rtlCol="false" tIns="0" lIns="0" bIns="0" rIns="0">
            <a:spAutoFit/>
          </a:bodyPr>
          <a:lstStyle/>
          <a:p>
            <a:pPr algn="ctr">
              <a:lnSpc>
                <a:spcPts val="3124"/>
              </a:lnSpc>
            </a:pPr>
            <a:r>
              <a:rPr lang="en-US" b="true" sz="2499" spc="162">
                <a:solidFill>
                  <a:srgbClr val="000000"/>
                </a:solidFill>
                <a:latin typeface="Roboto Bold"/>
                <a:ea typeface="Roboto Bold"/>
                <a:cs typeface="Roboto Bold"/>
                <a:sym typeface="Roboto Bold"/>
              </a:rPr>
              <a:t>MAINTAIN USER GROWTH</a:t>
            </a:r>
          </a:p>
          <a:p>
            <a:pPr algn="ctr">
              <a:lnSpc>
                <a:spcPts val="3124"/>
              </a:lnSpc>
            </a:pPr>
          </a:p>
          <a:p>
            <a:pPr algn="ctr">
              <a:lnSpc>
                <a:spcPts val="3124"/>
              </a:lnSpc>
            </a:pPr>
            <a:r>
              <a:rPr lang="en-US" sz="2499" spc="162">
                <a:solidFill>
                  <a:srgbClr val="000000"/>
                </a:solidFill>
                <a:latin typeface="Roboto"/>
                <a:ea typeface="Roboto"/>
                <a:cs typeface="Roboto"/>
                <a:sym typeface="Roboto"/>
              </a:rPr>
              <a:t>WITH A FINAL MAINTANENCE STAGE THAT WILL ENCOURAGE THE USER TO CONTINUE USING THIS APP AS A </a:t>
            </a:r>
            <a:r>
              <a:rPr lang="en-US" b="true" sz="2499" spc="162">
                <a:solidFill>
                  <a:srgbClr val="000000"/>
                </a:solidFill>
                <a:latin typeface="Roboto Bold"/>
                <a:ea typeface="Roboto Bold"/>
                <a:cs typeface="Roboto Bold"/>
                <a:sym typeface="Roboto Bold"/>
              </a:rPr>
              <a:t>RECORD FOR THEIR MOODS </a:t>
            </a:r>
            <a:r>
              <a:rPr lang="en-US" sz="2499" spc="162">
                <a:solidFill>
                  <a:srgbClr val="000000"/>
                </a:solidFill>
                <a:latin typeface="Roboto"/>
                <a:ea typeface="Roboto"/>
                <a:cs typeface="Roboto"/>
                <a:sym typeface="Roboto"/>
              </a:rPr>
              <a:t>AND</a:t>
            </a:r>
            <a:r>
              <a:rPr lang="en-US" b="true" sz="2499" spc="162">
                <a:solidFill>
                  <a:srgbClr val="000000"/>
                </a:solidFill>
                <a:latin typeface="Roboto Bold"/>
                <a:ea typeface="Roboto Bold"/>
                <a:cs typeface="Roboto Bold"/>
                <a:sym typeface="Roboto Bold"/>
              </a:rPr>
              <a:t> RECOVERY METHODS</a:t>
            </a: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bg>
      <p:bgPr>
        <a:solidFill>
          <a:srgbClr val="F1F1F1"/>
        </a:solidFill>
      </p:bgPr>
    </p:bg>
    <p:spTree>
      <p:nvGrpSpPr>
        <p:cNvPr id="1" name=""/>
        <p:cNvGrpSpPr/>
        <p:nvPr/>
      </p:nvGrpSpPr>
      <p:grpSpPr>
        <a:xfrm>
          <a:off x="0" y="0"/>
          <a:ext cx="0" cy="0"/>
          <a:chOff x="0" y="0"/>
          <a:chExt cx="0" cy="0"/>
        </a:xfrm>
      </p:grpSpPr>
      <p:sp>
        <p:nvSpPr>
          <p:cNvPr name="AutoShape 2" id="2"/>
          <p:cNvSpPr/>
          <p:nvPr/>
        </p:nvSpPr>
        <p:spPr>
          <a:xfrm rot="0">
            <a:off x="16933370" y="1052675"/>
            <a:ext cx="325930" cy="0"/>
          </a:xfrm>
          <a:prstGeom prst="line">
            <a:avLst/>
          </a:prstGeom>
          <a:ln cap="flat" w="28575">
            <a:solidFill>
              <a:srgbClr val="000000"/>
            </a:solidFill>
            <a:prstDash val="solid"/>
            <a:headEnd type="none" len="sm" w="sm"/>
            <a:tailEnd type="none" len="sm" w="sm"/>
          </a:ln>
        </p:spPr>
      </p:sp>
      <p:sp>
        <p:nvSpPr>
          <p:cNvPr name="AutoShape 3" id="3"/>
          <p:cNvSpPr/>
          <p:nvPr/>
        </p:nvSpPr>
        <p:spPr>
          <a:xfrm rot="0">
            <a:off x="16933370" y="1182027"/>
            <a:ext cx="325930" cy="0"/>
          </a:xfrm>
          <a:prstGeom prst="line">
            <a:avLst/>
          </a:prstGeom>
          <a:ln cap="flat" w="28575">
            <a:solidFill>
              <a:srgbClr val="000000"/>
            </a:solidFill>
            <a:prstDash val="solid"/>
            <a:headEnd type="none" len="sm" w="sm"/>
            <a:tailEnd type="none" len="sm" w="sm"/>
          </a:ln>
        </p:spPr>
      </p:sp>
      <p:sp>
        <p:nvSpPr>
          <p:cNvPr name="AutoShape 4" id="4"/>
          <p:cNvSpPr/>
          <p:nvPr/>
        </p:nvSpPr>
        <p:spPr>
          <a:xfrm rot="0">
            <a:off x="16933370" y="1311379"/>
            <a:ext cx="325930" cy="0"/>
          </a:xfrm>
          <a:prstGeom prst="line">
            <a:avLst/>
          </a:prstGeom>
          <a:ln cap="flat" w="28575">
            <a:solidFill>
              <a:srgbClr val="000000"/>
            </a:solidFill>
            <a:prstDash val="solid"/>
            <a:headEnd type="none" len="sm" w="sm"/>
            <a:tailEnd type="none" len="sm" w="sm"/>
          </a:ln>
        </p:spPr>
      </p:sp>
      <p:sp>
        <p:nvSpPr>
          <p:cNvPr name="Freeform 5" id="5"/>
          <p:cNvSpPr/>
          <p:nvPr/>
        </p:nvSpPr>
        <p:spPr>
          <a:xfrm flipH="false" flipV="false" rot="0">
            <a:off x="16290659" y="1027722"/>
            <a:ext cx="312232" cy="312232"/>
          </a:xfrm>
          <a:custGeom>
            <a:avLst/>
            <a:gdLst/>
            <a:ahLst/>
            <a:cxnLst/>
            <a:rect r="r" b="b" t="t" l="l"/>
            <a:pathLst>
              <a:path h="312232" w="312232">
                <a:moveTo>
                  <a:pt x="0" y="0"/>
                </a:moveTo>
                <a:lnTo>
                  <a:pt x="312232" y="0"/>
                </a:lnTo>
                <a:lnTo>
                  <a:pt x="312232" y="312232"/>
                </a:lnTo>
                <a:lnTo>
                  <a:pt x="0" y="312232"/>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6" id="6"/>
          <p:cNvSpPr/>
          <p:nvPr/>
        </p:nvSpPr>
        <p:spPr>
          <a:xfrm flipH="false" flipV="false" rot="0">
            <a:off x="2124240" y="350693"/>
            <a:ext cx="14039520" cy="10287000"/>
          </a:xfrm>
          <a:custGeom>
            <a:avLst/>
            <a:gdLst/>
            <a:ahLst/>
            <a:cxnLst/>
            <a:rect r="r" b="b" t="t" l="l"/>
            <a:pathLst>
              <a:path h="10287000" w="14039520">
                <a:moveTo>
                  <a:pt x="0" y="0"/>
                </a:moveTo>
                <a:lnTo>
                  <a:pt x="14039520" y="0"/>
                </a:lnTo>
                <a:lnTo>
                  <a:pt x="14039520" y="10287000"/>
                </a:lnTo>
                <a:lnTo>
                  <a:pt x="0" y="10287000"/>
                </a:lnTo>
                <a:lnTo>
                  <a:pt x="0" y="0"/>
                </a:lnTo>
                <a:close/>
              </a:path>
            </a:pathLst>
          </a:custGeom>
          <a:blipFill>
            <a:blip r:embed="rId4">
              <a:alphaModFix amt="30000"/>
            </a:blip>
            <a:stretch>
              <a:fillRect l="0" t="-6695" r="0" b="-6695"/>
            </a:stretch>
          </a:blipFill>
        </p:spPr>
      </p:sp>
      <p:sp>
        <p:nvSpPr>
          <p:cNvPr name="Freeform 7" id="7"/>
          <p:cNvSpPr/>
          <p:nvPr/>
        </p:nvSpPr>
        <p:spPr>
          <a:xfrm flipH="false" flipV="false" rot="0">
            <a:off x="10035307" y="3491461"/>
            <a:ext cx="6898062" cy="5854730"/>
          </a:xfrm>
          <a:custGeom>
            <a:avLst/>
            <a:gdLst/>
            <a:ahLst/>
            <a:cxnLst/>
            <a:rect r="r" b="b" t="t" l="l"/>
            <a:pathLst>
              <a:path h="5854730" w="6898062">
                <a:moveTo>
                  <a:pt x="0" y="0"/>
                </a:moveTo>
                <a:lnTo>
                  <a:pt x="6898063" y="0"/>
                </a:lnTo>
                <a:lnTo>
                  <a:pt x="6898063" y="5854731"/>
                </a:lnTo>
                <a:lnTo>
                  <a:pt x="0" y="5854731"/>
                </a:lnTo>
                <a:lnTo>
                  <a:pt x="0" y="0"/>
                </a:lnTo>
                <a:close/>
              </a:path>
            </a:pathLst>
          </a:custGeom>
          <a:blipFill>
            <a:blip r:embed="rId5"/>
            <a:stretch>
              <a:fillRect l="0" t="0" r="0" b="0"/>
            </a:stretch>
          </a:blipFill>
        </p:spPr>
      </p:sp>
      <p:sp>
        <p:nvSpPr>
          <p:cNvPr name="TextBox 8" id="8"/>
          <p:cNvSpPr txBox="true"/>
          <p:nvPr/>
        </p:nvSpPr>
        <p:spPr>
          <a:xfrm rot="0">
            <a:off x="2742202" y="837222"/>
            <a:ext cx="12803595" cy="1651635"/>
          </a:xfrm>
          <a:prstGeom prst="rect">
            <a:avLst/>
          </a:prstGeom>
        </p:spPr>
        <p:txBody>
          <a:bodyPr anchor="t" rtlCol="false" tIns="0" lIns="0" bIns="0" rIns="0">
            <a:spAutoFit/>
          </a:bodyPr>
          <a:lstStyle/>
          <a:p>
            <a:pPr algn="ctr">
              <a:lnSpc>
                <a:spcPts val="13439"/>
              </a:lnSpc>
            </a:pPr>
            <a:r>
              <a:rPr lang="en-US" sz="9600">
                <a:solidFill>
                  <a:srgbClr val="000000"/>
                </a:solidFill>
                <a:latin typeface="Abril Fatface"/>
                <a:ea typeface="Abril Fatface"/>
                <a:cs typeface="Abril Fatface"/>
                <a:sym typeface="Abril Fatface"/>
              </a:rPr>
              <a:t>Our New Solution</a:t>
            </a:r>
          </a:p>
        </p:txBody>
      </p:sp>
      <p:sp>
        <p:nvSpPr>
          <p:cNvPr name="TextBox 9" id="9"/>
          <p:cNvSpPr txBox="true"/>
          <p:nvPr/>
        </p:nvSpPr>
        <p:spPr>
          <a:xfrm rot="0">
            <a:off x="1028700" y="970572"/>
            <a:ext cx="3575425" cy="358775"/>
          </a:xfrm>
          <a:prstGeom prst="rect">
            <a:avLst/>
          </a:prstGeom>
        </p:spPr>
        <p:txBody>
          <a:bodyPr anchor="t" rtlCol="false" tIns="0" lIns="0" bIns="0" rIns="0">
            <a:spAutoFit/>
          </a:bodyPr>
          <a:lstStyle/>
          <a:p>
            <a:pPr algn="l">
              <a:lnSpc>
                <a:spcPts val="2800"/>
              </a:lnSpc>
            </a:pPr>
            <a:r>
              <a:rPr lang="en-US" sz="2000" spc="200">
                <a:solidFill>
                  <a:srgbClr val="000000"/>
                </a:solidFill>
                <a:latin typeface="Roboto"/>
                <a:ea typeface="Roboto"/>
                <a:cs typeface="Roboto"/>
                <a:sym typeface="Roboto"/>
              </a:rPr>
              <a:t>FOODWISE</a:t>
            </a:r>
          </a:p>
        </p:txBody>
      </p:sp>
      <p:sp>
        <p:nvSpPr>
          <p:cNvPr name="TextBox 10" id="10"/>
          <p:cNvSpPr txBox="true"/>
          <p:nvPr/>
        </p:nvSpPr>
        <p:spPr>
          <a:xfrm rot="0">
            <a:off x="1271282" y="3087845"/>
            <a:ext cx="7704305" cy="6595287"/>
          </a:xfrm>
          <a:prstGeom prst="rect">
            <a:avLst/>
          </a:prstGeom>
        </p:spPr>
        <p:txBody>
          <a:bodyPr anchor="t" rtlCol="false" tIns="0" lIns="0" bIns="0" rIns="0">
            <a:spAutoFit/>
          </a:bodyPr>
          <a:lstStyle/>
          <a:p>
            <a:pPr algn="ctr">
              <a:lnSpc>
                <a:spcPts val="4071"/>
              </a:lnSpc>
            </a:pPr>
            <a:r>
              <a:rPr lang="en-US" b="true" sz="2908" spc="290">
                <a:solidFill>
                  <a:srgbClr val="000000"/>
                </a:solidFill>
                <a:latin typeface="Roboto Bold"/>
                <a:ea typeface="Roboto Bold"/>
                <a:cs typeface="Roboto Bold"/>
                <a:sym typeface="Roboto Bold"/>
              </a:rPr>
              <a:t>YOUR RECOVERY TOOLBOX</a:t>
            </a:r>
          </a:p>
          <a:p>
            <a:pPr algn="ctr">
              <a:lnSpc>
                <a:spcPts val="4071"/>
              </a:lnSpc>
            </a:pPr>
          </a:p>
          <a:p>
            <a:pPr algn="ctr">
              <a:lnSpc>
                <a:spcPts val="4071"/>
              </a:lnSpc>
            </a:pPr>
            <a:r>
              <a:rPr lang="en-US" sz="2908" spc="290">
                <a:solidFill>
                  <a:srgbClr val="000000"/>
                </a:solidFill>
                <a:latin typeface="Roboto"/>
                <a:ea typeface="Roboto"/>
                <a:cs typeface="Roboto"/>
                <a:sym typeface="Roboto"/>
              </a:rPr>
              <a:t>USERS WILL GAIN </a:t>
            </a:r>
            <a:r>
              <a:rPr lang="en-US" b="true" sz="2908" spc="290">
                <a:solidFill>
                  <a:srgbClr val="000000"/>
                </a:solidFill>
                <a:latin typeface="Roboto Bold"/>
                <a:ea typeface="Roboto Bold"/>
                <a:cs typeface="Roboto Bold"/>
                <a:sym typeface="Roboto Bold"/>
              </a:rPr>
              <a:t>NEW SKILLS</a:t>
            </a:r>
            <a:r>
              <a:rPr lang="en-US" sz="2908" spc="290">
                <a:solidFill>
                  <a:srgbClr val="000000"/>
                </a:solidFill>
                <a:latin typeface="Roboto"/>
                <a:ea typeface="Roboto"/>
                <a:cs typeface="Roboto"/>
                <a:sym typeface="Roboto"/>
              </a:rPr>
              <a:t> THAT THEY CAN CALL BACK TO AS THEY GO THROUGH THEIR JOURNEY</a:t>
            </a:r>
          </a:p>
          <a:p>
            <a:pPr algn="ctr">
              <a:lnSpc>
                <a:spcPts val="4071"/>
              </a:lnSpc>
            </a:pPr>
          </a:p>
          <a:p>
            <a:pPr algn="ctr">
              <a:lnSpc>
                <a:spcPts val="4071"/>
              </a:lnSpc>
            </a:pPr>
            <a:r>
              <a:rPr lang="en-US" sz="2908" spc="290">
                <a:solidFill>
                  <a:srgbClr val="000000"/>
                </a:solidFill>
                <a:latin typeface="Roboto"/>
                <a:ea typeface="Roboto"/>
                <a:cs typeface="Roboto"/>
                <a:sym typeface="Roboto"/>
              </a:rPr>
              <a:t>A LIST OF </a:t>
            </a:r>
            <a:r>
              <a:rPr lang="en-US" b="true" sz="2908" spc="290">
                <a:solidFill>
                  <a:srgbClr val="000000"/>
                </a:solidFill>
                <a:latin typeface="Roboto Bold"/>
                <a:ea typeface="Roboto Bold"/>
                <a:cs typeface="Roboto Bold"/>
                <a:sym typeface="Roboto Bold"/>
              </a:rPr>
              <a:t>COPING MECHANISMS</a:t>
            </a:r>
            <a:r>
              <a:rPr lang="en-US" sz="2908" spc="290">
                <a:solidFill>
                  <a:srgbClr val="000000"/>
                </a:solidFill>
                <a:latin typeface="Roboto"/>
                <a:ea typeface="Roboto"/>
                <a:cs typeface="Roboto"/>
                <a:sym typeface="Roboto"/>
              </a:rPr>
              <a:t> THAT THE USER CAN </a:t>
            </a:r>
            <a:r>
              <a:rPr lang="en-US" b="true" sz="2908" spc="290">
                <a:solidFill>
                  <a:srgbClr val="000000"/>
                </a:solidFill>
                <a:latin typeface="Roboto Bold"/>
                <a:ea typeface="Roboto Bold"/>
                <a:cs typeface="Roboto Bold"/>
                <a:sym typeface="Roboto Bold"/>
              </a:rPr>
              <a:t>SELF-CURATE</a:t>
            </a:r>
            <a:r>
              <a:rPr lang="en-US" sz="2908" spc="290">
                <a:solidFill>
                  <a:srgbClr val="000000"/>
                </a:solidFill>
                <a:latin typeface="Roboto"/>
                <a:ea typeface="Roboto"/>
                <a:cs typeface="Roboto"/>
                <a:sym typeface="Roboto"/>
              </a:rPr>
              <a:t> FOR ANY TRIGGERING SITUATION THEY ENCOUNTER</a:t>
            </a:r>
          </a:p>
          <a:p>
            <a:pPr algn="ctr">
              <a:lnSpc>
                <a:spcPts val="4071"/>
              </a:lnSpc>
            </a:pPr>
          </a:p>
          <a:p>
            <a:pPr algn="ctr">
              <a:lnSpc>
                <a:spcPts val="4071"/>
              </a:lnSpc>
              <a:spcBef>
                <a:spcPct val="0"/>
              </a:spcBef>
            </a:pPr>
            <a:r>
              <a:rPr lang="en-US" sz="2908" spc="290">
                <a:solidFill>
                  <a:srgbClr val="000000"/>
                </a:solidFill>
                <a:latin typeface="Roboto"/>
                <a:ea typeface="Roboto"/>
                <a:cs typeface="Roboto"/>
                <a:sym typeface="Roboto"/>
              </a:rPr>
              <a:t>THESE SKILLS ARE </a:t>
            </a:r>
            <a:r>
              <a:rPr lang="en-US" b="true" sz="2908" spc="290">
                <a:solidFill>
                  <a:srgbClr val="000000"/>
                </a:solidFill>
                <a:latin typeface="Roboto Bold"/>
                <a:ea typeface="Roboto Bold"/>
                <a:cs typeface="Roboto Bold"/>
                <a:sym typeface="Roboto Bold"/>
              </a:rPr>
              <a:t>STORED</a:t>
            </a:r>
            <a:r>
              <a:rPr lang="en-US" sz="2908" spc="290">
                <a:solidFill>
                  <a:srgbClr val="000000"/>
                </a:solidFill>
                <a:latin typeface="Roboto"/>
                <a:ea typeface="Roboto"/>
                <a:cs typeface="Roboto"/>
                <a:sym typeface="Roboto"/>
              </a:rPr>
              <a:t> IN THE RECOVERY TOOLBOX</a:t>
            </a:r>
          </a:p>
        </p:txBody>
      </p:sp>
      <p:sp>
        <p:nvSpPr>
          <p:cNvPr name="TextBox 11" id="11"/>
          <p:cNvSpPr txBox="true"/>
          <p:nvPr/>
        </p:nvSpPr>
        <p:spPr>
          <a:xfrm rot="0">
            <a:off x="5170557" y="6497481"/>
            <a:ext cx="7946887" cy="514351"/>
          </a:xfrm>
          <a:prstGeom prst="rect">
            <a:avLst/>
          </a:prstGeom>
        </p:spPr>
        <p:txBody>
          <a:bodyPr anchor="t" rtlCol="false" tIns="0" lIns="0" bIns="0" rIns="0">
            <a:spAutoFit/>
          </a:bodyPr>
          <a:lstStyle/>
          <a:p>
            <a:pPr algn="ctr">
              <a:lnSpc>
                <a:spcPts val="4199"/>
              </a:lnSpc>
              <a:spcBef>
                <a:spcPct val="0"/>
              </a:spcBef>
            </a:pP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bg>
      <p:bgPr>
        <a:solidFill>
          <a:srgbClr val="F1F1F1"/>
        </a:solidFill>
      </p:bgPr>
    </p:bg>
    <p:spTree>
      <p:nvGrpSpPr>
        <p:cNvPr id="1" name=""/>
        <p:cNvGrpSpPr/>
        <p:nvPr/>
      </p:nvGrpSpPr>
      <p:grpSpPr>
        <a:xfrm>
          <a:off x="0" y="0"/>
          <a:ext cx="0" cy="0"/>
          <a:chOff x="0" y="0"/>
          <a:chExt cx="0" cy="0"/>
        </a:xfrm>
      </p:grpSpPr>
      <p:sp>
        <p:nvSpPr>
          <p:cNvPr name="AutoShape 2" id="2"/>
          <p:cNvSpPr/>
          <p:nvPr/>
        </p:nvSpPr>
        <p:spPr>
          <a:xfrm rot="0">
            <a:off x="16933370" y="1052675"/>
            <a:ext cx="325930" cy="0"/>
          </a:xfrm>
          <a:prstGeom prst="line">
            <a:avLst/>
          </a:prstGeom>
          <a:ln cap="flat" w="28575">
            <a:solidFill>
              <a:srgbClr val="000000"/>
            </a:solidFill>
            <a:prstDash val="solid"/>
            <a:headEnd type="none" len="sm" w="sm"/>
            <a:tailEnd type="none" len="sm" w="sm"/>
          </a:ln>
        </p:spPr>
      </p:sp>
      <p:sp>
        <p:nvSpPr>
          <p:cNvPr name="AutoShape 3" id="3"/>
          <p:cNvSpPr/>
          <p:nvPr/>
        </p:nvSpPr>
        <p:spPr>
          <a:xfrm rot="0">
            <a:off x="16933370" y="1182027"/>
            <a:ext cx="325930" cy="0"/>
          </a:xfrm>
          <a:prstGeom prst="line">
            <a:avLst/>
          </a:prstGeom>
          <a:ln cap="flat" w="28575">
            <a:solidFill>
              <a:srgbClr val="000000"/>
            </a:solidFill>
            <a:prstDash val="solid"/>
            <a:headEnd type="none" len="sm" w="sm"/>
            <a:tailEnd type="none" len="sm" w="sm"/>
          </a:ln>
        </p:spPr>
      </p:sp>
      <p:sp>
        <p:nvSpPr>
          <p:cNvPr name="AutoShape 4" id="4"/>
          <p:cNvSpPr/>
          <p:nvPr/>
        </p:nvSpPr>
        <p:spPr>
          <a:xfrm rot="0">
            <a:off x="16933370" y="1311379"/>
            <a:ext cx="325930" cy="0"/>
          </a:xfrm>
          <a:prstGeom prst="line">
            <a:avLst/>
          </a:prstGeom>
          <a:ln cap="flat" w="28575">
            <a:solidFill>
              <a:srgbClr val="000000"/>
            </a:solidFill>
            <a:prstDash val="solid"/>
            <a:headEnd type="none" len="sm" w="sm"/>
            <a:tailEnd type="none" len="sm" w="sm"/>
          </a:ln>
        </p:spPr>
      </p:sp>
      <p:sp>
        <p:nvSpPr>
          <p:cNvPr name="Freeform 5" id="5"/>
          <p:cNvSpPr/>
          <p:nvPr/>
        </p:nvSpPr>
        <p:spPr>
          <a:xfrm flipH="false" flipV="false" rot="0">
            <a:off x="16290659" y="1027722"/>
            <a:ext cx="312232" cy="312232"/>
          </a:xfrm>
          <a:custGeom>
            <a:avLst/>
            <a:gdLst/>
            <a:ahLst/>
            <a:cxnLst/>
            <a:rect r="r" b="b" t="t" l="l"/>
            <a:pathLst>
              <a:path h="312232" w="312232">
                <a:moveTo>
                  <a:pt x="0" y="0"/>
                </a:moveTo>
                <a:lnTo>
                  <a:pt x="312232" y="0"/>
                </a:lnTo>
                <a:lnTo>
                  <a:pt x="312232" y="312232"/>
                </a:lnTo>
                <a:lnTo>
                  <a:pt x="0" y="312232"/>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6" id="6"/>
          <p:cNvSpPr/>
          <p:nvPr/>
        </p:nvSpPr>
        <p:spPr>
          <a:xfrm flipH="false" flipV="false" rot="0">
            <a:off x="2124240" y="0"/>
            <a:ext cx="14039520" cy="10287000"/>
          </a:xfrm>
          <a:custGeom>
            <a:avLst/>
            <a:gdLst/>
            <a:ahLst/>
            <a:cxnLst/>
            <a:rect r="r" b="b" t="t" l="l"/>
            <a:pathLst>
              <a:path h="10287000" w="14039520">
                <a:moveTo>
                  <a:pt x="0" y="0"/>
                </a:moveTo>
                <a:lnTo>
                  <a:pt x="14039520" y="0"/>
                </a:lnTo>
                <a:lnTo>
                  <a:pt x="14039520" y="10287000"/>
                </a:lnTo>
                <a:lnTo>
                  <a:pt x="0" y="10287000"/>
                </a:lnTo>
                <a:lnTo>
                  <a:pt x="0" y="0"/>
                </a:lnTo>
                <a:close/>
              </a:path>
            </a:pathLst>
          </a:custGeom>
          <a:blipFill>
            <a:blip r:embed="rId4">
              <a:alphaModFix amt="30000"/>
            </a:blip>
            <a:stretch>
              <a:fillRect l="0" t="-6695" r="0" b="-6695"/>
            </a:stretch>
          </a:blipFill>
        </p:spPr>
      </p:sp>
      <p:sp>
        <p:nvSpPr>
          <p:cNvPr name="TextBox 7" id="7"/>
          <p:cNvSpPr txBox="true"/>
          <p:nvPr/>
        </p:nvSpPr>
        <p:spPr>
          <a:xfrm rot="0">
            <a:off x="2742202" y="476036"/>
            <a:ext cx="12803595" cy="1651635"/>
          </a:xfrm>
          <a:prstGeom prst="rect">
            <a:avLst/>
          </a:prstGeom>
        </p:spPr>
        <p:txBody>
          <a:bodyPr anchor="t" rtlCol="false" tIns="0" lIns="0" bIns="0" rIns="0">
            <a:spAutoFit/>
          </a:bodyPr>
          <a:lstStyle/>
          <a:p>
            <a:pPr algn="ctr">
              <a:lnSpc>
                <a:spcPts val="13439"/>
              </a:lnSpc>
            </a:pPr>
            <a:r>
              <a:rPr lang="en-US" sz="9600">
                <a:solidFill>
                  <a:srgbClr val="000000"/>
                </a:solidFill>
                <a:latin typeface="Abril Fatface"/>
                <a:ea typeface="Abril Fatface"/>
                <a:cs typeface="Abril Fatface"/>
                <a:sym typeface="Abril Fatface"/>
              </a:rPr>
              <a:t>This App is Called</a:t>
            </a:r>
          </a:p>
        </p:txBody>
      </p:sp>
      <p:sp>
        <p:nvSpPr>
          <p:cNvPr name="TextBox 8" id="8"/>
          <p:cNvSpPr txBox="true"/>
          <p:nvPr/>
        </p:nvSpPr>
        <p:spPr>
          <a:xfrm rot="0">
            <a:off x="1028700" y="970572"/>
            <a:ext cx="3575425" cy="358775"/>
          </a:xfrm>
          <a:prstGeom prst="rect">
            <a:avLst/>
          </a:prstGeom>
        </p:spPr>
        <p:txBody>
          <a:bodyPr anchor="t" rtlCol="false" tIns="0" lIns="0" bIns="0" rIns="0">
            <a:spAutoFit/>
          </a:bodyPr>
          <a:lstStyle/>
          <a:p>
            <a:pPr algn="l">
              <a:lnSpc>
                <a:spcPts val="2800"/>
              </a:lnSpc>
            </a:pPr>
            <a:r>
              <a:rPr lang="en-US" sz="2000" spc="200">
                <a:solidFill>
                  <a:srgbClr val="000000"/>
                </a:solidFill>
                <a:latin typeface="Roboto"/>
                <a:ea typeface="Roboto"/>
                <a:cs typeface="Roboto"/>
                <a:sym typeface="Roboto"/>
              </a:rPr>
              <a:t>FOODWISE</a:t>
            </a:r>
          </a:p>
        </p:txBody>
      </p:sp>
      <p:sp>
        <p:nvSpPr>
          <p:cNvPr name="Freeform 9" id="9"/>
          <p:cNvSpPr/>
          <p:nvPr/>
        </p:nvSpPr>
        <p:spPr>
          <a:xfrm flipH="false" flipV="false" rot="0">
            <a:off x="6578042" y="2574444"/>
            <a:ext cx="5131917" cy="5131917"/>
          </a:xfrm>
          <a:custGeom>
            <a:avLst/>
            <a:gdLst/>
            <a:ahLst/>
            <a:cxnLst/>
            <a:rect r="r" b="b" t="t" l="l"/>
            <a:pathLst>
              <a:path h="5131917" w="5131917">
                <a:moveTo>
                  <a:pt x="0" y="0"/>
                </a:moveTo>
                <a:lnTo>
                  <a:pt x="5131916" y="0"/>
                </a:lnTo>
                <a:lnTo>
                  <a:pt x="5131916" y="5131917"/>
                </a:lnTo>
                <a:lnTo>
                  <a:pt x="0" y="5131917"/>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10" id="10"/>
          <p:cNvSpPr txBox="true"/>
          <p:nvPr/>
        </p:nvSpPr>
        <p:spPr>
          <a:xfrm rot="0">
            <a:off x="4578350" y="7696836"/>
            <a:ext cx="9355270" cy="1139189"/>
          </a:xfrm>
          <a:prstGeom prst="rect">
            <a:avLst/>
          </a:prstGeom>
        </p:spPr>
        <p:txBody>
          <a:bodyPr anchor="t" rtlCol="false" tIns="0" lIns="0" bIns="0" rIns="0">
            <a:spAutoFit/>
          </a:bodyPr>
          <a:lstStyle/>
          <a:p>
            <a:pPr algn="ctr">
              <a:lnSpc>
                <a:spcPts val="9351"/>
              </a:lnSpc>
              <a:spcBef>
                <a:spcPct val="0"/>
              </a:spcBef>
            </a:pPr>
            <a:r>
              <a:rPr lang="en-US" sz="6679" spc="667">
                <a:solidFill>
                  <a:srgbClr val="000000"/>
                </a:solidFill>
                <a:latin typeface="Canva Sans"/>
                <a:ea typeface="Canva Sans"/>
                <a:cs typeface="Canva Sans"/>
                <a:sym typeface="Canva Sans"/>
              </a:rPr>
              <a:t>FoodWise</a:t>
            </a:r>
          </a:p>
        </p:txBody>
      </p:sp>
      <p:sp>
        <p:nvSpPr>
          <p:cNvPr name="TextBox 11" id="11"/>
          <p:cNvSpPr txBox="true"/>
          <p:nvPr/>
        </p:nvSpPr>
        <p:spPr>
          <a:xfrm rot="0">
            <a:off x="2816413" y="8807450"/>
            <a:ext cx="12879145" cy="679450"/>
          </a:xfrm>
          <a:prstGeom prst="rect">
            <a:avLst/>
          </a:prstGeom>
        </p:spPr>
        <p:txBody>
          <a:bodyPr anchor="t" rtlCol="false" tIns="0" lIns="0" bIns="0" rIns="0">
            <a:spAutoFit/>
          </a:bodyPr>
          <a:lstStyle/>
          <a:p>
            <a:pPr algn="ctr">
              <a:lnSpc>
                <a:spcPts val="5599"/>
              </a:lnSpc>
              <a:spcBef>
                <a:spcPct val="0"/>
              </a:spcBef>
            </a:pPr>
            <a:r>
              <a:rPr lang="en-US" sz="3999" spc="399">
                <a:solidFill>
                  <a:srgbClr val="000000"/>
                </a:solidFill>
                <a:latin typeface="Canva Sans"/>
                <a:ea typeface="Canva Sans"/>
                <a:cs typeface="Canva Sans"/>
                <a:sym typeface="Canva Sans"/>
              </a:rPr>
              <a:t>your roadmap to real recovery</a:t>
            </a: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bg>
      <p:bgPr>
        <a:solidFill>
          <a:srgbClr val="F1F1F1"/>
        </a:solidFill>
      </p:bgPr>
    </p:bg>
    <p:spTree>
      <p:nvGrpSpPr>
        <p:cNvPr id="1" name=""/>
        <p:cNvGrpSpPr/>
        <p:nvPr/>
      </p:nvGrpSpPr>
      <p:grpSpPr>
        <a:xfrm>
          <a:off x="0" y="0"/>
          <a:ext cx="0" cy="0"/>
          <a:chOff x="0" y="0"/>
          <a:chExt cx="0" cy="0"/>
        </a:xfrm>
      </p:grpSpPr>
      <p:sp>
        <p:nvSpPr>
          <p:cNvPr name="AutoShape 2" id="2"/>
          <p:cNvSpPr/>
          <p:nvPr/>
        </p:nvSpPr>
        <p:spPr>
          <a:xfrm rot="0">
            <a:off x="16933370" y="1052675"/>
            <a:ext cx="325930" cy="0"/>
          </a:xfrm>
          <a:prstGeom prst="line">
            <a:avLst/>
          </a:prstGeom>
          <a:ln cap="flat" w="28575">
            <a:solidFill>
              <a:srgbClr val="000000"/>
            </a:solidFill>
            <a:prstDash val="solid"/>
            <a:headEnd type="none" len="sm" w="sm"/>
            <a:tailEnd type="none" len="sm" w="sm"/>
          </a:ln>
        </p:spPr>
      </p:sp>
      <p:sp>
        <p:nvSpPr>
          <p:cNvPr name="AutoShape 3" id="3"/>
          <p:cNvSpPr/>
          <p:nvPr/>
        </p:nvSpPr>
        <p:spPr>
          <a:xfrm rot="0">
            <a:off x="16933370" y="1182027"/>
            <a:ext cx="325930" cy="0"/>
          </a:xfrm>
          <a:prstGeom prst="line">
            <a:avLst/>
          </a:prstGeom>
          <a:ln cap="flat" w="28575">
            <a:solidFill>
              <a:srgbClr val="000000"/>
            </a:solidFill>
            <a:prstDash val="solid"/>
            <a:headEnd type="none" len="sm" w="sm"/>
            <a:tailEnd type="none" len="sm" w="sm"/>
          </a:ln>
        </p:spPr>
      </p:sp>
      <p:sp>
        <p:nvSpPr>
          <p:cNvPr name="AutoShape 4" id="4"/>
          <p:cNvSpPr/>
          <p:nvPr/>
        </p:nvSpPr>
        <p:spPr>
          <a:xfrm rot="0">
            <a:off x="16933370" y="1311379"/>
            <a:ext cx="325930" cy="0"/>
          </a:xfrm>
          <a:prstGeom prst="line">
            <a:avLst/>
          </a:prstGeom>
          <a:ln cap="flat" w="28575">
            <a:solidFill>
              <a:srgbClr val="000000"/>
            </a:solidFill>
            <a:prstDash val="solid"/>
            <a:headEnd type="none" len="sm" w="sm"/>
            <a:tailEnd type="none" len="sm" w="sm"/>
          </a:ln>
        </p:spPr>
      </p:sp>
      <p:sp>
        <p:nvSpPr>
          <p:cNvPr name="Freeform 5" id="5"/>
          <p:cNvSpPr/>
          <p:nvPr/>
        </p:nvSpPr>
        <p:spPr>
          <a:xfrm flipH="false" flipV="false" rot="0">
            <a:off x="16290659" y="1027722"/>
            <a:ext cx="312232" cy="312232"/>
          </a:xfrm>
          <a:custGeom>
            <a:avLst/>
            <a:gdLst/>
            <a:ahLst/>
            <a:cxnLst/>
            <a:rect r="r" b="b" t="t" l="l"/>
            <a:pathLst>
              <a:path h="312232" w="312232">
                <a:moveTo>
                  <a:pt x="0" y="0"/>
                </a:moveTo>
                <a:lnTo>
                  <a:pt x="312232" y="0"/>
                </a:lnTo>
                <a:lnTo>
                  <a:pt x="312232" y="312232"/>
                </a:lnTo>
                <a:lnTo>
                  <a:pt x="0" y="312232"/>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6" id="6"/>
          <p:cNvSpPr/>
          <p:nvPr/>
        </p:nvSpPr>
        <p:spPr>
          <a:xfrm flipH="false" flipV="false" rot="0">
            <a:off x="2124240" y="0"/>
            <a:ext cx="14039520" cy="10287000"/>
          </a:xfrm>
          <a:custGeom>
            <a:avLst/>
            <a:gdLst/>
            <a:ahLst/>
            <a:cxnLst/>
            <a:rect r="r" b="b" t="t" l="l"/>
            <a:pathLst>
              <a:path h="10287000" w="14039520">
                <a:moveTo>
                  <a:pt x="0" y="0"/>
                </a:moveTo>
                <a:lnTo>
                  <a:pt x="14039520" y="0"/>
                </a:lnTo>
                <a:lnTo>
                  <a:pt x="14039520" y="10287000"/>
                </a:lnTo>
                <a:lnTo>
                  <a:pt x="0" y="10287000"/>
                </a:lnTo>
                <a:lnTo>
                  <a:pt x="0" y="0"/>
                </a:lnTo>
                <a:close/>
              </a:path>
            </a:pathLst>
          </a:custGeom>
          <a:blipFill>
            <a:blip r:embed="rId4">
              <a:alphaModFix amt="30000"/>
            </a:blip>
            <a:stretch>
              <a:fillRect l="0" t="-6695" r="0" b="-6695"/>
            </a:stretch>
          </a:blipFill>
        </p:spPr>
      </p:sp>
      <p:sp>
        <p:nvSpPr>
          <p:cNvPr name="TextBox 7" id="7"/>
          <p:cNvSpPr txBox="true"/>
          <p:nvPr/>
        </p:nvSpPr>
        <p:spPr>
          <a:xfrm rot="0">
            <a:off x="3959956" y="4222432"/>
            <a:ext cx="10368088" cy="1651635"/>
          </a:xfrm>
          <a:prstGeom prst="rect">
            <a:avLst/>
          </a:prstGeom>
        </p:spPr>
        <p:txBody>
          <a:bodyPr anchor="t" rtlCol="false" tIns="0" lIns="0" bIns="0" rIns="0">
            <a:spAutoFit/>
          </a:bodyPr>
          <a:lstStyle/>
          <a:p>
            <a:pPr algn="l">
              <a:lnSpc>
                <a:spcPts val="13439"/>
              </a:lnSpc>
            </a:pPr>
            <a:r>
              <a:rPr lang="en-US" sz="9600">
                <a:solidFill>
                  <a:srgbClr val="000000"/>
                </a:solidFill>
                <a:latin typeface="Abril Fatface"/>
                <a:ea typeface="Abril Fatface"/>
                <a:cs typeface="Abril Fatface"/>
                <a:sym typeface="Abril Fatface"/>
              </a:rPr>
              <a:t>Market Research</a:t>
            </a:r>
          </a:p>
        </p:txBody>
      </p:sp>
      <p:sp>
        <p:nvSpPr>
          <p:cNvPr name="AutoShape 8" id="8"/>
          <p:cNvSpPr/>
          <p:nvPr/>
        </p:nvSpPr>
        <p:spPr>
          <a:xfrm>
            <a:off x="8605054" y="9272588"/>
            <a:ext cx="1077892" cy="0"/>
          </a:xfrm>
          <a:prstGeom prst="line">
            <a:avLst/>
          </a:prstGeom>
          <a:ln cap="rnd" w="28575">
            <a:solidFill>
              <a:srgbClr val="000000"/>
            </a:solidFill>
            <a:prstDash val="solid"/>
            <a:headEnd type="none" len="sm" w="sm"/>
            <a:tailEnd type="triangle" len="med" w="lg"/>
          </a:ln>
        </p:spPr>
      </p:sp>
      <p:sp>
        <p:nvSpPr>
          <p:cNvPr name="TextBox 9" id="9"/>
          <p:cNvSpPr txBox="true"/>
          <p:nvPr/>
        </p:nvSpPr>
        <p:spPr>
          <a:xfrm rot="0">
            <a:off x="1028700" y="970572"/>
            <a:ext cx="3575425" cy="358775"/>
          </a:xfrm>
          <a:prstGeom prst="rect">
            <a:avLst/>
          </a:prstGeom>
        </p:spPr>
        <p:txBody>
          <a:bodyPr anchor="t" rtlCol="false" tIns="0" lIns="0" bIns="0" rIns="0">
            <a:spAutoFit/>
          </a:bodyPr>
          <a:lstStyle/>
          <a:p>
            <a:pPr algn="l">
              <a:lnSpc>
                <a:spcPts val="2800"/>
              </a:lnSpc>
            </a:pPr>
            <a:r>
              <a:rPr lang="en-US" sz="2000" spc="200">
                <a:solidFill>
                  <a:srgbClr val="000000"/>
                </a:solidFill>
                <a:latin typeface="Roboto"/>
                <a:ea typeface="Roboto"/>
                <a:cs typeface="Roboto"/>
                <a:sym typeface="Roboto"/>
              </a:rPr>
              <a:t>FOODWISE</a:t>
            </a:r>
          </a:p>
        </p:txBody>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bg>
      <p:bgPr>
        <a:solidFill>
          <a:srgbClr val="F1F1F1"/>
        </a:solidFill>
      </p:bgPr>
    </p:bg>
    <p:spTree>
      <p:nvGrpSpPr>
        <p:cNvPr id="1" name=""/>
        <p:cNvGrpSpPr/>
        <p:nvPr/>
      </p:nvGrpSpPr>
      <p:grpSpPr>
        <a:xfrm>
          <a:off x="0" y="0"/>
          <a:ext cx="0" cy="0"/>
          <a:chOff x="0" y="0"/>
          <a:chExt cx="0" cy="0"/>
        </a:xfrm>
      </p:grpSpPr>
      <p:sp>
        <p:nvSpPr>
          <p:cNvPr name="AutoShape 2" id="2"/>
          <p:cNvSpPr/>
          <p:nvPr/>
        </p:nvSpPr>
        <p:spPr>
          <a:xfrm rot="0">
            <a:off x="16933370" y="1052675"/>
            <a:ext cx="325930" cy="0"/>
          </a:xfrm>
          <a:prstGeom prst="line">
            <a:avLst/>
          </a:prstGeom>
          <a:ln cap="flat" w="28575">
            <a:solidFill>
              <a:srgbClr val="000000"/>
            </a:solidFill>
            <a:prstDash val="solid"/>
            <a:headEnd type="none" len="sm" w="sm"/>
            <a:tailEnd type="none" len="sm" w="sm"/>
          </a:ln>
        </p:spPr>
      </p:sp>
      <p:sp>
        <p:nvSpPr>
          <p:cNvPr name="AutoShape 3" id="3"/>
          <p:cNvSpPr/>
          <p:nvPr/>
        </p:nvSpPr>
        <p:spPr>
          <a:xfrm rot="0">
            <a:off x="16933370" y="1182027"/>
            <a:ext cx="325930" cy="0"/>
          </a:xfrm>
          <a:prstGeom prst="line">
            <a:avLst/>
          </a:prstGeom>
          <a:ln cap="flat" w="28575">
            <a:solidFill>
              <a:srgbClr val="000000"/>
            </a:solidFill>
            <a:prstDash val="solid"/>
            <a:headEnd type="none" len="sm" w="sm"/>
            <a:tailEnd type="none" len="sm" w="sm"/>
          </a:ln>
        </p:spPr>
      </p:sp>
      <p:sp>
        <p:nvSpPr>
          <p:cNvPr name="AutoShape 4" id="4"/>
          <p:cNvSpPr/>
          <p:nvPr/>
        </p:nvSpPr>
        <p:spPr>
          <a:xfrm rot="0">
            <a:off x="16933370" y="1311379"/>
            <a:ext cx="325930" cy="0"/>
          </a:xfrm>
          <a:prstGeom prst="line">
            <a:avLst/>
          </a:prstGeom>
          <a:ln cap="flat" w="28575">
            <a:solidFill>
              <a:srgbClr val="000000"/>
            </a:solidFill>
            <a:prstDash val="solid"/>
            <a:headEnd type="none" len="sm" w="sm"/>
            <a:tailEnd type="none" len="sm" w="sm"/>
          </a:ln>
        </p:spPr>
      </p:sp>
      <p:sp>
        <p:nvSpPr>
          <p:cNvPr name="Freeform 5" id="5"/>
          <p:cNvSpPr/>
          <p:nvPr/>
        </p:nvSpPr>
        <p:spPr>
          <a:xfrm flipH="false" flipV="false" rot="0">
            <a:off x="16290659" y="1027722"/>
            <a:ext cx="312232" cy="312232"/>
          </a:xfrm>
          <a:custGeom>
            <a:avLst/>
            <a:gdLst/>
            <a:ahLst/>
            <a:cxnLst/>
            <a:rect r="r" b="b" t="t" l="l"/>
            <a:pathLst>
              <a:path h="312232" w="312232">
                <a:moveTo>
                  <a:pt x="0" y="0"/>
                </a:moveTo>
                <a:lnTo>
                  <a:pt x="312232" y="0"/>
                </a:lnTo>
                <a:lnTo>
                  <a:pt x="312232" y="312232"/>
                </a:lnTo>
                <a:lnTo>
                  <a:pt x="0" y="312232"/>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6" id="6"/>
          <p:cNvSpPr/>
          <p:nvPr/>
        </p:nvSpPr>
        <p:spPr>
          <a:xfrm flipH="false" flipV="false" rot="0">
            <a:off x="2124240" y="-293142"/>
            <a:ext cx="14039520" cy="10287000"/>
          </a:xfrm>
          <a:custGeom>
            <a:avLst/>
            <a:gdLst/>
            <a:ahLst/>
            <a:cxnLst/>
            <a:rect r="r" b="b" t="t" l="l"/>
            <a:pathLst>
              <a:path h="10287000" w="14039520">
                <a:moveTo>
                  <a:pt x="0" y="0"/>
                </a:moveTo>
                <a:lnTo>
                  <a:pt x="14039520" y="0"/>
                </a:lnTo>
                <a:lnTo>
                  <a:pt x="14039520" y="10287000"/>
                </a:lnTo>
                <a:lnTo>
                  <a:pt x="0" y="10287000"/>
                </a:lnTo>
                <a:lnTo>
                  <a:pt x="0" y="0"/>
                </a:lnTo>
                <a:close/>
              </a:path>
            </a:pathLst>
          </a:custGeom>
          <a:blipFill>
            <a:blip r:embed="rId4">
              <a:alphaModFix amt="30000"/>
            </a:blip>
            <a:stretch>
              <a:fillRect l="0" t="-6695" r="0" b="-6695"/>
            </a:stretch>
          </a:blipFill>
        </p:spPr>
      </p:sp>
      <p:sp>
        <p:nvSpPr>
          <p:cNvPr name="AutoShape 7" id="7"/>
          <p:cNvSpPr/>
          <p:nvPr/>
        </p:nvSpPr>
        <p:spPr>
          <a:xfrm>
            <a:off x="8605054" y="9272588"/>
            <a:ext cx="1077892" cy="0"/>
          </a:xfrm>
          <a:prstGeom prst="line">
            <a:avLst/>
          </a:prstGeom>
          <a:ln cap="rnd" w="28575">
            <a:solidFill>
              <a:srgbClr val="000000"/>
            </a:solidFill>
            <a:prstDash val="solid"/>
            <a:headEnd type="none" len="sm" w="sm"/>
            <a:tailEnd type="triangle" len="med" w="lg"/>
          </a:ln>
        </p:spPr>
      </p:sp>
      <p:sp>
        <p:nvSpPr>
          <p:cNvPr name="Freeform 8" id="8"/>
          <p:cNvSpPr/>
          <p:nvPr/>
        </p:nvSpPr>
        <p:spPr>
          <a:xfrm flipH="false" flipV="false" rot="0">
            <a:off x="12540543" y="2382495"/>
            <a:ext cx="2900362" cy="6356958"/>
          </a:xfrm>
          <a:custGeom>
            <a:avLst/>
            <a:gdLst/>
            <a:ahLst/>
            <a:cxnLst/>
            <a:rect r="r" b="b" t="t" l="l"/>
            <a:pathLst>
              <a:path h="6356958" w="2900362">
                <a:moveTo>
                  <a:pt x="0" y="0"/>
                </a:moveTo>
                <a:lnTo>
                  <a:pt x="2900362" y="0"/>
                </a:lnTo>
                <a:lnTo>
                  <a:pt x="2900362" y="6356958"/>
                </a:lnTo>
                <a:lnTo>
                  <a:pt x="0" y="6356958"/>
                </a:lnTo>
                <a:lnTo>
                  <a:pt x="0" y="0"/>
                </a:lnTo>
                <a:close/>
              </a:path>
            </a:pathLst>
          </a:custGeom>
          <a:blipFill>
            <a:blip r:embed="rId5"/>
            <a:stretch>
              <a:fillRect l="0" t="0" r="0" b="0"/>
            </a:stretch>
          </a:blipFill>
        </p:spPr>
      </p:sp>
      <p:sp>
        <p:nvSpPr>
          <p:cNvPr name="Freeform 9" id="9"/>
          <p:cNvSpPr/>
          <p:nvPr/>
        </p:nvSpPr>
        <p:spPr>
          <a:xfrm flipH="false" flipV="false" rot="0">
            <a:off x="2847095" y="2382495"/>
            <a:ext cx="2892416" cy="6356958"/>
          </a:xfrm>
          <a:custGeom>
            <a:avLst/>
            <a:gdLst/>
            <a:ahLst/>
            <a:cxnLst/>
            <a:rect r="r" b="b" t="t" l="l"/>
            <a:pathLst>
              <a:path h="6356958" w="2892416">
                <a:moveTo>
                  <a:pt x="0" y="0"/>
                </a:moveTo>
                <a:lnTo>
                  <a:pt x="2892415" y="0"/>
                </a:lnTo>
                <a:lnTo>
                  <a:pt x="2892415" y="6356958"/>
                </a:lnTo>
                <a:lnTo>
                  <a:pt x="0" y="6356958"/>
                </a:lnTo>
                <a:lnTo>
                  <a:pt x="0" y="0"/>
                </a:lnTo>
                <a:close/>
              </a:path>
            </a:pathLst>
          </a:custGeom>
          <a:blipFill>
            <a:blip r:embed="rId6"/>
            <a:stretch>
              <a:fillRect l="0" t="0" r="0" b="0"/>
            </a:stretch>
          </a:blipFill>
        </p:spPr>
      </p:sp>
      <p:sp>
        <p:nvSpPr>
          <p:cNvPr name="Freeform 10" id="10"/>
          <p:cNvSpPr/>
          <p:nvPr/>
        </p:nvSpPr>
        <p:spPr>
          <a:xfrm flipH="false" flipV="false" rot="0">
            <a:off x="9306806" y="2382495"/>
            <a:ext cx="2900362" cy="6356958"/>
          </a:xfrm>
          <a:custGeom>
            <a:avLst/>
            <a:gdLst/>
            <a:ahLst/>
            <a:cxnLst/>
            <a:rect r="r" b="b" t="t" l="l"/>
            <a:pathLst>
              <a:path h="6356958" w="2900362">
                <a:moveTo>
                  <a:pt x="0" y="0"/>
                </a:moveTo>
                <a:lnTo>
                  <a:pt x="2900362" y="0"/>
                </a:lnTo>
                <a:lnTo>
                  <a:pt x="2900362" y="6356958"/>
                </a:lnTo>
                <a:lnTo>
                  <a:pt x="0" y="6356958"/>
                </a:lnTo>
                <a:lnTo>
                  <a:pt x="0" y="0"/>
                </a:lnTo>
                <a:close/>
              </a:path>
            </a:pathLst>
          </a:custGeom>
          <a:blipFill>
            <a:blip r:embed="rId7"/>
            <a:stretch>
              <a:fillRect l="0" t="0" r="0" b="0"/>
            </a:stretch>
          </a:blipFill>
        </p:spPr>
      </p:sp>
      <p:sp>
        <p:nvSpPr>
          <p:cNvPr name="Freeform 11" id="11"/>
          <p:cNvSpPr/>
          <p:nvPr/>
        </p:nvSpPr>
        <p:spPr>
          <a:xfrm flipH="false" flipV="false" rot="0">
            <a:off x="6073069" y="2382495"/>
            <a:ext cx="2900362" cy="6356958"/>
          </a:xfrm>
          <a:custGeom>
            <a:avLst/>
            <a:gdLst/>
            <a:ahLst/>
            <a:cxnLst/>
            <a:rect r="r" b="b" t="t" l="l"/>
            <a:pathLst>
              <a:path h="6356958" w="2900362">
                <a:moveTo>
                  <a:pt x="0" y="0"/>
                </a:moveTo>
                <a:lnTo>
                  <a:pt x="2900362" y="0"/>
                </a:lnTo>
                <a:lnTo>
                  <a:pt x="2900362" y="6356958"/>
                </a:lnTo>
                <a:lnTo>
                  <a:pt x="0" y="6356958"/>
                </a:lnTo>
                <a:lnTo>
                  <a:pt x="0" y="0"/>
                </a:lnTo>
                <a:close/>
              </a:path>
            </a:pathLst>
          </a:custGeom>
          <a:blipFill>
            <a:blip r:embed="rId8"/>
            <a:stretch>
              <a:fillRect l="0" t="0" r="0" b="0"/>
            </a:stretch>
          </a:blipFill>
        </p:spPr>
      </p:sp>
      <p:sp>
        <p:nvSpPr>
          <p:cNvPr name="TextBox 12" id="12"/>
          <p:cNvSpPr txBox="true"/>
          <p:nvPr/>
        </p:nvSpPr>
        <p:spPr>
          <a:xfrm rot="0">
            <a:off x="1028700" y="970572"/>
            <a:ext cx="3575425" cy="358775"/>
          </a:xfrm>
          <a:prstGeom prst="rect">
            <a:avLst/>
          </a:prstGeom>
        </p:spPr>
        <p:txBody>
          <a:bodyPr anchor="t" rtlCol="false" tIns="0" lIns="0" bIns="0" rIns="0">
            <a:spAutoFit/>
          </a:bodyPr>
          <a:lstStyle/>
          <a:p>
            <a:pPr algn="l">
              <a:lnSpc>
                <a:spcPts val="2800"/>
              </a:lnSpc>
            </a:pPr>
            <a:r>
              <a:rPr lang="en-US" sz="2000" spc="200">
                <a:solidFill>
                  <a:srgbClr val="000000"/>
                </a:solidFill>
                <a:latin typeface="Roboto"/>
                <a:ea typeface="Roboto"/>
                <a:cs typeface="Roboto"/>
                <a:sym typeface="Roboto"/>
              </a:rPr>
              <a:t>FOODWISE</a:t>
            </a:r>
          </a:p>
        </p:txBody>
      </p:sp>
      <p:sp>
        <p:nvSpPr>
          <p:cNvPr name="TextBox 13" id="13"/>
          <p:cNvSpPr txBox="true"/>
          <p:nvPr/>
        </p:nvSpPr>
        <p:spPr>
          <a:xfrm rot="0">
            <a:off x="871283" y="1082015"/>
            <a:ext cx="7642211" cy="995680"/>
          </a:xfrm>
          <a:prstGeom prst="rect">
            <a:avLst/>
          </a:prstGeom>
        </p:spPr>
        <p:txBody>
          <a:bodyPr anchor="t" rtlCol="false" tIns="0" lIns="0" bIns="0" rIns="0">
            <a:spAutoFit/>
          </a:bodyPr>
          <a:lstStyle/>
          <a:p>
            <a:pPr algn="ctr">
              <a:lnSpc>
                <a:spcPts val="8119"/>
              </a:lnSpc>
            </a:pPr>
            <a:r>
              <a:rPr lang="en-US" sz="5800">
                <a:solidFill>
                  <a:srgbClr val="000000"/>
                </a:solidFill>
                <a:latin typeface="Abril Fatface"/>
                <a:ea typeface="Abril Fatface"/>
                <a:cs typeface="Abril Fatface"/>
                <a:sym typeface="Abril Fatface"/>
              </a:rPr>
              <a:t>AVA STUDIED: NOOM</a:t>
            </a:r>
          </a:p>
        </p:txBody>
      </p:sp>
      <p:sp>
        <p:nvSpPr>
          <p:cNvPr name="TextBox 14" id="14"/>
          <p:cNvSpPr txBox="true"/>
          <p:nvPr/>
        </p:nvSpPr>
        <p:spPr>
          <a:xfrm rot="0">
            <a:off x="8513494" y="1579855"/>
            <a:ext cx="5000923" cy="398780"/>
          </a:xfrm>
          <a:prstGeom prst="rect">
            <a:avLst/>
          </a:prstGeom>
        </p:spPr>
        <p:txBody>
          <a:bodyPr anchor="t" rtlCol="false" tIns="0" lIns="0" bIns="0" rIns="0">
            <a:spAutoFit/>
          </a:bodyPr>
          <a:lstStyle/>
          <a:p>
            <a:pPr algn="ctr">
              <a:lnSpc>
                <a:spcPts val="3219"/>
              </a:lnSpc>
              <a:spcBef>
                <a:spcPct val="0"/>
              </a:spcBef>
            </a:pPr>
            <a:r>
              <a:rPr lang="en-US" sz="2299" spc="229">
                <a:solidFill>
                  <a:srgbClr val="000000"/>
                </a:solidFill>
                <a:latin typeface="Roboto"/>
                <a:ea typeface="Roboto"/>
                <a:cs typeface="Roboto"/>
                <a:sym typeface="Roboto"/>
              </a:rPr>
              <a:t>LOSE WEIGHT AND KEEP IT OFF</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DAGThuMlhRs</dc:identifier>
  <dcterms:modified xsi:type="dcterms:W3CDTF">2011-08-01T06:04:30Z</dcterms:modified>
  <cp:revision>1</cp:revision>
  <dc:title>FoodWise</dc:title>
</cp:coreProperties>
</file>