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18288000" cy="10287000"/>
  <p:notesSz cx="6858000" cy="9144000"/>
  <p:embeddedFontLst>
    <p:embeddedFont>
      <p:font typeface="Public Sans Bold" charset="1" panose="00000000000000000000"/>
      <p:regular r:id="rId59"/>
    </p:embeddedFont>
    <p:embeddedFont>
      <p:font typeface="Playfair Display" charset="1" panose="00000500000000000000"/>
      <p:regular r:id="rId60"/>
    </p:embeddedFont>
    <p:embeddedFont>
      <p:font typeface="Public Sans" charset="1" panose="00000000000000000000"/>
      <p:regular r:id="rId61"/>
    </p:embeddedFont>
    <p:embeddedFont>
      <p:font typeface="Playfair Display Italics" charset="1" panose="00000500000000000000"/>
      <p:regular r:id="rId62"/>
    </p:embeddedFont>
    <p:embeddedFont>
      <p:font typeface="Public Sans Italics" charset="1" panose="00000000000000000000"/>
      <p:regular r:id="rId63"/>
    </p:embeddedFont>
    <p:embeddedFont>
      <p:font typeface="Public Sans Bold Italics" charset="1" panose="0000000000000000000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57367"/>
            <a:ext cx="16230600" cy="358775"/>
          </a:xfrm>
          <a:prstGeom prst="rect">
            <a:avLst/>
          </a:prstGeom>
        </p:spPr>
        <p:txBody>
          <a:bodyPr anchor="t" rtlCol="false" tIns="0" lIns="0" bIns="0" rIns="0">
            <a:spAutoFit/>
          </a:bodyPr>
          <a:lstStyle/>
          <a:p>
            <a:pPr algn="l">
              <a:lnSpc>
                <a:spcPts val="2800"/>
              </a:lnSpc>
              <a:spcBef>
                <a:spcPct val="0"/>
              </a:spcBef>
            </a:pPr>
            <a:r>
              <a:rPr lang="en-US" b="true" sz="2000" spc="454">
                <a:solidFill>
                  <a:srgbClr val="2B2C30"/>
                </a:solidFill>
                <a:latin typeface="Public Sans Bold"/>
                <a:ea typeface="Public Sans Bold"/>
                <a:cs typeface="Public Sans Bold"/>
                <a:sym typeface="Public Sans Bold"/>
              </a:rPr>
              <a:t>A2: ADDITIONAL NEEDFINDING, POVS, HMWS, BRAINSTORMING &amp; EXPERIENCE PROTOTYPES</a:t>
            </a:r>
          </a:p>
        </p:txBody>
      </p:sp>
      <p:sp>
        <p:nvSpPr>
          <p:cNvPr name="TextBox 4" id="4"/>
          <p:cNvSpPr txBox="true"/>
          <p:nvPr/>
        </p:nvSpPr>
        <p:spPr>
          <a:xfrm rot="0">
            <a:off x="850974" y="2415341"/>
            <a:ext cx="16408332" cy="2001158"/>
          </a:xfrm>
          <a:prstGeom prst="rect">
            <a:avLst/>
          </a:prstGeom>
        </p:spPr>
        <p:txBody>
          <a:bodyPr anchor="t" rtlCol="false" tIns="0" lIns="0" bIns="0" rIns="0">
            <a:spAutoFit/>
          </a:bodyPr>
          <a:lstStyle/>
          <a:p>
            <a:pPr algn="l">
              <a:lnSpc>
                <a:spcPts val="14613"/>
              </a:lnSpc>
            </a:pPr>
            <a:r>
              <a:rPr lang="en-US" sz="16059" spc="80">
                <a:solidFill>
                  <a:srgbClr val="2B2C30"/>
                </a:solidFill>
                <a:latin typeface="Playfair Display"/>
                <a:ea typeface="Playfair Display"/>
                <a:cs typeface="Playfair Display"/>
                <a:sym typeface="Playfair Display"/>
              </a:rPr>
              <a:t>Food for Thought</a:t>
            </a:r>
          </a:p>
        </p:txBody>
      </p:sp>
      <p:sp>
        <p:nvSpPr>
          <p:cNvPr name="TextBox 5" id="5"/>
          <p:cNvSpPr txBox="true"/>
          <p:nvPr/>
        </p:nvSpPr>
        <p:spPr>
          <a:xfrm rot="0">
            <a:off x="1016407" y="8917305"/>
            <a:ext cx="7862435" cy="426720"/>
          </a:xfrm>
          <a:prstGeom prst="rect">
            <a:avLst/>
          </a:prstGeom>
        </p:spPr>
        <p:txBody>
          <a:bodyPr anchor="t" rtlCol="false" tIns="0" lIns="0" bIns="0" rIns="0">
            <a:spAutoFit/>
          </a:bodyPr>
          <a:lstStyle/>
          <a:p>
            <a:pPr algn="l">
              <a:lnSpc>
                <a:spcPts val="3450"/>
              </a:lnSpc>
            </a:pPr>
            <a:r>
              <a:rPr lang="en-US" sz="2300">
                <a:solidFill>
                  <a:srgbClr val="2B2C30"/>
                </a:solidFill>
                <a:latin typeface="Public Sans"/>
                <a:ea typeface="Public Sans"/>
                <a:cs typeface="Public Sans"/>
                <a:sym typeface="Public Sans"/>
              </a:rPr>
              <a:t>Ava Love, Mai Mostafa, Na Young Son, Elton Manchester</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2 TAKEAWAYS</a:t>
            </a:r>
          </a:p>
        </p:txBody>
      </p:sp>
      <p:grpSp>
        <p:nvGrpSpPr>
          <p:cNvPr name="Group 4" id="4"/>
          <p:cNvGrpSpPr/>
          <p:nvPr/>
        </p:nvGrpSpPr>
        <p:grpSpPr>
          <a:xfrm rot="0">
            <a:off x="2342189" y="3163389"/>
            <a:ext cx="10856849" cy="1582041"/>
            <a:chOff x="0" y="0"/>
            <a:chExt cx="14475799" cy="2109389"/>
          </a:xfrm>
        </p:grpSpPr>
        <p:sp>
          <p:nvSpPr>
            <p:cNvPr name="TextBox 5" id="5"/>
            <p:cNvSpPr txBox="true"/>
            <p:nvPr/>
          </p:nvSpPr>
          <p:spPr>
            <a:xfrm rot="0">
              <a:off x="0" y="-85725"/>
              <a:ext cx="14475799" cy="828515"/>
            </a:xfrm>
            <a:prstGeom prst="rect">
              <a:avLst/>
            </a:prstGeom>
          </p:spPr>
          <p:txBody>
            <a:bodyPr anchor="t" rtlCol="false" tIns="0" lIns="0" bIns="0" rIns="0">
              <a:spAutoFit/>
            </a:bodyPr>
            <a:lstStyle/>
            <a:p>
              <a:pPr algn="l">
                <a:lnSpc>
                  <a:spcPts val="5148"/>
                </a:lnSpc>
              </a:pPr>
              <a:r>
                <a:rPr lang="en-US" sz="3677" b="true">
                  <a:solidFill>
                    <a:srgbClr val="2B2C30"/>
                  </a:solidFill>
                  <a:latin typeface="Public Sans Bold"/>
                  <a:ea typeface="Public Sans Bold"/>
                  <a:cs typeface="Public Sans Bold"/>
                  <a:sym typeface="Public Sans Bold"/>
                </a:rPr>
                <a:t>Insight</a:t>
              </a:r>
            </a:p>
          </p:txBody>
        </p:sp>
        <p:sp>
          <p:nvSpPr>
            <p:cNvPr name="TextBox 6" id="6"/>
            <p:cNvSpPr txBox="true"/>
            <p:nvPr/>
          </p:nvSpPr>
          <p:spPr>
            <a:xfrm rot="0">
              <a:off x="0" y="969189"/>
              <a:ext cx="14475799" cy="1140199"/>
            </a:xfrm>
            <a:prstGeom prst="rect">
              <a:avLst/>
            </a:prstGeom>
          </p:spPr>
          <p:txBody>
            <a:bodyPr anchor="t" rtlCol="false" tIns="0" lIns="0" bIns="0" rIns="0">
              <a:spAutoFit/>
            </a:bodyPr>
            <a:lstStyle/>
            <a:p>
              <a:pPr algn="l">
                <a:lnSpc>
                  <a:spcPts val="3493"/>
                </a:lnSpc>
              </a:pPr>
              <a:r>
                <a:rPr lang="en-US" sz="2495">
                  <a:solidFill>
                    <a:srgbClr val="2B2C30"/>
                  </a:solidFill>
                  <a:latin typeface="Public Sans"/>
                  <a:ea typeface="Public Sans"/>
                  <a:cs typeface="Public Sans"/>
                  <a:sym typeface="Public Sans"/>
                </a:rPr>
                <a:t>social pressures such as from his family, friends, and rugby team were the trigger for him to start cutting and body building</a:t>
              </a:r>
            </a:p>
          </p:txBody>
        </p:sp>
      </p:grpSp>
      <p:grpSp>
        <p:nvGrpSpPr>
          <p:cNvPr name="Group 7" id="7"/>
          <p:cNvGrpSpPr/>
          <p:nvPr/>
        </p:nvGrpSpPr>
        <p:grpSpPr>
          <a:xfrm rot="0">
            <a:off x="2342189" y="6107506"/>
            <a:ext cx="10856849" cy="1582041"/>
            <a:chOff x="0" y="0"/>
            <a:chExt cx="14475799" cy="2109389"/>
          </a:xfrm>
        </p:grpSpPr>
        <p:sp>
          <p:nvSpPr>
            <p:cNvPr name="TextBox 8" id="8"/>
            <p:cNvSpPr txBox="true"/>
            <p:nvPr/>
          </p:nvSpPr>
          <p:spPr>
            <a:xfrm rot="0">
              <a:off x="0" y="-85725"/>
              <a:ext cx="14475799" cy="828515"/>
            </a:xfrm>
            <a:prstGeom prst="rect">
              <a:avLst/>
            </a:prstGeom>
          </p:spPr>
          <p:txBody>
            <a:bodyPr anchor="t" rtlCol="false" tIns="0" lIns="0" bIns="0" rIns="0">
              <a:spAutoFit/>
            </a:bodyPr>
            <a:lstStyle/>
            <a:p>
              <a:pPr algn="l">
                <a:lnSpc>
                  <a:spcPts val="5148"/>
                </a:lnSpc>
              </a:pPr>
              <a:r>
                <a:rPr lang="en-US" sz="3677" b="true">
                  <a:solidFill>
                    <a:srgbClr val="2B2C30"/>
                  </a:solidFill>
                  <a:latin typeface="Public Sans Bold"/>
                  <a:ea typeface="Public Sans Bold"/>
                  <a:cs typeface="Public Sans Bold"/>
                  <a:sym typeface="Public Sans Bold"/>
                </a:rPr>
                <a:t>Need</a:t>
              </a:r>
            </a:p>
          </p:txBody>
        </p:sp>
        <p:sp>
          <p:nvSpPr>
            <p:cNvPr name="TextBox 9" id="9"/>
            <p:cNvSpPr txBox="true"/>
            <p:nvPr/>
          </p:nvSpPr>
          <p:spPr>
            <a:xfrm rot="0">
              <a:off x="0" y="969189"/>
              <a:ext cx="14475799" cy="1140199"/>
            </a:xfrm>
            <a:prstGeom prst="rect">
              <a:avLst/>
            </a:prstGeom>
          </p:spPr>
          <p:txBody>
            <a:bodyPr anchor="t" rtlCol="false" tIns="0" lIns="0" bIns="0" rIns="0">
              <a:spAutoFit/>
            </a:bodyPr>
            <a:lstStyle/>
            <a:p>
              <a:pPr algn="l">
                <a:lnSpc>
                  <a:spcPts val="3493"/>
                </a:lnSpc>
              </a:pPr>
              <a:r>
                <a:rPr lang="en-US" sz="2495">
                  <a:solidFill>
                    <a:srgbClr val="2B2C30"/>
                  </a:solidFill>
                  <a:latin typeface="Public Sans"/>
                  <a:ea typeface="Public Sans"/>
                  <a:cs typeface="Public Sans"/>
                  <a:sym typeface="Public Sans"/>
                </a:rPr>
                <a:t>healthier motivation for body-building</a:t>
              </a:r>
            </a:p>
            <a:p>
              <a:pPr algn="l">
                <a:lnSpc>
                  <a:spcPts val="3493"/>
                </a:lnSpc>
              </a:pPr>
              <a:r>
                <a:rPr lang="en-US" sz="2495">
                  <a:solidFill>
                    <a:srgbClr val="2B2C30"/>
                  </a:solidFill>
                  <a:latin typeface="Public Sans"/>
                  <a:ea typeface="Public Sans"/>
                  <a:cs typeface="Public Sans"/>
                  <a:sym typeface="Public Sans"/>
                </a:rPr>
                <a:t>balanced control and sustainable food habits</a:t>
              </a:r>
            </a:p>
          </p:txBody>
        </p:sp>
      </p:grpSp>
    </p:spTree>
  </p:cSld>
  <p:clrMapOvr>
    <a:masterClrMapping/>
  </p:clrMapOvr>
</p:sld>
</file>

<file path=ppt/slides/slide11.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1393882"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Domain Updates</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DOMAIN CHANGES</a:t>
            </a:r>
          </a:p>
        </p:txBody>
      </p:sp>
      <p:sp>
        <p:nvSpPr>
          <p:cNvPr name="TextBox 4" id="4"/>
          <p:cNvSpPr txBox="true"/>
          <p:nvPr/>
        </p:nvSpPr>
        <p:spPr>
          <a:xfrm rot="0">
            <a:off x="1815844" y="3591439"/>
            <a:ext cx="4865960" cy="367665"/>
          </a:xfrm>
          <a:prstGeom prst="rect">
            <a:avLst/>
          </a:prstGeom>
        </p:spPr>
        <p:txBody>
          <a:bodyPr anchor="t" rtlCol="false" tIns="0" lIns="0" bIns="0" rIns="0">
            <a:spAutoFit/>
          </a:bodyPr>
          <a:lstStyle/>
          <a:p>
            <a:pPr algn="l">
              <a:lnSpc>
                <a:spcPts val="2730"/>
              </a:lnSpc>
            </a:pPr>
            <a:r>
              <a:rPr lang="en-US" sz="3000" i="true" spc="15">
                <a:solidFill>
                  <a:srgbClr val="2B2C30"/>
                </a:solidFill>
                <a:latin typeface="Playfair Display Italics"/>
                <a:ea typeface="Playfair Display Italics"/>
                <a:cs typeface="Playfair Display Italics"/>
                <a:sym typeface="Playfair Display Italics"/>
              </a:rPr>
              <a:t>Poor relationships with food</a:t>
            </a:r>
          </a:p>
        </p:txBody>
      </p:sp>
      <p:sp>
        <p:nvSpPr>
          <p:cNvPr name="TextBox 5" id="5"/>
          <p:cNvSpPr txBox="true"/>
          <p:nvPr/>
        </p:nvSpPr>
        <p:spPr>
          <a:xfrm rot="0">
            <a:off x="11620659" y="3761773"/>
            <a:ext cx="4865960" cy="367665"/>
          </a:xfrm>
          <a:prstGeom prst="rect">
            <a:avLst/>
          </a:prstGeom>
        </p:spPr>
        <p:txBody>
          <a:bodyPr anchor="t" rtlCol="false" tIns="0" lIns="0" bIns="0" rIns="0">
            <a:spAutoFit/>
          </a:bodyPr>
          <a:lstStyle/>
          <a:p>
            <a:pPr algn="l">
              <a:lnSpc>
                <a:spcPts val="2730"/>
              </a:lnSpc>
            </a:pPr>
            <a:r>
              <a:rPr lang="en-US" sz="3000" i="true" spc="15">
                <a:solidFill>
                  <a:srgbClr val="2B2C30"/>
                </a:solidFill>
                <a:latin typeface="Playfair Display Italics"/>
                <a:ea typeface="Playfair Display Italics"/>
                <a:cs typeface="Playfair Display Italics"/>
                <a:sym typeface="Playfair Display Italics"/>
              </a:rPr>
              <a:t>Eating disorders only</a:t>
            </a:r>
          </a:p>
        </p:txBody>
      </p:sp>
      <p:sp>
        <p:nvSpPr>
          <p:cNvPr name="TextBox 6" id="6"/>
          <p:cNvSpPr txBox="true"/>
          <p:nvPr/>
        </p:nvSpPr>
        <p:spPr>
          <a:xfrm rot="0">
            <a:off x="1799943" y="2570450"/>
            <a:ext cx="4881861" cy="771607"/>
          </a:xfrm>
          <a:prstGeom prst="rect">
            <a:avLst/>
          </a:prstGeom>
        </p:spPr>
        <p:txBody>
          <a:bodyPr anchor="t" rtlCol="false" tIns="0" lIns="0" bIns="0" rIns="0">
            <a:spAutoFit/>
          </a:bodyPr>
          <a:lstStyle/>
          <a:p>
            <a:pPr algn="l">
              <a:lnSpc>
                <a:spcPts val="6338"/>
              </a:lnSpc>
            </a:pPr>
            <a:r>
              <a:rPr lang="en-US" sz="4527" b="true">
                <a:solidFill>
                  <a:srgbClr val="2B2C30"/>
                </a:solidFill>
                <a:latin typeface="Public Sans Bold"/>
                <a:ea typeface="Public Sans Bold"/>
                <a:cs typeface="Public Sans Bold"/>
                <a:sym typeface="Public Sans Bold"/>
              </a:rPr>
              <a:t>Original Domain</a:t>
            </a:r>
          </a:p>
        </p:txBody>
      </p:sp>
      <p:sp>
        <p:nvSpPr>
          <p:cNvPr name="TextBox 7" id="7"/>
          <p:cNvSpPr txBox="true"/>
          <p:nvPr/>
        </p:nvSpPr>
        <p:spPr>
          <a:xfrm rot="0">
            <a:off x="11604758" y="2740784"/>
            <a:ext cx="4881861" cy="771607"/>
          </a:xfrm>
          <a:prstGeom prst="rect">
            <a:avLst/>
          </a:prstGeom>
        </p:spPr>
        <p:txBody>
          <a:bodyPr anchor="t" rtlCol="false" tIns="0" lIns="0" bIns="0" rIns="0">
            <a:spAutoFit/>
          </a:bodyPr>
          <a:lstStyle/>
          <a:p>
            <a:pPr algn="l">
              <a:lnSpc>
                <a:spcPts val="6338"/>
              </a:lnSpc>
            </a:pPr>
            <a:r>
              <a:rPr lang="en-US" sz="4527" b="true">
                <a:solidFill>
                  <a:srgbClr val="2B2C30"/>
                </a:solidFill>
                <a:latin typeface="Public Sans Bold"/>
                <a:ea typeface="Public Sans Bold"/>
                <a:cs typeface="Public Sans Bold"/>
                <a:sym typeface="Public Sans Bold"/>
              </a:rPr>
              <a:t>Focused Domain</a:t>
            </a:r>
          </a:p>
        </p:txBody>
      </p:sp>
      <p:sp>
        <p:nvSpPr>
          <p:cNvPr name="TextBox 8" id="8"/>
          <p:cNvSpPr txBox="true"/>
          <p:nvPr/>
        </p:nvSpPr>
        <p:spPr>
          <a:xfrm rot="0">
            <a:off x="1799943" y="4186158"/>
            <a:ext cx="4881861" cy="3875910"/>
          </a:xfrm>
          <a:prstGeom prst="rect">
            <a:avLst/>
          </a:prstGeom>
        </p:spPr>
        <p:txBody>
          <a:bodyPr anchor="t" rtlCol="false" tIns="0" lIns="0" bIns="0" rIns="0">
            <a:spAutoFit/>
          </a:bodyPr>
          <a:lstStyle/>
          <a:p>
            <a:pPr algn="l">
              <a:lnSpc>
                <a:spcPts val="3440"/>
              </a:lnSpc>
            </a:pPr>
            <a:r>
              <a:rPr lang="en-US" sz="2457">
                <a:solidFill>
                  <a:srgbClr val="2B2C30"/>
                </a:solidFill>
                <a:latin typeface="Public Sans"/>
                <a:ea typeface="Public Sans"/>
                <a:cs typeface="Public Sans"/>
                <a:sym typeface="Public Sans"/>
              </a:rPr>
              <a:t>Originally, our scope included anyone who experiences a poor relationship with food and views food in a negative light--whether this be with past food experiences from childhood, food preferences and rules, inconsistent/unhealthy eating habits, etc.</a:t>
            </a:r>
          </a:p>
        </p:txBody>
      </p:sp>
      <p:sp>
        <p:nvSpPr>
          <p:cNvPr name="TextBox 9" id="9"/>
          <p:cNvSpPr txBox="true"/>
          <p:nvPr/>
        </p:nvSpPr>
        <p:spPr>
          <a:xfrm rot="0">
            <a:off x="11604758" y="4366017"/>
            <a:ext cx="4879410" cy="4903383"/>
          </a:xfrm>
          <a:prstGeom prst="rect">
            <a:avLst/>
          </a:prstGeom>
        </p:spPr>
        <p:txBody>
          <a:bodyPr anchor="t" rtlCol="false" tIns="0" lIns="0" bIns="0" rIns="0">
            <a:spAutoFit/>
          </a:bodyPr>
          <a:lstStyle/>
          <a:p>
            <a:pPr algn="l">
              <a:lnSpc>
                <a:spcPts val="3259"/>
              </a:lnSpc>
            </a:pPr>
            <a:r>
              <a:rPr lang="en-US" sz="2328">
                <a:solidFill>
                  <a:srgbClr val="2B2C30"/>
                </a:solidFill>
                <a:latin typeface="Public Sans"/>
                <a:ea typeface="Public Sans"/>
                <a:cs typeface="Public Sans"/>
                <a:sym typeface="Public Sans"/>
              </a:rPr>
              <a:t>After further need finding, we have narrowed our scope to include only those who experience a </a:t>
            </a:r>
            <a:r>
              <a:rPr lang="en-US" sz="2328" i="true">
                <a:solidFill>
                  <a:srgbClr val="2B2C30"/>
                </a:solidFill>
                <a:latin typeface="Public Sans Italics"/>
                <a:ea typeface="Public Sans Italics"/>
                <a:cs typeface="Public Sans Italics"/>
                <a:sym typeface="Public Sans Italics"/>
              </a:rPr>
              <a:t>very </a:t>
            </a:r>
            <a:r>
              <a:rPr lang="en-US" sz="2328">
                <a:solidFill>
                  <a:srgbClr val="2B2C30"/>
                </a:solidFill>
                <a:latin typeface="Public Sans"/>
                <a:ea typeface="Public Sans"/>
                <a:cs typeface="Public Sans"/>
                <a:sym typeface="Public Sans"/>
              </a:rPr>
              <a:t>poor relationship with food, specifically those with eating disorders (focusing on anorexia and bulimia) who are beginning or are on their road to recovery. We found that this domain experienced a more severe pain point and was most in need of a solution to support their recovery.</a:t>
            </a:r>
          </a:p>
        </p:txBody>
      </p:sp>
      <p:sp>
        <p:nvSpPr>
          <p:cNvPr name="TextBox 10" id="10"/>
          <p:cNvSpPr txBox="true"/>
          <p:nvPr/>
        </p:nvSpPr>
        <p:spPr>
          <a:xfrm rot="0">
            <a:off x="8583625" y="4855406"/>
            <a:ext cx="928812" cy="2553373"/>
          </a:xfrm>
          <a:prstGeom prst="rect">
            <a:avLst/>
          </a:prstGeom>
        </p:spPr>
        <p:txBody>
          <a:bodyPr anchor="t" rtlCol="false" tIns="0" lIns="0" bIns="0" rIns="0">
            <a:spAutoFit/>
          </a:bodyPr>
          <a:lstStyle/>
          <a:p>
            <a:pPr algn="ctr">
              <a:lnSpc>
                <a:spcPts val="10235"/>
              </a:lnSpc>
              <a:spcBef>
                <a:spcPct val="0"/>
              </a:spcBef>
            </a:pPr>
            <a:r>
              <a:rPr lang="en-US" b="true" sz="7311">
                <a:solidFill>
                  <a:srgbClr val="2B2C30"/>
                </a:solidFill>
                <a:latin typeface="Public Sans Bold"/>
                <a:ea typeface="Public Sans Bold"/>
                <a:cs typeface="Public Sans Bold"/>
                <a:sym typeface="Public Sans Bold"/>
              </a:rPr>
              <a:t>→</a:t>
            </a:r>
          </a:p>
          <a:p>
            <a:pPr algn="ctr">
              <a:lnSpc>
                <a:spcPts val="10235"/>
              </a:lnSpc>
              <a:spcBef>
                <a:spcPct val="0"/>
              </a:spcBef>
            </a:pPr>
            <a:r>
              <a:rPr lang="en-US" b="true" sz="7311">
                <a:solidFill>
                  <a:srgbClr val="2B2C30"/>
                </a:solidFill>
                <a:latin typeface="Public Sans Bold"/>
                <a:ea typeface="Public Sans Bold"/>
                <a:cs typeface="Public Sans Bold"/>
                <a:sym typeface="Public Sans Bold"/>
              </a:rPr>
              <a:t> </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9520210"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POV Progression</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POV FROM STUDIO 2 (JH)</a:t>
            </a:r>
          </a:p>
        </p:txBody>
      </p:sp>
      <p:sp>
        <p:nvSpPr>
          <p:cNvPr name="TextBox 4" id="4"/>
          <p:cNvSpPr txBox="true"/>
          <p:nvPr/>
        </p:nvSpPr>
        <p:spPr>
          <a:xfrm rot="0">
            <a:off x="1028700" y="3066527"/>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188567" y="306652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62568" y="306652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46095" y="306652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16407" y="4076045"/>
            <a:ext cx="3688125"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JH, a college senior from Korea with a history of eating disorder (bulimia, binge eating and purging).</a:t>
            </a:r>
          </a:p>
          <a:p>
            <a:pPr algn="l">
              <a:lnSpc>
                <a:spcPts val="3359"/>
              </a:lnSpc>
            </a:pPr>
          </a:p>
        </p:txBody>
      </p:sp>
      <p:sp>
        <p:nvSpPr>
          <p:cNvPr name="TextBox 9" id="9"/>
          <p:cNvSpPr txBox="true"/>
          <p:nvPr/>
        </p:nvSpPr>
        <p:spPr>
          <a:xfrm rot="0">
            <a:off x="5176274" y="4076045"/>
            <a:ext cx="3772057" cy="50253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Medication and ther</a:t>
            </a:r>
            <a:r>
              <a:rPr lang="en-US" sz="2400">
                <a:solidFill>
                  <a:srgbClr val="2B2C30"/>
                </a:solidFill>
                <a:latin typeface="Public Sans"/>
                <a:ea typeface="Public Sans"/>
                <a:cs typeface="Public Sans"/>
                <a:sym typeface="Public Sans"/>
              </a:rPr>
              <a:t>apy helped in the recovery process, even though eating disorder is not as commonly associated with mental illness – specifically, she can better regulate her emotions (and, in turn, eating disorder) with medication and therapy.</a:t>
            </a:r>
          </a:p>
          <a:p>
            <a:pPr algn="l">
              <a:lnSpc>
                <a:spcPts val="3359"/>
              </a:lnSpc>
            </a:pPr>
          </a:p>
        </p:txBody>
      </p:sp>
      <p:sp>
        <p:nvSpPr>
          <p:cNvPr name="TextBox 10" id="10"/>
          <p:cNvSpPr txBox="true"/>
          <p:nvPr/>
        </p:nvSpPr>
        <p:spPr>
          <a:xfrm rot="0">
            <a:off x="9334247" y="4076045"/>
            <a:ext cx="3772057"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Unhealthy relationships with food are closely tied to mental and emotional wellbeing (or lack thereof).</a:t>
            </a:r>
          </a:p>
          <a:p>
            <a:pPr algn="l">
              <a:lnSpc>
                <a:spcPts val="3359"/>
              </a:lnSpc>
            </a:pPr>
          </a:p>
        </p:txBody>
      </p:sp>
      <p:sp>
        <p:nvSpPr>
          <p:cNvPr name="TextBox 11" id="11"/>
          <p:cNvSpPr txBox="true"/>
          <p:nvPr/>
        </p:nvSpPr>
        <p:spPr>
          <a:xfrm rot="0">
            <a:off x="13492219" y="4076045"/>
            <a:ext cx="3767081"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Reduce the stigma associated with eating disorders and support the mental side of the road to recovery.</a:t>
            </a:r>
          </a:p>
          <a:p>
            <a:pPr algn="l">
              <a:lnSpc>
                <a:spcPts val="3359"/>
              </a:lnSpc>
            </a:pPr>
          </a:p>
        </p:txBody>
      </p:sp>
      <p:sp>
        <p:nvSpPr>
          <p:cNvPr name="TextBox 12" id="12"/>
          <p:cNvSpPr txBox="true"/>
          <p:nvPr/>
        </p:nvSpPr>
        <p:spPr>
          <a:xfrm rot="0">
            <a:off x="480968" y="1899282"/>
            <a:ext cx="13966800" cy="457835"/>
          </a:xfrm>
          <a:prstGeom prst="rect">
            <a:avLst/>
          </a:prstGeom>
        </p:spPr>
        <p:txBody>
          <a:bodyPr anchor="t" rtlCol="false" tIns="0" lIns="0" bIns="0" rIns="0">
            <a:spAutoFit/>
          </a:bodyPr>
          <a:lstStyle/>
          <a:p>
            <a:pPr algn="ctr">
              <a:lnSpc>
                <a:spcPts val="3640"/>
              </a:lnSpc>
              <a:spcBef>
                <a:spcPct val="0"/>
              </a:spcBef>
            </a:pPr>
            <a:r>
              <a:rPr lang="en-US" sz="2600" spc="13">
                <a:solidFill>
                  <a:srgbClr val="2B2C30"/>
                </a:solidFill>
                <a:latin typeface="Public Sans"/>
                <a:ea typeface="Public Sans"/>
                <a:cs typeface="Public Sans"/>
                <a:sym typeface="Public Sans"/>
              </a:rPr>
              <a:t>Our original POV for JH from studio 2 was too broad and needed to be more specific.</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POV REVISED (JH, POV 1)</a:t>
            </a:r>
          </a:p>
        </p:txBody>
      </p:sp>
      <p:sp>
        <p:nvSpPr>
          <p:cNvPr name="TextBox 4" id="4"/>
          <p:cNvSpPr txBox="true"/>
          <p:nvPr/>
        </p:nvSpPr>
        <p:spPr>
          <a:xfrm rot="0">
            <a:off x="1028700" y="3232917"/>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188567" y="323291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62568" y="323291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46095" y="3232917"/>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16407" y="4242435"/>
            <a:ext cx="3688125"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JH, a college senior from Korea, who has a history of bulimia brought about by pressures of female beauty standards. </a:t>
            </a:r>
          </a:p>
          <a:p>
            <a:pPr algn="l">
              <a:lnSpc>
                <a:spcPts val="3359"/>
              </a:lnSpc>
            </a:pPr>
          </a:p>
        </p:txBody>
      </p:sp>
      <p:sp>
        <p:nvSpPr>
          <p:cNvPr name="TextBox 9" id="9"/>
          <p:cNvSpPr txBox="true"/>
          <p:nvPr/>
        </p:nvSpPr>
        <p:spPr>
          <a:xfrm rot="0">
            <a:off x="5176274" y="4242435"/>
            <a:ext cx="3772057" cy="46062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She</a:t>
            </a:r>
            <a:r>
              <a:rPr lang="en-US" sz="2400">
                <a:solidFill>
                  <a:srgbClr val="2B2C30"/>
                </a:solidFill>
                <a:latin typeface="Public Sans"/>
                <a:ea typeface="Public Sans"/>
                <a:cs typeface="Public Sans"/>
                <a:sym typeface="Public Sans"/>
              </a:rPr>
              <a:t> puts extreme pressure on herself to lose weight and, as a result, has an all-or-nothing mentality when it comes to food restrictions. When breaking food rules, she feels guilt that causes her to fall into a cycle of binging and purging.</a:t>
            </a:r>
          </a:p>
          <a:p>
            <a:pPr algn="l">
              <a:lnSpc>
                <a:spcPts val="3359"/>
              </a:lnSpc>
            </a:pPr>
          </a:p>
        </p:txBody>
      </p:sp>
      <p:sp>
        <p:nvSpPr>
          <p:cNvPr name="TextBox 10" id="10"/>
          <p:cNvSpPr txBox="true"/>
          <p:nvPr/>
        </p:nvSpPr>
        <p:spPr>
          <a:xfrm rot="0">
            <a:off x="9334247" y="4242435"/>
            <a:ext cx="3772057" cy="33489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Her eating disorder behaves like an addiction in that it is largely triggered by common life stress and acts as an obsession with an body standard.</a:t>
            </a:r>
          </a:p>
          <a:p>
            <a:pPr algn="l">
              <a:lnSpc>
                <a:spcPts val="3359"/>
              </a:lnSpc>
            </a:pPr>
          </a:p>
        </p:txBody>
      </p:sp>
      <p:sp>
        <p:nvSpPr>
          <p:cNvPr name="TextBox 11" id="11"/>
          <p:cNvSpPr txBox="true"/>
          <p:nvPr/>
        </p:nvSpPr>
        <p:spPr>
          <a:xfrm rot="0">
            <a:off x="13492219" y="4242435"/>
            <a:ext cx="3767081" cy="20916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Provide healthy interventions that prevent triggering a relapse into the addiction of an eating disorder.</a:t>
            </a:r>
          </a:p>
        </p:txBody>
      </p:sp>
      <p:sp>
        <p:nvSpPr>
          <p:cNvPr name="TextBox 12" id="12"/>
          <p:cNvSpPr txBox="true"/>
          <p:nvPr/>
        </p:nvSpPr>
        <p:spPr>
          <a:xfrm rot="0">
            <a:off x="985793" y="1899282"/>
            <a:ext cx="13966800" cy="915035"/>
          </a:xfrm>
          <a:prstGeom prst="rect">
            <a:avLst/>
          </a:prstGeom>
        </p:spPr>
        <p:txBody>
          <a:bodyPr anchor="t" rtlCol="false" tIns="0" lIns="0" bIns="0" rIns="0">
            <a:spAutoFit/>
          </a:bodyPr>
          <a:lstStyle/>
          <a:p>
            <a:pPr algn="l">
              <a:lnSpc>
                <a:spcPts val="3640"/>
              </a:lnSpc>
              <a:spcBef>
                <a:spcPct val="0"/>
              </a:spcBef>
            </a:pPr>
            <a:r>
              <a:rPr lang="en-US" sz="2600" spc="13">
                <a:solidFill>
                  <a:srgbClr val="2B2C30"/>
                </a:solidFill>
                <a:latin typeface="Public Sans"/>
                <a:ea typeface="Public Sans"/>
                <a:cs typeface="Public Sans"/>
                <a:sym typeface="Public Sans"/>
              </a:rPr>
              <a:t>To fix this, we broke our POV for JH into 2 POVs, where each one is more specific. POV 1 for JH focused more on the cyclical nature of an eating disorder.</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POV REVISED (JH, POV 2)</a:t>
            </a:r>
          </a:p>
        </p:txBody>
      </p:sp>
      <p:sp>
        <p:nvSpPr>
          <p:cNvPr name="TextBox 4" id="4"/>
          <p:cNvSpPr txBox="true"/>
          <p:nvPr/>
        </p:nvSpPr>
        <p:spPr>
          <a:xfrm rot="0">
            <a:off x="1028700" y="3223392"/>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188567"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62568"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46095"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16407" y="4232910"/>
            <a:ext cx="3688125"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JH, a college senior from Korea, who has a history of bulimia brought about by pressures of female beauty standards.</a:t>
            </a:r>
          </a:p>
          <a:p>
            <a:pPr algn="l">
              <a:lnSpc>
                <a:spcPts val="3359"/>
              </a:lnSpc>
            </a:pPr>
          </a:p>
        </p:txBody>
      </p:sp>
      <p:sp>
        <p:nvSpPr>
          <p:cNvPr name="TextBox 9" id="9"/>
          <p:cNvSpPr txBox="true"/>
          <p:nvPr/>
        </p:nvSpPr>
        <p:spPr>
          <a:xfrm rot="0">
            <a:off x="5176274" y="4232910"/>
            <a:ext cx="3772057"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Even</a:t>
            </a:r>
            <a:r>
              <a:rPr lang="en-US" sz="2400">
                <a:solidFill>
                  <a:srgbClr val="2B2C30"/>
                </a:solidFill>
                <a:latin typeface="Public Sans"/>
                <a:ea typeface="Public Sans"/>
                <a:cs typeface="Public Sans"/>
                <a:sym typeface="Public Sans"/>
              </a:rPr>
              <a:t> though she struggled with comparing herself to others, her eating habits improved when she had company. </a:t>
            </a:r>
          </a:p>
          <a:p>
            <a:pPr algn="l">
              <a:lnSpc>
                <a:spcPts val="3359"/>
              </a:lnSpc>
            </a:pPr>
          </a:p>
        </p:txBody>
      </p:sp>
      <p:sp>
        <p:nvSpPr>
          <p:cNvPr name="TextBox 10" id="10"/>
          <p:cNvSpPr txBox="true"/>
          <p:nvPr/>
        </p:nvSpPr>
        <p:spPr>
          <a:xfrm rot="0">
            <a:off x="9325285" y="4232910"/>
            <a:ext cx="3789981" cy="3785723"/>
          </a:xfrm>
          <a:prstGeom prst="rect">
            <a:avLst/>
          </a:prstGeom>
        </p:spPr>
        <p:txBody>
          <a:bodyPr anchor="t" rtlCol="false" tIns="0" lIns="0" bIns="0" rIns="0">
            <a:spAutoFit/>
          </a:bodyPr>
          <a:lstStyle/>
          <a:p>
            <a:pPr algn="l">
              <a:lnSpc>
                <a:spcPts val="3375"/>
              </a:lnSpc>
            </a:pPr>
            <a:r>
              <a:rPr lang="en-US" sz="2411">
                <a:solidFill>
                  <a:srgbClr val="2B2C30"/>
                </a:solidFill>
                <a:latin typeface="Public Sans"/>
                <a:ea typeface="Public Sans"/>
                <a:cs typeface="Public Sans"/>
                <a:sym typeface="Public Sans"/>
              </a:rPr>
              <a:t>The presence/company of trusted friends/community can help prevent her falling back into eating disorder habits (binging and purging).</a:t>
            </a:r>
          </a:p>
          <a:p>
            <a:pPr algn="l">
              <a:lnSpc>
                <a:spcPts val="3375"/>
              </a:lnSpc>
            </a:pPr>
          </a:p>
          <a:p>
            <a:pPr algn="l">
              <a:lnSpc>
                <a:spcPts val="3375"/>
              </a:lnSpc>
            </a:pPr>
          </a:p>
        </p:txBody>
      </p:sp>
      <p:sp>
        <p:nvSpPr>
          <p:cNvPr name="TextBox 11" id="11"/>
          <p:cNvSpPr txBox="true"/>
          <p:nvPr/>
        </p:nvSpPr>
        <p:spPr>
          <a:xfrm rot="0">
            <a:off x="13492219" y="4232910"/>
            <a:ext cx="3767081" cy="20916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Improve access to others who are also on a road to recovery to act as a reliable support system in her recovery.</a:t>
            </a:r>
          </a:p>
        </p:txBody>
      </p:sp>
      <p:sp>
        <p:nvSpPr>
          <p:cNvPr name="TextBox 12" id="12"/>
          <p:cNvSpPr txBox="true"/>
          <p:nvPr/>
        </p:nvSpPr>
        <p:spPr>
          <a:xfrm rot="0">
            <a:off x="119018" y="1899282"/>
            <a:ext cx="13966800" cy="457835"/>
          </a:xfrm>
          <a:prstGeom prst="rect">
            <a:avLst/>
          </a:prstGeom>
        </p:spPr>
        <p:txBody>
          <a:bodyPr anchor="t" rtlCol="false" tIns="0" lIns="0" bIns="0" rIns="0">
            <a:spAutoFit/>
          </a:bodyPr>
          <a:lstStyle/>
          <a:p>
            <a:pPr algn="ctr">
              <a:lnSpc>
                <a:spcPts val="3640"/>
              </a:lnSpc>
              <a:spcBef>
                <a:spcPct val="0"/>
              </a:spcBef>
            </a:pPr>
            <a:r>
              <a:rPr lang="en-US" sz="2600" spc="13">
                <a:solidFill>
                  <a:srgbClr val="2B2C30"/>
                </a:solidFill>
                <a:latin typeface="Public Sans"/>
                <a:ea typeface="Public Sans"/>
                <a:cs typeface="Public Sans"/>
                <a:sym typeface="Public Sans"/>
              </a:rPr>
              <a:t>Our POV 2 for JH focuses more on the community aspect of an eating disorder.</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ADDITIONAL POV (J)</a:t>
            </a:r>
          </a:p>
        </p:txBody>
      </p:sp>
      <p:sp>
        <p:nvSpPr>
          <p:cNvPr name="TextBox 4" id="4"/>
          <p:cNvSpPr txBox="true"/>
          <p:nvPr/>
        </p:nvSpPr>
        <p:spPr>
          <a:xfrm rot="0">
            <a:off x="1028700" y="3223392"/>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188567"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62568"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46095" y="322339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16407" y="4232910"/>
            <a:ext cx="3688125" cy="41871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 a college junior from Philadelphia, who has a history of anorexia and, more recently, developed bulimia. At her lowest, she was eating around 300 calories per day and walking around 12 miles per day.</a:t>
            </a:r>
          </a:p>
          <a:p>
            <a:pPr algn="l">
              <a:lnSpc>
                <a:spcPts val="3359"/>
              </a:lnSpc>
            </a:pPr>
          </a:p>
        </p:txBody>
      </p:sp>
      <p:sp>
        <p:nvSpPr>
          <p:cNvPr name="TextBox 9" id="9"/>
          <p:cNvSpPr txBox="true"/>
          <p:nvPr/>
        </p:nvSpPr>
        <p:spPr>
          <a:xfrm rot="0">
            <a:off x="5176274" y="4232910"/>
            <a:ext cx="3772057" cy="37680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De</a:t>
            </a:r>
            <a:r>
              <a:rPr lang="en-US" sz="2400">
                <a:solidFill>
                  <a:srgbClr val="2B2C30"/>
                </a:solidFill>
                <a:latin typeface="Public Sans"/>
                <a:ea typeface="Public Sans"/>
                <a:cs typeface="Public Sans"/>
                <a:sym typeface="Public Sans"/>
              </a:rPr>
              <a:t>spite viewing her eating disorder as morally incorrect, when asked for what she believes is her healed, happy self, she identified a target weight (that she compared to someone in her sorority).</a:t>
            </a:r>
          </a:p>
          <a:p>
            <a:pPr algn="l">
              <a:lnSpc>
                <a:spcPts val="3359"/>
              </a:lnSpc>
            </a:pPr>
          </a:p>
        </p:txBody>
      </p:sp>
      <p:sp>
        <p:nvSpPr>
          <p:cNvPr name="TextBox 10" id="10"/>
          <p:cNvSpPr txBox="true"/>
          <p:nvPr/>
        </p:nvSpPr>
        <p:spPr>
          <a:xfrm rot="0">
            <a:off x="9334247" y="4232910"/>
            <a:ext cx="3772057" cy="37680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She finds self-worth with how skinny she is and focuses on where she feels she doesn’t meet beauty standards. Hence, her comparison to others is a driving force of her eating disorder.</a:t>
            </a:r>
          </a:p>
          <a:p>
            <a:pPr algn="l">
              <a:lnSpc>
                <a:spcPts val="3359"/>
              </a:lnSpc>
            </a:pPr>
          </a:p>
        </p:txBody>
      </p:sp>
      <p:sp>
        <p:nvSpPr>
          <p:cNvPr name="TextBox 11" id="11"/>
          <p:cNvSpPr txBox="true"/>
          <p:nvPr/>
        </p:nvSpPr>
        <p:spPr>
          <a:xfrm rot="0">
            <a:off x="13492219" y="4232910"/>
            <a:ext cx="3767081" cy="20916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Shift her motivation for recovery to focus on health rather than weight/body image.</a:t>
            </a:r>
          </a:p>
          <a:p>
            <a:pPr algn="l">
              <a:lnSpc>
                <a:spcPts val="3359"/>
              </a:lnSpc>
            </a:pPr>
          </a:p>
        </p:txBody>
      </p:sp>
      <p:sp>
        <p:nvSpPr>
          <p:cNvPr name="TextBox 12" id="12"/>
          <p:cNvSpPr txBox="true"/>
          <p:nvPr/>
        </p:nvSpPr>
        <p:spPr>
          <a:xfrm rot="0">
            <a:off x="1028700" y="1899282"/>
            <a:ext cx="13966800" cy="457835"/>
          </a:xfrm>
          <a:prstGeom prst="rect">
            <a:avLst/>
          </a:prstGeom>
        </p:spPr>
        <p:txBody>
          <a:bodyPr anchor="t" rtlCol="false" tIns="0" lIns="0" bIns="0" rIns="0">
            <a:spAutoFit/>
          </a:bodyPr>
          <a:lstStyle/>
          <a:p>
            <a:pPr algn="l">
              <a:lnSpc>
                <a:spcPts val="3640"/>
              </a:lnSpc>
              <a:spcBef>
                <a:spcPct val="0"/>
              </a:spcBef>
            </a:pPr>
            <a:r>
              <a:rPr lang="en-US" sz="2600" spc="13">
                <a:solidFill>
                  <a:srgbClr val="2B2C30"/>
                </a:solidFill>
                <a:latin typeface="Public Sans"/>
                <a:ea typeface="Public Sans"/>
                <a:cs typeface="Public Sans"/>
                <a:sym typeface="Public Sans"/>
              </a:rPr>
              <a:t>We also compiled an additional POV for one of our interviewees, J.</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9520210"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HMWs</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HMWS FOR JH, POV 1</a:t>
            </a:r>
          </a:p>
        </p:txBody>
      </p:sp>
      <p:sp>
        <p:nvSpPr>
          <p:cNvPr name="TextBox 4" id="4"/>
          <p:cNvSpPr txBox="true"/>
          <p:nvPr/>
        </p:nvSpPr>
        <p:spPr>
          <a:xfrm rot="0">
            <a:off x="1028700" y="2018570"/>
            <a:ext cx="15969195" cy="54444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instill healthy thought processes + coping mechanisms for preventing relapse and for times of crisis?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we help someone regulate their emotions (which are linked to eating behaviors)?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remove triggers/frequency of triggers?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break the cyclical nature of the eating disorder?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break someone out of their negative spiral by looking at the stages of stress, binging, and purging?</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we incentivize someone to track/record their stress and eating habits in a non-oppressive way?</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discourage comparison with others?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manage the all-or-nothing mentality?</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healthily encourage portion control?</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decrease personal stigma regarding eating disorders?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regulate feelings after relapse and cut short negative feelings of guilt and self-hatred?</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help recovery after the relapse/purging?</a:t>
            </a:r>
          </a:p>
          <a:p>
            <a:pPr algn="l">
              <a:lnSpc>
                <a:spcPts val="3359"/>
              </a:lnSpc>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AGENDA</a:t>
            </a:r>
          </a:p>
        </p:txBody>
      </p:sp>
      <p:sp>
        <p:nvSpPr>
          <p:cNvPr name="AutoShape 3" id="3"/>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1028700" y="2057441"/>
            <a:ext cx="7877184" cy="5210048"/>
          </a:xfrm>
          <a:prstGeom prst="rect">
            <a:avLst/>
          </a:prstGeom>
        </p:spPr>
        <p:txBody>
          <a:bodyPr anchor="t" rtlCol="false" tIns="0" lIns="0" bIns="0" rIns="0">
            <a:spAutoFit/>
          </a:bodyPr>
          <a:lstStyle/>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Two Additional Interviews</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Original → Focused Problem Domain</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POV Development</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10 HMWs for Each POV </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10-15 Solutions for Each HMW (appendix)</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Prototyping Overview, Process, &amp; Results</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Ethical Implications + Community Impact</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Top Solution Moving Forward</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HMWS FOR JH, POV 2</a:t>
            </a:r>
          </a:p>
        </p:txBody>
      </p:sp>
      <p:sp>
        <p:nvSpPr>
          <p:cNvPr name="TextBox 4" id="4"/>
          <p:cNvSpPr txBox="true"/>
          <p:nvPr/>
        </p:nvSpPr>
        <p:spPr>
          <a:xfrm rot="0">
            <a:off x="1006871" y="2005141"/>
            <a:ext cx="15526327" cy="75399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involve other people (such as a community) in one’s recovery from an eating disorder?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increase on-demand access to a supportive community in times of crisis (verge of relapse)?</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ensure that this community is healthy and reinforcing positive behaviors as opposed to negative ones?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help someone to call on physical or virtual company to accompany one while eating (</a:t>
            </a:r>
            <a:r>
              <a:rPr lang="en-US" sz="2400" i="true">
                <a:solidFill>
                  <a:srgbClr val="2B2C30"/>
                </a:solidFill>
                <a:latin typeface="Public Sans Italics"/>
                <a:ea typeface="Public Sans Italics"/>
                <a:cs typeface="Public Sans Italics"/>
                <a:sym typeface="Public Sans Italics"/>
              </a:rPr>
              <a:t>i.e. </a:t>
            </a:r>
            <a:r>
              <a:rPr lang="en-US" sz="2400">
                <a:solidFill>
                  <a:srgbClr val="2B2C30"/>
                </a:solidFill>
                <a:latin typeface="Public Sans"/>
                <a:ea typeface="Public Sans"/>
                <a:cs typeface="Public Sans"/>
                <a:sym typeface="Public Sans"/>
              </a:rPr>
              <a:t>for a meal0?</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break down shame and hesitancy to partake in a community that is striving for recovery from and eating disorder?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create authentic community that connects at a deeper, emotional level?</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create consistent engagement with such a community?</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create a community that collectively strives for an upward trajectory from an eating disorder?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provide support to prevent relapse when a person is by themselves and there is no immediate, external intervention available?</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ensure that the community toward recovery is a safe space?</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incentivize people to join and share in this community space?</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provide support to prevent binging specifically and help with food portion regulation (not restriction)?</a:t>
            </a:r>
          </a:p>
          <a:p>
            <a:pPr algn="l">
              <a:lnSpc>
                <a:spcPts val="3359"/>
              </a:lnSpc>
            </a:pPr>
          </a:p>
          <a:p>
            <a:pPr algn="l">
              <a:lnSpc>
                <a:spcPts val="3359"/>
              </a:lnSpc>
            </a:pP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HMWS FOR J’S POV </a:t>
            </a:r>
          </a:p>
        </p:txBody>
      </p:sp>
      <p:sp>
        <p:nvSpPr>
          <p:cNvPr name="TextBox 4" id="4"/>
          <p:cNvSpPr txBox="true"/>
          <p:nvPr/>
        </p:nvSpPr>
        <p:spPr>
          <a:xfrm rot="0">
            <a:off x="1006871" y="2011639"/>
            <a:ext cx="15526327" cy="75399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make thinking/feeling about a food a positive/uplifting experience instead of oppressing?</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combat the glorification of unhealthy (overly skinny) bodies?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we totally change beauty standards?</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provide messaging to combat toxic, unhealthy messaging around eating habits and food?</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use positive messaging and accurate information to change one’s mindset in recovery from an eating disorder?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instill the belief that happiness does not come from appearance (or weight)?</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instill a half-glass-full mentality around self-perception and self-image?</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eliminate shame/stigma around eating disorders and seeking help/therapy for them?</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increase accessibility to food therapy specifically?</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encourage someone to seek professional help when signs of declining health from an eating disorder (such as losing one’s menstrual cycle) occur?</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re-establish beauty standards as defined by healthiness, not “being skinny”?</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instill confidence beyond just appearance (</a:t>
            </a:r>
            <a:r>
              <a:rPr lang="en-US" sz="2400" i="true">
                <a:solidFill>
                  <a:srgbClr val="2B2C30"/>
                </a:solidFill>
                <a:latin typeface="Public Sans Italics"/>
                <a:ea typeface="Public Sans Italics"/>
                <a:cs typeface="Public Sans Italics"/>
                <a:sym typeface="Public Sans Italics"/>
              </a:rPr>
              <a:t>i.e. </a:t>
            </a:r>
            <a:r>
              <a:rPr lang="en-US" sz="2400">
                <a:solidFill>
                  <a:srgbClr val="2B2C30"/>
                </a:solidFill>
                <a:latin typeface="Public Sans"/>
                <a:ea typeface="Public Sans"/>
                <a:cs typeface="Public Sans"/>
                <a:sym typeface="Public Sans"/>
              </a:rPr>
              <a:t>find confidence in friends, skills, experiences, etc.)?</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seek out and provide regulated health information?</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shift the mentality away from appearance-oriented toward health-oriented?</a:t>
            </a:r>
          </a:p>
          <a:p>
            <a:pPr algn="l" marL="518160" indent="-259080" lvl="1">
              <a:lnSpc>
                <a:spcPts val="3359"/>
              </a:lnSpc>
              <a:buFont typeface="Arial"/>
              <a:buChar char="•"/>
            </a:pPr>
            <a:r>
              <a:rPr lang="en-US" sz="2400">
                <a:solidFill>
                  <a:srgbClr val="2B2C30"/>
                </a:solidFill>
                <a:latin typeface="Public Sans"/>
                <a:ea typeface="Public Sans"/>
                <a:cs typeface="Public Sans"/>
                <a:sym typeface="Public Sans"/>
              </a:rPr>
              <a:t>HMW eliminate body comparison to others’ bodies?</a:t>
            </a:r>
          </a:p>
          <a:p>
            <a:pPr algn="l">
              <a:lnSpc>
                <a:spcPts val="3359"/>
              </a:lnSpc>
            </a:pP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9520210"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Top Three HMWs</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TOP HMW FOR JH, POV 1</a:t>
            </a:r>
          </a:p>
        </p:txBody>
      </p:sp>
      <p:sp>
        <p:nvSpPr>
          <p:cNvPr name="TextBox 4" id="4"/>
          <p:cNvSpPr txBox="true"/>
          <p:nvPr/>
        </p:nvSpPr>
        <p:spPr>
          <a:xfrm rot="0">
            <a:off x="942873" y="8445493"/>
            <a:ext cx="3761659" cy="516635"/>
          </a:xfrm>
          <a:prstGeom prst="rect">
            <a:avLst/>
          </a:prstGeom>
        </p:spPr>
        <p:txBody>
          <a:bodyPr anchor="t" rtlCol="false" tIns="0" lIns="0" bIns="0" rIns="0">
            <a:spAutoFit/>
          </a:bodyPr>
          <a:lstStyle/>
          <a:p>
            <a:pPr algn="l">
              <a:lnSpc>
                <a:spcPts val="3821"/>
              </a:lnSpc>
            </a:pPr>
            <a:r>
              <a:rPr lang="en-US" sz="4199" i="true" spc="20">
                <a:solidFill>
                  <a:srgbClr val="2B2C30"/>
                </a:solidFill>
                <a:latin typeface="Playfair Display Italics"/>
                <a:ea typeface="Playfair Display Italics"/>
                <a:cs typeface="Playfair Display Italics"/>
                <a:sym typeface="Playfair Display Italics"/>
              </a:rPr>
              <a:t>Top HMW:</a:t>
            </a:r>
          </a:p>
        </p:txBody>
      </p:sp>
      <p:sp>
        <p:nvSpPr>
          <p:cNvPr name="TextBox 5" id="5"/>
          <p:cNvSpPr txBox="true"/>
          <p:nvPr/>
        </p:nvSpPr>
        <p:spPr>
          <a:xfrm rot="0">
            <a:off x="5188567" y="201358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62568" y="201358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46095" y="201358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16407" y="3023101"/>
            <a:ext cx="3688125"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JH, a college senior from Korea, who has a history of bulimia brought about by pressures of female beauty standards. </a:t>
            </a:r>
          </a:p>
          <a:p>
            <a:pPr algn="l">
              <a:lnSpc>
                <a:spcPts val="3359"/>
              </a:lnSpc>
            </a:pPr>
          </a:p>
        </p:txBody>
      </p:sp>
      <p:sp>
        <p:nvSpPr>
          <p:cNvPr name="TextBox 9" id="9"/>
          <p:cNvSpPr txBox="true"/>
          <p:nvPr/>
        </p:nvSpPr>
        <p:spPr>
          <a:xfrm rot="0">
            <a:off x="5176274" y="3023101"/>
            <a:ext cx="3772057" cy="41871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She puts extreme pressure on herself to lose weight and, as a result, has an all-or-nothing mentality when it comes to food restrictions. When breaking food rules, she feels guilt that causes her to fall into a cycle of binging and purging.</a:t>
            </a:r>
          </a:p>
        </p:txBody>
      </p:sp>
      <p:sp>
        <p:nvSpPr>
          <p:cNvPr name="TextBox 10" id="10"/>
          <p:cNvSpPr txBox="true"/>
          <p:nvPr/>
        </p:nvSpPr>
        <p:spPr>
          <a:xfrm rot="0">
            <a:off x="9334247" y="3023101"/>
            <a:ext cx="3772057" cy="29298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Her eating disorder behaves like an addiction in that it is largely triggered by common life stress and acts as an obsession with an body standard.</a:t>
            </a:r>
          </a:p>
        </p:txBody>
      </p:sp>
      <p:sp>
        <p:nvSpPr>
          <p:cNvPr name="TextBox 11" id="11"/>
          <p:cNvSpPr txBox="true"/>
          <p:nvPr/>
        </p:nvSpPr>
        <p:spPr>
          <a:xfrm rot="0">
            <a:off x="13492219" y="3023101"/>
            <a:ext cx="3767081" cy="20916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Provide healthy interventions that prevent triggering a relapse into the addiction of an eating disorder.</a:t>
            </a:r>
          </a:p>
        </p:txBody>
      </p:sp>
      <p:sp>
        <p:nvSpPr>
          <p:cNvPr name="TextBox 12" id="12"/>
          <p:cNvSpPr txBox="true"/>
          <p:nvPr/>
        </p:nvSpPr>
        <p:spPr>
          <a:xfrm rot="0">
            <a:off x="1028700" y="2042157"/>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13" id="13"/>
          <p:cNvSpPr txBox="true"/>
          <p:nvPr/>
        </p:nvSpPr>
        <p:spPr>
          <a:xfrm rot="0">
            <a:off x="3650511" y="8484352"/>
            <a:ext cx="10834578" cy="415290"/>
          </a:xfrm>
          <a:prstGeom prst="rect">
            <a:avLst/>
          </a:prstGeom>
        </p:spPr>
        <p:txBody>
          <a:bodyPr anchor="t" rtlCol="false" tIns="0" lIns="0" bIns="0" rIns="0">
            <a:spAutoFit/>
          </a:bodyPr>
          <a:lstStyle/>
          <a:p>
            <a:pPr algn="l">
              <a:lnSpc>
                <a:spcPts val="3359"/>
              </a:lnSpc>
            </a:pPr>
            <a:r>
              <a:rPr lang="en-US" b="true" sz="2400">
                <a:solidFill>
                  <a:srgbClr val="2B2C30"/>
                </a:solidFill>
                <a:latin typeface="Public Sans Bold"/>
                <a:ea typeface="Public Sans Bold"/>
                <a:cs typeface="Public Sans Bold"/>
                <a:sym typeface="Public Sans Bold"/>
              </a:rPr>
              <a:t>HMW break the cyclical nature of the eating disorder?</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TOP HMW FOR JH, POV 2</a:t>
            </a:r>
          </a:p>
        </p:txBody>
      </p:sp>
      <p:sp>
        <p:nvSpPr>
          <p:cNvPr name="TextBox 4" id="4"/>
          <p:cNvSpPr txBox="true"/>
          <p:nvPr/>
        </p:nvSpPr>
        <p:spPr>
          <a:xfrm rot="0">
            <a:off x="1040993" y="2070732"/>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200859"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74861"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58387"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1028700" y="3080251"/>
            <a:ext cx="3688125"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JH, a college senior from Korea, who has a history of bulimia brought about by pressures of female beauty standards.</a:t>
            </a:r>
          </a:p>
          <a:p>
            <a:pPr algn="l">
              <a:lnSpc>
                <a:spcPts val="3359"/>
              </a:lnSpc>
            </a:pPr>
          </a:p>
        </p:txBody>
      </p:sp>
      <p:sp>
        <p:nvSpPr>
          <p:cNvPr name="TextBox 9" id="9"/>
          <p:cNvSpPr txBox="true"/>
          <p:nvPr/>
        </p:nvSpPr>
        <p:spPr>
          <a:xfrm rot="0">
            <a:off x="5188567" y="3080251"/>
            <a:ext cx="3772057"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Even</a:t>
            </a:r>
            <a:r>
              <a:rPr lang="en-US" sz="2400">
                <a:solidFill>
                  <a:srgbClr val="2B2C30"/>
                </a:solidFill>
                <a:latin typeface="Public Sans"/>
                <a:ea typeface="Public Sans"/>
                <a:cs typeface="Public Sans"/>
                <a:sym typeface="Public Sans"/>
              </a:rPr>
              <a:t> though she struggled with comparing herself to others, her eating habits improved when she had company. </a:t>
            </a:r>
          </a:p>
          <a:p>
            <a:pPr algn="l">
              <a:lnSpc>
                <a:spcPts val="3359"/>
              </a:lnSpc>
            </a:pPr>
          </a:p>
        </p:txBody>
      </p:sp>
      <p:sp>
        <p:nvSpPr>
          <p:cNvPr name="TextBox 10" id="10"/>
          <p:cNvSpPr txBox="true"/>
          <p:nvPr/>
        </p:nvSpPr>
        <p:spPr>
          <a:xfrm rot="0">
            <a:off x="9346539" y="3080251"/>
            <a:ext cx="3772057" cy="25107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She feels social inhibitions around others that prevent her from engaging in harmful behaviors such as binging and purging.</a:t>
            </a:r>
          </a:p>
        </p:txBody>
      </p:sp>
      <p:sp>
        <p:nvSpPr>
          <p:cNvPr name="TextBox 11" id="11"/>
          <p:cNvSpPr txBox="true"/>
          <p:nvPr/>
        </p:nvSpPr>
        <p:spPr>
          <a:xfrm rot="0">
            <a:off x="13504512" y="3080251"/>
            <a:ext cx="3767081" cy="16725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Provide her with this positive social pressure and support even when she is eating alone.</a:t>
            </a:r>
          </a:p>
        </p:txBody>
      </p:sp>
      <p:sp>
        <p:nvSpPr>
          <p:cNvPr name="TextBox 12" id="12"/>
          <p:cNvSpPr txBox="true"/>
          <p:nvPr/>
        </p:nvSpPr>
        <p:spPr>
          <a:xfrm rot="0">
            <a:off x="945743" y="8445493"/>
            <a:ext cx="3761659" cy="516635"/>
          </a:xfrm>
          <a:prstGeom prst="rect">
            <a:avLst/>
          </a:prstGeom>
        </p:spPr>
        <p:txBody>
          <a:bodyPr anchor="t" rtlCol="false" tIns="0" lIns="0" bIns="0" rIns="0">
            <a:spAutoFit/>
          </a:bodyPr>
          <a:lstStyle/>
          <a:p>
            <a:pPr algn="l">
              <a:lnSpc>
                <a:spcPts val="3821"/>
              </a:lnSpc>
            </a:pPr>
            <a:r>
              <a:rPr lang="en-US" sz="4199" i="true" spc="20">
                <a:solidFill>
                  <a:srgbClr val="2B2C30"/>
                </a:solidFill>
                <a:latin typeface="Playfair Display Italics"/>
                <a:ea typeface="Playfair Display Italics"/>
                <a:cs typeface="Playfair Display Italics"/>
                <a:sym typeface="Playfair Display Italics"/>
              </a:rPr>
              <a:t>Top HMW:</a:t>
            </a:r>
          </a:p>
        </p:txBody>
      </p:sp>
      <p:sp>
        <p:nvSpPr>
          <p:cNvPr name="TextBox 13" id="13"/>
          <p:cNvSpPr txBox="true"/>
          <p:nvPr/>
        </p:nvSpPr>
        <p:spPr>
          <a:xfrm rot="0">
            <a:off x="3650511" y="8484352"/>
            <a:ext cx="13302187" cy="415290"/>
          </a:xfrm>
          <a:prstGeom prst="rect">
            <a:avLst/>
          </a:prstGeom>
        </p:spPr>
        <p:txBody>
          <a:bodyPr anchor="t" rtlCol="false" tIns="0" lIns="0" bIns="0" rIns="0">
            <a:spAutoFit/>
          </a:bodyPr>
          <a:lstStyle/>
          <a:p>
            <a:pPr algn="l">
              <a:lnSpc>
                <a:spcPts val="3359"/>
              </a:lnSpc>
            </a:pPr>
            <a:r>
              <a:rPr lang="en-US" b="true" sz="2400">
                <a:solidFill>
                  <a:srgbClr val="2B2C30"/>
                </a:solidFill>
                <a:latin typeface="Public Sans Bold"/>
                <a:ea typeface="Public Sans Bold"/>
                <a:cs typeface="Public Sans Bold"/>
                <a:sym typeface="Public Sans Bold"/>
              </a:rPr>
              <a:t>HMW involve other people (such as a community) in one’s recovery from an eating disorder?</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TOP HMW FOR J’S POV</a:t>
            </a:r>
          </a:p>
        </p:txBody>
      </p:sp>
      <p:sp>
        <p:nvSpPr>
          <p:cNvPr name="TextBox 4" id="4"/>
          <p:cNvSpPr txBox="true"/>
          <p:nvPr/>
        </p:nvSpPr>
        <p:spPr>
          <a:xfrm rot="0">
            <a:off x="1040993" y="2070732"/>
            <a:ext cx="376165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met...</a:t>
            </a:r>
          </a:p>
        </p:txBody>
      </p:sp>
      <p:sp>
        <p:nvSpPr>
          <p:cNvPr name="TextBox 5" id="5"/>
          <p:cNvSpPr txBox="true"/>
          <p:nvPr/>
        </p:nvSpPr>
        <p:spPr>
          <a:xfrm rot="0">
            <a:off x="5200859"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were surprised to realize...</a:t>
            </a:r>
          </a:p>
        </p:txBody>
      </p:sp>
      <p:sp>
        <p:nvSpPr>
          <p:cNvPr name="TextBox 6" id="6"/>
          <p:cNvSpPr txBox="true"/>
          <p:nvPr/>
        </p:nvSpPr>
        <p:spPr>
          <a:xfrm rot="0">
            <a:off x="9374861"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We wondered if this means...</a:t>
            </a:r>
          </a:p>
        </p:txBody>
      </p:sp>
      <p:sp>
        <p:nvSpPr>
          <p:cNvPr name="TextBox 7" id="7"/>
          <p:cNvSpPr txBox="true"/>
          <p:nvPr/>
        </p:nvSpPr>
        <p:spPr>
          <a:xfrm rot="0">
            <a:off x="13558387" y="2070732"/>
            <a:ext cx="3761659" cy="846963"/>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It would be game-changing to...</a:t>
            </a:r>
          </a:p>
        </p:txBody>
      </p:sp>
      <p:sp>
        <p:nvSpPr>
          <p:cNvPr name="TextBox 8" id="8"/>
          <p:cNvSpPr txBox="true"/>
          <p:nvPr/>
        </p:nvSpPr>
        <p:spPr>
          <a:xfrm rot="0">
            <a:off x="945743" y="8445493"/>
            <a:ext cx="3761659" cy="516635"/>
          </a:xfrm>
          <a:prstGeom prst="rect">
            <a:avLst/>
          </a:prstGeom>
        </p:spPr>
        <p:txBody>
          <a:bodyPr anchor="t" rtlCol="false" tIns="0" lIns="0" bIns="0" rIns="0">
            <a:spAutoFit/>
          </a:bodyPr>
          <a:lstStyle/>
          <a:p>
            <a:pPr algn="l">
              <a:lnSpc>
                <a:spcPts val="3821"/>
              </a:lnSpc>
            </a:pPr>
            <a:r>
              <a:rPr lang="en-US" sz="4199" i="true" spc="20">
                <a:solidFill>
                  <a:srgbClr val="2B2C30"/>
                </a:solidFill>
                <a:latin typeface="Playfair Display Italics"/>
                <a:ea typeface="Playfair Display Italics"/>
                <a:cs typeface="Playfair Display Italics"/>
                <a:sym typeface="Playfair Display Italics"/>
              </a:rPr>
              <a:t>Top HMW:</a:t>
            </a:r>
          </a:p>
        </p:txBody>
      </p:sp>
      <p:sp>
        <p:nvSpPr>
          <p:cNvPr name="TextBox 9" id="9"/>
          <p:cNvSpPr txBox="true"/>
          <p:nvPr/>
        </p:nvSpPr>
        <p:spPr>
          <a:xfrm rot="0">
            <a:off x="3650511" y="8484352"/>
            <a:ext cx="13302187" cy="834390"/>
          </a:xfrm>
          <a:prstGeom prst="rect">
            <a:avLst/>
          </a:prstGeom>
        </p:spPr>
        <p:txBody>
          <a:bodyPr anchor="t" rtlCol="false" tIns="0" lIns="0" bIns="0" rIns="0">
            <a:spAutoFit/>
          </a:bodyPr>
          <a:lstStyle/>
          <a:p>
            <a:pPr algn="l">
              <a:lnSpc>
                <a:spcPts val="3359"/>
              </a:lnSpc>
            </a:pPr>
            <a:r>
              <a:rPr lang="en-US" b="true" sz="2400">
                <a:solidFill>
                  <a:srgbClr val="2B2C30"/>
                </a:solidFill>
                <a:latin typeface="Public Sans Bold"/>
                <a:ea typeface="Public Sans Bold"/>
                <a:cs typeface="Public Sans Bold"/>
                <a:sym typeface="Public Sans Bold"/>
              </a:rPr>
              <a:t>HMW use positive messaging and accurate information to change one’s mindset in recovery from an eating disorder?</a:t>
            </a:r>
          </a:p>
        </p:txBody>
      </p:sp>
      <p:sp>
        <p:nvSpPr>
          <p:cNvPr name="TextBox 10" id="10"/>
          <p:cNvSpPr txBox="true"/>
          <p:nvPr/>
        </p:nvSpPr>
        <p:spPr>
          <a:xfrm rot="0">
            <a:off x="994579" y="3022470"/>
            <a:ext cx="3688125" cy="41871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J, a college junior from Philadelphia, who has a history of anorexia and, more recently, developed bulimia. At her lowest, she was eating around 300 calories per day and walking around 12 miles per day.</a:t>
            </a:r>
          </a:p>
          <a:p>
            <a:pPr algn="l">
              <a:lnSpc>
                <a:spcPts val="3359"/>
              </a:lnSpc>
            </a:pPr>
          </a:p>
        </p:txBody>
      </p:sp>
      <p:sp>
        <p:nvSpPr>
          <p:cNvPr name="TextBox 11" id="11"/>
          <p:cNvSpPr txBox="true"/>
          <p:nvPr/>
        </p:nvSpPr>
        <p:spPr>
          <a:xfrm rot="0">
            <a:off x="5154445" y="3022470"/>
            <a:ext cx="3772057" cy="37680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De</a:t>
            </a:r>
            <a:r>
              <a:rPr lang="en-US" sz="2400">
                <a:solidFill>
                  <a:srgbClr val="2B2C30"/>
                </a:solidFill>
                <a:latin typeface="Public Sans"/>
                <a:ea typeface="Public Sans"/>
                <a:cs typeface="Public Sans"/>
                <a:sym typeface="Public Sans"/>
              </a:rPr>
              <a:t>spite viewing her eating disorder as morally incorrect, when asked for what she believes is her healed, happy self, she identified a target weight (that she compared to someone in her sorority).</a:t>
            </a:r>
          </a:p>
          <a:p>
            <a:pPr algn="l">
              <a:lnSpc>
                <a:spcPts val="3359"/>
              </a:lnSpc>
            </a:pPr>
          </a:p>
        </p:txBody>
      </p:sp>
      <p:sp>
        <p:nvSpPr>
          <p:cNvPr name="TextBox 12" id="12"/>
          <p:cNvSpPr txBox="true"/>
          <p:nvPr/>
        </p:nvSpPr>
        <p:spPr>
          <a:xfrm rot="0">
            <a:off x="9312418" y="3022470"/>
            <a:ext cx="3772057" cy="37680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She finds self-worth with how skinny she is and focuses on where she feels she doesn’t meet beauty standards. Hence, her comparison to others is a driving force of her eating disorder.</a:t>
            </a:r>
          </a:p>
          <a:p>
            <a:pPr algn="l">
              <a:lnSpc>
                <a:spcPts val="3359"/>
              </a:lnSpc>
            </a:pPr>
          </a:p>
        </p:txBody>
      </p:sp>
      <p:sp>
        <p:nvSpPr>
          <p:cNvPr name="TextBox 13" id="13"/>
          <p:cNvSpPr txBox="true"/>
          <p:nvPr/>
        </p:nvSpPr>
        <p:spPr>
          <a:xfrm rot="0">
            <a:off x="13470390" y="3022470"/>
            <a:ext cx="3767081" cy="2091690"/>
          </a:xfrm>
          <a:prstGeom prst="rect">
            <a:avLst/>
          </a:prstGeom>
        </p:spPr>
        <p:txBody>
          <a:bodyPr anchor="t" rtlCol="false" tIns="0" lIns="0" bIns="0" rIns="0">
            <a:spAutoFit/>
          </a:bodyPr>
          <a:lstStyle/>
          <a:p>
            <a:pPr algn="l">
              <a:lnSpc>
                <a:spcPts val="3359"/>
              </a:lnSpc>
            </a:pPr>
            <a:r>
              <a:rPr lang="en-US" sz="2400">
                <a:solidFill>
                  <a:srgbClr val="2B2C30"/>
                </a:solidFill>
                <a:latin typeface="Public Sans"/>
                <a:ea typeface="Public Sans"/>
                <a:cs typeface="Public Sans"/>
                <a:sym typeface="Public Sans"/>
              </a:rPr>
              <a:t>Shift her motivation for recovery to focus on health rather than weight/body image.</a:t>
            </a:r>
          </a:p>
          <a:p>
            <a:pPr algn="l">
              <a:lnSpc>
                <a:spcPts val="3359"/>
              </a:lnSpc>
            </a:pP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1923725"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Three Best Solutions</a:t>
            </a:r>
          </a:p>
        </p:txBody>
      </p:sp>
      <p:sp>
        <p:nvSpPr>
          <p:cNvPr name="TextBox 4" id="4"/>
          <p:cNvSpPr txBox="true"/>
          <p:nvPr/>
        </p:nvSpPr>
        <p:spPr>
          <a:xfrm rot="0">
            <a:off x="1201821" y="6612593"/>
            <a:ext cx="5979244" cy="428625"/>
          </a:xfrm>
          <a:prstGeom prst="rect">
            <a:avLst/>
          </a:prstGeom>
        </p:spPr>
        <p:txBody>
          <a:bodyPr anchor="t" rtlCol="false" tIns="0" lIns="0" bIns="0" rIns="0">
            <a:spAutoFit/>
          </a:bodyPr>
          <a:lstStyle/>
          <a:p>
            <a:pPr algn="ctr">
              <a:lnSpc>
                <a:spcPts val="3359"/>
              </a:lnSpc>
              <a:spcBef>
                <a:spcPct val="0"/>
              </a:spcBef>
            </a:pPr>
            <a:r>
              <a:rPr lang="en-US" sz="2799">
                <a:solidFill>
                  <a:srgbClr val="2B2C30"/>
                </a:solidFill>
                <a:latin typeface="Public Sans"/>
                <a:ea typeface="Public Sans"/>
                <a:cs typeface="Public Sans"/>
                <a:sym typeface="Public Sans"/>
              </a:rPr>
              <a:t>See additional solutions in appendix</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2864568" y="2810016"/>
            <a:ext cx="12558864" cy="1669217"/>
            <a:chOff x="0" y="0"/>
            <a:chExt cx="5776582" cy="767774"/>
          </a:xfrm>
        </p:grpSpPr>
        <p:sp>
          <p:nvSpPr>
            <p:cNvPr name="Freeform 4" id="4"/>
            <p:cNvSpPr/>
            <p:nvPr/>
          </p:nvSpPr>
          <p:spPr>
            <a:xfrm flipH="false" flipV="false" rot="0">
              <a:off x="0" y="0"/>
              <a:ext cx="5776582" cy="767774"/>
            </a:xfrm>
            <a:custGeom>
              <a:avLst/>
              <a:gdLst/>
              <a:ahLst/>
              <a:cxnLst/>
              <a:rect r="r" b="b" t="t" l="l"/>
              <a:pathLst>
                <a:path h="767774" w="5776582">
                  <a:moveTo>
                    <a:pt x="0" y="0"/>
                  </a:moveTo>
                  <a:lnTo>
                    <a:pt x="5776582" y="0"/>
                  </a:lnTo>
                  <a:lnTo>
                    <a:pt x="5776582" y="767774"/>
                  </a:lnTo>
                  <a:lnTo>
                    <a:pt x="0" y="767774"/>
                  </a:lnTo>
                  <a:close/>
                </a:path>
              </a:pathLst>
            </a:custGeom>
            <a:solidFill>
              <a:srgbClr val="000000">
                <a:alpha val="0"/>
              </a:srgbClr>
            </a:solidFill>
            <a:ln w="9525" cap="sq">
              <a:solidFill>
                <a:srgbClr val="2B2C30"/>
              </a:solidFill>
              <a:prstDash val="solid"/>
              <a:miter/>
            </a:ln>
          </p:spPr>
        </p:sp>
        <p:sp>
          <p:nvSpPr>
            <p:cNvPr name="TextBox 5" id="5"/>
            <p:cNvSpPr txBox="true"/>
            <p:nvPr/>
          </p:nvSpPr>
          <p:spPr>
            <a:xfrm>
              <a:off x="0" y="-28575"/>
              <a:ext cx="5776582" cy="796349"/>
            </a:xfrm>
            <a:prstGeom prst="rect">
              <a:avLst/>
            </a:prstGeom>
          </p:spPr>
          <p:txBody>
            <a:bodyPr anchor="ctr" rtlCol="false" tIns="68580" lIns="68580" bIns="68580" rIns="68580"/>
            <a:lstStyle/>
            <a:p>
              <a:pPr algn="ctr">
                <a:lnSpc>
                  <a:spcPts val="1889"/>
                </a:lnSpc>
              </a:pPr>
            </a:p>
          </p:txBody>
        </p:sp>
      </p:grpSp>
      <p:grpSp>
        <p:nvGrpSpPr>
          <p:cNvPr name="Group 6" id="6"/>
          <p:cNvGrpSpPr/>
          <p:nvPr/>
        </p:nvGrpSpPr>
        <p:grpSpPr>
          <a:xfrm rot="0">
            <a:off x="2505978" y="2509972"/>
            <a:ext cx="2282342" cy="2269305"/>
            <a:chOff x="0" y="0"/>
            <a:chExt cx="3043123" cy="3025740"/>
          </a:xfrm>
        </p:grpSpPr>
        <p:pic>
          <p:nvPicPr>
            <p:cNvPr name="Picture 7" id="7"/>
            <p:cNvPicPr>
              <a:picLocks noChangeAspect="true"/>
            </p:cNvPicPr>
            <p:nvPr/>
          </p:nvPicPr>
          <p:blipFill>
            <a:blip r:embed="rId2"/>
            <a:srcRect l="0" t="426" r="0" b="426"/>
            <a:stretch>
              <a:fillRect/>
            </a:stretch>
          </p:blipFill>
          <p:spPr>
            <a:xfrm flipH="false" flipV="false">
              <a:off x="0" y="0"/>
              <a:ext cx="3043123" cy="3025740"/>
            </a:xfrm>
            <a:prstGeom prst="rect">
              <a:avLst/>
            </a:prstGeom>
          </p:spPr>
        </p:pic>
      </p:grpSp>
      <p:grpSp>
        <p:nvGrpSpPr>
          <p:cNvPr name="Group 8" id="8"/>
          <p:cNvGrpSpPr/>
          <p:nvPr/>
        </p:nvGrpSpPr>
        <p:grpSpPr>
          <a:xfrm rot="0">
            <a:off x="8002829" y="2547164"/>
            <a:ext cx="2282342" cy="2269305"/>
            <a:chOff x="0" y="0"/>
            <a:chExt cx="3043123" cy="3025740"/>
          </a:xfrm>
        </p:grpSpPr>
        <p:pic>
          <p:nvPicPr>
            <p:cNvPr name="Picture 9" id="9"/>
            <p:cNvPicPr>
              <a:picLocks noChangeAspect="true"/>
            </p:cNvPicPr>
            <p:nvPr/>
          </p:nvPicPr>
          <p:blipFill>
            <a:blip r:embed="rId3"/>
            <a:srcRect l="0" t="285" r="0" b="285"/>
            <a:stretch>
              <a:fillRect/>
            </a:stretch>
          </p:blipFill>
          <p:spPr>
            <a:xfrm flipH="false" flipV="false">
              <a:off x="0" y="0"/>
              <a:ext cx="3043123" cy="3025740"/>
            </a:xfrm>
            <a:prstGeom prst="rect">
              <a:avLst/>
            </a:prstGeom>
          </p:spPr>
        </p:pic>
      </p:grpSp>
      <p:grpSp>
        <p:nvGrpSpPr>
          <p:cNvPr name="Group 10" id="10"/>
          <p:cNvGrpSpPr/>
          <p:nvPr/>
        </p:nvGrpSpPr>
        <p:grpSpPr>
          <a:xfrm rot="0">
            <a:off x="13495096" y="2547164"/>
            <a:ext cx="2282342" cy="2269305"/>
            <a:chOff x="0" y="0"/>
            <a:chExt cx="3043123" cy="3025740"/>
          </a:xfrm>
        </p:grpSpPr>
        <p:pic>
          <p:nvPicPr>
            <p:cNvPr name="Picture 11" id="11"/>
            <p:cNvPicPr>
              <a:picLocks noChangeAspect="true"/>
            </p:cNvPicPr>
            <p:nvPr/>
          </p:nvPicPr>
          <p:blipFill>
            <a:blip r:embed="rId4"/>
            <a:srcRect l="136" t="0" r="136" b="0"/>
            <a:stretch>
              <a:fillRect/>
            </a:stretch>
          </p:blipFill>
          <p:spPr>
            <a:xfrm flipH="false" flipV="false">
              <a:off x="0" y="0"/>
              <a:ext cx="3043123" cy="3025740"/>
            </a:xfrm>
            <a:prstGeom prst="rect">
              <a:avLst/>
            </a:prstGeom>
          </p:spPr>
        </p:pic>
      </p:grpSp>
      <p:sp>
        <p:nvSpPr>
          <p:cNvPr name="TextBox 12" id="12"/>
          <p:cNvSpPr txBox="true"/>
          <p:nvPr/>
        </p:nvSpPr>
        <p:spPr>
          <a:xfrm rot="0">
            <a:off x="2259221" y="527685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Breaking the</a:t>
            </a:r>
          </a:p>
        </p:txBody>
      </p:sp>
      <p:sp>
        <p:nvSpPr>
          <p:cNvPr name="TextBox 13" id="13"/>
          <p:cNvSpPr txBox="true"/>
          <p:nvPr/>
        </p:nvSpPr>
        <p:spPr>
          <a:xfrm rot="0">
            <a:off x="7681291" y="527685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Creating</a:t>
            </a:r>
          </a:p>
        </p:txBody>
      </p:sp>
      <p:sp>
        <p:nvSpPr>
          <p:cNvPr name="TextBox 14" id="14"/>
          <p:cNvSpPr txBox="true"/>
          <p:nvPr/>
        </p:nvSpPr>
        <p:spPr>
          <a:xfrm rot="0">
            <a:off x="13111313" y="527685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Improving</a:t>
            </a:r>
          </a:p>
        </p:txBody>
      </p:sp>
      <p:sp>
        <p:nvSpPr>
          <p:cNvPr name="TextBox 15" id="1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THREE BEST SOLUTIONS</a:t>
            </a:r>
          </a:p>
        </p:txBody>
      </p:sp>
      <p:sp>
        <p:nvSpPr>
          <p:cNvPr name="TextBox 16" id="16"/>
          <p:cNvSpPr txBox="true"/>
          <p:nvPr/>
        </p:nvSpPr>
        <p:spPr>
          <a:xfrm rot="0">
            <a:off x="2246585" y="5655259"/>
            <a:ext cx="3879394"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Cyclical Nature</a:t>
            </a:r>
          </a:p>
        </p:txBody>
      </p:sp>
      <p:sp>
        <p:nvSpPr>
          <p:cNvPr name="TextBox 17" id="17"/>
          <p:cNvSpPr txBox="true"/>
          <p:nvPr/>
        </p:nvSpPr>
        <p:spPr>
          <a:xfrm rot="0">
            <a:off x="7681291" y="5655259"/>
            <a:ext cx="3877447"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Community</a:t>
            </a:r>
          </a:p>
        </p:txBody>
      </p:sp>
      <p:sp>
        <p:nvSpPr>
          <p:cNvPr name="TextBox 18" id="18"/>
          <p:cNvSpPr txBox="true"/>
          <p:nvPr/>
        </p:nvSpPr>
        <p:spPr>
          <a:xfrm rot="0">
            <a:off x="13117264" y="5655259"/>
            <a:ext cx="3877447"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Info &amp; Messaging</a:t>
            </a:r>
          </a:p>
        </p:txBody>
      </p:sp>
      <p:sp>
        <p:nvSpPr>
          <p:cNvPr name="TextBox 19" id="19"/>
          <p:cNvSpPr txBox="true"/>
          <p:nvPr/>
        </p:nvSpPr>
        <p:spPr>
          <a:xfrm rot="0">
            <a:off x="2246585" y="6276790"/>
            <a:ext cx="3879394" cy="3082221"/>
          </a:xfrm>
          <a:prstGeom prst="rect">
            <a:avLst/>
          </a:prstGeom>
        </p:spPr>
        <p:txBody>
          <a:bodyPr anchor="t" rtlCol="false" tIns="0" lIns="0" bIns="0" rIns="0">
            <a:spAutoFit/>
          </a:bodyPr>
          <a:lstStyle/>
          <a:p>
            <a:pPr algn="l">
              <a:lnSpc>
                <a:spcPts val="2734"/>
              </a:lnSpc>
            </a:pPr>
            <a:r>
              <a:rPr lang="en-US" sz="1953">
                <a:solidFill>
                  <a:srgbClr val="2B2C30"/>
                </a:solidFill>
                <a:latin typeface="Public Sans"/>
                <a:ea typeface="Public Sans"/>
                <a:cs typeface="Public Sans"/>
                <a:sym typeface="Public Sans"/>
              </a:rPr>
              <a:t>By pushing notifications to encourage healthy eating habits (such as a reminder to eat meals throughout the day to prevent EOD binging), we believe we can help mitigate the emotionally driven decisions that bring someone back into the cycle of their eating disorder.</a:t>
            </a:r>
          </a:p>
        </p:txBody>
      </p:sp>
      <p:sp>
        <p:nvSpPr>
          <p:cNvPr name="TextBox 20" id="20"/>
          <p:cNvSpPr txBox="true"/>
          <p:nvPr/>
        </p:nvSpPr>
        <p:spPr>
          <a:xfrm rot="0">
            <a:off x="7681291" y="6286315"/>
            <a:ext cx="3877447" cy="2575960"/>
          </a:xfrm>
          <a:prstGeom prst="rect">
            <a:avLst/>
          </a:prstGeom>
        </p:spPr>
        <p:txBody>
          <a:bodyPr anchor="t" rtlCol="false" tIns="0" lIns="0" bIns="0" rIns="0">
            <a:spAutoFit/>
          </a:bodyPr>
          <a:lstStyle/>
          <a:p>
            <a:pPr algn="l">
              <a:lnSpc>
                <a:spcPts val="2590"/>
              </a:lnSpc>
            </a:pPr>
            <a:r>
              <a:rPr lang="en-US" sz="1850">
                <a:solidFill>
                  <a:srgbClr val="2B2C30"/>
                </a:solidFill>
                <a:latin typeface="Public Sans"/>
                <a:ea typeface="Public Sans"/>
                <a:cs typeface="Public Sans"/>
                <a:sym typeface="Public Sans"/>
              </a:rPr>
              <a:t>By creating easy access to a Q&amp;A channel and forum of like-minded individuals who are on their road to recovery, we believe we can eliminate loneliness around and provide the support needed to successfully recover from an eating disorder.</a:t>
            </a:r>
          </a:p>
        </p:txBody>
      </p:sp>
      <p:sp>
        <p:nvSpPr>
          <p:cNvPr name="TextBox 21" id="21"/>
          <p:cNvSpPr txBox="true"/>
          <p:nvPr/>
        </p:nvSpPr>
        <p:spPr>
          <a:xfrm rot="0">
            <a:off x="13117264" y="6286315"/>
            <a:ext cx="3877447" cy="3222174"/>
          </a:xfrm>
          <a:prstGeom prst="rect">
            <a:avLst/>
          </a:prstGeom>
        </p:spPr>
        <p:txBody>
          <a:bodyPr anchor="t" rtlCol="false" tIns="0" lIns="0" bIns="0" rIns="0">
            <a:spAutoFit/>
          </a:bodyPr>
          <a:lstStyle/>
          <a:p>
            <a:pPr algn="l">
              <a:lnSpc>
                <a:spcPts val="2590"/>
              </a:lnSpc>
            </a:pPr>
            <a:r>
              <a:rPr lang="en-US" sz="1850">
                <a:solidFill>
                  <a:srgbClr val="2B2C30"/>
                </a:solidFill>
                <a:latin typeface="Public Sans"/>
                <a:ea typeface="Public Sans"/>
                <a:cs typeface="Public Sans"/>
                <a:sym typeface="Public Sans"/>
              </a:rPr>
              <a:t>By providing carefully curated health/eating information that is personalized to one’s eating disorder history, as well as making this fun through things like trivia games, we believe we can combat and replace the falsified, toxic food and eating information out there with healthy, digestible information.</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2555437"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Experience Prototypes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8431294" y="1880232"/>
            <a:ext cx="9059178" cy="8187232"/>
          </a:xfrm>
          <a:custGeom>
            <a:avLst/>
            <a:gdLst/>
            <a:ahLst/>
            <a:cxnLst/>
            <a:rect r="r" b="b" t="t" l="l"/>
            <a:pathLst>
              <a:path h="8187232" w="9059178">
                <a:moveTo>
                  <a:pt x="0" y="0"/>
                </a:moveTo>
                <a:lnTo>
                  <a:pt x="9059178" y="0"/>
                </a:lnTo>
                <a:lnTo>
                  <a:pt x="9059178" y="8187233"/>
                </a:lnTo>
                <a:lnTo>
                  <a:pt x="0" y="8187233"/>
                </a:lnTo>
                <a:lnTo>
                  <a:pt x="0" y="0"/>
                </a:lnTo>
                <a:close/>
              </a:path>
            </a:pathLst>
          </a:custGeom>
          <a:blipFill>
            <a:blip r:embed="rId2"/>
            <a:stretch>
              <a:fillRect l="0" t="0" r="0" b="0"/>
            </a:stretch>
          </a:blipFill>
        </p:spPr>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METHODOLOGY: INTRO FORM</a:t>
            </a:r>
          </a:p>
        </p:txBody>
      </p:sp>
      <p:sp>
        <p:nvSpPr>
          <p:cNvPr name="TextBox 5" id="5"/>
          <p:cNvSpPr txBox="true"/>
          <p:nvPr/>
        </p:nvSpPr>
        <p:spPr>
          <a:xfrm rot="0">
            <a:off x="997346" y="2220918"/>
            <a:ext cx="7209830" cy="19767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Participants first filled out a short Google intro form so we could obtain background information and the experience prototype(s) they wished to participate in.</a:t>
            </a:r>
          </a:p>
        </p:txBody>
      </p:sp>
      <p:sp>
        <p:nvSpPr>
          <p:cNvPr name="TextBox 6" id="6"/>
          <p:cNvSpPr txBox="true"/>
          <p:nvPr/>
        </p:nvSpPr>
        <p:spPr>
          <a:xfrm rot="0">
            <a:off x="997346" y="4604440"/>
            <a:ext cx="7209830" cy="19767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We prioritized finding people who had issues with eating in the past, along with ensuring one of the participants was an interviewee.</a:t>
            </a:r>
          </a:p>
        </p:txBody>
      </p:sp>
      <p:sp>
        <p:nvSpPr>
          <p:cNvPr name="TextBox 7" id="7"/>
          <p:cNvSpPr txBox="true"/>
          <p:nvPr/>
        </p:nvSpPr>
        <p:spPr>
          <a:xfrm rot="0">
            <a:off x="997346" y="6987962"/>
            <a:ext cx="7209830" cy="19767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As such, none of the participants had a relationship with food they described as being better than “Okay”, and all had experiences with an eating disorder.</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1393882"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Two New Interviews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883501" y="3809588"/>
            <a:ext cx="16520999" cy="4336762"/>
          </a:xfrm>
          <a:custGeom>
            <a:avLst/>
            <a:gdLst/>
            <a:ahLst/>
            <a:cxnLst/>
            <a:rect r="r" b="b" t="t" l="l"/>
            <a:pathLst>
              <a:path h="4336762" w="16520999">
                <a:moveTo>
                  <a:pt x="0" y="0"/>
                </a:moveTo>
                <a:lnTo>
                  <a:pt x="16520998" y="0"/>
                </a:lnTo>
                <a:lnTo>
                  <a:pt x="16520998" y="4336762"/>
                </a:lnTo>
                <a:lnTo>
                  <a:pt x="0" y="4336762"/>
                </a:lnTo>
                <a:lnTo>
                  <a:pt x="0" y="0"/>
                </a:lnTo>
                <a:close/>
              </a:path>
            </a:pathLst>
          </a:custGeom>
          <a:blipFill>
            <a:blip r:embed="rId2"/>
            <a:stretch>
              <a:fillRect l="0" t="0" r="0" b="0"/>
            </a:stretch>
          </a:blipFill>
        </p:spPr>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METHODOLOGY: DISCORD</a:t>
            </a:r>
          </a:p>
        </p:txBody>
      </p:sp>
      <p:sp>
        <p:nvSpPr>
          <p:cNvPr name="TextBox 5" id="5"/>
          <p:cNvSpPr txBox="true"/>
          <p:nvPr/>
        </p:nvSpPr>
        <p:spPr>
          <a:xfrm rot="0">
            <a:off x="1137574" y="1975708"/>
            <a:ext cx="15969195" cy="14814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Based on Google form responses, participants were then placed into different experience prototypes. These prototypes took place either in an anonymous Discord server or in direct messages on Discord.</a:t>
            </a:r>
          </a:p>
        </p:txBody>
      </p:sp>
      <p:sp>
        <p:nvSpPr>
          <p:cNvPr name="TextBox 6" id="6"/>
          <p:cNvSpPr txBox="true"/>
          <p:nvPr/>
        </p:nvSpPr>
        <p:spPr>
          <a:xfrm rot="0">
            <a:off x="1179842" y="8455913"/>
            <a:ext cx="15969195" cy="9861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After testing, participants filled out a reflection form to collect their opinions on each activity they participated in, as well as general thoughts.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9973554" y="1937382"/>
            <a:ext cx="7285746" cy="8151883"/>
          </a:xfrm>
          <a:custGeom>
            <a:avLst/>
            <a:gdLst/>
            <a:ahLst/>
            <a:cxnLst/>
            <a:rect r="r" b="b" t="t" l="l"/>
            <a:pathLst>
              <a:path h="8151883" w="7285746">
                <a:moveTo>
                  <a:pt x="0" y="0"/>
                </a:moveTo>
                <a:lnTo>
                  <a:pt x="7285746" y="0"/>
                </a:lnTo>
                <a:lnTo>
                  <a:pt x="7285746" y="8151884"/>
                </a:lnTo>
                <a:lnTo>
                  <a:pt x="0" y="8151884"/>
                </a:lnTo>
                <a:lnTo>
                  <a:pt x="0" y="0"/>
                </a:lnTo>
                <a:close/>
              </a:path>
            </a:pathLst>
          </a:custGeom>
          <a:blipFill>
            <a:blip r:embed="rId2"/>
            <a:stretch>
              <a:fillRect l="0" t="0" r="0" b="0"/>
            </a:stretch>
          </a:blipFill>
        </p:spPr>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METHODOLOGY: REFLECTION FORM</a:t>
            </a:r>
          </a:p>
        </p:txBody>
      </p:sp>
      <p:sp>
        <p:nvSpPr>
          <p:cNvPr name="TextBox 5" id="5"/>
          <p:cNvSpPr txBox="true"/>
          <p:nvPr/>
        </p:nvSpPr>
        <p:spPr>
          <a:xfrm rot="0">
            <a:off x="1038225" y="2184926"/>
            <a:ext cx="8312267" cy="14814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Participants, at the end of their experience, filled out a Google Form to provide us with their reflections, insights, and feedback. </a:t>
            </a:r>
          </a:p>
        </p:txBody>
      </p:sp>
      <p:sp>
        <p:nvSpPr>
          <p:cNvPr name="TextBox 6" id="6"/>
          <p:cNvSpPr txBox="true"/>
          <p:nvPr/>
        </p:nvSpPr>
        <p:spPr>
          <a:xfrm rot="0">
            <a:off x="1006871" y="4665722"/>
            <a:ext cx="8146654" cy="14814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We asked them to rate each experience on a scale from 1-5, unsatisfactory- satisfactory, and to explain each of these ratings.</a:t>
            </a:r>
          </a:p>
        </p:txBody>
      </p:sp>
      <p:sp>
        <p:nvSpPr>
          <p:cNvPr name="TextBox 7" id="7"/>
          <p:cNvSpPr txBox="true"/>
          <p:nvPr/>
        </p:nvSpPr>
        <p:spPr>
          <a:xfrm rot="0">
            <a:off x="1006871" y="7049244"/>
            <a:ext cx="8146654" cy="986155"/>
          </a:xfrm>
          <a:prstGeom prst="rect">
            <a:avLst/>
          </a:prstGeom>
        </p:spPr>
        <p:txBody>
          <a:bodyPr anchor="t" rtlCol="false" tIns="0" lIns="0" bIns="0" rIns="0">
            <a:spAutoFit/>
          </a:bodyPr>
          <a:lstStyle/>
          <a:p>
            <a:pPr algn="l">
              <a:lnSpc>
                <a:spcPts val="3919"/>
              </a:lnSpc>
            </a:pPr>
            <a:r>
              <a:rPr lang="en-US" sz="2799">
                <a:solidFill>
                  <a:srgbClr val="2B2C30"/>
                </a:solidFill>
                <a:latin typeface="Public Sans"/>
                <a:ea typeface="Public Sans"/>
                <a:cs typeface="Public Sans"/>
                <a:sym typeface="Public Sans"/>
              </a:rPr>
              <a:t>We then asked them which aspect they liked the most and which could be most improved.</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4343400" y="2756663"/>
            <a:ext cx="138677" cy="13867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5" id="5"/>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6" id="6"/>
          <p:cNvGrpSpPr/>
          <p:nvPr/>
        </p:nvGrpSpPr>
        <p:grpSpPr>
          <a:xfrm rot="0">
            <a:off x="1028700" y="2756663"/>
            <a:ext cx="138677" cy="13867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8" id="8"/>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9" id="9"/>
          <p:cNvGrpSpPr/>
          <p:nvPr/>
        </p:nvGrpSpPr>
        <p:grpSpPr>
          <a:xfrm rot="0">
            <a:off x="7620000" y="2756663"/>
            <a:ext cx="138677" cy="13867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1" id="11"/>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2" id="12"/>
          <p:cNvGrpSpPr/>
          <p:nvPr/>
        </p:nvGrpSpPr>
        <p:grpSpPr>
          <a:xfrm rot="0">
            <a:off x="10896600" y="2756663"/>
            <a:ext cx="138677" cy="13867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4" id="14"/>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5" id="15"/>
          <p:cNvGrpSpPr/>
          <p:nvPr/>
        </p:nvGrpSpPr>
        <p:grpSpPr>
          <a:xfrm rot="0">
            <a:off x="14173200" y="2756663"/>
            <a:ext cx="138677" cy="13867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7" id="17"/>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18" id="18"/>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Freeform 19" id="19"/>
          <p:cNvSpPr/>
          <p:nvPr/>
        </p:nvSpPr>
        <p:spPr>
          <a:xfrm flipH="false" flipV="false" rot="0">
            <a:off x="474861" y="7725227"/>
            <a:ext cx="9095110" cy="762835"/>
          </a:xfrm>
          <a:custGeom>
            <a:avLst/>
            <a:gdLst/>
            <a:ahLst/>
            <a:cxnLst/>
            <a:rect r="r" b="b" t="t" l="l"/>
            <a:pathLst>
              <a:path h="762835" w="9095110">
                <a:moveTo>
                  <a:pt x="0" y="0"/>
                </a:moveTo>
                <a:lnTo>
                  <a:pt x="9095109" y="0"/>
                </a:lnTo>
                <a:lnTo>
                  <a:pt x="9095109" y="762835"/>
                </a:lnTo>
                <a:lnTo>
                  <a:pt x="0" y="762835"/>
                </a:lnTo>
                <a:lnTo>
                  <a:pt x="0" y="0"/>
                </a:lnTo>
                <a:close/>
              </a:path>
            </a:pathLst>
          </a:custGeom>
          <a:blipFill>
            <a:blip r:embed="rId2"/>
            <a:stretch>
              <a:fillRect l="-8993" t="0" r="-15262" b="0"/>
            </a:stretch>
          </a:blipFill>
        </p:spPr>
      </p:sp>
      <p:grpSp>
        <p:nvGrpSpPr>
          <p:cNvPr name="Group 20" id="20"/>
          <p:cNvGrpSpPr/>
          <p:nvPr/>
        </p:nvGrpSpPr>
        <p:grpSpPr>
          <a:xfrm rot="0">
            <a:off x="1003967" y="7769877"/>
            <a:ext cx="1808744" cy="673535"/>
            <a:chOff x="0" y="0"/>
            <a:chExt cx="476377" cy="177392"/>
          </a:xfrm>
        </p:grpSpPr>
        <p:sp>
          <p:nvSpPr>
            <p:cNvPr name="Freeform 21" id="21"/>
            <p:cNvSpPr/>
            <p:nvPr/>
          </p:nvSpPr>
          <p:spPr>
            <a:xfrm flipH="false" flipV="false" rot="0">
              <a:off x="0" y="0"/>
              <a:ext cx="476377" cy="177392"/>
            </a:xfrm>
            <a:custGeom>
              <a:avLst/>
              <a:gdLst/>
              <a:ahLst/>
              <a:cxnLst/>
              <a:rect r="r" b="b" t="t" l="l"/>
              <a:pathLst>
                <a:path h="177392" w="476377">
                  <a:moveTo>
                    <a:pt x="0" y="0"/>
                  </a:moveTo>
                  <a:lnTo>
                    <a:pt x="476377" y="0"/>
                  </a:lnTo>
                  <a:lnTo>
                    <a:pt x="476377" y="177392"/>
                  </a:lnTo>
                  <a:lnTo>
                    <a:pt x="0" y="177392"/>
                  </a:lnTo>
                  <a:close/>
                </a:path>
              </a:pathLst>
            </a:custGeom>
            <a:solidFill>
              <a:srgbClr val="000000"/>
            </a:solidFill>
          </p:spPr>
        </p:sp>
        <p:sp>
          <p:nvSpPr>
            <p:cNvPr name="TextBox 22" id="22"/>
            <p:cNvSpPr txBox="true"/>
            <p:nvPr/>
          </p:nvSpPr>
          <p:spPr>
            <a:xfrm>
              <a:off x="0" y="-104775"/>
              <a:ext cx="476377" cy="282167"/>
            </a:xfrm>
            <a:prstGeom prst="rect">
              <a:avLst/>
            </a:prstGeom>
          </p:spPr>
          <p:txBody>
            <a:bodyPr anchor="ctr" rtlCol="false" tIns="50800" lIns="50800" bIns="50800" rIns="50800"/>
            <a:lstStyle/>
            <a:p>
              <a:pPr algn="ctr">
                <a:lnSpc>
                  <a:spcPts val="3840"/>
                </a:lnSpc>
              </a:pPr>
            </a:p>
          </p:txBody>
        </p:sp>
      </p:grpSp>
      <p:sp>
        <p:nvSpPr>
          <p:cNvPr name="TextBox 23" id="23"/>
          <p:cNvSpPr txBox="true"/>
          <p:nvPr/>
        </p:nvSpPr>
        <p:spPr>
          <a:xfrm rot="0">
            <a:off x="226521" y="952500"/>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1: NOTIFICATIONS</a:t>
            </a:r>
          </a:p>
        </p:txBody>
      </p:sp>
      <p:sp>
        <p:nvSpPr>
          <p:cNvPr name="TextBox 24" id="24"/>
          <p:cNvSpPr txBox="true"/>
          <p:nvPr/>
        </p:nvSpPr>
        <p:spPr>
          <a:xfrm rot="0">
            <a:off x="7620000" y="4111548"/>
            <a:ext cx="3086100" cy="95440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Flamingo</a:t>
            </a:r>
          </a:p>
          <a:p>
            <a:pPr algn="l">
              <a:lnSpc>
                <a:spcPts val="3840"/>
              </a:lnSpc>
            </a:pPr>
            <a:r>
              <a:rPr lang="en-US" sz="2400">
                <a:solidFill>
                  <a:srgbClr val="2B2C30"/>
                </a:solidFill>
                <a:latin typeface="Public Sans"/>
                <a:ea typeface="Public Sans"/>
                <a:cs typeface="Public Sans"/>
                <a:sym typeface="Public Sans"/>
              </a:rPr>
              <a:t>Penguin</a:t>
            </a:r>
          </a:p>
        </p:txBody>
      </p:sp>
      <p:sp>
        <p:nvSpPr>
          <p:cNvPr name="TextBox 25" id="25"/>
          <p:cNvSpPr txBox="true"/>
          <p:nvPr/>
        </p:nvSpPr>
        <p:spPr>
          <a:xfrm rot="0">
            <a:off x="76200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Participants</a:t>
            </a:r>
          </a:p>
        </p:txBody>
      </p:sp>
      <p:sp>
        <p:nvSpPr>
          <p:cNvPr name="TextBox 26" id="26"/>
          <p:cNvSpPr txBox="true"/>
          <p:nvPr/>
        </p:nvSpPr>
        <p:spPr>
          <a:xfrm rot="0">
            <a:off x="1006871" y="4111548"/>
            <a:ext cx="3086100" cy="338328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If one is reminded to eat/snack throughout the day, it could prevent them from not eating and/or later binging (and purging)</a:t>
            </a:r>
          </a:p>
        </p:txBody>
      </p:sp>
      <p:sp>
        <p:nvSpPr>
          <p:cNvPr name="TextBox 27" id="27"/>
          <p:cNvSpPr txBox="true"/>
          <p:nvPr/>
        </p:nvSpPr>
        <p:spPr>
          <a:xfrm rot="0">
            <a:off x="1062453"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Critical Assumptions</a:t>
            </a:r>
          </a:p>
        </p:txBody>
      </p:sp>
      <p:sp>
        <p:nvSpPr>
          <p:cNvPr name="TextBox 28" id="28"/>
          <p:cNvSpPr txBox="true"/>
          <p:nvPr/>
        </p:nvSpPr>
        <p:spPr>
          <a:xfrm rot="0">
            <a:off x="4343400" y="4111548"/>
            <a:ext cx="3086100" cy="241173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We reminded the participant throughout the day to eat their meals through Discord</a:t>
            </a:r>
          </a:p>
        </p:txBody>
      </p:sp>
      <p:sp>
        <p:nvSpPr>
          <p:cNvPr name="TextBox 29" id="29"/>
          <p:cNvSpPr txBox="true"/>
          <p:nvPr/>
        </p:nvSpPr>
        <p:spPr>
          <a:xfrm rot="0">
            <a:off x="43434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Description</a:t>
            </a:r>
          </a:p>
          <a:p>
            <a:pPr algn="l">
              <a:lnSpc>
                <a:spcPts val="3359"/>
              </a:lnSpc>
            </a:pPr>
            <a:r>
              <a:rPr lang="en-US" sz="2799" b="true">
                <a:solidFill>
                  <a:srgbClr val="2B2C30"/>
                </a:solidFill>
                <a:latin typeface="Public Sans Bold"/>
                <a:ea typeface="Public Sans Bold"/>
                <a:cs typeface="Public Sans Bold"/>
                <a:sym typeface="Public Sans Bold"/>
              </a:rPr>
              <a:t>+ Setup</a:t>
            </a:r>
          </a:p>
        </p:txBody>
      </p:sp>
      <p:sp>
        <p:nvSpPr>
          <p:cNvPr name="TextBox 30" id="30"/>
          <p:cNvSpPr txBox="true"/>
          <p:nvPr/>
        </p:nvSpPr>
        <p:spPr>
          <a:xfrm rot="0">
            <a:off x="10896600" y="4111548"/>
            <a:ext cx="3086100" cy="289750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Found this to be ineffective, one participant stated she viewed this as another notification to ignore</a:t>
            </a:r>
          </a:p>
        </p:txBody>
      </p:sp>
      <p:sp>
        <p:nvSpPr>
          <p:cNvPr name="TextBox 31" id="31"/>
          <p:cNvSpPr txBox="true"/>
          <p:nvPr/>
        </p:nvSpPr>
        <p:spPr>
          <a:xfrm rot="0">
            <a:off x="108966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Results</a:t>
            </a:r>
          </a:p>
        </p:txBody>
      </p:sp>
      <p:sp>
        <p:nvSpPr>
          <p:cNvPr name="TextBox 32" id="32"/>
          <p:cNvSpPr txBox="true"/>
          <p:nvPr/>
        </p:nvSpPr>
        <p:spPr>
          <a:xfrm rot="0">
            <a:off x="14173200" y="4111548"/>
            <a:ext cx="3086100" cy="386905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Simple notifications are not sufficient to change habits. It is worth noting that some interviewees did forget to eat, and the notifications did not help prevent this.</a:t>
            </a:r>
          </a:p>
        </p:txBody>
      </p:sp>
      <p:sp>
        <p:nvSpPr>
          <p:cNvPr name="TextBox 33" id="33"/>
          <p:cNvSpPr txBox="true"/>
          <p:nvPr/>
        </p:nvSpPr>
        <p:spPr>
          <a:xfrm rot="0">
            <a:off x="141732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Go-forward </a:t>
            </a:r>
          </a:p>
          <a:p>
            <a:pPr algn="l">
              <a:lnSpc>
                <a:spcPts val="3359"/>
              </a:lnSpc>
            </a:pPr>
            <a:r>
              <a:rPr lang="en-US" sz="2799" b="true">
                <a:solidFill>
                  <a:srgbClr val="2B2C30"/>
                </a:solidFill>
                <a:latin typeface="Public Sans Bold"/>
                <a:ea typeface="Public Sans Bold"/>
                <a:cs typeface="Public Sans Bold"/>
                <a:sym typeface="Public Sans Bold"/>
              </a:rPr>
              <a:t>Takeaway</a:t>
            </a:r>
          </a:p>
        </p:txBody>
      </p:sp>
      <p:grpSp>
        <p:nvGrpSpPr>
          <p:cNvPr name="Group 34" id="34"/>
          <p:cNvGrpSpPr/>
          <p:nvPr/>
        </p:nvGrpSpPr>
        <p:grpSpPr>
          <a:xfrm rot="0">
            <a:off x="4557939" y="8488062"/>
            <a:ext cx="8892750" cy="770238"/>
            <a:chOff x="0" y="0"/>
            <a:chExt cx="11857000" cy="1026984"/>
          </a:xfrm>
        </p:grpSpPr>
        <p:sp>
          <p:nvSpPr>
            <p:cNvPr name="Freeform 35" id="35"/>
            <p:cNvSpPr/>
            <p:nvPr/>
          </p:nvSpPr>
          <p:spPr>
            <a:xfrm flipH="false" flipV="false" rot="0">
              <a:off x="0" y="0"/>
              <a:ext cx="11857000" cy="1026984"/>
            </a:xfrm>
            <a:custGeom>
              <a:avLst/>
              <a:gdLst/>
              <a:ahLst/>
              <a:cxnLst/>
              <a:rect r="r" b="b" t="t" l="l"/>
              <a:pathLst>
                <a:path h="1026984" w="11857000">
                  <a:moveTo>
                    <a:pt x="0" y="0"/>
                  </a:moveTo>
                  <a:lnTo>
                    <a:pt x="11857000" y="0"/>
                  </a:lnTo>
                  <a:lnTo>
                    <a:pt x="11857000" y="1026984"/>
                  </a:lnTo>
                  <a:lnTo>
                    <a:pt x="0" y="1026984"/>
                  </a:lnTo>
                  <a:lnTo>
                    <a:pt x="0" y="0"/>
                  </a:lnTo>
                  <a:close/>
                </a:path>
              </a:pathLst>
            </a:custGeom>
            <a:blipFill>
              <a:blip r:embed="rId3"/>
              <a:stretch>
                <a:fillRect l="0" t="0" r="0" b="0"/>
              </a:stretch>
            </a:blipFill>
          </p:spPr>
        </p:sp>
        <p:grpSp>
          <p:nvGrpSpPr>
            <p:cNvPr name="Group 36" id="36"/>
            <p:cNvGrpSpPr/>
            <p:nvPr/>
          </p:nvGrpSpPr>
          <p:grpSpPr>
            <a:xfrm rot="0">
              <a:off x="651269" y="64469"/>
              <a:ext cx="2806289" cy="898047"/>
              <a:chOff x="0" y="0"/>
              <a:chExt cx="554329" cy="177392"/>
            </a:xfrm>
          </p:grpSpPr>
          <p:sp>
            <p:nvSpPr>
              <p:cNvPr name="Freeform 37" id="37"/>
              <p:cNvSpPr/>
              <p:nvPr/>
            </p:nvSpPr>
            <p:spPr>
              <a:xfrm flipH="false" flipV="false" rot="0">
                <a:off x="0" y="0"/>
                <a:ext cx="554329" cy="177392"/>
              </a:xfrm>
              <a:custGeom>
                <a:avLst/>
                <a:gdLst/>
                <a:ahLst/>
                <a:cxnLst/>
                <a:rect r="r" b="b" t="t" l="l"/>
                <a:pathLst>
                  <a:path h="177392" w="554329">
                    <a:moveTo>
                      <a:pt x="0" y="0"/>
                    </a:moveTo>
                    <a:lnTo>
                      <a:pt x="554329" y="0"/>
                    </a:lnTo>
                    <a:lnTo>
                      <a:pt x="554329" y="177392"/>
                    </a:lnTo>
                    <a:lnTo>
                      <a:pt x="0" y="177392"/>
                    </a:lnTo>
                    <a:close/>
                  </a:path>
                </a:pathLst>
              </a:custGeom>
              <a:solidFill>
                <a:srgbClr val="000000"/>
              </a:solidFill>
            </p:spPr>
          </p:sp>
          <p:sp>
            <p:nvSpPr>
              <p:cNvPr name="TextBox 38" id="38"/>
              <p:cNvSpPr txBox="true"/>
              <p:nvPr/>
            </p:nvSpPr>
            <p:spPr>
              <a:xfrm>
                <a:off x="0" y="-104775"/>
                <a:ext cx="554329" cy="282167"/>
              </a:xfrm>
              <a:prstGeom prst="rect">
                <a:avLst/>
              </a:prstGeom>
            </p:spPr>
            <p:txBody>
              <a:bodyPr anchor="ctr" rtlCol="false" tIns="50800" lIns="50800" bIns="50800" rIns="50800"/>
              <a:lstStyle/>
              <a:p>
                <a:pPr algn="ctr">
                  <a:lnSpc>
                    <a:spcPts val="3840"/>
                  </a:lnSpc>
                </a:pPr>
              </a:p>
            </p:txBody>
          </p:sp>
        </p:grpSp>
      </p:grpSp>
      <p:grpSp>
        <p:nvGrpSpPr>
          <p:cNvPr name="Group 39" id="39"/>
          <p:cNvGrpSpPr/>
          <p:nvPr/>
        </p:nvGrpSpPr>
        <p:grpSpPr>
          <a:xfrm rot="0">
            <a:off x="8077812" y="9180302"/>
            <a:ext cx="9678177" cy="798450"/>
            <a:chOff x="0" y="0"/>
            <a:chExt cx="12904236" cy="1064600"/>
          </a:xfrm>
        </p:grpSpPr>
        <p:sp>
          <p:nvSpPr>
            <p:cNvPr name="Freeform 40" id="40"/>
            <p:cNvSpPr/>
            <p:nvPr/>
          </p:nvSpPr>
          <p:spPr>
            <a:xfrm flipH="false" flipV="false" rot="0">
              <a:off x="0" y="0"/>
              <a:ext cx="12904236" cy="1064600"/>
            </a:xfrm>
            <a:custGeom>
              <a:avLst/>
              <a:gdLst/>
              <a:ahLst/>
              <a:cxnLst/>
              <a:rect r="r" b="b" t="t" l="l"/>
              <a:pathLst>
                <a:path h="1064600" w="12904236">
                  <a:moveTo>
                    <a:pt x="0" y="0"/>
                  </a:moveTo>
                  <a:lnTo>
                    <a:pt x="12904236" y="0"/>
                  </a:lnTo>
                  <a:lnTo>
                    <a:pt x="12904236" y="1064600"/>
                  </a:lnTo>
                  <a:lnTo>
                    <a:pt x="0" y="1064600"/>
                  </a:lnTo>
                  <a:lnTo>
                    <a:pt x="0" y="0"/>
                  </a:lnTo>
                  <a:close/>
                </a:path>
              </a:pathLst>
            </a:custGeom>
            <a:blipFill>
              <a:blip r:embed="rId4"/>
              <a:stretch>
                <a:fillRect l="0" t="0" r="0" b="0"/>
              </a:stretch>
            </a:blipFill>
          </p:spPr>
        </p:sp>
        <p:grpSp>
          <p:nvGrpSpPr>
            <p:cNvPr name="Group 41" id="41"/>
            <p:cNvGrpSpPr/>
            <p:nvPr/>
          </p:nvGrpSpPr>
          <p:grpSpPr>
            <a:xfrm rot="0">
              <a:off x="672589" y="88545"/>
              <a:ext cx="2773363" cy="887510"/>
              <a:chOff x="0" y="0"/>
              <a:chExt cx="554329" cy="177392"/>
            </a:xfrm>
          </p:grpSpPr>
          <p:sp>
            <p:nvSpPr>
              <p:cNvPr name="Freeform 42" id="42"/>
              <p:cNvSpPr/>
              <p:nvPr/>
            </p:nvSpPr>
            <p:spPr>
              <a:xfrm flipH="false" flipV="false" rot="0">
                <a:off x="0" y="0"/>
                <a:ext cx="554329" cy="177392"/>
              </a:xfrm>
              <a:custGeom>
                <a:avLst/>
                <a:gdLst/>
                <a:ahLst/>
                <a:cxnLst/>
                <a:rect r="r" b="b" t="t" l="l"/>
                <a:pathLst>
                  <a:path h="177392" w="554329">
                    <a:moveTo>
                      <a:pt x="0" y="0"/>
                    </a:moveTo>
                    <a:lnTo>
                      <a:pt x="554329" y="0"/>
                    </a:lnTo>
                    <a:lnTo>
                      <a:pt x="554329" y="177392"/>
                    </a:lnTo>
                    <a:lnTo>
                      <a:pt x="0" y="177392"/>
                    </a:lnTo>
                    <a:close/>
                  </a:path>
                </a:pathLst>
              </a:custGeom>
              <a:solidFill>
                <a:srgbClr val="000000"/>
              </a:solidFill>
            </p:spPr>
          </p:sp>
          <p:sp>
            <p:nvSpPr>
              <p:cNvPr name="TextBox 43" id="43"/>
              <p:cNvSpPr txBox="true"/>
              <p:nvPr/>
            </p:nvSpPr>
            <p:spPr>
              <a:xfrm>
                <a:off x="0" y="-104775"/>
                <a:ext cx="554329" cy="282167"/>
              </a:xfrm>
              <a:prstGeom prst="rect">
                <a:avLst/>
              </a:prstGeom>
            </p:spPr>
            <p:txBody>
              <a:bodyPr anchor="ctr" rtlCol="false" tIns="50800" lIns="50800" bIns="50800" rIns="50800"/>
              <a:lstStyle/>
              <a:p>
                <a:pPr algn="ctr">
                  <a:lnSpc>
                    <a:spcPts val="3839"/>
                  </a:lnSpc>
                </a:pPr>
              </a:p>
            </p:txBody>
          </p:sp>
        </p:grpSp>
      </p:grpSp>
      <p:sp>
        <p:nvSpPr>
          <p:cNvPr name="TextBox 44" id="44"/>
          <p:cNvSpPr txBox="true"/>
          <p:nvPr/>
        </p:nvSpPr>
        <p:spPr>
          <a:xfrm rot="0">
            <a:off x="226213" y="1904045"/>
            <a:ext cx="8383786"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Addressing the cyclical nature of eating disorders</a:t>
            </a:r>
          </a:p>
        </p:txBody>
      </p:sp>
    </p:spTree>
  </p:cSld>
  <p:clrMapOvr>
    <a:masterClrMapping/>
  </p:clrMapOvr>
</p:sld>
</file>

<file path=ppt/slides/slide3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4343400" y="2756663"/>
            <a:ext cx="138677" cy="13867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5" id="5"/>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6" id="6"/>
          <p:cNvGrpSpPr/>
          <p:nvPr/>
        </p:nvGrpSpPr>
        <p:grpSpPr>
          <a:xfrm rot="0">
            <a:off x="1028700" y="2756663"/>
            <a:ext cx="138677" cy="13867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8" id="8"/>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9" id="9"/>
          <p:cNvGrpSpPr/>
          <p:nvPr/>
        </p:nvGrpSpPr>
        <p:grpSpPr>
          <a:xfrm rot="0">
            <a:off x="7620000" y="2756663"/>
            <a:ext cx="138677" cy="13867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1" id="11"/>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2" id="12"/>
          <p:cNvGrpSpPr/>
          <p:nvPr/>
        </p:nvGrpSpPr>
        <p:grpSpPr>
          <a:xfrm rot="0">
            <a:off x="10896600" y="2756663"/>
            <a:ext cx="138677" cy="13867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4" id="14"/>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5" id="15"/>
          <p:cNvGrpSpPr/>
          <p:nvPr/>
        </p:nvGrpSpPr>
        <p:grpSpPr>
          <a:xfrm rot="0">
            <a:off x="14173200" y="2756663"/>
            <a:ext cx="138677" cy="13867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7" id="17"/>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18" id="18"/>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TextBox 19" id="19"/>
          <p:cNvSpPr txBox="true"/>
          <p:nvPr/>
        </p:nvSpPr>
        <p:spPr>
          <a:xfrm rot="0">
            <a:off x="226521" y="952500"/>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2: COMMUNITY</a:t>
            </a:r>
          </a:p>
        </p:txBody>
      </p:sp>
      <p:sp>
        <p:nvSpPr>
          <p:cNvPr name="TextBox 20" id="20"/>
          <p:cNvSpPr txBox="true"/>
          <p:nvPr/>
        </p:nvSpPr>
        <p:spPr>
          <a:xfrm rot="0">
            <a:off x="7620000" y="4111548"/>
            <a:ext cx="3086100" cy="144018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Flamingo</a:t>
            </a:r>
          </a:p>
          <a:p>
            <a:pPr algn="l">
              <a:lnSpc>
                <a:spcPts val="3840"/>
              </a:lnSpc>
            </a:pPr>
            <a:r>
              <a:rPr lang="en-US" sz="2400">
                <a:solidFill>
                  <a:srgbClr val="2B2C30"/>
                </a:solidFill>
                <a:latin typeface="Public Sans"/>
                <a:ea typeface="Public Sans"/>
                <a:cs typeface="Public Sans"/>
                <a:sym typeface="Public Sans"/>
              </a:rPr>
              <a:t>Peacock</a:t>
            </a:r>
          </a:p>
          <a:p>
            <a:pPr algn="l">
              <a:lnSpc>
                <a:spcPts val="3840"/>
              </a:lnSpc>
            </a:pPr>
            <a:r>
              <a:rPr lang="en-US" sz="2400">
                <a:solidFill>
                  <a:srgbClr val="2B2C30"/>
                </a:solidFill>
                <a:latin typeface="Public Sans"/>
                <a:ea typeface="Public Sans"/>
                <a:cs typeface="Public Sans"/>
                <a:sym typeface="Public Sans"/>
              </a:rPr>
              <a:t>Penguin</a:t>
            </a:r>
          </a:p>
        </p:txBody>
      </p:sp>
      <p:sp>
        <p:nvSpPr>
          <p:cNvPr name="TextBox 21" id="21"/>
          <p:cNvSpPr txBox="true"/>
          <p:nvPr/>
        </p:nvSpPr>
        <p:spPr>
          <a:xfrm rot="0">
            <a:off x="76200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Participants</a:t>
            </a:r>
          </a:p>
        </p:txBody>
      </p:sp>
      <p:sp>
        <p:nvSpPr>
          <p:cNvPr name="TextBox 22" id="22"/>
          <p:cNvSpPr txBox="true"/>
          <p:nvPr/>
        </p:nvSpPr>
        <p:spPr>
          <a:xfrm rot="0">
            <a:off x="1006871" y="4111548"/>
            <a:ext cx="3086100" cy="386905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Having access to people who are also going through the process of recovery could aid in emotional regulation, solidarity, and support.</a:t>
            </a:r>
          </a:p>
        </p:txBody>
      </p:sp>
      <p:sp>
        <p:nvSpPr>
          <p:cNvPr name="TextBox 23" id="23"/>
          <p:cNvSpPr txBox="true"/>
          <p:nvPr/>
        </p:nvSpPr>
        <p:spPr>
          <a:xfrm rot="0">
            <a:off x="1062453"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Critical Assumptions</a:t>
            </a:r>
          </a:p>
        </p:txBody>
      </p:sp>
      <p:sp>
        <p:nvSpPr>
          <p:cNvPr name="TextBox 24" id="24"/>
          <p:cNvSpPr txBox="true"/>
          <p:nvPr/>
        </p:nvSpPr>
        <p:spPr>
          <a:xfrm rot="0">
            <a:off x="4343400" y="4111548"/>
            <a:ext cx="3086100" cy="435483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We placed three people in an anonymous Q&amp;A/forum Discord server and prompted them with some questions to encourage discussion.</a:t>
            </a:r>
          </a:p>
        </p:txBody>
      </p:sp>
      <p:sp>
        <p:nvSpPr>
          <p:cNvPr name="TextBox 25" id="25"/>
          <p:cNvSpPr txBox="true"/>
          <p:nvPr/>
        </p:nvSpPr>
        <p:spPr>
          <a:xfrm rot="0">
            <a:off x="43434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Description</a:t>
            </a:r>
          </a:p>
          <a:p>
            <a:pPr algn="l">
              <a:lnSpc>
                <a:spcPts val="3359"/>
              </a:lnSpc>
            </a:pPr>
            <a:r>
              <a:rPr lang="en-US" sz="2799" b="true">
                <a:solidFill>
                  <a:srgbClr val="2B2C30"/>
                </a:solidFill>
                <a:latin typeface="Public Sans Bold"/>
                <a:ea typeface="Public Sans Bold"/>
                <a:cs typeface="Public Sans Bold"/>
                <a:sym typeface="Public Sans Bold"/>
              </a:rPr>
              <a:t>+ Setup</a:t>
            </a:r>
          </a:p>
        </p:txBody>
      </p:sp>
      <p:sp>
        <p:nvSpPr>
          <p:cNvPr name="TextBox 26" id="26"/>
          <p:cNvSpPr txBox="true"/>
          <p:nvPr/>
        </p:nvSpPr>
        <p:spPr>
          <a:xfrm rot="0">
            <a:off x="10706100" y="4111548"/>
            <a:ext cx="3276600" cy="532638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This prototype received the most positive response.</a:t>
            </a:r>
          </a:p>
          <a:p>
            <a:pPr algn="l">
              <a:lnSpc>
                <a:spcPts val="3840"/>
              </a:lnSpc>
            </a:pPr>
            <a:r>
              <a:rPr lang="en-US" sz="2400">
                <a:solidFill>
                  <a:srgbClr val="2B2C30"/>
                </a:solidFill>
                <a:latin typeface="Public Sans"/>
                <a:ea typeface="Public Sans"/>
                <a:cs typeface="Public Sans"/>
                <a:sym typeface="Public Sans"/>
              </a:rPr>
              <a:t>Even with a tiny test community, there was connection between users. However, it is unclear whether users would consistently interact over a larger time frame.</a:t>
            </a:r>
          </a:p>
        </p:txBody>
      </p:sp>
      <p:sp>
        <p:nvSpPr>
          <p:cNvPr name="TextBox 27" id="27"/>
          <p:cNvSpPr txBox="true"/>
          <p:nvPr/>
        </p:nvSpPr>
        <p:spPr>
          <a:xfrm rot="0">
            <a:off x="108966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Results</a:t>
            </a:r>
          </a:p>
        </p:txBody>
      </p:sp>
      <p:sp>
        <p:nvSpPr>
          <p:cNvPr name="TextBox 28" id="28"/>
          <p:cNvSpPr txBox="true"/>
          <p:nvPr/>
        </p:nvSpPr>
        <p:spPr>
          <a:xfrm rot="0">
            <a:off x="14173200" y="4111548"/>
            <a:ext cx="3210720" cy="532638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The test was not a resounding success but still supports the assumption. However, we weren’t able to test during times of stress, so the emotional regulation aspect is not confirmed. Worth further consideration!</a:t>
            </a:r>
          </a:p>
        </p:txBody>
      </p:sp>
      <p:sp>
        <p:nvSpPr>
          <p:cNvPr name="TextBox 29" id="29"/>
          <p:cNvSpPr txBox="true"/>
          <p:nvPr/>
        </p:nvSpPr>
        <p:spPr>
          <a:xfrm rot="0">
            <a:off x="141732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Go-forward </a:t>
            </a:r>
          </a:p>
          <a:p>
            <a:pPr algn="l">
              <a:lnSpc>
                <a:spcPts val="3359"/>
              </a:lnSpc>
            </a:pPr>
            <a:r>
              <a:rPr lang="en-US" sz="2799" b="true">
                <a:solidFill>
                  <a:srgbClr val="2B2C30"/>
                </a:solidFill>
                <a:latin typeface="Public Sans Bold"/>
                <a:ea typeface="Public Sans Bold"/>
                <a:cs typeface="Public Sans Bold"/>
                <a:sym typeface="Public Sans Bold"/>
              </a:rPr>
              <a:t>Takeaway</a:t>
            </a:r>
          </a:p>
        </p:txBody>
      </p:sp>
      <p:sp>
        <p:nvSpPr>
          <p:cNvPr name="TextBox 30" id="30"/>
          <p:cNvSpPr txBox="true"/>
          <p:nvPr/>
        </p:nvSpPr>
        <p:spPr>
          <a:xfrm rot="0">
            <a:off x="-4496356" y="9561753"/>
            <a:ext cx="13302187" cy="415290"/>
          </a:xfrm>
          <a:prstGeom prst="rect">
            <a:avLst/>
          </a:prstGeom>
        </p:spPr>
        <p:txBody>
          <a:bodyPr anchor="t" rtlCol="false" tIns="0" lIns="0" bIns="0" rIns="0">
            <a:spAutoFit/>
          </a:bodyPr>
          <a:lstStyle/>
          <a:p>
            <a:pPr algn="ctr">
              <a:lnSpc>
                <a:spcPts val="3359"/>
              </a:lnSpc>
            </a:pPr>
            <a:r>
              <a:rPr lang="en-US" b="true" sz="2400">
                <a:solidFill>
                  <a:srgbClr val="2B2C30"/>
                </a:solidFill>
                <a:latin typeface="Public Sans Bold"/>
                <a:ea typeface="Public Sans Bold"/>
                <a:cs typeface="Public Sans Bold"/>
                <a:sym typeface="Public Sans Bold"/>
              </a:rPr>
              <a:t>(screenshot on next slide)</a:t>
            </a:r>
          </a:p>
        </p:txBody>
      </p:sp>
      <p:sp>
        <p:nvSpPr>
          <p:cNvPr name="TextBox 31" id="31"/>
          <p:cNvSpPr txBox="true"/>
          <p:nvPr/>
        </p:nvSpPr>
        <p:spPr>
          <a:xfrm rot="0">
            <a:off x="226213" y="1904045"/>
            <a:ext cx="857961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Providing community support through Q&amp;A forum</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2611322" y="1946907"/>
            <a:ext cx="13065356" cy="7301868"/>
          </a:xfrm>
          <a:custGeom>
            <a:avLst/>
            <a:gdLst/>
            <a:ahLst/>
            <a:cxnLst/>
            <a:rect r="r" b="b" t="t" l="l"/>
            <a:pathLst>
              <a:path h="7301868" w="13065356">
                <a:moveTo>
                  <a:pt x="0" y="0"/>
                </a:moveTo>
                <a:lnTo>
                  <a:pt x="13065356" y="0"/>
                </a:lnTo>
                <a:lnTo>
                  <a:pt x="13065356" y="7301868"/>
                </a:lnTo>
                <a:lnTo>
                  <a:pt x="0" y="7301868"/>
                </a:lnTo>
                <a:lnTo>
                  <a:pt x="0" y="0"/>
                </a:lnTo>
                <a:close/>
              </a:path>
            </a:pathLst>
          </a:custGeom>
          <a:blipFill>
            <a:blip r:embed="rId2"/>
            <a:stretch>
              <a:fillRect l="0" t="0" r="0" b="-35764"/>
            </a:stretch>
          </a:blipFill>
        </p:spPr>
      </p:sp>
      <p:sp>
        <p:nvSpPr>
          <p:cNvPr name="TextBox 4" id="4"/>
          <p:cNvSpPr txBox="true"/>
          <p:nvPr/>
        </p:nvSpPr>
        <p:spPr>
          <a:xfrm rot="0">
            <a:off x="226521" y="952500"/>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2: COMMUNITY</a:t>
            </a:r>
          </a:p>
        </p:txBody>
      </p:sp>
      <p:sp>
        <p:nvSpPr>
          <p:cNvPr name="TextBox 5" id="5"/>
          <p:cNvSpPr txBox="true"/>
          <p:nvPr/>
        </p:nvSpPr>
        <p:spPr>
          <a:xfrm rot="0">
            <a:off x="264621" y="9604759"/>
            <a:ext cx="13302187" cy="398780"/>
          </a:xfrm>
          <a:prstGeom prst="rect">
            <a:avLst/>
          </a:prstGeom>
        </p:spPr>
        <p:txBody>
          <a:bodyPr anchor="t" rtlCol="false" tIns="0" lIns="0" bIns="0" rIns="0">
            <a:spAutoFit/>
          </a:bodyPr>
          <a:lstStyle/>
          <a:p>
            <a:pPr algn="l">
              <a:lnSpc>
                <a:spcPts val="3220"/>
              </a:lnSpc>
            </a:pPr>
            <a:r>
              <a:rPr lang="en-US" b="true" sz="2300">
                <a:solidFill>
                  <a:srgbClr val="2B2C30"/>
                </a:solidFill>
                <a:latin typeface="Public Sans Bold"/>
                <a:ea typeface="Public Sans Bold"/>
                <a:cs typeface="Public Sans Bold"/>
                <a:sym typeface="Public Sans Bold"/>
              </a:rPr>
              <a:t>(conversation logs in appendix)</a:t>
            </a:r>
          </a:p>
        </p:txBody>
      </p:sp>
    </p:spTree>
  </p:cSld>
  <p:clrMapOvr>
    <a:masterClrMapping/>
  </p:clrMapOvr>
</p:sld>
</file>

<file path=ppt/slides/slide35.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226521" y="952500"/>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3: INFO + TRIVIA</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7620000" y="4111548"/>
            <a:ext cx="3086100" cy="95440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Flamingo</a:t>
            </a:r>
          </a:p>
          <a:p>
            <a:pPr algn="l">
              <a:lnSpc>
                <a:spcPts val="3840"/>
              </a:lnSpc>
            </a:pPr>
            <a:r>
              <a:rPr lang="en-US" sz="2400">
                <a:solidFill>
                  <a:srgbClr val="2B2C30"/>
                </a:solidFill>
                <a:latin typeface="Public Sans"/>
                <a:ea typeface="Public Sans"/>
                <a:cs typeface="Public Sans"/>
                <a:sym typeface="Public Sans"/>
              </a:rPr>
              <a:t>Penguin</a:t>
            </a:r>
          </a:p>
        </p:txBody>
      </p:sp>
      <p:sp>
        <p:nvSpPr>
          <p:cNvPr name="TextBox 5" id="5"/>
          <p:cNvSpPr txBox="true"/>
          <p:nvPr/>
        </p:nvSpPr>
        <p:spPr>
          <a:xfrm rot="0">
            <a:off x="76200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Participants</a:t>
            </a:r>
          </a:p>
        </p:txBody>
      </p:sp>
      <p:sp>
        <p:nvSpPr>
          <p:cNvPr name="TextBox 6" id="6"/>
          <p:cNvSpPr txBox="true"/>
          <p:nvPr/>
        </p:nvSpPr>
        <p:spPr>
          <a:xfrm rot="0">
            <a:off x="1006871" y="4111548"/>
            <a:ext cx="3086100" cy="386905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Access to well-regulated, curated, and engaging food information will aid in shifting the mindset of the participant in a way that supports recovery.</a:t>
            </a:r>
          </a:p>
        </p:txBody>
      </p:sp>
      <p:sp>
        <p:nvSpPr>
          <p:cNvPr name="TextBox 7" id="7"/>
          <p:cNvSpPr txBox="true"/>
          <p:nvPr/>
        </p:nvSpPr>
        <p:spPr>
          <a:xfrm rot="0">
            <a:off x="1062453"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Critical Assumptions</a:t>
            </a:r>
          </a:p>
        </p:txBody>
      </p:sp>
      <p:sp>
        <p:nvSpPr>
          <p:cNvPr name="TextBox 8" id="8"/>
          <p:cNvSpPr txBox="true"/>
          <p:nvPr/>
        </p:nvSpPr>
        <p:spPr>
          <a:xfrm rot="0">
            <a:off x="4343400" y="4111548"/>
            <a:ext cx="3086100" cy="4354830"/>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We prompted participants with quizzes related to food information and myths. After they answered, we provided them with a source for the answer.</a:t>
            </a:r>
          </a:p>
        </p:txBody>
      </p:sp>
      <p:sp>
        <p:nvSpPr>
          <p:cNvPr name="TextBox 9" id="9"/>
          <p:cNvSpPr txBox="true"/>
          <p:nvPr/>
        </p:nvSpPr>
        <p:spPr>
          <a:xfrm rot="0">
            <a:off x="43434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Description </a:t>
            </a:r>
          </a:p>
          <a:p>
            <a:pPr algn="l">
              <a:lnSpc>
                <a:spcPts val="3359"/>
              </a:lnSpc>
            </a:pPr>
            <a:r>
              <a:rPr lang="en-US" sz="2799" b="true">
                <a:solidFill>
                  <a:srgbClr val="2B2C30"/>
                </a:solidFill>
                <a:latin typeface="Public Sans Bold"/>
                <a:ea typeface="Public Sans Bold"/>
                <a:cs typeface="Public Sans Bold"/>
                <a:sym typeface="Public Sans Bold"/>
              </a:rPr>
              <a:t>+ Setup</a:t>
            </a:r>
          </a:p>
        </p:txBody>
      </p:sp>
      <p:sp>
        <p:nvSpPr>
          <p:cNvPr name="TextBox 10" id="10"/>
          <p:cNvSpPr txBox="true"/>
          <p:nvPr/>
        </p:nvSpPr>
        <p:spPr>
          <a:xfrm rot="0">
            <a:off x="10896600" y="4111548"/>
            <a:ext cx="3086100" cy="484060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Execution was not ideal; Flamingo did not believe any of the fallacies and felt tricked. She did not learn from the activity. However, Penguin did find the experience more fun and educational.</a:t>
            </a:r>
          </a:p>
        </p:txBody>
      </p:sp>
      <p:sp>
        <p:nvSpPr>
          <p:cNvPr name="TextBox 11" id="11"/>
          <p:cNvSpPr txBox="true"/>
          <p:nvPr/>
        </p:nvSpPr>
        <p:spPr>
          <a:xfrm rot="0">
            <a:off x="10896600" y="3216198"/>
            <a:ext cx="2785647" cy="4286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Results</a:t>
            </a:r>
          </a:p>
        </p:txBody>
      </p:sp>
      <p:sp>
        <p:nvSpPr>
          <p:cNvPr name="TextBox 12" id="12"/>
          <p:cNvSpPr txBox="true"/>
          <p:nvPr/>
        </p:nvSpPr>
        <p:spPr>
          <a:xfrm rot="0">
            <a:off x="14173200" y="4111548"/>
            <a:ext cx="3288608" cy="5812155"/>
          </a:xfrm>
          <a:prstGeom prst="rect">
            <a:avLst/>
          </a:prstGeom>
        </p:spPr>
        <p:txBody>
          <a:bodyPr anchor="t" rtlCol="false" tIns="0" lIns="0" bIns="0" rIns="0">
            <a:spAutoFit/>
          </a:bodyPr>
          <a:lstStyle/>
          <a:p>
            <a:pPr algn="l">
              <a:lnSpc>
                <a:spcPts val="3840"/>
              </a:lnSpc>
            </a:pPr>
            <a:r>
              <a:rPr lang="en-US" sz="2400">
                <a:solidFill>
                  <a:srgbClr val="2B2C30"/>
                </a:solidFill>
                <a:latin typeface="Public Sans"/>
                <a:ea typeface="Public Sans"/>
                <a:cs typeface="Public Sans"/>
                <a:sym typeface="Public Sans"/>
              </a:rPr>
              <a:t>The prototype failed to adequately test the assumption, but provided important feedback. Information is most helpful when tailored to the user’s specific misconceptions, which was not exactly accomplished in this case.</a:t>
            </a:r>
          </a:p>
        </p:txBody>
      </p:sp>
      <p:sp>
        <p:nvSpPr>
          <p:cNvPr name="TextBox 13" id="13"/>
          <p:cNvSpPr txBox="true"/>
          <p:nvPr/>
        </p:nvSpPr>
        <p:spPr>
          <a:xfrm rot="0">
            <a:off x="14173200" y="3216198"/>
            <a:ext cx="2785647" cy="847725"/>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Go-forward </a:t>
            </a:r>
          </a:p>
          <a:p>
            <a:pPr algn="l">
              <a:lnSpc>
                <a:spcPts val="3359"/>
              </a:lnSpc>
            </a:pPr>
            <a:r>
              <a:rPr lang="en-US" sz="2799" b="true">
                <a:solidFill>
                  <a:srgbClr val="2B2C30"/>
                </a:solidFill>
                <a:latin typeface="Public Sans Bold"/>
                <a:ea typeface="Public Sans Bold"/>
                <a:cs typeface="Public Sans Bold"/>
                <a:sym typeface="Public Sans Bold"/>
              </a:rPr>
              <a:t>Takeaway</a:t>
            </a:r>
          </a:p>
        </p:txBody>
      </p:sp>
      <p:grpSp>
        <p:nvGrpSpPr>
          <p:cNvPr name="Group 14" id="14"/>
          <p:cNvGrpSpPr/>
          <p:nvPr/>
        </p:nvGrpSpPr>
        <p:grpSpPr>
          <a:xfrm rot="0">
            <a:off x="4343400" y="2756663"/>
            <a:ext cx="138677" cy="13867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6" id="16"/>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7" id="17"/>
          <p:cNvGrpSpPr/>
          <p:nvPr/>
        </p:nvGrpSpPr>
        <p:grpSpPr>
          <a:xfrm rot="0">
            <a:off x="1028700" y="2756663"/>
            <a:ext cx="138677" cy="13867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9" id="19"/>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0" id="20"/>
          <p:cNvGrpSpPr/>
          <p:nvPr/>
        </p:nvGrpSpPr>
        <p:grpSpPr>
          <a:xfrm rot="0">
            <a:off x="7620000" y="2756663"/>
            <a:ext cx="138677" cy="13867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2" id="22"/>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3" id="23"/>
          <p:cNvGrpSpPr/>
          <p:nvPr/>
        </p:nvGrpSpPr>
        <p:grpSpPr>
          <a:xfrm rot="0">
            <a:off x="10896600" y="2756663"/>
            <a:ext cx="138677" cy="13867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5" id="25"/>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6" id="26"/>
          <p:cNvGrpSpPr/>
          <p:nvPr/>
        </p:nvGrpSpPr>
        <p:grpSpPr>
          <a:xfrm rot="0">
            <a:off x="14173200" y="2756663"/>
            <a:ext cx="138677" cy="1386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8" id="28"/>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29" id="29"/>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TextBox 30" id="30"/>
          <p:cNvSpPr txBox="true"/>
          <p:nvPr/>
        </p:nvSpPr>
        <p:spPr>
          <a:xfrm rot="0">
            <a:off x="226213" y="1904045"/>
            <a:ext cx="9152567"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Improving mindset through educational information</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3942137" y="1956432"/>
            <a:ext cx="4675294" cy="7981486"/>
          </a:xfrm>
          <a:custGeom>
            <a:avLst/>
            <a:gdLst/>
            <a:ahLst/>
            <a:cxnLst/>
            <a:rect r="r" b="b" t="t" l="l"/>
            <a:pathLst>
              <a:path h="7981486" w="4675294">
                <a:moveTo>
                  <a:pt x="0" y="0"/>
                </a:moveTo>
                <a:lnTo>
                  <a:pt x="4675294" y="0"/>
                </a:lnTo>
                <a:lnTo>
                  <a:pt x="4675294" y="7981486"/>
                </a:lnTo>
                <a:lnTo>
                  <a:pt x="0" y="7981486"/>
                </a:lnTo>
                <a:lnTo>
                  <a:pt x="0" y="0"/>
                </a:lnTo>
                <a:close/>
              </a:path>
            </a:pathLst>
          </a:custGeom>
          <a:blipFill>
            <a:blip r:embed="rId2"/>
            <a:stretch>
              <a:fillRect l="0" t="-14937" r="-1505" b="-13621"/>
            </a:stretch>
          </a:blipFill>
        </p:spPr>
      </p:sp>
      <p:sp>
        <p:nvSpPr>
          <p:cNvPr name="Freeform 4" id="4"/>
          <p:cNvSpPr/>
          <p:nvPr/>
        </p:nvSpPr>
        <p:spPr>
          <a:xfrm flipH="false" flipV="false" rot="0">
            <a:off x="9561133" y="1956432"/>
            <a:ext cx="4732496" cy="7981486"/>
          </a:xfrm>
          <a:custGeom>
            <a:avLst/>
            <a:gdLst/>
            <a:ahLst/>
            <a:cxnLst/>
            <a:rect r="r" b="b" t="t" l="l"/>
            <a:pathLst>
              <a:path h="7981486" w="4732496">
                <a:moveTo>
                  <a:pt x="0" y="0"/>
                </a:moveTo>
                <a:lnTo>
                  <a:pt x="4732496" y="0"/>
                </a:lnTo>
                <a:lnTo>
                  <a:pt x="4732496" y="7981486"/>
                </a:lnTo>
                <a:lnTo>
                  <a:pt x="0" y="7981486"/>
                </a:lnTo>
                <a:lnTo>
                  <a:pt x="0" y="0"/>
                </a:lnTo>
                <a:close/>
              </a:path>
            </a:pathLst>
          </a:custGeom>
          <a:blipFill>
            <a:blip r:embed="rId3"/>
            <a:stretch>
              <a:fillRect l="0" t="-15366" r="-940" b="-14041"/>
            </a:stretch>
          </a:blipFill>
        </p:spPr>
      </p:sp>
      <p:sp>
        <p:nvSpPr>
          <p:cNvPr name="TextBox 5" id="5"/>
          <p:cNvSpPr txBox="true"/>
          <p:nvPr/>
        </p:nvSpPr>
        <p:spPr>
          <a:xfrm rot="0">
            <a:off x="226521" y="952500"/>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3: INFO + TRIVIA</a:t>
            </a:r>
          </a:p>
        </p:txBody>
      </p:sp>
      <p:grpSp>
        <p:nvGrpSpPr>
          <p:cNvPr name="Group 6" id="6"/>
          <p:cNvGrpSpPr/>
          <p:nvPr/>
        </p:nvGrpSpPr>
        <p:grpSpPr>
          <a:xfrm rot="0">
            <a:off x="4658227" y="5347320"/>
            <a:ext cx="1196963" cy="250257"/>
            <a:chOff x="0" y="0"/>
            <a:chExt cx="315249" cy="65911"/>
          </a:xfrm>
        </p:grpSpPr>
        <p:sp>
          <p:nvSpPr>
            <p:cNvPr name="Freeform 7" id="7"/>
            <p:cNvSpPr/>
            <p:nvPr/>
          </p:nvSpPr>
          <p:spPr>
            <a:xfrm flipH="false" flipV="false" rot="0">
              <a:off x="0" y="0"/>
              <a:ext cx="315249" cy="65911"/>
            </a:xfrm>
            <a:custGeom>
              <a:avLst/>
              <a:gdLst/>
              <a:ahLst/>
              <a:cxnLst/>
              <a:rect r="r" b="b" t="t" l="l"/>
              <a:pathLst>
                <a:path h="65911" w="315249">
                  <a:moveTo>
                    <a:pt x="0" y="0"/>
                  </a:moveTo>
                  <a:lnTo>
                    <a:pt x="315249" y="0"/>
                  </a:lnTo>
                  <a:lnTo>
                    <a:pt x="315249" y="65911"/>
                  </a:lnTo>
                  <a:lnTo>
                    <a:pt x="0" y="65911"/>
                  </a:lnTo>
                  <a:close/>
                </a:path>
              </a:pathLst>
            </a:custGeom>
            <a:solidFill>
              <a:srgbClr val="000000"/>
            </a:solidFill>
          </p:spPr>
        </p:sp>
        <p:sp>
          <p:nvSpPr>
            <p:cNvPr name="TextBox 8" id="8"/>
            <p:cNvSpPr txBox="true"/>
            <p:nvPr/>
          </p:nvSpPr>
          <p:spPr>
            <a:xfrm>
              <a:off x="0" y="-104775"/>
              <a:ext cx="315249" cy="170686"/>
            </a:xfrm>
            <a:prstGeom prst="rect">
              <a:avLst/>
            </a:prstGeom>
          </p:spPr>
          <p:txBody>
            <a:bodyPr anchor="ctr" rtlCol="false" tIns="50800" lIns="50800" bIns="50800" rIns="50800"/>
            <a:lstStyle/>
            <a:p>
              <a:pPr algn="ctr">
                <a:lnSpc>
                  <a:spcPts val="3840"/>
                </a:lnSpc>
              </a:pPr>
            </a:p>
          </p:txBody>
        </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4125340"/>
            <a:ext cx="12555437" cy="2230259"/>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Ethical Implications + Communities Impact</a:t>
            </a:r>
          </a:p>
        </p:txBody>
      </p:sp>
    </p:spTree>
  </p:cSld>
  <p:clrMapOvr>
    <a:masterClrMapping/>
  </p:clrMapOvr>
</p:sld>
</file>

<file path=ppt/slides/slide38.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1: NOTIFICATIONS</a:t>
            </a:r>
          </a:p>
        </p:txBody>
      </p:sp>
      <p:sp>
        <p:nvSpPr>
          <p:cNvPr name="TextBox 4" id="4"/>
          <p:cNvSpPr txBox="true"/>
          <p:nvPr/>
        </p:nvSpPr>
        <p:spPr>
          <a:xfrm rot="0">
            <a:off x="1028695" y="2593845"/>
            <a:ext cx="16051204" cy="616712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2B2C30"/>
                </a:solidFill>
                <a:latin typeface="Public Sans"/>
                <a:ea typeface="Public Sans"/>
                <a:cs typeface="Public Sans"/>
                <a:sym typeface="Public Sans"/>
              </a:rPr>
              <a:t>The language, tone, and delivery of the notification could have the potential to benefit or harm one’s relationship with food and eating disorder (</a:t>
            </a:r>
            <a:r>
              <a:rPr lang="en-US" sz="3200" i="true">
                <a:solidFill>
                  <a:srgbClr val="2B2C30"/>
                </a:solidFill>
                <a:latin typeface="Public Sans Italics"/>
                <a:ea typeface="Public Sans Italics"/>
                <a:cs typeface="Public Sans Italics"/>
                <a:sym typeface="Public Sans Italics"/>
              </a:rPr>
              <a:t>i.e. </a:t>
            </a:r>
            <a:r>
              <a:rPr lang="en-US" sz="3200">
                <a:solidFill>
                  <a:srgbClr val="2B2C30"/>
                </a:solidFill>
                <a:latin typeface="Public Sans"/>
                <a:ea typeface="Public Sans"/>
                <a:cs typeface="Public Sans"/>
                <a:sym typeface="Public Sans"/>
              </a:rPr>
              <a:t>sounding like an anonymous robot or a warm, empathetic human)</a:t>
            </a:r>
          </a:p>
          <a:p>
            <a:pPr algn="l" marL="690881" indent="-345440" lvl="1">
              <a:lnSpc>
                <a:spcPts val="4480"/>
              </a:lnSpc>
              <a:buFont typeface="Arial"/>
              <a:buChar char="•"/>
            </a:pPr>
            <a:r>
              <a:rPr lang="en-US" sz="3200">
                <a:solidFill>
                  <a:srgbClr val="2B2C30"/>
                </a:solidFill>
                <a:latin typeface="Public Sans"/>
                <a:ea typeface="Public Sans"/>
                <a:cs typeface="Public Sans"/>
                <a:sym typeface="Public Sans"/>
              </a:rPr>
              <a:t>This solution is designed for communities who have the time and bandwidth to be checking their phone in order to read the notifications and act accordingly</a:t>
            </a:r>
          </a:p>
          <a:p>
            <a:pPr algn="l" marL="690881" indent="-345440" lvl="1">
              <a:lnSpc>
                <a:spcPts val="4480"/>
              </a:lnSpc>
              <a:buFont typeface="Arial"/>
              <a:buChar char="•"/>
            </a:pPr>
            <a:r>
              <a:rPr lang="en-US" sz="3200">
                <a:solidFill>
                  <a:srgbClr val="2B2C30"/>
                </a:solidFill>
                <a:latin typeface="Public Sans"/>
                <a:ea typeface="Public Sans"/>
                <a:cs typeface="Public Sans"/>
                <a:sym typeface="Public Sans"/>
              </a:rPr>
              <a:t>The solution explicitly excludes communities that do not have access to technology throughout the day (especially consistently)</a:t>
            </a:r>
          </a:p>
          <a:p>
            <a:pPr algn="l" marL="690881" indent="-345440" lvl="1">
              <a:lnSpc>
                <a:spcPts val="4480"/>
              </a:lnSpc>
              <a:buFont typeface="Arial"/>
              <a:buChar char="•"/>
            </a:pPr>
            <a:r>
              <a:rPr lang="en-US" sz="3200">
                <a:solidFill>
                  <a:srgbClr val="2B2C30"/>
                </a:solidFill>
                <a:latin typeface="Public Sans"/>
                <a:ea typeface="Public Sans"/>
                <a:cs typeface="Public Sans"/>
                <a:sym typeface="Public Sans"/>
              </a:rPr>
              <a:t>The solution implicitly excludes those who do not have the ability to be on their phone throughout the day--whether this be due to working a demanding job or simply not having time--as well as those who do not have the flexibility to act on the notification</a:t>
            </a:r>
          </a:p>
        </p:txBody>
      </p:sp>
      <p:sp>
        <p:nvSpPr>
          <p:cNvPr name="TextBox 5" id="5"/>
          <p:cNvSpPr txBox="true"/>
          <p:nvPr/>
        </p:nvSpPr>
        <p:spPr>
          <a:xfrm rot="0">
            <a:off x="1050524" y="2061207"/>
            <a:ext cx="916836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Ethical implications &amp; communities impact</a:t>
            </a:r>
          </a:p>
        </p:txBody>
      </p:sp>
    </p:spTree>
  </p:cSld>
  <p:clrMapOvr>
    <a:masterClrMapping/>
  </p:clrMapOvr>
</p:sld>
</file>

<file path=ppt/slides/slide39.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EXPERIENCE PROTOTYPE 2: COMMUNITY</a:t>
            </a:r>
          </a:p>
        </p:txBody>
      </p:sp>
      <p:sp>
        <p:nvSpPr>
          <p:cNvPr name="TextBox 4" id="4"/>
          <p:cNvSpPr txBox="true"/>
          <p:nvPr/>
        </p:nvSpPr>
        <p:spPr>
          <a:xfrm rot="0">
            <a:off x="1006871" y="2593845"/>
            <a:ext cx="15894684" cy="7193915"/>
          </a:xfrm>
          <a:prstGeom prst="rect">
            <a:avLst/>
          </a:prstGeom>
        </p:spPr>
        <p:txBody>
          <a:bodyPr anchor="t" rtlCol="false" tIns="0" lIns="0" bIns="0" rIns="0">
            <a:spAutoFit/>
          </a:bodyPr>
          <a:lstStyle/>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Like any anonymous forum, the solution has the potential to become an unsafe space with risks of language and certain harmful messages sent</a:t>
            </a:r>
          </a:p>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The solution should implement an option to delete their own message and report someone’s message, flexibility over what information to share, and regulations to ensure it is a safe space</a:t>
            </a:r>
          </a:p>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The solution is designed for those who find comfort in sharing their experiences and engaging with the experiences of others, in particular in the digital space</a:t>
            </a:r>
          </a:p>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The solution implicitly excludes those who are not comfortable participating in a community forum or are not at a stage in recovery to where they are ready to share with others</a:t>
            </a:r>
          </a:p>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The solution explicitly excludes those who do not have access to community forums like Discord, for example</a:t>
            </a:r>
          </a:p>
          <a:p>
            <a:pPr algn="l" marL="626107" indent="-313054" lvl="1">
              <a:lnSpc>
                <a:spcPts val="4059"/>
              </a:lnSpc>
              <a:buFont typeface="Arial"/>
              <a:buChar char="•"/>
            </a:pPr>
            <a:r>
              <a:rPr lang="en-US" sz="2899">
                <a:solidFill>
                  <a:srgbClr val="2B2C30"/>
                </a:solidFill>
                <a:latin typeface="Public Sans"/>
                <a:ea typeface="Public Sans"/>
                <a:cs typeface="Public Sans"/>
                <a:sym typeface="Public Sans"/>
              </a:rPr>
              <a:t>The solution fails to consider that some people may feel as though they are harming others by sharing their experiences and giving unprofessional advice</a:t>
            </a:r>
          </a:p>
        </p:txBody>
      </p:sp>
      <p:sp>
        <p:nvSpPr>
          <p:cNvPr name="TextBox 5" id="5"/>
          <p:cNvSpPr txBox="true"/>
          <p:nvPr/>
        </p:nvSpPr>
        <p:spPr>
          <a:xfrm rot="0">
            <a:off x="1050524" y="2061207"/>
            <a:ext cx="9168369"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Ethical implications &amp; communities impact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10001250" y="2631799"/>
            <a:ext cx="3783488" cy="2269305"/>
            <a:chOff x="0" y="0"/>
            <a:chExt cx="5044650" cy="3025740"/>
          </a:xfrm>
        </p:grpSpPr>
        <p:pic>
          <p:nvPicPr>
            <p:cNvPr name="Picture 4" id="4"/>
            <p:cNvPicPr>
              <a:picLocks noChangeAspect="true"/>
            </p:cNvPicPr>
            <p:nvPr/>
          </p:nvPicPr>
          <p:blipFill>
            <a:blip r:embed="rId2"/>
            <a:srcRect l="0" t="10476" r="0" b="10476"/>
            <a:stretch>
              <a:fillRect/>
            </a:stretch>
          </p:blipFill>
          <p:spPr>
            <a:xfrm flipH="false" flipV="false">
              <a:off x="0" y="0"/>
              <a:ext cx="5044650" cy="3025740"/>
            </a:xfrm>
            <a:prstGeom prst="rect">
              <a:avLst/>
            </a:prstGeom>
          </p:spPr>
        </p:pic>
      </p:grpSp>
      <p:grpSp>
        <p:nvGrpSpPr>
          <p:cNvPr name="Group 5" id="5"/>
          <p:cNvGrpSpPr/>
          <p:nvPr/>
        </p:nvGrpSpPr>
        <p:grpSpPr>
          <a:xfrm rot="0">
            <a:off x="10510408" y="2459805"/>
            <a:ext cx="2998533" cy="2688178"/>
            <a:chOff x="0" y="0"/>
            <a:chExt cx="1379207" cy="1236456"/>
          </a:xfrm>
        </p:grpSpPr>
        <p:sp>
          <p:nvSpPr>
            <p:cNvPr name="Freeform 6" id="6"/>
            <p:cNvSpPr/>
            <p:nvPr/>
          </p:nvSpPr>
          <p:spPr>
            <a:xfrm flipH="false" flipV="false" rot="0">
              <a:off x="0" y="0"/>
              <a:ext cx="1379207" cy="1236456"/>
            </a:xfrm>
            <a:custGeom>
              <a:avLst/>
              <a:gdLst/>
              <a:ahLst/>
              <a:cxnLst/>
              <a:rect r="r" b="b" t="t" l="l"/>
              <a:pathLst>
                <a:path h="1236456" w="1379207">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sp>
        <p:sp>
          <p:nvSpPr>
            <p:cNvPr name="TextBox 7" id="7"/>
            <p:cNvSpPr txBox="true"/>
            <p:nvPr/>
          </p:nvSpPr>
          <p:spPr>
            <a:xfrm>
              <a:off x="0" y="-28575"/>
              <a:ext cx="1379207" cy="1265031"/>
            </a:xfrm>
            <a:prstGeom prst="rect">
              <a:avLst/>
            </a:prstGeom>
          </p:spPr>
          <p:txBody>
            <a:bodyPr anchor="ctr" rtlCol="false" tIns="68580" lIns="68580" bIns="68580" rIns="68580"/>
            <a:lstStyle/>
            <a:p>
              <a:pPr algn="ctr">
                <a:lnSpc>
                  <a:spcPts val="1889"/>
                </a:lnSpc>
              </a:pPr>
            </a:p>
          </p:txBody>
        </p:sp>
      </p:grpSp>
      <p:sp>
        <p:nvSpPr>
          <p:cNvPr name="TextBox 8" id="8"/>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2 NEW INTERVIEWEES</a:t>
            </a:r>
          </a:p>
        </p:txBody>
      </p:sp>
      <p:grpSp>
        <p:nvGrpSpPr>
          <p:cNvPr name="Group 9" id="9"/>
          <p:cNvGrpSpPr/>
          <p:nvPr/>
        </p:nvGrpSpPr>
        <p:grpSpPr>
          <a:xfrm rot="0">
            <a:off x="4035301" y="4901104"/>
            <a:ext cx="4345192" cy="4473846"/>
            <a:chOff x="0" y="0"/>
            <a:chExt cx="5793589" cy="5965128"/>
          </a:xfrm>
        </p:grpSpPr>
        <p:sp>
          <p:nvSpPr>
            <p:cNvPr name="TextBox 10" id="10"/>
            <p:cNvSpPr txBox="true"/>
            <p:nvPr/>
          </p:nvSpPr>
          <p:spPr>
            <a:xfrm rot="0">
              <a:off x="0" y="95250"/>
              <a:ext cx="5774718" cy="580496"/>
            </a:xfrm>
            <a:prstGeom prst="rect">
              <a:avLst/>
            </a:prstGeom>
          </p:spPr>
          <p:txBody>
            <a:bodyPr anchor="t" rtlCol="false" tIns="0" lIns="0" bIns="0" rIns="0">
              <a:spAutoFit/>
            </a:bodyPr>
            <a:lstStyle/>
            <a:p>
              <a:pPr algn="l">
                <a:lnSpc>
                  <a:spcPts val="3038"/>
                </a:lnSpc>
              </a:pPr>
            </a:p>
          </p:txBody>
        </p:sp>
        <p:sp>
          <p:nvSpPr>
            <p:cNvPr name="TextBox 11" id="11"/>
            <p:cNvSpPr txBox="true"/>
            <p:nvPr/>
          </p:nvSpPr>
          <p:spPr>
            <a:xfrm rot="0">
              <a:off x="0" y="716525"/>
              <a:ext cx="5793589" cy="727381"/>
            </a:xfrm>
            <a:prstGeom prst="rect">
              <a:avLst/>
            </a:prstGeom>
          </p:spPr>
          <p:txBody>
            <a:bodyPr anchor="t" rtlCol="false" tIns="0" lIns="0" bIns="0" rIns="0">
              <a:spAutoFit/>
            </a:bodyPr>
            <a:lstStyle/>
            <a:p>
              <a:pPr algn="l">
                <a:lnSpc>
                  <a:spcPts val="4513"/>
                </a:lnSpc>
              </a:pPr>
              <a:r>
                <a:rPr lang="en-US" sz="3223" b="true">
                  <a:solidFill>
                    <a:srgbClr val="2B2C30"/>
                  </a:solidFill>
                  <a:latin typeface="Public Sans Bold"/>
                  <a:ea typeface="Public Sans Bold"/>
                  <a:cs typeface="Public Sans Bold"/>
                  <a:sym typeface="Public Sans Bold"/>
                </a:rPr>
                <a:t>W</a:t>
              </a:r>
            </a:p>
          </p:txBody>
        </p:sp>
        <p:sp>
          <p:nvSpPr>
            <p:cNvPr name="TextBox 12" id="12"/>
            <p:cNvSpPr txBox="true"/>
            <p:nvPr/>
          </p:nvSpPr>
          <p:spPr>
            <a:xfrm rot="0">
              <a:off x="0" y="1635335"/>
              <a:ext cx="5793589" cy="4329793"/>
            </a:xfrm>
            <a:prstGeom prst="rect">
              <a:avLst/>
            </a:prstGeom>
          </p:spPr>
          <p:txBody>
            <a:bodyPr anchor="t" rtlCol="false" tIns="0" lIns="0" bIns="0" rIns="0">
              <a:spAutoFit/>
            </a:bodyPr>
            <a:lstStyle/>
            <a:p>
              <a:pPr algn="l">
                <a:lnSpc>
                  <a:spcPts val="2901"/>
                </a:lnSpc>
              </a:pPr>
              <a:r>
                <a:rPr lang="en-US" sz="2072">
                  <a:solidFill>
                    <a:srgbClr val="2B2C30"/>
                  </a:solidFill>
                  <a:latin typeface="Public Sans"/>
                  <a:ea typeface="Public Sans"/>
                  <a:cs typeface="Public Sans"/>
                  <a:sym typeface="Public Sans"/>
                </a:rPr>
                <a:t>Interviewer: Mai Mostafa</a:t>
              </a:r>
            </a:p>
            <a:p>
              <a:pPr algn="l">
                <a:lnSpc>
                  <a:spcPts val="2901"/>
                </a:lnSpc>
              </a:pPr>
              <a:r>
                <a:rPr lang="en-US" sz="2072">
                  <a:solidFill>
                    <a:srgbClr val="2B2C30"/>
                  </a:solidFill>
                  <a:latin typeface="Public Sans"/>
                  <a:ea typeface="Public Sans"/>
                  <a:cs typeface="Public Sans"/>
                  <a:sym typeface="Public Sans"/>
                </a:rPr>
                <a:t>Notes: Ava Love</a:t>
              </a:r>
            </a:p>
            <a:p>
              <a:pPr algn="l">
                <a:lnSpc>
                  <a:spcPts val="2901"/>
                </a:lnSpc>
              </a:pPr>
            </a:p>
            <a:p>
              <a:pPr algn="l">
                <a:lnSpc>
                  <a:spcPts val="2901"/>
                </a:lnSpc>
              </a:pPr>
              <a:r>
                <a:rPr lang="en-US" sz="2072">
                  <a:solidFill>
                    <a:srgbClr val="2B2C30"/>
                  </a:solidFill>
                  <a:latin typeface="Public Sans"/>
                  <a:ea typeface="Public Sans"/>
                  <a:cs typeface="Public Sans"/>
                  <a:sym typeface="Public Sans"/>
                </a:rPr>
                <a:t>Junior at San Jose State, studying Architecture, recently fell into bad eating habits as a result of his busy college schedule, however has seemingly made a miraculous recovery over summer</a:t>
              </a:r>
            </a:p>
          </p:txBody>
        </p:sp>
      </p:grpSp>
      <p:grpSp>
        <p:nvGrpSpPr>
          <p:cNvPr name="Group 13" id="13"/>
          <p:cNvGrpSpPr/>
          <p:nvPr/>
        </p:nvGrpSpPr>
        <p:grpSpPr>
          <a:xfrm rot="0">
            <a:off x="10001250" y="5495648"/>
            <a:ext cx="4842061" cy="3155498"/>
            <a:chOff x="0" y="0"/>
            <a:chExt cx="6456081" cy="4207330"/>
          </a:xfrm>
        </p:grpSpPr>
        <p:sp>
          <p:nvSpPr>
            <p:cNvPr name="TextBox 14" id="14"/>
            <p:cNvSpPr txBox="true"/>
            <p:nvPr/>
          </p:nvSpPr>
          <p:spPr>
            <a:xfrm rot="0">
              <a:off x="0" y="-76200"/>
              <a:ext cx="6456081" cy="727381"/>
            </a:xfrm>
            <a:prstGeom prst="rect">
              <a:avLst/>
            </a:prstGeom>
          </p:spPr>
          <p:txBody>
            <a:bodyPr anchor="t" rtlCol="false" tIns="0" lIns="0" bIns="0" rIns="0">
              <a:spAutoFit/>
            </a:bodyPr>
            <a:lstStyle/>
            <a:p>
              <a:pPr algn="l">
                <a:lnSpc>
                  <a:spcPts val="4513"/>
                </a:lnSpc>
              </a:pPr>
              <a:r>
                <a:rPr lang="en-US" sz="3223" b="true">
                  <a:solidFill>
                    <a:srgbClr val="2B2C30"/>
                  </a:solidFill>
                  <a:latin typeface="Public Sans Bold"/>
                  <a:ea typeface="Public Sans Bold"/>
                  <a:cs typeface="Public Sans Bold"/>
                  <a:sym typeface="Public Sans Bold"/>
                </a:rPr>
                <a:t>S</a:t>
              </a:r>
            </a:p>
          </p:txBody>
        </p:sp>
        <p:sp>
          <p:nvSpPr>
            <p:cNvPr name="TextBox 15" id="15"/>
            <p:cNvSpPr txBox="true"/>
            <p:nvPr/>
          </p:nvSpPr>
          <p:spPr>
            <a:xfrm rot="0">
              <a:off x="0" y="842611"/>
              <a:ext cx="6456081" cy="3364719"/>
            </a:xfrm>
            <a:prstGeom prst="rect">
              <a:avLst/>
            </a:prstGeom>
          </p:spPr>
          <p:txBody>
            <a:bodyPr anchor="t" rtlCol="false" tIns="0" lIns="0" bIns="0" rIns="0">
              <a:spAutoFit/>
            </a:bodyPr>
            <a:lstStyle/>
            <a:p>
              <a:pPr algn="l">
                <a:lnSpc>
                  <a:spcPts val="2901"/>
                </a:lnSpc>
              </a:pPr>
              <a:r>
                <a:rPr lang="en-US" sz="2072">
                  <a:solidFill>
                    <a:srgbClr val="2B2C30"/>
                  </a:solidFill>
                  <a:latin typeface="Public Sans"/>
                  <a:ea typeface="Public Sans"/>
                  <a:cs typeface="Public Sans"/>
                  <a:sym typeface="Public Sans"/>
                </a:rPr>
                <a:t>Interviewer: Na Young Son</a:t>
              </a:r>
            </a:p>
            <a:p>
              <a:pPr algn="l">
                <a:lnSpc>
                  <a:spcPts val="2901"/>
                </a:lnSpc>
              </a:pPr>
              <a:r>
                <a:rPr lang="en-US" sz="2072">
                  <a:solidFill>
                    <a:srgbClr val="2B2C30"/>
                  </a:solidFill>
                  <a:latin typeface="Public Sans"/>
                  <a:ea typeface="Public Sans"/>
                  <a:cs typeface="Public Sans"/>
                  <a:sym typeface="Public Sans"/>
                </a:rPr>
                <a:t>Notes: Ava Love</a:t>
              </a:r>
            </a:p>
            <a:p>
              <a:pPr algn="l">
                <a:lnSpc>
                  <a:spcPts val="2901"/>
                </a:lnSpc>
              </a:pPr>
            </a:p>
            <a:p>
              <a:pPr algn="l">
                <a:lnSpc>
                  <a:spcPts val="2901"/>
                </a:lnSpc>
              </a:pPr>
              <a:r>
                <a:rPr lang="en-US" sz="2072">
                  <a:solidFill>
                    <a:srgbClr val="2B2C30"/>
                  </a:solidFill>
                  <a:latin typeface="Public Sans"/>
                  <a:ea typeface="Public Sans"/>
                  <a:cs typeface="Public Sans"/>
                  <a:sym typeface="Public Sans"/>
                </a:rPr>
                <a:t>Sophomore in King’s College, now taking a LoA to work as a PT instructor, history of childhood obesity and bulking-up during high school</a:t>
              </a:r>
            </a:p>
          </p:txBody>
        </p:sp>
      </p:grpSp>
      <p:grpSp>
        <p:nvGrpSpPr>
          <p:cNvPr name="Group 16" id="16"/>
          <p:cNvGrpSpPr/>
          <p:nvPr/>
        </p:nvGrpSpPr>
        <p:grpSpPr>
          <a:xfrm rot="0">
            <a:off x="4316153" y="2631799"/>
            <a:ext cx="3783488" cy="2269305"/>
            <a:chOff x="0" y="0"/>
            <a:chExt cx="5044650" cy="3025740"/>
          </a:xfrm>
        </p:grpSpPr>
        <p:pic>
          <p:nvPicPr>
            <p:cNvPr name="Picture 17" id="17"/>
            <p:cNvPicPr>
              <a:picLocks noChangeAspect="true"/>
            </p:cNvPicPr>
            <p:nvPr/>
          </p:nvPicPr>
          <p:blipFill>
            <a:blip r:embed="rId2"/>
            <a:srcRect l="0" t="10476" r="0" b="10476"/>
            <a:stretch>
              <a:fillRect/>
            </a:stretch>
          </p:blipFill>
          <p:spPr>
            <a:xfrm flipH="false" flipV="false">
              <a:off x="0" y="0"/>
              <a:ext cx="5044650" cy="3025740"/>
            </a:xfrm>
            <a:prstGeom prst="rect">
              <a:avLst/>
            </a:prstGeom>
          </p:spPr>
        </p:pic>
      </p:grpSp>
      <p:grpSp>
        <p:nvGrpSpPr>
          <p:cNvPr name="Group 18" id="18"/>
          <p:cNvGrpSpPr/>
          <p:nvPr/>
        </p:nvGrpSpPr>
        <p:grpSpPr>
          <a:xfrm rot="0">
            <a:off x="4825311" y="2459805"/>
            <a:ext cx="2998533" cy="2688178"/>
            <a:chOff x="0" y="0"/>
            <a:chExt cx="1379207" cy="1236456"/>
          </a:xfrm>
        </p:grpSpPr>
        <p:sp>
          <p:nvSpPr>
            <p:cNvPr name="Freeform 19" id="19"/>
            <p:cNvSpPr/>
            <p:nvPr/>
          </p:nvSpPr>
          <p:spPr>
            <a:xfrm flipH="false" flipV="false" rot="0">
              <a:off x="0" y="0"/>
              <a:ext cx="1379207" cy="1236456"/>
            </a:xfrm>
            <a:custGeom>
              <a:avLst/>
              <a:gdLst/>
              <a:ahLst/>
              <a:cxnLst/>
              <a:rect r="r" b="b" t="t" l="l"/>
              <a:pathLst>
                <a:path h="1236456" w="1379207">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sp>
        <p:sp>
          <p:nvSpPr>
            <p:cNvPr name="TextBox 20" id="20"/>
            <p:cNvSpPr txBox="true"/>
            <p:nvPr/>
          </p:nvSpPr>
          <p:spPr>
            <a:xfrm>
              <a:off x="0" y="-28575"/>
              <a:ext cx="1379207" cy="1265031"/>
            </a:xfrm>
            <a:prstGeom prst="rect">
              <a:avLst/>
            </a:prstGeom>
          </p:spPr>
          <p:txBody>
            <a:bodyPr anchor="ctr" rtlCol="false" tIns="68580" lIns="68580" bIns="68580" rIns="68580"/>
            <a:lstStyle/>
            <a:p>
              <a:pPr algn="ctr">
                <a:lnSpc>
                  <a:spcPts val="1889"/>
                </a:lnSpc>
              </a:pPr>
            </a:p>
          </p:txBody>
        </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689" y="995002"/>
            <a:ext cx="16230600" cy="589546"/>
          </a:xfrm>
          <a:prstGeom prst="rect">
            <a:avLst/>
          </a:prstGeom>
        </p:spPr>
        <p:txBody>
          <a:bodyPr anchor="t" rtlCol="false" tIns="0" lIns="0" bIns="0" rIns="0">
            <a:spAutoFit/>
          </a:bodyPr>
          <a:lstStyle/>
          <a:p>
            <a:pPr algn="l">
              <a:lnSpc>
                <a:spcPts val="4780"/>
              </a:lnSpc>
              <a:spcBef>
                <a:spcPct val="0"/>
              </a:spcBef>
            </a:pPr>
            <a:r>
              <a:rPr lang="en-US" b="true" sz="3414" spc="775">
                <a:solidFill>
                  <a:srgbClr val="2B2C30"/>
                </a:solidFill>
                <a:latin typeface="Public Sans Bold"/>
                <a:ea typeface="Public Sans Bold"/>
                <a:cs typeface="Public Sans Bold"/>
                <a:sym typeface="Public Sans Bold"/>
              </a:rPr>
              <a:t>EXPERIENCE PROTOTYPE 3: FOOD INFO + TRIVIA</a:t>
            </a:r>
          </a:p>
        </p:txBody>
      </p:sp>
      <p:sp>
        <p:nvSpPr>
          <p:cNvPr name="TextBox 4" id="4"/>
          <p:cNvSpPr txBox="true"/>
          <p:nvPr/>
        </p:nvSpPr>
        <p:spPr>
          <a:xfrm rot="0">
            <a:off x="801212" y="2631945"/>
            <a:ext cx="16685553" cy="7733665"/>
          </a:xfrm>
          <a:prstGeom prst="rect">
            <a:avLst/>
          </a:prstGeom>
        </p:spPr>
        <p:txBody>
          <a:bodyPr anchor="t" rtlCol="false" tIns="0" lIns="0" bIns="0" rIns="0">
            <a:spAutoFit/>
          </a:bodyPr>
          <a:lstStyle/>
          <a:p>
            <a:pPr algn="l" marL="647697" indent="-323848" lvl="1">
              <a:lnSpc>
                <a:spcPts val="4199"/>
              </a:lnSpc>
              <a:buFont typeface="Arial"/>
              <a:buChar char="•"/>
            </a:pPr>
            <a:r>
              <a:rPr lang="en-US" sz="2999">
                <a:solidFill>
                  <a:srgbClr val="2B2C30"/>
                </a:solidFill>
                <a:latin typeface="Public Sans"/>
                <a:ea typeface="Public Sans"/>
                <a:cs typeface="Public Sans"/>
                <a:sym typeface="Public Sans"/>
              </a:rPr>
              <a:t>This solution operates based on the introductory survey, which is not a full representation of the user’s knowledge and needs</a:t>
            </a:r>
          </a:p>
          <a:p>
            <a:pPr algn="l" marL="647697" indent="-323848" lvl="1">
              <a:lnSpc>
                <a:spcPts val="4199"/>
              </a:lnSpc>
              <a:buFont typeface="Arial"/>
              <a:buChar char="•"/>
            </a:pPr>
            <a:r>
              <a:rPr lang="en-US" sz="2999">
                <a:solidFill>
                  <a:srgbClr val="2B2C30"/>
                </a:solidFill>
                <a:latin typeface="Public Sans"/>
                <a:ea typeface="Public Sans"/>
                <a:cs typeface="Public Sans"/>
                <a:sym typeface="Public Sans"/>
              </a:rPr>
              <a:t>Depending on the information presented, the user may already know and have an understanding of the topics the question targets; if we could specifically target the user’s biases, these would be significantly more effective</a:t>
            </a:r>
          </a:p>
          <a:p>
            <a:pPr algn="l" marL="647697" indent="-323848" lvl="1">
              <a:lnSpc>
                <a:spcPts val="4199"/>
              </a:lnSpc>
              <a:buFont typeface="Arial"/>
              <a:buChar char="•"/>
            </a:pPr>
            <a:r>
              <a:rPr lang="en-US" sz="2999">
                <a:solidFill>
                  <a:srgbClr val="2B2C30"/>
                </a:solidFill>
                <a:latin typeface="Public Sans"/>
                <a:ea typeface="Public Sans"/>
                <a:cs typeface="Public Sans"/>
                <a:sym typeface="Public Sans"/>
              </a:rPr>
              <a:t>This is designed for communities who do not already have access to food information or the time to look up the information themselves, ideally having them engage with food news on a daily basis would shift their mindset from being one about appearance, to being one about health</a:t>
            </a:r>
          </a:p>
          <a:p>
            <a:pPr algn="l" marL="647697" indent="-323848" lvl="1">
              <a:lnSpc>
                <a:spcPts val="4199"/>
              </a:lnSpc>
              <a:buFont typeface="Arial"/>
              <a:buChar char="•"/>
            </a:pPr>
            <a:r>
              <a:rPr lang="en-US" sz="2999">
                <a:solidFill>
                  <a:srgbClr val="2B2C30"/>
                </a:solidFill>
                <a:latin typeface="Public Sans"/>
                <a:ea typeface="Public Sans"/>
                <a:cs typeface="Public Sans"/>
                <a:sym typeface="Public Sans"/>
              </a:rPr>
              <a:t>This implicitly excludes those who don’t have the time nor energy to read the article sent. If there was a summary provided along with a citation, this may be more helpful</a:t>
            </a:r>
          </a:p>
          <a:p>
            <a:pPr algn="l" marL="647697" indent="-323848" lvl="1">
              <a:lnSpc>
                <a:spcPts val="4199"/>
              </a:lnSpc>
              <a:buFont typeface="Arial"/>
              <a:buChar char="•"/>
            </a:pPr>
            <a:r>
              <a:rPr lang="en-US" sz="2999">
                <a:solidFill>
                  <a:srgbClr val="2B2C30"/>
                </a:solidFill>
                <a:latin typeface="Public Sans"/>
                <a:ea typeface="Public Sans"/>
                <a:cs typeface="Public Sans"/>
                <a:sym typeface="Public Sans"/>
              </a:rPr>
              <a:t>This also may not consider the fact that there are plenty of people who do understand food and health information, but this simply is not enough to combat their unhealthy eating habits and mentality</a:t>
            </a:r>
          </a:p>
          <a:p>
            <a:pPr algn="l">
              <a:lnSpc>
                <a:spcPts val="3220"/>
              </a:lnSpc>
            </a:pPr>
          </a:p>
        </p:txBody>
      </p:sp>
      <p:sp>
        <p:nvSpPr>
          <p:cNvPr name="TextBox 5" id="5"/>
          <p:cNvSpPr txBox="true"/>
          <p:nvPr/>
        </p:nvSpPr>
        <p:spPr>
          <a:xfrm rot="0">
            <a:off x="1041004" y="2061207"/>
            <a:ext cx="10400505" cy="437388"/>
          </a:xfrm>
          <a:prstGeom prst="rect">
            <a:avLst/>
          </a:prstGeom>
        </p:spPr>
        <p:txBody>
          <a:bodyPr anchor="t" rtlCol="false" tIns="0" lIns="0" bIns="0" rIns="0">
            <a:spAutoFit/>
          </a:bodyPr>
          <a:lstStyle/>
          <a:p>
            <a:pPr algn="l">
              <a:lnSpc>
                <a:spcPts val="3276"/>
              </a:lnSpc>
            </a:pPr>
            <a:r>
              <a:rPr lang="en-US" sz="3600" i="true" spc="18">
                <a:solidFill>
                  <a:srgbClr val="2B2C30"/>
                </a:solidFill>
                <a:latin typeface="Playfair Display Italics"/>
                <a:ea typeface="Playfair Display Italics"/>
                <a:cs typeface="Playfair Display Italics"/>
                <a:sym typeface="Playfair Display Italics"/>
              </a:rPr>
              <a:t>Ethical implications &amp; communities impact</a:t>
            </a:r>
          </a:p>
        </p:txBody>
      </p:sp>
    </p:spTree>
  </p:cSld>
  <p:clrMapOvr>
    <a:masterClrMapping/>
  </p:clrMapOvr>
</p:sld>
</file>

<file path=ppt/slides/slide41.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2555437"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What’s Next?</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2845518" y="2619516"/>
            <a:ext cx="12558864" cy="1669217"/>
            <a:chOff x="0" y="0"/>
            <a:chExt cx="5776582" cy="767774"/>
          </a:xfrm>
        </p:grpSpPr>
        <p:sp>
          <p:nvSpPr>
            <p:cNvPr name="Freeform 4" id="4"/>
            <p:cNvSpPr/>
            <p:nvPr/>
          </p:nvSpPr>
          <p:spPr>
            <a:xfrm flipH="false" flipV="false" rot="0">
              <a:off x="0" y="0"/>
              <a:ext cx="5776582" cy="767774"/>
            </a:xfrm>
            <a:custGeom>
              <a:avLst/>
              <a:gdLst/>
              <a:ahLst/>
              <a:cxnLst/>
              <a:rect r="r" b="b" t="t" l="l"/>
              <a:pathLst>
                <a:path h="767774" w="5776582">
                  <a:moveTo>
                    <a:pt x="0" y="0"/>
                  </a:moveTo>
                  <a:lnTo>
                    <a:pt x="5776582" y="0"/>
                  </a:lnTo>
                  <a:lnTo>
                    <a:pt x="5776582" y="767774"/>
                  </a:lnTo>
                  <a:lnTo>
                    <a:pt x="0" y="767774"/>
                  </a:lnTo>
                  <a:close/>
                </a:path>
              </a:pathLst>
            </a:custGeom>
            <a:solidFill>
              <a:srgbClr val="000000">
                <a:alpha val="0"/>
              </a:srgbClr>
            </a:solidFill>
            <a:ln w="9525" cap="sq">
              <a:solidFill>
                <a:srgbClr val="2B2C30"/>
              </a:solidFill>
              <a:prstDash val="solid"/>
              <a:miter/>
            </a:ln>
          </p:spPr>
        </p:sp>
        <p:sp>
          <p:nvSpPr>
            <p:cNvPr name="TextBox 5" id="5"/>
            <p:cNvSpPr txBox="true"/>
            <p:nvPr/>
          </p:nvSpPr>
          <p:spPr>
            <a:xfrm>
              <a:off x="0" y="-28575"/>
              <a:ext cx="5776582" cy="796349"/>
            </a:xfrm>
            <a:prstGeom prst="rect">
              <a:avLst/>
            </a:prstGeom>
          </p:spPr>
          <p:txBody>
            <a:bodyPr anchor="ctr" rtlCol="false" tIns="68580" lIns="68580" bIns="68580" rIns="68580"/>
            <a:lstStyle/>
            <a:p>
              <a:pPr algn="ctr">
                <a:lnSpc>
                  <a:spcPts val="1889"/>
                </a:lnSpc>
              </a:pPr>
            </a:p>
          </p:txBody>
        </p:sp>
      </p:grpSp>
      <p:grpSp>
        <p:nvGrpSpPr>
          <p:cNvPr name="Group 6" id="6"/>
          <p:cNvGrpSpPr/>
          <p:nvPr/>
        </p:nvGrpSpPr>
        <p:grpSpPr>
          <a:xfrm rot="0">
            <a:off x="2486928" y="2319472"/>
            <a:ext cx="2282342" cy="2269305"/>
            <a:chOff x="0" y="0"/>
            <a:chExt cx="3043123" cy="3025740"/>
          </a:xfrm>
        </p:grpSpPr>
        <p:pic>
          <p:nvPicPr>
            <p:cNvPr name="Picture 7" id="7"/>
            <p:cNvPicPr>
              <a:picLocks noChangeAspect="true"/>
            </p:cNvPicPr>
            <p:nvPr/>
          </p:nvPicPr>
          <p:blipFill>
            <a:blip r:embed="rId2"/>
            <a:srcRect l="0" t="3" r="0" b="3"/>
            <a:stretch>
              <a:fillRect/>
            </a:stretch>
          </p:blipFill>
          <p:spPr>
            <a:xfrm flipH="false" flipV="false">
              <a:off x="0" y="0"/>
              <a:ext cx="3043123" cy="3025740"/>
            </a:xfrm>
            <a:prstGeom prst="rect">
              <a:avLst/>
            </a:prstGeom>
          </p:spPr>
        </p:pic>
      </p:grpSp>
      <p:grpSp>
        <p:nvGrpSpPr>
          <p:cNvPr name="Group 8" id="8"/>
          <p:cNvGrpSpPr/>
          <p:nvPr/>
        </p:nvGrpSpPr>
        <p:grpSpPr>
          <a:xfrm rot="0">
            <a:off x="7983779" y="2356664"/>
            <a:ext cx="2282342" cy="2269305"/>
            <a:chOff x="0" y="0"/>
            <a:chExt cx="3043123" cy="3025740"/>
          </a:xfrm>
        </p:grpSpPr>
        <p:pic>
          <p:nvPicPr>
            <p:cNvPr name="Picture 9" id="9"/>
            <p:cNvPicPr>
              <a:picLocks noChangeAspect="true"/>
            </p:cNvPicPr>
            <p:nvPr/>
          </p:nvPicPr>
          <p:blipFill>
            <a:blip r:embed="rId3"/>
            <a:srcRect l="0" t="425" r="0" b="425"/>
            <a:stretch>
              <a:fillRect/>
            </a:stretch>
          </p:blipFill>
          <p:spPr>
            <a:xfrm flipH="false" flipV="false">
              <a:off x="0" y="0"/>
              <a:ext cx="3043123" cy="3025740"/>
            </a:xfrm>
            <a:prstGeom prst="rect">
              <a:avLst/>
            </a:prstGeom>
          </p:spPr>
        </p:pic>
      </p:grpSp>
      <p:grpSp>
        <p:nvGrpSpPr>
          <p:cNvPr name="Group 10" id="10"/>
          <p:cNvGrpSpPr/>
          <p:nvPr/>
        </p:nvGrpSpPr>
        <p:grpSpPr>
          <a:xfrm rot="0">
            <a:off x="13476046" y="2356664"/>
            <a:ext cx="2282342" cy="2269305"/>
            <a:chOff x="0" y="0"/>
            <a:chExt cx="3043123" cy="3025740"/>
          </a:xfrm>
        </p:grpSpPr>
        <p:pic>
          <p:nvPicPr>
            <p:cNvPr name="Picture 11" id="11"/>
            <p:cNvPicPr>
              <a:picLocks noChangeAspect="true"/>
            </p:cNvPicPr>
            <p:nvPr/>
          </p:nvPicPr>
          <p:blipFill>
            <a:blip r:embed="rId4"/>
            <a:srcRect l="0" t="425" r="0" b="425"/>
            <a:stretch>
              <a:fillRect/>
            </a:stretch>
          </p:blipFill>
          <p:spPr>
            <a:xfrm flipH="false" flipV="false">
              <a:off x="0" y="0"/>
              <a:ext cx="3043123" cy="3025740"/>
            </a:xfrm>
            <a:prstGeom prst="rect">
              <a:avLst/>
            </a:prstGeom>
          </p:spPr>
        </p:pic>
      </p:grpSp>
      <p:sp>
        <p:nvSpPr>
          <p:cNvPr name="TextBox 12" id="12"/>
          <p:cNvSpPr txBox="true"/>
          <p:nvPr/>
        </p:nvSpPr>
        <p:spPr>
          <a:xfrm rot="0">
            <a:off x="2240171" y="486011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Reasons for</a:t>
            </a:r>
          </a:p>
        </p:txBody>
      </p:sp>
      <p:sp>
        <p:nvSpPr>
          <p:cNvPr name="TextBox 13" id="13"/>
          <p:cNvSpPr txBox="true"/>
          <p:nvPr/>
        </p:nvSpPr>
        <p:spPr>
          <a:xfrm rot="0">
            <a:off x="7672930" y="486011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Notable</a:t>
            </a:r>
          </a:p>
        </p:txBody>
      </p:sp>
      <p:sp>
        <p:nvSpPr>
          <p:cNvPr name="TextBox 14" id="14"/>
          <p:cNvSpPr txBox="true"/>
          <p:nvPr/>
        </p:nvSpPr>
        <p:spPr>
          <a:xfrm rot="0">
            <a:off x="13092263" y="486011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Steps for</a:t>
            </a:r>
          </a:p>
        </p:txBody>
      </p:sp>
      <p:sp>
        <p:nvSpPr>
          <p:cNvPr name="TextBox 15" id="1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SOLUTION MOVING FORWARD: COMMUNITY</a:t>
            </a:r>
          </a:p>
        </p:txBody>
      </p:sp>
      <p:sp>
        <p:nvSpPr>
          <p:cNvPr name="TextBox 16" id="16"/>
          <p:cNvSpPr txBox="true"/>
          <p:nvPr/>
        </p:nvSpPr>
        <p:spPr>
          <a:xfrm rot="0">
            <a:off x="2227535" y="5238519"/>
            <a:ext cx="3879394"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Creating Community</a:t>
            </a:r>
          </a:p>
        </p:txBody>
      </p:sp>
      <p:sp>
        <p:nvSpPr>
          <p:cNvPr name="TextBox 17" id="17"/>
          <p:cNvSpPr txBox="true"/>
          <p:nvPr/>
        </p:nvSpPr>
        <p:spPr>
          <a:xfrm rot="0">
            <a:off x="7582786" y="5210190"/>
            <a:ext cx="3877447" cy="1011845"/>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Ethical Implications + Communities Impact</a:t>
            </a:r>
          </a:p>
        </p:txBody>
      </p:sp>
      <p:sp>
        <p:nvSpPr>
          <p:cNvPr name="TextBox 18" id="18"/>
          <p:cNvSpPr txBox="true"/>
          <p:nvPr/>
        </p:nvSpPr>
        <p:spPr>
          <a:xfrm rot="0">
            <a:off x="13098214" y="5238519"/>
            <a:ext cx="3877447"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Moving Forward</a:t>
            </a:r>
          </a:p>
        </p:txBody>
      </p:sp>
      <p:sp>
        <p:nvSpPr>
          <p:cNvPr name="TextBox 19" id="19"/>
          <p:cNvSpPr txBox="true"/>
          <p:nvPr/>
        </p:nvSpPr>
        <p:spPr>
          <a:xfrm rot="0">
            <a:off x="2227535" y="5865051"/>
            <a:ext cx="4466992" cy="3427017"/>
          </a:xfrm>
          <a:prstGeom prst="rect">
            <a:avLst/>
          </a:prstGeom>
        </p:spPr>
        <p:txBody>
          <a:bodyPr anchor="t" rtlCol="false" tIns="0" lIns="0" bIns="0" rIns="0">
            <a:spAutoFit/>
          </a:bodyPr>
          <a:lstStyle/>
          <a:p>
            <a:pPr algn="l" marL="421671" indent="-210835" lvl="1">
              <a:lnSpc>
                <a:spcPts val="2734"/>
              </a:lnSpc>
              <a:buFont typeface="Arial"/>
              <a:buChar char="•"/>
            </a:pPr>
            <a:r>
              <a:rPr lang="en-US" sz="1953">
                <a:solidFill>
                  <a:srgbClr val="2B2C30"/>
                </a:solidFill>
                <a:latin typeface="Public Sans"/>
                <a:ea typeface="Public Sans"/>
                <a:cs typeface="Public Sans"/>
                <a:sym typeface="Public Sans"/>
              </a:rPr>
              <a:t>Highest user preference and positive feedback</a:t>
            </a:r>
          </a:p>
          <a:p>
            <a:pPr algn="l" marL="421671" indent="-210835" lvl="1">
              <a:lnSpc>
                <a:spcPts val="2734"/>
              </a:lnSpc>
              <a:buFont typeface="Arial"/>
              <a:buChar char="•"/>
            </a:pPr>
            <a:r>
              <a:rPr lang="en-US" sz="1953">
                <a:solidFill>
                  <a:srgbClr val="2B2C30"/>
                </a:solidFill>
                <a:latin typeface="Public Sans"/>
                <a:ea typeface="Public Sans"/>
                <a:cs typeface="Public Sans"/>
                <a:sym typeface="Public Sans"/>
              </a:rPr>
              <a:t>Addresses critical problem of loneliness in recovery</a:t>
            </a:r>
          </a:p>
          <a:p>
            <a:pPr algn="l" marL="421671" indent="-210835" lvl="1">
              <a:lnSpc>
                <a:spcPts val="2734"/>
              </a:lnSpc>
              <a:buFont typeface="Arial"/>
              <a:buChar char="•"/>
            </a:pPr>
            <a:r>
              <a:rPr lang="en-US" sz="1953">
                <a:solidFill>
                  <a:srgbClr val="2B2C30"/>
                </a:solidFill>
                <a:latin typeface="Public Sans"/>
                <a:ea typeface="Public Sans"/>
                <a:cs typeface="Public Sans"/>
                <a:sym typeface="Public Sans"/>
              </a:rPr>
              <a:t>Easily adaptable to the user’s specific needs</a:t>
            </a:r>
          </a:p>
          <a:p>
            <a:pPr algn="l" marL="421671" indent="-210835" lvl="1">
              <a:lnSpc>
                <a:spcPts val="2734"/>
              </a:lnSpc>
              <a:buFont typeface="Arial"/>
              <a:buChar char="•"/>
            </a:pPr>
            <a:r>
              <a:rPr lang="en-US" sz="1953">
                <a:solidFill>
                  <a:srgbClr val="2B2C30"/>
                </a:solidFill>
                <a:latin typeface="Public Sans"/>
                <a:ea typeface="Public Sans"/>
                <a:cs typeface="Public Sans"/>
                <a:sym typeface="Public Sans"/>
              </a:rPr>
              <a:t>Easily accessible and allows users to engage at their own discretion</a:t>
            </a:r>
          </a:p>
          <a:p>
            <a:pPr algn="l" marL="421671" indent="-210835" lvl="1">
              <a:lnSpc>
                <a:spcPts val="2734"/>
              </a:lnSpc>
              <a:buFont typeface="Arial"/>
              <a:buChar char="•"/>
            </a:pPr>
            <a:r>
              <a:rPr lang="en-US" sz="1953">
                <a:solidFill>
                  <a:srgbClr val="2B2C30"/>
                </a:solidFill>
                <a:latin typeface="Public Sans"/>
                <a:ea typeface="Public Sans"/>
                <a:cs typeface="Public Sans"/>
                <a:sym typeface="Public Sans"/>
              </a:rPr>
              <a:t>In engaging with communities, users reduce personal stigma</a:t>
            </a:r>
          </a:p>
        </p:txBody>
      </p:sp>
      <p:sp>
        <p:nvSpPr>
          <p:cNvPr name="TextBox 20" id="20"/>
          <p:cNvSpPr txBox="true"/>
          <p:nvPr/>
        </p:nvSpPr>
        <p:spPr>
          <a:xfrm rot="0">
            <a:off x="7582786" y="6336335"/>
            <a:ext cx="3877447" cy="3084188"/>
          </a:xfrm>
          <a:prstGeom prst="rect">
            <a:avLst/>
          </a:prstGeom>
        </p:spPr>
        <p:txBody>
          <a:bodyPr anchor="t" rtlCol="false" tIns="0" lIns="0" bIns="0" rIns="0">
            <a:spAutoFit/>
          </a:bodyPr>
          <a:lstStyle/>
          <a:p>
            <a:pPr algn="l" marL="421068" indent="-210534" lvl="1">
              <a:lnSpc>
                <a:spcPts val="2730"/>
              </a:lnSpc>
              <a:buFont typeface="Arial"/>
              <a:buChar char="•"/>
            </a:pPr>
            <a:r>
              <a:rPr lang="en-US" sz="1950">
                <a:solidFill>
                  <a:srgbClr val="2B2C30"/>
                </a:solidFill>
                <a:latin typeface="Public Sans"/>
                <a:ea typeface="Public Sans"/>
                <a:cs typeface="Public Sans"/>
                <a:sym typeface="Public Sans"/>
              </a:rPr>
              <a:t>This would only be useful for those who feel comfortable participating in an online forum with people they don’t know</a:t>
            </a:r>
          </a:p>
          <a:p>
            <a:pPr algn="l" marL="421068" indent="-210534" lvl="1">
              <a:lnSpc>
                <a:spcPts val="2730"/>
              </a:lnSpc>
              <a:buFont typeface="Arial"/>
              <a:buChar char="•"/>
            </a:pPr>
            <a:r>
              <a:rPr lang="en-US" sz="1950">
                <a:solidFill>
                  <a:srgbClr val="2B2C30"/>
                </a:solidFill>
                <a:latin typeface="Public Sans"/>
                <a:ea typeface="Public Sans"/>
                <a:cs typeface="Public Sans"/>
                <a:sym typeface="Public Sans"/>
              </a:rPr>
              <a:t>Risk of harmful content or messages spread anonymously (requires regulation)</a:t>
            </a:r>
          </a:p>
        </p:txBody>
      </p:sp>
      <p:sp>
        <p:nvSpPr>
          <p:cNvPr name="TextBox 21" id="21"/>
          <p:cNvSpPr txBox="true"/>
          <p:nvPr/>
        </p:nvSpPr>
        <p:spPr>
          <a:xfrm rot="0">
            <a:off x="13072050" y="5855526"/>
            <a:ext cx="4155897" cy="3427088"/>
          </a:xfrm>
          <a:prstGeom prst="rect">
            <a:avLst/>
          </a:prstGeom>
        </p:spPr>
        <p:txBody>
          <a:bodyPr anchor="t" rtlCol="false" tIns="0" lIns="0" bIns="0" rIns="0">
            <a:spAutoFit/>
          </a:bodyPr>
          <a:lstStyle/>
          <a:p>
            <a:pPr algn="l" marL="421068" indent="-210534" lvl="1">
              <a:lnSpc>
                <a:spcPts val="2730"/>
              </a:lnSpc>
              <a:buFont typeface="Arial"/>
              <a:buChar char="•"/>
            </a:pPr>
            <a:r>
              <a:rPr lang="en-US" sz="1950">
                <a:solidFill>
                  <a:srgbClr val="2B2C30"/>
                </a:solidFill>
                <a:latin typeface="Public Sans"/>
                <a:ea typeface="Public Sans"/>
                <a:cs typeface="Public Sans"/>
                <a:sym typeface="Public Sans"/>
              </a:rPr>
              <a:t>Narrow scope of top three purposes of the community (</a:t>
            </a:r>
            <a:r>
              <a:rPr lang="en-US" sz="1950" i="true">
                <a:solidFill>
                  <a:srgbClr val="2B2C30"/>
                </a:solidFill>
                <a:latin typeface="Public Sans Italics"/>
                <a:ea typeface="Public Sans Italics"/>
                <a:cs typeface="Public Sans Italics"/>
                <a:sym typeface="Public Sans Italics"/>
              </a:rPr>
              <a:t>i.e. </a:t>
            </a:r>
            <a:r>
              <a:rPr lang="en-US" sz="1950">
                <a:solidFill>
                  <a:srgbClr val="2B2C30"/>
                </a:solidFill>
                <a:latin typeface="Public Sans"/>
                <a:ea typeface="Public Sans"/>
                <a:cs typeface="Public Sans"/>
                <a:sym typeface="Public Sans"/>
              </a:rPr>
              <a:t>Q&amp;A, blog-type interactions, open journaling, etc.)</a:t>
            </a:r>
          </a:p>
          <a:p>
            <a:pPr algn="l" marL="421068" indent="-210534" lvl="1">
              <a:lnSpc>
                <a:spcPts val="2730"/>
              </a:lnSpc>
              <a:buFont typeface="Arial"/>
              <a:buChar char="•"/>
            </a:pPr>
            <a:r>
              <a:rPr lang="en-US" sz="1950">
                <a:solidFill>
                  <a:srgbClr val="2B2C30"/>
                </a:solidFill>
                <a:latin typeface="Public Sans"/>
                <a:ea typeface="Public Sans"/>
                <a:cs typeface="Public Sans"/>
                <a:sym typeface="Public Sans"/>
              </a:rPr>
              <a:t>Crafting a more thorough introductory survey to better captures a user’s specific needs</a:t>
            </a:r>
          </a:p>
          <a:p>
            <a:pPr algn="l" marL="421068" indent="-210534" lvl="1">
              <a:lnSpc>
                <a:spcPts val="2730"/>
              </a:lnSpc>
              <a:buFont typeface="Arial"/>
              <a:buChar char="•"/>
            </a:pPr>
            <a:r>
              <a:rPr lang="en-US" sz="1950">
                <a:solidFill>
                  <a:srgbClr val="2B2C30"/>
                </a:solidFill>
                <a:latin typeface="Public Sans"/>
                <a:ea typeface="Public Sans"/>
                <a:cs typeface="Public Sans"/>
                <a:sym typeface="Public Sans"/>
              </a:rPr>
              <a:t>Brainstorm ways to increase engagement in the community forum</a:t>
            </a:r>
          </a:p>
        </p:txBody>
      </p:sp>
    </p:spTree>
  </p:cSld>
  <p:clrMapOvr>
    <a:masterClrMapping/>
  </p:clrMapOvr>
</p:sld>
</file>

<file path=ppt/slides/slide4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11393882"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Thank you!</a:t>
            </a:r>
          </a:p>
        </p:txBody>
      </p:sp>
    </p:spTree>
  </p:cSld>
  <p:clrMapOvr>
    <a:masterClrMapping/>
  </p:clrMapOvr>
</p:sld>
</file>

<file path=ppt/slides/slide44.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145824" y="6420356"/>
            <a:ext cx="10695861" cy="25377"/>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5197474"/>
            <a:ext cx="9520210" cy="1158126"/>
          </a:xfrm>
          <a:prstGeom prst="rect">
            <a:avLst/>
          </a:prstGeom>
        </p:spPr>
        <p:txBody>
          <a:bodyPr anchor="t" rtlCol="false" tIns="0" lIns="0" bIns="0" rIns="0">
            <a:spAutoFit/>
          </a:bodyPr>
          <a:lstStyle/>
          <a:p>
            <a:pPr algn="l">
              <a:lnSpc>
                <a:spcPts val="8479"/>
              </a:lnSpc>
            </a:pPr>
            <a:r>
              <a:rPr lang="en-US" sz="9317" spc="46">
                <a:solidFill>
                  <a:srgbClr val="2B2C30"/>
                </a:solidFill>
                <a:latin typeface="Playfair Display"/>
                <a:ea typeface="Playfair Display"/>
                <a:cs typeface="Playfair Display"/>
                <a:sym typeface="Playfair Display"/>
              </a:rPr>
              <a:t>Appendix</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3264346" y="1923095"/>
            <a:ext cx="11759308" cy="8076466"/>
          </a:xfrm>
          <a:custGeom>
            <a:avLst/>
            <a:gdLst/>
            <a:ahLst/>
            <a:cxnLst/>
            <a:rect r="r" b="b" t="t" l="l"/>
            <a:pathLst>
              <a:path h="8076466" w="11759308">
                <a:moveTo>
                  <a:pt x="0" y="0"/>
                </a:moveTo>
                <a:lnTo>
                  <a:pt x="11759308" y="0"/>
                </a:lnTo>
                <a:lnTo>
                  <a:pt x="11759308" y="8076466"/>
                </a:lnTo>
                <a:lnTo>
                  <a:pt x="0" y="8076466"/>
                </a:lnTo>
                <a:lnTo>
                  <a:pt x="0" y="0"/>
                </a:lnTo>
                <a:close/>
              </a:path>
            </a:pathLst>
          </a:custGeom>
          <a:blipFill>
            <a:blip r:embed="rId2"/>
            <a:stretch>
              <a:fillRect l="0" t="-11158" r="-1793" b="0"/>
            </a:stretch>
          </a:blipFill>
        </p:spPr>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BRAINSTORMING PHOTOS: ORIGINAL HMWS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028695" y="1952921"/>
            <a:ext cx="11413137" cy="8040846"/>
          </a:xfrm>
          <a:custGeom>
            <a:avLst/>
            <a:gdLst/>
            <a:ahLst/>
            <a:cxnLst/>
            <a:rect r="r" b="b" t="t" l="l"/>
            <a:pathLst>
              <a:path h="8040846" w="11413137">
                <a:moveTo>
                  <a:pt x="0" y="0"/>
                </a:moveTo>
                <a:lnTo>
                  <a:pt x="11413136" y="0"/>
                </a:lnTo>
                <a:lnTo>
                  <a:pt x="11413136" y="8040846"/>
                </a:lnTo>
                <a:lnTo>
                  <a:pt x="0" y="8040846"/>
                </a:lnTo>
                <a:lnTo>
                  <a:pt x="0" y="0"/>
                </a:lnTo>
                <a:close/>
              </a:path>
            </a:pathLst>
          </a:custGeom>
          <a:blipFill>
            <a:blip r:embed="rId2"/>
            <a:stretch>
              <a:fillRect l="-10757" t="-16379" r="-11344" b="-13603"/>
            </a:stretch>
          </a:blipFill>
        </p:spPr>
      </p:sp>
      <p:sp>
        <p:nvSpPr>
          <p:cNvPr name="TextBox 4" id="4"/>
          <p:cNvSpPr txBox="true"/>
          <p:nvPr/>
        </p:nvSpPr>
        <p:spPr>
          <a:xfrm rot="0">
            <a:off x="1028700" y="1037548"/>
            <a:ext cx="16230600" cy="566051"/>
          </a:xfrm>
          <a:prstGeom prst="rect">
            <a:avLst/>
          </a:prstGeom>
        </p:spPr>
        <p:txBody>
          <a:bodyPr anchor="t" rtlCol="false" tIns="0" lIns="0" bIns="0" rIns="0">
            <a:spAutoFit/>
          </a:bodyPr>
          <a:lstStyle/>
          <a:p>
            <a:pPr algn="l">
              <a:lnSpc>
                <a:spcPts val="4500"/>
              </a:lnSpc>
              <a:spcBef>
                <a:spcPct val="0"/>
              </a:spcBef>
            </a:pPr>
            <a:r>
              <a:rPr lang="en-US" b="true" sz="3214" spc="729">
                <a:solidFill>
                  <a:srgbClr val="2B2C30"/>
                </a:solidFill>
                <a:latin typeface="Public Sans Bold"/>
                <a:ea typeface="Public Sans Bold"/>
                <a:cs typeface="Public Sans Bold"/>
                <a:sym typeface="Public Sans Bold"/>
              </a:rPr>
              <a:t>BRAINSTORMING PHOTOS: FINAL HWS WITH SOLUTIONS</a:t>
            </a:r>
          </a:p>
        </p:txBody>
      </p:sp>
      <p:sp>
        <p:nvSpPr>
          <p:cNvPr name="TextBox 5" id="5"/>
          <p:cNvSpPr txBox="true"/>
          <p:nvPr/>
        </p:nvSpPr>
        <p:spPr>
          <a:xfrm rot="0">
            <a:off x="13415662" y="3586735"/>
            <a:ext cx="4237677" cy="4706542"/>
          </a:xfrm>
          <a:prstGeom prst="rect">
            <a:avLst/>
          </a:prstGeom>
        </p:spPr>
        <p:txBody>
          <a:bodyPr anchor="t" rtlCol="false" tIns="0" lIns="0" bIns="0" rIns="0">
            <a:spAutoFit/>
          </a:bodyPr>
          <a:lstStyle/>
          <a:p>
            <a:pPr algn="l">
              <a:lnSpc>
                <a:spcPts val="4134"/>
              </a:lnSpc>
            </a:pPr>
            <a:r>
              <a:rPr lang="en-US" sz="2953" i="true">
                <a:solidFill>
                  <a:srgbClr val="2B2C30"/>
                </a:solidFill>
                <a:latin typeface="Public Sans Italics"/>
                <a:ea typeface="Public Sans Italics"/>
                <a:cs typeface="Public Sans Italics"/>
                <a:sym typeface="Public Sans Italics"/>
              </a:rPr>
              <a:t>Note:</a:t>
            </a:r>
            <a:r>
              <a:rPr lang="en-US" sz="2953">
                <a:solidFill>
                  <a:srgbClr val="2B2C30"/>
                </a:solidFill>
                <a:latin typeface="Public Sans"/>
                <a:ea typeface="Public Sans"/>
                <a:cs typeface="Public Sans"/>
                <a:sym typeface="Public Sans"/>
              </a:rPr>
              <a:t> This is from our second round of solution brainstorming, where we narrowed down to the final three. Solutions from the original brainstorm are compiled on the next slide.</a:t>
            </a:r>
          </a:p>
        </p:txBody>
      </p:sp>
    </p:spTree>
  </p:cSld>
  <p:clrMapOvr>
    <a:masterClrMapping/>
  </p:clrMapOvr>
</p:sld>
</file>

<file path=ppt/slides/slide47.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37758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752475"/>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BRAINSTORMING SOLUTIONS</a:t>
            </a:r>
          </a:p>
        </p:txBody>
      </p:sp>
      <p:sp>
        <p:nvSpPr>
          <p:cNvPr name="TextBox 4" id="4"/>
          <p:cNvSpPr txBox="true"/>
          <p:nvPr/>
        </p:nvSpPr>
        <p:spPr>
          <a:xfrm rot="0">
            <a:off x="608703" y="1788335"/>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Breaking the</a:t>
            </a:r>
          </a:p>
        </p:txBody>
      </p:sp>
      <p:sp>
        <p:nvSpPr>
          <p:cNvPr name="TextBox 5" id="5"/>
          <p:cNvSpPr txBox="true"/>
          <p:nvPr/>
        </p:nvSpPr>
        <p:spPr>
          <a:xfrm rot="0">
            <a:off x="7355102" y="184785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Creating</a:t>
            </a:r>
          </a:p>
        </p:txBody>
      </p:sp>
      <p:sp>
        <p:nvSpPr>
          <p:cNvPr name="TextBox 6" id="6"/>
          <p:cNvSpPr txBox="true"/>
          <p:nvPr/>
        </p:nvSpPr>
        <p:spPr>
          <a:xfrm rot="0">
            <a:off x="13216088" y="1866900"/>
            <a:ext cx="3866758" cy="366755"/>
          </a:xfrm>
          <a:prstGeom prst="rect">
            <a:avLst/>
          </a:prstGeom>
        </p:spPr>
        <p:txBody>
          <a:bodyPr anchor="t" rtlCol="false" tIns="0" lIns="0" bIns="0" rIns="0">
            <a:spAutoFit/>
          </a:bodyPr>
          <a:lstStyle/>
          <a:p>
            <a:pPr algn="l">
              <a:lnSpc>
                <a:spcPts val="2712"/>
              </a:lnSpc>
            </a:pPr>
            <a:r>
              <a:rPr lang="en-US" sz="2981" i="true" spc="14">
                <a:solidFill>
                  <a:srgbClr val="2B2C30"/>
                </a:solidFill>
                <a:latin typeface="Playfair Display Italics"/>
                <a:ea typeface="Playfair Display Italics"/>
                <a:cs typeface="Playfair Display Italics"/>
                <a:sym typeface="Playfair Display Italics"/>
              </a:rPr>
              <a:t>Improving</a:t>
            </a:r>
          </a:p>
        </p:txBody>
      </p:sp>
      <p:sp>
        <p:nvSpPr>
          <p:cNvPr name="TextBox 7" id="7"/>
          <p:cNvSpPr txBox="true"/>
          <p:nvPr/>
        </p:nvSpPr>
        <p:spPr>
          <a:xfrm rot="0">
            <a:off x="596067" y="2166744"/>
            <a:ext cx="3879394"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Cyclical Nature</a:t>
            </a:r>
          </a:p>
        </p:txBody>
      </p:sp>
      <p:sp>
        <p:nvSpPr>
          <p:cNvPr name="TextBox 8" id="8"/>
          <p:cNvSpPr txBox="true"/>
          <p:nvPr/>
        </p:nvSpPr>
        <p:spPr>
          <a:xfrm rot="0">
            <a:off x="7355102" y="2226259"/>
            <a:ext cx="3877447"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Community</a:t>
            </a:r>
          </a:p>
        </p:txBody>
      </p:sp>
      <p:sp>
        <p:nvSpPr>
          <p:cNvPr name="TextBox 9" id="9"/>
          <p:cNvSpPr txBox="true"/>
          <p:nvPr/>
        </p:nvSpPr>
        <p:spPr>
          <a:xfrm rot="0">
            <a:off x="13222039" y="2245309"/>
            <a:ext cx="3877447" cy="502707"/>
          </a:xfrm>
          <a:prstGeom prst="rect">
            <a:avLst/>
          </a:prstGeom>
        </p:spPr>
        <p:txBody>
          <a:bodyPr anchor="t" rtlCol="false" tIns="0" lIns="0" bIns="0" rIns="0">
            <a:spAutoFit/>
          </a:bodyPr>
          <a:lstStyle/>
          <a:p>
            <a:pPr algn="l">
              <a:lnSpc>
                <a:spcPts val="4029"/>
              </a:lnSpc>
            </a:pPr>
            <a:r>
              <a:rPr lang="en-US" sz="2878" b="true">
                <a:solidFill>
                  <a:srgbClr val="2B2C30"/>
                </a:solidFill>
                <a:latin typeface="Public Sans Bold"/>
                <a:ea typeface="Public Sans Bold"/>
                <a:cs typeface="Public Sans Bold"/>
                <a:sym typeface="Public Sans Bold"/>
              </a:rPr>
              <a:t>Info &amp; Messaging</a:t>
            </a:r>
          </a:p>
        </p:txBody>
      </p:sp>
      <p:sp>
        <p:nvSpPr>
          <p:cNvPr name="TextBox 10" id="10"/>
          <p:cNvSpPr txBox="true"/>
          <p:nvPr/>
        </p:nvSpPr>
        <p:spPr>
          <a:xfrm rot="0">
            <a:off x="395673" y="2909941"/>
            <a:ext cx="6125979" cy="7439582"/>
          </a:xfrm>
          <a:prstGeom prst="rect">
            <a:avLst/>
          </a:prstGeom>
        </p:spPr>
        <p:txBody>
          <a:bodyPr anchor="t" rtlCol="false" tIns="0" lIns="0" bIns="0" rIns="0">
            <a:spAutoFit/>
          </a:bodyPr>
          <a:lstStyle/>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Send reminders for snacking/eating regularly → focus on dividing food consumption across the day instead of eating once a day.</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a:t>
            </a:r>
            <a:r>
              <a:rPr lang="en-US" sz="1853">
                <a:solidFill>
                  <a:srgbClr val="2B2C30"/>
                </a:solidFill>
                <a:latin typeface="Public Sans"/>
                <a:ea typeface="Public Sans"/>
                <a:cs typeface="Public Sans"/>
                <a:sym typeface="Public Sans"/>
              </a:rPr>
              <a:t>Create a list for what helps decrease stress so the user can address it when the user becomes stressed</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a:t>
            </a:r>
            <a:r>
              <a:rPr lang="en-US" sz="1853">
                <a:solidFill>
                  <a:srgbClr val="2B2C30"/>
                </a:solidFill>
                <a:latin typeface="Public Sans"/>
                <a:ea typeface="Public Sans"/>
                <a:cs typeface="Public Sans"/>
                <a:sym typeface="Public Sans"/>
              </a:rPr>
              <a:t>Create a list for what causes stress that especially leads to binge eating</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Distract the user through simple games such as 2048/solitaire</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Motivational speech/music</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(Non-stressful) challenges that make eating more fun. (Like eat a food that you haven’t eaten in at least a month).</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Calendar that automatically sets meal-times between your commitments</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Access to a variety of coping mechanisms for different emotions and urges that could trigger some sort of relapses</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 Some sort of meal tracking that ensures you are eating the right amount of food per day</a:t>
            </a:r>
          </a:p>
          <a:p>
            <a:pPr algn="l" marL="400081" indent="-200041" lvl="1">
              <a:lnSpc>
                <a:spcPts val="2594"/>
              </a:lnSpc>
              <a:buAutoNum type="arabicPeriod" startAt="1"/>
            </a:pPr>
            <a:r>
              <a:rPr lang="en-US" sz="1853">
                <a:solidFill>
                  <a:srgbClr val="2B2C30"/>
                </a:solidFill>
                <a:latin typeface="Public Sans"/>
                <a:ea typeface="Public Sans"/>
                <a:cs typeface="Public Sans"/>
                <a:sym typeface="Public Sans"/>
              </a:rPr>
              <a:t>Providing emotional regulation (via meditation for example) after an eating disorder behavior</a:t>
            </a:r>
          </a:p>
          <a:p>
            <a:pPr algn="l">
              <a:lnSpc>
                <a:spcPts val="2594"/>
              </a:lnSpc>
            </a:pPr>
          </a:p>
        </p:txBody>
      </p:sp>
      <p:sp>
        <p:nvSpPr>
          <p:cNvPr name="TextBox 11" id="11"/>
          <p:cNvSpPr txBox="true"/>
          <p:nvPr/>
        </p:nvSpPr>
        <p:spPr>
          <a:xfrm rot="0">
            <a:off x="7150303" y="2928991"/>
            <a:ext cx="5289112" cy="4879968"/>
          </a:xfrm>
          <a:prstGeom prst="rect">
            <a:avLst/>
          </a:prstGeom>
        </p:spPr>
        <p:txBody>
          <a:bodyPr anchor="t" rtlCol="false" tIns="0" lIns="0" bIns="0" rIns="0">
            <a:spAutoFit/>
          </a:bodyPr>
          <a:lstStyle/>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 Group users based on recovery goals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 Daily/weekly check-in with fellow users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Connect people with EDs with those who have finished the recovery process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Social app based on body positivity/depicting a wide range of healthy bodies.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Connecting people with similar appetites to reduce comparison</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Cooking app (learning techniques, sharing recipes) specifically aimed at healing food relationships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Regulated, anonymous forum (could use discord for prototype)</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Q&amp;A type forum with recovering people</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Group of friends to eat with</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Group therapy</a:t>
            </a:r>
          </a:p>
        </p:txBody>
      </p:sp>
      <p:sp>
        <p:nvSpPr>
          <p:cNvPr name="TextBox 12" id="12"/>
          <p:cNvSpPr txBox="true"/>
          <p:nvPr/>
        </p:nvSpPr>
        <p:spPr>
          <a:xfrm rot="0">
            <a:off x="13016063" y="2928991"/>
            <a:ext cx="4936808" cy="6099168"/>
          </a:xfrm>
          <a:prstGeom prst="rect">
            <a:avLst/>
          </a:prstGeom>
        </p:spPr>
        <p:txBody>
          <a:bodyPr anchor="t" rtlCol="false" tIns="0" lIns="0" bIns="0" rIns="0">
            <a:spAutoFit/>
          </a:bodyPr>
          <a:lstStyle/>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News-like system that provides modern research and recommendations in a palatable form</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Trivia game that challenges fallacies regarding food</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Notifications sent throughout the day targeted to the person’s specific needs </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Encouraging quotes here throughout the day</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Access to recent food studies, and good food education, perhaps curated towards their specific biases.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Fund and post new studies specifically for EDs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Debunk TikTok nutrition videos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AI answers food questions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Access to experts</a:t>
            </a:r>
          </a:p>
          <a:p>
            <a:pPr algn="l" marL="377888" indent="-188944" lvl="1">
              <a:lnSpc>
                <a:spcPts val="2450"/>
              </a:lnSpc>
              <a:buAutoNum type="arabicPeriod" startAt="1"/>
            </a:pPr>
            <a:r>
              <a:rPr lang="en-US" sz="1750">
                <a:solidFill>
                  <a:srgbClr val="2B2C30"/>
                </a:solidFill>
                <a:latin typeface="Public Sans"/>
                <a:ea typeface="Public Sans"/>
                <a:cs typeface="Public Sans"/>
                <a:sym typeface="Public Sans"/>
              </a:rPr>
              <a:t> Encourage and help users to implement tactics to get off social media (which is often a source of toxic food info)</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959465" y="3814413"/>
            <a:ext cx="16369069" cy="3940049"/>
          </a:xfrm>
          <a:custGeom>
            <a:avLst/>
            <a:gdLst/>
            <a:ahLst/>
            <a:cxnLst/>
            <a:rect r="r" b="b" t="t" l="l"/>
            <a:pathLst>
              <a:path h="3940049" w="16369069">
                <a:moveTo>
                  <a:pt x="0" y="0"/>
                </a:moveTo>
                <a:lnTo>
                  <a:pt x="16369070" y="0"/>
                </a:lnTo>
                <a:lnTo>
                  <a:pt x="16369070" y="3940049"/>
                </a:lnTo>
                <a:lnTo>
                  <a:pt x="0" y="3940049"/>
                </a:lnTo>
                <a:lnTo>
                  <a:pt x="0" y="0"/>
                </a:lnTo>
                <a:close/>
              </a:path>
            </a:pathLst>
          </a:custGeom>
          <a:blipFill>
            <a:blip r:embed="rId2"/>
            <a:stretch>
              <a:fillRect l="-17347" t="-158941" r="-12019" b="-144152"/>
            </a:stretch>
          </a:blipFill>
        </p:spPr>
      </p:sp>
      <p:sp>
        <p:nvSpPr>
          <p:cNvPr name="TextBox 4" id="4"/>
          <p:cNvSpPr txBox="true"/>
          <p:nvPr/>
        </p:nvSpPr>
        <p:spPr>
          <a:xfrm rot="0">
            <a:off x="1028700" y="1145180"/>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BRAINSTORMING PHOTOS: FINAL HWS (ZOOMED IN)</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028695" y="2691914"/>
            <a:ext cx="16113284" cy="6378076"/>
          </a:xfrm>
          <a:custGeom>
            <a:avLst/>
            <a:gdLst/>
            <a:ahLst/>
            <a:cxnLst/>
            <a:rect r="r" b="b" t="t" l="l"/>
            <a:pathLst>
              <a:path h="6378076" w="16113284">
                <a:moveTo>
                  <a:pt x="0" y="0"/>
                </a:moveTo>
                <a:lnTo>
                  <a:pt x="16113284" y="0"/>
                </a:lnTo>
                <a:lnTo>
                  <a:pt x="16113284" y="6378076"/>
                </a:lnTo>
                <a:lnTo>
                  <a:pt x="0" y="6378076"/>
                </a:lnTo>
                <a:lnTo>
                  <a:pt x="0" y="0"/>
                </a:lnTo>
                <a:close/>
              </a:path>
            </a:pathLst>
          </a:custGeom>
          <a:blipFill>
            <a:blip r:embed="rId2"/>
            <a:stretch>
              <a:fillRect l="-72230" t="-48261" r="-18929" b="-213943"/>
            </a:stretch>
          </a:blipFill>
        </p:spPr>
      </p:sp>
      <p:sp>
        <p:nvSpPr>
          <p:cNvPr name="TextBox 4" id="4"/>
          <p:cNvSpPr txBox="true"/>
          <p:nvPr/>
        </p:nvSpPr>
        <p:spPr>
          <a:xfrm rot="0">
            <a:off x="1028700" y="1145180"/>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BRAINSTORMING PHOTOS: SOLUTIONS (ZOOMED IN)</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AutoShape 3" id="3"/>
          <p:cNvSpPr/>
          <p:nvPr/>
        </p:nvSpPr>
        <p:spPr>
          <a:xfrm>
            <a:off x="-21829" y="6050015"/>
            <a:ext cx="18288000" cy="0"/>
          </a:xfrm>
          <a:prstGeom prst="line">
            <a:avLst/>
          </a:prstGeom>
          <a:ln cap="flat" w="38100">
            <a:solidFill>
              <a:srgbClr val="2B2C30"/>
            </a:solidFill>
            <a:prstDash val="solid"/>
            <a:headEnd type="none" len="sm" w="sm"/>
            <a:tailEnd type="none" len="sm" w="sm"/>
          </a:ln>
        </p:spPr>
      </p:sp>
      <p:sp>
        <p:nvSpPr>
          <p:cNvPr name="AutoShape 4" id="4"/>
          <p:cNvSpPr/>
          <p:nvPr/>
        </p:nvSpPr>
        <p:spPr>
          <a:xfrm>
            <a:off x="9103121" y="1799270"/>
            <a:ext cx="0" cy="14251233"/>
          </a:xfrm>
          <a:prstGeom prst="line">
            <a:avLst/>
          </a:prstGeom>
          <a:ln cap="flat" w="38100">
            <a:solidFill>
              <a:srgbClr val="2B2C30"/>
            </a:solidFill>
            <a:prstDash val="solid"/>
            <a:headEnd type="none" len="sm" w="sm"/>
            <a:tailEnd type="none" len="sm" w="sm"/>
          </a:ln>
        </p:spPr>
      </p:sp>
      <p:grpSp>
        <p:nvGrpSpPr>
          <p:cNvPr name="Group 5" id="5"/>
          <p:cNvGrpSpPr/>
          <p:nvPr/>
        </p:nvGrpSpPr>
        <p:grpSpPr>
          <a:xfrm rot="0">
            <a:off x="9284776" y="3016873"/>
            <a:ext cx="3428474" cy="1216006"/>
            <a:chOff x="0" y="0"/>
            <a:chExt cx="902973" cy="320265"/>
          </a:xfrm>
        </p:grpSpPr>
        <p:sp>
          <p:nvSpPr>
            <p:cNvPr name="Freeform 6" id="6"/>
            <p:cNvSpPr/>
            <p:nvPr/>
          </p:nvSpPr>
          <p:spPr>
            <a:xfrm flipH="false" flipV="false" rot="0">
              <a:off x="0" y="0"/>
              <a:ext cx="902972" cy="320265"/>
            </a:xfrm>
            <a:custGeom>
              <a:avLst/>
              <a:gdLst/>
              <a:ahLst/>
              <a:cxnLst/>
              <a:rect r="r" b="b" t="t" l="l"/>
              <a:pathLst>
                <a:path h="320265" w="902972">
                  <a:moveTo>
                    <a:pt x="0" y="0"/>
                  </a:moveTo>
                  <a:lnTo>
                    <a:pt x="902972" y="0"/>
                  </a:lnTo>
                  <a:lnTo>
                    <a:pt x="902972" y="320265"/>
                  </a:lnTo>
                  <a:lnTo>
                    <a:pt x="0" y="320265"/>
                  </a:lnTo>
                  <a:close/>
                </a:path>
              </a:pathLst>
            </a:custGeom>
            <a:solidFill>
              <a:srgbClr val="E8BC7A"/>
            </a:solidFill>
          </p:spPr>
        </p:sp>
        <p:sp>
          <p:nvSpPr>
            <p:cNvPr name="TextBox 7" id="7"/>
            <p:cNvSpPr txBox="true"/>
            <p:nvPr/>
          </p:nvSpPr>
          <p:spPr>
            <a:xfrm>
              <a:off x="0" y="-47625"/>
              <a:ext cx="902973"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finds a lot of joy in baking breads and pastries and used this as a primary method for recovery</a:t>
              </a:r>
            </a:p>
          </p:txBody>
        </p:sp>
      </p:grpSp>
      <p:grpSp>
        <p:nvGrpSpPr>
          <p:cNvPr name="Group 8" id="8"/>
          <p:cNvGrpSpPr/>
          <p:nvPr/>
        </p:nvGrpSpPr>
        <p:grpSpPr>
          <a:xfrm rot="0">
            <a:off x="9444460" y="8704857"/>
            <a:ext cx="1554552" cy="1216006"/>
            <a:chOff x="0" y="0"/>
            <a:chExt cx="409429" cy="320265"/>
          </a:xfrm>
        </p:grpSpPr>
        <p:sp>
          <p:nvSpPr>
            <p:cNvPr name="Freeform 9" id="9"/>
            <p:cNvSpPr/>
            <p:nvPr/>
          </p:nvSpPr>
          <p:spPr>
            <a:xfrm flipH="false" flipV="false" rot="0">
              <a:off x="0" y="0"/>
              <a:ext cx="409429" cy="320265"/>
            </a:xfrm>
            <a:custGeom>
              <a:avLst/>
              <a:gdLst/>
              <a:ahLst/>
              <a:cxnLst/>
              <a:rect r="r" b="b" t="t" l="l"/>
              <a:pathLst>
                <a:path h="320265" w="409429">
                  <a:moveTo>
                    <a:pt x="0" y="0"/>
                  </a:moveTo>
                  <a:lnTo>
                    <a:pt x="409429" y="0"/>
                  </a:lnTo>
                  <a:lnTo>
                    <a:pt x="409429" y="320265"/>
                  </a:lnTo>
                  <a:lnTo>
                    <a:pt x="0" y="320265"/>
                  </a:lnTo>
                  <a:close/>
                </a:path>
              </a:pathLst>
            </a:custGeom>
            <a:solidFill>
              <a:srgbClr val="94BDE4"/>
            </a:solidFill>
          </p:spPr>
        </p:sp>
        <p:sp>
          <p:nvSpPr>
            <p:cNvPr name="TextBox 10" id="10"/>
            <p:cNvSpPr txBox="true"/>
            <p:nvPr/>
          </p:nvSpPr>
          <p:spPr>
            <a:xfrm>
              <a:off x="0" y="-47625"/>
              <a:ext cx="40942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feels like he’s recovered a lot</a:t>
              </a:r>
            </a:p>
          </p:txBody>
        </p:sp>
      </p:grpSp>
      <p:sp>
        <p:nvSpPr>
          <p:cNvPr name="TextBox 11" id="11"/>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1 JAMBOARD</a:t>
            </a:r>
          </a:p>
        </p:txBody>
      </p:sp>
      <p:sp>
        <p:nvSpPr>
          <p:cNvPr name="TextBox 12" id="12"/>
          <p:cNvSpPr txBox="true"/>
          <p:nvPr/>
        </p:nvSpPr>
        <p:spPr>
          <a:xfrm rot="0">
            <a:off x="9444460" y="5347070"/>
            <a:ext cx="1362233"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DOES</a:t>
            </a:r>
          </a:p>
        </p:txBody>
      </p:sp>
      <p:sp>
        <p:nvSpPr>
          <p:cNvPr name="TextBox 13" id="13"/>
          <p:cNvSpPr txBox="true"/>
          <p:nvPr/>
        </p:nvSpPr>
        <p:spPr>
          <a:xfrm rot="0">
            <a:off x="7848866" y="534707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SAY</a:t>
            </a:r>
          </a:p>
        </p:txBody>
      </p:sp>
      <p:sp>
        <p:nvSpPr>
          <p:cNvPr name="TextBox 14" id="14"/>
          <p:cNvSpPr txBox="true"/>
          <p:nvPr/>
        </p:nvSpPr>
        <p:spPr>
          <a:xfrm rot="0">
            <a:off x="7664691" y="6192890"/>
            <a:ext cx="127650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THINK</a:t>
            </a:r>
          </a:p>
        </p:txBody>
      </p:sp>
      <p:sp>
        <p:nvSpPr>
          <p:cNvPr name="TextBox 15" id="15"/>
          <p:cNvSpPr txBox="true"/>
          <p:nvPr/>
        </p:nvSpPr>
        <p:spPr>
          <a:xfrm rot="0">
            <a:off x="9444460" y="619289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FEEL</a:t>
            </a:r>
          </a:p>
        </p:txBody>
      </p:sp>
      <p:grpSp>
        <p:nvGrpSpPr>
          <p:cNvPr name="Group 16" id="16"/>
          <p:cNvGrpSpPr/>
          <p:nvPr/>
        </p:nvGrpSpPr>
        <p:grpSpPr>
          <a:xfrm rot="0">
            <a:off x="13178575" y="4390153"/>
            <a:ext cx="2341407" cy="1502769"/>
            <a:chOff x="0" y="0"/>
            <a:chExt cx="616667" cy="395791"/>
          </a:xfrm>
        </p:grpSpPr>
        <p:sp>
          <p:nvSpPr>
            <p:cNvPr name="Freeform 17" id="17"/>
            <p:cNvSpPr/>
            <p:nvPr/>
          </p:nvSpPr>
          <p:spPr>
            <a:xfrm flipH="false" flipV="false" rot="0">
              <a:off x="0" y="0"/>
              <a:ext cx="616667" cy="395791"/>
            </a:xfrm>
            <a:custGeom>
              <a:avLst/>
              <a:gdLst/>
              <a:ahLst/>
              <a:cxnLst/>
              <a:rect r="r" b="b" t="t" l="l"/>
              <a:pathLst>
                <a:path h="395791" w="616667">
                  <a:moveTo>
                    <a:pt x="0" y="0"/>
                  </a:moveTo>
                  <a:lnTo>
                    <a:pt x="616667" y="0"/>
                  </a:lnTo>
                  <a:lnTo>
                    <a:pt x="616667" y="395791"/>
                  </a:lnTo>
                  <a:lnTo>
                    <a:pt x="0" y="395791"/>
                  </a:lnTo>
                  <a:close/>
                </a:path>
              </a:pathLst>
            </a:custGeom>
            <a:solidFill>
              <a:srgbClr val="E8BC7A"/>
            </a:solidFill>
          </p:spPr>
        </p:sp>
        <p:sp>
          <p:nvSpPr>
            <p:cNvPr name="TextBox 18" id="18"/>
            <p:cNvSpPr txBox="true"/>
            <p:nvPr/>
          </p:nvSpPr>
          <p:spPr>
            <a:xfrm>
              <a:off x="0" y="-47625"/>
              <a:ext cx="616667"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is more than willing to invest his time and energy into his health and recovery</a:t>
              </a:r>
            </a:p>
          </p:txBody>
        </p:sp>
      </p:grpSp>
      <p:grpSp>
        <p:nvGrpSpPr>
          <p:cNvPr name="Group 19" id="19"/>
          <p:cNvGrpSpPr/>
          <p:nvPr/>
        </p:nvGrpSpPr>
        <p:grpSpPr>
          <a:xfrm rot="0">
            <a:off x="15823272" y="3296819"/>
            <a:ext cx="2022111" cy="2186668"/>
            <a:chOff x="0" y="0"/>
            <a:chExt cx="532572" cy="575912"/>
          </a:xfrm>
        </p:grpSpPr>
        <p:sp>
          <p:nvSpPr>
            <p:cNvPr name="Freeform 20" id="20"/>
            <p:cNvSpPr/>
            <p:nvPr/>
          </p:nvSpPr>
          <p:spPr>
            <a:xfrm flipH="false" flipV="false" rot="0">
              <a:off x="0" y="0"/>
              <a:ext cx="532572" cy="575912"/>
            </a:xfrm>
            <a:custGeom>
              <a:avLst/>
              <a:gdLst/>
              <a:ahLst/>
              <a:cxnLst/>
              <a:rect r="r" b="b" t="t" l="l"/>
              <a:pathLst>
                <a:path h="575912" w="532572">
                  <a:moveTo>
                    <a:pt x="0" y="0"/>
                  </a:moveTo>
                  <a:lnTo>
                    <a:pt x="532572" y="0"/>
                  </a:lnTo>
                  <a:lnTo>
                    <a:pt x="532572" y="575912"/>
                  </a:lnTo>
                  <a:lnTo>
                    <a:pt x="0" y="575912"/>
                  </a:lnTo>
                  <a:close/>
                </a:path>
              </a:pathLst>
            </a:custGeom>
            <a:solidFill>
              <a:srgbClr val="E8BC7A"/>
            </a:solidFill>
          </p:spPr>
        </p:sp>
        <p:sp>
          <p:nvSpPr>
            <p:cNvPr name="TextBox 21" id="21"/>
            <p:cNvSpPr txBox="true"/>
            <p:nvPr/>
          </p:nvSpPr>
          <p:spPr>
            <a:xfrm>
              <a:off x="0" y="-47625"/>
              <a:ext cx="532572" cy="623537"/>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whenever he doesn’t feel well, he goes through a list of possible causes (did I sleep enough, did I eat, did I drink water)</a:t>
              </a:r>
            </a:p>
          </p:txBody>
        </p:sp>
      </p:grpSp>
      <p:grpSp>
        <p:nvGrpSpPr>
          <p:cNvPr name="Group 22" id="22"/>
          <p:cNvGrpSpPr/>
          <p:nvPr/>
        </p:nvGrpSpPr>
        <p:grpSpPr>
          <a:xfrm rot="0">
            <a:off x="9321122" y="6708817"/>
            <a:ext cx="2164986" cy="1891393"/>
            <a:chOff x="0" y="0"/>
            <a:chExt cx="570202" cy="498145"/>
          </a:xfrm>
        </p:grpSpPr>
        <p:sp>
          <p:nvSpPr>
            <p:cNvPr name="Freeform 23" id="23"/>
            <p:cNvSpPr/>
            <p:nvPr/>
          </p:nvSpPr>
          <p:spPr>
            <a:xfrm flipH="false" flipV="false" rot="0">
              <a:off x="0" y="0"/>
              <a:ext cx="570202" cy="498145"/>
            </a:xfrm>
            <a:custGeom>
              <a:avLst/>
              <a:gdLst/>
              <a:ahLst/>
              <a:cxnLst/>
              <a:rect r="r" b="b" t="t" l="l"/>
              <a:pathLst>
                <a:path h="498145" w="570202">
                  <a:moveTo>
                    <a:pt x="0" y="0"/>
                  </a:moveTo>
                  <a:lnTo>
                    <a:pt x="570202" y="0"/>
                  </a:lnTo>
                  <a:lnTo>
                    <a:pt x="570202" y="498145"/>
                  </a:lnTo>
                  <a:lnTo>
                    <a:pt x="0" y="498145"/>
                  </a:lnTo>
                  <a:close/>
                </a:path>
              </a:pathLst>
            </a:custGeom>
            <a:solidFill>
              <a:srgbClr val="94BDE4"/>
            </a:solidFill>
          </p:spPr>
        </p:sp>
        <p:sp>
          <p:nvSpPr>
            <p:cNvPr name="TextBox 24" id="24"/>
            <p:cNvSpPr txBox="true"/>
            <p:nvPr/>
          </p:nvSpPr>
          <p:spPr>
            <a:xfrm>
              <a:off x="0" y="-47625"/>
              <a:ext cx="570202" cy="54577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like he had to lose weight because when he was skinnier he was receiving more romantic attention</a:t>
              </a:r>
            </a:p>
          </p:txBody>
        </p:sp>
      </p:grpSp>
      <p:grpSp>
        <p:nvGrpSpPr>
          <p:cNvPr name="Group 25" id="25"/>
          <p:cNvGrpSpPr/>
          <p:nvPr/>
        </p:nvGrpSpPr>
        <p:grpSpPr>
          <a:xfrm rot="0">
            <a:off x="10659544" y="4337697"/>
            <a:ext cx="2157081" cy="1596118"/>
            <a:chOff x="0" y="0"/>
            <a:chExt cx="568120" cy="420377"/>
          </a:xfrm>
        </p:grpSpPr>
        <p:sp>
          <p:nvSpPr>
            <p:cNvPr name="Freeform 26" id="26"/>
            <p:cNvSpPr/>
            <p:nvPr/>
          </p:nvSpPr>
          <p:spPr>
            <a:xfrm flipH="false" flipV="false" rot="0">
              <a:off x="0" y="0"/>
              <a:ext cx="568120" cy="420377"/>
            </a:xfrm>
            <a:custGeom>
              <a:avLst/>
              <a:gdLst/>
              <a:ahLst/>
              <a:cxnLst/>
              <a:rect r="r" b="b" t="t" l="l"/>
              <a:pathLst>
                <a:path h="420377" w="568120">
                  <a:moveTo>
                    <a:pt x="0" y="0"/>
                  </a:moveTo>
                  <a:lnTo>
                    <a:pt x="568120" y="0"/>
                  </a:lnTo>
                  <a:lnTo>
                    <a:pt x="568120" y="420377"/>
                  </a:lnTo>
                  <a:lnTo>
                    <a:pt x="0" y="420377"/>
                  </a:lnTo>
                  <a:close/>
                </a:path>
              </a:pathLst>
            </a:custGeom>
            <a:solidFill>
              <a:srgbClr val="E8BC7A"/>
            </a:solidFill>
          </p:spPr>
        </p:sp>
        <p:sp>
          <p:nvSpPr>
            <p:cNvPr name="TextBox 27" id="27"/>
            <p:cNvSpPr txBox="true"/>
            <p:nvPr/>
          </p:nvSpPr>
          <p:spPr>
            <a:xfrm>
              <a:off x="0" y="-47625"/>
              <a:ext cx="568120"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strive for an idealized body, specifically that of a short, skinny queer man</a:t>
              </a:r>
            </a:p>
          </p:txBody>
        </p:sp>
      </p:grpSp>
      <p:grpSp>
        <p:nvGrpSpPr>
          <p:cNvPr name="Group 28" id="28"/>
          <p:cNvGrpSpPr/>
          <p:nvPr/>
        </p:nvGrpSpPr>
        <p:grpSpPr>
          <a:xfrm rot="0">
            <a:off x="11686133" y="6135740"/>
            <a:ext cx="2915126" cy="1211750"/>
            <a:chOff x="0" y="0"/>
            <a:chExt cx="767770" cy="319144"/>
          </a:xfrm>
        </p:grpSpPr>
        <p:sp>
          <p:nvSpPr>
            <p:cNvPr name="Freeform 29" id="29"/>
            <p:cNvSpPr/>
            <p:nvPr/>
          </p:nvSpPr>
          <p:spPr>
            <a:xfrm flipH="false" flipV="false" rot="0">
              <a:off x="0" y="0"/>
              <a:ext cx="767770" cy="319144"/>
            </a:xfrm>
            <a:custGeom>
              <a:avLst/>
              <a:gdLst/>
              <a:ahLst/>
              <a:cxnLst/>
              <a:rect r="r" b="b" t="t" l="l"/>
              <a:pathLst>
                <a:path h="319144" w="767770">
                  <a:moveTo>
                    <a:pt x="0" y="0"/>
                  </a:moveTo>
                  <a:lnTo>
                    <a:pt x="767770" y="0"/>
                  </a:lnTo>
                  <a:lnTo>
                    <a:pt x="767770" y="319144"/>
                  </a:lnTo>
                  <a:lnTo>
                    <a:pt x="0" y="319144"/>
                  </a:lnTo>
                  <a:close/>
                </a:path>
              </a:pathLst>
            </a:custGeom>
            <a:solidFill>
              <a:srgbClr val="94BDE4"/>
            </a:solidFill>
          </p:spPr>
        </p:sp>
        <p:sp>
          <p:nvSpPr>
            <p:cNvPr name="TextBox 30" id="30"/>
            <p:cNvSpPr txBox="true"/>
            <p:nvPr/>
          </p:nvSpPr>
          <p:spPr>
            <a:xfrm>
              <a:off x="0" y="-47625"/>
              <a:ext cx="767770" cy="366769"/>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still feels the need to change his body to some extent</a:t>
              </a:r>
            </a:p>
          </p:txBody>
        </p:sp>
      </p:grpSp>
      <p:grpSp>
        <p:nvGrpSpPr>
          <p:cNvPr name="Group 31" id="31"/>
          <p:cNvGrpSpPr/>
          <p:nvPr/>
        </p:nvGrpSpPr>
        <p:grpSpPr>
          <a:xfrm rot="0">
            <a:off x="9241032" y="1899282"/>
            <a:ext cx="3131322" cy="1022341"/>
            <a:chOff x="0" y="0"/>
            <a:chExt cx="824710" cy="269258"/>
          </a:xfrm>
        </p:grpSpPr>
        <p:sp>
          <p:nvSpPr>
            <p:cNvPr name="Freeform 32" id="32"/>
            <p:cNvSpPr/>
            <p:nvPr/>
          </p:nvSpPr>
          <p:spPr>
            <a:xfrm flipH="false" flipV="false" rot="0">
              <a:off x="0" y="0"/>
              <a:ext cx="824710" cy="269258"/>
            </a:xfrm>
            <a:custGeom>
              <a:avLst/>
              <a:gdLst/>
              <a:ahLst/>
              <a:cxnLst/>
              <a:rect r="r" b="b" t="t" l="l"/>
              <a:pathLst>
                <a:path h="269258" w="824710">
                  <a:moveTo>
                    <a:pt x="0" y="0"/>
                  </a:moveTo>
                  <a:lnTo>
                    <a:pt x="824710" y="0"/>
                  </a:lnTo>
                  <a:lnTo>
                    <a:pt x="824710" y="269258"/>
                  </a:lnTo>
                  <a:lnTo>
                    <a:pt x="0" y="269258"/>
                  </a:lnTo>
                  <a:close/>
                </a:path>
              </a:pathLst>
            </a:custGeom>
            <a:solidFill>
              <a:srgbClr val="E8BC7A"/>
            </a:solidFill>
          </p:spPr>
        </p:sp>
        <p:sp>
          <p:nvSpPr>
            <p:cNvPr name="TextBox 33" id="33"/>
            <p:cNvSpPr txBox="true"/>
            <p:nvPr/>
          </p:nvSpPr>
          <p:spPr>
            <a:xfrm>
              <a:off x="0" y="-47625"/>
              <a:ext cx="824710" cy="31688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restrict carbs, now doesn’t restrict but does priortize protein</a:t>
              </a:r>
            </a:p>
          </p:txBody>
        </p:sp>
      </p:grpSp>
      <p:grpSp>
        <p:nvGrpSpPr>
          <p:cNvPr name="Group 34" id="34"/>
          <p:cNvGrpSpPr/>
          <p:nvPr/>
        </p:nvGrpSpPr>
        <p:grpSpPr>
          <a:xfrm rot="0">
            <a:off x="11322862" y="8829308"/>
            <a:ext cx="2800978" cy="1110787"/>
            <a:chOff x="0" y="0"/>
            <a:chExt cx="737706" cy="292553"/>
          </a:xfrm>
        </p:grpSpPr>
        <p:sp>
          <p:nvSpPr>
            <p:cNvPr name="Freeform 35" id="35"/>
            <p:cNvSpPr/>
            <p:nvPr/>
          </p:nvSpPr>
          <p:spPr>
            <a:xfrm flipH="false" flipV="false" rot="0">
              <a:off x="0" y="0"/>
              <a:ext cx="737706" cy="292553"/>
            </a:xfrm>
            <a:custGeom>
              <a:avLst/>
              <a:gdLst/>
              <a:ahLst/>
              <a:cxnLst/>
              <a:rect r="r" b="b" t="t" l="l"/>
              <a:pathLst>
                <a:path h="292553" w="737706">
                  <a:moveTo>
                    <a:pt x="0" y="0"/>
                  </a:moveTo>
                  <a:lnTo>
                    <a:pt x="737706" y="0"/>
                  </a:lnTo>
                  <a:lnTo>
                    <a:pt x="737706" y="292553"/>
                  </a:lnTo>
                  <a:lnTo>
                    <a:pt x="0" y="292553"/>
                  </a:lnTo>
                  <a:close/>
                </a:path>
              </a:pathLst>
            </a:custGeom>
            <a:solidFill>
              <a:srgbClr val="94BDE4"/>
            </a:solidFill>
          </p:spPr>
        </p:sp>
        <p:sp>
          <p:nvSpPr>
            <p:cNvPr name="TextBox 36" id="36"/>
            <p:cNvSpPr txBox="true"/>
            <p:nvPr/>
          </p:nvSpPr>
          <p:spPr>
            <a:xfrm>
              <a:off x="0" y="-47625"/>
              <a:ext cx="737706" cy="34017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finds joy in the creation and sharing of food and used this to aid in recovery</a:t>
              </a:r>
            </a:p>
          </p:txBody>
        </p:sp>
      </p:grpSp>
      <p:grpSp>
        <p:nvGrpSpPr>
          <p:cNvPr name="Group 37" id="37"/>
          <p:cNvGrpSpPr/>
          <p:nvPr/>
        </p:nvGrpSpPr>
        <p:grpSpPr>
          <a:xfrm rot="0">
            <a:off x="15823272" y="1837443"/>
            <a:ext cx="1617669" cy="1216006"/>
            <a:chOff x="0" y="0"/>
            <a:chExt cx="426053" cy="320265"/>
          </a:xfrm>
        </p:grpSpPr>
        <p:sp>
          <p:nvSpPr>
            <p:cNvPr name="Freeform 38" id="38"/>
            <p:cNvSpPr/>
            <p:nvPr/>
          </p:nvSpPr>
          <p:spPr>
            <a:xfrm flipH="false" flipV="false" rot="0">
              <a:off x="0" y="0"/>
              <a:ext cx="426053" cy="320265"/>
            </a:xfrm>
            <a:custGeom>
              <a:avLst/>
              <a:gdLst/>
              <a:ahLst/>
              <a:cxnLst/>
              <a:rect r="r" b="b" t="t" l="l"/>
              <a:pathLst>
                <a:path h="320265" w="426053">
                  <a:moveTo>
                    <a:pt x="0" y="0"/>
                  </a:moveTo>
                  <a:lnTo>
                    <a:pt x="426053" y="0"/>
                  </a:lnTo>
                  <a:lnTo>
                    <a:pt x="426053" y="320265"/>
                  </a:lnTo>
                  <a:lnTo>
                    <a:pt x="0" y="320265"/>
                  </a:lnTo>
                  <a:close/>
                </a:path>
              </a:pathLst>
            </a:custGeom>
            <a:solidFill>
              <a:srgbClr val="E8BC7A"/>
            </a:solidFill>
          </p:spPr>
        </p:sp>
        <p:sp>
          <p:nvSpPr>
            <p:cNvPr name="TextBox 39" id="39"/>
            <p:cNvSpPr txBox="true"/>
            <p:nvPr/>
          </p:nvSpPr>
          <p:spPr>
            <a:xfrm>
              <a:off x="0" y="-47625"/>
              <a:ext cx="426053"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has begun cutting down on vitamins</a:t>
              </a:r>
            </a:p>
          </p:txBody>
        </p:sp>
      </p:grpSp>
      <p:grpSp>
        <p:nvGrpSpPr>
          <p:cNvPr name="Group 40" id="40"/>
          <p:cNvGrpSpPr/>
          <p:nvPr/>
        </p:nvGrpSpPr>
        <p:grpSpPr>
          <a:xfrm rot="0">
            <a:off x="15585369" y="6708817"/>
            <a:ext cx="2259199" cy="1427208"/>
            <a:chOff x="0" y="0"/>
            <a:chExt cx="595015" cy="375890"/>
          </a:xfrm>
        </p:grpSpPr>
        <p:sp>
          <p:nvSpPr>
            <p:cNvPr name="Freeform 41" id="41"/>
            <p:cNvSpPr/>
            <p:nvPr/>
          </p:nvSpPr>
          <p:spPr>
            <a:xfrm flipH="false" flipV="false" rot="0">
              <a:off x="0" y="0"/>
              <a:ext cx="595015" cy="375890"/>
            </a:xfrm>
            <a:custGeom>
              <a:avLst/>
              <a:gdLst/>
              <a:ahLst/>
              <a:cxnLst/>
              <a:rect r="r" b="b" t="t" l="l"/>
              <a:pathLst>
                <a:path h="375890" w="595015">
                  <a:moveTo>
                    <a:pt x="0" y="0"/>
                  </a:moveTo>
                  <a:lnTo>
                    <a:pt x="595015" y="0"/>
                  </a:lnTo>
                  <a:lnTo>
                    <a:pt x="595015" y="375890"/>
                  </a:lnTo>
                  <a:lnTo>
                    <a:pt x="0" y="375890"/>
                  </a:lnTo>
                  <a:close/>
                </a:path>
              </a:pathLst>
            </a:custGeom>
            <a:solidFill>
              <a:srgbClr val="94BDE4"/>
            </a:solidFill>
          </p:spPr>
        </p:sp>
        <p:sp>
          <p:nvSpPr>
            <p:cNvPr name="TextBox 42" id="42"/>
            <p:cNvSpPr txBox="true"/>
            <p:nvPr/>
          </p:nvSpPr>
          <p:spPr>
            <a:xfrm>
              <a:off x="0" y="-47625"/>
              <a:ext cx="595015" cy="42351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often confuses the feelings of hunger, cravings, and thirst</a:t>
              </a:r>
            </a:p>
          </p:txBody>
        </p:sp>
      </p:grpSp>
      <p:grpSp>
        <p:nvGrpSpPr>
          <p:cNvPr name="Group 43" id="43"/>
          <p:cNvGrpSpPr/>
          <p:nvPr/>
        </p:nvGrpSpPr>
        <p:grpSpPr>
          <a:xfrm rot="0">
            <a:off x="11714708" y="7461790"/>
            <a:ext cx="2886551" cy="1300843"/>
            <a:chOff x="0" y="0"/>
            <a:chExt cx="760244" cy="342609"/>
          </a:xfrm>
        </p:grpSpPr>
        <p:sp>
          <p:nvSpPr>
            <p:cNvPr name="Freeform 44" id="44"/>
            <p:cNvSpPr/>
            <p:nvPr/>
          </p:nvSpPr>
          <p:spPr>
            <a:xfrm flipH="false" flipV="false" rot="0">
              <a:off x="0" y="0"/>
              <a:ext cx="760244" cy="342609"/>
            </a:xfrm>
            <a:custGeom>
              <a:avLst/>
              <a:gdLst/>
              <a:ahLst/>
              <a:cxnLst/>
              <a:rect r="r" b="b" t="t" l="l"/>
              <a:pathLst>
                <a:path h="342609" w="760244">
                  <a:moveTo>
                    <a:pt x="0" y="0"/>
                  </a:moveTo>
                  <a:lnTo>
                    <a:pt x="760244" y="0"/>
                  </a:lnTo>
                  <a:lnTo>
                    <a:pt x="760244" y="342609"/>
                  </a:lnTo>
                  <a:lnTo>
                    <a:pt x="0" y="342609"/>
                  </a:lnTo>
                  <a:close/>
                </a:path>
              </a:pathLst>
            </a:custGeom>
            <a:solidFill>
              <a:srgbClr val="94BDE4"/>
            </a:solidFill>
          </p:spPr>
        </p:sp>
        <p:sp>
          <p:nvSpPr>
            <p:cNvPr name="TextBox 45" id="45"/>
            <p:cNvSpPr txBox="true"/>
            <p:nvPr/>
          </p:nvSpPr>
          <p:spPr>
            <a:xfrm>
              <a:off x="0" y="-47625"/>
              <a:ext cx="760244"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has issues feeling hunger as a result of his poor eating habits freshman and sophomore year</a:t>
              </a:r>
            </a:p>
          </p:txBody>
        </p:sp>
      </p:grpSp>
      <p:grpSp>
        <p:nvGrpSpPr>
          <p:cNvPr name="Group 46" id="46"/>
          <p:cNvGrpSpPr/>
          <p:nvPr/>
        </p:nvGrpSpPr>
        <p:grpSpPr>
          <a:xfrm rot="0">
            <a:off x="13037099" y="2983647"/>
            <a:ext cx="2548270" cy="1216006"/>
            <a:chOff x="0" y="0"/>
            <a:chExt cx="671149" cy="320265"/>
          </a:xfrm>
        </p:grpSpPr>
        <p:sp>
          <p:nvSpPr>
            <p:cNvPr name="Freeform 47" id="47"/>
            <p:cNvSpPr/>
            <p:nvPr/>
          </p:nvSpPr>
          <p:spPr>
            <a:xfrm flipH="false" flipV="false" rot="0">
              <a:off x="0" y="0"/>
              <a:ext cx="671149" cy="320265"/>
            </a:xfrm>
            <a:custGeom>
              <a:avLst/>
              <a:gdLst/>
              <a:ahLst/>
              <a:cxnLst/>
              <a:rect r="r" b="b" t="t" l="l"/>
              <a:pathLst>
                <a:path h="320265" w="671149">
                  <a:moveTo>
                    <a:pt x="0" y="0"/>
                  </a:moveTo>
                  <a:lnTo>
                    <a:pt x="671149" y="0"/>
                  </a:lnTo>
                  <a:lnTo>
                    <a:pt x="671149" y="320265"/>
                  </a:lnTo>
                  <a:lnTo>
                    <a:pt x="0" y="320265"/>
                  </a:lnTo>
                  <a:close/>
                </a:path>
              </a:pathLst>
            </a:custGeom>
            <a:solidFill>
              <a:srgbClr val="E8BC7A"/>
            </a:solidFill>
          </p:spPr>
        </p:sp>
        <p:sp>
          <p:nvSpPr>
            <p:cNvPr name="TextBox 48" id="48"/>
            <p:cNvSpPr txBox="true"/>
            <p:nvPr/>
          </p:nvSpPr>
          <p:spPr>
            <a:xfrm>
              <a:off x="0" y="-47625"/>
              <a:ext cx="67114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takes liquid iv to help with hydration</a:t>
              </a:r>
            </a:p>
          </p:txBody>
        </p:sp>
      </p:grpSp>
      <p:grpSp>
        <p:nvGrpSpPr>
          <p:cNvPr name="Group 49" id="49"/>
          <p:cNvGrpSpPr/>
          <p:nvPr/>
        </p:nvGrpSpPr>
        <p:grpSpPr>
          <a:xfrm rot="0">
            <a:off x="12562854" y="1899282"/>
            <a:ext cx="2894853" cy="1005568"/>
            <a:chOff x="0" y="0"/>
            <a:chExt cx="762430" cy="264841"/>
          </a:xfrm>
        </p:grpSpPr>
        <p:sp>
          <p:nvSpPr>
            <p:cNvPr name="Freeform 50" id="50"/>
            <p:cNvSpPr/>
            <p:nvPr/>
          </p:nvSpPr>
          <p:spPr>
            <a:xfrm flipH="false" flipV="false" rot="0">
              <a:off x="0" y="0"/>
              <a:ext cx="762430" cy="264841"/>
            </a:xfrm>
            <a:custGeom>
              <a:avLst/>
              <a:gdLst/>
              <a:ahLst/>
              <a:cxnLst/>
              <a:rect r="r" b="b" t="t" l="l"/>
              <a:pathLst>
                <a:path h="264841" w="762430">
                  <a:moveTo>
                    <a:pt x="0" y="0"/>
                  </a:moveTo>
                  <a:lnTo>
                    <a:pt x="762430" y="0"/>
                  </a:lnTo>
                  <a:lnTo>
                    <a:pt x="762430" y="264841"/>
                  </a:lnTo>
                  <a:lnTo>
                    <a:pt x="0" y="264841"/>
                  </a:lnTo>
                  <a:close/>
                </a:path>
              </a:pathLst>
            </a:custGeom>
            <a:solidFill>
              <a:srgbClr val="E8BC7A"/>
            </a:solidFill>
          </p:spPr>
        </p:sp>
        <p:sp>
          <p:nvSpPr>
            <p:cNvPr name="TextBox 51" id="51"/>
            <p:cNvSpPr txBox="true"/>
            <p:nvPr/>
          </p:nvSpPr>
          <p:spPr>
            <a:xfrm>
              <a:off x="0" y="-47625"/>
              <a:ext cx="762430"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works out every single day, heavily prioritizes gaining weight and muscle mass</a:t>
              </a:r>
            </a:p>
          </p:txBody>
        </p:sp>
      </p:grpSp>
      <p:grpSp>
        <p:nvGrpSpPr>
          <p:cNvPr name="Group 52" id="52"/>
          <p:cNvGrpSpPr/>
          <p:nvPr/>
        </p:nvGrpSpPr>
        <p:grpSpPr>
          <a:xfrm rot="0">
            <a:off x="14766607" y="8299368"/>
            <a:ext cx="3237738" cy="1596118"/>
            <a:chOff x="0" y="0"/>
            <a:chExt cx="852738" cy="420377"/>
          </a:xfrm>
        </p:grpSpPr>
        <p:sp>
          <p:nvSpPr>
            <p:cNvPr name="Freeform 53" id="53"/>
            <p:cNvSpPr/>
            <p:nvPr/>
          </p:nvSpPr>
          <p:spPr>
            <a:xfrm flipH="false" flipV="false" rot="0">
              <a:off x="0" y="0"/>
              <a:ext cx="852738" cy="420377"/>
            </a:xfrm>
            <a:custGeom>
              <a:avLst/>
              <a:gdLst/>
              <a:ahLst/>
              <a:cxnLst/>
              <a:rect r="r" b="b" t="t" l="l"/>
              <a:pathLst>
                <a:path h="420377" w="852738">
                  <a:moveTo>
                    <a:pt x="0" y="0"/>
                  </a:moveTo>
                  <a:lnTo>
                    <a:pt x="852738" y="0"/>
                  </a:lnTo>
                  <a:lnTo>
                    <a:pt x="852738" y="420377"/>
                  </a:lnTo>
                  <a:lnTo>
                    <a:pt x="0" y="420377"/>
                  </a:lnTo>
                  <a:close/>
                </a:path>
              </a:pathLst>
            </a:custGeom>
            <a:solidFill>
              <a:srgbClr val="94BDE4"/>
            </a:solidFill>
          </p:spPr>
        </p:sp>
        <p:sp>
          <p:nvSpPr>
            <p:cNvPr name="TextBox 54" id="54"/>
            <p:cNvSpPr txBox="true"/>
            <p:nvPr/>
          </p:nvSpPr>
          <p:spPr>
            <a:xfrm>
              <a:off x="0" y="-47625"/>
              <a:ext cx="852738"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as though any pressures to change his body or eating habits from his family were rooted in health concerns, both parents are doctors</a:t>
              </a:r>
            </a:p>
          </p:txBody>
        </p:sp>
      </p:grpSp>
      <p:grpSp>
        <p:nvGrpSpPr>
          <p:cNvPr name="Group 55" id="55"/>
          <p:cNvGrpSpPr/>
          <p:nvPr/>
        </p:nvGrpSpPr>
        <p:grpSpPr>
          <a:xfrm rot="0">
            <a:off x="7394788" y="2070732"/>
            <a:ext cx="1362233" cy="1216006"/>
            <a:chOff x="0" y="0"/>
            <a:chExt cx="358777" cy="320265"/>
          </a:xfrm>
        </p:grpSpPr>
        <p:sp>
          <p:nvSpPr>
            <p:cNvPr name="Freeform 56" id="56"/>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E4AAA5"/>
            </a:solidFill>
          </p:spPr>
        </p:sp>
        <p:sp>
          <p:nvSpPr>
            <p:cNvPr name="TextBox 57" id="57"/>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enjoys</a:t>
              </a:r>
            </a:p>
            <a:p>
              <a:pPr algn="ctr">
                <a:lnSpc>
                  <a:spcPts val="2341"/>
                </a:lnSpc>
              </a:pPr>
              <a:r>
                <a:rPr lang="en-US" sz="1672">
                  <a:solidFill>
                    <a:srgbClr val="000000"/>
                  </a:solidFill>
                  <a:latin typeface="Public Sans"/>
                  <a:ea typeface="Public Sans"/>
                  <a:cs typeface="Public Sans"/>
                  <a:sym typeface="Public Sans"/>
                </a:rPr>
                <a:t>baking</a:t>
              </a:r>
            </a:p>
          </p:txBody>
        </p:sp>
      </p:grpSp>
      <p:grpSp>
        <p:nvGrpSpPr>
          <p:cNvPr name="Group 58" id="58"/>
          <p:cNvGrpSpPr/>
          <p:nvPr/>
        </p:nvGrpSpPr>
        <p:grpSpPr>
          <a:xfrm rot="0">
            <a:off x="6606118" y="8447006"/>
            <a:ext cx="2401160" cy="1300843"/>
            <a:chOff x="0" y="0"/>
            <a:chExt cx="632404" cy="342609"/>
          </a:xfrm>
        </p:grpSpPr>
        <p:sp>
          <p:nvSpPr>
            <p:cNvPr name="Freeform 59" id="59"/>
            <p:cNvSpPr/>
            <p:nvPr/>
          </p:nvSpPr>
          <p:spPr>
            <a:xfrm flipH="false" flipV="false" rot="0">
              <a:off x="0" y="0"/>
              <a:ext cx="632404" cy="342609"/>
            </a:xfrm>
            <a:custGeom>
              <a:avLst/>
              <a:gdLst/>
              <a:ahLst/>
              <a:cxnLst/>
              <a:rect r="r" b="b" t="t" l="l"/>
              <a:pathLst>
                <a:path h="342609" w="632404">
                  <a:moveTo>
                    <a:pt x="0" y="0"/>
                  </a:moveTo>
                  <a:lnTo>
                    <a:pt x="632404" y="0"/>
                  </a:lnTo>
                  <a:lnTo>
                    <a:pt x="632404" y="342609"/>
                  </a:lnTo>
                  <a:lnTo>
                    <a:pt x="0" y="342609"/>
                  </a:lnTo>
                  <a:close/>
                </a:path>
              </a:pathLst>
            </a:custGeom>
            <a:solidFill>
              <a:srgbClr val="9ECFA2"/>
            </a:solidFill>
          </p:spPr>
        </p:sp>
        <p:sp>
          <p:nvSpPr>
            <p:cNvPr name="TextBox 60" id="60"/>
            <p:cNvSpPr txBox="true"/>
            <p:nvPr/>
          </p:nvSpPr>
          <p:spPr>
            <a:xfrm>
              <a:off x="0" y="-47625"/>
              <a:ext cx="632404"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Actively has to remind himself to eat since his body has trouble recognizing hunger</a:t>
              </a:r>
            </a:p>
          </p:txBody>
        </p:sp>
      </p:grpSp>
      <p:grpSp>
        <p:nvGrpSpPr>
          <p:cNvPr name="Group 61" id="61"/>
          <p:cNvGrpSpPr/>
          <p:nvPr/>
        </p:nvGrpSpPr>
        <p:grpSpPr>
          <a:xfrm rot="0">
            <a:off x="317800" y="3121072"/>
            <a:ext cx="3188054" cy="1300843"/>
            <a:chOff x="0" y="0"/>
            <a:chExt cx="839652" cy="342609"/>
          </a:xfrm>
        </p:grpSpPr>
        <p:sp>
          <p:nvSpPr>
            <p:cNvPr name="Freeform 62" id="62"/>
            <p:cNvSpPr/>
            <p:nvPr/>
          </p:nvSpPr>
          <p:spPr>
            <a:xfrm flipH="false" flipV="false" rot="0">
              <a:off x="0" y="0"/>
              <a:ext cx="839652" cy="342609"/>
            </a:xfrm>
            <a:custGeom>
              <a:avLst/>
              <a:gdLst/>
              <a:ahLst/>
              <a:cxnLst/>
              <a:rect r="r" b="b" t="t" l="l"/>
              <a:pathLst>
                <a:path h="342609" w="839652">
                  <a:moveTo>
                    <a:pt x="0" y="0"/>
                  </a:moveTo>
                  <a:lnTo>
                    <a:pt x="839652" y="0"/>
                  </a:lnTo>
                  <a:lnTo>
                    <a:pt x="839652" y="342609"/>
                  </a:lnTo>
                  <a:lnTo>
                    <a:pt x="0" y="342609"/>
                  </a:lnTo>
                  <a:close/>
                </a:path>
              </a:pathLst>
            </a:custGeom>
            <a:solidFill>
              <a:srgbClr val="E4AAA5"/>
            </a:solidFill>
          </p:spPr>
        </p:sp>
        <p:sp>
          <p:nvSpPr>
            <p:cNvPr name="TextBox 63" id="63"/>
            <p:cNvSpPr txBox="true"/>
            <p:nvPr/>
          </p:nvSpPr>
          <p:spPr>
            <a:xfrm>
              <a:off x="0" y="-47625"/>
              <a:ext cx="83965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is currently at the lowest weight he has been since he was 12 and he’s not entirely sure why</a:t>
              </a:r>
            </a:p>
          </p:txBody>
        </p:sp>
      </p:grpSp>
      <p:grpSp>
        <p:nvGrpSpPr>
          <p:cNvPr name="Group 64" id="64"/>
          <p:cNvGrpSpPr/>
          <p:nvPr/>
        </p:nvGrpSpPr>
        <p:grpSpPr>
          <a:xfrm rot="0">
            <a:off x="6734910" y="3553439"/>
            <a:ext cx="2022111" cy="1596118"/>
            <a:chOff x="0" y="0"/>
            <a:chExt cx="532572" cy="420377"/>
          </a:xfrm>
        </p:grpSpPr>
        <p:sp>
          <p:nvSpPr>
            <p:cNvPr name="Freeform 65" id="65"/>
            <p:cNvSpPr/>
            <p:nvPr/>
          </p:nvSpPr>
          <p:spPr>
            <a:xfrm flipH="false" flipV="false" rot="0">
              <a:off x="0" y="0"/>
              <a:ext cx="532572" cy="420377"/>
            </a:xfrm>
            <a:custGeom>
              <a:avLst/>
              <a:gdLst/>
              <a:ahLst/>
              <a:cxnLst/>
              <a:rect r="r" b="b" t="t" l="l"/>
              <a:pathLst>
                <a:path h="420377" w="532572">
                  <a:moveTo>
                    <a:pt x="0" y="0"/>
                  </a:moveTo>
                  <a:lnTo>
                    <a:pt x="532572" y="0"/>
                  </a:lnTo>
                  <a:lnTo>
                    <a:pt x="532572" y="420377"/>
                  </a:lnTo>
                  <a:lnTo>
                    <a:pt x="0" y="420377"/>
                  </a:lnTo>
                  <a:close/>
                </a:path>
              </a:pathLst>
            </a:custGeom>
            <a:solidFill>
              <a:srgbClr val="E4AAA5"/>
            </a:solidFill>
          </p:spPr>
        </p:sp>
        <p:sp>
          <p:nvSpPr>
            <p:cNvPr name="TextBox 66" id="66"/>
            <p:cNvSpPr txBox="true"/>
            <p:nvPr/>
          </p:nvSpPr>
          <p:spPr>
            <a:xfrm>
              <a:off x="0" y="-47625"/>
              <a:ext cx="532572"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Mentioned being a part of a food education organization in high school</a:t>
              </a:r>
            </a:p>
          </p:txBody>
        </p:sp>
      </p:grpSp>
      <p:grpSp>
        <p:nvGrpSpPr>
          <p:cNvPr name="Group 67" id="67"/>
          <p:cNvGrpSpPr/>
          <p:nvPr/>
        </p:nvGrpSpPr>
        <p:grpSpPr>
          <a:xfrm rot="0">
            <a:off x="3865621" y="4421914"/>
            <a:ext cx="2678789" cy="1502769"/>
            <a:chOff x="0" y="0"/>
            <a:chExt cx="705525" cy="395791"/>
          </a:xfrm>
        </p:grpSpPr>
        <p:sp>
          <p:nvSpPr>
            <p:cNvPr name="Freeform 68" id="68"/>
            <p:cNvSpPr/>
            <p:nvPr/>
          </p:nvSpPr>
          <p:spPr>
            <a:xfrm flipH="false" flipV="false" rot="0">
              <a:off x="0" y="0"/>
              <a:ext cx="705525" cy="395791"/>
            </a:xfrm>
            <a:custGeom>
              <a:avLst/>
              <a:gdLst/>
              <a:ahLst/>
              <a:cxnLst/>
              <a:rect r="r" b="b" t="t" l="l"/>
              <a:pathLst>
                <a:path h="395791" w="705525">
                  <a:moveTo>
                    <a:pt x="0" y="0"/>
                  </a:moveTo>
                  <a:lnTo>
                    <a:pt x="705525" y="0"/>
                  </a:lnTo>
                  <a:lnTo>
                    <a:pt x="705525" y="395791"/>
                  </a:lnTo>
                  <a:lnTo>
                    <a:pt x="0" y="395791"/>
                  </a:lnTo>
                  <a:close/>
                </a:path>
              </a:pathLst>
            </a:custGeom>
            <a:solidFill>
              <a:srgbClr val="E4AAA5"/>
            </a:solidFill>
          </p:spPr>
        </p:sp>
        <p:sp>
          <p:nvSpPr>
            <p:cNvPr name="TextBox 69" id="69"/>
            <p:cNvSpPr txBox="true"/>
            <p:nvPr/>
          </p:nvSpPr>
          <p:spPr>
            <a:xfrm>
              <a:off x="0" y="-47625"/>
              <a:ext cx="70552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take many supplements, in particular a variety of vitamins, to make up for lack of meals</a:t>
              </a:r>
            </a:p>
          </p:txBody>
        </p:sp>
      </p:grpSp>
      <p:grpSp>
        <p:nvGrpSpPr>
          <p:cNvPr name="Group 70" id="70"/>
          <p:cNvGrpSpPr/>
          <p:nvPr/>
        </p:nvGrpSpPr>
        <p:grpSpPr>
          <a:xfrm rot="0">
            <a:off x="4539032" y="1975705"/>
            <a:ext cx="2665257" cy="1300843"/>
            <a:chOff x="0" y="0"/>
            <a:chExt cx="701961" cy="342609"/>
          </a:xfrm>
        </p:grpSpPr>
        <p:sp>
          <p:nvSpPr>
            <p:cNvPr name="Freeform 71" id="71"/>
            <p:cNvSpPr/>
            <p:nvPr/>
          </p:nvSpPr>
          <p:spPr>
            <a:xfrm flipH="false" flipV="false" rot="0">
              <a:off x="0" y="0"/>
              <a:ext cx="701961" cy="342609"/>
            </a:xfrm>
            <a:custGeom>
              <a:avLst/>
              <a:gdLst/>
              <a:ahLst/>
              <a:cxnLst/>
              <a:rect r="r" b="b" t="t" l="l"/>
              <a:pathLst>
                <a:path h="342609" w="701961">
                  <a:moveTo>
                    <a:pt x="0" y="0"/>
                  </a:moveTo>
                  <a:lnTo>
                    <a:pt x="701961" y="0"/>
                  </a:lnTo>
                  <a:lnTo>
                    <a:pt x="701961" y="342609"/>
                  </a:lnTo>
                  <a:lnTo>
                    <a:pt x="0" y="342609"/>
                  </a:lnTo>
                  <a:close/>
                </a:path>
              </a:pathLst>
            </a:custGeom>
            <a:solidFill>
              <a:srgbClr val="E4AAA5"/>
            </a:solidFill>
          </p:spPr>
        </p:sp>
        <p:sp>
          <p:nvSpPr>
            <p:cNvPr name="TextBox 72" id="72"/>
            <p:cNvSpPr txBox="true"/>
            <p:nvPr/>
          </p:nvSpPr>
          <p:spPr>
            <a:xfrm>
              <a:off x="0" y="-47625"/>
              <a:ext cx="701961"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mom used to force him to eat a lot of fruit when he was young, grew a distaste towards it</a:t>
              </a:r>
            </a:p>
          </p:txBody>
        </p:sp>
      </p:grpSp>
      <p:grpSp>
        <p:nvGrpSpPr>
          <p:cNvPr name="Group 73" id="73"/>
          <p:cNvGrpSpPr/>
          <p:nvPr/>
        </p:nvGrpSpPr>
        <p:grpSpPr>
          <a:xfrm rot="0">
            <a:off x="3724929" y="3311239"/>
            <a:ext cx="2788421" cy="1005568"/>
            <a:chOff x="0" y="0"/>
            <a:chExt cx="734399" cy="264841"/>
          </a:xfrm>
        </p:grpSpPr>
        <p:sp>
          <p:nvSpPr>
            <p:cNvPr name="Freeform 74" id="74"/>
            <p:cNvSpPr/>
            <p:nvPr/>
          </p:nvSpPr>
          <p:spPr>
            <a:xfrm flipH="false" flipV="false" rot="0">
              <a:off x="0" y="0"/>
              <a:ext cx="734399" cy="264841"/>
            </a:xfrm>
            <a:custGeom>
              <a:avLst/>
              <a:gdLst/>
              <a:ahLst/>
              <a:cxnLst/>
              <a:rect r="r" b="b" t="t" l="l"/>
              <a:pathLst>
                <a:path h="264841" w="734399">
                  <a:moveTo>
                    <a:pt x="0" y="0"/>
                  </a:moveTo>
                  <a:lnTo>
                    <a:pt x="734399" y="0"/>
                  </a:lnTo>
                  <a:lnTo>
                    <a:pt x="734399" y="264841"/>
                  </a:lnTo>
                  <a:lnTo>
                    <a:pt x="0" y="264841"/>
                  </a:lnTo>
                  <a:close/>
                </a:path>
              </a:pathLst>
            </a:custGeom>
            <a:solidFill>
              <a:srgbClr val="E4AAA5"/>
            </a:solidFill>
          </p:spPr>
        </p:sp>
        <p:sp>
          <p:nvSpPr>
            <p:cNvPr name="TextBox 75" id="75"/>
            <p:cNvSpPr txBox="true"/>
            <p:nvPr/>
          </p:nvSpPr>
          <p:spPr>
            <a:xfrm>
              <a:off x="0" y="-47625"/>
              <a:ext cx="734399"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has learned to completely priortize 3 meals a day</a:t>
              </a:r>
            </a:p>
          </p:txBody>
        </p:sp>
      </p:grpSp>
      <p:grpSp>
        <p:nvGrpSpPr>
          <p:cNvPr name="Group 76" id="76"/>
          <p:cNvGrpSpPr/>
          <p:nvPr/>
        </p:nvGrpSpPr>
        <p:grpSpPr>
          <a:xfrm rot="0">
            <a:off x="315315" y="1995088"/>
            <a:ext cx="3895313" cy="1005568"/>
            <a:chOff x="0" y="0"/>
            <a:chExt cx="1025926" cy="264841"/>
          </a:xfrm>
        </p:grpSpPr>
        <p:sp>
          <p:nvSpPr>
            <p:cNvPr name="Freeform 77" id="77"/>
            <p:cNvSpPr/>
            <p:nvPr/>
          </p:nvSpPr>
          <p:spPr>
            <a:xfrm flipH="false" flipV="false" rot="0">
              <a:off x="0" y="0"/>
              <a:ext cx="1025926" cy="264841"/>
            </a:xfrm>
            <a:custGeom>
              <a:avLst/>
              <a:gdLst/>
              <a:ahLst/>
              <a:cxnLst/>
              <a:rect r="r" b="b" t="t" l="l"/>
              <a:pathLst>
                <a:path h="264841" w="1025926">
                  <a:moveTo>
                    <a:pt x="0" y="0"/>
                  </a:moveTo>
                  <a:lnTo>
                    <a:pt x="1025926" y="0"/>
                  </a:lnTo>
                  <a:lnTo>
                    <a:pt x="1025926" y="264841"/>
                  </a:lnTo>
                  <a:lnTo>
                    <a:pt x="0" y="264841"/>
                  </a:lnTo>
                  <a:close/>
                </a:path>
              </a:pathLst>
            </a:custGeom>
            <a:solidFill>
              <a:srgbClr val="E4AAA5"/>
            </a:solidFill>
          </p:spPr>
        </p:sp>
        <p:sp>
          <p:nvSpPr>
            <p:cNvPr name="TextBox 78" id="78"/>
            <p:cNvSpPr txBox="true"/>
            <p:nvPr/>
          </p:nvSpPr>
          <p:spPr>
            <a:xfrm>
              <a:off x="0" y="-47625"/>
              <a:ext cx="1025926"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“I want to look kind of like a statue, I wanted my body to be perfectly proportionate”</a:t>
              </a:r>
            </a:p>
          </p:txBody>
        </p:sp>
      </p:grpSp>
      <p:grpSp>
        <p:nvGrpSpPr>
          <p:cNvPr name="Group 79" id="79"/>
          <p:cNvGrpSpPr/>
          <p:nvPr/>
        </p:nvGrpSpPr>
        <p:grpSpPr>
          <a:xfrm rot="0">
            <a:off x="317800" y="4612414"/>
            <a:ext cx="3427012" cy="1005568"/>
            <a:chOff x="0" y="0"/>
            <a:chExt cx="902588" cy="264841"/>
          </a:xfrm>
        </p:grpSpPr>
        <p:sp>
          <p:nvSpPr>
            <p:cNvPr name="Freeform 80" id="80"/>
            <p:cNvSpPr/>
            <p:nvPr/>
          </p:nvSpPr>
          <p:spPr>
            <a:xfrm flipH="false" flipV="false" rot="0">
              <a:off x="0" y="0"/>
              <a:ext cx="902588" cy="264841"/>
            </a:xfrm>
            <a:custGeom>
              <a:avLst/>
              <a:gdLst/>
              <a:ahLst/>
              <a:cxnLst/>
              <a:rect r="r" b="b" t="t" l="l"/>
              <a:pathLst>
                <a:path h="264841" w="902588">
                  <a:moveTo>
                    <a:pt x="0" y="0"/>
                  </a:moveTo>
                  <a:lnTo>
                    <a:pt x="902588" y="0"/>
                  </a:lnTo>
                  <a:lnTo>
                    <a:pt x="902588" y="264841"/>
                  </a:lnTo>
                  <a:lnTo>
                    <a:pt x="0" y="264841"/>
                  </a:lnTo>
                  <a:close/>
                </a:path>
              </a:pathLst>
            </a:custGeom>
            <a:solidFill>
              <a:srgbClr val="E4AAA5"/>
            </a:solidFill>
          </p:spPr>
        </p:sp>
        <p:sp>
          <p:nvSpPr>
            <p:cNvPr name="TextBox 81" id="81"/>
            <p:cNvSpPr txBox="true"/>
            <p:nvPr/>
          </p:nvSpPr>
          <p:spPr>
            <a:xfrm>
              <a:off x="0" y="-47625"/>
              <a:ext cx="902588"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During first two years of school, said that he would often forget to eat for 2 or 3 days at a time</a:t>
              </a:r>
            </a:p>
          </p:txBody>
        </p:sp>
      </p:grpSp>
      <p:grpSp>
        <p:nvGrpSpPr>
          <p:cNvPr name="Group 82" id="82"/>
          <p:cNvGrpSpPr/>
          <p:nvPr/>
        </p:nvGrpSpPr>
        <p:grpSpPr>
          <a:xfrm rot="0">
            <a:off x="472273" y="7648947"/>
            <a:ext cx="3781013" cy="1300843"/>
            <a:chOff x="0" y="0"/>
            <a:chExt cx="995822" cy="342609"/>
          </a:xfrm>
        </p:grpSpPr>
        <p:sp>
          <p:nvSpPr>
            <p:cNvPr name="Freeform 83" id="83"/>
            <p:cNvSpPr/>
            <p:nvPr/>
          </p:nvSpPr>
          <p:spPr>
            <a:xfrm flipH="false" flipV="false" rot="0">
              <a:off x="0" y="0"/>
              <a:ext cx="995822" cy="342609"/>
            </a:xfrm>
            <a:custGeom>
              <a:avLst/>
              <a:gdLst/>
              <a:ahLst/>
              <a:cxnLst/>
              <a:rect r="r" b="b" t="t" l="l"/>
              <a:pathLst>
                <a:path h="342609" w="995822">
                  <a:moveTo>
                    <a:pt x="0" y="0"/>
                  </a:moveTo>
                  <a:lnTo>
                    <a:pt x="995822" y="0"/>
                  </a:lnTo>
                  <a:lnTo>
                    <a:pt x="995822" y="342609"/>
                  </a:lnTo>
                  <a:lnTo>
                    <a:pt x="0" y="342609"/>
                  </a:lnTo>
                  <a:close/>
                </a:path>
              </a:pathLst>
            </a:custGeom>
            <a:solidFill>
              <a:srgbClr val="9ECFA2"/>
            </a:solidFill>
          </p:spPr>
        </p:sp>
        <p:sp>
          <p:nvSpPr>
            <p:cNvPr name="TextBox 84" id="84"/>
            <p:cNvSpPr txBox="true"/>
            <p:nvPr/>
          </p:nvSpPr>
          <p:spPr>
            <a:xfrm>
              <a:off x="0" y="-47625"/>
              <a:ext cx="99582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Still actively dealing with the desire to look like a perfectly proportionate person, like a sculpture, but refuses to not priortize his health</a:t>
              </a:r>
            </a:p>
          </p:txBody>
        </p:sp>
      </p:grpSp>
      <p:grpSp>
        <p:nvGrpSpPr>
          <p:cNvPr name="Group 85" id="85"/>
          <p:cNvGrpSpPr/>
          <p:nvPr/>
        </p:nvGrpSpPr>
        <p:grpSpPr>
          <a:xfrm rot="0">
            <a:off x="6971161" y="6858061"/>
            <a:ext cx="1888761" cy="1488568"/>
            <a:chOff x="0" y="0"/>
            <a:chExt cx="497451" cy="392051"/>
          </a:xfrm>
        </p:grpSpPr>
        <p:sp>
          <p:nvSpPr>
            <p:cNvPr name="Freeform 86" id="86"/>
            <p:cNvSpPr/>
            <p:nvPr/>
          </p:nvSpPr>
          <p:spPr>
            <a:xfrm flipH="false" flipV="false" rot="0">
              <a:off x="0" y="0"/>
              <a:ext cx="497451" cy="392051"/>
            </a:xfrm>
            <a:custGeom>
              <a:avLst/>
              <a:gdLst/>
              <a:ahLst/>
              <a:cxnLst/>
              <a:rect r="r" b="b" t="t" l="l"/>
              <a:pathLst>
                <a:path h="392051" w="497451">
                  <a:moveTo>
                    <a:pt x="0" y="0"/>
                  </a:moveTo>
                  <a:lnTo>
                    <a:pt x="497451" y="0"/>
                  </a:lnTo>
                  <a:lnTo>
                    <a:pt x="497451" y="392051"/>
                  </a:lnTo>
                  <a:lnTo>
                    <a:pt x="0" y="392051"/>
                  </a:lnTo>
                  <a:close/>
                </a:path>
              </a:pathLst>
            </a:custGeom>
            <a:solidFill>
              <a:srgbClr val="9ECFA2"/>
            </a:solidFill>
          </p:spPr>
        </p:sp>
        <p:sp>
          <p:nvSpPr>
            <p:cNvPr name="TextBox 87" id="87"/>
            <p:cNvSpPr txBox="true"/>
            <p:nvPr/>
          </p:nvSpPr>
          <p:spPr>
            <a:xfrm>
              <a:off x="0" y="-47625"/>
              <a:ext cx="497451" cy="43967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Tries not to think of any food as inherently unhealthy</a:t>
              </a:r>
            </a:p>
          </p:txBody>
        </p:sp>
      </p:grpSp>
      <p:grpSp>
        <p:nvGrpSpPr>
          <p:cNvPr name="Group 88" id="88"/>
          <p:cNvGrpSpPr/>
          <p:nvPr/>
        </p:nvGrpSpPr>
        <p:grpSpPr>
          <a:xfrm rot="0">
            <a:off x="4424736" y="8247869"/>
            <a:ext cx="2009933" cy="1502769"/>
            <a:chOff x="0" y="0"/>
            <a:chExt cx="529365" cy="395791"/>
          </a:xfrm>
        </p:grpSpPr>
        <p:sp>
          <p:nvSpPr>
            <p:cNvPr name="Freeform 89" id="89"/>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9ECFA2"/>
            </a:solidFill>
          </p:spPr>
        </p:sp>
        <p:sp>
          <p:nvSpPr>
            <p:cNvPr name="TextBox 90" id="90"/>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podcasts too be a great source of health information</a:t>
              </a:r>
            </a:p>
          </p:txBody>
        </p:sp>
      </p:grpSp>
      <p:grpSp>
        <p:nvGrpSpPr>
          <p:cNvPr name="Group 91" id="91"/>
          <p:cNvGrpSpPr/>
          <p:nvPr/>
        </p:nvGrpSpPr>
        <p:grpSpPr>
          <a:xfrm rot="0">
            <a:off x="4539032" y="6244632"/>
            <a:ext cx="2160458" cy="1891393"/>
            <a:chOff x="0" y="0"/>
            <a:chExt cx="569009" cy="498145"/>
          </a:xfrm>
        </p:grpSpPr>
        <p:sp>
          <p:nvSpPr>
            <p:cNvPr name="Freeform 92" id="92"/>
            <p:cNvSpPr/>
            <p:nvPr/>
          </p:nvSpPr>
          <p:spPr>
            <a:xfrm flipH="false" flipV="false" rot="0">
              <a:off x="0" y="0"/>
              <a:ext cx="569010" cy="498145"/>
            </a:xfrm>
            <a:custGeom>
              <a:avLst/>
              <a:gdLst/>
              <a:ahLst/>
              <a:cxnLst/>
              <a:rect r="r" b="b" t="t" l="l"/>
              <a:pathLst>
                <a:path h="498145" w="569010">
                  <a:moveTo>
                    <a:pt x="0" y="0"/>
                  </a:moveTo>
                  <a:lnTo>
                    <a:pt x="569010" y="0"/>
                  </a:lnTo>
                  <a:lnTo>
                    <a:pt x="569010" y="498145"/>
                  </a:lnTo>
                  <a:lnTo>
                    <a:pt x="0" y="498145"/>
                  </a:lnTo>
                  <a:close/>
                </a:path>
              </a:pathLst>
            </a:custGeom>
            <a:solidFill>
              <a:srgbClr val="9ECFA2"/>
            </a:solidFill>
          </p:spPr>
        </p:sp>
        <p:sp>
          <p:nvSpPr>
            <p:cNvPr name="TextBox 93" id="93"/>
            <p:cNvSpPr txBox="true"/>
            <p:nvPr/>
          </p:nvSpPr>
          <p:spPr>
            <a:xfrm>
              <a:off x="0" y="-47625"/>
              <a:ext cx="569009" cy="54577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views cutting and bulking as not useful to his goals since he generally is prioritizing gaining weight</a:t>
              </a:r>
            </a:p>
          </p:txBody>
        </p:sp>
      </p:grpSp>
      <p:grpSp>
        <p:nvGrpSpPr>
          <p:cNvPr name="Group 94" id="94"/>
          <p:cNvGrpSpPr/>
          <p:nvPr/>
        </p:nvGrpSpPr>
        <p:grpSpPr>
          <a:xfrm rot="0">
            <a:off x="945461" y="6259565"/>
            <a:ext cx="3265167" cy="1300843"/>
            <a:chOff x="0" y="0"/>
            <a:chExt cx="859962" cy="342609"/>
          </a:xfrm>
        </p:grpSpPr>
        <p:sp>
          <p:nvSpPr>
            <p:cNvPr name="Freeform 95" id="95"/>
            <p:cNvSpPr/>
            <p:nvPr/>
          </p:nvSpPr>
          <p:spPr>
            <a:xfrm flipH="false" flipV="false" rot="0">
              <a:off x="0" y="0"/>
              <a:ext cx="859962" cy="342609"/>
            </a:xfrm>
            <a:custGeom>
              <a:avLst/>
              <a:gdLst/>
              <a:ahLst/>
              <a:cxnLst/>
              <a:rect r="r" b="b" t="t" l="l"/>
              <a:pathLst>
                <a:path h="342609" w="859962">
                  <a:moveTo>
                    <a:pt x="0" y="0"/>
                  </a:moveTo>
                  <a:lnTo>
                    <a:pt x="859962" y="0"/>
                  </a:lnTo>
                  <a:lnTo>
                    <a:pt x="859962" y="342609"/>
                  </a:lnTo>
                  <a:lnTo>
                    <a:pt x="0" y="342609"/>
                  </a:lnTo>
                  <a:close/>
                </a:path>
              </a:pathLst>
            </a:custGeom>
            <a:solidFill>
              <a:srgbClr val="9ECFA2"/>
            </a:solidFill>
          </p:spPr>
        </p:sp>
        <p:sp>
          <p:nvSpPr>
            <p:cNvPr name="TextBox 96" id="96"/>
            <p:cNvSpPr txBox="true"/>
            <p:nvPr/>
          </p:nvSpPr>
          <p:spPr>
            <a:xfrm>
              <a:off x="0" y="-47625"/>
              <a:ext cx="85996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found the queer dating scene to be harmful to his mental health, made him feel like he had to look like an ideal gay man</a:t>
              </a:r>
            </a:p>
          </p:txBody>
        </p:sp>
      </p:grpSp>
      <p:grpSp>
        <p:nvGrpSpPr>
          <p:cNvPr name="Group 97" id="97"/>
          <p:cNvGrpSpPr/>
          <p:nvPr/>
        </p:nvGrpSpPr>
        <p:grpSpPr>
          <a:xfrm rot="0">
            <a:off x="553277" y="9122270"/>
            <a:ext cx="3287038" cy="798059"/>
            <a:chOff x="0" y="0"/>
            <a:chExt cx="865722" cy="210188"/>
          </a:xfrm>
        </p:grpSpPr>
        <p:sp>
          <p:nvSpPr>
            <p:cNvPr name="Freeform 98" id="98"/>
            <p:cNvSpPr/>
            <p:nvPr/>
          </p:nvSpPr>
          <p:spPr>
            <a:xfrm flipH="false" flipV="false" rot="0">
              <a:off x="0" y="0"/>
              <a:ext cx="865722" cy="210188"/>
            </a:xfrm>
            <a:custGeom>
              <a:avLst/>
              <a:gdLst/>
              <a:ahLst/>
              <a:cxnLst/>
              <a:rect r="r" b="b" t="t" l="l"/>
              <a:pathLst>
                <a:path h="210188" w="865722">
                  <a:moveTo>
                    <a:pt x="0" y="0"/>
                  </a:moveTo>
                  <a:lnTo>
                    <a:pt x="865722" y="0"/>
                  </a:lnTo>
                  <a:lnTo>
                    <a:pt x="865722" y="210188"/>
                  </a:lnTo>
                  <a:lnTo>
                    <a:pt x="0" y="210188"/>
                  </a:lnTo>
                  <a:close/>
                </a:path>
              </a:pathLst>
            </a:custGeom>
            <a:solidFill>
              <a:srgbClr val="9ECFA2"/>
            </a:solidFill>
          </p:spPr>
        </p:sp>
        <p:sp>
          <p:nvSpPr>
            <p:cNvPr name="TextBox 99" id="99"/>
            <p:cNvSpPr txBox="true"/>
            <p:nvPr/>
          </p:nvSpPr>
          <p:spPr>
            <a:xfrm>
              <a:off x="0" y="-47625"/>
              <a:ext cx="865722" cy="25781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prior to being here, hadn’t really thought about his body image</a:t>
              </a: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928166" y="3320011"/>
            <a:ext cx="16431667" cy="4448150"/>
          </a:xfrm>
          <a:custGeom>
            <a:avLst/>
            <a:gdLst/>
            <a:ahLst/>
            <a:cxnLst/>
            <a:rect r="r" b="b" t="t" l="l"/>
            <a:pathLst>
              <a:path h="4448150" w="16431667">
                <a:moveTo>
                  <a:pt x="0" y="0"/>
                </a:moveTo>
                <a:lnTo>
                  <a:pt x="16431668" y="0"/>
                </a:lnTo>
                <a:lnTo>
                  <a:pt x="16431668" y="4448150"/>
                </a:lnTo>
                <a:lnTo>
                  <a:pt x="0" y="4448150"/>
                </a:lnTo>
                <a:lnTo>
                  <a:pt x="0" y="0"/>
                </a:lnTo>
                <a:close/>
              </a:path>
            </a:pathLst>
          </a:custGeom>
          <a:blipFill>
            <a:blip r:embed="rId2"/>
            <a:stretch>
              <a:fillRect l="-10757" t="-202883" r="-11344" b="-35403"/>
            </a:stretch>
          </a:blipFill>
        </p:spPr>
      </p:sp>
      <p:sp>
        <p:nvSpPr>
          <p:cNvPr name="TextBox 4" id="4"/>
          <p:cNvSpPr txBox="true"/>
          <p:nvPr/>
        </p:nvSpPr>
        <p:spPr>
          <a:xfrm rot="0">
            <a:off x="1028700" y="1145180"/>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BRAINSTORMING PHOTOS: SOLUTIONS (ZOOMED IN)</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797481" y="1799270"/>
            <a:ext cx="4148378" cy="8487730"/>
          </a:xfrm>
          <a:custGeom>
            <a:avLst/>
            <a:gdLst/>
            <a:ahLst/>
            <a:cxnLst/>
            <a:rect r="r" b="b" t="t" l="l"/>
            <a:pathLst>
              <a:path h="8487730" w="4148378">
                <a:moveTo>
                  <a:pt x="0" y="0"/>
                </a:moveTo>
                <a:lnTo>
                  <a:pt x="4148378" y="0"/>
                </a:lnTo>
                <a:lnTo>
                  <a:pt x="4148378" y="8487730"/>
                </a:lnTo>
                <a:lnTo>
                  <a:pt x="0" y="8487730"/>
                </a:lnTo>
                <a:lnTo>
                  <a:pt x="0" y="0"/>
                </a:lnTo>
                <a:close/>
              </a:path>
            </a:pathLst>
          </a:custGeom>
          <a:blipFill>
            <a:blip r:embed="rId2"/>
            <a:stretch>
              <a:fillRect l="0" t="0" r="0" b="0"/>
            </a:stretch>
          </a:blipFill>
        </p:spPr>
      </p:sp>
      <p:sp>
        <p:nvSpPr>
          <p:cNvPr name="Freeform 4" id="4"/>
          <p:cNvSpPr/>
          <p:nvPr/>
        </p:nvSpPr>
        <p:spPr>
          <a:xfrm flipH="false" flipV="false" rot="0">
            <a:off x="6793608" y="1915663"/>
            <a:ext cx="4478307" cy="8254943"/>
          </a:xfrm>
          <a:custGeom>
            <a:avLst/>
            <a:gdLst/>
            <a:ahLst/>
            <a:cxnLst/>
            <a:rect r="r" b="b" t="t" l="l"/>
            <a:pathLst>
              <a:path h="8254943" w="4478307">
                <a:moveTo>
                  <a:pt x="0" y="0"/>
                </a:moveTo>
                <a:lnTo>
                  <a:pt x="4478307" y="0"/>
                </a:lnTo>
                <a:lnTo>
                  <a:pt x="4478307" y="8254943"/>
                </a:lnTo>
                <a:lnTo>
                  <a:pt x="0" y="8254943"/>
                </a:lnTo>
                <a:lnTo>
                  <a:pt x="0" y="0"/>
                </a:lnTo>
                <a:close/>
              </a:path>
            </a:pathLst>
          </a:custGeom>
          <a:blipFill>
            <a:blip r:embed="rId3"/>
            <a:stretch>
              <a:fillRect l="0" t="0" r="0" b="0"/>
            </a:stretch>
          </a:blipFill>
        </p:spPr>
      </p:sp>
      <p:sp>
        <p:nvSpPr>
          <p:cNvPr name="TextBox 5" id="5"/>
          <p:cNvSpPr txBox="true"/>
          <p:nvPr/>
        </p:nvSpPr>
        <p:spPr>
          <a:xfrm rot="0">
            <a:off x="1028700" y="1145180"/>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Q&amp;A FORUM QUESTION LOG (PROTOTYPE 2)</a:t>
            </a:r>
          </a:p>
        </p:txBody>
      </p:sp>
      <p:sp>
        <p:nvSpPr>
          <p:cNvPr name="TextBox 6" id="6"/>
          <p:cNvSpPr txBox="true"/>
          <p:nvPr/>
        </p:nvSpPr>
        <p:spPr>
          <a:xfrm rot="0">
            <a:off x="13966783" y="7949855"/>
            <a:ext cx="3859939" cy="1895475"/>
          </a:xfrm>
          <a:prstGeom prst="rect">
            <a:avLst/>
          </a:prstGeom>
        </p:spPr>
        <p:txBody>
          <a:bodyPr anchor="t" rtlCol="false" tIns="0" lIns="0" bIns="0" rIns="0">
            <a:spAutoFit/>
          </a:bodyPr>
          <a:lstStyle/>
          <a:p>
            <a:pPr algn="l">
              <a:lnSpc>
                <a:spcPts val="3750"/>
              </a:lnSpc>
            </a:pPr>
            <a:r>
              <a:rPr lang="en-US" b="true" sz="2500">
                <a:solidFill>
                  <a:srgbClr val="2B2C30"/>
                </a:solidFill>
                <a:latin typeface="Public Sans Bold"/>
                <a:ea typeface="Public Sans Bold"/>
                <a:cs typeface="Public Sans Bold"/>
                <a:sym typeface="Public Sans Bold"/>
              </a:rPr>
              <a:t>*NOTE: </a:t>
            </a:r>
            <a:r>
              <a:rPr lang="en-US" sz="2500">
                <a:solidFill>
                  <a:srgbClr val="2B2C30"/>
                </a:solidFill>
                <a:latin typeface="Public Sans"/>
                <a:ea typeface="Public Sans"/>
                <a:cs typeface="Public Sans"/>
                <a:sym typeface="Public Sans"/>
              </a:rPr>
              <a:t>Only one question was shown here; there were two other questions used in the prototype.</a:t>
            </a:r>
          </a:p>
        </p:txBody>
      </p:sp>
    </p:spTree>
  </p:cSld>
  <p:clrMapOvr>
    <a:masterClrMapping/>
  </p:clrMapOvr>
</p:sld>
</file>

<file path=ppt/slides/slide52.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1145180"/>
            <a:ext cx="16230600"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HEALTH MISCONCEPTIONS USED (PROTOTYPE 3)</a:t>
            </a:r>
          </a:p>
        </p:txBody>
      </p:sp>
      <p:sp>
        <p:nvSpPr>
          <p:cNvPr name="TextBox 4" id="4"/>
          <p:cNvSpPr txBox="true"/>
          <p:nvPr/>
        </p:nvSpPr>
        <p:spPr>
          <a:xfrm rot="0">
            <a:off x="1028700" y="2014494"/>
            <a:ext cx="16013275" cy="7839075"/>
          </a:xfrm>
          <a:prstGeom prst="rect">
            <a:avLst/>
          </a:prstGeom>
        </p:spPr>
        <p:txBody>
          <a:bodyPr anchor="t" rtlCol="false" tIns="0" lIns="0" bIns="0" rIns="0">
            <a:spAutoFit/>
          </a:bodyPr>
          <a:lstStyle/>
          <a:p>
            <a:pPr algn="just">
              <a:lnSpc>
                <a:spcPts val="3499"/>
              </a:lnSpc>
            </a:pPr>
            <a:r>
              <a:rPr lang="en-US" b="true" sz="2499" i="true">
                <a:solidFill>
                  <a:srgbClr val="2B2C30"/>
                </a:solidFill>
                <a:latin typeface="Public Sans Bold Italics"/>
                <a:ea typeface="Public Sans Bold Italics"/>
                <a:cs typeface="Public Sans Bold Italics"/>
                <a:sym typeface="Public Sans Bold Italics"/>
              </a:rPr>
              <a:t>Choosing foods that are gluten-free will help you eat healthier</a:t>
            </a:r>
            <a:r>
              <a:rPr lang="en-US" sz="2499" i="true">
                <a:solidFill>
                  <a:srgbClr val="2B2C30"/>
                </a:solidFill>
                <a:latin typeface="Public Sans Italics"/>
                <a:ea typeface="Public Sans Italics"/>
                <a:cs typeface="Public Sans Italics"/>
                <a:sym typeface="Public Sans Italics"/>
              </a:rPr>
              <a:t> </a:t>
            </a:r>
          </a:p>
          <a:p>
            <a:pPr algn="just">
              <a:lnSpc>
                <a:spcPts val="3220"/>
              </a:lnSpc>
            </a:pPr>
            <a:r>
              <a:rPr lang="en-US" sz="2300">
                <a:solidFill>
                  <a:srgbClr val="2B2C30"/>
                </a:solidFill>
                <a:latin typeface="Public Sans"/>
                <a:ea typeface="Public Sans"/>
                <a:cs typeface="Public Sans"/>
                <a:sym typeface="Public Sans"/>
              </a:rPr>
              <a:t>Gluten-free foods are not healthier if you don’t have celiac disease or are not sensitive to gluten. Gluten is a protein found in wheat, barley, and rye grains. A healthcare professional is likely to prescribe a gluten-free eating plan to treat people who have celiac disease or are sensitive to gluten. If you don’t have these health problems but avoid gluten anyway, you may not get the vitamins, fiber, and minerals you need. A gluten-free diet is not a weight-loss diet and is not intended to help you lose weight. </a:t>
            </a:r>
          </a:p>
          <a:p>
            <a:pPr algn="just">
              <a:lnSpc>
                <a:spcPts val="3220"/>
              </a:lnSpc>
            </a:pPr>
          </a:p>
          <a:p>
            <a:pPr algn="just">
              <a:lnSpc>
                <a:spcPts val="2800"/>
              </a:lnSpc>
            </a:pPr>
            <a:r>
              <a:rPr lang="en-US" sz="2000" u="sng">
                <a:solidFill>
                  <a:srgbClr val="2B2C30"/>
                </a:solidFill>
                <a:latin typeface="Public Sans"/>
                <a:ea typeface="Public Sans"/>
                <a:cs typeface="Public Sans"/>
                <a:sym typeface="Public Sans"/>
              </a:rPr>
              <a:t>SOURCE</a:t>
            </a:r>
            <a:r>
              <a:rPr lang="en-US" sz="2000">
                <a:solidFill>
                  <a:srgbClr val="2B2C30"/>
                </a:solidFill>
                <a:latin typeface="Public Sans"/>
                <a:ea typeface="Public Sans"/>
                <a:cs typeface="Public Sans"/>
                <a:sym typeface="Public Sans"/>
              </a:rPr>
              <a:t>: National Institutes of Health (https://www.niddk.nih.gov/health-information/weight-management/myths-nutrition-physical-activity)</a:t>
            </a:r>
          </a:p>
          <a:p>
            <a:pPr algn="just">
              <a:lnSpc>
                <a:spcPts val="3220"/>
              </a:lnSpc>
            </a:pPr>
          </a:p>
          <a:p>
            <a:pPr algn="just">
              <a:lnSpc>
                <a:spcPts val="3499"/>
              </a:lnSpc>
            </a:pPr>
            <a:r>
              <a:rPr lang="en-US" b="true" sz="2499" i="true">
                <a:solidFill>
                  <a:srgbClr val="2B2C30"/>
                </a:solidFill>
                <a:latin typeface="Public Sans Bold Italics"/>
                <a:ea typeface="Public Sans Bold Italics"/>
                <a:cs typeface="Public Sans Bold Italics"/>
                <a:sym typeface="Public Sans Bold Italics"/>
              </a:rPr>
              <a:t>Physical activity only counts if you do it for long periods of time </a:t>
            </a:r>
          </a:p>
          <a:p>
            <a:pPr algn="just">
              <a:lnSpc>
                <a:spcPts val="3220"/>
              </a:lnSpc>
            </a:pPr>
            <a:r>
              <a:rPr lang="en-US" sz="2300">
                <a:solidFill>
                  <a:srgbClr val="2B2C30"/>
                </a:solidFill>
                <a:latin typeface="Public Sans"/>
                <a:ea typeface="Public Sans"/>
                <a:cs typeface="Public Sans"/>
                <a:sym typeface="Public Sans"/>
              </a:rPr>
              <a:t>You don’t need to be active for long periods to get the amount of regular physical activity recommended in the Physical Activity Guidelines for Americans, which is at least 150 minutes, or 2 hours and 30 minutes, of moderate-intensity physical activity each week. An example of moderate-intensity activity is brisk walking. You can spread these sessions out over the week and even do short, 10-minute spurts of activity 3 times a day on 5 or more days a week.</a:t>
            </a:r>
          </a:p>
          <a:p>
            <a:pPr algn="just">
              <a:lnSpc>
                <a:spcPts val="3220"/>
              </a:lnSpc>
            </a:pPr>
          </a:p>
          <a:p>
            <a:pPr algn="just">
              <a:lnSpc>
                <a:spcPts val="2800"/>
              </a:lnSpc>
            </a:pPr>
            <a:r>
              <a:rPr lang="en-US" sz="2000" u="sng">
                <a:solidFill>
                  <a:srgbClr val="2B2C30"/>
                </a:solidFill>
                <a:latin typeface="Public Sans"/>
                <a:ea typeface="Public Sans"/>
                <a:cs typeface="Public Sans"/>
                <a:sym typeface="Public Sans"/>
              </a:rPr>
              <a:t>SOURCE</a:t>
            </a:r>
            <a:r>
              <a:rPr lang="en-US" sz="2000">
                <a:solidFill>
                  <a:srgbClr val="2B2C30"/>
                </a:solidFill>
                <a:latin typeface="Public Sans"/>
                <a:ea typeface="Public Sans"/>
                <a:cs typeface="Public Sans"/>
                <a:sym typeface="Public Sans"/>
              </a:rPr>
              <a:t>: National Institutes of Health (https://www.niddk.nih.gov/health-information/weight-management/myths-nutrition-physical-activity)</a:t>
            </a:r>
          </a:p>
          <a:p>
            <a:pPr algn="just">
              <a:lnSpc>
                <a:spcPts val="2800"/>
              </a:lnSpc>
            </a:pPr>
          </a:p>
        </p:txBody>
      </p:sp>
    </p:spTree>
  </p:cSld>
  <p:clrMapOvr>
    <a:masterClrMapping/>
  </p:clrMapOvr>
</p:sld>
</file>

<file path=ppt/slides/slide53.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28700" y="1154705"/>
            <a:ext cx="16230600" cy="573036"/>
          </a:xfrm>
          <a:prstGeom prst="rect">
            <a:avLst/>
          </a:prstGeom>
        </p:spPr>
        <p:txBody>
          <a:bodyPr anchor="t" rtlCol="false" tIns="0" lIns="0" bIns="0" rIns="0">
            <a:spAutoFit/>
          </a:bodyPr>
          <a:lstStyle/>
          <a:p>
            <a:pPr algn="l">
              <a:lnSpc>
                <a:spcPts val="4640"/>
              </a:lnSpc>
              <a:spcBef>
                <a:spcPct val="0"/>
              </a:spcBef>
            </a:pPr>
            <a:r>
              <a:rPr lang="en-US" b="true" sz="3314" spc="752">
                <a:solidFill>
                  <a:srgbClr val="2B2C30"/>
                </a:solidFill>
                <a:latin typeface="Public Sans Bold"/>
                <a:ea typeface="Public Sans Bold"/>
                <a:cs typeface="Public Sans Bold"/>
                <a:sym typeface="Public Sans Bold"/>
              </a:rPr>
              <a:t>HEALTH MISCONCEPTIONS USED (PROTOTYPE 3) CONT.</a:t>
            </a:r>
          </a:p>
        </p:txBody>
      </p:sp>
      <p:sp>
        <p:nvSpPr>
          <p:cNvPr name="TextBox 4" id="4"/>
          <p:cNvSpPr txBox="true"/>
          <p:nvPr/>
        </p:nvSpPr>
        <p:spPr>
          <a:xfrm rot="0">
            <a:off x="1028695" y="1888751"/>
            <a:ext cx="16706501" cy="8074025"/>
          </a:xfrm>
          <a:prstGeom prst="rect">
            <a:avLst/>
          </a:prstGeom>
        </p:spPr>
        <p:txBody>
          <a:bodyPr anchor="t" rtlCol="false" tIns="0" lIns="0" bIns="0" rIns="0">
            <a:spAutoFit/>
          </a:bodyPr>
          <a:lstStyle/>
          <a:p>
            <a:pPr algn="just">
              <a:lnSpc>
                <a:spcPts val="3079"/>
              </a:lnSpc>
            </a:pPr>
            <a:r>
              <a:rPr lang="en-US" b="true" sz="2199" i="true">
                <a:solidFill>
                  <a:srgbClr val="2B2C30"/>
                </a:solidFill>
                <a:latin typeface="Public Sans Bold Italics"/>
                <a:ea typeface="Public Sans Bold Italics"/>
                <a:cs typeface="Public Sans Bold Italics"/>
                <a:sym typeface="Public Sans Bold Italics"/>
              </a:rPr>
              <a:t>Lifting weights is not a good way to improve your health because it will make you “bulk up.”</a:t>
            </a:r>
          </a:p>
          <a:p>
            <a:pPr algn="just">
              <a:lnSpc>
                <a:spcPts val="2799"/>
              </a:lnSpc>
            </a:pPr>
            <a:r>
              <a:rPr lang="en-US" sz="1999">
                <a:solidFill>
                  <a:srgbClr val="2B2C30"/>
                </a:solidFill>
                <a:latin typeface="Public Sans"/>
                <a:ea typeface="Public Sans"/>
                <a:cs typeface="Public Sans"/>
                <a:sym typeface="Public Sans"/>
              </a:rPr>
              <a:t>Lifting weights or doing other activities 2 or 3 days a week that may help you build strong muscles, such as push-ups and some types of yoga, will not bulk you up. Only intense strength training, along with certain genes, can build large muscles. Like other kinds of physical activity, muscle-strengthening activities will help improve your health and also may help you control your weight by increasing the amount of energy-burning muscle. </a:t>
            </a:r>
          </a:p>
          <a:p>
            <a:pPr algn="just">
              <a:lnSpc>
                <a:spcPts val="2799"/>
              </a:lnSpc>
            </a:pPr>
          </a:p>
          <a:p>
            <a:pPr algn="just">
              <a:lnSpc>
                <a:spcPts val="2520"/>
              </a:lnSpc>
            </a:pPr>
            <a:r>
              <a:rPr lang="en-US" sz="1800" u="sng">
                <a:solidFill>
                  <a:srgbClr val="2B2C30"/>
                </a:solidFill>
                <a:latin typeface="Public Sans"/>
                <a:ea typeface="Public Sans"/>
                <a:cs typeface="Public Sans"/>
                <a:sym typeface="Public Sans"/>
              </a:rPr>
              <a:t>SOURCE</a:t>
            </a:r>
            <a:r>
              <a:rPr lang="en-US" sz="1800">
                <a:solidFill>
                  <a:srgbClr val="2B2C30"/>
                </a:solidFill>
                <a:latin typeface="Public Sans"/>
                <a:ea typeface="Public Sans"/>
                <a:cs typeface="Public Sans"/>
                <a:sym typeface="Public Sans"/>
              </a:rPr>
              <a:t>: National Institutes of Health</a:t>
            </a:r>
          </a:p>
          <a:p>
            <a:pPr algn="just">
              <a:lnSpc>
                <a:spcPts val="2799"/>
              </a:lnSpc>
            </a:pPr>
          </a:p>
          <a:p>
            <a:pPr algn="just">
              <a:lnSpc>
                <a:spcPts val="3079"/>
              </a:lnSpc>
            </a:pPr>
            <a:r>
              <a:rPr lang="en-US" b="true" sz="2199" i="true">
                <a:solidFill>
                  <a:srgbClr val="2B2C30"/>
                </a:solidFill>
                <a:latin typeface="Public Sans Bold Italics"/>
                <a:ea typeface="Public Sans Bold Italics"/>
                <a:cs typeface="Public Sans Bold Italics"/>
                <a:sym typeface="Public Sans Bold Italics"/>
              </a:rPr>
              <a:t>Snacking between meals is unhealthy. </a:t>
            </a:r>
          </a:p>
          <a:p>
            <a:pPr algn="just">
              <a:lnSpc>
                <a:spcPts val="2799"/>
              </a:lnSpc>
            </a:pPr>
            <a:r>
              <a:rPr lang="en-US" sz="1999">
                <a:solidFill>
                  <a:srgbClr val="2B2C30"/>
                </a:solidFill>
                <a:latin typeface="Public Sans"/>
                <a:ea typeface="Public Sans"/>
                <a:cs typeface="Public Sans"/>
                <a:sym typeface="Public Sans"/>
              </a:rPr>
              <a:t>Snacks are not unhealthy as long as the food itself has nutritional value. Snacks can give you energy in the middle of the day or decrease your hunger in between meals. Enjoy healthy snacks such as fruits, nuts, carrots, low-fat yogurt, or string cheese.</a:t>
            </a:r>
          </a:p>
          <a:p>
            <a:pPr algn="just">
              <a:lnSpc>
                <a:spcPts val="2799"/>
              </a:lnSpc>
            </a:pPr>
          </a:p>
          <a:p>
            <a:pPr algn="just">
              <a:lnSpc>
                <a:spcPts val="2520"/>
              </a:lnSpc>
            </a:pPr>
            <a:r>
              <a:rPr lang="en-US" sz="1800" u="sng">
                <a:solidFill>
                  <a:srgbClr val="2B2C30"/>
                </a:solidFill>
                <a:latin typeface="Public Sans"/>
                <a:ea typeface="Public Sans"/>
                <a:cs typeface="Public Sans"/>
                <a:sym typeface="Public Sans"/>
              </a:rPr>
              <a:t>SOURCE</a:t>
            </a:r>
            <a:r>
              <a:rPr lang="en-US" sz="1800">
                <a:solidFill>
                  <a:srgbClr val="2B2C30"/>
                </a:solidFill>
                <a:latin typeface="Public Sans"/>
                <a:ea typeface="Public Sans"/>
                <a:cs typeface="Public Sans"/>
                <a:sym typeface="Public Sans"/>
              </a:rPr>
              <a:t>: MedlinePlus (https://medlineplus.gov/ency/quiz/002436_43.htm?quiz=3)</a:t>
            </a:r>
          </a:p>
          <a:p>
            <a:pPr algn="just">
              <a:lnSpc>
                <a:spcPts val="2799"/>
              </a:lnSpc>
            </a:pPr>
          </a:p>
          <a:p>
            <a:pPr algn="just">
              <a:lnSpc>
                <a:spcPts val="3079"/>
              </a:lnSpc>
            </a:pPr>
            <a:r>
              <a:rPr lang="en-US" b="true" sz="2199" i="true">
                <a:solidFill>
                  <a:srgbClr val="2B2C30"/>
                </a:solidFill>
                <a:latin typeface="Public Sans Bold Italics"/>
                <a:ea typeface="Public Sans Bold Italics"/>
                <a:cs typeface="Public Sans Bold Italics"/>
                <a:sym typeface="Public Sans Bold Italics"/>
              </a:rPr>
              <a:t>Avoid carbs if you want to lose weight</a:t>
            </a:r>
          </a:p>
          <a:p>
            <a:pPr algn="just">
              <a:lnSpc>
                <a:spcPts val="2799"/>
              </a:lnSpc>
            </a:pPr>
            <a:r>
              <a:rPr lang="en-US" sz="1999">
                <a:solidFill>
                  <a:srgbClr val="2B2C30"/>
                </a:solidFill>
                <a:latin typeface="Public Sans"/>
                <a:ea typeface="Public Sans"/>
                <a:cs typeface="Public Sans"/>
                <a:sym typeface="Public Sans"/>
              </a:rPr>
              <a:t>The low-carb diet is a fad diet that has continued to make an appearance over the years. It gives carbohydrates — fruit and whole grains included — a bad reputation. Individuals who followed this diet had success with weight loss. But anytime anyone eliminates highly processed carbohydrates foods, such as chips, cookies, white bread and potatoes smothered in butter and gravy, they would be expected to have the same results. Any diet or eating program that eliminates an entire food group gets a red flag from me as you likely will miss out on vital nutrients.</a:t>
            </a:r>
          </a:p>
          <a:p>
            <a:pPr algn="just">
              <a:lnSpc>
                <a:spcPts val="2799"/>
              </a:lnSpc>
            </a:pPr>
          </a:p>
          <a:p>
            <a:pPr algn="just">
              <a:lnSpc>
                <a:spcPts val="2520"/>
              </a:lnSpc>
            </a:pPr>
            <a:r>
              <a:rPr lang="en-US" sz="1800" u="sng">
                <a:solidFill>
                  <a:srgbClr val="2B2C30"/>
                </a:solidFill>
                <a:latin typeface="Public Sans"/>
                <a:ea typeface="Public Sans"/>
                <a:cs typeface="Public Sans"/>
                <a:sym typeface="Public Sans"/>
              </a:rPr>
              <a:t>SOURCE</a:t>
            </a:r>
            <a:r>
              <a:rPr lang="en-US" sz="1800">
                <a:solidFill>
                  <a:srgbClr val="2B2C30"/>
                </a:solidFill>
                <a:latin typeface="Public Sans"/>
                <a:ea typeface="Public Sans"/>
                <a:cs typeface="Public Sans"/>
                <a:sym typeface="Public Sans"/>
              </a:rPr>
              <a:t>: MayoClinic</a:t>
            </a:r>
          </a:p>
          <a:p>
            <a:pPr algn="just">
              <a:lnSpc>
                <a:spcPts val="2520"/>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AutoShape 3" id="3"/>
          <p:cNvSpPr/>
          <p:nvPr/>
        </p:nvSpPr>
        <p:spPr>
          <a:xfrm>
            <a:off x="-21829" y="6050015"/>
            <a:ext cx="18288000" cy="0"/>
          </a:xfrm>
          <a:prstGeom prst="line">
            <a:avLst/>
          </a:prstGeom>
          <a:ln cap="flat" w="38100">
            <a:solidFill>
              <a:srgbClr val="2B2C30"/>
            </a:solidFill>
            <a:prstDash val="solid"/>
            <a:headEnd type="none" len="sm" w="sm"/>
            <a:tailEnd type="none" len="sm" w="sm"/>
          </a:ln>
        </p:spPr>
      </p:sp>
      <p:sp>
        <p:nvSpPr>
          <p:cNvPr name="AutoShape 4" id="4"/>
          <p:cNvSpPr/>
          <p:nvPr/>
        </p:nvSpPr>
        <p:spPr>
          <a:xfrm>
            <a:off x="9103121" y="1799270"/>
            <a:ext cx="0" cy="14251233"/>
          </a:xfrm>
          <a:prstGeom prst="line">
            <a:avLst/>
          </a:prstGeom>
          <a:ln cap="flat" w="38100">
            <a:solidFill>
              <a:srgbClr val="2B2C30"/>
            </a:solidFill>
            <a:prstDash val="solid"/>
            <a:headEnd type="none" len="sm" w="sm"/>
            <a:tailEnd type="none" len="sm" w="sm"/>
          </a:ln>
        </p:spPr>
      </p:sp>
      <p:grpSp>
        <p:nvGrpSpPr>
          <p:cNvPr name="Group 5" id="5"/>
          <p:cNvGrpSpPr/>
          <p:nvPr/>
        </p:nvGrpSpPr>
        <p:grpSpPr>
          <a:xfrm rot="0">
            <a:off x="9284776" y="3016873"/>
            <a:ext cx="3428474" cy="1216006"/>
            <a:chOff x="0" y="0"/>
            <a:chExt cx="902973" cy="320265"/>
          </a:xfrm>
        </p:grpSpPr>
        <p:sp>
          <p:nvSpPr>
            <p:cNvPr name="Freeform 6" id="6"/>
            <p:cNvSpPr/>
            <p:nvPr/>
          </p:nvSpPr>
          <p:spPr>
            <a:xfrm flipH="false" flipV="false" rot="0">
              <a:off x="0" y="0"/>
              <a:ext cx="902972" cy="320265"/>
            </a:xfrm>
            <a:custGeom>
              <a:avLst/>
              <a:gdLst/>
              <a:ahLst/>
              <a:cxnLst/>
              <a:rect r="r" b="b" t="t" l="l"/>
              <a:pathLst>
                <a:path h="320265" w="902972">
                  <a:moveTo>
                    <a:pt x="0" y="0"/>
                  </a:moveTo>
                  <a:lnTo>
                    <a:pt x="902972" y="0"/>
                  </a:lnTo>
                  <a:lnTo>
                    <a:pt x="902972" y="320265"/>
                  </a:lnTo>
                  <a:lnTo>
                    <a:pt x="0" y="320265"/>
                  </a:lnTo>
                  <a:close/>
                </a:path>
              </a:pathLst>
            </a:custGeom>
            <a:solidFill>
              <a:srgbClr val="898989"/>
            </a:solidFill>
          </p:spPr>
        </p:sp>
        <p:sp>
          <p:nvSpPr>
            <p:cNvPr name="TextBox 7" id="7"/>
            <p:cNvSpPr txBox="true"/>
            <p:nvPr/>
          </p:nvSpPr>
          <p:spPr>
            <a:xfrm>
              <a:off x="0" y="-47625"/>
              <a:ext cx="902973"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finds a lot of joy in baking breads and pastries and used this as a primary method for recovery</a:t>
              </a:r>
            </a:p>
          </p:txBody>
        </p:sp>
      </p:grpSp>
      <p:grpSp>
        <p:nvGrpSpPr>
          <p:cNvPr name="Group 8" id="8"/>
          <p:cNvGrpSpPr/>
          <p:nvPr/>
        </p:nvGrpSpPr>
        <p:grpSpPr>
          <a:xfrm rot="0">
            <a:off x="9444460" y="8704857"/>
            <a:ext cx="1554552" cy="1216006"/>
            <a:chOff x="0" y="0"/>
            <a:chExt cx="409429" cy="320265"/>
          </a:xfrm>
        </p:grpSpPr>
        <p:sp>
          <p:nvSpPr>
            <p:cNvPr name="Freeform 9" id="9"/>
            <p:cNvSpPr/>
            <p:nvPr/>
          </p:nvSpPr>
          <p:spPr>
            <a:xfrm flipH="false" flipV="false" rot="0">
              <a:off x="0" y="0"/>
              <a:ext cx="409429" cy="320265"/>
            </a:xfrm>
            <a:custGeom>
              <a:avLst/>
              <a:gdLst/>
              <a:ahLst/>
              <a:cxnLst/>
              <a:rect r="r" b="b" t="t" l="l"/>
              <a:pathLst>
                <a:path h="320265" w="409429">
                  <a:moveTo>
                    <a:pt x="0" y="0"/>
                  </a:moveTo>
                  <a:lnTo>
                    <a:pt x="409429" y="0"/>
                  </a:lnTo>
                  <a:lnTo>
                    <a:pt x="409429" y="320265"/>
                  </a:lnTo>
                  <a:lnTo>
                    <a:pt x="0" y="320265"/>
                  </a:lnTo>
                  <a:close/>
                </a:path>
              </a:pathLst>
            </a:custGeom>
            <a:solidFill>
              <a:srgbClr val="898989"/>
            </a:solidFill>
          </p:spPr>
        </p:sp>
        <p:sp>
          <p:nvSpPr>
            <p:cNvPr name="TextBox 10" id="10"/>
            <p:cNvSpPr txBox="true"/>
            <p:nvPr/>
          </p:nvSpPr>
          <p:spPr>
            <a:xfrm>
              <a:off x="0" y="-47625"/>
              <a:ext cx="40942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feels like he’s recovered a lot</a:t>
              </a:r>
            </a:p>
          </p:txBody>
        </p:sp>
      </p:grpSp>
      <p:sp>
        <p:nvSpPr>
          <p:cNvPr name="TextBox 11" id="11"/>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1 JAMBOARD</a:t>
            </a:r>
          </a:p>
        </p:txBody>
      </p:sp>
      <p:sp>
        <p:nvSpPr>
          <p:cNvPr name="TextBox 12" id="12"/>
          <p:cNvSpPr txBox="true"/>
          <p:nvPr/>
        </p:nvSpPr>
        <p:spPr>
          <a:xfrm rot="0">
            <a:off x="9444460" y="5347070"/>
            <a:ext cx="1362233"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DOES</a:t>
            </a:r>
          </a:p>
        </p:txBody>
      </p:sp>
      <p:sp>
        <p:nvSpPr>
          <p:cNvPr name="TextBox 13" id="13"/>
          <p:cNvSpPr txBox="true"/>
          <p:nvPr/>
        </p:nvSpPr>
        <p:spPr>
          <a:xfrm rot="0">
            <a:off x="7848866" y="534707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SAY</a:t>
            </a:r>
          </a:p>
        </p:txBody>
      </p:sp>
      <p:sp>
        <p:nvSpPr>
          <p:cNvPr name="TextBox 14" id="14"/>
          <p:cNvSpPr txBox="true"/>
          <p:nvPr/>
        </p:nvSpPr>
        <p:spPr>
          <a:xfrm rot="0">
            <a:off x="7664691" y="6192890"/>
            <a:ext cx="127650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THINK</a:t>
            </a:r>
          </a:p>
        </p:txBody>
      </p:sp>
      <p:sp>
        <p:nvSpPr>
          <p:cNvPr name="TextBox 15" id="15"/>
          <p:cNvSpPr txBox="true"/>
          <p:nvPr/>
        </p:nvSpPr>
        <p:spPr>
          <a:xfrm rot="0">
            <a:off x="9444460" y="619289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FEEL</a:t>
            </a:r>
          </a:p>
        </p:txBody>
      </p:sp>
      <p:grpSp>
        <p:nvGrpSpPr>
          <p:cNvPr name="Group 16" id="16"/>
          <p:cNvGrpSpPr/>
          <p:nvPr/>
        </p:nvGrpSpPr>
        <p:grpSpPr>
          <a:xfrm rot="0">
            <a:off x="13178575" y="4390153"/>
            <a:ext cx="2341407" cy="1502769"/>
            <a:chOff x="0" y="0"/>
            <a:chExt cx="616667" cy="395791"/>
          </a:xfrm>
        </p:grpSpPr>
        <p:sp>
          <p:nvSpPr>
            <p:cNvPr name="Freeform 17" id="17"/>
            <p:cNvSpPr/>
            <p:nvPr/>
          </p:nvSpPr>
          <p:spPr>
            <a:xfrm flipH="false" flipV="false" rot="0">
              <a:off x="0" y="0"/>
              <a:ext cx="616667" cy="395791"/>
            </a:xfrm>
            <a:custGeom>
              <a:avLst/>
              <a:gdLst/>
              <a:ahLst/>
              <a:cxnLst/>
              <a:rect r="r" b="b" t="t" l="l"/>
              <a:pathLst>
                <a:path h="395791" w="616667">
                  <a:moveTo>
                    <a:pt x="0" y="0"/>
                  </a:moveTo>
                  <a:lnTo>
                    <a:pt x="616667" y="0"/>
                  </a:lnTo>
                  <a:lnTo>
                    <a:pt x="616667" y="395791"/>
                  </a:lnTo>
                  <a:lnTo>
                    <a:pt x="0" y="395791"/>
                  </a:lnTo>
                  <a:close/>
                </a:path>
              </a:pathLst>
            </a:custGeom>
            <a:solidFill>
              <a:srgbClr val="898989"/>
            </a:solidFill>
          </p:spPr>
        </p:sp>
        <p:sp>
          <p:nvSpPr>
            <p:cNvPr name="TextBox 18" id="18"/>
            <p:cNvSpPr txBox="true"/>
            <p:nvPr/>
          </p:nvSpPr>
          <p:spPr>
            <a:xfrm>
              <a:off x="0" y="-47625"/>
              <a:ext cx="616667"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is more than willing to invest his time and energy into his health and recovery</a:t>
              </a:r>
            </a:p>
          </p:txBody>
        </p:sp>
      </p:grpSp>
      <p:grpSp>
        <p:nvGrpSpPr>
          <p:cNvPr name="Group 19" id="19"/>
          <p:cNvGrpSpPr/>
          <p:nvPr/>
        </p:nvGrpSpPr>
        <p:grpSpPr>
          <a:xfrm rot="0">
            <a:off x="15823272" y="3296819"/>
            <a:ext cx="2022111" cy="2186668"/>
            <a:chOff x="0" y="0"/>
            <a:chExt cx="532572" cy="575912"/>
          </a:xfrm>
        </p:grpSpPr>
        <p:sp>
          <p:nvSpPr>
            <p:cNvPr name="Freeform 20" id="20"/>
            <p:cNvSpPr/>
            <p:nvPr/>
          </p:nvSpPr>
          <p:spPr>
            <a:xfrm flipH="false" flipV="false" rot="0">
              <a:off x="0" y="0"/>
              <a:ext cx="532572" cy="575912"/>
            </a:xfrm>
            <a:custGeom>
              <a:avLst/>
              <a:gdLst/>
              <a:ahLst/>
              <a:cxnLst/>
              <a:rect r="r" b="b" t="t" l="l"/>
              <a:pathLst>
                <a:path h="575912" w="532572">
                  <a:moveTo>
                    <a:pt x="0" y="0"/>
                  </a:moveTo>
                  <a:lnTo>
                    <a:pt x="532572" y="0"/>
                  </a:lnTo>
                  <a:lnTo>
                    <a:pt x="532572" y="575912"/>
                  </a:lnTo>
                  <a:lnTo>
                    <a:pt x="0" y="575912"/>
                  </a:lnTo>
                  <a:close/>
                </a:path>
              </a:pathLst>
            </a:custGeom>
            <a:solidFill>
              <a:srgbClr val="898989"/>
            </a:solidFill>
          </p:spPr>
        </p:sp>
        <p:sp>
          <p:nvSpPr>
            <p:cNvPr name="TextBox 21" id="21"/>
            <p:cNvSpPr txBox="true"/>
            <p:nvPr/>
          </p:nvSpPr>
          <p:spPr>
            <a:xfrm>
              <a:off x="0" y="-47625"/>
              <a:ext cx="532572" cy="623537"/>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whenever he doesn’t feel well, he goes through a list of possible causes (did I sleep enough, did I eat, did I drink water)</a:t>
              </a:r>
            </a:p>
          </p:txBody>
        </p:sp>
      </p:grpSp>
      <p:grpSp>
        <p:nvGrpSpPr>
          <p:cNvPr name="Group 22" id="22"/>
          <p:cNvGrpSpPr/>
          <p:nvPr/>
        </p:nvGrpSpPr>
        <p:grpSpPr>
          <a:xfrm rot="0">
            <a:off x="9321122" y="6708817"/>
            <a:ext cx="2164986" cy="1891393"/>
            <a:chOff x="0" y="0"/>
            <a:chExt cx="570202" cy="498145"/>
          </a:xfrm>
        </p:grpSpPr>
        <p:sp>
          <p:nvSpPr>
            <p:cNvPr name="Freeform 23" id="23"/>
            <p:cNvSpPr/>
            <p:nvPr/>
          </p:nvSpPr>
          <p:spPr>
            <a:xfrm flipH="false" flipV="false" rot="0">
              <a:off x="0" y="0"/>
              <a:ext cx="570202" cy="498145"/>
            </a:xfrm>
            <a:custGeom>
              <a:avLst/>
              <a:gdLst/>
              <a:ahLst/>
              <a:cxnLst/>
              <a:rect r="r" b="b" t="t" l="l"/>
              <a:pathLst>
                <a:path h="498145" w="570202">
                  <a:moveTo>
                    <a:pt x="0" y="0"/>
                  </a:moveTo>
                  <a:lnTo>
                    <a:pt x="570202" y="0"/>
                  </a:lnTo>
                  <a:lnTo>
                    <a:pt x="570202" y="498145"/>
                  </a:lnTo>
                  <a:lnTo>
                    <a:pt x="0" y="498145"/>
                  </a:lnTo>
                  <a:close/>
                </a:path>
              </a:pathLst>
            </a:custGeom>
            <a:solidFill>
              <a:srgbClr val="898989"/>
            </a:solidFill>
          </p:spPr>
        </p:sp>
        <p:sp>
          <p:nvSpPr>
            <p:cNvPr name="TextBox 24" id="24"/>
            <p:cNvSpPr txBox="true"/>
            <p:nvPr/>
          </p:nvSpPr>
          <p:spPr>
            <a:xfrm>
              <a:off x="0" y="-47625"/>
              <a:ext cx="570202" cy="54577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like he had to lose weight because when he was skinnier he was receiving more romantic attention</a:t>
              </a:r>
            </a:p>
          </p:txBody>
        </p:sp>
      </p:grpSp>
      <p:grpSp>
        <p:nvGrpSpPr>
          <p:cNvPr name="Group 25" id="25"/>
          <p:cNvGrpSpPr/>
          <p:nvPr/>
        </p:nvGrpSpPr>
        <p:grpSpPr>
          <a:xfrm rot="0">
            <a:off x="10659544" y="4337697"/>
            <a:ext cx="2157081" cy="1596118"/>
            <a:chOff x="0" y="0"/>
            <a:chExt cx="568120" cy="420377"/>
          </a:xfrm>
        </p:grpSpPr>
        <p:sp>
          <p:nvSpPr>
            <p:cNvPr name="Freeform 26" id="26"/>
            <p:cNvSpPr/>
            <p:nvPr/>
          </p:nvSpPr>
          <p:spPr>
            <a:xfrm flipH="false" flipV="false" rot="0">
              <a:off x="0" y="0"/>
              <a:ext cx="568120" cy="420377"/>
            </a:xfrm>
            <a:custGeom>
              <a:avLst/>
              <a:gdLst/>
              <a:ahLst/>
              <a:cxnLst/>
              <a:rect r="r" b="b" t="t" l="l"/>
              <a:pathLst>
                <a:path h="420377" w="568120">
                  <a:moveTo>
                    <a:pt x="0" y="0"/>
                  </a:moveTo>
                  <a:lnTo>
                    <a:pt x="568120" y="0"/>
                  </a:lnTo>
                  <a:lnTo>
                    <a:pt x="568120" y="420377"/>
                  </a:lnTo>
                  <a:lnTo>
                    <a:pt x="0" y="420377"/>
                  </a:lnTo>
                  <a:close/>
                </a:path>
              </a:pathLst>
            </a:custGeom>
            <a:solidFill>
              <a:srgbClr val="898989"/>
            </a:solidFill>
          </p:spPr>
        </p:sp>
        <p:sp>
          <p:nvSpPr>
            <p:cNvPr name="TextBox 27" id="27"/>
            <p:cNvSpPr txBox="true"/>
            <p:nvPr/>
          </p:nvSpPr>
          <p:spPr>
            <a:xfrm>
              <a:off x="0" y="-47625"/>
              <a:ext cx="568120"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strive for an idealized body, specifically that of a short, skinny queer man</a:t>
              </a:r>
            </a:p>
          </p:txBody>
        </p:sp>
      </p:grpSp>
      <p:grpSp>
        <p:nvGrpSpPr>
          <p:cNvPr name="Group 28" id="28"/>
          <p:cNvGrpSpPr/>
          <p:nvPr/>
        </p:nvGrpSpPr>
        <p:grpSpPr>
          <a:xfrm rot="0">
            <a:off x="9241032" y="1899282"/>
            <a:ext cx="3131322" cy="1022341"/>
            <a:chOff x="0" y="0"/>
            <a:chExt cx="824710" cy="269258"/>
          </a:xfrm>
        </p:grpSpPr>
        <p:sp>
          <p:nvSpPr>
            <p:cNvPr name="Freeform 29" id="29"/>
            <p:cNvSpPr/>
            <p:nvPr/>
          </p:nvSpPr>
          <p:spPr>
            <a:xfrm flipH="false" flipV="false" rot="0">
              <a:off x="0" y="0"/>
              <a:ext cx="824710" cy="269258"/>
            </a:xfrm>
            <a:custGeom>
              <a:avLst/>
              <a:gdLst/>
              <a:ahLst/>
              <a:cxnLst/>
              <a:rect r="r" b="b" t="t" l="l"/>
              <a:pathLst>
                <a:path h="269258" w="824710">
                  <a:moveTo>
                    <a:pt x="0" y="0"/>
                  </a:moveTo>
                  <a:lnTo>
                    <a:pt x="824710" y="0"/>
                  </a:lnTo>
                  <a:lnTo>
                    <a:pt x="824710" y="269258"/>
                  </a:lnTo>
                  <a:lnTo>
                    <a:pt x="0" y="269258"/>
                  </a:lnTo>
                  <a:close/>
                </a:path>
              </a:pathLst>
            </a:custGeom>
            <a:solidFill>
              <a:srgbClr val="898989"/>
            </a:solidFill>
          </p:spPr>
        </p:sp>
        <p:sp>
          <p:nvSpPr>
            <p:cNvPr name="TextBox 30" id="30"/>
            <p:cNvSpPr txBox="true"/>
            <p:nvPr/>
          </p:nvSpPr>
          <p:spPr>
            <a:xfrm>
              <a:off x="0" y="-47625"/>
              <a:ext cx="824710" cy="31688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restrict carbs, now doesn’t restrict but does priortize protein</a:t>
              </a:r>
            </a:p>
          </p:txBody>
        </p:sp>
      </p:grpSp>
      <p:grpSp>
        <p:nvGrpSpPr>
          <p:cNvPr name="Group 31" id="31"/>
          <p:cNvGrpSpPr/>
          <p:nvPr/>
        </p:nvGrpSpPr>
        <p:grpSpPr>
          <a:xfrm rot="0">
            <a:off x="11510256" y="8924558"/>
            <a:ext cx="2800978" cy="1110787"/>
            <a:chOff x="0" y="0"/>
            <a:chExt cx="737706" cy="292553"/>
          </a:xfrm>
        </p:grpSpPr>
        <p:sp>
          <p:nvSpPr>
            <p:cNvPr name="Freeform 32" id="32"/>
            <p:cNvSpPr/>
            <p:nvPr/>
          </p:nvSpPr>
          <p:spPr>
            <a:xfrm flipH="false" flipV="false" rot="0">
              <a:off x="0" y="0"/>
              <a:ext cx="737706" cy="292553"/>
            </a:xfrm>
            <a:custGeom>
              <a:avLst/>
              <a:gdLst/>
              <a:ahLst/>
              <a:cxnLst/>
              <a:rect r="r" b="b" t="t" l="l"/>
              <a:pathLst>
                <a:path h="292553" w="737706">
                  <a:moveTo>
                    <a:pt x="0" y="0"/>
                  </a:moveTo>
                  <a:lnTo>
                    <a:pt x="737706" y="0"/>
                  </a:lnTo>
                  <a:lnTo>
                    <a:pt x="737706" y="292553"/>
                  </a:lnTo>
                  <a:lnTo>
                    <a:pt x="0" y="292553"/>
                  </a:lnTo>
                  <a:close/>
                </a:path>
              </a:pathLst>
            </a:custGeom>
            <a:solidFill>
              <a:srgbClr val="898989"/>
            </a:solidFill>
          </p:spPr>
        </p:sp>
        <p:sp>
          <p:nvSpPr>
            <p:cNvPr name="TextBox 33" id="33"/>
            <p:cNvSpPr txBox="true"/>
            <p:nvPr/>
          </p:nvSpPr>
          <p:spPr>
            <a:xfrm>
              <a:off x="0" y="-47625"/>
              <a:ext cx="737706" cy="34017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feels very happy when he can make something and share it with others</a:t>
              </a:r>
            </a:p>
          </p:txBody>
        </p:sp>
      </p:grpSp>
      <p:grpSp>
        <p:nvGrpSpPr>
          <p:cNvPr name="Group 34" id="34"/>
          <p:cNvGrpSpPr/>
          <p:nvPr/>
        </p:nvGrpSpPr>
        <p:grpSpPr>
          <a:xfrm rot="0">
            <a:off x="15823272" y="1837443"/>
            <a:ext cx="1617669" cy="1216006"/>
            <a:chOff x="0" y="0"/>
            <a:chExt cx="426053" cy="320265"/>
          </a:xfrm>
        </p:grpSpPr>
        <p:sp>
          <p:nvSpPr>
            <p:cNvPr name="Freeform 35" id="35"/>
            <p:cNvSpPr/>
            <p:nvPr/>
          </p:nvSpPr>
          <p:spPr>
            <a:xfrm flipH="false" flipV="false" rot="0">
              <a:off x="0" y="0"/>
              <a:ext cx="426053" cy="320265"/>
            </a:xfrm>
            <a:custGeom>
              <a:avLst/>
              <a:gdLst/>
              <a:ahLst/>
              <a:cxnLst/>
              <a:rect r="r" b="b" t="t" l="l"/>
              <a:pathLst>
                <a:path h="320265" w="426053">
                  <a:moveTo>
                    <a:pt x="0" y="0"/>
                  </a:moveTo>
                  <a:lnTo>
                    <a:pt x="426053" y="0"/>
                  </a:lnTo>
                  <a:lnTo>
                    <a:pt x="426053" y="320265"/>
                  </a:lnTo>
                  <a:lnTo>
                    <a:pt x="0" y="320265"/>
                  </a:lnTo>
                  <a:close/>
                </a:path>
              </a:pathLst>
            </a:custGeom>
            <a:solidFill>
              <a:srgbClr val="898989"/>
            </a:solidFill>
          </p:spPr>
        </p:sp>
        <p:sp>
          <p:nvSpPr>
            <p:cNvPr name="TextBox 36" id="36"/>
            <p:cNvSpPr txBox="true"/>
            <p:nvPr/>
          </p:nvSpPr>
          <p:spPr>
            <a:xfrm>
              <a:off x="0" y="-47625"/>
              <a:ext cx="426053"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has begun cutting down on vitamins</a:t>
              </a:r>
            </a:p>
          </p:txBody>
        </p:sp>
      </p:grpSp>
      <p:grpSp>
        <p:nvGrpSpPr>
          <p:cNvPr name="Group 37" id="37"/>
          <p:cNvGrpSpPr/>
          <p:nvPr/>
        </p:nvGrpSpPr>
        <p:grpSpPr>
          <a:xfrm rot="0">
            <a:off x="15585369" y="6708817"/>
            <a:ext cx="2259199" cy="1427208"/>
            <a:chOff x="0" y="0"/>
            <a:chExt cx="595015" cy="375890"/>
          </a:xfrm>
        </p:grpSpPr>
        <p:sp>
          <p:nvSpPr>
            <p:cNvPr name="Freeform 38" id="38"/>
            <p:cNvSpPr/>
            <p:nvPr/>
          </p:nvSpPr>
          <p:spPr>
            <a:xfrm flipH="false" flipV="false" rot="0">
              <a:off x="0" y="0"/>
              <a:ext cx="595015" cy="375890"/>
            </a:xfrm>
            <a:custGeom>
              <a:avLst/>
              <a:gdLst/>
              <a:ahLst/>
              <a:cxnLst/>
              <a:rect r="r" b="b" t="t" l="l"/>
              <a:pathLst>
                <a:path h="375890" w="595015">
                  <a:moveTo>
                    <a:pt x="0" y="0"/>
                  </a:moveTo>
                  <a:lnTo>
                    <a:pt x="595015" y="0"/>
                  </a:lnTo>
                  <a:lnTo>
                    <a:pt x="595015" y="375890"/>
                  </a:lnTo>
                  <a:lnTo>
                    <a:pt x="0" y="375890"/>
                  </a:lnTo>
                  <a:close/>
                </a:path>
              </a:pathLst>
            </a:custGeom>
            <a:solidFill>
              <a:srgbClr val="898989"/>
            </a:solidFill>
          </p:spPr>
        </p:sp>
        <p:sp>
          <p:nvSpPr>
            <p:cNvPr name="TextBox 39" id="39"/>
            <p:cNvSpPr txBox="true"/>
            <p:nvPr/>
          </p:nvSpPr>
          <p:spPr>
            <a:xfrm>
              <a:off x="0" y="-47625"/>
              <a:ext cx="595015" cy="42351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often confuses the feelings of hunger, cravings, and thirst</a:t>
              </a:r>
            </a:p>
          </p:txBody>
        </p:sp>
      </p:grpSp>
      <p:grpSp>
        <p:nvGrpSpPr>
          <p:cNvPr name="Group 40" id="40"/>
          <p:cNvGrpSpPr/>
          <p:nvPr/>
        </p:nvGrpSpPr>
        <p:grpSpPr>
          <a:xfrm rot="0">
            <a:off x="11714708" y="7461790"/>
            <a:ext cx="2886551" cy="1300843"/>
            <a:chOff x="0" y="0"/>
            <a:chExt cx="760244" cy="342609"/>
          </a:xfrm>
        </p:grpSpPr>
        <p:sp>
          <p:nvSpPr>
            <p:cNvPr name="Freeform 41" id="41"/>
            <p:cNvSpPr/>
            <p:nvPr/>
          </p:nvSpPr>
          <p:spPr>
            <a:xfrm flipH="false" flipV="false" rot="0">
              <a:off x="0" y="0"/>
              <a:ext cx="760244" cy="342609"/>
            </a:xfrm>
            <a:custGeom>
              <a:avLst/>
              <a:gdLst/>
              <a:ahLst/>
              <a:cxnLst/>
              <a:rect r="r" b="b" t="t" l="l"/>
              <a:pathLst>
                <a:path h="342609" w="760244">
                  <a:moveTo>
                    <a:pt x="0" y="0"/>
                  </a:moveTo>
                  <a:lnTo>
                    <a:pt x="760244" y="0"/>
                  </a:lnTo>
                  <a:lnTo>
                    <a:pt x="760244" y="342609"/>
                  </a:lnTo>
                  <a:lnTo>
                    <a:pt x="0" y="342609"/>
                  </a:lnTo>
                  <a:close/>
                </a:path>
              </a:pathLst>
            </a:custGeom>
            <a:solidFill>
              <a:srgbClr val="898989"/>
            </a:solidFill>
          </p:spPr>
        </p:sp>
        <p:sp>
          <p:nvSpPr>
            <p:cNvPr name="TextBox 42" id="42"/>
            <p:cNvSpPr txBox="true"/>
            <p:nvPr/>
          </p:nvSpPr>
          <p:spPr>
            <a:xfrm>
              <a:off x="0" y="-47625"/>
              <a:ext cx="760244"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has issues feeling hunger as a result of his poor eating habits freshman and sophomore year</a:t>
              </a:r>
            </a:p>
          </p:txBody>
        </p:sp>
      </p:grpSp>
      <p:grpSp>
        <p:nvGrpSpPr>
          <p:cNvPr name="Group 43" id="43"/>
          <p:cNvGrpSpPr/>
          <p:nvPr/>
        </p:nvGrpSpPr>
        <p:grpSpPr>
          <a:xfrm rot="0">
            <a:off x="13037099" y="2983647"/>
            <a:ext cx="2548270" cy="1216006"/>
            <a:chOff x="0" y="0"/>
            <a:chExt cx="671149" cy="320265"/>
          </a:xfrm>
        </p:grpSpPr>
        <p:sp>
          <p:nvSpPr>
            <p:cNvPr name="Freeform 44" id="44"/>
            <p:cNvSpPr/>
            <p:nvPr/>
          </p:nvSpPr>
          <p:spPr>
            <a:xfrm flipH="false" flipV="false" rot="0">
              <a:off x="0" y="0"/>
              <a:ext cx="671149" cy="320265"/>
            </a:xfrm>
            <a:custGeom>
              <a:avLst/>
              <a:gdLst/>
              <a:ahLst/>
              <a:cxnLst/>
              <a:rect r="r" b="b" t="t" l="l"/>
              <a:pathLst>
                <a:path h="320265" w="671149">
                  <a:moveTo>
                    <a:pt x="0" y="0"/>
                  </a:moveTo>
                  <a:lnTo>
                    <a:pt x="671149" y="0"/>
                  </a:lnTo>
                  <a:lnTo>
                    <a:pt x="671149" y="320265"/>
                  </a:lnTo>
                  <a:lnTo>
                    <a:pt x="0" y="320265"/>
                  </a:lnTo>
                  <a:close/>
                </a:path>
              </a:pathLst>
            </a:custGeom>
            <a:solidFill>
              <a:srgbClr val="898989"/>
            </a:solidFill>
          </p:spPr>
        </p:sp>
        <p:sp>
          <p:nvSpPr>
            <p:cNvPr name="TextBox 45" id="45"/>
            <p:cNvSpPr txBox="true"/>
            <p:nvPr/>
          </p:nvSpPr>
          <p:spPr>
            <a:xfrm>
              <a:off x="0" y="-47625"/>
              <a:ext cx="67114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takes liquid iv to help with hydration</a:t>
              </a:r>
            </a:p>
          </p:txBody>
        </p:sp>
      </p:grpSp>
      <p:grpSp>
        <p:nvGrpSpPr>
          <p:cNvPr name="Group 46" id="46"/>
          <p:cNvGrpSpPr/>
          <p:nvPr/>
        </p:nvGrpSpPr>
        <p:grpSpPr>
          <a:xfrm rot="0">
            <a:off x="12562854" y="1899282"/>
            <a:ext cx="2894853" cy="1005568"/>
            <a:chOff x="0" y="0"/>
            <a:chExt cx="762430" cy="264841"/>
          </a:xfrm>
        </p:grpSpPr>
        <p:sp>
          <p:nvSpPr>
            <p:cNvPr name="Freeform 47" id="47"/>
            <p:cNvSpPr/>
            <p:nvPr/>
          </p:nvSpPr>
          <p:spPr>
            <a:xfrm flipH="false" flipV="false" rot="0">
              <a:off x="0" y="0"/>
              <a:ext cx="762430" cy="264841"/>
            </a:xfrm>
            <a:custGeom>
              <a:avLst/>
              <a:gdLst/>
              <a:ahLst/>
              <a:cxnLst/>
              <a:rect r="r" b="b" t="t" l="l"/>
              <a:pathLst>
                <a:path h="264841" w="762430">
                  <a:moveTo>
                    <a:pt x="0" y="0"/>
                  </a:moveTo>
                  <a:lnTo>
                    <a:pt x="762430" y="0"/>
                  </a:lnTo>
                  <a:lnTo>
                    <a:pt x="762430" y="264841"/>
                  </a:lnTo>
                  <a:lnTo>
                    <a:pt x="0" y="264841"/>
                  </a:lnTo>
                  <a:close/>
                </a:path>
              </a:pathLst>
            </a:custGeom>
            <a:solidFill>
              <a:srgbClr val="898989"/>
            </a:solidFill>
          </p:spPr>
        </p:sp>
        <p:sp>
          <p:nvSpPr>
            <p:cNvPr name="TextBox 48" id="48"/>
            <p:cNvSpPr txBox="true"/>
            <p:nvPr/>
          </p:nvSpPr>
          <p:spPr>
            <a:xfrm>
              <a:off x="0" y="-47625"/>
              <a:ext cx="762430"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works out every single day, heavily prioritizes gaining weight and muscle mass</a:t>
              </a:r>
            </a:p>
          </p:txBody>
        </p:sp>
      </p:grpSp>
      <p:grpSp>
        <p:nvGrpSpPr>
          <p:cNvPr name="Group 49" id="49"/>
          <p:cNvGrpSpPr/>
          <p:nvPr/>
        </p:nvGrpSpPr>
        <p:grpSpPr>
          <a:xfrm rot="0">
            <a:off x="14766607" y="8299368"/>
            <a:ext cx="3237738" cy="1596118"/>
            <a:chOff x="0" y="0"/>
            <a:chExt cx="852738" cy="420377"/>
          </a:xfrm>
        </p:grpSpPr>
        <p:sp>
          <p:nvSpPr>
            <p:cNvPr name="Freeform 50" id="50"/>
            <p:cNvSpPr/>
            <p:nvPr/>
          </p:nvSpPr>
          <p:spPr>
            <a:xfrm flipH="false" flipV="false" rot="0">
              <a:off x="0" y="0"/>
              <a:ext cx="852738" cy="420377"/>
            </a:xfrm>
            <a:custGeom>
              <a:avLst/>
              <a:gdLst/>
              <a:ahLst/>
              <a:cxnLst/>
              <a:rect r="r" b="b" t="t" l="l"/>
              <a:pathLst>
                <a:path h="420377" w="852738">
                  <a:moveTo>
                    <a:pt x="0" y="0"/>
                  </a:moveTo>
                  <a:lnTo>
                    <a:pt x="852738" y="0"/>
                  </a:lnTo>
                  <a:lnTo>
                    <a:pt x="852738" y="420377"/>
                  </a:lnTo>
                  <a:lnTo>
                    <a:pt x="0" y="420377"/>
                  </a:lnTo>
                  <a:close/>
                </a:path>
              </a:pathLst>
            </a:custGeom>
            <a:solidFill>
              <a:srgbClr val="898989"/>
            </a:solidFill>
          </p:spPr>
        </p:sp>
        <p:sp>
          <p:nvSpPr>
            <p:cNvPr name="TextBox 51" id="51"/>
            <p:cNvSpPr txBox="true"/>
            <p:nvPr/>
          </p:nvSpPr>
          <p:spPr>
            <a:xfrm>
              <a:off x="0" y="-47625"/>
              <a:ext cx="852738"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as though any pressures to change his body or eating habits from his family were rooted in health concerns, both parents are doctors</a:t>
              </a:r>
            </a:p>
          </p:txBody>
        </p:sp>
      </p:grpSp>
      <p:grpSp>
        <p:nvGrpSpPr>
          <p:cNvPr name="Group 52" id="52"/>
          <p:cNvGrpSpPr/>
          <p:nvPr/>
        </p:nvGrpSpPr>
        <p:grpSpPr>
          <a:xfrm rot="0">
            <a:off x="7394788" y="2070732"/>
            <a:ext cx="1362233" cy="1216006"/>
            <a:chOff x="0" y="0"/>
            <a:chExt cx="358777" cy="320265"/>
          </a:xfrm>
        </p:grpSpPr>
        <p:sp>
          <p:nvSpPr>
            <p:cNvPr name="Freeform 53" id="53"/>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898989"/>
            </a:solidFill>
          </p:spPr>
        </p:sp>
        <p:sp>
          <p:nvSpPr>
            <p:cNvPr name="TextBox 54" id="54"/>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enjoys</a:t>
              </a:r>
            </a:p>
            <a:p>
              <a:pPr algn="ctr">
                <a:lnSpc>
                  <a:spcPts val="2341"/>
                </a:lnSpc>
              </a:pPr>
              <a:r>
                <a:rPr lang="en-US" sz="1672">
                  <a:solidFill>
                    <a:srgbClr val="000000"/>
                  </a:solidFill>
                  <a:latin typeface="Public Sans"/>
                  <a:ea typeface="Public Sans"/>
                  <a:cs typeface="Public Sans"/>
                  <a:sym typeface="Public Sans"/>
                </a:rPr>
                <a:t>baking</a:t>
              </a:r>
            </a:p>
          </p:txBody>
        </p:sp>
      </p:grpSp>
      <p:grpSp>
        <p:nvGrpSpPr>
          <p:cNvPr name="Group 55" id="55"/>
          <p:cNvGrpSpPr/>
          <p:nvPr/>
        </p:nvGrpSpPr>
        <p:grpSpPr>
          <a:xfrm rot="0">
            <a:off x="6606118" y="8447006"/>
            <a:ext cx="2401160" cy="1300843"/>
            <a:chOff x="0" y="0"/>
            <a:chExt cx="632404" cy="342609"/>
          </a:xfrm>
        </p:grpSpPr>
        <p:sp>
          <p:nvSpPr>
            <p:cNvPr name="Freeform 56" id="56"/>
            <p:cNvSpPr/>
            <p:nvPr/>
          </p:nvSpPr>
          <p:spPr>
            <a:xfrm flipH="false" flipV="false" rot="0">
              <a:off x="0" y="0"/>
              <a:ext cx="632404" cy="342609"/>
            </a:xfrm>
            <a:custGeom>
              <a:avLst/>
              <a:gdLst/>
              <a:ahLst/>
              <a:cxnLst/>
              <a:rect r="r" b="b" t="t" l="l"/>
              <a:pathLst>
                <a:path h="342609" w="632404">
                  <a:moveTo>
                    <a:pt x="0" y="0"/>
                  </a:moveTo>
                  <a:lnTo>
                    <a:pt x="632404" y="0"/>
                  </a:lnTo>
                  <a:lnTo>
                    <a:pt x="632404" y="342609"/>
                  </a:lnTo>
                  <a:lnTo>
                    <a:pt x="0" y="342609"/>
                  </a:lnTo>
                  <a:close/>
                </a:path>
              </a:pathLst>
            </a:custGeom>
            <a:solidFill>
              <a:srgbClr val="898989"/>
            </a:solidFill>
          </p:spPr>
        </p:sp>
        <p:sp>
          <p:nvSpPr>
            <p:cNvPr name="TextBox 57" id="57"/>
            <p:cNvSpPr txBox="true"/>
            <p:nvPr/>
          </p:nvSpPr>
          <p:spPr>
            <a:xfrm>
              <a:off x="0" y="-47625"/>
              <a:ext cx="632404"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Actively has to remind himself to eat since his body has trouble recognizing hunger</a:t>
              </a:r>
            </a:p>
          </p:txBody>
        </p:sp>
      </p:grpSp>
      <p:grpSp>
        <p:nvGrpSpPr>
          <p:cNvPr name="Group 58" id="58"/>
          <p:cNvGrpSpPr/>
          <p:nvPr/>
        </p:nvGrpSpPr>
        <p:grpSpPr>
          <a:xfrm rot="0">
            <a:off x="317800" y="3121072"/>
            <a:ext cx="3188054" cy="1300843"/>
            <a:chOff x="0" y="0"/>
            <a:chExt cx="839652" cy="342609"/>
          </a:xfrm>
        </p:grpSpPr>
        <p:sp>
          <p:nvSpPr>
            <p:cNvPr name="Freeform 59" id="59"/>
            <p:cNvSpPr/>
            <p:nvPr/>
          </p:nvSpPr>
          <p:spPr>
            <a:xfrm flipH="false" flipV="false" rot="0">
              <a:off x="0" y="0"/>
              <a:ext cx="839652" cy="342609"/>
            </a:xfrm>
            <a:custGeom>
              <a:avLst/>
              <a:gdLst/>
              <a:ahLst/>
              <a:cxnLst/>
              <a:rect r="r" b="b" t="t" l="l"/>
              <a:pathLst>
                <a:path h="342609" w="839652">
                  <a:moveTo>
                    <a:pt x="0" y="0"/>
                  </a:moveTo>
                  <a:lnTo>
                    <a:pt x="839652" y="0"/>
                  </a:lnTo>
                  <a:lnTo>
                    <a:pt x="839652" y="342609"/>
                  </a:lnTo>
                  <a:lnTo>
                    <a:pt x="0" y="342609"/>
                  </a:lnTo>
                  <a:close/>
                </a:path>
              </a:pathLst>
            </a:custGeom>
            <a:solidFill>
              <a:srgbClr val="898989"/>
            </a:solidFill>
          </p:spPr>
        </p:sp>
        <p:sp>
          <p:nvSpPr>
            <p:cNvPr name="TextBox 60" id="60"/>
            <p:cNvSpPr txBox="true"/>
            <p:nvPr/>
          </p:nvSpPr>
          <p:spPr>
            <a:xfrm>
              <a:off x="0" y="-47625"/>
              <a:ext cx="83965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is currently at the lowest weight he has been since he was 12 and he’s not entirely sure why</a:t>
              </a:r>
            </a:p>
          </p:txBody>
        </p:sp>
      </p:grpSp>
      <p:grpSp>
        <p:nvGrpSpPr>
          <p:cNvPr name="Group 61" id="61"/>
          <p:cNvGrpSpPr/>
          <p:nvPr/>
        </p:nvGrpSpPr>
        <p:grpSpPr>
          <a:xfrm rot="0">
            <a:off x="6734910" y="3553439"/>
            <a:ext cx="2022111" cy="1596118"/>
            <a:chOff x="0" y="0"/>
            <a:chExt cx="532572" cy="420377"/>
          </a:xfrm>
        </p:grpSpPr>
        <p:sp>
          <p:nvSpPr>
            <p:cNvPr name="Freeform 62" id="62"/>
            <p:cNvSpPr/>
            <p:nvPr/>
          </p:nvSpPr>
          <p:spPr>
            <a:xfrm flipH="false" flipV="false" rot="0">
              <a:off x="0" y="0"/>
              <a:ext cx="532572" cy="420377"/>
            </a:xfrm>
            <a:custGeom>
              <a:avLst/>
              <a:gdLst/>
              <a:ahLst/>
              <a:cxnLst/>
              <a:rect r="r" b="b" t="t" l="l"/>
              <a:pathLst>
                <a:path h="420377" w="532572">
                  <a:moveTo>
                    <a:pt x="0" y="0"/>
                  </a:moveTo>
                  <a:lnTo>
                    <a:pt x="532572" y="0"/>
                  </a:lnTo>
                  <a:lnTo>
                    <a:pt x="532572" y="420377"/>
                  </a:lnTo>
                  <a:lnTo>
                    <a:pt x="0" y="420377"/>
                  </a:lnTo>
                  <a:close/>
                </a:path>
              </a:pathLst>
            </a:custGeom>
            <a:solidFill>
              <a:srgbClr val="898989"/>
            </a:solidFill>
          </p:spPr>
        </p:sp>
        <p:sp>
          <p:nvSpPr>
            <p:cNvPr name="TextBox 63" id="63"/>
            <p:cNvSpPr txBox="true"/>
            <p:nvPr/>
          </p:nvSpPr>
          <p:spPr>
            <a:xfrm>
              <a:off x="0" y="-47625"/>
              <a:ext cx="532572"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Mentioned being a part of a food education organization in high school</a:t>
              </a:r>
            </a:p>
          </p:txBody>
        </p:sp>
      </p:grpSp>
      <p:grpSp>
        <p:nvGrpSpPr>
          <p:cNvPr name="Group 64" id="64"/>
          <p:cNvGrpSpPr/>
          <p:nvPr/>
        </p:nvGrpSpPr>
        <p:grpSpPr>
          <a:xfrm rot="0">
            <a:off x="3865621" y="4421914"/>
            <a:ext cx="2678789" cy="1502769"/>
            <a:chOff x="0" y="0"/>
            <a:chExt cx="705525" cy="395791"/>
          </a:xfrm>
        </p:grpSpPr>
        <p:sp>
          <p:nvSpPr>
            <p:cNvPr name="Freeform 65" id="65"/>
            <p:cNvSpPr/>
            <p:nvPr/>
          </p:nvSpPr>
          <p:spPr>
            <a:xfrm flipH="false" flipV="false" rot="0">
              <a:off x="0" y="0"/>
              <a:ext cx="705525" cy="395791"/>
            </a:xfrm>
            <a:custGeom>
              <a:avLst/>
              <a:gdLst/>
              <a:ahLst/>
              <a:cxnLst/>
              <a:rect r="r" b="b" t="t" l="l"/>
              <a:pathLst>
                <a:path h="395791" w="705525">
                  <a:moveTo>
                    <a:pt x="0" y="0"/>
                  </a:moveTo>
                  <a:lnTo>
                    <a:pt x="705525" y="0"/>
                  </a:lnTo>
                  <a:lnTo>
                    <a:pt x="705525" y="395791"/>
                  </a:lnTo>
                  <a:lnTo>
                    <a:pt x="0" y="395791"/>
                  </a:lnTo>
                  <a:close/>
                </a:path>
              </a:pathLst>
            </a:custGeom>
            <a:solidFill>
              <a:srgbClr val="898989"/>
            </a:solidFill>
          </p:spPr>
        </p:sp>
        <p:sp>
          <p:nvSpPr>
            <p:cNvPr name="TextBox 66" id="66"/>
            <p:cNvSpPr txBox="true"/>
            <p:nvPr/>
          </p:nvSpPr>
          <p:spPr>
            <a:xfrm>
              <a:off x="0" y="-47625"/>
              <a:ext cx="70552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Used to take many supplements, in particular a variety of vitamins, to make up for lack of meals</a:t>
              </a:r>
            </a:p>
          </p:txBody>
        </p:sp>
      </p:grpSp>
      <p:grpSp>
        <p:nvGrpSpPr>
          <p:cNvPr name="Group 67" id="67"/>
          <p:cNvGrpSpPr/>
          <p:nvPr/>
        </p:nvGrpSpPr>
        <p:grpSpPr>
          <a:xfrm rot="0">
            <a:off x="4539032" y="1975705"/>
            <a:ext cx="2665257" cy="1300843"/>
            <a:chOff x="0" y="0"/>
            <a:chExt cx="701961" cy="342609"/>
          </a:xfrm>
        </p:grpSpPr>
        <p:sp>
          <p:nvSpPr>
            <p:cNvPr name="Freeform 68" id="68"/>
            <p:cNvSpPr/>
            <p:nvPr/>
          </p:nvSpPr>
          <p:spPr>
            <a:xfrm flipH="false" flipV="false" rot="0">
              <a:off x="0" y="0"/>
              <a:ext cx="701961" cy="342609"/>
            </a:xfrm>
            <a:custGeom>
              <a:avLst/>
              <a:gdLst/>
              <a:ahLst/>
              <a:cxnLst/>
              <a:rect r="r" b="b" t="t" l="l"/>
              <a:pathLst>
                <a:path h="342609" w="701961">
                  <a:moveTo>
                    <a:pt x="0" y="0"/>
                  </a:moveTo>
                  <a:lnTo>
                    <a:pt x="701961" y="0"/>
                  </a:lnTo>
                  <a:lnTo>
                    <a:pt x="701961" y="342609"/>
                  </a:lnTo>
                  <a:lnTo>
                    <a:pt x="0" y="342609"/>
                  </a:lnTo>
                  <a:close/>
                </a:path>
              </a:pathLst>
            </a:custGeom>
            <a:solidFill>
              <a:srgbClr val="898989"/>
            </a:solidFill>
          </p:spPr>
        </p:sp>
        <p:sp>
          <p:nvSpPr>
            <p:cNvPr name="TextBox 69" id="69"/>
            <p:cNvSpPr txBox="true"/>
            <p:nvPr/>
          </p:nvSpPr>
          <p:spPr>
            <a:xfrm>
              <a:off x="0" y="-47625"/>
              <a:ext cx="701961"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mom used to force him to eat a lot of fruit when he was young, grew a distaste towards it</a:t>
              </a:r>
            </a:p>
          </p:txBody>
        </p:sp>
      </p:grpSp>
      <p:grpSp>
        <p:nvGrpSpPr>
          <p:cNvPr name="Group 70" id="70"/>
          <p:cNvGrpSpPr/>
          <p:nvPr/>
        </p:nvGrpSpPr>
        <p:grpSpPr>
          <a:xfrm rot="0">
            <a:off x="3724929" y="3311239"/>
            <a:ext cx="2788421" cy="1005568"/>
            <a:chOff x="0" y="0"/>
            <a:chExt cx="734399" cy="264841"/>
          </a:xfrm>
        </p:grpSpPr>
        <p:sp>
          <p:nvSpPr>
            <p:cNvPr name="Freeform 71" id="71"/>
            <p:cNvSpPr/>
            <p:nvPr/>
          </p:nvSpPr>
          <p:spPr>
            <a:xfrm flipH="false" flipV="false" rot="0">
              <a:off x="0" y="0"/>
              <a:ext cx="734399" cy="264841"/>
            </a:xfrm>
            <a:custGeom>
              <a:avLst/>
              <a:gdLst/>
              <a:ahLst/>
              <a:cxnLst/>
              <a:rect r="r" b="b" t="t" l="l"/>
              <a:pathLst>
                <a:path h="264841" w="734399">
                  <a:moveTo>
                    <a:pt x="0" y="0"/>
                  </a:moveTo>
                  <a:lnTo>
                    <a:pt x="734399" y="0"/>
                  </a:lnTo>
                  <a:lnTo>
                    <a:pt x="734399" y="264841"/>
                  </a:lnTo>
                  <a:lnTo>
                    <a:pt x="0" y="264841"/>
                  </a:lnTo>
                  <a:close/>
                </a:path>
              </a:pathLst>
            </a:custGeom>
            <a:solidFill>
              <a:srgbClr val="898989"/>
            </a:solidFill>
          </p:spPr>
        </p:sp>
        <p:sp>
          <p:nvSpPr>
            <p:cNvPr name="TextBox 72" id="72"/>
            <p:cNvSpPr txBox="true"/>
            <p:nvPr/>
          </p:nvSpPr>
          <p:spPr>
            <a:xfrm>
              <a:off x="0" y="-47625"/>
              <a:ext cx="734399"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has learned to completely priortize 3 meals a day</a:t>
              </a:r>
            </a:p>
          </p:txBody>
        </p:sp>
      </p:grpSp>
      <p:grpSp>
        <p:nvGrpSpPr>
          <p:cNvPr name="Group 73" id="73"/>
          <p:cNvGrpSpPr/>
          <p:nvPr/>
        </p:nvGrpSpPr>
        <p:grpSpPr>
          <a:xfrm rot="0">
            <a:off x="315315" y="1995088"/>
            <a:ext cx="3895313" cy="1005568"/>
            <a:chOff x="0" y="0"/>
            <a:chExt cx="1025926" cy="264841"/>
          </a:xfrm>
        </p:grpSpPr>
        <p:sp>
          <p:nvSpPr>
            <p:cNvPr name="Freeform 74" id="74"/>
            <p:cNvSpPr/>
            <p:nvPr/>
          </p:nvSpPr>
          <p:spPr>
            <a:xfrm flipH="false" flipV="false" rot="0">
              <a:off x="0" y="0"/>
              <a:ext cx="1025926" cy="264841"/>
            </a:xfrm>
            <a:custGeom>
              <a:avLst/>
              <a:gdLst/>
              <a:ahLst/>
              <a:cxnLst/>
              <a:rect r="r" b="b" t="t" l="l"/>
              <a:pathLst>
                <a:path h="264841" w="1025926">
                  <a:moveTo>
                    <a:pt x="0" y="0"/>
                  </a:moveTo>
                  <a:lnTo>
                    <a:pt x="1025926" y="0"/>
                  </a:lnTo>
                  <a:lnTo>
                    <a:pt x="1025926" y="264841"/>
                  </a:lnTo>
                  <a:lnTo>
                    <a:pt x="0" y="264841"/>
                  </a:lnTo>
                  <a:close/>
                </a:path>
              </a:pathLst>
            </a:custGeom>
            <a:solidFill>
              <a:srgbClr val="898989"/>
            </a:solidFill>
          </p:spPr>
        </p:sp>
        <p:sp>
          <p:nvSpPr>
            <p:cNvPr name="TextBox 75" id="75"/>
            <p:cNvSpPr txBox="true"/>
            <p:nvPr/>
          </p:nvSpPr>
          <p:spPr>
            <a:xfrm>
              <a:off x="0" y="-47625"/>
              <a:ext cx="1025926"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“I want to look kind of like a statue, I wanted my body to be perfectly proportionate”</a:t>
              </a:r>
            </a:p>
          </p:txBody>
        </p:sp>
      </p:grpSp>
      <p:grpSp>
        <p:nvGrpSpPr>
          <p:cNvPr name="Group 76" id="76"/>
          <p:cNvGrpSpPr/>
          <p:nvPr/>
        </p:nvGrpSpPr>
        <p:grpSpPr>
          <a:xfrm rot="0">
            <a:off x="317800" y="4612414"/>
            <a:ext cx="3427012" cy="1005568"/>
            <a:chOff x="0" y="0"/>
            <a:chExt cx="902588" cy="264841"/>
          </a:xfrm>
        </p:grpSpPr>
        <p:sp>
          <p:nvSpPr>
            <p:cNvPr name="Freeform 77" id="77"/>
            <p:cNvSpPr/>
            <p:nvPr/>
          </p:nvSpPr>
          <p:spPr>
            <a:xfrm flipH="false" flipV="false" rot="0">
              <a:off x="0" y="0"/>
              <a:ext cx="902588" cy="264841"/>
            </a:xfrm>
            <a:custGeom>
              <a:avLst/>
              <a:gdLst/>
              <a:ahLst/>
              <a:cxnLst/>
              <a:rect r="r" b="b" t="t" l="l"/>
              <a:pathLst>
                <a:path h="264841" w="902588">
                  <a:moveTo>
                    <a:pt x="0" y="0"/>
                  </a:moveTo>
                  <a:lnTo>
                    <a:pt x="902588" y="0"/>
                  </a:lnTo>
                  <a:lnTo>
                    <a:pt x="902588" y="264841"/>
                  </a:lnTo>
                  <a:lnTo>
                    <a:pt x="0" y="264841"/>
                  </a:lnTo>
                  <a:close/>
                </a:path>
              </a:pathLst>
            </a:custGeom>
            <a:solidFill>
              <a:srgbClr val="898989"/>
            </a:solidFill>
          </p:spPr>
        </p:sp>
        <p:sp>
          <p:nvSpPr>
            <p:cNvPr name="TextBox 78" id="78"/>
            <p:cNvSpPr txBox="true"/>
            <p:nvPr/>
          </p:nvSpPr>
          <p:spPr>
            <a:xfrm>
              <a:off x="0" y="-47625"/>
              <a:ext cx="902588"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During first two years of school, said that he would often forget to eat for 2 or 3 days at a time</a:t>
              </a:r>
            </a:p>
          </p:txBody>
        </p:sp>
      </p:grpSp>
      <p:grpSp>
        <p:nvGrpSpPr>
          <p:cNvPr name="Group 79" id="79"/>
          <p:cNvGrpSpPr/>
          <p:nvPr/>
        </p:nvGrpSpPr>
        <p:grpSpPr>
          <a:xfrm rot="0">
            <a:off x="472273" y="7648947"/>
            <a:ext cx="3781013" cy="1300843"/>
            <a:chOff x="0" y="0"/>
            <a:chExt cx="995822" cy="342609"/>
          </a:xfrm>
        </p:grpSpPr>
        <p:sp>
          <p:nvSpPr>
            <p:cNvPr name="Freeform 80" id="80"/>
            <p:cNvSpPr/>
            <p:nvPr/>
          </p:nvSpPr>
          <p:spPr>
            <a:xfrm flipH="false" flipV="false" rot="0">
              <a:off x="0" y="0"/>
              <a:ext cx="995822" cy="342609"/>
            </a:xfrm>
            <a:custGeom>
              <a:avLst/>
              <a:gdLst/>
              <a:ahLst/>
              <a:cxnLst/>
              <a:rect r="r" b="b" t="t" l="l"/>
              <a:pathLst>
                <a:path h="342609" w="995822">
                  <a:moveTo>
                    <a:pt x="0" y="0"/>
                  </a:moveTo>
                  <a:lnTo>
                    <a:pt x="995822" y="0"/>
                  </a:lnTo>
                  <a:lnTo>
                    <a:pt x="995822" y="342609"/>
                  </a:lnTo>
                  <a:lnTo>
                    <a:pt x="0" y="342609"/>
                  </a:lnTo>
                  <a:close/>
                </a:path>
              </a:pathLst>
            </a:custGeom>
            <a:solidFill>
              <a:srgbClr val="898989"/>
            </a:solidFill>
          </p:spPr>
        </p:sp>
        <p:sp>
          <p:nvSpPr>
            <p:cNvPr name="TextBox 81" id="81"/>
            <p:cNvSpPr txBox="true"/>
            <p:nvPr/>
          </p:nvSpPr>
          <p:spPr>
            <a:xfrm>
              <a:off x="0" y="-47625"/>
              <a:ext cx="99582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Still actively dealing with the desire to look like a perfectly proportionate person, like a sculpture, but refuses to not priortize his health</a:t>
              </a:r>
            </a:p>
          </p:txBody>
        </p:sp>
      </p:grpSp>
      <p:grpSp>
        <p:nvGrpSpPr>
          <p:cNvPr name="Group 82" id="82"/>
          <p:cNvGrpSpPr/>
          <p:nvPr/>
        </p:nvGrpSpPr>
        <p:grpSpPr>
          <a:xfrm rot="0">
            <a:off x="6971161" y="6858061"/>
            <a:ext cx="1888761" cy="1488568"/>
            <a:chOff x="0" y="0"/>
            <a:chExt cx="497451" cy="392051"/>
          </a:xfrm>
        </p:grpSpPr>
        <p:sp>
          <p:nvSpPr>
            <p:cNvPr name="Freeform 83" id="83"/>
            <p:cNvSpPr/>
            <p:nvPr/>
          </p:nvSpPr>
          <p:spPr>
            <a:xfrm flipH="false" flipV="false" rot="0">
              <a:off x="0" y="0"/>
              <a:ext cx="497451" cy="392051"/>
            </a:xfrm>
            <a:custGeom>
              <a:avLst/>
              <a:gdLst/>
              <a:ahLst/>
              <a:cxnLst/>
              <a:rect r="r" b="b" t="t" l="l"/>
              <a:pathLst>
                <a:path h="392051" w="497451">
                  <a:moveTo>
                    <a:pt x="0" y="0"/>
                  </a:moveTo>
                  <a:lnTo>
                    <a:pt x="497451" y="0"/>
                  </a:lnTo>
                  <a:lnTo>
                    <a:pt x="497451" y="392051"/>
                  </a:lnTo>
                  <a:lnTo>
                    <a:pt x="0" y="392051"/>
                  </a:lnTo>
                  <a:close/>
                </a:path>
              </a:pathLst>
            </a:custGeom>
            <a:solidFill>
              <a:srgbClr val="898989"/>
            </a:solidFill>
          </p:spPr>
        </p:sp>
        <p:sp>
          <p:nvSpPr>
            <p:cNvPr name="TextBox 84" id="84"/>
            <p:cNvSpPr txBox="true"/>
            <p:nvPr/>
          </p:nvSpPr>
          <p:spPr>
            <a:xfrm>
              <a:off x="0" y="-47625"/>
              <a:ext cx="497451" cy="43967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Tries not to think of any food as inherently unhealthy</a:t>
              </a:r>
            </a:p>
          </p:txBody>
        </p:sp>
      </p:grpSp>
      <p:grpSp>
        <p:nvGrpSpPr>
          <p:cNvPr name="Group 85" id="85"/>
          <p:cNvGrpSpPr/>
          <p:nvPr/>
        </p:nvGrpSpPr>
        <p:grpSpPr>
          <a:xfrm rot="0">
            <a:off x="4424736" y="8247869"/>
            <a:ext cx="2009933" cy="1502769"/>
            <a:chOff x="0" y="0"/>
            <a:chExt cx="529365" cy="395791"/>
          </a:xfrm>
        </p:grpSpPr>
        <p:sp>
          <p:nvSpPr>
            <p:cNvPr name="Freeform 86" id="86"/>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898989"/>
            </a:solidFill>
          </p:spPr>
        </p:sp>
        <p:sp>
          <p:nvSpPr>
            <p:cNvPr name="TextBox 87" id="87"/>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podcasts to be a great source of health information</a:t>
              </a:r>
            </a:p>
          </p:txBody>
        </p:sp>
      </p:grpSp>
      <p:grpSp>
        <p:nvGrpSpPr>
          <p:cNvPr name="Group 88" id="88"/>
          <p:cNvGrpSpPr/>
          <p:nvPr/>
        </p:nvGrpSpPr>
        <p:grpSpPr>
          <a:xfrm rot="0">
            <a:off x="4539032" y="6244632"/>
            <a:ext cx="2160458" cy="1891393"/>
            <a:chOff x="0" y="0"/>
            <a:chExt cx="569009" cy="498145"/>
          </a:xfrm>
        </p:grpSpPr>
        <p:sp>
          <p:nvSpPr>
            <p:cNvPr name="Freeform 89" id="89"/>
            <p:cNvSpPr/>
            <p:nvPr/>
          </p:nvSpPr>
          <p:spPr>
            <a:xfrm flipH="false" flipV="false" rot="0">
              <a:off x="0" y="0"/>
              <a:ext cx="569010" cy="498145"/>
            </a:xfrm>
            <a:custGeom>
              <a:avLst/>
              <a:gdLst/>
              <a:ahLst/>
              <a:cxnLst/>
              <a:rect r="r" b="b" t="t" l="l"/>
              <a:pathLst>
                <a:path h="498145" w="569010">
                  <a:moveTo>
                    <a:pt x="0" y="0"/>
                  </a:moveTo>
                  <a:lnTo>
                    <a:pt x="569010" y="0"/>
                  </a:lnTo>
                  <a:lnTo>
                    <a:pt x="569010" y="498145"/>
                  </a:lnTo>
                  <a:lnTo>
                    <a:pt x="0" y="498145"/>
                  </a:lnTo>
                  <a:close/>
                </a:path>
              </a:pathLst>
            </a:custGeom>
            <a:solidFill>
              <a:srgbClr val="898989"/>
            </a:solidFill>
          </p:spPr>
        </p:sp>
        <p:sp>
          <p:nvSpPr>
            <p:cNvPr name="TextBox 90" id="90"/>
            <p:cNvSpPr txBox="true"/>
            <p:nvPr/>
          </p:nvSpPr>
          <p:spPr>
            <a:xfrm>
              <a:off x="0" y="-47625"/>
              <a:ext cx="569009" cy="54577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views cutting and bulking as not useful to his goals since he generally is prioritizing gaining weight</a:t>
              </a:r>
            </a:p>
          </p:txBody>
        </p:sp>
      </p:grpSp>
      <p:grpSp>
        <p:nvGrpSpPr>
          <p:cNvPr name="Group 91" id="91"/>
          <p:cNvGrpSpPr/>
          <p:nvPr/>
        </p:nvGrpSpPr>
        <p:grpSpPr>
          <a:xfrm rot="0">
            <a:off x="945461" y="6259565"/>
            <a:ext cx="3265167" cy="1300843"/>
            <a:chOff x="0" y="0"/>
            <a:chExt cx="859962" cy="342609"/>
          </a:xfrm>
        </p:grpSpPr>
        <p:sp>
          <p:nvSpPr>
            <p:cNvPr name="Freeform 92" id="92"/>
            <p:cNvSpPr/>
            <p:nvPr/>
          </p:nvSpPr>
          <p:spPr>
            <a:xfrm flipH="false" flipV="false" rot="0">
              <a:off x="0" y="0"/>
              <a:ext cx="859962" cy="342609"/>
            </a:xfrm>
            <a:custGeom>
              <a:avLst/>
              <a:gdLst/>
              <a:ahLst/>
              <a:cxnLst/>
              <a:rect r="r" b="b" t="t" l="l"/>
              <a:pathLst>
                <a:path h="342609" w="859962">
                  <a:moveTo>
                    <a:pt x="0" y="0"/>
                  </a:moveTo>
                  <a:lnTo>
                    <a:pt x="859962" y="0"/>
                  </a:lnTo>
                  <a:lnTo>
                    <a:pt x="859962" y="342609"/>
                  </a:lnTo>
                  <a:lnTo>
                    <a:pt x="0" y="342609"/>
                  </a:lnTo>
                  <a:close/>
                </a:path>
              </a:pathLst>
            </a:custGeom>
            <a:solidFill>
              <a:srgbClr val="898989"/>
            </a:solidFill>
          </p:spPr>
        </p:sp>
        <p:sp>
          <p:nvSpPr>
            <p:cNvPr name="TextBox 93" id="93"/>
            <p:cNvSpPr txBox="true"/>
            <p:nvPr/>
          </p:nvSpPr>
          <p:spPr>
            <a:xfrm>
              <a:off x="0" y="-47625"/>
              <a:ext cx="859962"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found the queer dating scene to be harmful to his mental health, made him feel like he had to look like an ideal gay man</a:t>
              </a:r>
            </a:p>
          </p:txBody>
        </p:sp>
      </p:grpSp>
      <p:grpSp>
        <p:nvGrpSpPr>
          <p:cNvPr name="Group 94" id="94"/>
          <p:cNvGrpSpPr/>
          <p:nvPr/>
        </p:nvGrpSpPr>
        <p:grpSpPr>
          <a:xfrm rot="0">
            <a:off x="553277" y="9122270"/>
            <a:ext cx="3287038" cy="798059"/>
            <a:chOff x="0" y="0"/>
            <a:chExt cx="865722" cy="210188"/>
          </a:xfrm>
        </p:grpSpPr>
        <p:sp>
          <p:nvSpPr>
            <p:cNvPr name="Freeform 95" id="95"/>
            <p:cNvSpPr/>
            <p:nvPr/>
          </p:nvSpPr>
          <p:spPr>
            <a:xfrm flipH="false" flipV="false" rot="0">
              <a:off x="0" y="0"/>
              <a:ext cx="865722" cy="210188"/>
            </a:xfrm>
            <a:custGeom>
              <a:avLst/>
              <a:gdLst/>
              <a:ahLst/>
              <a:cxnLst/>
              <a:rect r="r" b="b" t="t" l="l"/>
              <a:pathLst>
                <a:path h="210188" w="865722">
                  <a:moveTo>
                    <a:pt x="0" y="0"/>
                  </a:moveTo>
                  <a:lnTo>
                    <a:pt x="865722" y="0"/>
                  </a:lnTo>
                  <a:lnTo>
                    <a:pt x="865722" y="210188"/>
                  </a:lnTo>
                  <a:lnTo>
                    <a:pt x="0" y="210188"/>
                  </a:lnTo>
                  <a:close/>
                </a:path>
              </a:pathLst>
            </a:custGeom>
            <a:solidFill>
              <a:srgbClr val="898989"/>
            </a:solidFill>
          </p:spPr>
        </p:sp>
        <p:sp>
          <p:nvSpPr>
            <p:cNvPr name="TextBox 96" id="96"/>
            <p:cNvSpPr txBox="true"/>
            <p:nvPr/>
          </p:nvSpPr>
          <p:spPr>
            <a:xfrm>
              <a:off x="0" y="-47625"/>
              <a:ext cx="865722" cy="25781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prior to being here, hadn’t really thought about his body image</a:t>
              </a:r>
            </a:p>
          </p:txBody>
        </p:sp>
      </p:grpSp>
      <p:grpSp>
        <p:nvGrpSpPr>
          <p:cNvPr name="Group 97" id="97"/>
          <p:cNvGrpSpPr/>
          <p:nvPr/>
        </p:nvGrpSpPr>
        <p:grpSpPr>
          <a:xfrm rot="0">
            <a:off x="725245" y="2181720"/>
            <a:ext cx="3623287" cy="1743459"/>
            <a:chOff x="0" y="0"/>
            <a:chExt cx="954281" cy="459183"/>
          </a:xfrm>
        </p:grpSpPr>
        <p:sp>
          <p:nvSpPr>
            <p:cNvPr name="Freeform 98" id="98"/>
            <p:cNvSpPr/>
            <p:nvPr/>
          </p:nvSpPr>
          <p:spPr>
            <a:xfrm flipH="false" flipV="false" rot="0">
              <a:off x="0" y="0"/>
              <a:ext cx="954281" cy="459183"/>
            </a:xfrm>
            <a:custGeom>
              <a:avLst/>
              <a:gdLst/>
              <a:ahLst/>
              <a:cxnLst/>
              <a:rect r="r" b="b" t="t" l="l"/>
              <a:pathLst>
                <a:path h="459183" w="954281">
                  <a:moveTo>
                    <a:pt x="0" y="0"/>
                  </a:moveTo>
                  <a:lnTo>
                    <a:pt x="954281" y="0"/>
                  </a:lnTo>
                  <a:lnTo>
                    <a:pt x="954281" y="459183"/>
                  </a:lnTo>
                  <a:lnTo>
                    <a:pt x="0" y="459183"/>
                  </a:lnTo>
                  <a:close/>
                </a:path>
              </a:pathLst>
            </a:custGeom>
            <a:solidFill>
              <a:srgbClr val="E4AAA5"/>
            </a:solidFill>
          </p:spPr>
        </p:sp>
        <p:sp>
          <p:nvSpPr>
            <p:cNvPr name="TextBox 99" id="99"/>
            <p:cNvSpPr txBox="true"/>
            <p:nvPr/>
          </p:nvSpPr>
          <p:spPr>
            <a:xfrm>
              <a:off x="0" y="-47625"/>
              <a:ext cx="954281" cy="506808"/>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“I want to look like a statue, I want my body to be perfectly proportionate”</a:t>
              </a:r>
            </a:p>
          </p:txBody>
        </p:sp>
      </p:grpSp>
      <p:grpSp>
        <p:nvGrpSpPr>
          <p:cNvPr name="Group 100" id="100"/>
          <p:cNvGrpSpPr/>
          <p:nvPr/>
        </p:nvGrpSpPr>
        <p:grpSpPr>
          <a:xfrm rot="0">
            <a:off x="4766182" y="3055862"/>
            <a:ext cx="3149359" cy="2357883"/>
            <a:chOff x="0" y="0"/>
            <a:chExt cx="829461" cy="621006"/>
          </a:xfrm>
        </p:grpSpPr>
        <p:sp>
          <p:nvSpPr>
            <p:cNvPr name="Freeform 101" id="101"/>
            <p:cNvSpPr/>
            <p:nvPr/>
          </p:nvSpPr>
          <p:spPr>
            <a:xfrm flipH="false" flipV="false" rot="0">
              <a:off x="0" y="0"/>
              <a:ext cx="829461" cy="621006"/>
            </a:xfrm>
            <a:custGeom>
              <a:avLst/>
              <a:gdLst/>
              <a:ahLst/>
              <a:cxnLst/>
              <a:rect r="r" b="b" t="t" l="l"/>
              <a:pathLst>
                <a:path h="621006" w="829461">
                  <a:moveTo>
                    <a:pt x="0" y="0"/>
                  </a:moveTo>
                  <a:lnTo>
                    <a:pt x="829461" y="0"/>
                  </a:lnTo>
                  <a:lnTo>
                    <a:pt x="829461" y="621006"/>
                  </a:lnTo>
                  <a:lnTo>
                    <a:pt x="0" y="621006"/>
                  </a:lnTo>
                  <a:close/>
                </a:path>
              </a:pathLst>
            </a:custGeom>
            <a:solidFill>
              <a:srgbClr val="E4AAA5"/>
            </a:solidFill>
          </p:spPr>
        </p:sp>
        <p:sp>
          <p:nvSpPr>
            <p:cNvPr name="TextBox 102" id="102"/>
            <p:cNvSpPr txBox="true"/>
            <p:nvPr/>
          </p:nvSpPr>
          <p:spPr>
            <a:xfrm>
              <a:off x="0" y="-57150"/>
              <a:ext cx="829461" cy="678156"/>
            </a:xfrm>
            <a:prstGeom prst="rect">
              <a:avLst/>
            </a:prstGeom>
          </p:spPr>
          <p:txBody>
            <a:bodyPr anchor="ctr" rtlCol="false" tIns="50800" lIns="50800" bIns="50800" rIns="50800"/>
            <a:lstStyle/>
            <a:p>
              <a:pPr algn="ctr">
                <a:lnSpc>
                  <a:spcPts val="3461"/>
                </a:lnSpc>
              </a:pPr>
              <a:r>
                <a:rPr lang="en-US" sz="2472">
                  <a:solidFill>
                    <a:srgbClr val="000000"/>
                  </a:solidFill>
                  <a:latin typeface="Public Sans"/>
                  <a:ea typeface="Public Sans"/>
                  <a:cs typeface="Public Sans"/>
                  <a:sym typeface="Public Sans"/>
                </a:rPr>
                <a:t>During first two years of school, said that he would often forget to eat for 2 or 3 days at a time</a:t>
              </a:r>
            </a:p>
          </p:txBody>
        </p:sp>
      </p:grpSp>
      <p:grpSp>
        <p:nvGrpSpPr>
          <p:cNvPr name="Group 103" id="103"/>
          <p:cNvGrpSpPr/>
          <p:nvPr/>
        </p:nvGrpSpPr>
        <p:grpSpPr>
          <a:xfrm rot="0">
            <a:off x="660299" y="6547623"/>
            <a:ext cx="3835491" cy="1700246"/>
            <a:chOff x="0" y="0"/>
            <a:chExt cx="1010171" cy="447801"/>
          </a:xfrm>
        </p:grpSpPr>
        <p:sp>
          <p:nvSpPr>
            <p:cNvPr name="Freeform 104" id="104"/>
            <p:cNvSpPr/>
            <p:nvPr/>
          </p:nvSpPr>
          <p:spPr>
            <a:xfrm flipH="false" flipV="false" rot="0">
              <a:off x="0" y="0"/>
              <a:ext cx="1010171" cy="447801"/>
            </a:xfrm>
            <a:custGeom>
              <a:avLst/>
              <a:gdLst/>
              <a:ahLst/>
              <a:cxnLst/>
              <a:rect r="r" b="b" t="t" l="l"/>
              <a:pathLst>
                <a:path h="447801" w="1010171">
                  <a:moveTo>
                    <a:pt x="0" y="0"/>
                  </a:moveTo>
                  <a:lnTo>
                    <a:pt x="1010171" y="0"/>
                  </a:lnTo>
                  <a:lnTo>
                    <a:pt x="1010171" y="447801"/>
                  </a:lnTo>
                  <a:lnTo>
                    <a:pt x="0" y="447801"/>
                  </a:lnTo>
                  <a:close/>
                </a:path>
              </a:pathLst>
            </a:custGeom>
            <a:solidFill>
              <a:srgbClr val="9ECFA2"/>
            </a:solidFill>
          </p:spPr>
        </p:sp>
        <p:sp>
          <p:nvSpPr>
            <p:cNvPr name="TextBox 105" id="105"/>
            <p:cNvSpPr txBox="true"/>
            <p:nvPr/>
          </p:nvSpPr>
          <p:spPr>
            <a:xfrm>
              <a:off x="0" y="-47625"/>
              <a:ext cx="1010171" cy="49542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found the dating scene to be harmful to his mental health, made him feel like he had to look like an ideal queer man</a:t>
              </a:r>
            </a:p>
          </p:txBody>
        </p:sp>
      </p:grpSp>
      <p:grpSp>
        <p:nvGrpSpPr>
          <p:cNvPr name="Group 106" id="106"/>
          <p:cNvGrpSpPr/>
          <p:nvPr/>
        </p:nvGrpSpPr>
        <p:grpSpPr>
          <a:xfrm rot="0">
            <a:off x="5498910" y="7654513"/>
            <a:ext cx="2870786" cy="1748124"/>
            <a:chOff x="0" y="0"/>
            <a:chExt cx="756092" cy="460411"/>
          </a:xfrm>
        </p:grpSpPr>
        <p:sp>
          <p:nvSpPr>
            <p:cNvPr name="Freeform 107" id="107"/>
            <p:cNvSpPr/>
            <p:nvPr/>
          </p:nvSpPr>
          <p:spPr>
            <a:xfrm flipH="false" flipV="false" rot="0">
              <a:off x="0" y="0"/>
              <a:ext cx="756092" cy="460411"/>
            </a:xfrm>
            <a:custGeom>
              <a:avLst/>
              <a:gdLst/>
              <a:ahLst/>
              <a:cxnLst/>
              <a:rect r="r" b="b" t="t" l="l"/>
              <a:pathLst>
                <a:path h="460411" w="756092">
                  <a:moveTo>
                    <a:pt x="0" y="0"/>
                  </a:moveTo>
                  <a:lnTo>
                    <a:pt x="756092" y="0"/>
                  </a:lnTo>
                  <a:lnTo>
                    <a:pt x="756092" y="460411"/>
                  </a:lnTo>
                  <a:lnTo>
                    <a:pt x="0" y="460411"/>
                  </a:lnTo>
                  <a:close/>
                </a:path>
              </a:pathLst>
            </a:custGeom>
            <a:solidFill>
              <a:srgbClr val="9ECFA2"/>
            </a:solidFill>
          </p:spPr>
        </p:sp>
        <p:sp>
          <p:nvSpPr>
            <p:cNvPr name="TextBox 108" id="108"/>
            <p:cNvSpPr txBox="true"/>
            <p:nvPr/>
          </p:nvSpPr>
          <p:spPr>
            <a:xfrm>
              <a:off x="0" y="-57150"/>
              <a:ext cx="756092" cy="517561"/>
            </a:xfrm>
            <a:prstGeom prst="rect">
              <a:avLst/>
            </a:prstGeom>
          </p:spPr>
          <p:txBody>
            <a:bodyPr anchor="ctr" rtlCol="false" tIns="50800" lIns="50800" bIns="50800" rIns="50800"/>
            <a:lstStyle/>
            <a:p>
              <a:pPr algn="ctr">
                <a:lnSpc>
                  <a:spcPts val="2901"/>
                </a:lnSpc>
              </a:pPr>
              <a:r>
                <a:rPr lang="en-US" sz="2072">
                  <a:solidFill>
                    <a:srgbClr val="000000"/>
                  </a:solidFill>
                  <a:latin typeface="Public Sans"/>
                  <a:ea typeface="Public Sans"/>
                  <a:cs typeface="Public Sans"/>
                  <a:sym typeface="Public Sans"/>
                </a:rPr>
                <a:t>prior to being here, hadn’t really thought about his body image</a:t>
              </a:r>
            </a:p>
          </p:txBody>
        </p:sp>
      </p:grpSp>
      <p:grpSp>
        <p:nvGrpSpPr>
          <p:cNvPr name="Group 109" id="109"/>
          <p:cNvGrpSpPr/>
          <p:nvPr/>
        </p:nvGrpSpPr>
        <p:grpSpPr>
          <a:xfrm rot="0">
            <a:off x="9858454" y="2317161"/>
            <a:ext cx="4863386" cy="1858611"/>
            <a:chOff x="0" y="0"/>
            <a:chExt cx="1280892" cy="489511"/>
          </a:xfrm>
        </p:grpSpPr>
        <p:sp>
          <p:nvSpPr>
            <p:cNvPr name="Freeform 110" id="110"/>
            <p:cNvSpPr/>
            <p:nvPr/>
          </p:nvSpPr>
          <p:spPr>
            <a:xfrm flipH="false" flipV="false" rot="0">
              <a:off x="0" y="0"/>
              <a:ext cx="1280892" cy="489511"/>
            </a:xfrm>
            <a:custGeom>
              <a:avLst/>
              <a:gdLst/>
              <a:ahLst/>
              <a:cxnLst/>
              <a:rect r="r" b="b" t="t" l="l"/>
              <a:pathLst>
                <a:path h="489511" w="1280892">
                  <a:moveTo>
                    <a:pt x="0" y="0"/>
                  </a:moveTo>
                  <a:lnTo>
                    <a:pt x="1280892" y="0"/>
                  </a:lnTo>
                  <a:lnTo>
                    <a:pt x="1280892" y="489511"/>
                  </a:lnTo>
                  <a:lnTo>
                    <a:pt x="0" y="489511"/>
                  </a:lnTo>
                  <a:close/>
                </a:path>
              </a:pathLst>
            </a:custGeom>
            <a:solidFill>
              <a:srgbClr val="E8BC7A"/>
            </a:solidFill>
          </p:spPr>
        </p:sp>
        <p:sp>
          <p:nvSpPr>
            <p:cNvPr name="TextBox 111" id="111"/>
            <p:cNvSpPr txBox="true"/>
            <p:nvPr/>
          </p:nvSpPr>
          <p:spPr>
            <a:xfrm>
              <a:off x="0" y="-57150"/>
              <a:ext cx="1280892" cy="546661"/>
            </a:xfrm>
            <a:prstGeom prst="rect">
              <a:avLst/>
            </a:prstGeom>
          </p:spPr>
          <p:txBody>
            <a:bodyPr anchor="ctr" rtlCol="false" tIns="50800" lIns="50800" bIns="50800" rIns="50800"/>
            <a:lstStyle/>
            <a:p>
              <a:pPr algn="ctr">
                <a:lnSpc>
                  <a:spcPts val="3321"/>
                </a:lnSpc>
              </a:pPr>
              <a:r>
                <a:rPr lang="en-US" sz="2372">
                  <a:solidFill>
                    <a:srgbClr val="000000"/>
                  </a:solidFill>
                  <a:latin typeface="Public Sans"/>
                  <a:ea typeface="Public Sans"/>
                  <a:cs typeface="Public Sans"/>
                  <a:sym typeface="Public Sans"/>
                </a:rPr>
                <a:t>he finds a lot of joy in baking breads and pastries and used this as a primary method for recovery</a:t>
              </a:r>
            </a:p>
          </p:txBody>
        </p:sp>
      </p:grpSp>
      <p:grpSp>
        <p:nvGrpSpPr>
          <p:cNvPr name="Group 112" id="112"/>
          <p:cNvGrpSpPr/>
          <p:nvPr/>
        </p:nvGrpSpPr>
        <p:grpSpPr>
          <a:xfrm rot="0">
            <a:off x="11851481" y="6088115"/>
            <a:ext cx="2915126" cy="1211750"/>
            <a:chOff x="0" y="0"/>
            <a:chExt cx="767770" cy="319144"/>
          </a:xfrm>
        </p:grpSpPr>
        <p:sp>
          <p:nvSpPr>
            <p:cNvPr name="Freeform 113" id="113"/>
            <p:cNvSpPr/>
            <p:nvPr/>
          </p:nvSpPr>
          <p:spPr>
            <a:xfrm flipH="false" flipV="false" rot="0">
              <a:off x="0" y="0"/>
              <a:ext cx="767770" cy="319144"/>
            </a:xfrm>
            <a:custGeom>
              <a:avLst/>
              <a:gdLst/>
              <a:ahLst/>
              <a:cxnLst/>
              <a:rect r="r" b="b" t="t" l="l"/>
              <a:pathLst>
                <a:path h="319144" w="767770">
                  <a:moveTo>
                    <a:pt x="0" y="0"/>
                  </a:moveTo>
                  <a:lnTo>
                    <a:pt x="767770" y="0"/>
                  </a:lnTo>
                  <a:lnTo>
                    <a:pt x="767770" y="319144"/>
                  </a:lnTo>
                  <a:lnTo>
                    <a:pt x="0" y="319144"/>
                  </a:lnTo>
                  <a:close/>
                </a:path>
              </a:pathLst>
            </a:custGeom>
            <a:solidFill>
              <a:srgbClr val="898989"/>
            </a:solidFill>
          </p:spPr>
        </p:sp>
        <p:sp>
          <p:nvSpPr>
            <p:cNvPr name="TextBox 114" id="114"/>
            <p:cNvSpPr txBox="true"/>
            <p:nvPr/>
          </p:nvSpPr>
          <p:spPr>
            <a:xfrm>
              <a:off x="0" y="-47625"/>
              <a:ext cx="767770" cy="366769"/>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still feels the need to change his body to some extent</a:t>
              </a:r>
            </a:p>
          </p:txBody>
        </p:sp>
      </p:grpSp>
      <p:grpSp>
        <p:nvGrpSpPr>
          <p:cNvPr name="Group 115" id="115"/>
          <p:cNvGrpSpPr/>
          <p:nvPr/>
        </p:nvGrpSpPr>
        <p:grpSpPr>
          <a:xfrm rot="0">
            <a:off x="10352615" y="6788521"/>
            <a:ext cx="4401044" cy="2126512"/>
            <a:chOff x="0" y="0"/>
            <a:chExt cx="1159123" cy="560069"/>
          </a:xfrm>
        </p:grpSpPr>
        <p:sp>
          <p:nvSpPr>
            <p:cNvPr name="Freeform 116" id="116"/>
            <p:cNvSpPr/>
            <p:nvPr/>
          </p:nvSpPr>
          <p:spPr>
            <a:xfrm flipH="false" flipV="false" rot="0">
              <a:off x="0" y="0"/>
              <a:ext cx="1159123" cy="560069"/>
            </a:xfrm>
            <a:custGeom>
              <a:avLst/>
              <a:gdLst/>
              <a:ahLst/>
              <a:cxnLst/>
              <a:rect r="r" b="b" t="t" l="l"/>
              <a:pathLst>
                <a:path h="560069" w="1159123">
                  <a:moveTo>
                    <a:pt x="0" y="0"/>
                  </a:moveTo>
                  <a:lnTo>
                    <a:pt x="1159123" y="0"/>
                  </a:lnTo>
                  <a:lnTo>
                    <a:pt x="1159123" y="560069"/>
                  </a:lnTo>
                  <a:lnTo>
                    <a:pt x="0" y="560069"/>
                  </a:lnTo>
                  <a:close/>
                </a:path>
              </a:pathLst>
            </a:custGeom>
            <a:solidFill>
              <a:srgbClr val="94BDE4"/>
            </a:solidFill>
          </p:spPr>
        </p:sp>
        <p:sp>
          <p:nvSpPr>
            <p:cNvPr name="TextBox 117" id="117"/>
            <p:cNvSpPr txBox="true"/>
            <p:nvPr/>
          </p:nvSpPr>
          <p:spPr>
            <a:xfrm>
              <a:off x="0" y="-57150"/>
              <a:ext cx="1159123" cy="617219"/>
            </a:xfrm>
            <a:prstGeom prst="rect">
              <a:avLst/>
            </a:prstGeom>
          </p:spPr>
          <p:txBody>
            <a:bodyPr anchor="ctr" rtlCol="false" tIns="50800" lIns="50800" bIns="50800" rIns="50800"/>
            <a:lstStyle/>
            <a:p>
              <a:pPr algn="ctr">
                <a:lnSpc>
                  <a:spcPts val="3461"/>
                </a:lnSpc>
              </a:pPr>
              <a:r>
                <a:rPr lang="en-US" sz="2472">
                  <a:solidFill>
                    <a:srgbClr val="000000"/>
                  </a:solidFill>
                  <a:latin typeface="Public Sans"/>
                  <a:ea typeface="Public Sans"/>
                  <a:cs typeface="Public Sans"/>
                  <a:sym typeface="Public Sans"/>
                </a:rPr>
                <a:t>has issues feeling hunger as a result of his poor eating habits freshman and sophomore year</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1 TAKEAWAYS</a:t>
            </a:r>
          </a:p>
        </p:txBody>
      </p:sp>
      <p:grpSp>
        <p:nvGrpSpPr>
          <p:cNvPr name="Group 4" id="4"/>
          <p:cNvGrpSpPr/>
          <p:nvPr/>
        </p:nvGrpSpPr>
        <p:grpSpPr>
          <a:xfrm rot="0">
            <a:off x="2577184" y="3057814"/>
            <a:ext cx="12647072" cy="2457710"/>
            <a:chOff x="0" y="0"/>
            <a:chExt cx="16862762" cy="3276946"/>
          </a:xfrm>
        </p:grpSpPr>
        <p:sp>
          <p:nvSpPr>
            <p:cNvPr name="TextBox 5" id="5"/>
            <p:cNvSpPr txBox="true"/>
            <p:nvPr/>
          </p:nvSpPr>
          <p:spPr>
            <a:xfrm rot="0">
              <a:off x="0" y="-85725"/>
              <a:ext cx="16862762" cy="828515"/>
            </a:xfrm>
            <a:prstGeom prst="rect">
              <a:avLst/>
            </a:prstGeom>
          </p:spPr>
          <p:txBody>
            <a:bodyPr anchor="t" rtlCol="false" tIns="0" lIns="0" bIns="0" rIns="0">
              <a:spAutoFit/>
            </a:bodyPr>
            <a:lstStyle/>
            <a:p>
              <a:pPr algn="l">
                <a:lnSpc>
                  <a:spcPts val="5148"/>
                </a:lnSpc>
              </a:pPr>
              <a:r>
                <a:rPr lang="en-US" sz="3677" b="true">
                  <a:solidFill>
                    <a:srgbClr val="2B2C30"/>
                  </a:solidFill>
                  <a:latin typeface="Public Sans Bold"/>
                  <a:ea typeface="Public Sans Bold"/>
                  <a:cs typeface="Public Sans Bold"/>
                  <a:sym typeface="Public Sans Bold"/>
                </a:rPr>
                <a:t>Insight</a:t>
              </a:r>
            </a:p>
          </p:txBody>
        </p:sp>
        <p:sp>
          <p:nvSpPr>
            <p:cNvPr name="TextBox 6" id="6"/>
            <p:cNvSpPr txBox="true"/>
            <p:nvPr/>
          </p:nvSpPr>
          <p:spPr>
            <a:xfrm rot="0">
              <a:off x="0" y="969189"/>
              <a:ext cx="16862762" cy="2307757"/>
            </a:xfrm>
            <a:prstGeom prst="rect">
              <a:avLst/>
            </a:prstGeom>
          </p:spPr>
          <p:txBody>
            <a:bodyPr anchor="t" rtlCol="false" tIns="0" lIns="0" bIns="0" rIns="0">
              <a:spAutoFit/>
            </a:bodyPr>
            <a:lstStyle/>
            <a:p>
              <a:pPr algn="l">
                <a:lnSpc>
                  <a:spcPts val="3493"/>
                </a:lnSpc>
              </a:pPr>
              <a:r>
                <a:rPr lang="en-US" sz="2495">
                  <a:solidFill>
                    <a:srgbClr val="2B2C30"/>
                  </a:solidFill>
                  <a:latin typeface="Public Sans"/>
                  <a:ea typeface="Public Sans"/>
                  <a:cs typeface="Public Sans"/>
                  <a:sym typeface="Public Sans"/>
                </a:rPr>
                <a:t>His busy schedule caused him to largely neglect his health, which also became motivated by the increased romantic attention he was getting due to his new physique. While his eating habits seem to have recovered, he still cares a lot about his physique.</a:t>
              </a:r>
            </a:p>
          </p:txBody>
        </p:sp>
      </p:grpSp>
      <p:grpSp>
        <p:nvGrpSpPr>
          <p:cNvPr name="Group 7" id="7"/>
          <p:cNvGrpSpPr/>
          <p:nvPr/>
        </p:nvGrpSpPr>
        <p:grpSpPr>
          <a:xfrm rot="0">
            <a:off x="2602612" y="6748279"/>
            <a:ext cx="12647072" cy="1144207"/>
            <a:chOff x="0" y="0"/>
            <a:chExt cx="16862762" cy="1525610"/>
          </a:xfrm>
        </p:grpSpPr>
        <p:sp>
          <p:nvSpPr>
            <p:cNvPr name="TextBox 8" id="8"/>
            <p:cNvSpPr txBox="true"/>
            <p:nvPr/>
          </p:nvSpPr>
          <p:spPr>
            <a:xfrm rot="0">
              <a:off x="0" y="-85725"/>
              <a:ext cx="16862762" cy="828515"/>
            </a:xfrm>
            <a:prstGeom prst="rect">
              <a:avLst/>
            </a:prstGeom>
          </p:spPr>
          <p:txBody>
            <a:bodyPr anchor="t" rtlCol="false" tIns="0" lIns="0" bIns="0" rIns="0">
              <a:spAutoFit/>
            </a:bodyPr>
            <a:lstStyle/>
            <a:p>
              <a:pPr algn="l">
                <a:lnSpc>
                  <a:spcPts val="5148"/>
                </a:lnSpc>
              </a:pPr>
              <a:r>
                <a:rPr lang="en-US" sz="3677" b="true">
                  <a:solidFill>
                    <a:srgbClr val="2B2C30"/>
                  </a:solidFill>
                  <a:latin typeface="Public Sans Bold"/>
                  <a:ea typeface="Public Sans Bold"/>
                  <a:cs typeface="Public Sans Bold"/>
                  <a:sym typeface="Public Sans Bold"/>
                </a:rPr>
                <a:t>Need</a:t>
              </a:r>
            </a:p>
          </p:txBody>
        </p:sp>
        <p:sp>
          <p:nvSpPr>
            <p:cNvPr name="TextBox 9" id="9"/>
            <p:cNvSpPr txBox="true"/>
            <p:nvPr/>
          </p:nvSpPr>
          <p:spPr>
            <a:xfrm rot="0">
              <a:off x="0" y="969189"/>
              <a:ext cx="16862762" cy="556420"/>
            </a:xfrm>
            <a:prstGeom prst="rect">
              <a:avLst/>
            </a:prstGeom>
          </p:spPr>
          <p:txBody>
            <a:bodyPr anchor="t" rtlCol="false" tIns="0" lIns="0" bIns="0" rIns="0">
              <a:spAutoFit/>
            </a:bodyPr>
            <a:lstStyle/>
            <a:p>
              <a:pPr algn="l">
                <a:lnSpc>
                  <a:spcPts val="3493"/>
                </a:lnSpc>
              </a:pPr>
              <a:r>
                <a:rPr lang="en-US" sz="2495">
                  <a:solidFill>
                    <a:srgbClr val="2B2C30"/>
                  </a:solidFill>
                  <a:latin typeface="Public Sans"/>
                  <a:ea typeface="Public Sans"/>
                  <a:cs typeface="Public Sans"/>
                  <a:sym typeface="Public Sans"/>
                </a:rPr>
                <a:t>A way to find self confidence in something other than physical appearance</a:t>
              </a:r>
            </a:p>
          </p:txBody>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AutoShape 3" id="3"/>
          <p:cNvSpPr/>
          <p:nvPr/>
        </p:nvSpPr>
        <p:spPr>
          <a:xfrm>
            <a:off x="-21829" y="6050015"/>
            <a:ext cx="18288000" cy="0"/>
          </a:xfrm>
          <a:prstGeom prst="line">
            <a:avLst/>
          </a:prstGeom>
          <a:ln cap="flat" w="38100">
            <a:solidFill>
              <a:srgbClr val="2B2C30"/>
            </a:solidFill>
            <a:prstDash val="solid"/>
            <a:headEnd type="none" len="sm" w="sm"/>
            <a:tailEnd type="none" len="sm" w="sm"/>
          </a:ln>
        </p:spPr>
      </p:sp>
      <p:sp>
        <p:nvSpPr>
          <p:cNvPr name="AutoShape 4" id="4"/>
          <p:cNvSpPr/>
          <p:nvPr/>
        </p:nvSpPr>
        <p:spPr>
          <a:xfrm>
            <a:off x="9103121" y="1799270"/>
            <a:ext cx="0" cy="14251233"/>
          </a:xfrm>
          <a:prstGeom prst="line">
            <a:avLst/>
          </a:prstGeom>
          <a:ln cap="flat" w="38100">
            <a:solidFill>
              <a:srgbClr val="2B2C30"/>
            </a:solidFill>
            <a:prstDash val="solid"/>
            <a:headEnd type="none" len="sm" w="sm"/>
            <a:tailEnd type="none" len="sm" w="sm"/>
          </a:ln>
        </p:spPr>
      </p:sp>
      <p:grpSp>
        <p:nvGrpSpPr>
          <p:cNvPr name="Group 5" id="5"/>
          <p:cNvGrpSpPr/>
          <p:nvPr/>
        </p:nvGrpSpPr>
        <p:grpSpPr>
          <a:xfrm rot="0">
            <a:off x="9444460" y="2070732"/>
            <a:ext cx="1362233" cy="1216006"/>
            <a:chOff x="0" y="0"/>
            <a:chExt cx="358777" cy="320265"/>
          </a:xfrm>
        </p:grpSpPr>
        <p:sp>
          <p:nvSpPr>
            <p:cNvPr name="Freeform 6" id="6"/>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E8BC7A"/>
            </a:solidFill>
          </p:spPr>
        </p:sp>
        <p:sp>
          <p:nvSpPr>
            <p:cNvPr name="TextBox 7" id="7"/>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counts calories all the time</a:t>
              </a:r>
            </a:p>
          </p:txBody>
        </p:sp>
      </p:grpSp>
      <p:grpSp>
        <p:nvGrpSpPr>
          <p:cNvPr name="Group 8" id="8"/>
          <p:cNvGrpSpPr/>
          <p:nvPr/>
        </p:nvGrpSpPr>
        <p:grpSpPr>
          <a:xfrm rot="0">
            <a:off x="9444460" y="8704857"/>
            <a:ext cx="1554552" cy="1216006"/>
            <a:chOff x="0" y="0"/>
            <a:chExt cx="409429" cy="320265"/>
          </a:xfrm>
        </p:grpSpPr>
        <p:sp>
          <p:nvSpPr>
            <p:cNvPr name="Freeform 9" id="9"/>
            <p:cNvSpPr/>
            <p:nvPr/>
          </p:nvSpPr>
          <p:spPr>
            <a:xfrm flipH="false" flipV="false" rot="0">
              <a:off x="0" y="0"/>
              <a:ext cx="409429" cy="320265"/>
            </a:xfrm>
            <a:custGeom>
              <a:avLst/>
              <a:gdLst/>
              <a:ahLst/>
              <a:cxnLst/>
              <a:rect r="r" b="b" t="t" l="l"/>
              <a:pathLst>
                <a:path h="320265" w="409429">
                  <a:moveTo>
                    <a:pt x="0" y="0"/>
                  </a:moveTo>
                  <a:lnTo>
                    <a:pt x="409429" y="0"/>
                  </a:lnTo>
                  <a:lnTo>
                    <a:pt x="409429" y="320265"/>
                  </a:lnTo>
                  <a:lnTo>
                    <a:pt x="0" y="320265"/>
                  </a:lnTo>
                  <a:close/>
                </a:path>
              </a:pathLst>
            </a:custGeom>
            <a:solidFill>
              <a:srgbClr val="94BDE4"/>
            </a:solidFill>
          </p:spPr>
        </p:sp>
        <p:sp>
          <p:nvSpPr>
            <p:cNvPr name="TextBox 10" id="10"/>
            <p:cNvSpPr txBox="true"/>
            <p:nvPr/>
          </p:nvSpPr>
          <p:spPr>
            <a:xfrm>
              <a:off x="0" y="-47625"/>
              <a:ext cx="40942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has better relationship with food now</a:t>
              </a:r>
            </a:p>
          </p:txBody>
        </p:sp>
      </p:grpSp>
      <p:sp>
        <p:nvSpPr>
          <p:cNvPr name="TextBox 11" id="11"/>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2 JAMBOARD</a:t>
            </a:r>
          </a:p>
        </p:txBody>
      </p:sp>
      <p:sp>
        <p:nvSpPr>
          <p:cNvPr name="TextBox 12" id="12"/>
          <p:cNvSpPr txBox="true"/>
          <p:nvPr/>
        </p:nvSpPr>
        <p:spPr>
          <a:xfrm rot="0">
            <a:off x="9444460" y="5347070"/>
            <a:ext cx="1362233"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DOES</a:t>
            </a:r>
          </a:p>
        </p:txBody>
      </p:sp>
      <p:sp>
        <p:nvSpPr>
          <p:cNvPr name="TextBox 13" id="13"/>
          <p:cNvSpPr txBox="true"/>
          <p:nvPr/>
        </p:nvSpPr>
        <p:spPr>
          <a:xfrm rot="0">
            <a:off x="7848866" y="534707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SAY</a:t>
            </a:r>
          </a:p>
        </p:txBody>
      </p:sp>
      <p:sp>
        <p:nvSpPr>
          <p:cNvPr name="TextBox 14" id="14"/>
          <p:cNvSpPr txBox="true"/>
          <p:nvPr/>
        </p:nvSpPr>
        <p:spPr>
          <a:xfrm rot="0">
            <a:off x="7664691" y="6192890"/>
            <a:ext cx="127650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THINK</a:t>
            </a:r>
          </a:p>
        </p:txBody>
      </p:sp>
      <p:sp>
        <p:nvSpPr>
          <p:cNvPr name="TextBox 15" id="15"/>
          <p:cNvSpPr txBox="true"/>
          <p:nvPr/>
        </p:nvSpPr>
        <p:spPr>
          <a:xfrm rot="0">
            <a:off x="9444460" y="619289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FEEL</a:t>
            </a:r>
          </a:p>
        </p:txBody>
      </p:sp>
      <p:grpSp>
        <p:nvGrpSpPr>
          <p:cNvPr name="Group 16" id="16"/>
          <p:cNvGrpSpPr/>
          <p:nvPr/>
        </p:nvGrpSpPr>
        <p:grpSpPr>
          <a:xfrm rot="0">
            <a:off x="13854769" y="4351497"/>
            <a:ext cx="2341407" cy="1502769"/>
            <a:chOff x="0" y="0"/>
            <a:chExt cx="616667" cy="395791"/>
          </a:xfrm>
        </p:grpSpPr>
        <p:sp>
          <p:nvSpPr>
            <p:cNvPr name="Freeform 17" id="17"/>
            <p:cNvSpPr/>
            <p:nvPr/>
          </p:nvSpPr>
          <p:spPr>
            <a:xfrm flipH="false" flipV="false" rot="0">
              <a:off x="0" y="0"/>
              <a:ext cx="616667" cy="395791"/>
            </a:xfrm>
            <a:custGeom>
              <a:avLst/>
              <a:gdLst/>
              <a:ahLst/>
              <a:cxnLst/>
              <a:rect r="r" b="b" t="t" l="l"/>
              <a:pathLst>
                <a:path h="395791" w="616667">
                  <a:moveTo>
                    <a:pt x="0" y="0"/>
                  </a:moveTo>
                  <a:lnTo>
                    <a:pt x="616667" y="0"/>
                  </a:lnTo>
                  <a:lnTo>
                    <a:pt x="616667" y="395791"/>
                  </a:lnTo>
                  <a:lnTo>
                    <a:pt x="0" y="395791"/>
                  </a:lnTo>
                  <a:close/>
                </a:path>
              </a:pathLst>
            </a:custGeom>
            <a:solidFill>
              <a:srgbClr val="E8BC7A"/>
            </a:solidFill>
          </p:spPr>
        </p:sp>
        <p:sp>
          <p:nvSpPr>
            <p:cNvPr name="TextBox 18" id="18"/>
            <p:cNvSpPr txBox="true"/>
            <p:nvPr/>
          </p:nvSpPr>
          <p:spPr>
            <a:xfrm>
              <a:off x="0" y="-47625"/>
              <a:ext cx="616667"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diet changes drastically depending on whether he’s on a cut or a bulking phase</a:t>
              </a:r>
            </a:p>
          </p:txBody>
        </p:sp>
      </p:grpSp>
      <p:grpSp>
        <p:nvGrpSpPr>
          <p:cNvPr name="Group 19" id="19"/>
          <p:cNvGrpSpPr/>
          <p:nvPr/>
        </p:nvGrpSpPr>
        <p:grpSpPr>
          <a:xfrm rot="0">
            <a:off x="9444460" y="3553439"/>
            <a:ext cx="2022111" cy="1596118"/>
            <a:chOff x="0" y="0"/>
            <a:chExt cx="532572" cy="420377"/>
          </a:xfrm>
        </p:grpSpPr>
        <p:sp>
          <p:nvSpPr>
            <p:cNvPr name="Freeform 20" id="20"/>
            <p:cNvSpPr/>
            <p:nvPr/>
          </p:nvSpPr>
          <p:spPr>
            <a:xfrm flipH="false" flipV="false" rot="0">
              <a:off x="0" y="0"/>
              <a:ext cx="532572" cy="420377"/>
            </a:xfrm>
            <a:custGeom>
              <a:avLst/>
              <a:gdLst/>
              <a:ahLst/>
              <a:cxnLst/>
              <a:rect r="r" b="b" t="t" l="l"/>
              <a:pathLst>
                <a:path h="420377" w="532572">
                  <a:moveTo>
                    <a:pt x="0" y="0"/>
                  </a:moveTo>
                  <a:lnTo>
                    <a:pt x="532572" y="0"/>
                  </a:lnTo>
                  <a:lnTo>
                    <a:pt x="532572" y="420377"/>
                  </a:lnTo>
                  <a:lnTo>
                    <a:pt x="0" y="420377"/>
                  </a:lnTo>
                  <a:close/>
                </a:path>
              </a:pathLst>
            </a:custGeom>
            <a:solidFill>
              <a:srgbClr val="E8BC7A"/>
            </a:solidFill>
          </p:spPr>
        </p:sp>
        <p:sp>
          <p:nvSpPr>
            <p:cNvPr name="TextBox 21" id="21"/>
            <p:cNvSpPr txBox="true"/>
            <p:nvPr/>
          </p:nvSpPr>
          <p:spPr>
            <a:xfrm>
              <a:off x="0" y="-47625"/>
              <a:ext cx="532572"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avoids monosaccharide foods instead of avoiding all types of carbohydrate</a:t>
              </a:r>
            </a:p>
          </p:txBody>
        </p:sp>
      </p:grpSp>
      <p:grpSp>
        <p:nvGrpSpPr>
          <p:cNvPr name="Group 22" id="22"/>
          <p:cNvGrpSpPr/>
          <p:nvPr/>
        </p:nvGrpSpPr>
        <p:grpSpPr>
          <a:xfrm rot="0">
            <a:off x="9377198" y="6944914"/>
            <a:ext cx="2164986" cy="1502769"/>
            <a:chOff x="0" y="0"/>
            <a:chExt cx="570202" cy="395791"/>
          </a:xfrm>
        </p:grpSpPr>
        <p:sp>
          <p:nvSpPr>
            <p:cNvPr name="Freeform 23" id="23"/>
            <p:cNvSpPr/>
            <p:nvPr/>
          </p:nvSpPr>
          <p:spPr>
            <a:xfrm flipH="false" flipV="false" rot="0">
              <a:off x="0" y="0"/>
              <a:ext cx="570202" cy="395791"/>
            </a:xfrm>
            <a:custGeom>
              <a:avLst/>
              <a:gdLst/>
              <a:ahLst/>
              <a:cxnLst/>
              <a:rect r="r" b="b" t="t" l="l"/>
              <a:pathLst>
                <a:path h="395791" w="570202">
                  <a:moveTo>
                    <a:pt x="0" y="0"/>
                  </a:moveTo>
                  <a:lnTo>
                    <a:pt x="570202" y="0"/>
                  </a:lnTo>
                  <a:lnTo>
                    <a:pt x="570202" y="395791"/>
                  </a:lnTo>
                  <a:lnTo>
                    <a:pt x="0" y="395791"/>
                  </a:lnTo>
                  <a:close/>
                </a:path>
              </a:pathLst>
            </a:custGeom>
            <a:solidFill>
              <a:srgbClr val="94BDE4"/>
            </a:solidFill>
          </p:spPr>
        </p:sp>
        <p:sp>
          <p:nvSpPr>
            <p:cNvPr name="TextBox 24" id="24"/>
            <p:cNvSpPr txBox="true"/>
            <p:nvPr/>
          </p:nvSpPr>
          <p:spPr>
            <a:xfrm>
              <a:off x="0" y="-47625"/>
              <a:ext cx="570202"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embarrassed with his weight/body image when he had obesity</a:t>
              </a:r>
            </a:p>
          </p:txBody>
        </p:sp>
      </p:grpSp>
      <p:grpSp>
        <p:nvGrpSpPr>
          <p:cNvPr name="Group 25" id="25"/>
          <p:cNvGrpSpPr/>
          <p:nvPr/>
        </p:nvGrpSpPr>
        <p:grpSpPr>
          <a:xfrm rot="0">
            <a:off x="11654336" y="4351497"/>
            <a:ext cx="2009933" cy="1502769"/>
            <a:chOff x="0" y="0"/>
            <a:chExt cx="529365" cy="395791"/>
          </a:xfrm>
        </p:grpSpPr>
        <p:sp>
          <p:nvSpPr>
            <p:cNvPr name="Freeform 26" id="26"/>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E8BC7A"/>
            </a:solidFill>
          </p:spPr>
        </p:sp>
        <p:sp>
          <p:nvSpPr>
            <p:cNvPr name="TextBox 27" id="27"/>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adapted a habit of searching of and prioritizing protein all the time</a:t>
              </a:r>
            </a:p>
          </p:txBody>
        </p:sp>
      </p:grpSp>
      <p:grpSp>
        <p:nvGrpSpPr>
          <p:cNvPr name="Group 28" id="28"/>
          <p:cNvGrpSpPr/>
          <p:nvPr/>
        </p:nvGrpSpPr>
        <p:grpSpPr>
          <a:xfrm rot="0">
            <a:off x="11685059" y="6250040"/>
            <a:ext cx="3671710" cy="1211750"/>
            <a:chOff x="0" y="0"/>
            <a:chExt cx="967035" cy="319144"/>
          </a:xfrm>
        </p:grpSpPr>
        <p:sp>
          <p:nvSpPr>
            <p:cNvPr name="Freeform 29" id="29"/>
            <p:cNvSpPr/>
            <p:nvPr/>
          </p:nvSpPr>
          <p:spPr>
            <a:xfrm flipH="false" flipV="false" rot="0">
              <a:off x="0" y="0"/>
              <a:ext cx="967035" cy="319144"/>
            </a:xfrm>
            <a:custGeom>
              <a:avLst/>
              <a:gdLst/>
              <a:ahLst/>
              <a:cxnLst/>
              <a:rect r="r" b="b" t="t" l="l"/>
              <a:pathLst>
                <a:path h="319144" w="967035">
                  <a:moveTo>
                    <a:pt x="0" y="0"/>
                  </a:moveTo>
                  <a:lnTo>
                    <a:pt x="967035" y="0"/>
                  </a:lnTo>
                  <a:lnTo>
                    <a:pt x="967035" y="319144"/>
                  </a:lnTo>
                  <a:lnTo>
                    <a:pt x="0" y="319144"/>
                  </a:lnTo>
                  <a:close/>
                </a:path>
              </a:pathLst>
            </a:custGeom>
            <a:solidFill>
              <a:srgbClr val="94BDE4"/>
            </a:solidFill>
          </p:spPr>
        </p:sp>
        <p:sp>
          <p:nvSpPr>
            <p:cNvPr name="TextBox 30" id="30"/>
            <p:cNvSpPr txBox="true"/>
            <p:nvPr/>
          </p:nvSpPr>
          <p:spPr>
            <a:xfrm>
              <a:off x="0" y="-47625"/>
              <a:ext cx="967035" cy="366769"/>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the pressure to cut his weight because of the comments he was receiving from people around him</a:t>
              </a:r>
            </a:p>
          </p:txBody>
        </p:sp>
      </p:grpSp>
      <p:grpSp>
        <p:nvGrpSpPr>
          <p:cNvPr name="Group 31" id="31"/>
          <p:cNvGrpSpPr/>
          <p:nvPr/>
        </p:nvGrpSpPr>
        <p:grpSpPr>
          <a:xfrm rot="0">
            <a:off x="10999012" y="1965957"/>
            <a:ext cx="2665257" cy="1216006"/>
            <a:chOff x="0" y="0"/>
            <a:chExt cx="701961" cy="320265"/>
          </a:xfrm>
        </p:grpSpPr>
        <p:sp>
          <p:nvSpPr>
            <p:cNvPr name="Freeform 32" id="32"/>
            <p:cNvSpPr/>
            <p:nvPr/>
          </p:nvSpPr>
          <p:spPr>
            <a:xfrm flipH="false" flipV="false" rot="0">
              <a:off x="0" y="0"/>
              <a:ext cx="701961" cy="320265"/>
            </a:xfrm>
            <a:custGeom>
              <a:avLst/>
              <a:gdLst/>
              <a:ahLst/>
              <a:cxnLst/>
              <a:rect r="r" b="b" t="t" l="l"/>
              <a:pathLst>
                <a:path h="320265" w="701961">
                  <a:moveTo>
                    <a:pt x="0" y="0"/>
                  </a:moveTo>
                  <a:lnTo>
                    <a:pt x="701961" y="0"/>
                  </a:lnTo>
                  <a:lnTo>
                    <a:pt x="701961" y="320265"/>
                  </a:lnTo>
                  <a:lnTo>
                    <a:pt x="0" y="320265"/>
                  </a:lnTo>
                  <a:close/>
                </a:path>
              </a:pathLst>
            </a:custGeom>
            <a:solidFill>
              <a:srgbClr val="E8BC7A"/>
            </a:solidFill>
          </p:spPr>
        </p:sp>
        <p:sp>
          <p:nvSpPr>
            <p:cNvPr name="TextBox 33" id="33"/>
            <p:cNvSpPr txBox="true"/>
            <p:nvPr/>
          </p:nvSpPr>
          <p:spPr>
            <a:xfrm>
              <a:off x="0" y="-47625"/>
              <a:ext cx="701961"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protein, carb, and calories when he orders/cook food</a:t>
              </a:r>
            </a:p>
          </p:txBody>
        </p:sp>
      </p:grpSp>
      <p:grpSp>
        <p:nvGrpSpPr>
          <p:cNvPr name="Group 34" id="34"/>
          <p:cNvGrpSpPr/>
          <p:nvPr/>
        </p:nvGrpSpPr>
        <p:grpSpPr>
          <a:xfrm rot="0">
            <a:off x="11322862" y="8829308"/>
            <a:ext cx="2800978" cy="1110787"/>
            <a:chOff x="0" y="0"/>
            <a:chExt cx="737706" cy="292553"/>
          </a:xfrm>
        </p:grpSpPr>
        <p:sp>
          <p:nvSpPr>
            <p:cNvPr name="Freeform 35" id="35"/>
            <p:cNvSpPr/>
            <p:nvPr/>
          </p:nvSpPr>
          <p:spPr>
            <a:xfrm flipH="false" flipV="false" rot="0">
              <a:off x="0" y="0"/>
              <a:ext cx="737706" cy="292553"/>
            </a:xfrm>
            <a:custGeom>
              <a:avLst/>
              <a:gdLst/>
              <a:ahLst/>
              <a:cxnLst/>
              <a:rect r="r" b="b" t="t" l="l"/>
              <a:pathLst>
                <a:path h="292553" w="737706">
                  <a:moveTo>
                    <a:pt x="0" y="0"/>
                  </a:moveTo>
                  <a:lnTo>
                    <a:pt x="737706" y="0"/>
                  </a:lnTo>
                  <a:lnTo>
                    <a:pt x="737706" y="292553"/>
                  </a:lnTo>
                  <a:lnTo>
                    <a:pt x="0" y="292553"/>
                  </a:lnTo>
                  <a:close/>
                </a:path>
              </a:pathLst>
            </a:custGeom>
            <a:solidFill>
              <a:srgbClr val="94BDE4"/>
            </a:solidFill>
          </p:spPr>
        </p:sp>
        <p:sp>
          <p:nvSpPr>
            <p:cNvPr name="TextBox 36" id="36"/>
            <p:cNvSpPr txBox="true"/>
            <p:nvPr/>
          </p:nvSpPr>
          <p:spPr>
            <a:xfrm>
              <a:off x="0" y="-47625"/>
              <a:ext cx="737706" cy="34017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feels more satisfied when he consumes food he cooked himeself</a:t>
              </a:r>
            </a:p>
          </p:txBody>
        </p:sp>
      </p:grpSp>
      <p:grpSp>
        <p:nvGrpSpPr>
          <p:cNvPr name="Group 37" id="37"/>
          <p:cNvGrpSpPr/>
          <p:nvPr/>
        </p:nvGrpSpPr>
        <p:grpSpPr>
          <a:xfrm rot="0">
            <a:off x="16386675" y="2964486"/>
            <a:ext cx="1617669" cy="1300843"/>
            <a:chOff x="0" y="0"/>
            <a:chExt cx="426053" cy="342609"/>
          </a:xfrm>
        </p:grpSpPr>
        <p:sp>
          <p:nvSpPr>
            <p:cNvPr name="Freeform 38" id="38"/>
            <p:cNvSpPr/>
            <p:nvPr/>
          </p:nvSpPr>
          <p:spPr>
            <a:xfrm flipH="false" flipV="false" rot="0">
              <a:off x="0" y="0"/>
              <a:ext cx="426053" cy="342609"/>
            </a:xfrm>
            <a:custGeom>
              <a:avLst/>
              <a:gdLst/>
              <a:ahLst/>
              <a:cxnLst/>
              <a:rect r="r" b="b" t="t" l="l"/>
              <a:pathLst>
                <a:path h="342609" w="426053">
                  <a:moveTo>
                    <a:pt x="0" y="0"/>
                  </a:moveTo>
                  <a:lnTo>
                    <a:pt x="426053" y="0"/>
                  </a:lnTo>
                  <a:lnTo>
                    <a:pt x="426053" y="342609"/>
                  </a:lnTo>
                  <a:lnTo>
                    <a:pt x="0" y="342609"/>
                  </a:lnTo>
                  <a:close/>
                </a:path>
              </a:pathLst>
            </a:custGeom>
            <a:solidFill>
              <a:srgbClr val="E8BC7A"/>
            </a:solidFill>
          </p:spPr>
        </p:sp>
        <p:sp>
          <p:nvSpPr>
            <p:cNvPr name="TextBox 39" id="39"/>
            <p:cNvSpPr txBox="true"/>
            <p:nvPr/>
          </p:nvSpPr>
          <p:spPr>
            <a:xfrm>
              <a:off x="0" y="-47625"/>
              <a:ext cx="426053"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lots of food/diet information online</a:t>
              </a:r>
            </a:p>
          </p:txBody>
        </p:sp>
      </p:grpSp>
      <p:grpSp>
        <p:nvGrpSpPr>
          <p:cNvPr name="Group 40" id="40"/>
          <p:cNvGrpSpPr/>
          <p:nvPr/>
        </p:nvGrpSpPr>
        <p:grpSpPr>
          <a:xfrm rot="0">
            <a:off x="16386675" y="4541553"/>
            <a:ext cx="1362233" cy="1216006"/>
            <a:chOff x="0" y="0"/>
            <a:chExt cx="358777" cy="320265"/>
          </a:xfrm>
        </p:grpSpPr>
        <p:sp>
          <p:nvSpPr>
            <p:cNvPr name="Freeform 41" id="41"/>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E8BC7A"/>
            </a:solidFill>
          </p:spPr>
        </p:sp>
        <p:sp>
          <p:nvSpPr>
            <p:cNvPr name="TextBox 42" id="42"/>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drinks a lot when he’s not on ‘diet’</a:t>
              </a:r>
            </a:p>
          </p:txBody>
        </p:sp>
      </p:grpSp>
      <p:grpSp>
        <p:nvGrpSpPr>
          <p:cNvPr name="Group 43" id="43"/>
          <p:cNvGrpSpPr/>
          <p:nvPr/>
        </p:nvGrpSpPr>
        <p:grpSpPr>
          <a:xfrm rot="0">
            <a:off x="15585369" y="6708817"/>
            <a:ext cx="2259199" cy="1427208"/>
            <a:chOff x="0" y="0"/>
            <a:chExt cx="595015" cy="375890"/>
          </a:xfrm>
        </p:grpSpPr>
        <p:sp>
          <p:nvSpPr>
            <p:cNvPr name="Freeform 44" id="44"/>
            <p:cNvSpPr/>
            <p:nvPr/>
          </p:nvSpPr>
          <p:spPr>
            <a:xfrm flipH="false" flipV="false" rot="0">
              <a:off x="0" y="0"/>
              <a:ext cx="595015" cy="375890"/>
            </a:xfrm>
            <a:custGeom>
              <a:avLst/>
              <a:gdLst/>
              <a:ahLst/>
              <a:cxnLst/>
              <a:rect r="r" b="b" t="t" l="l"/>
              <a:pathLst>
                <a:path h="375890" w="595015">
                  <a:moveTo>
                    <a:pt x="0" y="0"/>
                  </a:moveTo>
                  <a:lnTo>
                    <a:pt x="595015" y="0"/>
                  </a:lnTo>
                  <a:lnTo>
                    <a:pt x="595015" y="375890"/>
                  </a:lnTo>
                  <a:lnTo>
                    <a:pt x="0" y="375890"/>
                  </a:lnTo>
                  <a:close/>
                </a:path>
              </a:pathLst>
            </a:custGeom>
            <a:solidFill>
              <a:srgbClr val="94BDE4"/>
            </a:solidFill>
          </p:spPr>
        </p:sp>
        <p:sp>
          <p:nvSpPr>
            <p:cNvPr name="TextBox 45" id="45"/>
            <p:cNvSpPr txBox="true"/>
            <p:nvPr/>
          </p:nvSpPr>
          <p:spPr>
            <a:xfrm>
              <a:off x="0" y="-47625"/>
              <a:ext cx="595015" cy="42351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having gym buddies help him keep motivated and enjoy working out</a:t>
              </a:r>
            </a:p>
          </p:txBody>
        </p:sp>
      </p:grpSp>
      <p:grpSp>
        <p:nvGrpSpPr>
          <p:cNvPr name="Group 46" id="46"/>
          <p:cNvGrpSpPr/>
          <p:nvPr/>
        </p:nvGrpSpPr>
        <p:grpSpPr>
          <a:xfrm rot="0">
            <a:off x="11654336" y="3372464"/>
            <a:ext cx="2788421" cy="798059"/>
            <a:chOff x="0" y="0"/>
            <a:chExt cx="734399" cy="210188"/>
          </a:xfrm>
        </p:grpSpPr>
        <p:sp>
          <p:nvSpPr>
            <p:cNvPr name="Freeform 47" id="47"/>
            <p:cNvSpPr/>
            <p:nvPr/>
          </p:nvSpPr>
          <p:spPr>
            <a:xfrm flipH="false" flipV="false" rot="0">
              <a:off x="0" y="0"/>
              <a:ext cx="734399" cy="210188"/>
            </a:xfrm>
            <a:custGeom>
              <a:avLst/>
              <a:gdLst/>
              <a:ahLst/>
              <a:cxnLst/>
              <a:rect r="r" b="b" t="t" l="l"/>
              <a:pathLst>
                <a:path h="210188" w="734399">
                  <a:moveTo>
                    <a:pt x="0" y="0"/>
                  </a:moveTo>
                  <a:lnTo>
                    <a:pt x="734399" y="0"/>
                  </a:lnTo>
                  <a:lnTo>
                    <a:pt x="734399" y="210188"/>
                  </a:lnTo>
                  <a:lnTo>
                    <a:pt x="0" y="210188"/>
                  </a:lnTo>
                  <a:close/>
                </a:path>
              </a:pathLst>
            </a:custGeom>
            <a:solidFill>
              <a:srgbClr val="E8BC7A"/>
            </a:solidFill>
          </p:spPr>
        </p:sp>
        <p:sp>
          <p:nvSpPr>
            <p:cNvPr name="TextBox 48" id="48"/>
            <p:cNvSpPr txBox="true"/>
            <p:nvPr/>
          </p:nvSpPr>
          <p:spPr>
            <a:xfrm>
              <a:off x="0" y="-47625"/>
              <a:ext cx="734399" cy="25781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lost 50kg in high school by going on a cut</a:t>
              </a:r>
            </a:p>
          </p:txBody>
        </p:sp>
      </p:grpSp>
      <p:grpSp>
        <p:nvGrpSpPr>
          <p:cNvPr name="Group 49" id="49"/>
          <p:cNvGrpSpPr/>
          <p:nvPr/>
        </p:nvGrpSpPr>
        <p:grpSpPr>
          <a:xfrm rot="0">
            <a:off x="11711120" y="7633240"/>
            <a:ext cx="2886551" cy="1005568"/>
            <a:chOff x="0" y="0"/>
            <a:chExt cx="760244" cy="264841"/>
          </a:xfrm>
        </p:grpSpPr>
        <p:sp>
          <p:nvSpPr>
            <p:cNvPr name="Freeform 50" id="50"/>
            <p:cNvSpPr/>
            <p:nvPr/>
          </p:nvSpPr>
          <p:spPr>
            <a:xfrm flipH="false" flipV="false" rot="0">
              <a:off x="0" y="0"/>
              <a:ext cx="760244" cy="264841"/>
            </a:xfrm>
            <a:custGeom>
              <a:avLst/>
              <a:gdLst/>
              <a:ahLst/>
              <a:cxnLst/>
              <a:rect r="r" b="b" t="t" l="l"/>
              <a:pathLst>
                <a:path h="264841" w="760244">
                  <a:moveTo>
                    <a:pt x="0" y="0"/>
                  </a:moveTo>
                  <a:lnTo>
                    <a:pt x="760244" y="0"/>
                  </a:lnTo>
                  <a:lnTo>
                    <a:pt x="760244" y="264841"/>
                  </a:lnTo>
                  <a:lnTo>
                    <a:pt x="0" y="264841"/>
                  </a:lnTo>
                  <a:close/>
                </a:path>
              </a:pathLst>
            </a:custGeom>
            <a:solidFill>
              <a:srgbClr val="94BDE4"/>
            </a:solidFill>
          </p:spPr>
        </p:sp>
        <p:sp>
          <p:nvSpPr>
            <p:cNvPr name="TextBox 51" id="51"/>
            <p:cNvSpPr txBox="true"/>
            <p:nvPr/>
          </p:nvSpPr>
          <p:spPr>
            <a:xfrm>
              <a:off x="0" y="-47625"/>
              <a:ext cx="760244"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struggled with pressures with bulking up as he joined the school rugby team</a:t>
              </a:r>
            </a:p>
          </p:txBody>
        </p:sp>
      </p:grpSp>
      <p:grpSp>
        <p:nvGrpSpPr>
          <p:cNvPr name="Group 52" id="52"/>
          <p:cNvGrpSpPr/>
          <p:nvPr/>
        </p:nvGrpSpPr>
        <p:grpSpPr>
          <a:xfrm rot="0">
            <a:off x="14766607" y="2945436"/>
            <a:ext cx="1362233" cy="1216006"/>
            <a:chOff x="0" y="0"/>
            <a:chExt cx="358777" cy="320265"/>
          </a:xfrm>
        </p:grpSpPr>
        <p:sp>
          <p:nvSpPr>
            <p:cNvPr name="Freeform 53" id="53"/>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E8BC7A"/>
            </a:solidFill>
          </p:spPr>
        </p:sp>
        <p:sp>
          <p:nvSpPr>
            <p:cNvPr name="TextBox 54" id="54"/>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more carb for bulking</a:t>
              </a:r>
            </a:p>
          </p:txBody>
        </p:sp>
      </p:grpSp>
      <p:grpSp>
        <p:nvGrpSpPr>
          <p:cNvPr name="Group 55" id="55"/>
          <p:cNvGrpSpPr/>
          <p:nvPr/>
        </p:nvGrpSpPr>
        <p:grpSpPr>
          <a:xfrm rot="0">
            <a:off x="13854769" y="1975705"/>
            <a:ext cx="2894853" cy="798059"/>
            <a:chOff x="0" y="0"/>
            <a:chExt cx="762430" cy="210188"/>
          </a:xfrm>
        </p:grpSpPr>
        <p:sp>
          <p:nvSpPr>
            <p:cNvPr name="Freeform 56" id="56"/>
            <p:cNvSpPr/>
            <p:nvPr/>
          </p:nvSpPr>
          <p:spPr>
            <a:xfrm flipH="false" flipV="false" rot="0">
              <a:off x="0" y="0"/>
              <a:ext cx="762430" cy="210188"/>
            </a:xfrm>
            <a:custGeom>
              <a:avLst/>
              <a:gdLst/>
              <a:ahLst/>
              <a:cxnLst/>
              <a:rect r="r" b="b" t="t" l="l"/>
              <a:pathLst>
                <a:path h="210188" w="762430">
                  <a:moveTo>
                    <a:pt x="0" y="0"/>
                  </a:moveTo>
                  <a:lnTo>
                    <a:pt x="762430" y="0"/>
                  </a:lnTo>
                  <a:lnTo>
                    <a:pt x="762430" y="210188"/>
                  </a:lnTo>
                  <a:lnTo>
                    <a:pt x="0" y="210188"/>
                  </a:lnTo>
                  <a:close/>
                </a:path>
              </a:pathLst>
            </a:custGeom>
            <a:solidFill>
              <a:srgbClr val="E8BC7A"/>
            </a:solidFill>
          </p:spPr>
        </p:sp>
        <p:sp>
          <p:nvSpPr>
            <p:cNvPr name="TextBox 57" id="57"/>
            <p:cNvSpPr txBox="true"/>
            <p:nvPr/>
          </p:nvSpPr>
          <p:spPr>
            <a:xfrm>
              <a:off x="0" y="-47625"/>
              <a:ext cx="762430" cy="25781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regularly takes health-related supplements</a:t>
              </a:r>
            </a:p>
          </p:txBody>
        </p:sp>
      </p:grpSp>
      <p:grpSp>
        <p:nvGrpSpPr>
          <p:cNvPr name="Group 58" id="58"/>
          <p:cNvGrpSpPr/>
          <p:nvPr/>
        </p:nvGrpSpPr>
        <p:grpSpPr>
          <a:xfrm rot="0">
            <a:off x="14766607" y="8299368"/>
            <a:ext cx="3237738" cy="1596118"/>
            <a:chOff x="0" y="0"/>
            <a:chExt cx="852738" cy="420377"/>
          </a:xfrm>
        </p:grpSpPr>
        <p:sp>
          <p:nvSpPr>
            <p:cNvPr name="Freeform 59" id="59"/>
            <p:cNvSpPr/>
            <p:nvPr/>
          </p:nvSpPr>
          <p:spPr>
            <a:xfrm flipH="false" flipV="false" rot="0">
              <a:off x="0" y="0"/>
              <a:ext cx="852738" cy="420377"/>
            </a:xfrm>
            <a:custGeom>
              <a:avLst/>
              <a:gdLst/>
              <a:ahLst/>
              <a:cxnLst/>
              <a:rect r="r" b="b" t="t" l="l"/>
              <a:pathLst>
                <a:path h="420377" w="852738">
                  <a:moveTo>
                    <a:pt x="0" y="0"/>
                  </a:moveTo>
                  <a:lnTo>
                    <a:pt x="852738" y="0"/>
                  </a:lnTo>
                  <a:lnTo>
                    <a:pt x="852738" y="420377"/>
                  </a:lnTo>
                  <a:lnTo>
                    <a:pt x="0" y="420377"/>
                  </a:lnTo>
                  <a:close/>
                </a:path>
              </a:pathLst>
            </a:custGeom>
            <a:solidFill>
              <a:srgbClr val="94BDE4"/>
            </a:solidFill>
          </p:spPr>
        </p:sp>
        <p:sp>
          <p:nvSpPr>
            <p:cNvPr name="TextBox 60" id="60"/>
            <p:cNvSpPr txBox="true"/>
            <p:nvPr/>
          </p:nvSpPr>
          <p:spPr>
            <a:xfrm>
              <a:off x="0" y="-47625"/>
              <a:ext cx="852738"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has more pressure to have a certain body image as a PT instructor, but is less stressed than when he was initially getting into body building</a:t>
              </a:r>
            </a:p>
          </p:txBody>
        </p:sp>
      </p:grpSp>
      <p:grpSp>
        <p:nvGrpSpPr>
          <p:cNvPr name="Group 61" id="61"/>
          <p:cNvGrpSpPr/>
          <p:nvPr/>
        </p:nvGrpSpPr>
        <p:grpSpPr>
          <a:xfrm rot="0">
            <a:off x="7394788" y="2070732"/>
            <a:ext cx="1362233" cy="1216006"/>
            <a:chOff x="0" y="0"/>
            <a:chExt cx="358777" cy="320265"/>
          </a:xfrm>
        </p:grpSpPr>
        <p:sp>
          <p:nvSpPr>
            <p:cNvPr name="Freeform 62" id="62"/>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E4AAA5"/>
            </a:solidFill>
          </p:spPr>
        </p:sp>
        <p:sp>
          <p:nvSpPr>
            <p:cNvPr name="TextBox 63" id="63"/>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enjoys cooking for himself</a:t>
              </a:r>
            </a:p>
          </p:txBody>
        </p:sp>
      </p:grpSp>
      <p:grpSp>
        <p:nvGrpSpPr>
          <p:cNvPr name="Group 64" id="64"/>
          <p:cNvGrpSpPr/>
          <p:nvPr/>
        </p:nvGrpSpPr>
        <p:grpSpPr>
          <a:xfrm rot="0">
            <a:off x="6971161" y="8563073"/>
            <a:ext cx="1692172" cy="1300843"/>
            <a:chOff x="0" y="0"/>
            <a:chExt cx="445675" cy="342609"/>
          </a:xfrm>
        </p:grpSpPr>
        <p:sp>
          <p:nvSpPr>
            <p:cNvPr name="Freeform 65" id="65"/>
            <p:cNvSpPr/>
            <p:nvPr/>
          </p:nvSpPr>
          <p:spPr>
            <a:xfrm flipH="false" flipV="false" rot="0">
              <a:off x="0" y="0"/>
              <a:ext cx="445675" cy="342609"/>
            </a:xfrm>
            <a:custGeom>
              <a:avLst/>
              <a:gdLst/>
              <a:ahLst/>
              <a:cxnLst/>
              <a:rect r="r" b="b" t="t" l="l"/>
              <a:pathLst>
                <a:path h="342609" w="445675">
                  <a:moveTo>
                    <a:pt x="0" y="0"/>
                  </a:moveTo>
                  <a:lnTo>
                    <a:pt x="445675" y="0"/>
                  </a:lnTo>
                  <a:lnTo>
                    <a:pt x="445675" y="342609"/>
                  </a:lnTo>
                  <a:lnTo>
                    <a:pt x="0" y="342609"/>
                  </a:lnTo>
                  <a:close/>
                </a:path>
              </a:pathLst>
            </a:custGeom>
            <a:solidFill>
              <a:srgbClr val="9ECFA2"/>
            </a:solidFill>
          </p:spPr>
        </p:sp>
        <p:sp>
          <p:nvSpPr>
            <p:cNvPr name="TextBox 66" id="66"/>
            <p:cNvSpPr txBox="true"/>
            <p:nvPr/>
          </p:nvSpPr>
          <p:spPr>
            <a:xfrm>
              <a:off x="0" y="-47625"/>
              <a:ext cx="445675"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supplements are helpful for health/building muscles</a:t>
              </a:r>
            </a:p>
          </p:txBody>
        </p:sp>
      </p:grpSp>
      <p:grpSp>
        <p:nvGrpSpPr>
          <p:cNvPr name="Group 67" id="67"/>
          <p:cNvGrpSpPr/>
          <p:nvPr/>
        </p:nvGrpSpPr>
        <p:grpSpPr>
          <a:xfrm rot="0">
            <a:off x="315315" y="3191711"/>
            <a:ext cx="3188054" cy="1103143"/>
            <a:chOff x="0" y="0"/>
            <a:chExt cx="839652" cy="290540"/>
          </a:xfrm>
        </p:grpSpPr>
        <p:sp>
          <p:nvSpPr>
            <p:cNvPr name="Freeform 68" id="68"/>
            <p:cNvSpPr/>
            <p:nvPr/>
          </p:nvSpPr>
          <p:spPr>
            <a:xfrm flipH="false" flipV="false" rot="0">
              <a:off x="0" y="0"/>
              <a:ext cx="839652" cy="290540"/>
            </a:xfrm>
            <a:custGeom>
              <a:avLst/>
              <a:gdLst/>
              <a:ahLst/>
              <a:cxnLst/>
              <a:rect r="r" b="b" t="t" l="l"/>
              <a:pathLst>
                <a:path h="290540" w="839652">
                  <a:moveTo>
                    <a:pt x="0" y="0"/>
                  </a:moveTo>
                  <a:lnTo>
                    <a:pt x="839652" y="0"/>
                  </a:lnTo>
                  <a:lnTo>
                    <a:pt x="839652" y="290540"/>
                  </a:lnTo>
                  <a:lnTo>
                    <a:pt x="0" y="290540"/>
                  </a:lnTo>
                  <a:close/>
                </a:path>
              </a:pathLst>
            </a:custGeom>
            <a:solidFill>
              <a:srgbClr val="E4AAA5"/>
            </a:solidFill>
          </p:spPr>
        </p:sp>
        <p:sp>
          <p:nvSpPr>
            <p:cNvPr name="TextBox 69" id="69"/>
            <p:cNvSpPr txBox="true"/>
            <p:nvPr/>
          </p:nvSpPr>
          <p:spPr>
            <a:xfrm>
              <a:off x="0" y="-47625"/>
              <a:ext cx="839652" cy="33816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everyone he knew commented on his weight when he had obesity growing up</a:t>
              </a:r>
            </a:p>
          </p:txBody>
        </p:sp>
      </p:grpSp>
      <p:grpSp>
        <p:nvGrpSpPr>
          <p:cNvPr name="Group 70" id="70"/>
          <p:cNvGrpSpPr/>
          <p:nvPr/>
        </p:nvGrpSpPr>
        <p:grpSpPr>
          <a:xfrm rot="0">
            <a:off x="6734910" y="3553439"/>
            <a:ext cx="2022111" cy="1596118"/>
            <a:chOff x="0" y="0"/>
            <a:chExt cx="532572" cy="420377"/>
          </a:xfrm>
        </p:grpSpPr>
        <p:sp>
          <p:nvSpPr>
            <p:cNvPr name="Freeform 71" id="71"/>
            <p:cNvSpPr/>
            <p:nvPr/>
          </p:nvSpPr>
          <p:spPr>
            <a:xfrm flipH="false" flipV="false" rot="0">
              <a:off x="0" y="0"/>
              <a:ext cx="532572" cy="420377"/>
            </a:xfrm>
            <a:custGeom>
              <a:avLst/>
              <a:gdLst/>
              <a:ahLst/>
              <a:cxnLst/>
              <a:rect r="r" b="b" t="t" l="l"/>
              <a:pathLst>
                <a:path h="420377" w="532572">
                  <a:moveTo>
                    <a:pt x="0" y="0"/>
                  </a:moveTo>
                  <a:lnTo>
                    <a:pt x="532572" y="0"/>
                  </a:lnTo>
                  <a:lnTo>
                    <a:pt x="532572" y="420377"/>
                  </a:lnTo>
                  <a:lnTo>
                    <a:pt x="0" y="420377"/>
                  </a:lnTo>
                  <a:close/>
                </a:path>
              </a:pathLst>
            </a:custGeom>
            <a:solidFill>
              <a:srgbClr val="E4AAA5"/>
            </a:solidFill>
          </p:spPr>
        </p:sp>
        <p:sp>
          <p:nvSpPr>
            <p:cNvPr name="TextBox 72" id="72"/>
            <p:cNvSpPr txBox="true"/>
            <p:nvPr/>
          </p:nvSpPr>
          <p:spPr>
            <a:xfrm>
              <a:off x="0" y="-47625"/>
              <a:ext cx="532572"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family enjoys spicy and greasy food, so he was affected by it growing up</a:t>
              </a:r>
            </a:p>
          </p:txBody>
        </p:sp>
      </p:grpSp>
      <p:grpSp>
        <p:nvGrpSpPr>
          <p:cNvPr name="Group 73" id="73"/>
          <p:cNvGrpSpPr/>
          <p:nvPr/>
        </p:nvGrpSpPr>
        <p:grpSpPr>
          <a:xfrm rot="0">
            <a:off x="4534478" y="4351497"/>
            <a:ext cx="2009933" cy="1502769"/>
            <a:chOff x="0" y="0"/>
            <a:chExt cx="529365" cy="395791"/>
          </a:xfrm>
        </p:grpSpPr>
        <p:sp>
          <p:nvSpPr>
            <p:cNvPr name="Freeform 74" id="74"/>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E4AAA5"/>
            </a:solidFill>
          </p:spPr>
        </p:sp>
        <p:sp>
          <p:nvSpPr>
            <p:cNvPr name="TextBox 75" id="75"/>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used to have a terrible eating habit, but managed to improve it</a:t>
              </a:r>
            </a:p>
          </p:txBody>
        </p:sp>
      </p:grpSp>
      <p:grpSp>
        <p:nvGrpSpPr>
          <p:cNvPr name="Group 76" id="76"/>
          <p:cNvGrpSpPr/>
          <p:nvPr/>
        </p:nvGrpSpPr>
        <p:grpSpPr>
          <a:xfrm rot="0">
            <a:off x="4539032" y="1975705"/>
            <a:ext cx="2665257" cy="1216006"/>
            <a:chOff x="0" y="0"/>
            <a:chExt cx="701961" cy="320265"/>
          </a:xfrm>
        </p:grpSpPr>
        <p:sp>
          <p:nvSpPr>
            <p:cNvPr name="Freeform 77" id="77"/>
            <p:cNvSpPr/>
            <p:nvPr/>
          </p:nvSpPr>
          <p:spPr>
            <a:xfrm flipH="false" flipV="false" rot="0">
              <a:off x="0" y="0"/>
              <a:ext cx="701961" cy="320265"/>
            </a:xfrm>
            <a:custGeom>
              <a:avLst/>
              <a:gdLst/>
              <a:ahLst/>
              <a:cxnLst/>
              <a:rect r="r" b="b" t="t" l="l"/>
              <a:pathLst>
                <a:path h="320265" w="701961">
                  <a:moveTo>
                    <a:pt x="0" y="0"/>
                  </a:moveTo>
                  <a:lnTo>
                    <a:pt x="701961" y="0"/>
                  </a:lnTo>
                  <a:lnTo>
                    <a:pt x="701961" y="320265"/>
                  </a:lnTo>
                  <a:lnTo>
                    <a:pt x="0" y="320265"/>
                  </a:lnTo>
                  <a:close/>
                </a:path>
              </a:pathLst>
            </a:custGeom>
            <a:solidFill>
              <a:srgbClr val="E4AAA5"/>
            </a:solidFill>
          </p:spPr>
        </p:sp>
        <p:sp>
          <p:nvSpPr>
            <p:cNvPr name="TextBox 78" id="78"/>
            <p:cNvSpPr txBox="true"/>
            <p:nvPr/>
          </p:nvSpPr>
          <p:spPr>
            <a:xfrm>
              <a:off x="0" y="-47625"/>
              <a:ext cx="701961"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most of his family members are heavy weight drinkers</a:t>
              </a:r>
            </a:p>
          </p:txBody>
        </p:sp>
      </p:grpSp>
      <p:grpSp>
        <p:nvGrpSpPr>
          <p:cNvPr name="Group 79" id="79"/>
          <p:cNvGrpSpPr/>
          <p:nvPr/>
        </p:nvGrpSpPr>
        <p:grpSpPr>
          <a:xfrm rot="0">
            <a:off x="3693869" y="3343684"/>
            <a:ext cx="2788421" cy="810311"/>
            <a:chOff x="0" y="0"/>
            <a:chExt cx="734399" cy="213415"/>
          </a:xfrm>
        </p:grpSpPr>
        <p:sp>
          <p:nvSpPr>
            <p:cNvPr name="Freeform 80" id="80"/>
            <p:cNvSpPr/>
            <p:nvPr/>
          </p:nvSpPr>
          <p:spPr>
            <a:xfrm flipH="false" flipV="false" rot="0">
              <a:off x="0" y="0"/>
              <a:ext cx="734399" cy="213415"/>
            </a:xfrm>
            <a:custGeom>
              <a:avLst/>
              <a:gdLst/>
              <a:ahLst/>
              <a:cxnLst/>
              <a:rect r="r" b="b" t="t" l="l"/>
              <a:pathLst>
                <a:path h="213415" w="734399">
                  <a:moveTo>
                    <a:pt x="0" y="0"/>
                  </a:moveTo>
                  <a:lnTo>
                    <a:pt x="734399" y="0"/>
                  </a:lnTo>
                  <a:lnTo>
                    <a:pt x="734399" y="213415"/>
                  </a:lnTo>
                  <a:lnTo>
                    <a:pt x="0" y="213415"/>
                  </a:lnTo>
                  <a:close/>
                </a:path>
              </a:pathLst>
            </a:custGeom>
            <a:solidFill>
              <a:srgbClr val="E4AAA5"/>
            </a:solidFill>
          </p:spPr>
        </p:sp>
        <p:sp>
          <p:nvSpPr>
            <p:cNvPr name="TextBox 81" id="81"/>
            <p:cNvSpPr txBox="true"/>
            <p:nvPr/>
          </p:nvSpPr>
          <p:spPr>
            <a:xfrm>
              <a:off x="0" y="-47625"/>
              <a:ext cx="734399" cy="26104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doesn’t have personal restrictions on food</a:t>
              </a:r>
            </a:p>
          </p:txBody>
        </p:sp>
      </p:grpSp>
      <p:grpSp>
        <p:nvGrpSpPr>
          <p:cNvPr name="Group 82" id="82"/>
          <p:cNvGrpSpPr/>
          <p:nvPr/>
        </p:nvGrpSpPr>
        <p:grpSpPr>
          <a:xfrm rot="0">
            <a:off x="1826648" y="2142725"/>
            <a:ext cx="2383979" cy="710293"/>
            <a:chOff x="0" y="0"/>
            <a:chExt cx="627879" cy="187073"/>
          </a:xfrm>
        </p:grpSpPr>
        <p:sp>
          <p:nvSpPr>
            <p:cNvPr name="Freeform 83" id="83"/>
            <p:cNvSpPr/>
            <p:nvPr/>
          </p:nvSpPr>
          <p:spPr>
            <a:xfrm flipH="false" flipV="false" rot="0">
              <a:off x="0" y="0"/>
              <a:ext cx="627879" cy="187073"/>
            </a:xfrm>
            <a:custGeom>
              <a:avLst/>
              <a:gdLst/>
              <a:ahLst/>
              <a:cxnLst/>
              <a:rect r="r" b="b" t="t" l="l"/>
              <a:pathLst>
                <a:path h="187073" w="627879">
                  <a:moveTo>
                    <a:pt x="0" y="0"/>
                  </a:moveTo>
                  <a:lnTo>
                    <a:pt x="627879" y="0"/>
                  </a:lnTo>
                  <a:lnTo>
                    <a:pt x="627879" y="187073"/>
                  </a:lnTo>
                  <a:lnTo>
                    <a:pt x="0" y="187073"/>
                  </a:lnTo>
                  <a:close/>
                </a:path>
              </a:pathLst>
            </a:custGeom>
            <a:solidFill>
              <a:srgbClr val="E4AAA5"/>
            </a:solidFill>
          </p:spPr>
        </p:sp>
        <p:sp>
          <p:nvSpPr>
            <p:cNvPr name="TextBox 84" id="84"/>
            <p:cNvSpPr txBox="true"/>
            <p:nvPr/>
          </p:nvSpPr>
          <p:spPr>
            <a:xfrm>
              <a:off x="0" y="-47625"/>
              <a:ext cx="627879" cy="23469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more carb for bulking</a:t>
              </a:r>
            </a:p>
          </p:txBody>
        </p:sp>
      </p:grpSp>
      <p:grpSp>
        <p:nvGrpSpPr>
          <p:cNvPr name="Group 85" id="85"/>
          <p:cNvGrpSpPr/>
          <p:nvPr/>
        </p:nvGrpSpPr>
        <p:grpSpPr>
          <a:xfrm rot="0">
            <a:off x="783615" y="4513929"/>
            <a:ext cx="3427012" cy="1300843"/>
            <a:chOff x="0" y="0"/>
            <a:chExt cx="902588" cy="342609"/>
          </a:xfrm>
        </p:grpSpPr>
        <p:sp>
          <p:nvSpPr>
            <p:cNvPr name="Freeform 86" id="86"/>
            <p:cNvSpPr/>
            <p:nvPr/>
          </p:nvSpPr>
          <p:spPr>
            <a:xfrm flipH="false" flipV="false" rot="0">
              <a:off x="0" y="0"/>
              <a:ext cx="902588" cy="342609"/>
            </a:xfrm>
            <a:custGeom>
              <a:avLst/>
              <a:gdLst/>
              <a:ahLst/>
              <a:cxnLst/>
              <a:rect r="r" b="b" t="t" l="l"/>
              <a:pathLst>
                <a:path h="342609" w="902588">
                  <a:moveTo>
                    <a:pt x="0" y="0"/>
                  </a:moveTo>
                  <a:lnTo>
                    <a:pt x="902588" y="0"/>
                  </a:lnTo>
                  <a:lnTo>
                    <a:pt x="902588" y="342609"/>
                  </a:lnTo>
                  <a:lnTo>
                    <a:pt x="0" y="342609"/>
                  </a:lnTo>
                  <a:close/>
                </a:path>
              </a:pathLst>
            </a:custGeom>
            <a:solidFill>
              <a:srgbClr val="E4AAA5"/>
            </a:solidFill>
          </p:spPr>
        </p:sp>
        <p:sp>
          <p:nvSpPr>
            <p:cNvPr name="TextBox 87" id="87"/>
            <p:cNvSpPr txBox="true"/>
            <p:nvPr/>
          </p:nvSpPr>
          <p:spPr>
            <a:xfrm>
              <a:off x="0" y="-47625"/>
              <a:ext cx="902588"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socializing culture (eating and drinking together) in Korean companies makes it harder to maintain ha ealthy eating habit</a:t>
              </a:r>
            </a:p>
          </p:txBody>
        </p:sp>
      </p:grpSp>
      <p:grpSp>
        <p:nvGrpSpPr>
          <p:cNvPr name="Group 88" id="88"/>
          <p:cNvGrpSpPr/>
          <p:nvPr/>
        </p:nvGrpSpPr>
        <p:grpSpPr>
          <a:xfrm rot="0">
            <a:off x="524865" y="7696298"/>
            <a:ext cx="3781013" cy="1103143"/>
            <a:chOff x="0" y="0"/>
            <a:chExt cx="995822" cy="290540"/>
          </a:xfrm>
        </p:grpSpPr>
        <p:sp>
          <p:nvSpPr>
            <p:cNvPr name="Freeform 89" id="89"/>
            <p:cNvSpPr/>
            <p:nvPr/>
          </p:nvSpPr>
          <p:spPr>
            <a:xfrm flipH="false" flipV="false" rot="0">
              <a:off x="0" y="0"/>
              <a:ext cx="995822" cy="290540"/>
            </a:xfrm>
            <a:custGeom>
              <a:avLst/>
              <a:gdLst/>
              <a:ahLst/>
              <a:cxnLst/>
              <a:rect r="r" b="b" t="t" l="l"/>
              <a:pathLst>
                <a:path h="290540" w="995822">
                  <a:moveTo>
                    <a:pt x="0" y="0"/>
                  </a:moveTo>
                  <a:lnTo>
                    <a:pt x="995822" y="0"/>
                  </a:lnTo>
                  <a:lnTo>
                    <a:pt x="995822" y="290540"/>
                  </a:lnTo>
                  <a:lnTo>
                    <a:pt x="0" y="290540"/>
                  </a:lnTo>
                  <a:close/>
                </a:path>
              </a:pathLst>
            </a:custGeom>
            <a:solidFill>
              <a:srgbClr val="9ECFA2"/>
            </a:solidFill>
          </p:spPr>
        </p:sp>
        <p:sp>
          <p:nvSpPr>
            <p:cNvPr name="TextBox 90" id="90"/>
            <p:cNvSpPr txBox="true"/>
            <p:nvPr/>
          </p:nvSpPr>
          <p:spPr>
            <a:xfrm>
              <a:off x="0" y="-47625"/>
              <a:ext cx="995822" cy="33816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thinks one should have ‘proper’ knowledge before engaging with food/health contents on social media</a:t>
              </a:r>
            </a:p>
          </p:txBody>
        </p:sp>
      </p:grpSp>
      <p:grpSp>
        <p:nvGrpSpPr>
          <p:cNvPr name="Group 91" id="91"/>
          <p:cNvGrpSpPr/>
          <p:nvPr/>
        </p:nvGrpSpPr>
        <p:grpSpPr>
          <a:xfrm rot="0">
            <a:off x="6971161" y="6858061"/>
            <a:ext cx="1888761" cy="1488568"/>
            <a:chOff x="0" y="0"/>
            <a:chExt cx="497451" cy="392051"/>
          </a:xfrm>
        </p:grpSpPr>
        <p:sp>
          <p:nvSpPr>
            <p:cNvPr name="Freeform 92" id="92"/>
            <p:cNvSpPr/>
            <p:nvPr/>
          </p:nvSpPr>
          <p:spPr>
            <a:xfrm flipH="false" flipV="false" rot="0">
              <a:off x="0" y="0"/>
              <a:ext cx="497451" cy="392051"/>
            </a:xfrm>
            <a:custGeom>
              <a:avLst/>
              <a:gdLst/>
              <a:ahLst/>
              <a:cxnLst/>
              <a:rect r="r" b="b" t="t" l="l"/>
              <a:pathLst>
                <a:path h="392051" w="497451">
                  <a:moveTo>
                    <a:pt x="0" y="0"/>
                  </a:moveTo>
                  <a:lnTo>
                    <a:pt x="497451" y="0"/>
                  </a:lnTo>
                  <a:lnTo>
                    <a:pt x="497451" y="392051"/>
                  </a:lnTo>
                  <a:lnTo>
                    <a:pt x="0" y="392051"/>
                  </a:lnTo>
                  <a:close/>
                </a:path>
              </a:pathLst>
            </a:custGeom>
            <a:solidFill>
              <a:srgbClr val="9ECFA2"/>
            </a:solidFill>
          </p:spPr>
        </p:sp>
        <p:sp>
          <p:nvSpPr>
            <p:cNvPr name="TextBox 93" id="93"/>
            <p:cNvSpPr txBox="true"/>
            <p:nvPr/>
          </p:nvSpPr>
          <p:spPr>
            <a:xfrm>
              <a:off x="0" y="-47625"/>
              <a:ext cx="497451" cy="43967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views food is just divided into healthy and unhealthy</a:t>
              </a:r>
            </a:p>
          </p:txBody>
        </p:sp>
      </p:grpSp>
      <p:grpSp>
        <p:nvGrpSpPr>
          <p:cNvPr name="Group 94" id="94"/>
          <p:cNvGrpSpPr/>
          <p:nvPr/>
        </p:nvGrpSpPr>
        <p:grpSpPr>
          <a:xfrm rot="0">
            <a:off x="4724978" y="8267798"/>
            <a:ext cx="2009933" cy="1596118"/>
            <a:chOff x="0" y="0"/>
            <a:chExt cx="529365" cy="420377"/>
          </a:xfrm>
        </p:grpSpPr>
        <p:sp>
          <p:nvSpPr>
            <p:cNvPr name="Freeform 95" id="95"/>
            <p:cNvSpPr/>
            <p:nvPr/>
          </p:nvSpPr>
          <p:spPr>
            <a:xfrm flipH="false" flipV="false" rot="0">
              <a:off x="0" y="0"/>
              <a:ext cx="529365" cy="420377"/>
            </a:xfrm>
            <a:custGeom>
              <a:avLst/>
              <a:gdLst/>
              <a:ahLst/>
              <a:cxnLst/>
              <a:rect r="r" b="b" t="t" l="l"/>
              <a:pathLst>
                <a:path h="420377" w="529365">
                  <a:moveTo>
                    <a:pt x="0" y="0"/>
                  </a:moveTo>
                  <a:lnTo>
                    <a:pt x="529365" y="0"/>
                  </a:lnTo>
                  <a:lnTo>
                    <a:pt x="529365" y="420377"/>
                  </a:lnTo>
                  <a:lnTo>
                    <a:pt x="0" y="420377"/>
                  </a:lnTo>
                  <a:close/>
                </a:path>
              </a:pathLst>
            </a:custGeom>
            <a:solidFill>
              <a:srgbClr val="9ECFA2"/>
            </a:solidFill>
          </p:spPr>
        </p:sp>
        <p:sp>
          <p:nvSpPr>
            <p:cNvPr name="TextBox 96" id="96"/>
            <p:cNvSpPr txBox="true"/>
            <p:nvPr/>
          </p:nvSpPr>
          <p:spPr>
            <a:xfrm>
              <a:off x="0" y="-47625"/>
              <a:ext cx="529365"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social media helpful in finding more information about food/diet/health</a:t>
              </a:r>
            </a:p>
          </p:txBody>
        </p:sp>
      </p:grpSp>
      <p:grpSp>
        <p:nvGrpSpPr>
          <p:cNvPr name="Group 97" id="97"/>
          <p:cNvGrpSpPr/>
          <p:nvPr/>
        </p:nvGrpSpPr>
        <p:grpSpPr>
          <a:xfrm rot="0">
            <a:off x="4534478" y="6471656"/>
            <a:ext cx="2160458" cy="1596118"/>
            <a:chOff x="0" y="0"/>
            <a:chExt cx="569009" cy="420377"/>
          </a:xfrm>
        </p:grpSpPr>
        <p:sp>
          <p:nvSpPr>
            <p:cNvPr name="Freeform 98" id="98"/>
            <p:cNvSpPr/>
            <p:nvPr/>
          </p:nvSpPr>
          <p:spPr>
            <a:xfrm flipH="false" flipV="false" rot="0">
              <a:off x="0" y="0"/>
              <a:ext cx="569010" cy="420377"/>
            </a:xfrm>
            <a:custGeom>
              <a:avLst/>
              <a:gdLst/>
              <a:ahLst/>
              <a:cxnLst/>
              <a:rect r="r" b="b" t="t" l="l"/>
              <a:pathLst>
                <a:path h="420377" w="569010">
                  <a:moveTo>
                    <a:pt x="0" y="0"/>
                  </a:moveTo>
                  <a:lnTo>
                    <a:pt x="569010" y="0"/>
                  </a:lnTo>
                  <a:lnTo>
                    <a:pt x="569010" y="420377"/>
                  </a:lnTo>
                  <a:lnTo>
                    <a:pt x="0" y="420377"/>
                  </a:lnTo>
                  <a:close/>
                </a:path>
              </a:pathLst>
            </a:custGeom>
            <a:solidFill>
              <a:srgbClr val="9ECFA2"/>
            </a:solidFill>
          </p:spPr>
        </p:sp>
        <p:sp>
          <p:nvSpPr>
            <p:cNvPr name="TextBox 99" id="99"/>
            <p:cNvSpPr txBox="true"/>
            <p:nvPr/>
          </p:nvSpPr>
          <p:spPr>
            <a:xfrm>
              <a:off x="0" y="-47625"/>
              <a:ext cx="569009"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carb as useful energy source for improving his training performance</a:t>
              </a:r>
            </a:p>
          </p:txBody>
        </p:sp>
      </p:grpSp>
      <p:grpSp>
        <p:nvGrpSpPr>
          <p:cNvPr name="Group 100" id="100"/>
          <p:cNvGrpSpPr/>
          <p:nvPr/>
        </p:nvGrpSpPr>
        <p:grpSpPr>
          <a:xfrm rot="0">
            <a:off x="945461" y="6471656"/>
            <a:ext cx="3265167" cy="1005568"/>
            <a:chOff x="0" y="0"/>
            <a:chExt cx="859962" cy="264841"/>
          </a:xfrm>
        </p:grpSpPr>
        <p:sp>
          <p:nvSpPr>
            <p:cNvPr name="Freeform 101" id="101"/>
            <p:cNvSpPr/>
            <p:nvPr/>
          </p:nvSpPr>
          <p:spPr>
            <a:xfrm flipH="false" flipV="false" rot="0">
              <a:off x="0" y="0"/>
              <a:ext cx="859962" cy="264841"/>
            </a:xfrm>
            <a:custGeom>
              <a:avLst/>
              <a:gdLst/>
              <a:ahLst/>
              <a:cxnLst/>
              <a:rect r="r" b="b" t="t" l="l"/>
              <a:pathLst>
                <a:path h="264841" w="859962">
                  <a:moveTo>
                    <a:pt x="0" y="0"/>
                  </a:moveTo>
                  <a:lnTo>
                    <a:pt x="859962" y="0"/>
                  </a:lnTo>
                  <a:lnTo>
                    <a:pt x="859962" y="264841"/>
                  </a:lnTo>
                  <a:lnTo>
                    <a:pt x="0" y="264841"/>
                  </a:lnTo>
                  <a:close/>
                </a:path>
              </a:pathLst>
            </a:custGeom>
            <a:solidFill>
              <a:srgbClr val="9ECFA2"/>
            </a:solidFill>
          </p:spPr>
        </p:sp>
        <p:sp>
          <p:nvSpPr>
            <p:cNvPr name="TextBox 102" id="102"/>
            <p:cNvSpPr txBox="true"/>
            <p:nvPr/>
          </p:nvSpPr>
          <p:spPr>
            <a:xfrm>
              <a:off x="0" y="-47625"/>
              <a:ext cx="859962"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thinks bulking/cutting as part of his health goals along with his body image goals</a:t>
              </a:r>
            </a:p>
          </p:txBody>
        </p:sp>
      </p:grpSp>
      <p:grpSp>
        <p:nvGrpSpPr>
          <p:cNvPr name="Group 103" id="103"/>
          <p:cNvGrpSpPr/>
          <p:nvPr/>
        </p:nvGrpSpPr>
        <p:grpSpPr>
          <a:xfrm rot="0">
            <a:off x="1962311" y="9018516"/>
            <a:ext cx="2524541" cy="1005568"/>
            <a:chOff x="0" y="0"/>
            <a:chExt cx="664900" cy="264841"/>
          </a:xfrm>
        </p:grpSpPr>
        <p:sp>
          <p:nvSpPr>
            <p:cNvPr name="Freeform 104" id="104"/>
            <p:cNvSpPr/>
            <p:nvPr/>
          </p:nvSpPr>
          <p:spPr>
            <a:xfrm flipH="false" flipV="false" rot="0">
              <a:off x="0" y="0"/>
              <a:ext cx="664900" cy="264841"/>
            </a:xfrm>
            <a:custGeom>
              <a:avLst/>
              <a:gdLst/>
              <a:ahLst/>
              <a:cxnLst/>
              <a:rect r="r" b="b" t="t" l="l"/>
              <a:pathLst>
                <a:path h="264841" w="664900">
                  <a:moveTo>
                    <a:pt x="0" y="0"/>
                  </a:moveTo>
                  <a:lnTo>
                    <a:pt x="664900" y="0"/>
                  </a:lnTo>
                  <a:lnTo>
                    <a:pt x="664900" y="264841"/>
                  </a:lnTo>
                  <a:lnTo>
                    <a:pt x="0" y="264841"/>
                  </a:lnTo>
                  <a:close/>
                </a:path>
              </a:pathLst>
            </a:custGeom>
            <a:solidFill>
              <a:srgbClr val="9ECFA2"/>
            </a:solidFill>
          </p:spPr>
        </p:sp>
        <p:sp>
          <p:nvSpPr>
            <p:cNvPr name="TextBox 105" id="105"/>
            <p:cNvSpPr txBox="true"/>
            <p:nvPr/>
          </p:nvSpPr>
          <p:spPr>
            <a:xfrm>
              <a:off x="0" y="-47625"/>
              <a:ext cx="664900"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fried, greasy, and monosaccharide food bad for his health</a:t>
              </a: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AutoShape 3" id="3"/>
          <p:cNvSpPr/>
          <p:nvPr/>
        </p:nvSpPr>
        <p:spPr>
          <a:xfrm>
            <a:off x="-21829" y="6050015"/>
            <a:ext cx="18288000" cy="0"/>
          </a:xfrm>
          <a:prstGeom prst="line">
            <a:avLst/>
          </a:prstGeom>
          <a:ln cap="flat" w="38100">
            <a:solidFill>
              <a:srgbClr val="2B2C30"/>
            </a:solidFill>
            <a:prstDash val="solid"/>
            <a:headEnd type="none" len="sm" w="sm"/>
            <a:tailEnd type="none" len="sm" w="sm"/>
          </a:ln>
        </p:spPr>
      </p:sp>
      <p:sp>
        <p:nvSpPr>
          <p:cNvPr name="AutoShape 4" id="4"/>
          <p:cNvSpPr/>
          <p:nvPr/>
        </p:nvSpPr>
        <p:spPr>
          <a:xfrm>
            <a:off x="9103121" y="1799270"/>
            <a:ext cx="0" cy="14251233"/>
          </a:xfrm>
          <a:prstGeom prst="line">
            <a:avLst/>
          </a:prstGeom>
          <a:ln cap="flat" w="38100">
            <a:solidFill>
              <a:srgbClr val="2B2C30"/>
            </a:solidFill>
            <a:prstDash val="solid"/>
            <a:headEnd type="none" len="sm" w="sm"/>
            <a:tailEnd type="none" len="sm" w="sm"/>
          </a:ln>
        </p:spPr>
      </p:sp>
      <p:grpSp>
        <p:nvGrpSpPr>
          <p:cNvPr name="Group 5" id="5"/>
          <p:cNvGrpSpPr/>
          <p:nvPr/>
        </p:nvGrpSpPr>
        <p:grpSpPr>
          <a:xfrm rot="0">
            <a:off x="9444460" y="2070732"/>
            <a:ext cx="1362233" cy="1216006"/>
            <a:chOff x="0" y="0"/>
            <a:chExt cx="358777" cy="320265"/>
          </a:xfrm>
        </p:grpSpPr>
        <p:sp>
          <p:nvSpPr>
            <p:cNvPr name="Freeform 6" id="6"/>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898989"/>
            </a:solidFill>
          </p:spPr>
        </p:sp>
        <p:sp>
          <p:nvSpPr>
            <p:cNvPr name="TextBox 7" id="7"/>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counts calories all the time</a:t>
              </a:r>
            </a:p>
          </p:txBody>
        </p:sp>
      </p:grpSp>
      <p:grpSp>
        <p:nvGrpSpPr>
          <p:cNvPr name="Group 8" id="8"/>
          <p:cNvGrpSpPr/>
          <p:nvPr/>
        </p:nvGrpSpPr>
        <p:grpSpPr>
          <a:xfrm rot="0">
            <a:off x="9444460" y="8704857"/>
            <a:ext cx="1554552" cy="1216006"/>
            <a:chOff x="0" y="0"/>
            <a:chExt cx="409429" cy="320265"/>
          </a:xfrm>
        </p:grpSpPr>
        <p:sp>
          <p:nvSpPr>
            <p:cNvPr name="Freeform 9" id="9"/>
            <p:cNvSpPr/>
            <p:nvPr/>
          </p:nvSpPr>
          <p:spPr>
            <a:xfrm flipH="false" flipV="false" rot="0">
              <a:off x="0" y="0"/>
              <a:ext cx="409429" cy="320265"/>
            </a:xfrm>
            <a:custGeom>
              <a:avLst/>
              <a:gdLst/>
              <a:ahLst/>
              <a:cxnLst/>
              <a:rect r="r" b="b" t="t" l="l"/>
              <a:pathLst>
                <a:path h="320265" w="409429">
                  <a:moveTo>
                    <a:pt x="0" y="0"/>
                  </a:moveTo>
                  <a:lnTo>
                    <a:pt x="409429" y="0"/>
                  </a:lnTo>
                  <a:lnTo>
                    <a:pt x="409429" y="320265"/>
                  </a:lnTo>
                  <a:lnTo>
                    <a:pt x="0" y="320265"/>
                  </a:lnTo>
                  <a:close/>
                </a:path>
              </a:pathLst>
            </a:custGeom>
            <a:solidFill>
              <a:srgbClr val="898989"/>
            </a:solidFill>
          </p:spPr>
        </p:sp>
        <p:sp>
          <p:nvSpPr>
            <p:cNvPr name="TextBox 10" id="10"/>
            <p:cNvSpPr txBox="true"/>
            <p:nvPr/>
          </p:nvSpPr>
          <p:spPr>
            <a:xfrm>
              <a:off x="0" y="-47625"/>
              <a:ext cx="409429"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has better relationship with food now</a:t>
              </a:r>
            </a:p>
          </p:txBody>
        </p:sp>
      </p:grpSp>
      <p:sp>
        <p:nvSpPr>
          <p:cNvPr name="TextBox 11" id="11"/>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INTERVIEWEE 2 JAMBOARD</a:t>
            </a:r>
          </a:p>
        </p:txBody>
      </p:sp>
      <p:sp>
        <p:nvSpPr>
          <p:cNvPr name="TextBox 12" id="12"/>
          <p:cNvSpPr txBox="true"/>
          <p:nvPr/>
        </p:nvSpPr>
        <p:spPr>
          <a:xfrm rot="0">
            <a:off x="9444460" y="5347070"/>
            <a:ext cx="1362233"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DOES</a:t>
            </a:r>
          </a:p>
        </p:txBody>
      </p:sp>
      <p:sp>
        <p:nvSpPr>
          <p:cNvPr name="TextBox 13" id="13"/>
          <p:cNvSpPr txBox="true"/>
          <p:nvPr/>
        </p:nvSpPr>
        <p:spPr>
          <a:xfrm rot="0">
            <a:off x="7848866" y="534707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SAY</a:t>
            </a:r>
          </a:p>
        </p:txBody>
      </p:sp>
      <p:sp>
        <p:nvSpPr>
          <p:cNvPr name="TextBox 14" id="14"/>
          <p:cNvSpPr txBox="true"/>
          <p:nvPr/>
        </p:nvSpPr>
        <p:spPr>
          <a:xfrm rot="0">
            <a:off x="7664691" y="6192890"/>
            <a:ext cx="127650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THINK</a:t>
            </a:r>
          </a:p>
        </p:txBody>
      </p:sp>
      <p:sp>
        <p:nvSpPr>
          <p:cNvPr name="TextBox 15" id="15"/>
          <p:cNvSpPr txBox="true"/>
          <p:nvPr/>
        </p:nvSpPr>
        <p:spPr>
          <a:xfrm rot="0">
            <a:off x="9444460" y="6192890"/>
            <a:ext cx="908155" cy="490855"/>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FEEL</a:t>
            </a:r>
          </a:p>
        </p:txBody>
      </p:sp>
      <p:grpSp>
        <p:nvGrpSpPr>
          <p:cNvPr name="Group 16" id="16"/>
          <p:cNvGrpSpPr/>
          <p:nvPr/>
        </p:nvGrpSpPr>
        <p:grpSpPr>
          <a:xfrm rot="0">
            <a:off x="13854769" y="4351497"/>
            <a:ext cx="2341407" cy="1502769"/>
            <a:chOff x="0" y="0"/>
            <a:chExt cx="616667" cy="395791"/>
          </a:xfrm>
        </p:grpSpPr>
        <p:sp>
          <p:nvSpPr>
            <p:cNvPr name="Freeform 17" id="17"/>
            <p:cNvSpPr/>
            <p:nvPr/>
          </p:nvSpPr>
          <p:spPr>
            <a:xfrm flipH="false" flipV="false" rot="0">
              <a:off x="0" y="0"/>
              <a:ext cx="616667" cy="395791"/>
            </a:xfrm>
            <a:custGeom>
              <a:avLst/>
              <a:gdLst/>
              <a:ahLst/>
              <a:cxnLst/>
              <a:rect r="r" b="b" t="t" l="l"/>
              <a:pathLst>
                <a:path h="395791" w="616667">
                  <a:moveTo>
                    <a:pt x="0" y="0"/>
                  </a:moveTo>
                  <a:lnTo>
                    <a:pt x="616667" y="0"/>
                  </a:lnTo>
                  <a:lnTo>
                    <a:pt x="616667" y="395791"/>
                  </a:lnTo>
                  <a:lnTo>
                    <a:pt x="0" y="395791"/>
                  </a:lnTo>
                  <a:close/>
                </a:path>
              </a:pathLst>
            </a:custGeom>
            <a:solidFill>
              <a:srgbClr val="898989"/>
            </a:solidFill>
          </p:spPr>
        </p:sp>
        <p:sp>
          <p:nvSpPr>
            <p:cNvPr name="TextBox 18" id="18"/>
            <p:cNvSpPr txBox="true"/>
            <p:nvPr/>
          </p:nvSpPr>
          <p:spPr>
            <a:xfrm>
              <a:off x="0" y="-47625"/>
              <a:ext cx="616667"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diet changes drastically depending on whether he’s on a cut or a bulking phase</a:t>
              </a:r>
            </a:p>
          </p:txBody>
        </p:sp>
      </p:grpSp>
      <p:grpSp>
        <p:nvGrpSpPr>
          <p:cNvPr name="Group 19" id="19"/>
          <p:cNvGrpSpPr/>
          <p:nvPr/>
        </p:nvGrpSpPr>
        <p:grpSpPr>
          <a:xfrm rot="0">
            <a:off x="9377198" y="6944914"/>
            <a:ext cx="2164986" cy="1502769"/>
            <a:chOff x="0" y="0"/>
            <a:chExt cx="570202" cy="395791"/>
          </a:xfrm>
        </p:grpSpPr>
        <p:sp>
          <p:nvSpPr>
            <p:cNvPr name="Freeform 20" id="20"/>
            <p:cNvSpPr/>
            <p:nvPr/>
          </p:nvSpPr>
          <p:spPr>
            <a:xfrm flipH="false" flipV="false" rot="0">
              <a:off x="0" y="0"/>
              <a:ext cx="570202" cy="395791"/>
            </a:xfrm>
            <a:custGeom>
              <a:avLst/>
              <a:gdLst/>
              <a:ahLst/>
              <a:cxnLst/>
              <a:rect r="r" b="b" t="t" l="l"/>
              <a:pathLst>
                <a:path h="395791" w="570202">
                  <a:moveTo>
                    <a:pt x="0" y="0"/>
                  </a:moveTo>
                  <a:lnTo>
                    <a:pt x="570202" y="0"/>
                  </a:lnTo>
                  <a:lnTo>
                    <a:pt x="570202" y="395791"/>
                  </a:lnTo>
                  <a:lnTo>
                    <a:pt x="0" y="395791"/>
                  </a:lnTo>
                  <a:close/>
                </a:path>
              </a:pathLst>
            </a:custGeom>
            <a:solidFill>
              <a:srgbClr val="898989"/>
            </a:solidFill>
          </p:spPr>
        </p:sp>
        <p:sp>
          <p:nvSpPr>
            <p:cNvPr name="TextBox 21" id="21"/>
            <p:cNvSpPr txBox="true"/>
            <p:nvPr/>
          </p:nvSpPr>
          <p:spPr>
            <a:xfrm>
              <a:off x="0" y="-47625"/>
              <a:ext cx="570202"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embarrassed with his weight/body image when he had obesity</a:t>
              </a:r>
            </a:p>
          </p:txBody>
        </p:sp>
      </p:grpSp>
      <p:grpSp>
        <p:nvGrpSpPr>
          <p:cNvPr name="Group 22" id="22"/>
          <p:cNvGrpSpPr/>
          <p:nvPr/>
        </p:nvGrpSpPr>
        <p:grpSpPr>
          <a:xfrm rot="0">
            <a:off x="11654336" y="4351497"/>
            <a:ext cx="2009933" cy="1502769"/>
            <a:chOff x="0" y="0"/>
            <a:chExt cx="529365" cy="395791"/>
          </a:xfrm>
        </p:grpSpPr>
        <p:sp>
          <p:nvSpPr>
            <p:cNvPr name="Freeform 23" id="23"/>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898989"/>
            </a:solidFill>
          </p:spPr>
        </p:sp>
        <p:sp>
          <p:nvSpPr>
            <p:cNvPr name="TextBox 24" id="24"/>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adapted a habit of searching of and prioritizing protein all the time</a:t>
              </a:r>
            </a:p>
          </p:txBody>
        </p:sp>
      </p:grpSp>
      <p:grpSp>
        <p:nvGrpSpPr>
          <p:cNvPr name="Group 25" id="25"/>
          <p:cNvGrpSpPr/>
          <p:nvPr/>
        </p:nvGrpSpPr>
        <p:grpSpPr>
          <a:xfrm rot="0">
            <a:off x="11685059" y="6250040"/>
            <a:ext cx="3671710" cy="1211750"/>
            <a:chOff x="0" y="0"/>
            <a:chExt cx="967035" cy="319144"/>
          </a:xfrm>
        </p:grpSpPr>
        <p:sp>
          <p:nvSpPr>
            <p:cNvPr name="Freeform 26" id="26"/>
            <p:cNvSpPr/>
            <p:nvPr/>
          </p:nvSpPr>
          <p:spPr>
            <a:xfrm flipH="false" flipV="false" rot="0">
              <a:off x="0" y="0"/>
              <a:ext cx="967035" cy="319144"/>
            </a:xfrm>
            <a:custGeom>
              <a:avLst/>
              <a:gdLst/>
              <a:ahLst/>
              <a:cxnLst/>
              <a:rect r="r" b="b" t="t" l="l"/>
              <a:pathLst>
                <a:path h="319144" w="967035">
                  <a:moveTo>
                    <a:pt x="0" y="0"/>
                  </a:moveTo>
                  <a:lnTo>
                    <a:pt x="967035" y="0"/>
                  </a:lnTo>
                  <a:lnTo>
                    <a:pt x="967035" y="319144"/>
                  </a:lnTo>
                  <a:lnTo>
                    <a:pt x="0" y="319144"/>
                  </a:lnTo>
                  <a:close/>
                </a:path>
              </a:pathLst>
            </a:custGeom>
            <a:solidFill>
              <a:srgbClr val="898989"/>
            </a:solidFill>
          </p:spPr>
        </p:sp>
        <p:sp>
          <p:nvSpPr>
            <p:cNvPr name="TextBox 27" id="27"/>
            <p:cNvSpPr txBox="true"/>
            <p:nvPr/>
          </p:nvSpPr>
          <p:spPr>
            <a:xfrm>
              <a:off x="0" y="-47625"/>
              <a:ext cx="967035" cy="366769"/>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felt the pressure to cut his weight because of the comments he was receiving from people around him</a:t>
              </a:r>
            </a:p>
          </p:txBody>
        </p:sp>
      </p:grpSp>
      <p:grpSp>
        <p:nvGrpSpPr>
          <p:cNvPr name="Group 28" id="28"/>
          <p:cNvGrpSpPr/>
          <p:nvPr/>
        </p:nvGrpSpPr>
        <p:grpSpPr>
          <a:xfrm rot="0">
            <a:off x="10999012" y="1965957"/>
            <a:ext cx="2665257" cy="1216006"/>
            <a:chOff x="0" y="0"/>
            <a:chExt cx="701961" cy="320265"/>
          </a:xfrm>
        </p:grpSpPr>
        <p:sp>
          <p:nvSpPr>
            <p:cNvPr name="Freeform 29" id="29"/>
            <p:cNvSpPr/>
            <p:nvPr/>
          </p:nvSpPr>
          <p:spPr>
            <a:xfrm flipH="false" flipV="false" rot="0">
              <a:off x="0" y="0"/>
              <a:ext cx="701961" cy="320265"/>
            </a:xfrm>
            <a:custGeom>
              <a:avLst/>
              <a:gdLst/>
              <a:ahLst/>
              <a:cxnLst/>
              <a:rect r="r" b="b" t="t" l="l"/>
              <a:pathLst>
                <a:path h="320265" w="701961">
                  <a:moveTo>
                    <a:pt x="0" y="0"/>
                  </a:moveTo>
                  <a:lnTo>
                    <a:pt x="701961" y="0"/>
                  </a:lnTo>
                  <a:lnTo>
                    <a:pt x="701961" y="320265"/>
                  </a:lnTo>
                  <a:lnTo>
                    <a:pt x="0" y="320265"/>
                  </a:lnTo>
                  <a:close/>
                </a:path>
              </a:pathLst>
            </a:custGeom>
            <a:solidFill>
              <a:srgbClr val="898989"/>
            </a:solidFill>
          </p:spPr>
        </p:sp>
        <p:sp>
          <p:nvSpPr>
            <p:cNvPr name="TextBox 30" id="30"/>
            <p:cNvSpPr txBox="true"/>
            <p:nvPr/>
          </p:nvSpPr>
          <p:spPr>
            <a:xfrm>
              <a:off x="0" y="-47625"/>
              <a:ext cx="701961"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protein, carb, and calories when he orders/cook food</a:t>
              </a:r>
            </a:p>
          </p:txBody>
        </p:sp>
      </p:grpSp>
      <p:grpSp>
        <p:nvGrpSpPr>
          <p:cNvPr name="Group 31" id="31"/>
          <p:cNvGrpSpPr/>
          <p:nvPr/>
        </p:nvGrpSpPr>
        <p:grpSpPr>
          <a:xfrm rot="0">
            <a:off x="11322862" y="8829308"/>
            <a:ext cx="2800978" cy="1110787"/>
            <a:chOff x="0" y="0"/>
            <a:chExt cx="737706" cy="292553"/>
          </a:xfrm>
        </p:grpSpPr>
        <p:sp>
          <p:nvSpPr>
            <p:cNvPr name="Freeform 32" id="32"/>
            <p:cNvSpPr/>
            <p:nvPr/>
          </p:nvSpPr>
          <p:spPr>
            <a:xfrm flipH="false" flipV="false" rot="0">
              <a:off x="0" y="0"/>
              <a:ext cx="737706" cy="292553"/>
            </a:xfrm>
            <a:custGeom>
              <a:avLst/>
              <a:gdLst/>
              <a:ahLst/>
              <a:cxnLst/>
              <a:rect r="r" b="b" t="t" l="l"/>
              <a:pathLst>
                <a:path h="292553" w="737706">
                  <a:moveTo>
                    <a:pt x="0" y="0"/>
                  </a:moveTo>
                  <a:lnTo>
                    <a:pt x="737706" y="0"/>
                  </a:lnTo>
                  <a:lnTo>
                    <a:pt x="737706" y="292553"/>
                  </a:lnTo>
                  <a:lnTo>
                    <a:pt x="0" y="292553"/>
                  </a:lnTo>
                  <a:close/>
                </a:path>
              </a:pathLst>
            </a:custGeom>
            <a:solidFill>
              <a:srgbClr val="898989"/>
            </a:solidFill>
          </p:spPr>
        </p:sp>
        <p:sp>
          <p:nvSpPr>
            <p:cNvPr name="TextBox 33" id="33"/>
            <p:cNvSpPr txBox="true"/>
            <p:nvPr/>
          </p:nvSpPr>
          <p:spPr>
            <a:xfrm>
              <a:off x="0" y="-47625"/>
              <a:ext cx="737706" cy="34017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feels more satisfied when he consumes food he cooked himeself</a:t>
              </a:r>
            </a:p>
          </p:txBody>
        </p:sp>
      </p:grpSp>
      <p:grpSp>
        <p:nvGrpSpPr>
          <p:cNvPr name="Group 34" id="34"/>
          <p:cNvGrpSpPr/>
          <p:nvPr/>
        </p:nvGrpSpPr>
        <p:grpSpPr>
          <a:xfrm rot="0">
            <a:off x="16386675" y="2964486"/>
            <a:ext cx="1617669" cy="1300843"/>
            <a:chOff x="0" y="0"/>
            <a:chExt cx="426053" cy="342609"/>
          </a:xfrm>
        </p:grpSpPr>
        <p:sp>
          <p:nvSpPr>
            <p:cNvPr name="Freeform 35" id="35"/>
            <p:cNvSpPr/>
            <p:nvPr/>
          </p:nvSpPr>
          <p:spPr>
            <a:xfrm flipH="false" flipV="false" rot="0">
              <a:off x="0" y="0"/>
              <a:ext cx="426053" cy="342609"/>
            </a:xfrm>
            <a:custGeom>
              <a:avLst/>
              <a:gdLst/>
              <a:ahLst/>
              <a:cxnLst/>
              <a:rect r="r" b="b" t="t" l="l"/>
              <a:pathLst>
                <a:path h="342609" w="426053">
                  <a:moveTo>
                    <a:pt x="0" y="0"/>
                  </a:moveTo>
                  <a:lnTo>
                    <a:pt x="426053" y="0"/>
                  </a:lnTo>
                  <a:lnTo>
                    <a:pt x="426053" y="342609"/>
                  </a:lnTo>
                  <a:lnTo>
                    <a:pt x="0" y="342609"/>
                  </a:lnTo>
                  <a:close/>
                </a:path>
              </a:pathLst>
            </a:custGeom>
            <a:solidFill>
              <a:srgbClr val="898989"/>
            </a:solidFill>
          </p:spPr>
        </p:sp>
        <p:sp>
          <p:nvSpPr>
            <p:cNvPr name="TextBox 36" id="36"/>
            <p:cNvSpPr txBox="true"/>
            <p:nvPr/>
          </p:nvSpPr>
          <p:spPr>
            <a:xfrm>
              <a:off x="0" y="-47625"/>
              <a:ext cx="426053"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lots of food/diet information online</a:t>
              </a:r>
            </a:p>
          </p:txBody>
        </p:sp>
      </p:grpSp>
      <p:grpSp>
        <p:nvGrpSpPr>
          <p:cNvPr name="Group 37" id="37"/>
          <p:cNvGrpSpPr/>
          <p:nvPr/>
        </p:nvGrpSpPr>
        <p:grpSpPr>
          <a:xfrm rot="0">
            <a:off x="16386675" y="4541553"/>
            <a:ext cx="1362233" cy="1216006"/>
            <a:chOff x="0" y="0"/>
            <a:chExt cx="358777" cy="320265"/>
          </a:xfrm>
        </p:grpSpPr>
        <p:sp>
          <p:nvSpPr>
            <p:cNvPr name="Freeform 38" id="38"/>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898989"/>
            </a:solidFill>
          </p:spPr>
        </p:sp>
        <p:sp>
          <p:nvSpPr>
            <p:cNvPr name="TextBox 39" id="39"/>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drinks a lot when he’s not on ‘diet’</a:t>
              </a:r>
            </a:p>
          </p:txBody>
        </p:sp>
      </p:grpSp>
      <p:grpSp>
        <p:nvGrpSpPr>
          <p:cNvPr name="Group 40" id="40"/>
          <p:cNvGrpSpPr/>
          <p:nvPr/>
        </p:nvGrpSpPr>
        <p:grpSpPr>
          <a:xfrm rot="0">
            <a:off x="15585369" y="6708817"/>
            <a:ext cx="2259199" cy="1427208"/>
            <a:chOff x="0" y="0"/>
            <a:chExt cx="595015" cy="375890"/>
          </a:xfrm>
        </p:grpSpPr>
        <p:sp>
          <p:nvSpPr>
            <p:cNvPr name="Freeform 41" id="41"/>
            <p:cNvSpPr/>
            <p:nvPr/>
          </p:nvSpPr>
          <p:spPr>
            <a:xfrm flipH="false" flipV="false" rot="0">
              <a:off x="0" y="0"/>
              <a:ext cx="595015" cy="375890"/>
            </a:xfrm>
            <a:custGeom>
              <a:avLst/>
              <a:gdLst/>
              <a:ahLst/>
              <a:cxnLst/>
              <a:rect r="r" b="b" t="t" l="l"/>
              <a:pathLst>
                <a:path h="375890" w="595015">
                  <a:moveTo>
                    <a:pt x="0" y="0"/>
                  </a:moveTo>
                  <a:lnTo>
                    <a:pt x="595015" y="0"/>
                  </a:lnTo>
                  <a:lnTo>
                    <a:pt x="595015" y="375890"/>
                  </a:lnTo>
                  <a:lnTo>
                    <a:pt x="0" y="375890"/>
                  </a:lnTo>
                  <a:close/>
                </a:path>
              </a:pathLst>
            </a:custGeom>
            <a:solidFill>
              <a:srgbClr val="898989"/>
            </a:solidFill>
          </p:spPr>
        </p:sp>
        <p:sp>
          <p:nvSpPr>
            <p:cNvPr name="TextBox 42" id="42"/>
            <p:cNvSpPr txBox="true"/>
            <p:nvPr/>
          </p:nvSpPr>
          <p:spPr>
            <a:xfrm>
              <a:off x="0" y="-47625"/>
              <a:ext cx="595015" cy="42351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having gym buddies help him keep motivated and enjoy working out</a:t>
              </a:r>
            </a:p>
          </p:txBody>
        </p:sp>
      </p:grpSp>
      <p:grpSp>
        <p:nvGrpSpPr>
          <p:cNvPr name="Group 43" id="43"/>
          <p:cNvGrpSpPr/>
          <p:nvPr/>
        </p:nvGrpSpPr>
        <p:grpSpPr>
          <a:xfrm rot="0">
            <a:off x="11654336" y="3372464"/>
            <a:ext cx="2788421" cy="798059"/>
            <a:chOff x="0" y="0"/>
            <a:chExt cx="734399" cy="210188"/>
          </a:xfrm>
        </p:grpSpPr>
        <p:sp>
          <p:nvSpPr>
            <p:cNvPr name="Freeform 44" id="44"/>
            <p:cNvSpPr/>
            <p:nvPr/>
          </p:nvSpPr>
          <p:spPr>
            <a:xfrm flipH="false" flipV="false" rot="0">
              <a:off x="0" y="0"/>
              <a:ext cx="734399" cy="210188"/>
            </a:xfrm>
            <a:custGeom>
              <a:avLst/>
              <a:gdLst/>
              <a:ahLst/>
              <a:cxnLst/>
              <a:rect r="r" b="b" t="t" l="l"/>
              <a:pathLst>
                <a:path h="210188" w="734399">
                  <a:moveTo>
                    <a:pt x="0" y="0"/>
                  </a:moveTo>
                  <a:lnTo>
                    <a:pt x="734399" y="0"/>
                  </a:lnTo>
                  <a:lnTo>
                    <a:pt x="734399" y="210188"/>
                  </a:lnTo>
                  <a:lnTo>
                    <a:pt x="0" y="210188"/>
                  </a:lnTo>
                  <a:close/>
                </a:path>
              </a:pathLst>
            </a:custGeom>
            <a:solidFill>
              <a:srgbClr val="898989"/>
            </a:solidFill>
          </p:spPr>
        </p:sp>
        <p:sp>
          <p:nvSpPr>
            <p:cNvPr name="TextBox 45" id="45"/>
            <p:cNvSpPr txBox="true"/>
            <p:nvPr/>
          </p:nvSpPr>
          <p:spPr>
            <a:xfrm>
              <a:off x="0" y="-47625"/>
              <a:ext cx="734399" cy="257813"/>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lost 50kg in high school by going on a cut</a:t>
              </a:r>
            </a:p>
          </p:txBody>
        </p:sp>
      </p:grpSp>
      <p:grpSp>
        <p:nvGrpSpPr>
          <p:cNvPr name="Group 46" id="46"/>
          <p:cNvGrpSpPr/>
          <p:nvPr/>
        </p:nvGrpSpPr>
        <p:grpSpPr>
          <a:xfrm rot="0">
            <a:off x="9444460" y="2826040"/>
            <a:ext cx="2887181" cy="2323516"/>
            <a:chOff x="0" y="0"/>
            <a:chExt cx="760410" cy="611955"/>
          </a:xfrm>
        </p:grpSpPr>
        <p:sp>
          <p:nvSpPr>
            <p:cNvPr name="Freeform 47" id="47"/>
            <p:cNvSpPr/>
            <p:nvPr/>
          </p:nvSpPr>
          <p:spPr>
            <a:xfrm flipH="false" flipV="false" rot="0">
              <a:off x="0" y="0"/>
              <a:ext cx="760410" cy="611955"/>
            </a:xfrm>
            <a:custGeom>
              <a:avLst/>
              <a:gdLst/>
              <a:ahLst/>
              <a:cxnLst/>
              <a:rect r="r" b="b" t="t" l="l"/>
              <a:pathLst>
                <a:path h="611955" w="760410">
                  <a:moveTo>
                    <a:pt x="0" y="0"/>
                  </a:moveTo>
                  <a:lnTo>
                    <a:pt x="760410" y="0"/>
                  </a:lnTo>
                  <a:lnTo>
                    <a:pt x="760410" y="611955"/>
                  </a:lnTo>
                  <a:lnTo>
                    <a:pt x="0" y="611955"/>
                  </a:lnTo>
                  <a:close/>
                </a:path>
              </a:pathLst>
            </a:custGeom>
            <a:solidFill>
              <a:srgbClr val="E8BC7A"/>
            </a:solidFill>
          </p:spPr>
        </p:sp>
        <p:sp>
          <p:nvSpPr>
            <p:cNvPr name="TextBox 48" id="48"/>
            <p:cNvSpPr txBox="true"/>
            <p:nvPr/>
          </p:nvSpPr>
          <p:spPr>
            <a:xfrm>
              <a:off x="0" y="-47625"/>
              <a:ext cx="760410" cy="659580"/>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avoids monosaccharide foods instead of avoiding all types of carbohydrate</a:t>
              </a:r>
            </a:p>
          </p:txBody>
        </p:sp>
      </p:grpSp>
      <p:grpSp>
        <p:nvGrpSpPr>
          <p:cNvPr name="Group 49" id="49"/>
          <p:cNvGrpSpPr/>
          <p:nvPr/>
        </p:nvGrpSpPr>
        <p:grpSpPr>
          <a:xfrm rot="0">
            <a:off x="11711120" y="7633240"/>
            <a:ext cx="2886551" cy="1005568"/>
            <a:chOff x="0" y="0"/>
            <a:chExt cx="760244" cy="264841"/>
          </a:xfrm>
        </p:grpSpPr>
        <p:sp>
          <p:nvSpPr>
            <p:cNvPr name="Freeform 50" id="50"/>
            <p:cNvSpPr/>
            <p:nvPr/>
          </p:nvSpPr>
          <p:spPr>
            <a:xfrm flipH="false" flipV="false" rot="0">
              <a:off x="0" y="0"/>
              <a:ext cx="760244" cy="264841"/>
            </a:xfrm>
            <a:custGeom>
              <a:avLst/>
              <a:gdLst/>
              <a:ahLst/>
              <a:cxnLst/>
              <a:rect r="r" b="b" t="t" l="l"/>
              <a:pathLst>
                <a:path h="264841" w="760244">
                  <a:moveTo>
                    <a:pt x="0" y="0"/>
                  </a:moveTo>
                  <a:lnTo>
                    <a:pt x="760244" y="0"/>
                  </a:lnTo>
                  <a:lnTo>
                    <a:pt x="760244" y="264841"/>
                  </a:lnTo>
                  <a:lnTo>
                    <a:pt x="0" y="264841"/>
                  </a:lnTo>
                  <a:close/>
                </a:path>
              </a:pathLst>
            </a:custGeom>
            <a:solidFill>
              <a:srgbClr val="898989"/>
            </a:solidFill>
          </p:spPr>
        </p:sp>
        <p:sp>
          <p:nvSpPr>
            <p:cNvPr name="TextBox 51" id="51"/>
            <p:cNvSpPr txBox="true"/>
            <p:nvPr/>
          </p:nvSpPr>
          <p:spPr>
            <a:xfrm>
              <a:off x="0" y="-47625"/>
              <a:ext cx="760244"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struggled with pressures with bulking up as he joined the school rugby team</a:t>
              </a:r>
            </a:p>
          </p:txBody>
        </p:sp>
      </p:grpSp>
      <p:grpSp>
        <p:nvGrpSpPr>
          <p:cNvPr name="Group 52" id="52"/>
          <p:cNvGrpSpPr/>
          <p:nvPr/>
        </p:nvGrpSpPr>
        <p:grpSpPr>
          <a:xfrm rot="0">
            <a:off x="14766607" y="2945436"/>
            <a:ext cx="1362233" cy="1216006"/>
            <a:chOff x="0" y="0"/>
            <a:chExt cx="358777" cy="320265"/>
          </a:xfrm>
        </p:grpSpPr>
        <p:sp>
          <p:nvSpPr>
            <p:cNvPr name="Freeform 53" id="53"/>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898989"/>
            </a:solidFill>
          </p:spPr>
        </p:sp>
        <p:sp>
          <p:nvSpPr>
            <p:cNvPr name="TextBox 54" id="54"/>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more carb for bulking</a:t>
              </a:r>
            </a:p>
          </p:txBody>
        </p:sp>
      </p:grpSp>
      <p:grpSp>
        <p:nvGrpSpPr>
          <p:cNvPr name="Group 55" id="55"/>
          <p:cNvGrpSpPr/>
          <p:nvPr/>
        </p:nvGrpSpPr>
        <p:grpSpPr>
          <a:xfrm rot="0">
            <a:off x="14123841" y="1975705"/>
            <a:ext cx="2625781" cy="1577734"/>
            <a:chOff x="0" y="0"/>
            <a:chExt cx="691564" cy="415535"/>
          </a:xfrm>
        </p:grpSpPr>
        <p:sp>
          <p:nvSpPr>
            <p:cNvPr name="Freeform 56" id="56"/>
            <p:cNvSpPr/>
            <p:nvPr/>
          </p:nvSpPr>
          <p:spPr>
            <a:xfrm flipH="false" flipV="false" rot="0">
              <a:off x="0" y="0"/>
              <a:ext cx="691564" cy="415535"/>
            </a:xfrm>
            <a:custGeom>
              <a:avLst/>
              <a:gdLst/>
              <a:ahLst/>
              <a:cxnLst/>
              <a:rect r="r" b="b" t="t" l="l"/>
              <a:pathLst>
                <a:path h="415535" w="691564">
                  <a:moveTo>
                    <a:pt x="0" y="0"/>
                  </a:moveTo>
                  <a:lnTo>
                    <a:pt x="691564" y="0"/>
                  </a:lnTo>
                  <a:lnTo>
                    <a:pt x="691564" y="415535"/>
                  </a:lnTo>
                  <a:lnTo>
                    <a:pt x="0" y="415535"/>
                  </a:lnTo>
                  <a:close/>
                </a:path>
              </a:pathLst>
            </a:custGeom>
            <a:solidFill>
              <a:srgbClr val="E8BC7A"/>
            </a:solidFill>
          </p:spPr>
        </p:sp>
        <p:sp>
          <p:nvSpPr>
            <p:cNvPr name="TextBox 57" id="57"/>
            <p:cNvSpPr txBox="true"/>
            <p:nvPr/>
          </p:nvSpPr>
          <p:spPr>
            <a:xfrm>
              <a:off x="0" y="-47625"/>
              <a:ext cx="691564" cy="463160"/>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regularly takes health-related supplements</a:t>
              </a:r>
            </a:p>
          </p:txBody>
        </p:sp>
      </p:grpSp>
      <p:grpSp>
        <p:nvGrpSpPr>
          <p:cNvPr name="Group 58" id="58"/>
          <p:cNvGrpSpPr/>
          <p:nvPr/>
        </p:nvGrpSpPr>
        <p:grpSpPr>
          <a:xfrm rot="0">
            <a:off x="14597671" y="7170951"/>
            <a:ext cx="3518554" cy="2935713"/>
            <a:chOff x="0" y="0"/>
            <a:chExt cx="926697" cy="773192"/>
          </a:xfrm>
        </p:grpSpPr>
        <p:sp>
          <p:nvSpPr>
            <p:cNvPr name="Freeform 59" id="59"/>
            <p:cNvSpPr/>
            <p:nvPr/>
          </p:nvSpPr>
          <p:spPr>
            <a:xfrm flipH="false" flipV="false" rot="0">
              <a:off x="0" y="0"/>
              <a:ext cx="926697" cy="773192"/>
            </a:xfrm>
            <a:custGeom>
              <a:avLst/>
              <a:gdLst/>
              <a:ahLst/>
              <a:cxnLst/>
              <a:rect r="r" b="b" t="t" l="l"/>
              <a:pathLst>
                <a:path h="773192" w="926697">
                  <a:moveTo>
                    <a:pt x="0" y="0"/>
                  </a:moveTo>
                  <a:lnTo>
                    <a:pt x="926697" y="0"/>
                  </a:lnTo>
                  <a:lnTo>
                    <a:pt x="926697" y="773192"/>
                  </a:lnTo>
                  <a:lnTo>
                    <a:pt x="0" y="773192"/>
                  </a:lnTo>
                  <a:close/>
                </a:path>
              </a:pathLst>
            </a:custGeom>
            <a:solidFill>
              <a:srgbClr val="94BDE4"/>
            </a:solidFill>
          </p:spPr>
        </p:sp>
        <p:sp>
          <p:nvSpPr>
            <p:cNvPr name="TextBox 60" id="60"/>
            <p:cNvSpPr txBox="true"/>
            <p:nvPr/>
          </p:nvSpPr>
          <p:spPr>
            <a:xfrm>
              <a:off x="0" y="-47625"/>
              <a:ext cx="926697" cy="820817"/>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has more pressure to have a certain body image as a PT instructor, but is less stressed than when he was initially getting into body building</a:t>
              </a:r>
            </a:p>
          </p:txBody>
        </p:sp>
      </p:grpSp>
      <p:grpSp>
        <p:nvGrpSpPr>
          <p:cNvPr name="Group 61" id="61"/>
          <p:cNvGrpSpPr/>
          <p:nvPr/>
        </p:nvGrpSpPr>
        <p:grpSpPr>
          <a:xfrm rot="0">
            <a:off x="7394788" y="2070732"/>
            <a:ext cx="1362233" cy="1216006"/>
            <a:chOff x="0" y="0"/>
            <a:chExt cx="358777" cy="320265"/>
          </a:xfrm>
        </p:grpSpPr>
        <p:sp>
          <p:nvSpPr>
            <p:cNvPr name="Freeform 62" id="62"/>
            <p:cNvSpPr/>
            <p:nvPr/>
          </p:nvSpPr>
          <p:spPr>
            <a:xfrm flipH="false" flipV="false" rot="0">
              <a:off x="0" y="0"/>
              <a:ext cx="358777" cy="320265"/>
            </a:xfrm>
            <a:custGeom>
              <a:avLst/>
              <a:gdLst/>
              <a:ahLst/>
              <a:cxnLst/>
              <a:rect r="r" b="b" t="t" l="l"/>
              <a:pathLst>
                <a:path h="320265" w="358777">
                  <a:moveTo>
                    <a:pt x="0" y="0"/>
                  </a:moveTo>
                  <a:lnTo>
                    <a:pt x="358777" y="0"/>
                  </a:lnTo>
                  <a:lnTo>
                    <a:pt x="358777" y="320265"/>
                  </a:lnTo>
                  <a:lnTo>
                    <a:pt x="0" y="320265"/>
                  </a:lnTo>
                  <a:close/>
                </a:path>
              </a:pathLst>
            </a:custGeom>
            <a:solidFill>
              <a:srgbClr val="898989"/>
            </a:solidFill>
          </p:spPr>
        </p:sp>
        <p:sp>
          <p:nvSpPr>
            <p:cNvPr name="TextBox 63" id="63"/>
            <p:cNvSpPr txBox="true"/>
            <p:nvPr/>
          </p:nvSpPr>
          <p:spPr>
            <a:xfrm>
              <a:off x="0" y="-47625"/>
              <a:ext cx="358777" cy="36789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enjoys cooking for himself</a:t>
              </a:r>
            </a:p>
          </p:txBody>
        </p:sp>
      </p:grpSp>
      <p:grpSp>
        <p:nvGrpSpPr>
          <p:cNvPr name="Group 64" id="64"/>
          <p:cNvGrpSpPr/>
          <p:nvPr/>
        </p:nvGrpSpPr>
        <p:grpSpPr>
          <a:xfrm rot="0">
            <a:off x="6971161" y="8563073"/>
            <a:ext cx="1692172" cy="1300843"/>
            <a:chOff x="0" y="0"/>
            <a:chExt cx="445675" cy="342609"/>
          </a:xfrm>
        </p:grpSpPr>
        <p:sp>
          <p:nvSpPr>
            <p:cNvPr name="Freeform 65" id="65"/>
            <p:cNvSpPr/>
            <p:nvPr/>
          </p:nvSpPr>
          <p:spPr>
            <a:xfrm flipH="false" flipV="false" rot="0">
              <a:off x="0" y="0"/>
              <a:ext cx="445675" cy="342609"/>
            </a:xfrm>
            <a:custGeom>
              <a:avLst/>
              <a:gdLst/>
              <a:ahLst/>
              <a:cxnLst/>
              <a:rect r="r" b="b" t="t" l="l"/>
              <a:pathLst>
                <a:path h="342609" w="445675">
                  <a:moveTo>
                    <a:pt x="0" y="0"/>
                  </a:moveTo>
                  <a:lnTo>
                    <a:pt x="445675" y="0"/>
                  </a:lnTo>
                  <a:lnTo>
                    <a:pt x="445675" y="342609"/>
                  </a:lnTo>
                  <a:lnTo>
                    <a:pt x="0" y="342609"/>
                  </a:lnTo>
                  <a:close/>
                </a:path>
              </a:pathLst>
            </a:custGeom>
            <a:solidFill>
              <a:srgbClr val="898989"/>
            </a:solidFill>
          </p:spPr>
        </p:sp>
        <p:sp>
          <p:nvSpPr>
            <p:cNvPr name="TextBox 66" id="66"/>
            <p:cNvSpPr txBox="true"/>
            <p:nvPr/>
          </p:nvSpPr>
          <p:spPr>
            <a:xfrm>
              <a:off x="0" y="-47625"/>
              <a:ext cx="445675" cy="390234"/>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supplements are helpful for health/building muscles</a:t>
              </a:r>
            </a:p>
          </p:txBody>
        </p:sp>
      </p:grpSp>
      <p:grpSp>
        <p:nvGrpSpPr>
          <p:cNvPr name="Group 67" id="67"/>
          <p:cNvGrpSpPr/>
          <p:nvPr/>
        </p:nvGrpSpPr>
        <p:grpSpPr>
          <a:xfrm rot="0">
            <a:off x="315315" y="3191711"/>
            <a:ext cx="3188054" cy="1103143"/>
            <a:chOff x="0" y="0"/>
            <a:chExt cx="839652" cy="290540"/>
          </a:xfrm>
        </p:grpSpPr>
        <p:sp>
          <p:nvSpPr>
            <p:cNvPr name="Freeform 68" id="68"/>
            <p:cNvSpPr/>
            <p:nvPr/>
          </p:nvSpPr>
          <p:spPr>
            <a:xfrm flipH="false" flipV="false" rot="0">
              <a:off x="0" y="0"/>
              <a:ext cx="839652" cy="290540"/>
            </a:xfrm>
            <a:custGeom>
              <a:avLst/>
              <a:gdLst/>
              <a:ahLst/>
              <a:cxnLst/>
              <a:rect r="r" b="b" t="t" l="l"/>
              <a:pathLst>
                <a:path h="290540" w="839652">
                  <a:moveTo>
                    <a:pt x="0" y="0"/>
                  </a:moveTo>
                  <a:lnTo>
                    <a:pt x="839652" y="0"/>
                  </a:lnTo>
                  <a:lnTo>
                    <a:pt x="839652" y="290540"/>
                  </a:lnTo>
                  <a:lnTo>
                    <a:pt x="0" y="290540"/>
                  </a:lnTo>
                  <a:close/>
                </a:path>
              </a:pathLst>
            </a:custGeom>
            <a:solidFill>
              <a:srgbClr val="898989"/>
            </a:solidFill>
          </p:spPr>
        </p:sp>
        <p:sp>
          <p:nvSpPr>
            <p:cNvPr name="TextBox 69" id="69"/>
            <p:cNvSpPr txBox="true"/>
            <p:nvPr/>
          </p:nvSpPr>
          <p:spPr>
            <a:xfrm>
              <a:off x="0" y="-47625"/>
              <a:ext cx="839652" cy="338165"/>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everyone he knew commented on his weight when he had obesity growing up</a:t>
              </a:r>
            </a:p>
          </p:txBody>
        </p:sp>
      </p:grpSp>
      <p:grpSp>
        <p:nvGrpSpPr>
          <p:cNvPr name="Group 70" id="70"/>
          <p:cNvGrpSpPr/>
          <p:nvPr/>
        </p:nvGrpSpPr>
        <p:grpSpPr>
          <a:xfrm rot="0">
            <a:off x="6734910" y="3553439"/>
            <a:ext cx="2022111" cy="1596118"/>
            <a:chOff x="0" y="0"/>
            <a:chExt cx="532572" cy="420377"/>
          </a:xfrm>
        </p:grpSpPr>
        <p:sp>
          <p:nvSpPr>
            <p:cNvPr name="Freeform 71" id="71"/>
            <p:cNvSpPr/>
            <p:nvPr/>
          </p:nvSpPr>
          <p:spPr>
            <a:xfrm flipH="false" flipV="false" rot="0">
              <a:off x="0" y="0"/>
              <a:ext cx="532572" cy="420377"/>
            </a:xfrm>
            <a:custGeom>
              <a:avLst/>
              <a:gdLst/>
              <a:ahLst/>
              <a:cxnLst/>
              <a:rect r="r" b="b" t="t" l="l"/>
              <a:pathLst>
                <a:path h="420377" w="532572">
                  <a:moveTo>
                    <a:pt x="0" y="0"/>
                  </a:moveTo>
                  <a:lnTo>
                    <a:pt x="532572" y="0"/>
                  </a:lnTo>
                  <a:lnTo>
                    <a:pt x="532572" y="420377"/>
                  </a:lnTo>
                  <a:lnTo>
                    <a:pt x="0" y="420377"/>
                  </a:lnTo>
                  <a:close/>
                </a:path>
              </a:pathLst>
            </a:custGeom>
            <a:solidFill>
              <a:srgbClr val="898989"/>
            </a:solidFill>
          </p:spPr>
        </p:sp>
        <p:sp>
          <p:nvSpPr>
            <p:cNvPr name="TextBox 72" id="72"/>
            <p:cNvSpPr txBox="true"/>
            <p:nvPr/>
          </p:nvSpPr>
          <p:spPr>
            <a:xfrm>
              <a:off x="0" y="-47625"/>
              <a:ext cx="532572"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his family enjoys spicy and greasy food, so he was affected by it growing up</a:t>
              </a:r>
            </a:p>
          </p:txBody>
        </p:sp>
      </p:grpSp>
      <p:grpSp>
        <p:nvGrpSpPr>
          <p:cNvPr name="Group 73" id="73"/>
          <p:cNvGrpSpPr/>
          <p:nvPr/>
        </p:nvGrpSpPr>
        <p:grpSpPr>
          <a:xfrm rot="0">
            <a:off x="4534478" y="4351497"/>
            <a:ext cx="2009933" cy="1502769"/>
            <a:chOff x="0" y="0"/>
            <a:chExt cx="529365" cy="395791"/>
          </a:xfrm>
        </p:grpSpPr>
        <p:sp>
          <p:nvSpPr>
            <p:cNvPr name="Freeform 74" id="74"/>
            <p:cNvSpPr/>
            <p:nvPr/>
          </p:nvSpPr>
          <p:spPr>
            <a:xfrm flipH="false" flipV="false" rot="0">
              <a:off x="0" y="0"/>
              <a:ext cx="529365" cy="395791"/>
            </a:xfrm>
            <a:custGeom>
              <a:avLst/>
              <a:gdLst/>
              <a:ahLst/>
              <a:cxnLst/>
              <a:rect r="r" b="b" t="t" l="l"/>
              <a:pathLst>
                <a:path h="395791" w="529365">
                  <a:moveTo>
                    <a:pt x="0" y="0"/>
                  </a:moveTo>
                  <a:lnTo>
                    <a:pt x="529365" y="0"/>
                  </a:lnTo>
                  <a:lnTo>
                    <a:pt x="529365" y="395791"/>
                  </a:lnTo>
                  <a:lnTo>
                    <a:pt x="0" y="395791"/>
                  </a:lnTo>
                  <a:close/>
                </a:path>
              </a:pathLst>
            </a:custGeom>
            <a:solidFill>
              <a:srgbClr val="898989"/>
            </a:solidFill>
          </p:spPr>
        </p:sp>
        <p:sp>
          <p:nvSpPr>
            <p:cNvPr name="TextBox 75" id="75"/>
            <p:cNvSpPr txBox="true"/>
            <p:nvPr/>
          </p:nvSpPr>
          <p:spPr>
            <a:xfrm>
              <a:off x="0" y="-47625"/>
              <a:ext cx="529365" cy="44341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used to have a terrible eating habit, but managed to improve it</a:t>
              </a:r>
            </a:p>
          </p:txBody>
        </p:sp>
      </p:grpSp>
      <p:grpSp>
        <p:nvGrpSpPr>
          <p:cNvPr name="Group 76" id="76"/>
          <p:cNvGrpSpPr/>
          <p:nvPr/>
        </p:nvGrpSpPr>
        <p:grpSpPr>
          <a:xfrm rot="0">
            <a:off x="3693869" y="3343684"/>
            <a:ext cx="2788421" cy="810311"/>
            <a:chOff x="0" y="0"/>
            <a:chExt cx="734399" cy="213415"/>
          </a:xfrm>
        </p:grpSpPr>
        <p:sp>
          <p:nvSpPr>
            <p:cNvPr name="Freeform 77" id="77"/>
            <p:cNvSpPr/>
            <p:nvPr/>
          </p:nvSpPr>
          <p:spPr>
            <a:xfrm flipH="false" flipV="false" rot="0">
              <a:off x="0" y="0"/>
              <a:ext cx="734399" cy="213415"/>
            </a:xfrm>
            <a:custGeom>
              <a:avLst/>
              <a:gdLst/>
              <a:ahLst/>
              <a:cxnLst/>
              <a:rect r="r" b="b" t="t" l="l"/>
              <a:pathLst>
                <a:path h="213415" w="734399">
                  <a:moveTo>
                    <a:pt x="0" y="0"/>
                  </a:moveTo>
                  <a:lnTo>
                    <a:pt x="734399" y="0"/>
                  </a:lnTo>
                  <a:lnTo>
                    <a:pt x="734399" y="213415"/>
                  </a:lnTo>
                  <a:lnTo>
                    <a:pt x="0" y="213415"/>
                  </a:lnTo>
                  <a:close/>
                </a:path>
              </a:pathLst>
            </a:custGeom>
            <a:solidFill>
              <a:srgbClr val="898989"/>
            </a:solidFill>
          </p:spPr>
        </p:sp>
        <p:sp>
          <p:nvSpPr>
            <p:cNvPr name="TextBox 78" id="78"/>
            <p:cNvSpPr txBox="true"/>
            <p:nvPr/>
          </p:nvSpPr>
          <p:spPr>
            <a:xfrm>
              <a:off x="0" y="-47625"/>
              <a:ext cx="734399" cy="261040"/>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doesn’t have personal restrictions on food</a:t>
              </a:r>
            </a:p>
          </p:txBody>
        </p:sp>
      </p:grpSp>
      <p:grpSp>
        <p:nvGrpSpPr>
          <p:cNvPr name="Group 79" id="79"/>
          <p:cNvGrpSpPr/>
          <p:nvPr/>
        </p:nvGrpSpPr>
        <p:grpSpPr>
          <a:xfrm rot="0">
            <a:off x="4691587" y="2037173"/>
            <a:ext cx="3125659" cy="1577734"/>
            <a:chOff x="0" y="0"/>
            <a:chExt cx="823219" cy="415535"/>
          </a:xfrm>
        </p:grpSpPr>
        <p:sp>
          <p:nvSpPr>
            <p:cNvPr name="Freeform 80" id="80"/>
            <p:cNvSpPr/>
            <p:nvPr/>
          </p:nvSpPr>
          <p:spPr>
            <a:xfrm flipH="false" flipV="false" rot="0">
              <a:off x="0" y="0"/>
              <a:ext cx="823219" cy="415535"/>
            </a:xfrm>
            <a:custGeom>
              <a:avLst/>
              <a:gdLst/>
              <a:ahLst/>
              <a:cxnLst/>
              <a:rect r="r" b="b" t="t" l="l"/>
              <a:pathLst>
                <a:path h="415535" w="823219">
                  <a:moveTo>
                    <a:pt x="0" y="0"/>
                  </a:moveTo>
                  <a:lnTo>
                    <a:pt x="823219" y="0"/>
                  </a:lnTo>
                  <a:lnTo>
                    <a:pt x="823219" y="415535"/>
                  </a:lnTo>
                  <a:lnTo>
                    <a:pt x="0" y="415535"/>
                  </a:lnTo>
                  <a:close/>
                </a:path>
              </a:pathLst>
            </a:custGeom>
            <a:solidFill>
              <a:srgbClr val="E4AAA5"/>
            </a:solidFill>
          </p:spPr>
        </p:sp>
        <p:sp>
          <p:nvSpPr>
            <p:cNvPr name="TextBox 81" id="81"/>
            <p:cNvSpPr txBox="true"/>
            <p:nvPr/>
          </p:nvSpPr>
          <p:spPr>
            <a:xfrm>
              <a:off x="0" y="-47625"/>
              <a:ext cx="823219" cy="463160"/>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most of his family members are heavy weight drinkers</a:t>
              </a:r>
            </a:p>
          </p:txBody>
        </p:sp>
      </p:grpSp>
      <p:grpSp>
        <p:nvGrpSpPr>
          <p:cNvPr name="Group 82" id="82"/>
          <p:cNvGrpSpPr/>
          <p:nvPr/>
        </p:nvGrpSpPr>
        <p:grpSpPr>
          <a:xfrm rot="0">
            <a:off x="1826648" y="2142725"/>
            <a:ext cx="2383979" cy="710293"/>
            <a:chOff x="0" y="0"/>
            <a:chExt cx="627879" cy="187073"/>
          </a:xfrm>
        </p:grpSpPr>
        <p:sp>
          <p:nvSpPr>
            <p:cNvPr name="Freeform 83" id="83"/>
            <p:cNvSpPr/>
            <p:nvPr/>
          </p:nvSpPr>
          <p:spPr>
            <a:xfrm flipH="false" flipV="false" rot="0">
              <a:off x="0" y="0"/>
              <a:ext cx="627879" cy="187073"/>
            </a:xfrm>
            <a:custGeom>
              <a:avLst/>
              <a:gdLst/>
              <a:ahLst/>
              <a:cxnLst/>
              <a:rect r="r" b="b" t="t" l="l"/>
              <a:pathLst>
                <a:path h="187073" w="627879">
                  <a:moveTo>
                    <a:pt x="0" y="0"/>
                  </a:moveTo>
                  <a:lnTo>
                    <a:pt x="627879" y="0"/>
                  </a:lnTo>
                  <a:lnTo>
                    <a:pt x="627879" y="187073"/>
                  </a:lnTo>
                  <a:lnTo>
                    <a:pt x="0" y="187073"/>
                  </a:lnTo>
                  <a:close/>
                </a:path>
              </a:pathLst>
            </a:custGeom>
            <a:solidFill>
              <a:srgbClr val="898989"/>
            </a:solidFill>
          </p:spPr>
        </p:sp>
        <p:sp>
          <p:nvSpPr>
            <p:cNvPr name="TextBox 84" id="84"/>
            <p:cNvSpPr txBox="true"/>
            <p:nvPr/>
          </p:nvSpPr>
          <p:spPr>
            <a:xfrm>
              <a:off x="0" y="-47625"/>
              <a:ext cx="627879" cy="234698"/>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consumes more carb for bulking</a:t>
              </a:r>
            </a:p>
          </p:txBody>
        </p:sp>
      </p:grpSp>
      <p:grpSp>
        <p:nvGrpSpPr>
          <p:cNvPr name="Group 85" id="85"/>
          <p:cNvGrpSpPr/>
          <p:nvPr/>
        </p:nvGrpSpPr>
        <p:grpSpPr>
          <a:xfrm rot="0">
            <a:off x="783615" y="3837173"/>
            <a:ext cx="4628254" cy="1977598"/>
            <a:chOff x="0" y="0"/>
            <a:chExt cx="1218964" cy="520849"/>
          </a:xfrm>
        </p:grpSpPr>
        <p:sp>
          <p:nvSpPr>
            <p:cNvPr name="Freeform 86" id="86"/>
            <p:cNvSpPr/>
            <p:nvPr/>
          </p:nvSpPr>
          <p:spPr>
            <a:xfrm flipH="false" flipV="false" rot="0">
              <a:off x="0" y="0"/>
              <a:ext cx="1218964" cy="520849"/>
            </a:xfrm>
            <a:custGeom>
              <a:avLst/>
              <a:gdLst/>
              <a:ahLst/>
              <a:cxnLst/>
              <a:rect r="r" b="b" t="t" l="l"/>
              <a:pathLst>
                <a:path h="520849" w="1218964">
                  <a:moveTo>
                    <a:pt x="0" y="0"/>
                  </a:moveTo>
                  <a:lnTo>
                    <a:pt x="1218964" y="0"/>
                  </a:lnTo>
                  <a:lnTo>
                    <a:pt x="1218964" y="520849"/>
                  </a:lnTo>
                  <a:lnTo>
                    <a:pt x="0" y="520849"/>
                  </a:lnTo>
                  <a:close/>
                </a:path>
              </a:pathLst>
            </a:custGeom>
            <a:solidFill>
              <a:srgbClr val="E4AAA5"/>
            </a:solidFill>
          </p:spPr>
        </p:sp>
        <p:sp>
          <p:nvSpPr>
            <p:cNvPr name="TextBox 87" id="87"/>
            <p:cNvSpPr txBox="true"/>
            <p:nvPr/>
          </p:nvSpPr>
          <p:spPr>
            <a:xfrm>
              <a:off x="0" y="-47625"/>
              <a:ext cx="1218964" cy="568474"/>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socializing culture (eating and drinking together) in Korean companies makes it harder to maintain ha ealthy eating habit</a:t>
              </a:r>
            </a:p>
          </p:txBody>
        </p:sp>
      </p:grpSp>
      <p:grpSp>
        <p:nvGrpSpPr>
          <p:cNvPr name="Group 88" id="88"/>
          <p:cNvGrpSpPr/>
          <p:nvPr/>
        </p:nvGrpSpPr>
        <p:grpSpPr>
          <a:xfrm rot="0">
            <a:off x="6971161" y="6858061"/>
            <a:ext cx="1888761" cy="1488568"/>
            <a:chOff x="0" y="0"/>
            <a:chExt cx="497451" cy="392051"/>
          </a:xfrm>
        </p:grpSpPr>
        <p:sp>
          <p:nvSpPr>
            <p:cNvPr name="Freeform 89" id="89"/>
            <p:cNvSpPr/>
            <p:nvPr/>
          </p:nvSpPr>
          <p:spPr>
            <a:xfrm flipH="false" flipV="false" rot="0">
              <a:off x="0" y="0"/>
              <a:ext cx="497451" cy="392051"/>
            </a:xfrm>
            <a:custGeom>
              <a:avLst/>
              <a:gdLst/>
              <a:ahLst/>
              <a:cxnLst/>
              <a:rect r="r" b="b" t="t" l="l"/>
              <a:pathLst>
                <a:path h="392051" w="497451">
                  <a:moveTo>
                    <a:pt x="0" y="0"/>
                  </a:moveTo>
                  <a:lnTo>
                    <a:pt x="497451" y="0"/>
                  </a:lnTo>
                  <a:lnTo>
                    <a:pt x="497451" y="392051"/>
                  </a:lnTo>
                  <a:lnTo>
                    <a:pt x="0" y="392051"/>
                  </a:lnTo>
                  <a:close/>
                </a:path>
              </a:pathLst>
            </a:custGeom>
            <a:solidFill>
              <a:srgbClr val="898989"/>
            </a:solidFill>
          </p:spPr>
        </p:sp>
        <p:sp>
          <p:nvSpPr>
            <p:cNvPr name="TextBox 90" id="90"/>
            <p:cNvSpPr txBox="true"/>
            <p:nvPr/>
          </p:nvSpPr>
          <p:spPr>
            <a:xfrm>
              <a:off x="0" y="-47625"/>
              <a:ext cx="497451" cy="43967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he views food is just divided into healthy and unhealthy</a:t>
              </a:r>
            </a:p>
          </p:txBody>
        </p:sp>
      </p:grpSp>
      <p:grpSp>
        <p:nvGrpSpPr>
          <p:cNvPr name="Group 91" id="91"/>
          <p:cNvGrpSpPr/>
          <p:nvPr/>
        </p:nvGrpSpPr>
        <p:grpSpPr>
          <a:xfrm rot="0">
            <a:off x="4724978" y="8267798"/>
            <a:ext cx="2009933" cy="1596118"/>
            <a:chOff x="0" y="0"/>
            <a:chExt cx="529365" cy="420377"/>
          </a:xfrm>
        </p:grpSpPr>
        <p:sp>
          <p:nvSpPr>
            <p:cNvPr name="Freeform 92" id="92"/>
            <p:cNvSpPr/>
            <p:nvPr/>
          </p:nvSpPr>
          <p:spPr>
            <a:xfrm flipH="false" flipV="false" rot="0">
              <a:off x="0" y="0"/>
              <a:ext cx="529365" cy="420377"/>
            </a:xfrm>
            <a:custGeom>
              <a:avLst/>
              <a:gdLst/>
              <a:ahLst/>
              <a:cxnLst/>
              <a:rect r="r" b="b" t="t" l="l"/>
              <a:pathLst>
                <a:path h="420377" w="529365">
                  <a:moveTo>
                    <a:pt x="0" y="0"/>
                  </a:moveTo>
                  <a:lnTo>
                    <a:pt x="529365" y="0"/>
                  </a:lnTo>
                  <a:lnTo>
                    <a:pt x="529365" y="420377"/>
                  </a:lnTo>
                  <a:lnTo>
                    <a:pt x="0" y="420377"/>
                  </a:lnTo>
                  <a:close/>
                </a:path>
              </a:pathLst>
            </a:custGeom>
            <a:solidFill>
              <a:srgbClr val="898989"/>
            </a:solidFill>
          </p:spPr>
        </p:sp>
        <p:sp>
          <p:nvSpPr>
            <p:cNvPr name="TextBox 93" id="93"/>
            <p:cNvSpPr txBox="true"/>
            <p:nvPr/>
          </p:nvSpPr>
          <p:spPr>
            <a:xfrm>
              <a:off x="0" y="-47625"/>
              <a:ext cx="529365"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social media helpful in finding more information about food/diet/health</a:t>
              </a:r>
            </a:p>
          </p:txBody>
        </p:sp>
      </p:grpSp>
      <p:grpSp>
        <p:nvGrpSpPr>
          <p:cNvPr name="Group 94" id="94"/>
          <p:cNvGrpSpPr/>
          <p:nvPr/>
        </p:nvGrpSpPr>
        <p:grpSpPr>
          <a:xfrm rot="0">
            <a:off x="4534478" y="6471656"/>
            <a:ext cx="2160458" cy="1596118"/>
            <a:chOff x="0" y="0"/>
            <a:chExt cx="569009" cy="420377"/>
          </a:xfrm>
        </p:grpSpPr>
        <p:sp>
          <p:nvSpPr>
            <p:cNvPr name="Freeform 95" id="95"/>
            <p:cNvSpPr/>
            <p:nvPr/>
          </p:nvSpPr>
          <p:spPr>
            <a:xfrm flipH="false" flipV="false" rot="0">
              <a:off x="0" y="0"/>
              <a:ext cx="569010" cy="420377"/>
            </a:xfrm>
            <a:custGeom>
              <a:avLst/>
              <a:gdLst/>
              <a:ahLst/>
              <a:cxnLst/>
              <a:rect r="r" b="b" t="t" l="l"/>
              <a:pathLst>
                <a:path h="420377" w="569010">
                  <a:moveTo>
                    <a:pt x="0" y="0"/>
                  </a:moveTo>
                  <a:lnTo>
                    <a:pt x="569010" y="0"/>
                  </a:lnTo>
                  <a:lnTo>
                    <a:pt x="569010" y="420377"/>
                  </a:lnTo>
                  <a:lnTo>
                    <a:pt x="0" y="420377"/>
                  </a:lnTo>
                  <a:close/>
                </a:path>
              </a:pathLst>
            </a:custGeom>
            <a:solidFill>
              <a:srgbClr val="898989"/>
            </a:solidFill>
          </p:spPr>
        </p:sp>
        <p:sp>
          <p:nvSpPr>
            <p:cNvPr name="TextBox 96" id="96"/>
            <p:cNvSpPr txBox="true"/>
            <p:nvPr/>
          </p:nvSpPr>
          <p:spPr>
            <a:xfrm>
              <a:off x="0" y="-47625"/>
              <a:ext cx="569009" cy="468002"/>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carb as useful energy source for improving his training performance</a:t>
              </a:r>
            </a:p>
          </p:txBody>
        </p:sp>
      </p:grpSp>
      <p:grpSp>
        <p:nvGrpSpPr>
          <p:cNvPr name="Group 97" id="97"/>
          <p:cNvGrpSpPr/>
          <p:nvPr/>
        </p:nvGrpSpPr>
        <p:grpSpPr>
          <a:xfrm rot="0">
            <a:off x="945461" y="6471656"/>
            <a:ext cx="3265167" cy="1005568"/>
            <a:chOff x="0" y="0"/>
            <a:chExt cx="859962" cy="264841"/>
          </a:xfrm>
        </p:grpSpPr>
        <p:sp>
          <p:nvSpPr>
            <p:cNvPr name="Freeform 98" id="98"/>
            <p:cNvSpPr/>
            <p:nvPr/>
          </p:nvSpPr>
          <p:spPr>
            <a:xfrm flipH="false" flipV="false" rot="0">
              <a:off x="0" y="0"/>
              <a:ext cx="859962" cy="264841"/>
            </a:xfrm>
            <a:custGeom>
              <a:avLst/>
              <a:gdLst/>
              <a:ahLst/>
              <a:cxnLst/>
              <a:rect r="r" b="b" t="t" l="l"/>
              <a:pathLst>
                <a:path h="264841" w="859962">
                  <a:moveTo>
                    <a:pt x="0" y="0"/>
                  </a:moveTo>
                  <a:lnTo>
                    <a:pt x="859962" y="0"/>
                  </a:lnTo>
                  <a:lnTo>
                    <a:pt x="859962" y="264841"/>
                  </a:lnTo>
                  <a:lnTo>
                    <a:pt x="0" y="264841"/>
                  </a:lnTo>
                  <a:close/>
                </a:path>
              </a:pathLst>
            </a:custGeom>
            <a:solidFill>
              <a:srgbClr val="898989"/>
            </a:solidFill>
          </p:spPr>
        </p:sp>
        <p:sp>
          <p:nvSpPr>
            <p:cNvPr name="TextBox 99" id="99"/>
            <p:cNvSpPr txBox="true"/>
            <p:nvPr/>
          </p:nvSpPr>
          <p:spPr>
            <a:xfrm>
              <a:off x="0" y="-47625"/>
              <a:ext cx="859962"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thinks bulking/cutting as part of his health goals along with his body image goals</a:t>
              </a:r>
            </a:p>
          </p:txBody>
        </p:sp>
      </p:grpSp>
      <p:grpSp>
        <p:nvGrpSpPr>
          <p:cNvPr name="Group 100" id="100"/>
          <p:cNvGrpSpPr/>
          <p:nvPr/>
        </p:nvGrpSpPr>
        <p:grpSpPr>
          <a:xfrm rot="0">
            <a:off x="1962311" y="9018516"/>
            <a:ext cx="2524541" cy="1005568"/>
            <a:chOff x="0" y="0"/>
            <a:chExt cx="664900" cy="264841"/>
          </a:xfrm>
        </p:grpSpPr>
        <p:sp>
          <p:nvSpPr>
            <p:cNvPr name="Freeform 101" id="101"/>
            <p:cNvSpPr/>
            <p:nvPr/>
          </p:nvSpPr>
          <p:spPr>
            <a:xfrm flipH="false" flipV="false" rot="0">
              <a:off x="0" y="0"/>
              <a:ext cx="664900" cy="264841"/>
            </a:xfrm>
            <a:custGeom>
              <a:avLst/>
              <a:gdLst/>
              <a:ahLst/>
              <a:cxnLst/>
              <a:rect r="r" b="b" t="t" l="l"/>
              <a:pathLst>
                <a:path h="264841" w="664900">
                  <a:moveTo>
                    <a:pt x="0" y="0"/>
                  </a:moveTo>
                  <a:lnTo>
                    <a:pt x="664900" y="0"/>
                  </a:lnTo>
                  <a:lnTo>
                    <a:pt x="664900" y="264841"/>
                  </a:lnTo>
                  <a:lnTo>
                    <a:pt x="0" y="264841"/>
                  </a:lnTo>
                  <a:close/>
                </a:path>
              </a:pathLst>
            </a:custGeom>
            <a:solidFill>
              <a:srgbClr val="898989"/>
            </a:solidFill>
          </p:spPr>
        </p:sp>
        <p:sp>
          <p:nvSpPr>
            <p:cNvPr name="TextBox 102" id="102"/>
            <p:cNvSpPr txBox="true"/>
            <p:nvPr/>
          </p:nvSpPr>
          <p:spPr>
            <a:xfrm>
              <a:off x="0" y="-47625"/>
              <a:ext cx="664900" cy="312466"/>
            </a:xfrm>
            <a:prstGeom prst="rect">
              <a:avLst/>
            </a:prstGeom>
          </p:spPr>
          <p:txBody>
            <a:bodyPr anchor="ctr" rtlCol="false" tIns="50800" lIns="50800" bIns="50800" rIns="50800"/>
            <a:lstStyle/>
            <a:p>
              <a:pPr algn="ctr">
                <a:lnSpc>
                  <a:spcPts val="2341"/>
                </a:lnSpc>
              </a:pPr>
              <a:r>
                <a:rPr lang="en-US" sz="1672">
                  <a:solidFill>
                    <a:srgbClr val="000000"/>
                  </a:solidFill>
                  <a:latin typeface="Public Sans"/>
                  <a:ea typeface="Public Sans"/>
                  <a:cs typeface="Public Sans"/>
                  <a:sym typeface="Public Sans"/>
                </a:rPr>
                <a:t>considers fried, greasy, and monosaccharide food bad for his health</a:t>
              </a:r>
            </a:p>
          </p:txBody>
        </p:sp>
      </p:grpSp>
      <p:grpSp>
        <p:nvGrpSpPr>
          <p:cNvPr name="Group 103" id="103"/>
          <p:cNvGrpSpPr/>
          <p:nvPr/>
        </p:nvGrpSpPr>
        <p:grpSpPr>
          <a:xfrm rot="0">
            <a:off x="524865" y="7461790"/>
            <a:ext cx="3838163" cy="1969064"/>
            <a:chOff x="0" y="0"/>
            <a:chExt cx="1010874" cy="518601"/>
          </a:xfrm>
        </p:grpSpPr>
        <p:sp>
          <p:nvSpPr>
            <p:cNvPr name="Freeform 104" id="104"/>
            <p:cNvSpPr/>
            <p:nvPr/>
          </p:nvSpPr>
          <p:spPr>
            <a:xfrm flipH="false" flipV="false" rot="0">
              <a:off x="0" y="0"/>
              <a:ext cx="1010874" cy="518601"/>
            </a:xfrm>
            <a:custGeom>
              <a:avLst/>
              <a:gdLst/>
              <a:ahLst/>
              <a:cxnLst/>
              <a:rect r="r" b="b" t="t" l="l"/>
              <a:pathLst>
                <a:path h="518601" w="1010874">
                  <a:moveTo>
                    <a:pt x="0" y="0"/>
                  </a:moveTo>
                  <a:lnTo>
                    <a:pt x="1010874" y="0"/>
                  </a:lnTo>
                  <a:lnTo>
                    <a:pt x="1010874" y="518601"/>
                  </a:lnTo>
                  <a:lnTo>
                    <a:pt x="0" y="518601"/>
                  </a:lnTo>
                  <a:close/>
                </a:path>
              </a:pathLst>
            </a:custGeom>
            <a:solidFill>
              <a:srgbClr val="9ECFA2"/>
            </a:solidFill>
          </p:spPr>
        </p:sp>
        <p:sp>
          <p:nvSpPr>
            <p:cNvPr name="TextBox 105" id="105"/>
            <p:cNvSpPr txBox="true"/>
            <p:nvPr/>
          </p:nvSpPr>
          <p:spPr>
            <a:xfrm>
              <a:off x="0" y="-47625"/>
              <a:ext cx="1010874" cy="566226"/>
            </a:xfrm>
            <a:prstGeom prst="rect">
              <a:avLst/>
            </a:prstGeom>
          </p:spPr>
          <p:txBody>
            <a:bodyPr anchor="ctr" rtlCol="false" tIns="50800" lIns="50800" bIns="50800" rIns="50800"/>
            <a:lstStyle/>
            <a:p>
              <a:pPr algn="ctr">
                <a:lnSpc>
                  <a:spcPts val="3181"/>
                </a:lnSpc>
              </a:pPr>
              <a:r>
                <a:rPr lang="en-US" sz="2272">
                  <a:solidFill>
                    <a:srgbClr val="000000"/>
                  </a:solidFill>
                  <a:latin typeface="Public Sans"/>
                  <a:ea typeface="Public Sans"/>
                  <a:cs typeface="Public Sans"/>
                  <a:sym typeface="Public Sans"/>
                </a:rPr>
                <a:t>thinks one should have ‘proper’ knowledge before engaging with food/health contents on social media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DAGTOADRNLY</dc:identifier>
  <dcterms:modified xsi:type="dcterms:W3CDTF">2011-08-01T06:04:30Z</dcterms:modified>
  <cp:revision>1</cp:revision>
  <dc:title>Food for thought</dc:title>
</cp:coreProperties>
</file>