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8288000" cy="10287000"/>
  <p:notesSz cx="6858000" cy="9144000"/>
  <p:embeddedFontLst>
    <p:embeddedFont>
      <p:font typeface="Noto Serif Display Ultra-Bold" charset="1" panose="02020902080505020204"/>
      <p:regular r:id="rId31"/>
    </p:embeddedFont>
    <p:embeddedFont>
      <p:font typeface="Noto Serif Display" charset="1" panose="02020502080505020204"/>
      <p:regular r:id="rId32"/>
    </p:embeddedFont>
    <p:embeddedFont>
      <p:font typeface="Noto Serif Display Bold" charset="1" panose="02020802080505020204"/>
      <p:regular r:id="rId33"/>
    </p:embeddedFont>
    <p:embeddedFont>
      <p:font typeface="Montserrat" charset="1" panose="00000500000000000000"/>
      <p:regular r:id="rId34"/>
    </p:embeddedFont>
    <p:embeddedFont>
      <p:font typeface="Noto Serif" charset="1" panose="02020600060500020200"/>
      <p:regular r:id="rId35"/>
    </p:embeddedFont>
    <p:embeddedFont>
      <p:font typeface="Montserrat Italics" charset="1" panose="00000500000000000000"/>
      <p:regular r:id="rId36"/>
    </p:embeddedFont>
    <p:embeddedFont>
      <p:font typeface="Arimo Bold" charset="1" panose="020B0704020202020204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5.png" Type="http://schemas.openxmlformats.org/officeDocument/2006/relationships/image"/><Relationship Id="rId5" Target="../media/image1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5.png" Type="http://schemas.openxmlformats.org/officeDocument/2006/relationships/image"/><Relationship Id="rId5" Target="../media/image1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1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5.png" Type="http://schemas.openxmlformats.org/officeDocument/2006/relationships/image"/><Relationship Id="rId5" Target="../media/image1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5.png" Type="http://schemas.openxmlformats.org/officeDocument/2006/relationships/image"/><Relationship Id="rId5" Target="../media/image1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15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jpeg" Type="http://schemas.openxmlformats.org/officeDocument/2006/relationships/image"/><Relationship Id="rId7" Target="../media/image8.jpeg" Type="http://schemas.openxmlformats.org/officeDocument/2006/relationships/image"/><Relationship Id="rId8" Target="../media/image9.jpe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5.png" Type="http://schemas.openxmlformats.org/officeDocument/2006/relationships/image"/><Relationship Id="rId5" Target="../media/image15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5.png" Type="http://schemas.openxmlformats.org/officeDocument/2006/relationships/image"/><Relationship Id="rId5" Target="../media/image15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1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5F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7748501">
            <a:off x="11686417" y="-10744088"/>
            <a:ext cx="12337324" cy="18658260"/>
          </a:xfrm>
          <a:custGeom>
            <a:avLst/>
            <a:gdLst/>
            <a:ahLst/>
            <a:cxnLst/>
            <a:rect r="r" b="b" t="t" l="l"/>
            <a:pathLst>
              <a:path h="18658260" w="12337324">
                <a:moveTo>
                  <a:pt x="12337324" y="0"/>
                </a:moveTo>
                <a:lnTo>
                  <a:pt x="0" y="0"/>
                </a:lnTo>
                <a:lnTo>
                  <a:pt x="0" y="18658260"/>
                </a:lnTo>
                <a:lnTo>
                  <a:pt x="12337324" y="18658260"/>
                </a:lnTo>
                <a:lnTo>
                  <a:pt x="12337324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3295423">
            <a:off x="-6168662" y="1080365"/>
            <a:ext cx="12337324" cy="18658260"/>
          </a:xfrm>
          <a:custGeom>
            <a:avLst/>
            <a:gdLst/>
            <a:ahLst/>
            <a:cxnLst/>
            <a:rect r="r" b="b" t="t" l="l"/>
            <a:pathLst>
              <a:path h="18658260" w="12337324">
                <a:moveTo>
                  <a:pt x="12337324" y="0"/>
                </a:moveTo>
                <a:lnTo>
                  <a:pt x="0" y="0"/>
                </a:lnTo>
                <a:lnTo>
                  <a:pt x="0" y="18658260"/>
                </a:lnTo>
                <a:lnTo>
                  <a:pt x="12337324" y="18658260"/>
                </a:lnTo>
                <a:lnTo>
                  <a:pt x="12337324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2380042"/>
            <a:ext cx="18288000" cy="1997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99"/>
              </a:lnSpc>
            </a:pPr>
            <a:r>
              <a:rPr lang="en-US" sz="13999" b="true">
                <a:solidFill>
                  <a:srgbClr val="FFFFFF"/>
                </a:solidFill>
                <a:latin typeface="Noto Serif Display Ultra-Bold"/>
                <a:ea typeface="Noto Serif Display Ultra-Bold"/>
                <a:cs typeface="Noto Serif Display Ultra-Bold"/>
                <a:sym typeface="Noto Serif Display Ultra-Bold"/>
              </a:rPr>
              <a:t>Food For Thought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849103" y="4243767"/>
            <a:ext cx="10031296" cy="1160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19"/>
              </a:lnSpc>
              <a:spcBef>
                <a:spcPct val="0"/>
              </a:spcBef>
            </a:pPr>
            <a:r>
              <a:rPr lang="en-US" sz="6799">
                <a:solidFill>
                  <a:srgbClr val="FFFFF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Needfinding Report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9218456">
            <a:off x="12357003" y="409188"/>
            <a:ext cx="8618089" cy="13033502"/>
          </a:xfrm>
          <a:custGeom>
            <a:avLst/>
            <a:gdLst/>
            <a:ahLst/>
            <a:cxnLst/>
            <a:rect r="r" b="b" t="t" l="l"/>
            <a:pathLst>
              <a:path h="13033502" w="8618089">
                <a:moveTo>
                  <a:pt x="0" y="13033502"/>
                </a:moveTo>
                <a:lnTo>
                  <a:pt x="8618089" y="13033502"/>
                </a:lnTo>
                <a:lnTo>
                  <a:pt x="8618089" y="0"/>
                </a:lnTo>
                <a:lnTo>
                  <a:pt x="0" y="0"/>
                </a:lnTo>
                <a:lnTo>
                  <a:pt x="0" y="13033502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304555" y="210382"/>
            <a:ext cx="9678890" cy="2750185"/>
            <a:chOff x="0" y="0"/>
            <a:chExt cx="12905186" cy="3666913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0"/>
              <a:ext cx="12905186" cy="1625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00"/>
                </a:lnSpc>
                <a:spcBef>
                  <a:spcPct val="0"/>
                </a:spcBef>
              </a:pPr>
              <a:r>
                <a:rPr lang="en-US" b="true" sz="8000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Insight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597025"/>
              <a:ext cx="12905186" cy="20698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5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4D4D4D"/>
                  </a:solidFill>
                  <a:latin typeface="Noto Serif"/>
                  <a:ea typeface="Noto Serif"/>
                  <a:cs typeface="Noto Serif"/>
                  <a:sym typeface="Noto Serif"/>
                </a:rPr>
                <a:t>She felt a lot of frustration and overwhelm towards the inaccessibility of trustworthy food information 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823775" y="4181312"/>
            <a:ext cx="967889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4304555" y="6925939"/>
            <a:ext cx="9678890" cy="2226310"/>
            <a:chOff x="0" y="0"/>
            <a:chExt cx="12905186" cy="2968413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0"/>
              <a:ext cx="12905186" cy="1625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00"/>
                </a:lnSpc>
                <a:spcBef>
                  <a:spcPct val="0"/>
                </a:spcBef>
              </a:pPr>
              <a:r>
                <a:rPr lang="en-US" b="true" sz="8000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Need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597025"/>
              <a:ext cx="12905186" cy="1371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5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4D4D4D"/>
                  </a:solidFill>
                  <a:latin typeface="Noto Serif"/>
                  <a:ea typeface="Noto Serif"/>
                  <a:cs typeface="Noto Serif"/>
                  <a:sym typeface="Noto Serif"/>
                </a:rPr>
                <a:t>Trustworthy food information curated to her tastes (texture, flavor, nutritional value)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true" flipV="true" rot="9218456">
            <a:off x="-4489" y="515239"/>
            <a:ext cx="8618089" cy="13033502"/>
          </a:xfrm>
          <a:custGeom>
            <a:avLst/>
            <a:gdLst/>
            <a:ahLst/>
            <a:cxnLst/>
            <a:rect r="r" b="b" t="t" l="l"/>
            <a:pathLst>
              <a:path h="13033502" w="8618089">
                <a:moveTo>
                  <a:pt x="8618088" y="13033502"/>
                </a:moveTo>
                <a:lnTo>
                  <a:pt x="0" y="13033502"/>
                </a:lnTo>
                <a:lnTo>
                  <a:pt x="0" y="0"/>
                </a:lnTo>
                <a:lnTo>
                  <a:pt x="8618088" y="0"/>
                </a:lnTo>
                <a:lnTo>
                  <a:pt x="8618088" y="13033502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6322322" y="2407660"/>
            <a:ext cx="5643356" cy="5471680"/>
            <a:chOff x="0" y="0"/>
            <a:chExt cx="7524475" cy="7295573"/>
          </a:xfrm>
        </p:grpSpPr>
        <p:sp>
          <p:nvSpPr>
            <p:cNvPr name="Freeform 12" id="12"/>
            <p:cNvSpPr/>
            <p:nvPr/>
          </p:nvSpPr>
          <p:spPr>
            <a:xfrm flipH="false" flipV="false" rot="-1620877">
              <a:off x="876755" y="1024402"/>
              <a:ext cx="5770965" cy="5246769"/>
            </a:xfrm>
            <a:custGeom>
              <a:avLst/>
              <a:gdLst/>
              <a:ahLst/>
              <a:cxnLst/>
              <a:rect r="r" b="b" t="t" l="l"/>
              <a:pathLst>
                <a:path h="5246769" w="5770965">
                  <a:moveTo>
                    <a:pt x="0" y="0"/>
                  </a:moveTo>
                  <a:lnTo>
                    <a:pt x="5770965" y="0"/>
                  </a:lnTo>
                  <a:lnTo>
                    <a:pt x="5770965" y="5246769"/>
                  </a:lnTo>
                  <a:lnTo>
                    <a:pt x="0" y="5246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13" id="13"/>
            <p:cNvGrpSpPr/>
            <p:nvPr/>
          </p:nvGrpSpPr>
          <p:grpSpPr>
            <a:xfrm rot="-1767975">
              <a:off x="1603950" y="1693834"/>
              <a:ext cx="4316576" cy="3907906"/>
              <a:chOff x="0" y="0"/>
              <a:chExt cx="5580380" cy="505206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1674208">
                <a:off x="-503665" y="-270311"/>
                <a:ext cx="6309982" cy="5265196"/>
              </a:xfrm>
              <a:custGeom>
                <a:avLst/>
                <a:gdLst/>
                <a:ahLst/>
                <a:cxnLst/>
                <a:rect r="r" b="b" t="t" l="l"/>
                <a:pathLst>
                  <a:path h="5265196" w="6309982">
                    <a:moveTo>
                      <a:pt x="3986448" y="3475"/>
                    </a:moveTo>
                    <a:cubicBezTo>
                      <a:pt x="3116184" y="7333"/>
                      <a:pt x="2698926" y="749952"/>
                      <a:pt x="2192747" y="1017999"/>
                    </a:cubicBezTo>
                    <a:cubicBezTo>
                      <a:pt x="1799926" y="1226017"/>
                      <a:pt x="538537" y="635105"/>
                      <a:pt x="269268" y="2265073"/>
                    </a:cubicBezTo>
                    <a:cubicBezTo>
                      <a:pt x="0" y="3895040"/>
                      <a:pt x="1681030" y="4404565"/>
                      <a:pt x="3177844" y="4834880"/>
                    </a:cubicBezTo>
                    <a:cubicBezTo>
                      <a:pt x="4674659" y="5265196"/>
                      <a:pt x="6013154" y="4536277"/>
                      <a:pt x="6190063" y="2989708"/>
                    </a:cubicBezTo>
                    <a:cubicBezTo>
                      <a:pt x="6309982" y="1946117"/>
                      <a:pt x="4986251" y="0"/>
                      <a:pt x="3986448" y="347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0" t="0" r="0" b="-61519"/>
                </a:stretch>
              </a:blipFill>
            </p:spPr>
          </p:sp>
        </p:grp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9218456">
            <a:off x="12357003" y="409188"/>
            <a:ext cx="8618089" cy="13033502"/>
          </a:xfrm>
          <a:custGeom>
            <a:avLst/>
            <a:gdLst/>
            <a:ahLst/>
            <a:cxnLst/>
            <a:rect r="r" b="b" t="t" l="l"/>
            <a:pathLst>
              <a:path h="13033502" w="8618089">
                <a:moveTo>
                  <a:pt x="0" y="13033502"/>
                </a:moveTo>
                <a:lnTo>
                  <a:pt x="8618089" y="13033502"/>
                </a:lnTo>
                <a:lnTo>
                  <a:pt x="8618089" y="0"/>
                </a:lnTo>
                <a:lnTo>
                  <a:pt x="0" y="0"/>
                </a:lnTo>
                <a:lnTo>
                  <a:pt x="0" y="13033502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304555" y="746135"/>
            <a:ext cx="9678890" cy="2226310"/>
            <a:chOff x="0" y="0"/>
            <a:chExt cx="12905186" cy="2968413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0"/>
              <a:ext cx="12905186" cy="1625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00"/>
                </a:lnSpc>
                <a:spcBef>
                  <a:spcPct val="0"/>
                </a:spcBef>
              </a:pPr>
              <a:r>
                <a:rPr lang="en-US" b="true" sz="8000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Insight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597025"/>
              <a:ext cx="12905186" cy="1371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5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4D4D4D"/>
                  </a:solidFill>
                  <a:latin typeface="Noto Serif"/>
                  <a:ea typeface="Noto Serif"/>
                  <a:cs typeface="Noto Serif"/>
                  <a:sym typeface="Noto Serif"/>
                </a:rPr>
                <a:t>She feels that taking care of herself is a great hassle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823775" y="4181312"/>
            <a:ext cx="967889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4304555" y="6925939"/>
            <a:ext cx="9678890" cy="2226310"/>
            <a:chOff x="0" y="0"/>
            <a:chExt cx="12905186" cy="2968413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0"/>
              <a:ext cx="12905186" cy="1625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00"/>
                </a:lnSpc>
                <a:spcBef>
                  <a:spcPct val="0"/>
                </a:spcBef>
              </a:pPr>
              <a:r>
                <a:rPr lang="en-US" b="true" sz="8000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Need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597025"/>
              <a:ext cx="12905186" cy="1371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5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4D4D4D"/>
                  </a:solidFill>
                  <a:latin typeface="Noto Serif"/>
                  <a:ea typeface="Noto Serif"/>
                  <a:cs typeface="Noto Serif"/>
                  <a:sym typeface="Noto Serif"/>
                </a:rPr>
                <a:t>A way to make acts of self-care feel more manageable in a busy and stressful environment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true" flipV="true" rot="9218456">
            <a:off x="-4489" y="515239"/>
            <a:ext cx="8618089" cy="13033502"/>
          </a:xfrm>
          <a:custGeom>
            <a:avLst/>
            <a:gdLst/>
            <a:ahLst/>
            <a:cxnLst/>
            <a:rect r="r" b="b" t="t" l="l"/>
            <a:pathLst>
              <a:path h="13033502" w="8618089">
                <a:moveTo>
                  <a:pt x="8618088" y="13033502"/>
                </a:moveTo>
                <a:lnTo>
                  <a:pt x="0" y="13033502"/>
                </a:lnTo>
                <a:lnTo>
                  <a:pt x="0" y="0"/>
                </a:lnTo>
                <a:lnTo>
                  <a:pt x="8618088" y="0"/>
                </a:lnTo>
                <a:lnTo>
                  <a:pt x="8618088" y="13033502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6482556" y="2263449"/>
            <a:ext cx="5643356" cy="5471680"/>
            <a:chOff x="0" y="0"/>
            <a:chExt cx="7524475" cy="7295573"/>
          </a:xfrm>
        </p:grpSpPr>
        <p:sp>
          <p:nvSpPr>
            <p:cNvPr name="Freeform 12" id="12"/>
            <p:cNvSpPr/>
            <p:nvPr/>
          </p:nvSpPr>
          <p:spPr>
            <a:xfrm flipH="false" flipV="false" rot="-1620877">
              <a:off x="876755" y="1024402"/>
              <a:ext cx="5770965" cy="5246769"/>
            </a:xfrm>
            <a:custGeom>
              <a:avLst/>
              <a:gdLst/>
              <a:ahLst/>
              <a:cxnLst/>
              <a:rect r="r" b="b" t="t" l="l"/>
              <a:pathLst>
                <a:path h="5246769" w="5770965">
                  <a:moveTo>
                    <a:pt x="0" y="0"/>
                  </a:moveTo>
                  <a:lnTo>
                    <a:pt x="5770965" y="0"/>
                  </a:lnTo>
                  <a:lnTo>
                    <a:pt x="5770965" y="5246769"/>
                  </a:lnTo>
                  <a:lnTo>
                    <a:pt x="0" y="5246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13" id="13"/>
            <p:cNvGrpSpPr/>
            <p:nvPr/>
          </p:nvGrpSpPr>
          <p:grpSpPr>
            <a:xfrm rot="-1767975">
              <a:off x="1603950" y="1693834"/>
              <a:ext cx="4316576" cy="3907906"/>
              <a:chOff x="0" y="0"/>
              <a:chExt cx="5580380" cy="505206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1674208">
                <a:off x="-503665" y="-270311"/>
                <a:ext cx="6309982" cy="5265196"/>
              </a:xfrm>
              <a:custGeom>
                <a:avLst/>
                <a:gdLst/>
                <a:ahLst/>
                <a:cxnLst/>
                <a:rect r="r" b="b" t="t" l="l"/>
                <a:pathLst>
                  <a:path h="5265196" w="6309982">
                    <a:moveTo>
                      <a:pt x="3986448" y="3475"/>
                    </a:moveTo>
                    <a:cubicBezTo>
                      <a:pt x="3116184" y="7333"/>
                      <a:pt x="2698926" y="749952"/>
                      <a:pt x="2192747" y="1017999"/>
                    </a:cubicBezTo>
                    <a:cubicBezTo>
                      <a:pt x="1799926" y="1226017"/>
                      <a:pt x="538537" y="635105"/>
                      <a:pt x="269268" y="2265073"/>
                    </a:cubicBezTo>
                    <a:cubicBezTo>
                      <a:pt x="0" y="3895040"/>
                      <a:pt x="1681030" y="4404565"/>
                      <a:pt x="3177844" y="4834880"/>
                    </a:cubicBezTo>
                    <a:cubicBezTo>
                      <a:pt x="4674659" y="5265196"/>
                      <a:pt x="6013154" y="4536277"/>
                      <a:pt x="6190063" y="2989708"/>
                    </a:cubicBezTo>
                    <a:cubicBezTo>
                      <a:pt x="6309982" y="1946117"/>
                      <a:pt x="4986251" y="0"/>
                      <a:pt x="3986448" y="347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0" t="0" r="0" b="-61519"/>
                </a:stretch>
              </a:blipFill>
            </p:spPr>
          </p:sp>
        </p:grp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5F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-10800000">
            <a:off x="-713078" y="1028700"/>
            <a:ext cx="9095800" cy="13755965"/>
          </a:xfrm>
          <a:custGeom>
            <a:avLst/>
            <a:gdLst/>
            <a:ahLst/>
            <a:cxnLst/>
            <a:rect r="r" b="b" t="t" l="l"/>
            <a:pathLst>
              <a:path h="13755965" w="9095800">
                <a:moveTo>
                  <a:pt x="9095800" y="13755965"/>
                </a:moveTo>
                <a:lnTo>
                  <a:pt x="0" y="13755965"/>
                </a:lnTo>
                <a:lnTo>
                  <a:pt x="0" y="0"/>
                </a:lnTo>
                <a:lnTo>
                  <a:pt x="9095800" y="0"/>
                </a:lnTo>
                <a:lnTo>
                  <a:pt x="9095800" y="13755965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5143500"/>
            <a:ext cx="6758596" cy="457200"/>
            <a:chOff x="0" y="0"/>
            <a:chExt cx="9011461" cy="6096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99342"/>
              <a:ext cx="410916" cy="410916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8F0FF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950649" y="-57150"/>
              <a:ext cx="8060812" cy="6667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 Years Old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144000" y="6409697"/>
            <a:ext cx="6758596" cy="990600"/>
            <a:chOff x="0" y="0"/>
            <a:chExt cx="9011461" cy="1320800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99342"/>
              <a:ext cx="410916" cy="410916"/>
              <a:chOff x="0" y="0"/>
              <a:chExt cx="6350000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8F0FF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950649" y="-57150"/>
              <a:ext cx="8060812" cy="1377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Has Anorexia/Bulimia; Recently Relapsed; Extreme User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144000" y="8209922"/>
            <a:ext cx="6758596" cy="457200"/>
            <a:chOff x="0" y="0"/>
            <a:chExt cx="9011461" cy="6096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99342"/>
              <a:ext cx="410916" cy="410916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8F0FF"/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950649" y="-57150"/>
              <a:ext cx="8060812" cy="6667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My Dorm Room, 1 Hour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8529446" y="1790496"/>
            <a:ext cx="7373150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600"/>
              </a:lnSpc>
              <a:spcBef>
                <a:spcPct val="0"/>
              </a:spcBef>
            </a:pPr>
            <a:r>
              <a:rPr lang="en-US" b="true" sz="8000">
                <a:solidFill>
                  <a:srgbClr val="FFFFF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J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3580003" y="-9065"/>
            <a:ext cx="4645186" cy="4818322"/>
            <a:chOff x="0" y="0"/>
            <a:chExt cx="6193582" cy="6424430"/>
          </a:xfrm>
        </p:grpSpPr>
        <p:sp>
          <p:nvSpPr>
            <p:cNvPr name="Freeform 17" id="17"/>
            <p:cNvSpPr/>
            <p:nvPr/>
          </p:nvSpPr>
          <p:spPr>
            <a:xfrm flipH="false" flipV="false" rot="-3962005">
              <a:off x="593290" y="936116"/>
              <a:ext cx="5007001" cy="4552198"/>
            </a:xfrm>
            <a:custGeom>
              <a:avLst/>
              <a:gdLst/>
              <a:ahLst/>
              <a:cxnLst/>
              <a:rect r="r" b="b" t="t" l="l"/>
              <a:pathLst>
                <a:path h="4552198" w="5007001">
                  <a:moveTo>
                    <a:pt x="0" y="0"/>
                  </a:moveTo>
                  <a:lnTo>
                    <a:pt x="5007001" y="0"/>
                  </a:lnTo>
                  <a:lnTo>
                    <a:pt x="5007001" y="4552198"/>
                  </a:lnTo>
                  <a:lnTo>
                    <a:pt x="0" y="4552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18" id="18"/>
            <p:cNvGrpSpPr/>
            <p:nvPr/>
          </p:nvGrpSpPr>
          <p:grpSpPr>
            <a:xfrm rot="0">
              <a:off x="380857" y="978974"/>
              <a:ext cx="4999698" cy="4526354"/>
              <a:chOff x="0" y="0"/>
              <a:chExt cx="5580380" cy="505206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-635000" y="-673100"/>
                <a:ext cx="6488430" cy="6027420"/>
              </a:xfrm>
              <a:custGeom>
                <a:avLst/>
                <a:gdLst/>
                <a:ahLst/>
                <a:cxnLst/>
                <a:rect r="r" b="b" t="t" l="l"/>
                <a:pathLst>
                  <a:path h="6027420" w="6488430">
                    <a:moveTo>
                      <a:pt x="5344160" y="1055370"/>
                    </a:moveTo>
                    <a:cubicBezTo>
                      <a:pt x="4573270" y="651510"/>
                      <a:pt x="3856990" y="1112520"/>
                      <a:pt x="3284220" y="1112520"/>
                    </a:cubicBezTo>
                    <a:cubicBezTo>
                      <a:pt x="2839720" y="1112520"/>
                      <a:pt x="2001520" y="0"/>
                      <a:pt x="1000760" y="1314450"/>
                    </a:cubicBezTo>
                    <a:cubicBezTo>
                      <a:pt x="0" y="2628900"/>
                      <a:pt x="1247140" y="3865880"/>
                      <a:pt x="2368550" y="4946650"/>
                    </a:cubicBezTo>
                    <a:cubicBezTo>
                      <a:pt x="3489960" y="6027420"/>
                      <a:pt x="5013960" y="6009640"/>
                      <a:pt x="5894070" y="4725670"/>
                    </a:cubicBezTo>
                    <a:cubicBezTo>
                      <a:pt x="6488430" y="3859530"/>
                      <a:pt x="6229350" y="1520190"/>
                      <a:pt x="5344160" y="105537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0" t="-1334" r="0" b="-18825"/>
                </a:stretch>
              </a:blipFill>
            </p:spPr>
          </p:sp>
        </p:grpSp>
      </p:grpSp>
      <p:sp>
        <p:nvSpPr>
          <p:cNvPr name="TextBox 20" id="20"/>
          <p:cNvSpPr txBox="true"/>
          <p:nvPr/>
        </p:nvSpPr>
        <p:spPr>
          <a:xfrm rot="0">
            <a:off x="8382722" y="3135993"/>
            <a:ext cx="604560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Interviewer: Mai</a:t>
            </a:r>
          </a:p>
          <a:p>
            <a:pPr algn="l">
              <a:lnSpc>
                <a:spcPts val="4200"/>
              </a:lnSpc>
            </a:pPr>
            <a:r>
              <a:rPr lang="en-US" sz="3000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Notes: Elton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5F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762" y="0"/>
            <a:ext cx="18746241" cy="10287000"/>
          </a:xfrm>
          <a:custGeom>
            <a:avLst/>
            <a:gdLst/>
            <a:ahLst/>
            <a:cxnLst/>
            <a:rect r="r" b="b" t="t" l="l"/>
            <a:pathLst>
              <a:path h="10287000" w="18746241">
                <a:moveTo>
                  <a:pt x="0" y="0"/>
                </a:moveTo>
                <a:lnTo>
                  <a:pt x="18746241" y="0"/>
                </a:lnTo>
                <a:lnTo>
                  <a:pt x="187462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5F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762" y="0"/>
            <a:ext cx="18746241" cy="10287000"/>
          </a:xfrm>
          <a:custGeom>
            <a:avLst/>
            <a:gdLst/>
            <a:ahLst/>
            <a:cxnLst/>
            <a:rect r="r" b="b" t="t" l="l"/>
            <a:pathLst>
              <a:path h="10287000" w="18746241">
                <a:moveTo>
                  <a:pt x="0" y="0"/>
                </a:moveTo>
                <a:lnTo>
                  <a:pt x="18746241" y="0"/>
                </a:lnTo>
                <a:lnTo>
                  <a:pt x="187462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565833"/>
            <a:ext cx="2647995" cy="2637193"/>
            <a:chOff x="0" y="0"/>
            <a:chExt cx="3530660" cy="35162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30660" cy="3414657"/>
            </a:xfrm>
            <a:custGeom>
              <a:avLst/>
              <a:gdLst/>
              <a:ahLst/>
              <a:cxnLst/>
              <a:rect r="r" b="b" t="t" l="l"/>
              <a:pathLst>
                <a:path h="3414657" w="3530660">
                  <a:moveTo>
                    <a:pt x="0" y="0"/>
                  </a:moveTo>
                  <a:lnTo>
                    <a:pt x="3530660" y="0"/>
                  </a:lnTo>
                  <a:lnTo>
                    <a:pt x="3530660" y="3414657"/>
                  </a:lnTo>
                  <a:lnTo>
                    <a:pt x="0" y="3414657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30660" cy="3516257"/>
            </a:xfrm>
            <a:custGeom>
              <a:avLst/>
              <a:gdLst/>
              <a:ahLst/>
              <a:cxnLst/>
              <a:rect r="r" b="b" t="t" l="l"/>
              <a:pathLst>
                <a:path h="3516257" w="3530660">
                  <a:moveTo>
                    <a:pt x="0" y="3414657"/>
                  </a:moveTo>
                  <a:lnTo>
                    <a:pt x="3530660" y="3414657"/>
                  </a:lnTo>
                  <a:lnTo>
                    <a:pt x="3403660" y="3516257"/>
                  </a:lnTo>
                  <a:cubicBezTo>
                    <a:pt x="3403660" y="3516257"/>
                    <a:pt x="2413060" y="3440057"/>
                    <a:pt x="2311460" y="3440057"/>
                  </a:cubicBezTo>
                  <a:lnTo>
                    <a:pt x="1219200" y="3440057"/>
                  </a:lnTo>
                  <a:cubicBezTo>
                    <a:pt x="1117600" y="3440057"/>
                    <a:pt x="127000" y="3516257"/>
                    <a:pt x="127000" y="3516257"/>
                  </a:cubicBezTo>
                  <a:lnTo>
                    <a:pt x="0" y="3414657"/>
                  </a:lnTo>
                  <a:lnTo>
                    <a:pt x="0" y="0"/>
                  </a:lnTo>
                  <a:lnTo>
                    <a:pt x="3530660" y="0"/>
                  </a:lnTo>
                  <a:lnTo>
                    <a:pt x="3530660" y="3414657"/>
                  </a:lnTo>
                  <a:lnTo>
                    <a:pt x="12700" y="3414657"/>
                  </a:lnTo>
                  <a:lnTo>
                    <a:pt x="12700" y="3401957"/>
                  </a:lnTo>
                  <a:lnTo>
                    <a:pt x="3517960" y="3401957"/>
                  </a:lnTo>
                  <a:lnTo>
                    <a:pt x="3517960" y="12700"/>
                  </a:lnTo>
                  <a:lnTo>
                    <a:pt x="12700" y="12700"/>
                  </a:lnTo>
                  <a:lnTo>
                    <a:pt x="12700" y="341465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3530660" cy="3014607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“Once you know how many calories are in a teaspoon of oil, you never forget”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949302" y="351193"/>
            <a:ext cx="2647995" cy="2286000"/>
            <a:chOff x="0" y="0"/>
            <a:chExt cx="3530660" cy="3048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530660" cy="2946400"/>
            </a:xfrm>
            <a:custGeom>
              <a:avLst/>
              <a:gdLst/>
              <a:ahLst/>
              <a:cxnLst/>
              <a:rect r="r" b="b" t="t" l="l"/>
              <a:pathLst>
                <a:path h="2946400" w="3530660">
                  <a:moveTo>
                    <a:pt x="0" y="0"/>
                  </a:moveTo>
                  <a:lnTo>
                    <a:pt x="3530660" y="0"/>
                  </a:lnTo>
                  <a:lnTo>
                    <a:pt x="3530660" y="2946400"/>
                  </a:lnTo>
                  <a:lnTo>
                    <a:pt x="0" y="2946400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530660" cy="3048000"/>
            </a:xfrm>
            <a:custGeom>
              <a:avLst/>
              <a:gdLst/>
              <a:ahLst/>
              <a:cxnLst/>
              <a:rect r="r" b="b" t="t" l="l"/>
              <a:pathLst>
                <a:path h="3048000" w="3530660">
                  <a:moveTo>
                    <a:pt x="0" y="2946400"/>
                  </a:moveTo>
                  <a:lnTo>
                    <a:pt x="3530660" y="2946400"/>
                  </a:lnTo>
                  <a:lnTo>
                    <a:pt x="3403660" y="3048000"/>
                  </a:lnTo>
                  <a:cubicBezTo>
                    <a:pt x="3403660" y="3048000"/>
                    <a:pt x="2413060" y="2971800"/>
                    <a:pt x="2311460" y="2971800"/>
                  </a:cubicBezTo>
                  <a:lnTo>
                    <a:pt x="1219200" y="2971800"/>
                  </a:lnTo>
                  <a:cubicBezTo>
                    <a:pt x="1117600" y="2971800"/>
                    <a:pt x="127000" y="3048000"/>
                    <a:pt x="127000" y="3048000"/>
                  </a:cubicBezTo>
                  <a:lnTo>
                    <a:pt x="0" y="2946400"/>
                  </a:lnTo>
                  <a:lnTo>
                    <a:pt x="0" y="0"/>
                  </a:lnTo>
                  <a:lnTo>
                    <a:pt x="3530660" y="0"/>
                  </a:lnTo>
                  <a:lnTo>
                    <a:pt x="3530660" y="2946400"/>
                  </a:lnTo>
                  <a:lnTo>
                    <a:pt x="12700" y="2946400"/>
                  </a:lnTo>
                  <a:lnTo>
                    <a:pt x="12700" y="2933700"/>
                  </a:lnTo>
                  <a:lnTo>
                    <a:pt x="3517960" y="2933700"/>
                  </a:lnTo>
                  <a:lnTo>
                    <a:pt x="3517960" y="12700"/>
                  </a:lnTo>
                  <a:lnTo>
                    <a:pt x="12700" y="12700"/>
                  </a:lnTo>
                  <a:lnTo>
                    <a:pt x="12700" y="2946400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3530660" cy="2546350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Described her eating disorder as an obsession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597297" y="2637193"/>
            <a:ext cx="2647995" cy="2286000"/>
            <a:chOff x="0" y="0"/>
            <a:chExt cx="3530660" cy="3048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530660" cy="2946400"/>
            </a:xfrm>
            <a:custGeom>
              <a:avLst/>
              <a:gdLst/>
              <a:ahLst/>
              <a:cxnLst/>
              <a:rect r="r" b="b" t="t" l="l"/>
              <a:pathLst>
                <a:path h="2946400" w="3530660">
                  <a:moveTo>
                    <a:pt x="0" y="0"/>
                  </a:moveTo>
                  <a:lnTo>
                    <a:pt x="3530660" y="0"/>
                  </a:lnTo>
                  <a:lnTo>
                    <a:pt x="3530660" y="2946400"/>
                  </a:lnTo>
                  <a:lnTo>
                    <a:pt x="0" y="2946400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530660" cy="3048000"/>
            </a:xfrm>
            <a:custGeom>
              <a:avLst/>
              <a:gdLst/>
              <a:ahLst/>
              <a:cxnLst/>
              <a:rect r="r" b="b" t="t" l="l"/>
              <a:pathLst>
                <a:path h="3048000" w="3530660">
                  <a:moveTo>
                    <a:pt x="0" y="2946400"/>
                  </a:moveTo>
                  <a:lnTo>
                    <a:pt x="3530660" y="2946400"/>
                  </a:lnTo>
                  <a:lnTo>
                    <a:pt x="3403660" y="3048000"/>
                  </a:lnTo>
                  <a:cubicBezTo>
                    <a:pt x="3403660" y="3048000"/>
                    <a:pt x="2413060" y="2971800"/>
                    <a:pt x="2311460" y="2971800"/>
                  </a:cubicBezTo>
                  <a:lnTo>
                    <a:pt x="1219200" y="2971800"/>
                  </a:lnTo>
                  <a:cubicBezTo>
                    <a:pt x="1117600" y="2971800"/>
                    <a:pt x="127000" y="3048000"/>
                    <a:pt x="127000" y="3048000"/>
                  </a:cubicBezTo>
                  <a:lnTo>
                    <a:pt x="0" y="2946400"/>
                  </a:lnTo>
                  <a:lnTo>
                    <a:pt x="0" y="0"/>
                  </a:lnTo>
                  <a:lnTo>
                    <a:pt x="3530660" y="0"/>
                  </a:lnTo>
                  <a:lnTo>
                    <a:pt x="3530660" y="2946400"/>
                  </a:lnTo>
                  <a:lnTo>
                    <a:pt x="12700" y="2946400"/>
                  </a:lnTo>
                  <a:lnTo>
                    <a:pt x="12700" y="2933700"/>
                  </a:lnTo>
                  <a:lnTo>
                    <a:pt x="3517960" y="2933700"/>
                  </a:lnTo>
                  <a:lnTo>
                    <a:pt x="3517960" y="12700"/>
                  </a:lnTo>
                  <a:lnTo>
                    <a:pt x="12700" y="12700"/>
                  </a:lnTo>
                  <a:lnTo>
                    <a:pt x="12700" y="2946400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3530660" cy="2546350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Very much aware that this is not healthy, but can’t seem to stop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021652" y="1884430"/>
            <a:ext cx="3617926" cy="2637193"/>
            <a:chOff x="0" y="0"/>
            <a:chExt cx="4823901" cy="351625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823901" cy="3414657"/>
            </a:xfrm>
            <a:custGeom>
              <a:avLst/>
              <a:gdLst/>
              <a:ahLst/>
              <a:cxnLst/>
              <a:rect r="r" b="b" t="t" l="l"/>
              <a:pathLst>
                <a:path h="3414657" w="4823901">
                  <a:moveTo>
                    <a:pt x="0" y="0"/>
                  </a:moveTo>
                  <a:lnTo>
                    <a:pt x="4823901" y="0"/>
                  </a:lnTo>
                  <a:lnTo>
                    <a:pt x="4823901" y="3414657"/>
                  </a:lnTo>
                  <a:lnTo>
                    <a:pt x="0" y="3414657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823901" cy="3516257"/>
            </a:xfrm>
            <a:custGeom>
              <a:avLst/>
              <a:gdLst/>
              <a:ahLst/>
              <a:cxnLst/>
              <a:rect r="r" b="b" t="t" l="l"/>
              <a:pathLst>
                <a:path h="3516257" w="4823901">
                  <a:moveTo>
                    <a:pt x="0" y="3414657"/>
                  </a:moveTo>
                  <a:lnTo>
                    <a:pt x="4823901" y="3414657"/>
                  </a:lnTo>
                  <a:lnTo>
                    <a:pt x="4696901" y="3516257"/>
                  </a:lnTo>
                  <a:cubicBezTo>
                    <a:pt x="4696901" y="3516257"/>
                    <a:pt x="3706301" y="3440057"/>
                    <a:pt x="3604701" y="3440057"/>
                  </a:cubicBezTo>
                  <a:lnTo>
                    <a:pt x="1219200" y="3440057"/>
                  </a:lnTo>
                  <a:cubicBezTo>
                    <a:pt x="1117600" y="3440057"/>
                    <a:pt x="127000" y="3516257"/>
                    <a:pt x="127000" y="3516257"/>
                  </a:cubicBezTo>
                  <a:lnTo>
                    <a:pt x="0" y="3414657"/>
                  </a:lnTo>
                  <a:lnTo>
                    <a:pt x="0" y="0"/>
                  </a:lnTo>
                  <a:lnTo>
                    <a:pt x="4823901" y="0"/>
                  </a:lnTo>
                  <a:lnTo>
                    <a:pt x="4823901" y="3414657"/>
                  </a:lnTo>
                  <a:lnTo>
                    <a:pt x="12700" y="3414657"/>
                  </a:lnTo>
                  <a:lnTo>
                    <a:pt x="12700" y="3401957"/>
                  </a:lnTo>
                  <a:lnTo>
                    <a:pt x="4811201" y="3401957"/>
                  </a:lnTo>
                  <a:lnTo>
                    <a:pt x="4811201" y="12700"/>
                  </a:lnTo>
                  <a:lnTo>
                    <a:pt x="12700" y="12700"/>
                  </a:lnTo>
                  <a:lnTo>
                    <a:pt x="12700" y="341465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57150"/>
              <a:ext cx="4823901" cy="3014607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When asked what recovery looked like, she immediately gave a target weight she wanted to be at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465313" y="5939479"/>
            <a:ext cx="3520848" cy="2286000"/>
            <a:chOff x="0" y="0"/>
            <a:chExt cx="4694464" cy="3048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694464" cy="2946400"/>
            </a:xfrm>
            <a:custGeom>
              <a:avLst/>
              <a:gdLst/>
              <a:ahLst/>
              <a:cxnLst/>
              <a:rect r="r" b="b" t="t" l="l"/>
              <a:pathLst>
                <a:path h="2946400" w="4694464">
                  <a:moveTo>
                    <a:pt x="0" y="0"/>
                  </a:moveTo>
                  <a:lnTo>
                    <a:pt x="4694464" y="0"/>
                  </a:lnTo>
                  <a:lnTo>
                    <a:pt x="4694464" y="2946400"/>
                  </a:lnTo>
                  <a:lnTo>
                    <a:pt x="0" y="2946400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4694464" cy="3048000"/>
            </a:xfrm>
            <a:custGeom>
              <a:avLst/>
              <a:gdLst/>
              <a:ahLst/>
              <a:cxnLst/>
              <a:rect r="r" b="b" t="t" l="l"/>
              <a:pathLst>
                <a:path h="3048000" w="4694464">
                  <a:moveTo>
                    <a:pt x="0" y="2946400"/>
                  </a:moveTo>
                  <a:lnTo>
                    <a:pt x="4694464" y="2946400"/>
                  </a:lnTo>
                  <a:lnTo>
                    <a:pt x="4567464" y="3048000"/>
                  </a:lnTo>
                  <a:cubicBezTo>
                    <a:pt x="4567464" y="3048000"/>
                    <a:pt x="3576864" y="2971800"/>
                    <a:pt x="3475264" y="2971800"/>
                  </a:cubicBezTo>
                  <a:lnTo>
                    <a:pt x="1219200" y="2971800"/>
                  </a:lnTo>
                  <a:cubicBezTo>
                    <a:pt x="1117600" y="2971800"/>
                    <a:pt x="127000" y="3048000"/>
                    <a:pt x="127000" y="3048000"/>
                  </a:cubicBezTo>
                  <a:lnTo>
                    <a:pt x="0" y="2946400"/>
                  </a:lnTo>
                  <a:lnTo>
                    <a:pt x="0" y="0"/>
                  </a:lnTo>
                  <a:lnTo>
                    <a:pt x="4694464" y="0"/>
                  </a:lnTo>
                  <a:lnTo>
                    <a:pt x="4694464" y="2946400"/>
                  </a:lnTo>
                  <a:lnTo>
                    <a:pt x="12700" y="2946400"/>
                  </a:lnTo>
                  <a:lnTo>
                    <a:pt x="12700" y="2933700"/>
                  </a:lnTo>
                  <a:lnTo>
                    <a:pt x="4681764" y="2933700"/>
                  </a:lnTo>
                  <a:lnTo>
                    <a:pt x="4681764" y="12700"/>
                  </a:lnTo>
                  <a:lnTo>
                    <a:pt x="12700" y="12700"/>
                  </a:lnTo>
                  <a:lnTo>
                    <a:pt x="12700" y="2946400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57150"/>
              <a:ext cx="4694464" cy="2546350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Makes frequent food substitutions (keto bread, egg whites, artificial sugars)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5369231" y="6906883"/>
            <a:ext cx="3774769" cy="2637193"/>
            <a:chOff x="0" y="0"/>
            <a:chExt cx="5033025" cy="351625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033025" cy="3414657"/>
            </a:xfrm>
            <a:custGeom>
              <a:avLst/>
              <a:gdLst/>
              <a:ahLst/>
              <a:cxnLst/>
              <a:rect r="r" b="b" t="t" l="l"/>
              <a:pathLst>
                <a:path h="3414657" w="5033025">
                  <a:moveTo>
                    <a:pt x="0" y="0"/>
                  </a:moveTo>
                  <a:lnTo>
                    <a:pt x="5033025" y="0"/>
                  </a:lnTo>
                  <a:lnTo>
                    <a:pt x="5033025" y="3414657"/>
                  </a:lnTo>
                  <a:lnTo>
                    <a:pt x="0" y="3414657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5033025" cy="3516257"/>
            </a:xfrm>
            <a:custGeom>
              <a:avLst/>
              <a:gdLst/>
              <a:ahLst/>
              <a:cxnLst/>
              <a:rect r="r" b="b" t="t" l="l"/>
              <a:pathLst>
                <a:path h="3516257" w="5033025">
                  <a:moveTo>
                    <a:pt x="0" y="3414657"/>
                  </a:moveTo>
                  <a:lnTo>
                    <a:pt x="5033025" y="3414657"/>
                  </a:lnTo>
                  <a:lnTo>
                    <a:pt x="4906025" y="3516257"/>
                  </a:lnTo>
                  <a:cubicBezTo>
                    <a:pt x="4906025" y="3516257"/>
                    <a:pt x="3915425" y="3440057"/>
                    <a:pt x="3813825" y="3440057"/>
                  </a:cubicBezTo>
                  <a:lnTo>
                    <a:pt x="1219200" y="3440057"/>
                  </a:lnTo>
                  <a:cubicBezTo>
                    <a:pt x="1117600" y="3440057"/>
                    <a:pt x="127000" y="3516257"/>
                    <a:pt x="127000" y="3516257"/>
                  </a:cubicBezTo>
                  <a:lnTo>
                    <a:pt x="0" y="3414657"/>
                  </a:lnTo>
                  <a:lnTo>
                    <a:pt x="0" y="0"/>
                  </a:lnTo>
                  <a:lnTo>
                    <a:pt x="5033025" y="0"/>
                  </a:lnTo>
                  <a:lnTo>
                    <a:pt x="5033025" y="3414657"/>
                  </a:lnTo>
                  <a:lnTo>
                    <a:pt x="12700" y="3414657"/>
                  </a:lnTo>
                  <a:lnTo>
                    <a:pt x="12700" y="3401957"/>
                  </a:lnTo>
                  <a:lnTo>
                    <a:pt x="5020325" y="3401957"/>
                  </a:lnTo>
                  <a:lnTo>
                    <a:pt x="5020325" y="12700"/>
                  </a:lnTo>
                  <a:lnTo>
                    <a:pt x="12700" y="12700"/>
                  </a:lnTo>
                  <a:lnTo>
                    <a:pt x="12700" y="341465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57150"/>
              <a:ext cx="5033025" cy="3014607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At its worst, would purge multiple times a day, in particular whenever she felt she had gone over her caloric limit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0068328" y="6114050"/>
            <a:ext cx="2409945" cy="2637193"/>
            <a:chOff x="0" y="0"/>
            <a:chExt cx="3213259" cy="3516257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3213259" cy="3414657"/>
            </a:xfrm>
            <a:custGeom>
              <a:avLst/>
              <a:gdLst/>
              <a:ahLst/>
              <a:cxnLst/>
              <a:rect r="r" b="b" t="t" l="l"/>
              <a:pathLst>
                <a:path h="3414657" w="3213259">
                  <a:moveTo>
                    <a:pt x="0" y="0"/>
                  </a:moveTo>
                  <a:lnTo>
                    <a:pt x="3213259" y="0"/>
                  </a:lnTo>
                  <a:lnTo>
                    <a:pt x="3213259" y="3414657"/>
                  </a:lnTo>
                  <a:lnTo>
                    <a:pt x="0" y="3414657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3213259" cy="3516257"/>
            </a:xfrm>
            <a:custGeom>
              <a:avLst/>
              <a:gdLst/>
              <a:ahLst/>
              <a:cxnLst/>
              <a:rect r="r" b="b" t="t" l="l"/>
              <a:pathLst>
                <a:path h="3516257" w="3213259">
                  <a:moveTo>
                    <a:pt x="0" y="3414657"/>
                  </a:moveTo>
                  <a:lnTo>
                    <a:pt x="3213259" y="3414657"/>
                  </a:lnTo>
                  <a:lnTo>
                    <a:pt x="3086259" y="3516257"/>
                  </a:lnTo>
                  <a:cubicBezTo>
                    <a:pt x="3086259" y="3516257"/>
                    <a:pt x="2095659" y="3440057"/>
                    <a:pt x="1994059" y="3440057"/>
                  </a:cubicBezTo>
                  <a:lnTo>
                    <a:pt x="1219200" y="3440057"/>
                  </a:lnTo>
                  <a:cubicBezTo>
                    <a:pt x="1117600" y="3440057"/>
                    <a:pt x="127000" y="3516257"/>
                    <a:pt x="127000" y="3516257"/>
                  </a:cubicBezTo>
                  <a:lnTo>
                    <a:pt x="0" y="3414657"/>
                  </a:lnTo>
                  <a:lnTo>
                    <a:pt x="0" y="0"/>
                  </a:lnTo>
                  <a:lnTo>
                    <a:pt x="3213259" y="0"/>
                  </a:lnTo>
                  <a:lnTo>
                    <a:pt x="3213259" y="3414657"/>
                  </a:lnTo>
                  <a:lnTo>
                    <a:pt x="12700" y="3414657"/>
                  </a:lnTo>
                  <a:lnTo>
                    <a:pt x="12700" y="3401957"/>
                  </a:lnTo>
                  <a:lnTo>
                    <a:pt x="3200559" y="3401957"/>
                  </a:lnTo>
                  <a:lnTo>
                    <a:pt x="3200559" y="12700"/>
                  </a:lnTo>
                  <a:lnTo>
                    <a:pt x="12700" y="12700"/>
                  </a:lnTo>
                  <a:lnTo>
                    <a:pt x="12700" y="341465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57150"/>
              <a:ext cx="3213259" cy="3014607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Feels uncomfortable purging when living with others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5648284" y="158700"/>
            <a:ext cx="2409945" cy="2637193"/>
            <a:chOff x="0" y="0"/>
            <a:chExt cx="3213259" cy="3516257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3213259" cy="3414657"/>
            </a:xfrm>
            <a:custGeom>
              <a:avLst/>
              <a:gdLst/>
              <a:ahLst/>
              <a:cxnLst/>
              <a:rect r="r" b="b" t="t" l="l"/>
              <a:pathLst>
                <a:path h="3414657" w="3213259">
                  <a:moveTo>
                    <a:pt x="0" y="0"/>
                  </a:moveTo>
                  <a:lnTo>
                    <a:pt x="3213259" y="0"/>
                  </a:lnTo>
                  <a:lnTo>
                    <a:pt x="3213259" y="3414657"/>
                  </a:lnTo>
                  <a:lnTo>
                    <a:pt x="0" y="3414657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3213259" cy="3516257"/>
            </a:xfrm>
            <a:custGeom>
              <a:avLst/>
              <a:gdLst/>
              <a:ahLst/>
              <a:cxnLst/>
              <a:rect r="r" b="b" t="t" l="l"/>
              <a:pathLst>
                <a:path h="3516257" w="3213259">
                  <a:moveTo>
                    <a:pt x="0" y="3414657"/>
                  </a:moveTo>
                  <a:lnTo>
                    <a:pt x="3213259" y="3414657"/>
                  </a:lnTo>
                  <a:lnTo>
                    <a:pt x="3086259" y="3516257"/>
                  </a:lnTo>
                  <a:cubicBezTo>
                    <a:pt x="3086259" y="3516257"/>
                    <a:pt x="2095659" y="3440057"/>
                    <a:pt x="1994059" y="3440057"/>
                  </a:cubicBezTo>
                  <a:lnTo>
                    <a:pt x="1219200" y="3440057"/>
                  </a:lnTo>
                  <a:cubicBezTo>
                    <a:pt x="1117600" y="3440057"/>
                    <a:pt x="127000" y="3516257"/>
                    <a:pt x="127000" y="3516257"/>
                  </a:cubicBezTo>
                  <a:lnTo>
                    <a:pt x="0" y="3414657"/>
                  </a:lnTo>
                  <a:lnTo>
                    <a:pt x="0" y="0"/>
                  </a:lnTo>
                  <a:lnTo>
                    <a:pt x="3213259" y="0"/>
                  </a:lnTo>
                  <a:lnTo>
                    <a:pt x="3213259" y="3414657"/>
                  </a:lnTo>
                  <a:lnTo>
                    <a:pt x="12700" y="3414657"/>
                  </a:lnTo>
                  <a:lnTo>
                    <a:pt x="12700" y="3401957"/>
                  </a:lnTo>
                  <a:lnTo>
                    <a:pt x="3200559" y="3401957"/>
                  </a:lnTo>
                  <a:lnTo>
                    <a:pt x="3200559" y="12700"/>
                  </a:lnTo>
                  <a:lnTo>
                    <a:pt x="12700" y="12700"/>
                  </a:lnTo>
                  <a:lnTo>
                    <a:pt x="12700" y="341465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57150"/>
              <a:ext cx="3213259" cy="3014607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Tends to compare herself to others often, especially in relation to size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4378680" y="6621107"/>
            <a:ext cx="3028876" cy="2637193"/>
            <a:chOff x="0" y="0"/>
            <a:chExt cx="4038502" cy="3516257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4038502" cy="3414657"/>
            </a:xfrm>
            <a:custGeom>
              <a:avLst/>
              <a:gdLst/>
              <a:ahLst/>
              <a:cxnLst/>
              <a:rect r="r" b="b" t="t" l="l"/>
              <a:pathLst>
                <a:path h="3414657" w="4038502">
                  <a:moveTo>
                    <a:pt x="0" y="0"/>
                  </a:moveTo>
                  <a:lnTo>
                    <a:pt x="4038502" y="0"/>
                  </a:lnTo>
                  <a:lnTo>
                    <a:pt x="4038502" y="3414657"/>
                  </a:lnTo>
                  <a:lnTo>
                    <a:pt x="0" y="3414657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038502" cy="3516257"/>
            </a:xfrm>
            <a:custGeom>
              <a:avLst/>
              <a:gdLst/>
              <a:ahLst/>
              <a:cxnLst/>
              <a:rect r="r" b="b" t="t" l="l"/>
              <a:pathLst>
                <a:path h="3516257" w="4038502">
                  <a:moveTo>
                    <a:pt x="0" y="3414657"/>
                  </a:moveTo>
                  <a:lnTo>
                    <a:pt x="4038502" y="3414657"/>
                  </a:lnTo>
                  <a:lnTo>
                    <a:pt x="3911502" y="3516257"/>
                  </a:lnTo>
                  <a:cubicBezTo>
                    <a:pt x="3911502" y="3516257"/>
                    <a:pt x="2920902" y="3440057"/>
                    <a:pt x="2819302" y="3440057"/>
                  </a:cubicBezTo>
                  <a:lnTo>
                    <a:pt x="1219200" y="3440057"/>
                  </a:lnTo>
                  <a:cubicBezTo>
                    <a:pt x="1117600" y="3440057"/>
                    <a:pt x="127000" y="3516257"/>
                    <a:pt x="127000" y="3516257"/>
                  </a:cubicBezTo>
                  <a:lnTo>
                    <a:pt x="0" y="3414657"/>
                  </a:lnTo>
                  <a:lnTo>
                    <a:pt x="0" y="0"/>
                  </a:lnTo>
                  <a:lnTo>
                    <a:pt x="4038502" y="0"/>
                  </a:lnTo>
                  <a:lnTo>
                    <a:pt x="4038502" y="3414657"/>
                  </a:lnTo>
                  <a:lnTo>
                    <a:pt x="12700" y="3414657"/>
                  </a:lnTo>
                  <a:lnTo>
                    <a:pt x="12700" y="3401957"/>
                  </a:lnTo>
                  <a:lnTo>
                    <a:pt x="4025802" y="3401957"/>
                  </a:lnTo>
                  <a:lnTo>
                    <a:pt x="4025802" y="12700"/>
                  </a:lnTo>
                  <a:lnTo>
                    <a:pt x="12700" y="12700"/>
                  </a:lnTo>
                  <a:lnTo>
                    <a:pt x="12700" y="341465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57150"/>
              <a:ext cx="4038502" cy="3014607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Feels a great amount of guilt, shame, and anxiety when she goes over her calorie limit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9218456">
            <a:off x="12357003" y="409188"/>
            <a:ext cx="8618089" cy="13033502"/>
          </a:xfrm>
          <a:custGeom>
            <a:avLst/>
            <a:gdLst/>
            <a:ahLst/>
            <a:cxnLst/>
            <a:rect r="r" b="b" t="t" l="l"/>
            <a:pathLst>
              <a:path h="13033502" w="8618089">
                <a:moveTo>
                  <a:pt x="0" y="13033502"/>
                </a:moveTo>
                <a:lnTo>
                  <a:pt x="8618089" y="13033502"/>
                </a:lnTo>
                <a:lnTo>
                  <a:pt x="8618089" y="0"/>
                </a:lnTo>
                <a:lnTo>
                  <a:pt x="0" y="0"/>
                </a:lnTo>
                <a:lnTo>
                  <a:pt x="0" y="13033502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304555" y="746135"/>
            <a:ext cx="9678890" cy="2226310"/>
            <a:chOff x="0" y="0"/>
            <a:chExt cx="12905186" cy="2968413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0"/>
              <a:ext cx="12905186" cy="1625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00"/>
                </a:lnSpc>
                <a:spcBef>
                  <a:spcPct val="0"/>
                </a:spcBef>
              </a:pPr>
              <a:r>
                <a:rPr lang="en-US" b="true" sz="8000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Insight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597025"/>
              <a:ext cx="12905186" cy="1371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5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4D4D4D"/>
                  </a:solidFill>
                  <a:latin typeface="Noto Serif"/>
                  <a:ea typeface="Noto Serif"/>
                  <a:cs typeface="Noto Serif"/>
                  <a:sym typeface="Noto Serif"/>
                </a:rPr>
                <a:t>She seems to lack any effective coping mechanisms for regulating her emotions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823775" y="4181312"/>
            <a:ext cx="967889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4304555" y="6925939"/>
            <a:ext cx="9678890" cy="2226310"/>
            <a:chOff x="0" y="0"/>
            <a:chExt cx="12905186" cy="2968413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0"/>
              <a:ext cx="12905186" cy="1625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00"/>
                </a:lnSpc>
                <a:spcBef>
                  <a:spcPct val="0"/>
                </a:spcBef>
              </a:pPr>
              <a:r>
                <a:rPr lang="en-US" b="true" sz="8000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Need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597025"/>
              <a:ext cx="12905186" cy="1371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5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4D4D4D"/>
                  </a:solidFill>
                  <a:latin typeface="Noto Serif"/>
                  <a:ea typeface="Noto Serif"/>
                  <a:cs typeface="Noto Serif"/>
                  <a:sym typeface="Noto Serif"/>
                </a:rPr>
                <a:t>Coping mechanisms that work for her and help her begin the path to recovery 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true" flipV="true" rot="9218456">
            <a:off x="-4489" y="515239"/>
            <a:ext cx="8618089" cy="13033502"/>
          </a:xfrm>
          <a:custGeom>
            <a:avLst/>
            <a:gdLst/>
            <a:ahLst/>
            <a:cxnLst/>
            <a:rect r="r" b="b" t="t" l="l"/>
            <a:pathLst>
              <a:path h="13033502" w="8618089">
                <a:moveTo>
                  <a:pt x="8618088" y="13033502"/>
                </a:moveTo>
                <a:lnTo>
                  <a:pt x="0" y="13033502"/>
                </a:lnTo>
                <a:lnTo>
                  <a:pt x="0" y="0"/>
                </a:lnTo>
                <a:lnTo>
                  <a:pt x="8618088" y="0"/>
                </a:lnTo>
                <a:lnTo>
                  <a:pt x="8618088" y="13033502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3898629">
            <a:off x="6979888" y="3175962"/>
            <a:ext cx="4328224" cy="3935077"/>
          </a:xfrm>
          <a:custGeom>
            <a:avLst/>
            <a:gdLst/>
            <a:ahLst/>
            <a:cxnLst/>
            <a:rect r="r" b="b" t="t" l="l"/>
            <a:pathLst>
              <a:path h="3935077" w="4328224">
                <a:moveTo>
                  <a:pt x="0" y="0"/>
                </a:moveTo>
                <a:lnTo>
                  <a:pt x="4328224" y="0"/>
                </a:lnTo>
                <a:lnTo>
                  <a:pt x="4328224" y="3935076"/>
                </a:lnTo>
                <a:lnTo>
                  <a:pt x="0" y="3935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7459158" y="3618169"/>
            <a:ext cx="3369685" cy="3050661"/>
            <a:chOff x="0" y="0"/>
            <a:chExt cx="5580380" cy="50520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635000" y="-673100"/>
              <a:ext cx="6488430" cy="6027420"/>
            </a:xfrm>
            <a:custGeom>
              <a:avLst/>
              <a:gdLst/>
              <a:ahLst/>
              <a:cxnLst/>
              <a:rect r="r" b="b" t="t" l="l"/>
              <a:pathLst>
                <a:path h="6027420" w="648843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5"/>
              <a:stretch>
                <a:fillRect l="0" t="-1334" r="0" b="-18825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9218456">
            <a:off x="12357003" y="409188"/>
            <a:ext cx="8618089" cy="13033502"/>
          </a:xfrm>
          <a:custGeom>
            <a:avLst/>
            <a:gdLst/>
            <a:ahLst/>
            <a:cxnLst/>
            <a:rect r="r" b="b" t="t" l="l"/>
            <a:pathLst>
              <a:path h="13033502" w="8618089">
                <a:moveTo>
                  <a:pt x="0" y="13033502"/>
                </a:moveTo>
                <a:lnTo>
                  <a:pt x="8618089" y="13033502"/>
                </a:lnTo>
                <a:lnTo>
                  <a:pt x="8618089" y="0"/>
                </a:lnTo>
                <a:lnTo>
                  <a:pt x="0" y="0"/>
                </a:lnTo>
                <a:lnTo>
                  <a:pt x="0" y="13033502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304555" y="746135"/>
            <a:ext cx="9678890" cy="2226310"/>
            <a:chOff x="0" y="0"/>
            <a:chExt cx="12905186" cy="2968413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0"/>
              <a:ext cx="12905186" cy="1625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00"/>
                </a:lnSpc>
                <a:spcBef>
                  <a:spcPct val="0"/>
                </a:spcBef>
              </a:pPr>
              <a:r>
                <a:rPr lang="en-US" b="true" sz="8000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Insight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597025"/>
              <a:ext cx="12905186" cy="1371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5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4D4D4D"/>
                  </a:solidFill>
                  <a:latin typeface="Noto Serif"/>
                  <a:ea typeface="Noto Serif"/>
                  <a:cs typeface="Noto Serif"/>
                  <a:sym typeface="Noto Serif"/>
                </a:rPr>
                <a:t>She has reached a point where she views food as either fuel or the enemy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823775" y="4181312"/>
            <a:ext cx="967889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4304555" y="6925939"/>
            <a:ext cx="9678890" cy="2226310"/>
            <a:chOff x="0" y="0"/>
            <a:chExt cx="12905186" cy="2968413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0"/>
              <a:ext cx="12905186" cy="1625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00"/>
                </a:lnSpc>
                <a:spcBef>
                  <a:spcPct val="0"/>
                </a:spcBef>
              </a:pPr>
              <a:r>
                <a:rPr lang="en-US" b="true" sz="8000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Need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597025"/>
              <a:ext cx="12905186" cy="1371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5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4D4D4D"/>
                  </a:solidFill>
                  <a:latin typeface="Noto Serif"/>
                  <a:ea typeface="Noto Serif"/>
                  <a:cs typeface="Noto Serif"/>
                  <a:sym typeface="Noto Serif"/>
                </a:rPr>
                <a:t>A way to find joy in food again without feelings of anxiety or guilt diminishing it 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true" flipV="true" rot="9218456">
            <a:off x="-4489" y="515239"/>
            <a:ext cx="8618089" cy="13033502"/>
          </a:xfrm>
          <a:custGeom>
            <a:avLst/>
            <a:gdLst/>
            <a:ahLst/>
            <a:cxnLst/>
            <a:rect r="r" b="b" t="t" l="l"/>
            <a:pathLst>
              <a:path h="13033502" w="8618089">
                <a:moveTo>
                  <a:pt x="8618088" y="13033502"/>
                </a:moveTo>
                <a:lnTo>
                  <a:pt x="0" y="13033502"/>
                </a:lnTo>
                <a:lnTo>
                  <a:pt x="0" y="0"/>
                </a:lnTo>
                <a:lnTo>
                  <a:pt x="8618088" y="0"/>
                </a:lnTo>
                <a:lnTo>
                  <a:pt x="8618088" y="13033502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3898629">
            <a:off x="6979888" y="3175962"/>
            <a:ext cx="4328224" cy="3935077"/>
          </a:xfrm>
          <a:custGeom>
            <a:avLst/>
            <a:gdLst/>
            <a:ahLst/>
            <a:cxnLst/>
            <a:rect r="r" b="b" t="t" l="l"/>
            <a:pathLst>
              <a:path h="3935077" w="4328224">
                <a:moveTo>
                  <a:pt x="0" y="0"/>
                </a:moveTo>
                <a:lnTo>
                  <a:pt x="4328224" y="0"/>
                </a:lnTo>
                <a:lnTo>
                  <a:pt x="4328224" y="3935076"/>
                </a:lnTo>
                <a:lnTo>
                  <a:pt x="0" y="3935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7459158" y="3618169"/>
            <a:ext cx="3369685" cy="3050661"/>
            <a:chOff x="0" y="0"/>
            <a:chExt cx="5580380" cy="50520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635000" y="-673100"/>
              <a:ext cx="6488430" cy="6027420"/>
            </a:xfrm>
            <a:custGeom>
              <a:avLst/>
              <a:gdLst/>
              <a:ahLst/>
              <a:cxnLst/>
              <a:rect r="r" b="b" t="t" l="l"/>
              <a:pathLst>
                <a:path h="6027420" w="648843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5"/>
              <a:stretch>
                <a:fillRect l="0" t="-1334" r="0" b="-18825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5F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-10800000">
            <a:off x="-713078" y="1028700"/>
            <a:ext cx="9095800" cy="13755965"/>
          </a:xfrm>
          <a:custGeom>
            <a:avLst/>
            <a:gdLst/>
            <a:ahLst/>
            <a:cxnLst/>
            <a:rect r="r" b="b" t="t" l="l"/>
            <a:pathLst>
              <a:path h="13755965" w="9095800">
                <a:moveTo>
                  <a:pt x="9095800" y="13755965"/>
                </a:moveTo>
                <a:lnTo>
                  <a:pt x="0" y="13755965"/>
                </a:lnTo>
                <a:lnTo>
                  <a:pt x="0" y="0"/>
                </a:lnTo>
                <a:lnTo>
                  <a:pt x="9095800" y="0"/>
                </a:lnTo>
                <a:lnTo>
                  <a:pt x="9095800" y="13755965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5143500"/>
            <a:ext cx="6758596" cy="457200"/>
            <a:chOff x="0" y="0"/>
            <a:chExt cx="9011461" cy="6096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99342"/>
              <a:ext cx="410916" cy="410916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8F0FF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950649" y="-57150"/>
              <a:ext cx="8060812" cy="6667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21 Years Old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144000" y="6143311"/>
            <a:ext cx="6758596" cy="1524000"/>
            <a:chOff x="0" y="0"/>
            <a:chExt cx="9011461" cy="2032000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99342"/>
              <a:ext cx="410916" cy="410916"/>
              <a:chOff x="0" y="0"/>
              <a:chExt cx="6350000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8F0FF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950649" y="-57150"/>
              <a:ext cx="8060812" cy="2089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Has Bulimia; Currently In Therapy; Says She’s Doing Much Better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144000" y="8209922"/>
            <a:ext cx="6758596" cy="457200"/>
            <a:chOff x="0" y="0"/>
            <a:chExt cx="9011461" cy="6096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99342"/>
              <a:ext cx="410916" cy="410916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8F0FF"/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950649" y="-57150"/>
              <a:ext cx="8060812" cy="6667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Zoom, 30 Minutes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8529446" y="1790496"/>
            <a:ext cx="7373150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600"/>
              </a:lnSpc>
              <a:spcBef>
                <a:spcPct val="0"/>
              </a:spcBef>
            </a:pPr>
            <a:r>
              <a:rPr lang="en-US" b="true" sz="8000">
                <a:solidFill>
                  <a:srgbClr val="FFFFF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JH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-3053876">
            <a:off x="14024971" y="359761"/>
            <a:ext cx="3755251" cy="3414149"/>
          </a:xfrm>
          <a:custGeom>
            <a:avLst/>
            <a:gdLst/>
            <a:ahLst/>
            <a:cxnLst/>
            <a:rect r="r" b="b" t="t" l="l"/>
            <a:pathLst>
              <a:path h="3414149" w="3755251">
                <a:moveTo>
                  <a:pt x="0" y="0"/>
                </a:moveTo>
                <a:lnTo>
                  <a:pt x="3755250" y="0"/>
                </a:lnTo>
                <a:lnTo>
                  <a:pt x="3755250" y="3414148"/>
                </a:lnTo>
                <a:lnTo>
                  <a:pt x="0" y="34141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4000347" y="622064"/>
            <a:ext cx="3724702" cy="3372067"/>
            <a:chOff x="0" y="0"/>
            <a:chExt cx="5580380" cy="505206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-635000" y="-673100"/>
              <a:ext cx="6488430" cy="6027420"/>
            </a:xfrm>
            <a:custGeom>
              <a:avLst/>
              <a:gdLst/>
              <a:ahLst/>
              <a:cxnLst/>
              <a:rect r="r" b="b" t="t" l="l"/>
              <a:pathLst>
                <a:path h="6027420" w="648843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5"/>
              <a:stretch>
                <a:fillRect l="-17749" t="-10693" r="-21838" b="-27653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8529446" y="3346178"/>
            <a:ext cx="604560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Interviewer: Na Young</a:t>
            </a:r>
          </a:p>
          <a:p>
            <a:pPr algn="l">
              <a:lnSpc>
                <a:spcPts val="4200"/>
              </a:lnSpc>
            </a:pPr>
            <a:r>
              <a:rPr lang="en-US" sz="3000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Notes: Ava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5F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7751700">
            <a:off x="13623111" y="-4223080"/>
            <a:ext cx="7272378" cy="10998327"/>
          </a:xfrm>
          <a:custGeom>
            <a:avLst/>
            <a:gdLst/>
            <a:ahLst/>
            <a:cxnLst/>
            <a:rect r="r" b="b" t="t" l="l"/>
            <a:pathLst>
              <a:path h="10998327" w="7272378">
                <a:moveTo>
                  <a:pt x="0" y="10998327"/>
                </a:moveTo>
                <a:lnTo>
                  <a:pt x="7272378" y="10998327"/>
                </a:lnTo>
                <a:lnTo>
                  <a:pt x="7272378" y="0"/>
                </a:lnTo>
                <a:lnTo>
                  <a:pt x="0" y="0"/>
                </a:lnTo>
                <a:lnTo>
                  <a:pt x="0" y="10998327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7751700">
            <a:off x="5322274" y="4261385"/>
            <a:ext cx="7272378" cy="10998327"/>
          </a:xfrm>
          <a:custGeom>
            <a:avLst/>
            <a:gdLst/>
            <a:ahLst/>
            <a:cxnLst/>
            <a:rect r="r" b="b" t="t" l="l"/>
            <a:pathLst>
              <a:path h="10998327" w="7272378">
                <a:moveTo>
                  <a:pt x="0" y="10998327"/>
                </a:moveTo>
                <a:lnTo>
                  <a:pt x="7272378" y="10998327"/>
                </a:lnTo>
                <a:lnTo>
                  <a:pt x="7272378" y="0"/>
                </a:lnTo>
                <a:lnTo>
                  <a:pt x="0" y="0"/>
                </a:lnTo>
                <a:lnTo>
                  <a:pt x="0" y="10998327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382529" cy="10340172"/>
          </a:xfrm>
          <a:custGeom>
            <a:avLst/>
            <a:gdLst/>
            <a:ahLst/>
            <a:cxnLst/>
            <a:rect r="r" b="b" t="t" l="l"/>
            <a:pathLst>
              <a:path h="10340172" w="18382529">
                <a:moveTo>
                  <a:pt x="0" y="0"/>
                </a:moveTo>
                <a:lnTo>
                  <a:pt x="18382529" y="0"/>
                </a:lnTo>
                <a:lnTo>
                  <a:pt x="18382529" y="10340172"/>
                </a:lnTo>
                <a:lnTo>
                  <a:pt x="0" y="10340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5F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7751700">
            <a:off x="13623111" y="-4223080"/>
            <a:ext cx="7272378" cy="10998327"/>
          </a:xfrm>
          <a:custGeom>
            <a:avLst/>
            <a:gdLst/>
            <a:ahLst/>
            <a:cxnLst/>
            <a:rect r="r" b="b" t="t" l="l"/>
            <a:pathLst>
              <a:path h="10998327" w="7272378">
                <a:moveTo>
                  <a:pt x="0" y="10998327"/>
                </a:moveTo>
                <a:lnTo>
                  <a:pt x="7272378" y="10998327"/>
                </a:lnTo>
                <a:lnTo>
                  <a:pt x="7272378" y="0"/>
                </a:lnTo>
                <a:lnTo>
                  <a:pt x="0" y="0"/>
                </a:lnTo>
                <a:lnTo>
                  <a:pt x="0" y="10998327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7751700">
            <a:off x="5322274" y="4261385"/>
            <a:ext cx="7272378" cy="10998327"/>
          </a:xfrm>
          <a:custGeom>
            <a:avLst/>
            <a:gdLst/>
            <a:ahLst/>
            <a:cxnLst/>
            <a:rect r="r" b="b" t="t" l="l"/>
            <a:pathLst>
              <a:path h="10998327" w="7272378">
                <a:moveTo>
                  <a:pt x="0" y="10998327"/>
                </a:moveTo>
                <a:lnTo>
                  <a:pt x="7272378" y="10998327"/>
                </a:lnTo>
                <a:lnTo>
                  <a:pt x="7272378" y="0"/>
                </a:lnTo>
                <a:lnTo>
                  <a:pt x="0" y="0"/>
                </a:lnTo>
                <a:lnTo>
                  <a:pt x="0" y="10998327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382529" cy="10340172"/>
          </a:xfrm>
          <a:custGeom>
            <a:avLst/>
            <a:gdLst/>
            <a:ahLst/>
            <a:cxnLst/>
            <a:rect r="r" b="b" t="t" l="l"/>
            <a:pathLst>
              <a:path h="10340172" w="18382529">
                <a:moveTo>
                  <a:pt x="0" y="0"/>
                </a:moveTo>
                <a:lnTo>
                  <a:pt x="18382529" y="0"/>
                </a:lnTo>
                <a:lnTo>
                  <a:pt x="18382529" y="10340172"/>
                </a:lnTo>
                <a:lnTo>
                  <a:pt x="0" y="10340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969628" y="1152966"/>
            <a:ext cx="3733981" cy="3008668"/>
            <a:chOff x="0" y="0"/>
            <a:chExt cx="4978641" cy="401155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978641" cy="3909957"/>
            </a:xfrm>
            <a:custGeom>
              <a:avLst/>
              <a:gdLst/>
              <a:ahLst/>
              <a:cxnLst/>
              <a:rect r="r" b="b" t="t" l="l"/>
              <a:pathLst>
                <a:path h="3909957" w="4978641">
                  <a:moveTo>
                    <a:pt x="0" y="0"/>
                  </a:moveTo>
                  <a:lnTo>
                    <a:pt x="4978641" y="0"/>
                  </a:lnTo>
                  <a:lnTo>
                    <a:pt x="4978641" y="3909957"/>
                  </a:lnTo>
                  <a:lnTo>
                    <a:pt x="0" y="3909957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978641" cy="4011557"/>
            </a:xfrm>
            <a:custGeom>
              <a:avLst/>
              <a:gdLst/>
              <a:ahLst/>
              <a:cxnLst/>
              <a:rect r="r" b="b" t="t" l="l"/>
              <a:pathLst>
                <a:path h="4011557" w="4978641">
                  <a:moveTo>
                    <a:pt x="0" y="3909957"/>
                  </a:moveTo>
                  <a:lnTo>
                    <a:pt x="4978641" y="3909957"/>
                  </a:lnTo>
                  <a:lnTo>
                    <a:pt x="4851641" y="4011557"/>
                  </a:lnTo>
                  <a:cubicBezTo>
                    <a:pt x="4851641" y="4011557"/>
                    <a:pt x="3861041" y="3935357"/>
                    <a:pt x="3759441" y="3935357"/>
                  </a:cubicBezTo>
                  <a:lnTo>
                    <a:pt x="1219200" y="3935357"/>
                  </a:lnTo>
                  <a:cubicBezTo>
                    <a:pt x="1117600" y="3935357"/>
                    <a:pt x="127000" y="4011557"/>
                    <a:pt x="127000" y="4011557"/>
                  </a:cubicBezTo>
                  <a:lnTo>
                    <a:pt x="0" y="3909957"/>
                  </a:lnTo>
                  <a:lnTo>
                    <a:pt x="0" y="0"/>
                  </a:lnTo>
                  <a:lnTo>
                    <a:pt x="4978641" y="0"/>
                  </a:lnTo>
                  <a:lnTo>
                    <a:pt x="4978641" y="3909957"/>
                  </a:lnTo>
                  <a:lnTo>
                    <a:pt x="12700" y="3909957"/>
                  </a:lnTo>
                  <a:lnTo>
                    <a:pt x="12700" y="3897257"/>
                  </a:lnTo>
                  <a:lnTo>
                    <a:pt x="4965941" y="3897257"/>
                  </a:lnTo>
                  <a:lnTo>
                    <a:pt x="4965941" y="12700"/>
                  </a:lnTo>
                  <a:lnTo>
                    <a:pt x="12700" y="12700"/>
                  </a:lnTo>
                  <a:lnTo>
                    <a:pt x="12700" y="390995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4978641" cy="3509907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Found that both medication and therapy were helpful to her recovery, but definitely appreciated the ease of medication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60377" y="6113446"/>
            <a:ext cx="4018384" cy="3328546"/>
            <a:chOff x="0" y="0"/>
            <a:chExt cx="5357845" cy="443806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357845" cy="4336462"/>
            </a:xfrm>
            <a:custGeom>
              <a:avLst/>
              <a:gdLst/>
              <a:ahLst/>
              <a:cxnLst/>
              <a:rect r="r" b="b" t="t" l="l"/>
              <a:pathLst>
                <a:path h="4336462" w="5357845">
                  <a:moveTo>
                    <a:pt x="0" y="0"/>
                  </a:moveTo>
                  <a:lnTo>
                    <a:pt x="5357845" y="0"/>
                  </a:lnTo>
                  <a:lnTo>
                    <a:pt x="5357845" y="4336462"/>
                  </a:lnTo>
                  <a:lnTo>
                    <a:pt x="0" y="4336462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357845" cy="4438062"/>
            </a:xfrm>
            <a:custGeom>
              <a:avLst/>
              <a:gdLst/>
              <a:ahLst/>
              <a:cxnLst/>
              <a:rect r="r" b="b" t="t" l="l"/>
              <a:pathLst>
                <a:path h="4438062" w="5357845">
                  <a:moveTo>
                    <a:pt x="0" y="4336462"/>
                  </a:moveTo>
                  <a:lnTo>
                    <a:pt x="5357845" y="4336462"/>
                  </a:lnTo>
                  <a:lnTo>
                    <a:pt x="5230845" y="4438062"/>
                  </a:lnTo>
                  <a:cubicBezTo>
                    <a:pt x="5230845" y="4438062"/>
                    <a:pt x="4240245" y="4361862"/>
                    <a:pt x="4138645" y="4361862"/>
                  </a:cubicBezTo>
                  <a:lnTo>
                    <a:pt x="1219200" y="4361862"/>
                  </a:lnTo>
                  <a:cubicBezTo>
                    <a:pt x="1117600" y="4361862"/>
                    <a:pt x="127000" y="4438062"/>
                    <a:pt x="127000" y="4438062"/>
                  </a:cubicBezTo>
                  <a:lnTo>
                    <a:pt x="0" y="4336462"/>
                  </a:lnTo>
                  <a:lnTo>
                    <a:pt x="0" y="0"/>
                  </a:lnTo>
                  <a:lnTo>
                    <a:pt x="5357845" y="0"/>
                  </a:lnTo>
                  <a:lnTo>
                    <a:pt x="5357845" y="4336462"/>
                  </a:lnTo>
                  <a:lnTo>
                    <a:pt x="12700" y="4336462"/>
                  </a:lnTo>
                  <a:lnTo>
                    <a:pt x="12700" y="4323762"/>
                  </a:lnTo>
                  <a:lnTo>
                    <a:pt x="5345145" y="4323762"/>
                  </a:lnTo>
                  <a:lnTo>
                    <a:pt x="5345145" y="12700"/>
                  </a:lnTo>
                  <a:lnTo>
                    <a:pt x="12700" y="12700"/>
                  </a:lnTo>
                  <a:lnTo>
                    <a:pt x="12700" y="4336462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76200"/>
              <a:ext cx="5357845" cy="3955462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3919"/>
                </a:lnSpc>
              </a:pPr>
              <a:r>
                <a:rPr lang="en-US" sz="27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Has a specific list of triggers and coping mechanisms to deal with each trigger accordingly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130256" y="798572"/>
            <a:ext cx="2068803" cy="2637193"/>
            <a:chOff x="0" y="0"/>
            <a:chExt cx="2758404" cy="351625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758404" cy="3414657"/>
            </a:xfrm>
            <a:custGeom>
              <a:avLst/>
              <a:gdLst/>
              <a:ahLst/>
              <a:cxnLst/>
              <a:rect r="r" b="b" t="t" l="l"/>
              <a:pathLst>
                <a:path h="3414657" w="2758404">
                  <a:moveTo>
                    <a:pt x="0" y="0"/>
                  </a:moveTo>
                  <a:lnTo>
                    <a:pt x="2758404" y="0"/>
                  </a:lnTo>
                  <a:lnTo>
                    <a:pt x="2758404" y="3414657"/>
                  </a:lnTo>
                  <a:lnTo>
                    <a:pt x="0" y="3414657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758404" cy="3516257"/>
            </a:xfrm>
            <a:custGeom>
              <a:avLst/>
              <a:gdLst/>
              <a:ahLst/>
              <a:cxnLst/>
              <a:rect r="r" b="b" t="t" l="l"/>
              <a:pathLst>
                <a:path h="3516257" w="2758404">
                  <a:moveTo>
                    <a:pt x="0" y="3414657"/>
                  </a:moveTo>
                  <a:lnTo>
                    <a:pt x="2758404" y="3414657"/>
                  </a:lnTo>
                  <a:lnTo>
                    <a:pt x="2631404" y="3516257"/>
                  </a:lnTo>
                  <a:cubicBezTo>
                    <a:pt x="2631404" y="3516257"/>
                    <a:pt x="1640804" y="3440057"/>
                    <a:pt x="1539204" y="3440057"/>
                  </a:cubicBezTo>
                  <a:lnTo>
                    <a:pt x="1219200" y="3440057"/>
                  </a:lnTo>
                  <a:cubicBezTo>
                    <a:pt x="1117600" y="3440057"/>
                    <a:pt x="127000" y="3516257"/>
                    <a:pt x="127000" y="3516257"/>
                  </a:cubicBezTo>
                  <a:lnTo>
                    <a:pt x="0" y="3414657"/>
                  </a:lnTo>
                  <a:lnTo>
                    <a:pt x="0" y="0"/>
                  </a:lnTo>
                  <a:lnTo>
                    <a:pt x="2758404" y="0"/>
                  </a:lnTo>
                  <a:lnTo>
                    <a:pt x="2758404" y="3414657"/>
                  </a:lnTo>
                  <a:lnTo>
                    <a:pt x="12700" y="3414657"/>
                  </a:lnTo>
                  <a:lnTo>
                    <a:pt x="12700" y="3401957"/>
                  </a:lnTo>
                  <a:lnTo>
                    <a:pt x="2745704" y="3401957"/>
                  </a:lnTo>
                  <a:lnTo>
                    <a:pt x="2745704" y="12700"/>
                  </a:lnTo>
                  <a:lnTo>
                    <a:pt x="12700" y="12700"/>
                  </a:lnTo>
                  <a:lnTo>
                    <a:pt x="12700" y="341465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2758404" cy="3014607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Views restriction as being very unhelpful to recovery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4235644" y="2007998"/>
            <a:ext cx="2908632" cy="2286000"/>
            <a:chOff x="0" y="0"/>
            <a:chExt cx="3878176" cy="3048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878176" cy="2946400"/>
            </a:xfrm>
            <a:custGeom>
              <a:avLst/>
              <a:gdLst/>
              <a:ahLst/>
              <a:cxnLst/>
              <a:rect r="r" b="b" t="t" l="l"/>
              <a:pathLst>
                <a:path h="2946400" w="3878176">
                  <a:moveTo>
                    <a:pt x="0" y="0"/>
                  </a:moveTo>
                  <a:lnTo>
                    <a:pt x="3878176" y="0"/>
                  </a:lnTo>
                  <a:lnTo>
                    <a:pt x="3878176" y="2946400"/>
                  </a:lnTo>
                  <a:lnTo>
                    <a:pt x="0" y="2946400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878176" cy="3048000"/>
            </a:xfrm>
            <a:custGeom>
              <a:avLst/>
              <a:gdLst/>
              <a:ahLst/>
              <a:cxnLst/>
              <a:rect r="r" b="b" t="t" l="l"/>
              <a:pathLst>
                <a:path h="3048000" w="3878176">
                  <a:moveTo>
                    <a:pt x="0" y="2946400"/>
                  </a:moveTo>
                  <a:lnTo>
                    <a:pt x="3878176" y="2946400"/>
                  </a:lnTo>
                  <a:lnTo>
                    <a:pt x="3751176" y="3048000"/>
                  </a:lnTo>
                  <a:cubicBezTo>
                    <a:pt x="3751176" y="3048000"/>
                    <a:pt x="2760576" y="2971800"/>
                    <a:pt x="2658976" y="2971800"/>
                  </a:cubicBezTo>
                  <a:lnTo>
                    <a:pt x="1219200" y="2971800"/>
                  </a:lnTo>
                  <a:cubicBezTo>
                    <a:pt x="1117600" y="2971800"/>
                    <a:pt x="127000" y="3048000"/>
                    <a:pt x="127000" y="3048000"/>
                  </a:cubicBezTo>
                  <a:lnTo>
                    <a:pt x="0" y="2946400"/>
                  </a:lnTo>
                  <a:lnTo>
                    <a:pt x="0" y="0"/>
                  </a:lnTo>
                  <a:lnTo>
                    <a:pt x="3878176" y="0"/>
                  </a:lnTo>
                  <a:lnTo>
                    <a:pt x="3878176" y="2946400"/>
                  </a:lnTo>
                  <a:lnTo>
                    <a:pt x="12700" y="2946400"/>
                  </a:lnTo>
                  <a:lnTo>
                    <a:pt x="12700" y="2933700"/>
                  </a:lnTo>
                  <a:lnTo>
                    <a:pt x="3865476" y="2933700"/>
                  </a:lnTo>
                  <a:lnTo>
                    <a:pt x="3865476" y="12700"/>
                  </a:lnTo>
                  <a:lnTo>
                    <a:pt x="12700" y="12700"/>
                  </a:lnTo>
                  <a:lnTo>
                    <a:pt x="12700" y="2946400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57150"/>
              <a:ext cx="3878176" cy="2546350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Has an all-or-nothing mentality when it comes to eating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130256" y="6257812"/>
            <a:ext cx="2575038" cy="2324713"/>
            <a:chOff x="0" y="0"/>
            <a:chExt cx="3433384" cy="309961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433385" cy="2998017"/>
            </a:xfrm>
            <a:custGeom>
              <a:avLst/>
              <a:gdLst/>
              <a:ahLst/>
              <a:cxnLst/>
              <a:rect r="r" b="b" t="t" l="l"/>
              <a:pathLst>
                <a:path h="2998017" w="3433385">
                  <a:moveTo>
                    <a:pt x="0" y="0"/>
                  </a:moveTo>
                  <a:lnTo>
                    <a:pt x="3433385" y="0"/>
                  </a:lnTo>
                  <a:lnTo>
                    <a:pt x="3433385" y="2998017"/>
                  </a:lnTo>
                  <a:lnTo>
                    <a:pt x="0" y="2998017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3433385" cy="3099617"/>
            </a:xfrm>
            <a:custGeom>
              <a:avLst/>
              <a:gdLst/>
              <a:ahLst/>
              <a:cxnLst/>
              <a:rect r="r" b="b" t="t" l="l"/>
              <a:pathLst>
                <a:path h="3099617" w="3433385">
                  <a:moveTo>
                    <a:pt x="0" y="2998017"/>
                  </a:moveTo>
                  <a:lnTo>
                    <a:pt x="3433385" y="2998017"/>
                  </a:lnTo>
                  <a:lnTo>
                    <a:pt x="3306385" y="3099617"/>
                  </a:lnTo>
                  <a:cubicBezTo>
                    <a:pt x="3306385" y="3099617"/>
                    <a:pt x="2315784" y="3023417"/>
                    <a:pt x="2214184" y="3023417"/>
                  </a:cubicBezTo>
                  <a:lnTo>
                    <a:pt x="1219200" y="3023417"/>
                  </a:lnTo>
                  <a:cubicBezTo>
                    <a:pt x="1117600" y="3023417"/>
                    <a:pt x="127000" y="3099617"/>
                    <a:pt x="127000" y="3099617"/>
                  </a:cubicBezTo>
                  <a:lnTo>
                    <a:pt x="0" y="2998017"/>
                  </a:lnTo>
                  <a:lnTo>
                    <a:pt x="0" y="0"/>
                  </a:lnTo>
                  <a:lnTo>
                    <a:pt x="3433385" y="0"/>
                  </a:lnTo>
                  <a:lnTo>
                    <a:pt x="3433385" y="2998017"/>
                  </a:lnTo>
                  <a:lnTo>
                    <a:pt x="12700" y="2998017"/>
                  </a:lnTo>
                  <a:lnTo>
                    <a:pt x="12700" y="2985317"/>
                  </a:lnTo>
                  <a:lnTo>
                    <a:pt x="3420685" y="2985317"/>
                  </a:lnTo>
                  <a:lnTo>
                    <a:pt x="3420685" y="12700"/>
                  </a:lnTo>
                  <a:lnTo>
                    <a:pt x="12700" y="12700"/>
                  </a:lnTo>
                  <a:lnTo>
                    <a:pt x="12700" y="299801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57150"/>
              <a:ext cx="3433384" cy="2597967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Very conscious of the amount of food others are eating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3859169" y="7208703"/>
            <a:ext cx="2719836" cy="2324713"/>
            <a:chOff x="0" y="0"/>
            <a:chExt cx="3626449" cy="3099617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626448" cy="2998017"/>
            </a:xfrm>
            <a:custGeom>
              <a:avLst/>
              <a:gdLst/>
              <a:ahLst/>
              <a:cxnLst/>
              <a:rect r="r" b="b" t="t" l="l"/>
              <a:pathLst>
                <a:path h="2998017" w="3626448">
                  <a:moveTo>
                    <a:pt x="0" y="0"/>
                  </a:moveTo>
                  <a:lnTo>
                    <a:pt x="3626448" y="0"/>
                  </a:lnTo>
                  <a:lnTo>
                    <a:pt x="3626448" y="2998017"/>
                  </a:lnTo>
                  <a:lnTo>
                    <a:pt x="0" y="2998017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626448" cy="3099617"/>
            </a:xfrm>
            <a:custGeom>
              <a:avLst/>
              <a:gdLst/>
              <a:ahLst/>
              <a:cxnLst/>
              <a:rect r="r" b="b" t="t" l="l"/>
              <a:pathLst>
                <a:path h="3099617" w="3626448">
                  <a:moveTo>
                    <a:pt x="0" y="2998017"/>
                  </a:moveTo>
                  <a:lnTo>
                    <a:pt x="3626448" y="2998017"/>
                  </a:lnTo>
                  <a:lnTo>
                    <a:pt x="3499448" y="3099617"/>
                  </a:lnTo>
                  <a:cubicBezTo>
                    <a:pt x="3499448" y="3099617"/>
                    <a:pt x="2508849" y="3023417"/>
                    <a:pt x="2407249" y="3023417"/>
                  </a:cubicBezTo>
                  <a:lnTo>
                    <a:pt x="1219200" y="3023417"/>
                  </a:lnTo>
                  <a:cubicBezTo>
                    <a:pt x="1117600" y="3023417"/>
                    <a:pt x="127000" y="3099617"/>
                    <a:pt x="127000" y="3099617"/>
                  </a:cubicBezTo>
                  <a:lnTo>
                    <a:pt x="0" y="2998017"/>
                  </a:lnTo>
                  <a:lnTo>
                    <a:pt x="0" y="0"/>
                  </a:lnTo>
                  <a:lnTo>
                    <a:pt x="3626448" y="0"/>
                  </a:lnTo>
                  <a:lnTo>
                    <a:pt x="3626448" y="2998017"/>
                  </a:lnTo>
                  <a:lnTo>
                    <a:pt x="12700" y="2998017"/>
                  </a:lnTo>
                  <a:lnTo>
                    <a:pt x="12700" y="2985317"/>
                  </a:lnTo>
                  <a:lnTo>
                    <a:pt x="3613748" y="2985317"/>
                  </a:lnTo>
                  <a:lnTo>
                    <a:pt x="3613748" y="12700"/>
                  </a:lnTo>
                  <a:lnTo>
                    <a:pt x="12700" y="12700"/>
                  </a:lnTo>
                  <a:lnTo>
                    <a:pt x="12700" y="299801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57150"/>
              <a:ext cx="3626449" cy="2597967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Usually triggered by high stress situations/periods of life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358890" y="724496"/>
            <a:ext cx="11570219" cy="2195841"/>
            <a:chOff x="0" y="0"/>
            <a:chExt cx="15426959" cy="292778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0"/>
              <a:ext cx="15426959" cy="1625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00"/>
                </a:lnSpc>
                <a:spcBef>
                  <a:spcPct val="0"/>
                </a:spcBef>
              </a:pPr>
              <a:r>
                <a:rPr lang="en-US" b="true" sz="8000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Meet the Team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2254900"/>
              <a:ext cx="15426959" cy="6728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1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true" rot="-9323698">
            <a:off x="12633533" y="405619"/>
            <a:ext cx="7738312" cy="11110665"/>
          </a:xfrm>
          <a:custGeom>
            <a:avLst/>
            <a:gdLst/>
            <a:ahLst/>
            <a:cxnLst/>
            <a:rect r="r" b="b" t="t" l="l"/>
            <a:pathLst>
              <a:path h="11110665" w="7738312">
                <a:moveTo>
                  <a:pt x="7738312" y="11110666"/>
                </a:moveTo>
                <a:lnTo>
                  <a:pt x="0" y="11110666"/>
                </a:lnTo>
                <a:lnTo>
                  <a:pt x="0" y="0"/>
                </a:lnTo>
                <a:lnTo>
                  <a:pt x="7738312" y="0"/>
                </a:lnTo>
                <a:lnTo>
                  <a:pt x="7738312" y="11110666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526209" y="2252956"/>
            <a:ext cx="17314970" cy="6507423"/>
            <a:chOff x="0" y="0"/>
            <a:chExt cx="23086626" cy="8676563"/>
          </a:xfrm>
        </p:grpSpPr>
        <p:sp>
          <p:nvSpPr>
            <p:cNvPr name="Freeform 7" id="7"/>
            <p:cNvSpPr/>
            <p:nvPr/>
          </p:nvSpPr>
          <p:spPr>
            <a:xfrm flipH="false" flipV="false" rot="-3962005">
              <a:off x="6225261" y="936116"/>
              <a:ext cx="5007001" cy="4552198"/>
            </a:xfrm>
            <a:custGeom>
              <a:avLst/>
              <a:gdLst/>
              <a:ahLst/>
              <a:cxnLst/>
              <a:rect r="r" b="b" t="t" l="l"/>
              <a:pathLst>
                <a:path h="4552198" w="5007001">
                  <a:moveTo>
                    <a:pt x="0" y="0"/>
                  </a:moveTo>
                  <a:lnTo>
                    <a:pt x="5007001" y="0"/>
                  </a:lnTo>
                  <a:lnTo>
                    <a:pt x="5007001" y="4552198"/>
                  </a:lnTo>
                  <a:lnTo>
                    <a:pt x="0" y="4552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8" id="8"/>
            <p:cNvGrpSpPr/>
            <p:nvPr/>
          </p:nvGrpSpPr>
          <p:grpSpPr>
            <a:xfrm rot="0">
              <a:off x="6245627" y="1220668"/>
              <a:ext cx="4966269" cy="4496090"/>
              <a:chOff x="0" y="0"/>
              <a:chExt cx="5580380" cy="505206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-635000" y="-673100"/>
                <a:ext cx="6488430" cy="6027420"/>
              </a:xfrm>
              <a:custGeom>
                <a:avLst/>
                <a:gdLst/>
                <a:ahLst/>
                <a:cxnLst/>
                <a:rect r="r" b="b" t="t" l="l"/>
                <a:pathLst>
                  <a:path h="6027420" w="6488430">
                    <a:moveTo>
                      <a:pt x="5344160" y="1055370"/>
                    </a:moveTo>
                    <a:cubicBezTo>
                      <a:pt x="4573270" y="651510"/>
                      <a:pt x="3856990" y="1112520"/>
                      <a:pt x="3284220" y="1112520"/>
                    </a:cubicBezTo>
                    <a:cubicBezTo>
                      <a:pt x="2839720" y="1112520"/>
                      <a:pt x="2001520" y="0"/>
                      <a:pt x="1000760" y="1314450"/>
                    </a:cubicBezTo>
                    <a:cubicBezTo>
                      <a:pt x="0" y="2628900"/>
                      <a:pt x="1247140" y="3865880"/>
                      <a:pt x="2368550" y="4946650"/>
                    </a:cubicBezTo>
                    <a:cubicBezTo>
                      <a:pt x="3489960" y="6027420"/>
                      <a:pt x="5013960" y="6009640"/>
                      <a:pt x="5894070" y="4725670"/>
                    </a:cubicBezTo>
                    <a:cubicBezTo>
                      <a:pt x="6488430" y="3859530"/>
                      <a:pt x="6229350" y="1520190"/>
                      <a:pt x="5344160" y="105537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0" t="0" r="0" b="-49012"/>
                </a:stretch>
              </a:blip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6962767" y="6386330"/>
              <a:ext cx="3531989" cy="22902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Mai Mostafa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‘26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SymSys Major</a:t>
              </a:r>
            </a:p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Education Minor</a:t>
              </a:r>
            </a:p>
          </p:txBody>
        </p:sp>
        <p:grpSp>
          <p:nvGrpSpPr>
            <p:cNvPr name="Group 11" id="11"/>
            <p:cNvGrpSpPr/>
            <p:nvPr/>
          </p:nvGrpSpPr>
          <p:grpSpPr>
            <a:xfrm rot="0">
              <a:off x="6228913" y="1156985"/>
              <a:ext cx="4999698" cy="4526354"/>
              <a:chOff x="0" y="0"/>
              <a:chExt cx="5580380" cy="505206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-635000" y="-673100"/>
                <a:ext cx="6488430" cy="6027420"/>
              </a:xfrm>
              <a:custGeom>
                <a:avLst/>
                <a:gdLst/>
                <a:ahLst/>
                <a:cxnLst/>
                <a:rect r="r" b="b" t="t" l="l"/>
                <a:pathLst>
                  <a:path h="6027420" w="6488430">
                    <a:moveTo>
                      <a:pt x="5344160" y="1055370"/>
                    </a:moveTo>
                    <a:cubicBezTo>
                      <a:pt x="4573270" y="651510"/>
                      <a:pt x="3856990" y="1112520"/>
                      <a:pt x="3284220" y="1112520"/>
                    </a:cubicBezTo>
                    <a:cubicBezTo>
                      <a:pt x="2839720" y="1112520"/>
                      <a:pt x="2001520" y="0"/>
                      <a:pt x="1000760" y="1314450"/>
                    </a:cubicBezTo>
                    <a:cubicBezTo>
                      <a:pt x="0" y="2628900"/>
                      <a:pt x="1247140" y="3865880"/>
                      <a:pt x="2368550" y="4946650"/>
                    </a:cubicBezTo>
                    <a:cubicBezTo>
                      <a:pt x="3489960" y="6027420"/>
                      <a:pt x="5013960" y="6009640"/>
                      <a:pt x="5894070" y="4725670"/>
                    </a:cubicBezTo>
                    <a:cubicBezTo>
                      <a:pt x="6488430" y="3859530"/>
                      <a:pt x="6229350" y="1520190"/>
                      <a:pt x="5344160" y="105537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0" t="-3310" r="0" b="-47224"/>
                </a:stretch>
              </a:blipFill>
            </p:spPr>
          </p:sp>
        </p:grpSp>
        <p:sp>
          <p:nvSpPr>
            <p:cNvPr name="Freeform 13" id="13"/>
            <p:cNvSpPr/>
            <p:nvPr/>
          </p:nvSpPr>
          <p:spPr>
            <a:xfrm flipH="false" flipV="false" rot="-6697027">
              <a:off x="534808" y="889842"/>
              <a:ext cx="5007001" cy="4552198"/>
            </a:xfrm>
            <a:custGeom>
              <a:avLst/>
              <a:gdLst/>
              <a:ahLst/>
              <a:cxnLst/>
              <a:rect r="r" b="b" t="t" l="l"/>
              <a:pathLst>
                <a:path h="4552198" w="5007001">
                  <a:moveTo>
                    <a:pt x="0" y="0"/>
                  </a:moveTo>
                  <a:lnTo>
                    <a:pt x="5007001" y="0"/>
                  </a:lnTo>
                  <a:lnTo>
                    <a:pt x="5007001" y="4552198"/>
                  </a:lnTo>
                  <a:lnTo>
                    <a:pt x="0" y="4552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14" id="14"/>
            <p:cNvGrpSpPr/>
            <p:nvPr/>
          </p:nvGrpSpPr>
          <p:grpSpPr>
            <a:xfrm rot="0">
              <a:off x="538460" y="902764"/>
              <a:ext cx="4999698" cy="4526354"/>
              <a:chOff x="0" y="0"/>
              <a:chExt cx="5580380" cy="505206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-635000" y="-673100"/>
                <a:ext cx="6488430" cy="6027420"/>
              </a:xfrm>
              <a:custGeom>
                <a:avLst/>
                <a:gdLst/>
                <a:ahLst/>
                <a:cxnLst/>
                <a:rect r="r" b="b" t="t" l="l"/>
                <a:pathLst>
                  <a:path h="6027420" w="6488430">
                    <a:moveTo>
                      <a:pt x="5344160" y="1055370"/>
                    </a:moveTo>
                    <a:cubicBezTo>
                      <a:pt x="4573270" y="651510"/>
                      <a:pt x="3856990" y="1112520"/>
                      <a:pt x="3284220" y="1112520"/>
                    </a:cubicBezTo>
                    <a:cubicBezTo>
                      <a:pt x="2839720" y="1112520"/>
                      <a:pt x="2001520" y="0"/>
                      <a:pt x="1000760" y="1314450"/>
                    </a:cubicBezTo>
                    <a:cubicBezTo>
                      <a:pt x="0" y="2628900"/>
                      <a:pt x="1247140" y="3865880"/>
                      <a:pt x="2368550" y="4946650"/>
                    </a:cubicBezTo>
                    <a:cubicBezTo>
                      <a:pt x="3489960" y="6027420"/>
                      <a:pt x="5013960" y="6009640"/>
                      <a:pt x="5894070" y="4725670"/>
                    </a:cubicBezTo>
                    <a:cubicBezTo>
                      <a:pt x="6488430" y="3859530"/>
                      <a:pt x="6229350" y="1520190"/>
                      <a:pt x="5344160" y="105537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45315" t="-90374" r="-54023" b="-103198"/>
                </a:stretch>
              </a:blipFill>
            </p:spPr>
          </p:sp>
        </p:grpSp>
        <p:sp>
          <p:nvSpPr>
            <p:cNvPr name="Freeform 16" id="16"/>
            <p:cNvSpPr/>
            <p:nvPr/>
          </p:nvSpPr>
          <p:spPr>
            <a:xfrm flipH="false" flipV="false" rot="-1118536">
              <a:off x="11774246" y="856268"/>
              <a:ext cx="5007001" cy="4552198"/>
            </a:xfrm>
            <a:custGeom>
              <a:avLst/>
              <a:gdLst/>
              <a:ahLst/>
              <a:cxnLst/>
              <a:rect r="r" b="b" t="t" l="l"/>
              <a:pathLst>
                <a:path h="4552198" w="5007001">
                  <a:moveTo>
                    <a:pt x="0" y="0"/>
                  </a:moveTo>
                  <a:lnTo>
                    <a:pt x="5007001" y="0"/>
                  </a:lnTo>
                  <a:lnTo>
                    <a:pt x="5007001" y="4552198"/>
                  </a:lnTo>
                  <a:lnTo>
                    <a:pt x="0" y="4552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17" id="17"/>
            <p:cNvGrpSpPr/>
            <p:nvPr/>
          </p:nvGrpSpPr>
          <p:grpSpPr>
            <a:xfrm rot="0">
              <a:off x="11794612" y="1140820"/>
              <a:ext cx="4966269" cy="4496090"/>
              <a:chOff x="0" y="0"/>
              <a:chExt cx="5580380" cy="505206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-635000" y="-673100"/>
                <a:ext cx="6488430" cy="6027420"/>
              </a:xfrm>
              <a:custGeom>
                <a:avLst/>
                <a:gdLst/>
                <a:ahLst/>
                <a:cxnLst/>
                <a:rect r="r" b="b" t="t" l="l"/>
                <a:pathLst>
                  <a:path h="6027420" w="6488430">
                    <a:moveTo>
                      <a:pt x="5344160" y="1055370"/>
                    </a:moveTo>
                    <a:cubicBezTo>
                      <a:pt x="4573270" y="651510"/>
                      <a:pt x="3856990" y="1112520"/>
                      <a:pt x="3284220" y="1112520"/>
                    </a:cubicBezTo>
                    <a:cubicBezTo>
                      <a:pt x="2839720" y="1112520"/>
                      <a:pt x="2001520" y="0"/>
                      <a:pt x="1000760" y="1314450"/>
                    </a:cubicBezTo>
                    <a:cubicBezTo>
                      <a:pt x="0" y="2628900"/>
                      <a:pt x="1247140" y="3865880"/>
                      <a:pt x="2368550" y="4946650"/>
                    </a:cubicBezTo>
                    <a:cubicBezTo>
                      <a:pt x="3489960" y="6027420"/>
                      <a:pt x="5013960" y="6009640"/>
                      <a:pt x="5894070" y="4725670"/>
                    </a:cubicBezTo>
                    <a:cubicBezTo>
                      <a:pt x="6488430" y="3859530"/>
                      <a:pt x="6229350" y="1520190"/>
                      <a:pt x="5344160" y="105537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0" t="-30016" r="0" b="-35665"/>
                </a:stretch>
              </a:blipFill>
            </p:spPr>
          </p:sp>
        </p:grpSp>
        <p:sp>
          <p:nvSpPr>
            <p:cNvPr name="TextBox 19" id="19"/>
            <p:cNvSpPr txBox="true"/>
            <p:nvPr/>
          </p:nvSpPr>
          <p:spPr>
            <a:xfrm rot="0">
              <a:off x="12511752" y="6306482"/>
              <a:ext cx="3531989" cy="22902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Ava Love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‘25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SymSys Major</a:t>
              </a:r>
            </a:p>
            <a:p>
              <a:pPr algn="ctr">
                <a:lnSpc>
                  <a:spcPts val="3499"/>
                </a:lnSpc>
                <a:spcBef>
                  <a:spcPct val="0"/>
                </a:spcBef>
              </a:pP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1422351" y="6306482"/>
              <a:ext cx="3231916" cy="22902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 Young Son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‘25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Music Major</a:t>
              </a:r>
            </a:p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CS Minor</a:t>
              </a:r>
            </a:p>
          </p:txBody>
        </p:sp>
        <p:sp>
          <p:nvSpPr>
            <p:cNvPr name="Freeform 21" id="21"/>
            <p:cNvSpPr/>
            <p:nvPr/>
          </p:nvSpPr>
          <p:spPr>
            <a:xfrm flipH="false" flipV="false" rot="913946">
              <a:off x="17569566" y="908716"/>
              <a:ext cx="5007001" cy="4552198"/>
            </a:xfrm>
            <a:custGeom>
              <a:avLst/>
              <a:gdLst/>
              <a:ahLst/>
              <a:cxnLst/>
              <a:rect r="r" b="b" t="t" l="l"/>
              <a:pathLst>
                <a:path h="4552198" w="5007001">
                  <a:moveTo>
                    <a:pt x="0" y="0"/>
                  </a:moveTo>
                  <a:lnTo>
                    <a:pt x="5007001" y="0"/>
                  </a:lnTo>
                  <a:lnTo>
                    <a:pt x="5007001" y="4552198"/>
                  </a:lnTo>
                  <a:lnTo>
                    <a:pt x="0" y="4552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22" id="22"/>
            <p:cNvGrpSpPr/>
            <p:nvPr/>
          </p:nvGrpSpPr>
          <p:grpSpPr>
            <a:xfrm rot="0">
              <a:off x="17382200" y="1096441"/>
              <a:ext cx="4999698" cy="4526354"/>
              <a:chOff x="0" y="0"/>
              <a:chExt cx="5580380" cy="505206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-635000" y="-673100"/>
                <a:ext cx="6488430" cy="6027420"/>
              </a:xfrm>
              <a:custGeom>
                <a:avLst/>
                <a:gdLst/>
                <a:ahLst/>
                <a:cxnLst/>
                <a:rect r="r" b="b" t="t" l="l"/>
                <a:pathLst>
                  <a:path h="6027420" w="6488430">
                    <a:moveTo>
                      <a:pt x="5344160" y="1055370"/>
                    </a:moveTo>
                    <a:cubicBezTo>
                      <a:pt x="4573270" y="651510"/>
                      <a:pt x="3856990" y="1112520"/>
                      <a:pt x="3284220" y="1112520"/>
                    </a:cubicBezTo>
                    <a:cubicBezTo>
                      <a:pt x="2839720" y="1112520"/>
                      <a:pt x="2001520" y="0"/>
                      <a:pt x="1000760" y="1314450"/>
                    </a:cubicBezTo>
                    <a:cubicBezTo>
                      <a:pt x="0" y="2628900"/>
                      <a:pt x="1247140" y="3865880"/>
                      <a:pt x="2368550" y="4946650"/>
                    </a:cubicBezTo>
                    <a:cubicBezTo>
                      <a:pt x="3489960" y="6027420"/>
                      <a:pt x="5013960" y="6009640"/>
                      <a:pt x="5894070" y="4725670"/>
                    </a:cubicBezTo>
                    <a:cubicBezTo>
                      <a:pt x="6488430" y="3859530"/>
                      <a:pt x="6229350" y="1520190"/>
                      <a:pt x="5344160" y="105537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0" t="-3225" r="0" b="-3225"/>
                </a:stretch>
              </a:blipFill>
            </p:spPr>
          </p:sp>
        </p:grpSp>
        <p:sp>
          <p:nvSpPr>
            <p:cNvPr name="TextBox 24" id="24"/>
            <p:cNvSpPr txBox="true"/>
            <p:nvPr/>
          </p:nvSpPr>
          <p:spPr>
            <a:xfrm rot="0">
              <a:off x="18238376" y="6150983"/>
              <a:ext cx="3972152" cy="22902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Elton Manchester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‘26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CS Major</a:t>
              </a:r>
            </a:p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Music Minor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true" rot="-7853944">
            <a:off x="-3628476" y="-3044642"/>
            <a:ext cx="8618089" cy="13033502"/>
          </a:xfrm>
          <a:custGeom>
            <a:avLst/>
            <a:gdLst/>
            <a:ahLst/>
            <a:cxnLst/>
            <a:rect r="r" b="b" t="t" l="l"/>
            <a:pathLst>
              <a:path h="13033502" w="8618089">
                <a:moveTo>
                  <a:pt x="0" y="13033502"/>
                </a:moveTo>
                <a:lnTo>
                  <a:pt x="8618089" y="13033502"/>
                </a:lnTo>
                <a:lnTo>
                  <a:pt x="8618089" y="0"/>
                </a:lnTo>
                <a:lnTo>
                  <a:pt x="0" y="0"/>
                </a:lnTo>
                <a:lnTo>
                  <a:pt x="0" y="13033502"/>
                </a:lnTo>
                <a:close/>
              </a:path>
            </a:pathLst>
          </a:custGeom>
          <a:blipFill>
            <a:blip r:embed="rId10">
              <a:alphaModFix amt="1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9218456">
            <a:off x="12357003" y="409188"/>
            <a:ext cx="8618089" cy="13033502"/>
          </a:xfrm>
          <a:custGeom>
            <a:avLst/>
            <a:gdLst/>
            <a:ahLst/>
            <a:cxnLst/>
            <a:rect r="r" b="b" t="t" l="l"/>
            <a:pathLst>
              <a:path h="13033502" w="8618089">
                <a:moveTo>
                  <a:pt x="0" y="13033502"/>
                </a:moveTo>
                <a:lnTo>
                  <a:pt x="8618089" y="13033502"/>
                </a:lnTo>
                <a:lnTo>
                  <a:pt x="8618089" y="0"/>
                </a:lnTo>
                <a:lnTo>
                  <a:pt x="0" y="0"/>
                </a:lnTo>
                <a:lnTo>
                  <a:pt x="0" y="13033502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304555" y="746135"/>
            <a:ext cx="9678890" cy="2226310"/>
            <a:chOff x="0" y="0"/>
            <a:chExt cx="12905186" cy="2968413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0"/>
              <a:ext cx="12905186" cy="1625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00"/>
                </a:lnSpc>
                <a:spcBef>
                  <a:spcPct val="0"/>
                </a:spcBef>
              </a:pPr>
              <a:r>
                <a:rPr lang="en-US" b="true" sz="8000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Insight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597025"/>
              <a:ext cx="12905186" cy="1371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5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4D4D4D"/>
                  </a:solidFill>
                  <a:latin typeface="Noto Serif"/>
                  <a:ea typeface="Noto Serif"/>
                  <a:cs typeface="Noto Serif"/>
                  <a:sym typeface="Noto Serif"/>
                </a:rPr>
                <a:t>She tends to be more likely to relapse when under a lot of stress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823775" y="4181312"/>
            <a:ext cx="967889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4304555" y="7031990"/>
            <a:ext cx="9678890" cy="2226310"/>
            <a:chOff x="0" y="0"/>
            <a:chExt cx="12905186" cy="2968413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0"/>
              <a:ext cx="12905186" cy="1625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00"/>
                </a:lnSpc>
                <a:spcBef>
                  <a:spcPct val="0"/>
                </a:spcBef>
              </a:pPr>
              <a:r>
                <a:rPr lang="en-US" b="true" sz="8000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Need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597025"/>
              <a:ext cx="12905186" cy="1371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5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4D4D4D"/>
                  </a:solidFill>
                  <a:latin typeface="Noto Serif"/>
                  <a:ea typeface="Noto Serif"/>
                  <a:cs typeface="Noto Serif"/>
                  <a:sym typeface="Noto Serif"/>
                </a:rPr>
                <a:t>A way to regulate or manage her stress so she isn’t as susceptible.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true" flipV="true" rot="9218456">
            <a:off x="-4489" y="515239"/>
            <a:ext cx="8618089" cy="13033502"/>
          </a:xfrm>
          <a:custGeom>
            <a:avLst/>
            <a:gdLst/>
            <a:ahLst/>
            <a:cxnLst/>
            <a:rect r="r" b="b" t="t" l="l"/>
            <a:pathLst>
              <a:path h="13033502" w="8618089">
                <a:moveTo>
                  <a:pt x="8618088" y="13033502"/>
                </a:moveTo>
                <a:lnTo>
                  <a:pt x="0" y="13033502"/>
                </a:lnTo>
                <a:lnTo>
                  <a:pt x="0" y="0"/>
                </a:lnTo>
                <a:lnTo>
                  <a:pt x="8618088" y="0"/>
                </a:lnTo>
                <a:lnTo>
                  <a:pt x="8618088" y="13033502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620877">
            <a:off x="6979888" y="3175962"/>
            <a:ext cx="4328224" cy="3935077"/>
          </a:xfrm>
          <a:custGeom>
            <a:avLst/>
            <a:gdLst/>
            <a:ahLst/>
            <a:cxnLst/>
            <a:rect r="r" b="b" t="t" l="l"/>
            <a:pathLst>
              <a:path h="3935077" w="4328224">
                <a:moveTo>
                  <a:pt x="0" y="0"/>
                </a:moveTo>
                <a:lnTo>
                  <a:pt x="4328224" y="0"/>
                </a:lnTo>
                <a:lnTo>
                  <a:pt x="4328224" y="3935076"/>
                </a:lnTo>
                <a:lnTo>
                  <a:pt x="0" y="3935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-139863">
            <a:off x="7551064" y="3701375"/>
            <a:ext cx="3185871" cy="2884250"/>
            <a:chOff x="0" y="0"/>
            <a:chExt cx="5580380" cy="50520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635000" y="-673100"/>
              <a:ext cx="6488430" cy="6027420"/>
            </a:xfrm>
            <a:custGeom>
              <a:avLst/>
              <a:gdLst/>
              <a:ahLst/>
              <a:cxnLst/>
              <a:rect r="r" b="b" t="t" l="l"/>
              <a:pathLst>
                <a:path h="6027420" w="648843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5"/>
              <a:stretch>
                <a:fillRect l="-17749" t="-10693" r="-19693" b="-25527"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9218456">
            <a:off x="12357003" y="409188"/>
            <a:ext cx="8618089" cy="13033502"/>
          </a:xfrm>
          <a:custGeom>
            <a:avLst/>
            <a:gdLst/>
            <a:ahLst/>
            <a:cxnLst/>
            <a:rect r="r" b="b" t="t" l="l"/>
            <a:pathLst>
              <a:path h="13033502" w="8618089">
                <a:moveTo>
                  <a:pt x="0" y="13033502"/>
                </a:moveTo>
                <a:lnTo>
                  <a:pt x="8618089" y="13033502"/>
                </a:lnTo>
                <a:lnTo>
                  <a:pt x="8618089" y="0"/>
                </a:lnTo>
                <a:lnTo>
                  <a:pt x="0" y="0"/>
                </a:lnTo>
                <a:lnTo>
                  <a:pt x="0" y="13033502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304555" y="260436"/>
            <a:ext cx="9678890" cy="2750185"/>
            <a:chOff x="0" y="0"/>
            <a:chExt cx="12905186" cy="3666913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0"/>
              <a:ext cx="12905186" cy="1625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00"/>
                </a:lnSpc>
                <a:spcBef>
                  <a:spcPct val="0"/>
                </a:spcBef>
              </a:pPr>
              <a:r>
                <a:rPr lang="en-US" b="true" sz="8000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Insight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597025"/>
              <a:ext cx="12905186" cy="20698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5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4D4D4D"/>
                  </a:solidFill>
                  <a:latin typeface="Noto Serif"/>
                  <a:ea typeface="Noto Serif"/>
                  <a:cs typeface="Noto Serif"/>
                  <a:sym typeface="Noto Serif"/>
                </a:rPr>
                <a:t>She has a very all-or-nothing mentality when it comes to food. If she doesn’t eat as “healthily” as she would’ve liked, she tends to binge.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823775" y="4181312"/>
            <a:ext cx="967889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4304555" y="7031990"/>
            <a:ext cx="9678890" cy="2226310"/>
            <a:chOff x="0" y="0"/>
            <a:chExt cx="12905186" cy="2968413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0"/>
              <a:ext cx="12905186" cy="1625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00"/>
                </a:lnSpc>
                <a:spcBef>
                  <a:spcPct val="0"/>
                </a:spcBef>
              </a:pPr>
              <a:r>
                <a:rPr lang="en-US" b="true" sz="8000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Need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597025"/>
              <a:ext cx="12905186" cy="1371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5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4D4D4D"/>
                  </a:solidFill>
                  <a:latin typeface="Noto Serif"/>
                  <a:ea typeface="Noto Serif"/>
                  <a:cs typeface="Noto Serif"/>
                  <a:sym typeface="Noto Serif"/>
                </a:rPr>
                <a:t>A way to prevent or avoid the feeling of failure that leads to binging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true" flipV="true" rot="9218456">
            <a:off x="-4489" y="515239"/>
            <a:ext cx="8618089" cy="13033502"/>
          </a:xfrm>
          <a:custGeom>
            <a:avLst/>
            <a:gdLst/>
            <a:ahLst/>
            <a:cxnLst/>
            <a:rect r="r" b="b" t="t" l="l"/>
            <a:pathLst>
              <a:path h="13033502" w="8618089">
                <a:moveTo>
                  <a:pt x="8618088" y="13033502"/>
                </a:moveTo>
                <a:lnTo>
                  <a:pt x="0" y="13033502"/>
                </a:lnTo>
                <a:lnTo>
                  <a:pt x="0" y="0"/>
                </a:lnTo>
                <a:lnTo>
                  <a:pt x="8618088" y="0"/>
                </a:lnTo>
                <a:lnTo>
                  <a:pt x="8618088" y="13033502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620877">
            <a:off x="6979888" y="3175962"/>
            <a:ext cx="4328224" cy="3935077"/>
          </a:xfrm>
          <a:custGeom>
            <a:avLst/>
            <a:gdLst/>
            <a:ahLst/>
            <a:cxnLst/>
            <a:rect r="r" b="b" t="t" l="l"/>
            <a:pathLst>
              <a:path h="3935077" w="4328224">
                <a:moveTo>
                  <a:pt x="0" y="0"/>
                </a:moveTo>
                <a:lnTo>
                  <a:pt x="4328224" y="0"/>
                </a:lnTo>
                <a:lnTo>
                  <a:pt x="4328224" y="3935076"/>
                </a:lnTo>
                <a:lnTo>
                  <a:pt x="0" y="3935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-139863">
            <a:off x="7551064" y="3701375"/>
            <a:ext cx="3185871" cy="2884250"/>
            <a:chOff x="0" y="0"/>
            <a:chExt cx="5580380" cy="50520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635000" y="-673100"/>
              <a:ext cx="6488430" cy="6027420"/>
            </a:xfrm>
            <a:custGeom>
              <a:avLst/>
              <a:gdLst/>
              <a:ahLst/>
              <a:cxnLst/>
              <a:rect r="r" b="b" t="t" l="l"/>
              <a:pathLst>
                <a:path h="6027420" w="648843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5"/>
              <a:stretch>
                <a:fillRect l="-17749" t="-10693" r="-19693" b="-25527"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8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20014" y="2880599"/>
            <a:ext cx="11247973" cy="6819832"/>
            <a:chOff x="0" y="0"/>
            <a:chExt cx="14997297" cy="909310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0"/>
              <a:ext cx="14997297" cy="8001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99"/>
                </a:lnSpc>
                <a:spcBef>
                  <a:spcPct val="0"/>
                </a:spcBef>
              </a:pPr>
              <a:r>
                <a:rPr lang="en-US" b="true" sz="3999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Therapy is essential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1117220"/>
              <a:ext cx="14997297" cy="5376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4D4D4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Recovery is nearly impossible without it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3134928"/>
              <a:ext cx="14997297" cy="8001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99"/>
                </a:lnSpc>
                <a:spcBef>
                  <a:spcPct val="0"/>
                </a:spcBef>
              </a:pPr>
              <a:r>
                <a:rPr lang="en-US" b="true" sz="3999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Stress impacts their ability to recover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4252148"/>
              <a:ext cx="14997297" cy="1121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4D4D4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Whether it is information overload or stress from class, it certainly is not helpful in the recovery process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6854055"/>
              <a:ext cx="14997297" cy="8001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99"/>
                </a:lnSpc>
                <a:spcBef>
                  <a:spcPct val="0"/>
                </a:spcBef>
              </a:pPr>
              <a:r>
                <a:rPr lang="en-US" b="true" sz="3999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There is a lot of (mis)information out there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7971276"/>
              <a:ext cx="14997297" cy="1121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4D4D4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Its hard to know whats right for you when there’s so much out there, especially when not all of it is trustworthy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true" flipV="true" rot="-9323698">
            <a:off x="13390144" y="982846"/>
            <a:ext cx="7738312" cy="11110665"/>
          </a:xfrm>
          <a:custGeom>
            <a:avLst/>
            <a:gdLst/>
            <a:ahLst/>
            <a:cxnLst/>
            <a:rect r="r" b="b" t="t" l="l"/>
            <a:pathLst>
              <a:path h="11110665" w="7738312">
                <a:moveTo>
                  <a:pt x="7738312" y="11110665"/>
                </a:moveTo>
                <a:lnTo>
                  <a:pt x="0" y="11110665"/>
                </a:lnTo>
                <a:lnTo>
                  <a:pt x="0" y="0"/>
                </a:lnTo>
                <a:lnTo>
                  <a:pt x="7738312" y="0"/>
                </a:lnTo>
                <a:lnTo>
                  <a:pt x="7738312" y="11110665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9106844">
            <a:off x="-2849981" y="1169237"/>
            <a:ext cx="7738312" cy="11110665"/>
          </a:xfrm>
          <a:custGeom>
            <a:avLst/>
            <a:gdLst/>
            <a:ahLst/>
            <a:cxnLst/>
            <a:rect r="r" b="b" t="t" l="l"/>
            <a:pathLst>
              <a:path h="11110665" w="7738312">
                <a:moveTo>
                  <a:pt x="0" y="11110666"/>
                </a:moveTo>
                <a:lnTo>
                  <a:pt x="7738312" y="11110666"/>
                </a:lnTo>
                <a:lnTo>
                  <a:pt x="7738312" y="0"/>
                </a:lnTo>
                <a:lnTo>
                  <a:pt x="0" y="0"/>
                </a:lnTo>
                <a:lnTo>
                  <a:pt x="0" y="11110666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641529" y="277903"/>
            <a:ext cx="5004941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0"/>
              </a:lnSpc>
              <a:spcBef>
                <a:spcPct val="0"/>
              </a:spcBef>
            </a:pPr>
            <a:r>
              <a:rPr lang="en-US" b="true" sz="8000">
                <a:solidFill>
                  <a:srgbClr val="325FAB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Summary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181898" y="1721722"/>
            <a:ext cx="7924205" cy="844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b="true" sz="4999">
                <a:solidFill>
                  <a:srgbClr val="325FAB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Our Participants Agreed 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8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7485" y="2438468"/>
            <a:ext cx="16653030" cy="6819832"/>
            <a:chOff x="0" y="0"/>
            <a:chExt cx="22204041" cy="909310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0"/>
              <a:ext cx="22204041" cy="8001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99"/>
                </a:lnSpc>
                <a:spcBef>
                  <a:spcPct val="0"/>
                </a:spcBef>
              </a:pPr>
              <a:r>
                <a:rPr lang="en-US" b="true" sz="3999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Therapy is inaccessible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1117220"/>
              <a:ext cx="22204041" cy="1121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4D4D4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It is incredibly difficult to get a therapist, this process can take a very long time and most find themselves without any resources while they wait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3719128"/>
              <a:ext cx="22204041" cy="8001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99"/>
                </a:lnSpc>
                <a:spcBef>
                  <a:spcPct val="0"/>
                </a:spcBef>
              </a:pPr>
              <a:r>
                <a:rPr lang="en-US" b="true" sz="3999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Regulating emotions can be very difficult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4836348"/>
              <a:ext cx="22204041" cy="1121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4D4D4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Especially if you have an eating disorder, regulating your emotions around food is really hard, and you need to be prepared for whatever may trigger you 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7438255"/>
              <a:ext cx="22204041" cy="8001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99"/>
                </a:lnSpc>
                <a:spcBef>
                  <a:spcPct val="0"/>
                </a:spcBef>
              </a:pPr>
              <a:r>
                <a:rPr lang="en-US" b="true" sz="3999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There is no regulation of food information online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8555476"/>
              <a:ext cx="22204041" cy="5376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4D4D4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Getting dietary information from social platforms is both incredibly tempting and incredibly inaccurate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true" flipV="true" rot="4442505">
            <a:off x="10485925" y="-3654133"/>
            <a:ext cx="7738312" cy="11110665"/>
          </a:xfrm>
          <a:custGeom>
            <a:avLst/>
            <a:gdLst/>
            <a:ahLst/>
            <a:cxnLst/>
            <a:rect r="r" b="b" t="t" l="l"/>
            <a:pathLst>
              <a:path h="11110665" w="7738312">
                <a:moveTo>
                  <a:pt x="7738312" y="11110665"/>
                </a:moveTo>
                <a:lnTo>
                  <a:pt x="0" y="11110665"/>
                </a:lnTo>
                <a:lnTo>
                  <a:pt x="0" y="0"/>
                </a:lnTo>
                <a:lnTo>
                  <a:pt x="7738312" y="0"/>
                </a:lnTo>
                <a:lnTo>
                  <a:pt x="7738312" y="11110665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3871667">
            <a:off x="-857329" y="-4288971"/>
            <a:ext cx="7738312" cy="11110665"/>
          </a:xfrm>
          <a:custGeom>
            <a:avLst/>
            <a:gdLst/>
            <a:ahLst/>
            <a:cxnLst/>
            <a:rect r="r" b="b" t="t" l="l"/>
            <a:pathLst>
              <a:path h="11110665" w="7738312">
                <a:moveTo>
                  <a:pt x="0" y="11110665"/>
                </a:moveTo>
                <a:lnTo>
                  <a:pt x="7738313" y="11110665"/>
                </a:lnTo>
                <a:lnTo>
                  <a:pt x="7738313" y="0"/>
                </a:lnTo>
                <a:lnTo>
                  <a:pt x="0" y="0"/>
                </a:lnTo>
                <a:lnTo>
                  <a:pt x="0" y="11110665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641529" y="198553"/>
            <a:ext cx="5004941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0"/>
              </a:lnSpc>
              <a:spcBef>
                <a:spcPct val="0"/>
              </a:spcBef>
            </a:pPr>
            <a:r>
              <a:rPr lang="en-US" b="true" sz="8000">
                <a:solidFill>
                  <a:srgbClr val="325FAB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Summary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416478" y="1436061"/>
            <a:ext cx="3455045" cy="844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b="true" sz="4999">
                <a:solidFill>
                  <a:srgbClr val="325FAB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However...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5F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90855" y="139440"/>
            <a:ext cx="9906290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0"/>
              </a:lnSpc>
              <a:spcBef>
                <a:spcPct val="0"/>
              </a:spcBef>
            </a:pPr>
            <a:r>
              <a:rPr lang="en-US" b="true" sz="8000">
                <a:solidFill>
                  <a:srgbClr val="FFFFF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Next Steps</a:t>
            </a:r>
          </a:p>
        </p:txBody>
      </p:sp>
      <p:sp>
        <p:nvSpPr>
          <p:cNvPr name="Freeform 3" id="3"/>
          <p:cNvSpPr/>
          <p:nvPr/>
        </p:nvSpPr>
        <p:spPr>
          <a:xfrm flipH="false" flipV="true" rot="9218456">
            <a:off x="-2842838" y="2470715"/>
            <a:ext cx="8618089" cy="13033502"/>
          </a:xfrm>
          <a:custGeom>
            <a:avLst/>
            <a:gdLst/>
            <a:ahLst/>
            <a:cxnLst/>
            <a:rect r="r" b="b" t="t" l="l"/>
            <a:pathLst>
              <a:path h="13033502" w="8618089">
                <a:moveTo>
                  <a:pt x="0" y="13033502"/>
                </a:moveTo>
                <a:lnTo>
                  <a:pt x="8618088" y="13033502"/>
                </a:lnTo>
                <a:lnTo>
                  <a:pt x="8618088" y="0"/>
                </a:lnTo>
                <a:lnTo>
                  <a:pt x="0" y="0"/>
                </a:lnTo>
                <a:lnTo>
                  <a:pt x="0" y="13033502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-9440769">
            <a:off x="12950256" y="2185607"/>
            <a:ext cx="8618089" cy="13033502"/>
          </a:xfrm>
          <a:custGeom>
            <a:avLst/>
            <a:gdLst/>
            <a:ahLst/>
            <a:cxnLst/>
            <a:rect r="r" b="b" t="t" l="l"/>
            <a:pathLst>
              <a:path h="13033502" w="8618089">
                <a:moveTo>
                  <a:pt x="8618088" y="13033502"/>
                </a:moveTo>
                <a:lnTo>
                  <a:pt x="0" y="13033502"/>
                </a:lnTo>
                <a:lnTo>
                  <a:pt x="0" y="0"/>
                </a:lnTo>
                <a:lnTo>
                  <a:pt x="8618088" y="0"/>
                </a:lnTo>
                <a:lnTo>
                  <a:pt x="8618088" y="13033502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98660" y="1719113"/>
            <a:ext cx="15290679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true">
                <a:solidFill>
                  <a:srgbClr val="FFFFF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Future Interviews: </a:t>
            </a:r>
          </a:p>
          <a:p>
            <a:pPr algn="ctr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Experts, Different Genders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98660" y="3776513"/>
            <a:ext cx="15290679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D8F0FF"/>
                </a:solidFill>
                <a:latin typeface="Montserrat"/>
                <a:ea typeface="Montserrat"/>
                <a:cs typeface="Montserrat"/>
                <a:sym typeface="Montserrat"/>
              </a:rPr>
              <a:t>To get a different point of view!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98660" y="5299319"/>
            <a:ext cx="15290679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Research Available Tools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98660" y="6442034"/>
            <a:ext cx="15290679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D8F0FF"/>
                </a:solidFill>
                <a:latin typeface="Montserrat"/>
                <a:ea typeface="Montserrat"/>
                <a:cs typeface="Montserrat"/>
                <a:sym typeface="Montserrat"/>
              </a:rPr>
              <a:t>So we don’t make the same thing twice!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98660" y="7964840"/>
            <a:ext cx="15290679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Brainstorming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98660" y="9107555"/>
            <a:ext cx="15290679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D8F0FF"/>
                </a:solidFill>
                <a:latin typeface="Montserrat"/>
                <a:ea typeface="Montserrat"/>
                <a:cs typeface="Montserrat"/>
                <a:sym typeface="Montserrat"/>
              </a:rPr>
              <a:t>Using HMW statements!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5F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14450" y="7396869"/>
            <a:ext cx="7084536" cy="2169354"/>
            <a:chOff x="0" y="0"/>
            <a:chExt cx="9446049" cy="2892472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76200"/>
              <a:ext cx="9446049" cy="15493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800"/>
                </a:lnSpc>
                <a:spcBef>
                  <a:spcPct val="0"/>
                </a:spcBef>
              </a:pPr>
              <a:r>
                <a:rPr lang="en-US" b="true" sz="8000" u="none">
                  <a:solidFill>
                    <a:srgbClr val="D8F0FF"/>
                  </a:solidFill>
                  <a:latin typeface="Noto Serif Display Ultra-Bold"/>
                  <a:ea typeface="Noto Serif Display Ultra-Bold"/>
                  <a:cs typeface="Noto Serif Display Ultra-Bold"/>
                  <a:sym typeface="Noto Serif Display Ultra-Bold"/>
                </a:rPr>
                <a:t>Thank you!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2225722"/>
              <a:ext cx="9446049" cy="6667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2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true" rot="9790850">
            <a:off x="9245493" y="-1524703"/>
            <a:ext cx="9719342" cy="13955027"/>
          </a:xfrm>
          <a:custGeom>
            <a:avLst/>
            <a:gdLst/>
            <a:ahLst/>
            <a:cxnLst/>
            <a:rect r="r" b="b" t="t" l="l"/>
            <a:pathLst>
              <a:path h="13955027" w="9719342">
                <a:moveTo>
                  <a:pt x="9719342" y="13955027"/>
                </a:moveTo>
                <a:lnTo>
                  <a:pt x="0" y="13955027"/>
                </a:lnTo>
                <a:lnTo>
                  <a:pt x="0" y="0"/>
                </a:lnTo>
                <a:lnTo>
                  <a:pt x="9719342" y="0"/>
                </a:lnTo>
                <a:lnTo>
                  <a:pt x="9719342" y="13955027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8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6455125">
            <a:off x="11410741" y="-4821960"/>
            <a:ext cx="8193724" cy="12391717"/>
          </a:xfrm>
          <a:custGeom>
            <a:avLst/>
            <a:gdLst/>
            <a:ahLst/>
            <a:cxnLst/>
            <a:rect r="r" b="b" t="t" l="l"/>
            <a:pathLst>
              <a:path h="12391717" w="8193724">
                <a:moveTo>
                  <a:pt x="0" y="12391717"/>
                </a:moveTo>
                <a:lnTo>
                  <a:pt x="8193724" y="12391717"/>
                </a:lnTo>
                <a:lnTo>
                  <a:pt x="8193724" y="0"/>
                </a:lnTo>
                <a:lnTo>
                  <a:pt x="0" y="0"/>
                </a:lnTo>
                <a:lnTo>
                  <a:pt x="0" y="12391717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6312876">
            <a:off x="-1561227" y="-4623893"/>
            <a:ext cx="8193724" cy="12391717"/>
          </a:xfrm>
          <a:custGeom>
            <a:avLst/>
            <a:gdLst/>
            <a:ahLst/>
            <a:cxnLst/>
            <a:rect r="r" b="b" t="t" l="l"/>
            <a:pathLst>
              <a:path h="12391717" w="8193724">
                <a:moveTo>
                  <a:pt x="0" y="12391717"/>
                </a:moveTo>
                <a:lnTo>
                  <a:pt x="8193724" y="12391717"/>
                </a:lnTo>
                <a:lnTo>
                  <a:pt x="8193724" y="0"/>
                </a:lnTo>
                <a:lnTo>
                  <a:pt x="0" y="0"/>
                </a:lnTo>
                <a:lnTo>
                  <a:pt x="0" y="12391717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358890" y="724496"/>
            <a:ext cx="11570219" cy="2195841"/>
            <a:chOff x="0" y="0"/>
            <a:chExt cx="15426959" cy="2927789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0"/>
              <a:ext cx="15426959" cy="1625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600"/>
                </a:lnSpc>
                <a:spcBef>
                  <a:spcPct val="0"/>
                </a:spcBef>
              </a:pPr>
              <a:r>
                <a:rPr lang="en-US" b="true" sz="8000">
                  <a:solidFill>
                    <a:srgbClr val="325FAB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Domain Selection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254900"/>
              <a:ext cx="15426959" cy="6728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1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5366965" y="1746217"/>
            <a:ext cx="7554069" cy="712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wanted something we....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3737732" y="2920338"/>
            <a:ext cx="10812535" cy="1468123"/>
            <a:chOff x="0" y="0"/>
            <a:chExt cx="14416714" cy="1957497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133350"/>
              <a:ext cx="14416714" cy="1503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519"/>
                </a:lnSpc>
                <a:spcBef>
                  <a:spcPct val="0"/>
                </a:spcBef>
              </a:pPr>
              <a:r>
                <a:rPr lang="en-US" sz="6799">
                  <a:solidFill>
                    <a:srgbClr val="325FAB"/>
                  </a:solidFill>
                  <a:latin typeface="Noto Serif"/>
                  <a:ea typeface="Noto Serif"/>
                  <a:cs typeface="Noto Serif"/>
                  <a:sym typeface="Noto Serif"/>
                </a:rPr>
                <a:t>Felt Was Underserviced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1256323" y="1322285"/>
              <a:ext cx="11904067" cy="6352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Is there already a variety of resources out there? 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3737732" y="5129101"/>
            <a:ext cx="10812535" cy="1468123"/>
            <a:chOff x="0" y="0"/>
            <a:chExt cx="14416714" cy="1957497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-133350"/>
              <a:ext cx="14416714" cy="1503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519"/>
                </a:lnSpc>
                <a:spcBef>
                  <a:spcPct val="0"/>
                </a:spcBef>
              </a:pPr>
              <a:r>
                <a:rPr lang="en-US" sz="6799">
                  <a:solidFill>
                    <a:srgbClr val="325FAB"/>
                  </a:solidFill>
                  <a:latin typeface="Noto Serif"/>
                  <a:ea typeface="Noto Serif"/>
                  <a:cs typeface="Noto Serif"/>
                  <a:sym typeface="Noto Serif"/>
                </a:rPr>
                <a:t>Had a Passion For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256323" y="1322285"/>
              <a:ext cx="11904067" cy="6352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Do we care deeply about this topic?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2563840" y="7608443"/>
            <a:ext cx="13160319" cy="1468123"/>
            <a:chOff x="0" y="0"/>
            <a:chExt cx="17547092" cy="1957497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133350"/>
              <a:ext cx="17547092" cy="1503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519"/>
                </a:lnSpc>
                <a:spcBef>
                  <a:spcPct val="0"/>
                </a:spcBef>
              </a:pPr>
              <a:r>
                <a:rPr lang="en-US" sz="6799">
                  <a:solidFill>
                    <a:srgbClr val="325FAB"/>
                  </a:solidFill>
                  <a:latin typeface="Noto Serif"/>
                  <a:ea typeface="Noto Serif"/>
                  <a:cs typeface="Noto Serif"/>
                  <a:sym typeface="Noto Serif"/>
                </a:rPr>
                <a:t>Thought Would Be Challenging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529116" y="1322285"/>
              <a:ext cx="14488861" cy="6352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We wanna see what we can do!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8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336634">
            <a:off x="-939165" y="2938850"/>
            <a:ext cx="8411681" cy="12077487"/>
          </a:xfrm>
          <a:custGeom>
            <a:avLst/>
            <a:gdLst/>
            <a:ahLst/>
            <a:cxnLst/>
            <a:rect r="r" b="b" t="t" l="l"/>
            <a:pathLst>
              <a:path h="12077487" w="8411681">
                <a:moveTo>
                  <a:pt x="0" y="0"/>
                </a:moveTo>
                <a:lnTo>
                  <a:pt x="8411680" y="0"/>
                </a:lnTo>
                <a:lnTo>
                  <a:pt x="8411680" y="12077487"/>
                </a:lnTo>
                <a:lnTo>
                  <a:pt x="0" y="120774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19521" y="1427819"/>
            <a:ext cx="6875213" cy="2438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600"/>
              </a:lnSpc>
              <a:spcBef>
                <a:spcPct val="0"/>
              </a:spcBef>
            </a:pPr>
            <a:r>
              <a:rPr lang="en-US" b="true" sz="8000">
                <a:solidFill>
                  <a:srgbClr val="325FAB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Finding Participants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117329" y="3465982"/>
            <a:ext cx="7141971" cy="2255189"/>
            <a:chOff x="0" y="0"/>
            <a:chExt cx="9522628" cy="3006918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28575"/>
              <a:ext cx="9522628" cy="1371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15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4D4D4D"/>
                  </a:solidFill>
                  <a:latin typeface="Noto Serif"/>
                  <a:ea typeface="Noto Serif"/>
                  <a:cs typeface="Noto Serif"/>
                  <a:sym typeface="Noto Serif"/>
                </a:rPr>
                <a:t>People who have/had some sort of struggle with food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628968"/>
              <a:ext cx="9522628" cy="1377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4D4D4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This is our target audience, we need to get their point of view!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117329" y="6559371"/>
            <a:ext cx="7141971" cy="2264714"/>
            <a:chOff x="0" y="0"/>
            <a:chExt cx="9522628" cy="3019618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28575"/>
              <a:ext cx="9522628" cy="6728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15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4D4D4D"/>
                  </a:solidFill>
                  <a:latin typeface="Noto Serif"/>
                  <a:ea typeface="Noto Serif"/>
                  <a:cs typeface="Noto Serif"/>
                  <a:sym typeface="Noto Serif"/>
                </a:rPr>
                <a:t>A diversity of experiences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930468"/>
              <a:ext cx="9522628" cy="2089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4D4D4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Recovery is so different for everyone, we need to see how different people are approaching it!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117329" y="1427819"/>
            <a:ext cx="7141971" cy="1197914"/>
            <a:chOff x="0" y="0"/>
            <a:chExt cx="9522628" cy="1597218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28575"/>
              <a:ext cx="9522628" cy="6728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15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4D4D4D"/>
                  </a:solidFill>
                  <a:latin typeface="Noto Serif"/>
                  <a:ea typeface="Noto Serif"/>
                  <a:cs typeface="Noto Serif"/>
                  <a:sym typeface="Noto Serif"/>
                </a:rPr>
                <a:t>Not all Stanford students!!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930468"/>
              <a:ext cx="9522628" cy="6667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4D4D4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We need to get out of our bubble!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8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7968645">
            <a:off x="-1138408" y="2663066"/>
            <a:ext cx="6810972" cy="9779190"/>
          </a:xfrm>
          <a:custGeom>
            <a:avLst/>
            <a:gdLst/>
            <a:ahLst/>
            <a:cxnLst/>
            <a:rect r="r" b="b" t="t" l="l"/>
            <a:pathLst>
              <a:path h="9779190" w="6810972">
                <a:moveTo>
                  <a:pt x="0" y="9779190"/>
                </a:moveTo>
                <a:lnTo>
                  <a:pt x="6810971" y="9779190"/>
                </a:lnTo>
                <a:lnTo>
                  <a:pt x="6810971" y="0"/>
                </a:lnTo>
                <a:lnTo>
                  <a:pt x="0" y="0"/>
                </a:lnTo>
                <a:lnTo>
                  <a:pt x="0" y="977919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831188" y="186720"/>
            <a:ext cx="10625624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0"/>
              </a:lnSpc>
              <a:spcBef>
                <a:spcPct val="0"/>
              </a:spcBef>
            </a:pPr>
            <a:r>
              <a:rPr lang="en-US" b="true" sz="8000">
                <a:solidFill>
                  <a:srgbClr val="325FAB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We Spoke To...</a:t>
            </a:r>
          </a:p>
        </p:txBody>
      </p:sp>
      <p:sp>
        <p:nvSpPr>
          <p:cNvPr name="Freeform 4" id="4"/>
          <p:cNvSpPr/>
          <p:nvPr/>
        </p:nvSpPr>
        <p:spPr>
          <a:xfrm flipH="true" flipV="true" rot="9798324">
            <a:off x="13853814" y="-2177708"/>
            <a:ext cx="6810972" cy="9779190"/>
          </a:xfrm>
          <a:custGeom>
            <a:avLst/>
            <a:gdLst/>
            <a:ahLst/>
            <a:cxnLst/>
            <a:rect r="r" b="b" t="t" l="l"/>
            <a:pathLst>
              <a:path h="9779190" w="6810972">
                <a:moveTo>
                  <a:pt x="6810972" y="9779189"/>
                </a:moveTo>
                <a:lnTo>
                  <a:pt x="0" y="9779189"/>
                </a:lnTo>
                <a:lnTo>
                  <a:pt x="0" y="0"/>
                </a:lnTo>
                <a:lnTo>
                  <a:pt x="6810972" y="0"/>
                </a:lnTo>
                <a:lnTo>
                  <a:pt x="6810972" y="9779189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697027">
            <a:off x="1717875" y="2873240"/>
            <a:ext cx="3755251" cy="3414149"/>
          </a:xfrm>
          <a:custGeom>
            <a:avLst/>
            <a:gdLst/>
            <a:ahLst/>
            <a:cxnLst/>
            <a:rect r="r" b="b" t="t" l="l"/>
            <a:pathLst>
              <a:path h="3414149" w="3755251">
                <a:moveTo>
                  <a:pt x="0" y="0"/>
                </a:moveTo>
                <a:lnTo>
                  <a:pt x="3755250" y="0"/>
                </a:lnTo>
                <a:lnTo>
                  <a:pt x="3755250" y="3414149"/>
                </a:lnTo>
                <a:lnTo>
                  <a:pt x="0" y="34141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720613" y="2882932"/>
            <a:ext cx="3749774" cy="3394765"/>
            <a:chOff x="0" y="0"/>
            <a:chExt cx="5580380" cy="50520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635000" y="-673100"/>
              <a:ext cx="6488430" cy="6027420"/>
            </a:xfrm>
            <a:custGeom>
              <a:avLst/>
              <a:gdLst/>
              <a:ahLst/>
              <a:cxnLst/>
              <a:rect r="r" b="b" t="t" l="l"/>
              <a:pathLst>
                <a:path h="6027420" w="648843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5"/>
              <a:stretch>
                <a:fillRect l="0" t="-612" r="0" b="-47739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7096602" y="2205859"/>
            <a:ext cx="4645186" cy="4818322"/>
            <a:chOff x="0" y="0"/>
            <a:chExt cx="6193582" cy="6424430"/>
          </a:xfrm>
        </p:grpSpPr>
        <p:sp>
          <p:nvSpPr>
            <p:cNvPr name="Freeform 9" id="9"/>
            <p:cNvSpPr/>
            <p:nvPr/>
          </p:nvSpPr>
          <p:spPr>
            <a:xfrm flipH="false" flipV="false" rot="-3962005">
              <a:off x="593290" y="936116"/>
              <a:ext cx="5007001" cy="4552198"/>
            </a:xfrm>
            <a:custGeom>
              <a:avLst/>
              <a:gdLst/>
              <a:ahLst/>
              <a:cxnLst/>
              <a:rect r="r" b="b" t="t" l="l"/>
              <a:pathLst>
                <a:path h="4552198" w="5007001">
                  <a:moveTo>
                    <a:pt x="0" y="0"/>
                  </a:moveTo>
                  <a:lnTo>
                    <a:pt x="5007001" y="0"/>
                  </a:lnTo>
                  <a:lnTo>
                    <a:pt x="5007001" y="4552198"/>
                  </a:lnTo>
                  <a:lnTo>
                    <a:pt x="0" y="4552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10" id="10"/>
            <p:cNvGrpSpPr/>
            <p:nvPr/>
          </p:nvGrpSpPr>
          <p:grpSpPr>
            <a:xfrm rot="0">
              <a:off x="380857" y="978974"/>
              <a:ext cx="4999698" cy="4526354"/>
              <a:chOff x="0" y="0"/>
              <a:chExt cx="5580380" cy="505206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-635000" y="-673100"/>
                <a:ext cx="6488430" cy="6027420"/>
              </a:xfrm>
              <a:custGeom>
                <a:avLst/>
                <a:gdLst/>
                <a:ahLst/>
                <a:cxnLst/>
                <a:rect r="r" b="b" t="t" l="l"/>
                <a:pathLst>
                  <a:path h="6027420" w="6488430">
                    <a:moveTo>
                      <a:pt x="5344160" y="1055370"/>
                    </a:moveTo>
                    <a:cubicBezTo>
                      <a:pt x="4573270" y="651510"/>
                      <a:pt x="3856990" y="1112520"/>
                      <a:pt x="3284220" y="1112520"/>
                    </a:cubicBezTo>
                    <a:cubicBezTo>
                      <a:pt x="2839720" y="1112520"/>
                      <a:pt x="2001520" y="0"/>
                      <a:pt x="1000760" y="1314450"/>
                    </a:cubicBezTo>
                    <a:cubicBezTo>
                      <a:pt x="0" y="2628900"/>
                      <a:pt x="1247140" y="3865880"/>
                      <a:pt x="2368550" y="4946650"/>
                    </a:cubicBezTo>
                    <a:cubicBezTo>
                      <a:pt x="3489960" y="6027420"/>
                      <a:pt x="5013960" y="6009640"/>
                      <a:pt x="5894070" y="4725670"/>
                    </a:cubicBezTo>
                    <a:cubicBezTo>
                      <a:pt x="6488430" y="3859530"/>
                      <a:pt x="6229350" y="1520190"/>
                      <a:pt x="5344160" y="105537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0" t="-1334" r="0" b="-18825"/>
                </a:stretch>
              </a:blipFill>
            </p:spPr>
          </p:sp>
        </p:grpSp>
      </p:grpSp>
      <p:grpSp>
        <p:nvGrpSpPr>
          <p:cNvPr name="Group 12" id="12"/>
          <p:cNvGrpSpPr/>
          <p:nvPr/>
        </p:nvGrpSpPr>
        <p:grpSpPr>
          <a:xfrm rot="0">
            <a:off x="12640032" y="2081280"/>
            <a:ext cx="5017911" cy="5067480"/>
            <a:chOff x="0" y="0"/>
            <a:chExt cx="6690548" cy="6756640"/>
          </a:xfrm>
        </p:grpSpPr>
        <p:sp>
          <p:nvSpPr>
            <p:cNvPr name="Freeform 13" id="13"/>
            <p:cNvSpPr/>
            <p:nvPr/>
          </p:nvSpPr>
          <p:spPr>
            <a:xfrm flipH="false" flipV="false" rot="-3053876">
              <a:off x="841773" y="1102221"/>
              <a:ext cx="5007001" cy="4552198"/>
            </a:xfrm>
            <a:custGeom>
              <a:avLst/>
              <a:gdLst/>
              <a:ahLst/>
              <a:cxnLst/>
              <a:rect r="r" b="b" t="t" l="l"/>
              <a:pathLst>
                <a:path h="4552198" w="5007001">
                  <a:moveTo>
                    <a:pt x="0" y="0"/>
                  </a:moveTo>
                  <a:lnTo>
                    <a:pt x="5007001" y="0"/>
                  </a:lnTo>
                  <a:lnTo>
                    <a:pt x="5007001" y="4552198"/>
                  </a:lnTo>
                  <a:lnTo>
                    <a:pt x="0" y="4552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14" id="14"/>
            <p:cNvGrpSpPr/>
            <p:nvPr/>
          </p:nvGrpSpPr>
          <p:grpSpPr>
            <a:xfrm rot="0">
              <a:off x="808942" y="1451958"/>
              <a:ext cx="4966269" cy="4496090"/>
              <a:chOff x="0" y="0"/>
              <a:chExt cx="5580380" cy="505206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-635000" y="-673100"/>
                <a:ext cx="6488430" cy="6027420"/>
              </a:xfrm>
              <a:custGeom>
                <a:avLst/>
                <a:gdLst/>
                <a:ahLst/>
                <a:cxnLst/>
                <a:rect r="r" b="b" t="t" l="l"/>
                <a:pathLst>
                  <a:path h="6027420" w="6488430">
                    <a:moveTo>
                      <a:pt x="5344160" y="1055370"/>
                    </a:moveTo>
                    <a:cubicBezTo>
                      <a:pt x="4573270" y="651510"/>
                      <a:pt x="3856990" y="1112520"/>
                      <a:pt x="3284220" y="1112520"/>
                    </a:cubicBezTo>
                    <a:cubicBezTo>
                      <a:pt x="2839720" y="1112520"/>
                      <a:pt x="2001520" y="0"/>
                      <a:pt x="1000760" y="1314450"/>
                    </a:cubicBezTo>
                    <a:cubicBezTo>
                      <a:pt x="0" y="2628900"/>
                      <a:pt x="1247140" y="3865880"/>
                      <a:pt x="2368550" y="4946650"/>
                    </a:cubicBezTo>
                    <a:cubicBezTo>
                      <a:pt x="3489960" y="6027420"/>
                      <a:pt x="5013960" y="6009640"/>
                      <a:pt x="5894070" y="4725670"/>
                    </a:cubicBezTo>
                    <a:cubicBezTo>
                      <a:pt x="6488430" y="3859530"/>
                      <a:pt x="6229350" y="1520190"/>
                      <a:pt x="5344160" y="105537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7749" t="-10693" r="-21838" b="-27653"/>
                </a:stretch>
              </a:blipFill>
            </p:spPr>
          </p:sp>
        </p:grpSp>
      </p:grpSp>
      <p:sp>
        <p:nvSpPr>
          <p:cNvPr name="TextBox 16" id="16"/>
          <p:cNvSpPr txBox="true"/>
          <p:nvPr/>
        </p:nvSpPr>
        <p:spPr>
          <a:xfrm rot="0">
            <a:off x="1979687" y="6540195"/>
            <a:ext cx="3490700" cy="304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Senior in High School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Menlo Park, CA</a:t>
            </a:r>
          </a:p>
          <a:p>
            <a:pPr algn="ctr">
              <a:lnSpc>
                <a:spcPts val="3499"/>
              </a:lnSpc>
            </a:pP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 the midst of getting ice cream with a friend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352179" y="6540195"/>
            <a:ext cx="4134033" cy="304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Junior at Stanford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Philadelphia, PA</a:t>
            </a:r>
          </a:p>
          <a:p>
            <a:pPr algn="ctr">
              <a:lnSpc>
                <a:spcPts val="3499"/>
              </a:lnSpc>
            </a:pP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Recently returned from an international internship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232262" y="6540195"/>
            <a:ext cx="3833451" cy="304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JH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Senior at WashU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Korea</a:t>
            </a:r>
          </a:p>
          <a:p>
            <a:pPr algn="ctr">
              <a:lnSpc>
                <a:spcPts val="3499"/>
              </a:lnSpc>
            </a:pP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Studying design, has two siblings (brother and sister)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8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1408390">
            <a:off x="10247921" y="2141295"/>
            <a:ext cx="10490133" cy="15864674"/>
          </a:xfrm>
          <a:custGeom>
            <a:avLst/>
            <a:gdLst/>
            <a:ahLst/>
            <a:cxnLst/>
            <a:rect r="r" b="b" t="t" l="l"/>
            <a:pathLst>
              <a:path h="15864674" w="10490133">
                <a:moveTo>
                  <a:pt x="10490133" y="0"/>
                </a:moveTo>
                <a:lnTo>
                  <a:pt x="0" y="0"/>
                </a:lnTo>
                <a:lnTo>
                  <a:pt x="0" y="15864674"/>
                </a:lnTo>
                <a:lnTo>
                  <a:pt x="10490133" y="15864674"/>
                </a:lnTo>
                <a:lnTo>
                  <a:pt x="10490133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9073107">
            <a:off x="-3269731" y="-7336445"/>
            <a:ext cx="10490133" cy="15864674"/>
          </a:xfrm>
          <a:custGeom>
            <a:avLst/>
            <a:gdLst/>
            <a:ahLst/>
            <a:cxnLst/>
            <a:rect r="r" b="b" t="t" l="l"/>
            <a:pathLst>
              <a:path h="15864674" w="10490133">
                <a:moveTo>
                  <a:pt x="10490133" y="0"/>
                </a:moveTo>
                <a:lnTo>
                  <a:pt x="0" y="0"/>
                </a:lnTo>
                <a:lnTo>
                  <a:pt x="0" y="15864674"/>
                </a:lnTo>
                <a:lnTo>
                  <a:pt x="10490133" y="15864674"/>
                </a:lnTo>
                <a:lnTo>
                  <a:pt x="10490133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391136" y="189587"/>
            <a:ext cx="13505728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0"/>
              </a:lnSpc>
              <a:spcBef>
                <a:spcPct val="0"/>
              </a:spcBef>
            </a:pPr>
            <a:r>
              <a:rPr lang="en-US" b="true" sz="8000">
                <a:solidFill>
                  <a:srgbClr val="325FAB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And We Asked...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06230" y="1649996"/>
            <a:ext cx="17826144" cy="7608304"/>
            <a:chOff x="0" y="0"/>
            <a:chExt cx="23768192" cy="10144405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10017891" y="952500"/>
              <a:ext cx="13490575" cy="622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20"/>
                </a:lnSpc>
                <a:spcBef>
                  <a:spcPct val="0"/>
                </a:spcBef>
              </a:pPr>
              <a:r>
                <a:rPr lang="en-US" sz="3100">
                  <a:solidFill>
                    <a:srgbClr val="325FAB"/>
                  </a:solidFill>
                  <a:latin typeface="Noto Serif"/>
                  <a:ea typeface="Noto Serif"/>
                  <a:cs typeface="Noto Serif"/>
                  <a:sym typeface="Noto Serif"/>
                </a:rPr>
                <a:t>Do you put any dietary restrictions on yourself today?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0258964" y="4762500"/>
              <a:ext cx="13509228" cy="622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20"/>
                </a:lnSpc>
                <a:spcBef>
                  <a:spcPct val="0"/>
                </a:spcBef>
              </a:pPr>
              <a:r>
                <a:rPr lang="en-US" sz="3100">
                  <a:solidFill>
                    <a:srgbClr val="325FAB"/>
                  </a:solidFill>
                  <a:latin typeface="Noto Serif"/>
                  <a:ea typeface="Noto Serif"/>
                  <a:cs typeface="Noto Serif"/>
                  <a:sym typeface="Noto Serif"/>
                </a:rPr>
                <a:t>Where do you currently get your health information? 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610177" y="0"/>
              <a:ext cx="17154128" cy="622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20"/>
                </a:lnSpc>
                <a:spcBef>
                  <a:spcPct val="0"/>
                </a:spcBef>
              </a:pPr>
              <a:r>
                <a:rPr lang="en-US" sz="3100">
                  <a:solidFill>
                    <a:srgbClr val="325FAB"/>
                  </a:solidFill>
                  <a:latin typeface="Noto Serif"/>
                  <a:ea typeface="Noto Serif"/>
                  <a:cs typeface="Noto Serif"/>
                  <a:sym typeface="Noto Serif"/>
                </a:rPr>
                <a:t>Did anyone close to you growing up exhibit unhealthy eating habits?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905000"/>
              <a:ext cx="17013578" cy="622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20"/>
                </a:lnSpc>
                <a:spcBef>
                  <a:spcPct val="0"/>
                </a:spcBef>
              </a:pPr>
              <a:r>
                <a:rPr lang="en-US" sz="3100">
                  <a:solidFill>
                    <a:srgbClr val="325FAB"/>
                  </a:solidFill>
                  <a:latin typeface="Noto Serif"/>
                  <a:ea typeface="Noto Serif"/>
                  <a:cs typeface="Noto Serif"/>
                  <a:sym typeface="Noto Serif"/>
                </a:rPr>
                <a:t>Have you ever taken or considered taking dietary supplements?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9187241" y="2857500"/>
              <a:ext cx="14197211" cy="622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20"/>
                </a:lnSpc>
                <a:spcBef>
                  <a:spcPct val="0"/>
                </a:spcBef>
              </a:pPr>
              <a:r>
                <a:rPr lang="en-US" sz="3100">
                  <a:solidFill>
                    <a:srgbClr val="325FAB"/>
                  </a:solidFill>
                  <a:latin typeface="Noto Serif"/>
                  <a:ea typeface="Noto Serif"/>
                  <a:cs typeface="Noto Serif"/>
                  <a:sym typeface="Noto Serif"/>
                </a:rPr>
                <a:t>Did you ever/do you currently count your caloric intake?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610177" y="3810000"/>
              <a:ext cx="17483388" cy="622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720"/>
                </a:lnSpc>
                <a:spcBef>
                  <a:spcPct val="0"/>
                </a:spcBef>
              </a:pPr>
              <a:r>
                <a:rPr lang="en-US" sz="3100">
                  <a:solidFill>
                    <a:srgbClr val="325FAB"/>
                  </a:solidFill>
                  <a:latin typeface="Noto Serif"/>
                  <a:ea typeface="Noto Serif"/>
                  <a:cs typeface="Noto Serif"/>
                  <a:sym typeface="Noto Serif"/>
                </a:rPr>
                <a:t>Has anyone close to you ever made comments on your appearance?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10177" y="5715000"/>
              <a:ext cx="16213931" cy="622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20"/>
                </a:lnSpc>
                <a:spcBef>
                  <a:spcPct val="0"/>
                </a:spcBef>
              </a:pPr>
              <a:r>
                <a:rPr lang="en-US" sz="3100">
                  <a:solidFill>
                    <a:srgbClr val="325FAB"/>
                  </a:solidFill>
                  <a:latin typeface="Noto Serif"/>
                  <a:ea typeface="Noto Serif"/>
                  <a:cs typeface="Noto Serif"/>
                  <a:sym typeface="Noto Serif"/>
                </a:rPr>
                <a:t>Have you ever been formally diagnosed with an eating disorder?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8506789" y="6667500"/>
              <a:ext cx="15001677" cy="622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20"/>
                </a:lnSpc>
                <a:spcBef>
                  <a:spcPct val="0"/>
                </a:spcBef>
              </a:pPr>
              <a:r>
                <a:rPr lang="en-US" sz="3100">
                  <a:solidFill>
                    <a:srgbClr val="325FAB"/>
                  </a:solidFill>
                  <a:latin typeface="Noto Serif"/>
                  <a:ea typeface="Noto Serif"/>
                  <a:cs typeface="Noto Serif"/>
                  <a:sym typeface="Noto Serif"/>
                </a:rPr>
                <a:t>Have you ever sought out professional help? Was it helpful?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610177" y="7620000"/>
              <a:ext cx="11712575" cy="622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20"/>
                </a:lnSpc>
                <a:spcBef>
                  <a:spcPct val="0"/>
                </a:spcBef>
              </a:pPr>
              <a:r>
                <a:rPr lang="en-US" sz="3100">
                  <a:solidFill>
                    <a:srgbClr val="325FAB"/>
                  </a:solidFill>
                  <a:latin typeface="Noto Serif"/>
                  <a:ea typeface="Noto Serif"/>
                  <a:cs typeface="Noto Serif"/>
                  <a:sym typeface="Noto Serif"/>
                </a:rPr>
                <a:t>Do you view any food groups as “bad” for you?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610177" y="9522105"/>
              <a:ext cx="9335095" cy="622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20"/>
                </a:lnSpc>
                <a:spcBef>
                  <a:spcPct val="0"/>
                </a:spcBef>
              </a:pPr>
              <a:r>
                <a:rPr lang="en-US" sz="3100">
                  <a:solidFill>
                    <a:srgbClr val="325FAB"/>
                  </a:solidFill>
                  <a:latin typeface="Noto Serif"/>
                  <a:ea typeface="Noto Serif"/>
                  <a:cs typeface="Noto Serif"/>
                  <a:sym typeface="Noto Serif"/>
                </a:rPr>
                <a:t>What does a recovered you look like?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7836241" y="8572500"/>
              <a:ext cx="15931952" cy="622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20"/>
                </a:lnSpc>
                <a:spcBef>
                  <a:spcPct val="0"/>
                </a:spcBef>
              </a:pPr>
              <a:r>
                <a:rPr lang="en-US" sz="3100">
                  <a:solidFill>
                    <a:srgbClr val="325FAB"/>
                  </a:solidFill>
                  <a:latin typeface="Noto Serif"/>
                  <a:ea typeface="Noto Serif"/>
                  <a:cs typeface="Noto Serif"/>
                  <a:sym typeface="Noto Serif"/>
                </a:rPr>
                <a:t>What are your thoughts on health related social media content?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5F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-10800000">
            <a:off x="-713078" y="1028700"/>
            <a:ext cx="9095800" cy="13755965"/>
          </a:xfrm>
          <a:custGeom>
            <a:avLst/>
            <a:gdLst/>
            <a:ahLst/>
            <a:cxnLst/>
            <a:rect r="r" b="b" t="t" l="l"/>
            <a:pathLst>
              <a:path h="13755965" w="9095800">
                <a:moveTo>
                  <a:pt x="9095800" y="13755965"/>
                </a:moveTo>
                <a:lnTo>
                  <a:pt x="0" y="13755965"/>
                </a:lnTo>
                <a:lnTo>
                  <a:pt x="0" y="0"/>
                </a:lnTo>
                <a:lnTo>
                  <a:pt x="9095800" y="0"/>
                </a:lnTo>
                <a:lnTo>
                  <a:pt x="9095800" y="13755965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5143500"/>
            <a:ext cx="6758596" cy="457200"/>
            <a:chOff x="0" y="0"/>
            <a:chExt cx="9011461" cy="60960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99342"/>
              <a:ext cx="410916" cy="410916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8F0FF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950649" y="-57150"/>
              <a:ext cx="8060812" cy="6667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17 Years Old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144000" y="6409697"/>
            <a:ext cx="6758596" cy="990600"/>
            <a:chOff x="0" y="0"/>
            <a:chExt cx="9011461" cy="1320800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99342"/>
              <a:ext cx="410916" cy="410916"/>
              <a:chOff x="0" y="0"/>
              <a:chExt cx="6350000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8F0FF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950649" y="-57150"/>
              <a:ext cx="8060812" cy="1377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Long History of Food-Related Trauma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144000" y="8209922"/>
            <a:ext cx="6758596" cy="457200"/>
            <a:chOff x="0" y="0"/>
            <a:chExt cx="9011461" cy="60960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99342"/>
              <a:ext cx="410916" cy="410916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8F0FF"/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950649" y="-57150"/>
              <a:ext cx="8060812" cy="6667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On University Ave., 20 minutes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8529446" y="1790496"/>
            <a:ext cx="7373150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600"/>
              </a:lnSpc>
              <a:spcBef>
                <a:spcPct val="0"/>
              </a:spcBef>
            </a:pPr>
            <a:r>
              <a:rPr lang="en-US" b="true" sz="8000">
                <a:solidFill>
                  <a:srgbClr val="FFFFF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Z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3638733" y="0"/>
            <a:ext cx="4934646" cy="4800192"/>
            <a:chOff x="0" y="0"/>
            <a:chExt cx="6579528" cy="6400256"/>
          </a:xfrm>
        </p:grpSpPr>
        <p:sp>
          <p:nvSpPr>
            <p:cNvPr name="Freeform 17" id="17"/>
            <p:cNvSpPr/>
            <p:nvPr/>
          </p:nvSpPr>
          <p:spPr>
            <a:xfrm flipH="false" flipV="false" rot="-6697027">
              <a:off x="786263" y="889842"/>
              <a:ext cx="5007001" cy="4552198"/>
            </a:xfrm>
            <a:custGeom>
              <a:avLst/>
              <a:gdLst/>
              <a:ahLst/>
              <a:cxnLst/>
              <a:rect r="r" b="b" t="t" l="l"/>
              <a:pathLst>
                <a:path h="4552198" w="5007001">
                  <a:moveTo>
                    <a:pt x="0" y="0"/>
                  </a:moveTo>
                  <a:lnTo>
                    <a:pt x="5007001" y="0"/>
                  </a:lnTo>
                  <a:lnTo>
                    <a:pt x="5007001" y="4552198"/>
                  </a:lnTo>
                  <a:lnTo>
                    <a:pt x="0" y="4552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18" id="18"/>
            <p:cNvGrpSpPr/>
            <p:nvPr/>
          </p:nvGrpSpPr>
          <p:grpSpPr>
            <a:xfrm rot="-1767975">
              <a:off x="789915" y="936951"/>
              <a:ext cx="4999698" cy="4526354"/>
              <a:chOff x="0" y="0"/>
              <a:chExt cx="5580380" cy="505206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1674208">
                <a:off x="-503665" y="-270311"/>
                <a:ext cx="6309982" cy="5265196"/>
              </a:xfrm>
              <a:custGeom>
                <a:avLst/>
                <a:gdLst/>
                <a:ahLst/>
                <a:cxnLst/>
                <a:rect r="r" b="b" t="t" l="l"/>
                <a:pathLst>
                  <a:path h="5265196" w="6309982">
                    <a:moveTo>
                      <a:pt x="3986448" y="3475"/>
                    </a:moveTo>
                    <a:cubicBezTo>
                      <a:pt x="3116184" y="7333"/>
                      <a:pt x="2698926" y="749952"/>
                      <a:pt x="2192747" y="1017999"/>
                    </a:cubicBezTo>
                    <a:cubicBezTo>
                      <a:pt x="1799926" y="1226017"/>
                      <a:pt x="538537" y="635105"/>
                      <a:pt x="269268" y="2265073"/>
                    </a:cubicBezTo>
                    <a:cubicBezTo>
                      <a:pt x="0" y="3895040"/>
                      <a:pt x="1681030" y="4404565"/>
                      <a:pt x="3177844" y="4834880"/>
                    </a:cubicBezTo>
                    <a:cubicBezTo>
                      <a:pt x="4674659" y="5265196"/>
                      <a:pt x="6013154" y="4536277"/>
                      <a:pt x="6190063" y="2989708"/>
                    </a:cubicBezTo>
                    <a:cubicBezTo>
                      <a:pt x="6309982" y="1946117"/>
                      <a:pt x="4986251" y="0"/>
                      <a:pt x="3986448" y="347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0" t="0" r="0" b="-61519"/>
                </a:stretch>
              </a:blipFill>
            </p:spPr>
          </p:sp>
        </p:grpSp>
      </p:grpSp>
      <p:sp>
        <p:nvSpPr>
          <p:cNvPr name="TextBox 20" id="20"/>
          <p:cNvSpPr txBox="true"/>
          <p:nvPr/>
        </p:nvSpPr>
        <p:spPr>
          <a:xfrm rot="0">
            <a:off x="8529446" y="2952546"/>
            <a:ext cx="604560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Interviewer: Mai</a:t>
            </a:r>
          </a:p>
          <a:p>
            <a:pPr algn="l">
              <a:lnSpc>
                <a:spcPts val="4200"/>
              </a:lnSpc>
            </a:pPr>
            <a:r>
              <a:rPr lang="en-US" sz="3000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Notes: Na Young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5F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7751700">
            <a:off x="13623111" y="-4223080"/>
            <a:ext cx="7272378" cy="10998327"/>
          </a:xfrm>
          <a:custGeom>
            <a:avLst/>
            <a:gdLst/>
            <a:ahLst/>
            <a:cxnLst/>
            <a:rect r="r" b="b" t="t" l="l"/>
            <a:pathLst>
              <a:path h="10998327" w="7272378">
                <a:moveTo>
                  <a:pt x="0" y="10998327"/>
                </a:moveTo>
                <a:lnTo>
                  <a:pt x="7272378" y="10998327"/>
                </a:lnTo>
                <a:lnTo>
                  <a:pt x="7272378" y="0"/>
                </a:lnTo>
                <a:lnTo>
                  <a:pt x="0" y="0"/>
                </a:lnTo>
                <a:lnTo>
                  <a:pt x="0" y="10998327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7751700">
            <a:off x="5322274" y="4261385"/>
            <a:ext cx="7272378" cy="10998327"/>
          </a:xfrm>
          <a:custGeom>
            <a:avLst/>
            <a:gdLst/>
            <a:ahLst/>
            <a:cxnLst/>
            <a:rect r="r" b="b" t="t" l="l"/>
            <a:pathLst>
              <a:path h="10998327" w="7272378">
                <a:moveTo>
                  <a:pt x="0" y="10998327"/>
                </a:moveTo>
                <a:lnTo>
                  <a:pt x="7272378" y="10998327"/>
                </a:lnTo>
                <a:lnTo>
                  <a:pt x="7272378" y="0"/>
                </a:lnTo>
                <a:lnTo>
                  <a:pt x="0" y="0"/>
                </a:lnTo>
                <a:lnTo>
                  <a:pt x="0" y="10998327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41523" y="0"/>
            <a:ext cx="18571046" cy="10446213"/>
          </a:xfrm>
          <a:custGeom>
            <a:avLst/>
            <a:gdLst/>
            <a:ahLst/>
            <a:cxnLst/>
            <a:rect r="r" b="b" t="t" l="l"/>
            <a:pathLst>
              <a:path h="10446213" w="18571046">
                <a:moveTo>
                  <a:pt x="0" y="0"/>
                </a:moveTo>
                <a:lnTo>
                  <a:pt x="18571046" y="0"/>
                </a:lnTo>
                <a:lnTo>
                  <a:pt x="18571046" y="10446213"/>
                </a:lnTo>
                <a:lnTo>
                  <a:pt x="0" y="104462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5F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7751700">
            <a:off x="13623111" y="-4223080"/>
            <a:ext cx="7272378" cy="10998327"/>
          </a:xfrm>
          <a:custGeom>
            <a:avLst/>
            <a:gdLst/>
            <a:ahLst/>
            <a:cxnLst/>
            <a:rect r="r" b="b" t="t" l="l"/>
            <a:pathLst>
              <a:path h="10998327" w="7272378">
                <a:moveTo>
                  <a:pt x="0" y="10998327"/>
                </a:moveTo>
                <a:lnTo>
                  <a:pt x="7272378" y="10998327"/>
                </a:lnTo>
                <a:lnTo>
                  <a:pt x="7272378" y="0"/>
                </a:lnTo>
                <a:lnTo>
                  <a:pt x="0" y="0"/>
                </a:lnTo>
                <a:lnTo>
                  <a:pt x="0" y="10998327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7751700">
            <a:off x="5322274" y="4261385"/>
            <a:ext cx="7272378" cy="10998327"/>
          </a:xfrm>
          <a:custGeom>
            <a:avLst/>
            <a:gdLst/>
            <a:ahLst/>
            <a:cxnLst/>
            <a:rect r="r" b="b" t="t" l="l"/>
            <a:pathLst>
              <a:path h="10998327" w="7272378">
                <a:moveTo>
                  <a:pt x="0" y="10998327"/>
                </a:moveTo>
                <a:lnTo>
                  <a:pt x="7272378" y="10998327"/>
                </a:lnTo>
                <a:lnTo>
                  <a:pt x="7272378" y="0"/>
                </a:lnTo>
                <a:lnTo>
                  <a:pt x="0" y="0"/>
                </a:lnTo>
                <a:lnTo>
                  <a:pt x="0" y="10998327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41523" y="0"/>
            <a:ext cx="18571046" cy="10446213"/>
          </a:xfrm>
          <a:custGeom>
            <a:avLst/>
            <a:gdLst/>
            <a:ahLst/>
            <a:cxnLst/>
            <a:rect r="r" b="b" t="t" l="l"/>
            <a:pathLst>
              <a:path h="10446213" w="18571046">
                <a:moveTo>
                  <a:pt x="0" y="0"/>
                </a:moveTo>
                <a:lnTo>
                  <a:pt x="18571046" y="0"/>
                </a:lnTo>
                <a:lnTo>
                  <a:pt x="18571046" y="10446213"/>
                </a:lnTo>
                <a:lnTo>
                  <a:pt x="0" y="104462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1010" y="508653"/>
            <a:ext cx="2647995" cy="2637193"/>
            <a:chOff x="0" y="0"/>
            <a:chExt cx="3530660" cy="351625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530660" cy="3414657"/>
            </a:xfrm>
            <a:custGeom>
              <a:avLst/>
              <a:gdLst/>
              <a:ahLst/>
              <a:cxnLst/>
              <a:rect r="r" b="b" t="t" l="l"/>
              <a:pathLst>
                <a:path h="3414657" w="3530660">
                  <a:moveTo>
                    <a:pt x="0" y="0"/>
                  </a:moveTo>
                  <a:lnTo>
                    <a:pt x="3530660" y="0"/>
                  </a:lnTo>
                  <a:lnTo>
                    <a:pt x="3530660" y="3414657"/>
                  </a:lnTo>
                  <a:lnTo>
                    <a:pt x="0" y="3414657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30660" cy="3516257"/>
            </a:xfrm>
            <a:custGeom>
              <a:avLst/>
              <a:gdLst/>
              <a:ahLst/>
              <a:cxnLst/>
              <a:rect r="r" b="b" t="t" l="l"/>
              <a:pathLst>
                <a:path h="3516257" w="3530660">
                  <a:moveTo>
                    <a:pt x="0" y="3414657"/>
                  </a:moveTo>
                  <a:lnTo>
                    <a:pt x="3530660" y="3414657"/>
                  </a:lnTo>
                  <a:lnTo>
                    <a:pt x="3403660" y="3516257"/>
                  </a:lnTo>
                  <a:cubicBezTo>
                    <a:pt x="3403660" y="3516257"/>
                    <a:pt x="2413060" y="3440057"/>
                    <a:pt x="2311460" y="3440057"/>
                  </a:cubicBezTo>
                  <a:lnTo>
                    <a:pt x="1219200" y="3440057"/>
                  </a:lnTo>
                  <a:cubicBezTo>
                    <a:pt x="1117600" y="3440057"/>
                    <a:pt x="127000" y="3516257"/>
                    <a:pt x="127000" y="3516257"/>
                  </a:cubicBezTo>
                  <a:lnTo>
                    <a:pt x="0" y="3414657"/>
                  </a:lnTo>
                  <a:lnTo>
                    <a:pt x="0" y="0"/>
                  </a:lnTo>
                  <a:lnTo>
                    <a:pt x="3530660" y="0"/>
                  </a:lnTo>
                  <a:lnTo>
                    <a:pt x="3530660" y="3414657"/>
                  </a:lnTo>
                  <a:lnTo>
                    <a:pt x="12700" y="3414657"/>
                  </a:lnTo>
                  <a:lnTo>
                    <a:pt x="12700" y="3401957"/>
                  </a:lnTo>
                  <a:lnTo>
                    <a:pt x="3517960" y="3401957"/>
                  </a:lnTo>
                  <a:lnTo>
                    <a:pt x="3517960" y="12700"/>
                  </a:lnTo>
                  <a:lnTo>
                    <a:pt x="12700" y="12700"/>
                  </a:lnTo>
                  <a:lnTo>
                    <a:pt x="12700" y="341465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3530660" cy="3014607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“I don’t view myself as worthy of eating, of giving myself energy to eat”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822151" y="2324242"/>
            <a:ext cx="2068803" cy="2286000"/>
            <a:chOff x="0" y="0"/>
            <a:chExt cx="2758404" cy="3048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758404" cy="2946400"/>
            </a:xfrm>
            <a:custGeom>
              <a:avLst/>
              <a:gdLst/>
              <a:ahLst/>
              <a:cxnLst/>
              <a:rect r="r" b="b" t="t" l="l"/>
              <a:pathLst>
                <a:path h="2946400" w="2758404">
                  <a:moveTo>
                    <a:pt x="0" y="0"/>
                  </a:moveTo>
                  <a:lnTo>
                    <a:pt x="2758404" y="0"/>
                  </a:lnTo>
                  <a:lnTo>
                    <a:pt x="2758404" y="2946400"/>
                  </a:lnTo>
                  <a:lnTo>
                    <a:pt x="0" y="2946400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58404" cy="3048000"/>
            </a:xfrm>
            <a:custGeom>
              <a:avLst/>
              <a:gdLst/>
              <a:ahLst/>
              <a:cxnLst/>
              <a:rect r="r" b="b" t="t" l="l"/>
              <a:pathLst>
                <a:path h="3048000" w="2758404">
                  <a:moveTo>
                    <a:pt x="0" y="2946400"/>
                  </a:moveTo>
                  <a:lnTo>
                    <a:pt x="2758404" y="2946400"/>
                  </a:lnTo>
                  <a:lnTo>
                    <a:pt x="2631404" y="3048000"/>
                  </a:lnTo>
                  <a:cubicBezTo>
                    <a:pt x="2631404" y="3048000"/>
                    <a:pt x="1640804" y="2971800"/>
                    <a:pt x="1539204" y="2971800"/>
                  </a:cubicBezTo>
                  <a:lnTo>
                    <a:pt x="1219200" y="2971800"/>
                  </a:lnTo>
                  <a:cubicBezTo>
                    <a:pt x="1117600" y="2971800"/>
                    <a:pt x="127000" y="3048000"/>
                    <a:pt x="127000" y="3048000"/>
                  </a:cubicBezTo>
                  <a:lnTo>
                    <a:pt x="0" y="2946400"/>
                  </a:lnTo>
                  <a:lnTo>
                    <a:pt x="0" y="0"/>
                  </a:lnTo>
                  <a:lnTo>
                    <a:pt x="2758404" y="0"/>
                  </a:lnTo>
                  <a:lnTo>
                    <a:pt x="2758404" y="2946400"/>
                  </a:lnTo>
                  <a:lnTo>
                    <a:pt x="12700" y="2946400"/>
                  </a:lnTo>
                  <a:lnTo>
                    <a:pt x="12700" y="2933700"/>
                  </a:lnTo>
                  <a:lnTo>
                    <a:pt x="2745704" y="2933700"/>
                  </a:lnTo>
                  <a:lnTo>
                    <a:pt x="2745704" y="12700"/>
                  </a:lnTo>
                  <a:lnTo>
                    <a:pt x="12700" y="12700"/>
                  </a:lnTo>
                  <a:lnTo>
                    <a:pt x="12700" y="2946400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2758404" cy="2546350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Care is inaffordable and inaccessible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1988221" y="786668"/>
            <a:ext cx="3104109" cy="3380143"/>
            <a:chOff x="0" y="0"/>
            <a:chExt cx="4138812" cy="450685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138812" cy="4405257"/>
            </a:xfrm>
            <a:custGeom>
              <a:avLst/>
              <a:gdLst/>
              <a:ahLst/>
              <a:cxnLst/>
              <a:rect r="r" b="b" t="t" l="l"/>
              <a:pathLst>
                <a:path h="4405257" w="4138812">
                  <a:moveTo>
                    <a:pt x="0" y="0"/>
                  </a:moveTo>
                  <a:lnTo>
                    <a:pt x="4138812" y="0"/>
                  </a:lnTo>
                  <a:lnTo>
                    <a:pt x="4138812" y="4405257"/>
                  </a:lnTo>
                  <a:lnTo>
                    <a:pt x="0" y="4405257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138812" cy="4506857"/>
            </a:xfrm>
            <a:custGeom>
              <a:avLst/>
              <a:gdLst/>
              <a:ahLst/>
              <a:cxnLst/>
              <a:rect r="r" b="b" t="t" l="l"/>
              <a:pathLst>
                <a:path h="4506857" w="4138812">
                  <a:moveTo>
                    <a:pt x="0" y="4405257"/>
                  </a:moveTo>
                  <a:lnTo>
                    <a:pt x="4138812" y="4405257"/>
                  </a:lnTo>
                  <a:lnTo>
                    <a:pt x="4011812" y="4506857"/>
                  </a:lnTo>
                  <a:cubicBezTo>
                    <a:pt x="4011812" y="4506857"/>
                    <a:pt x="3021212" y="4430657"/>
                    <a:pt x="2919612" y="4430657"/>
                  </a:cubicBezTo>
                  <a:lnTo>
                    <a:pt x="1219200" y="4430657"/>
                  </a:lnTo>
                  <a:cubicBezTo>
                    <a:pt x="1117600" y="4430657"/>
                    <a:pt x="127000" y="4506857"/>
                    <a:pt x="127000" y="4506857"/>
                  </a:cubicBezTo>
                  <a:lnTo>
                    <a:pt x="0" y="4405257"/>
                  </a:lnTo>
                  <a:lnTo>
                    <a:pt x="0" y="0"/>
                  </a:lnTo>
                  <a:lnTo>
                    <a:pt x="4138812" y="0"/>
                  </a:lnTo>
                  <a:lnTo>
                    <a:pt x="4138812" y="4405257"/>
                  </a:lnTo>
                  <a:lnTo>
                    <a:pt x="12700" y="4405257"/>
                  </a:lnTo>
                  <a:lnTo>
                    <a:pt x="12700" y="4392557"/>
                  </a:lnTo>
                  <a:lnTo>
                    <a:pt x="4126112" y="4392557"/>
                  </a:lnTo>
                  <a:lnTo>
                    <a:pt x="4126112" y="12700"/>
                  </a:lnTo>
                  <a:lnTo>
                    <a:pt x="12700" y="12700"/>
                  </a:lnTo>
                  <a:lnTo>
                    <a:pt x="12700" y="440525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4138812" cy="4005207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There is simultaneously too much information and not enough. It is difficult to figure out what exactly could work for you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873235" y="5525982"/>
            <a:ext cx="2286000" cy="2637193"/>
            <a:chOff x="0" y="0"/>
            <a:chExt cx="3048000" cy="351625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048000" cy="3414657"/>
            </a:xfrm>
            <a:custGeom>
              <a:avLst/>
              <a:gdLst/>
              <a:ahLst/>
              <a:cxnLst/>
              <a:rect r="r" b="b" t="t" l="l"/>
              <a:pathLst>
                <a:path h="3414657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3414657"/>
                  </a:lnTo>
                  <a:lnTo>
                    <a:pt x="0" y="3414657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048000" cy="3516257"/>
            </a:xfrm>
            <a:custGeom>
              <a:avLst/>
              <a:gdLst/>
              <a:ahLst/>
              <a:cxnLst/>
              <a:rect r="r" b="b" t="t" l="l"/>
              <a:pathLst>
                <a:path h="3516257" w="3048000">
                  <a:moveTo>
                    <a:pt x="0" y="3414657"/>
                  </a:moveTo>
                  <a:lnTo>
                    <a:pt x="3048000" y="3414657"/>
                  </a:lnTo>
                  <a:lnTo>
                    <a:pt x="2921000" y="3516257"/>
                  </a:lnTo>
                  <a:cubicBezTo>
                    <a:pt x="2921000" y="3516257"/>
                    <a:pt x="1930400" y="3440057"/>
                    <a:pt x="1828800" y="3440057"/>
                  </a:cubicBezTo>
                  <a:lnTo>
                    <a:pt x="1219200" y="3440057"/>
                  </a:lnTo>
                  <a:cubicBezTo>
                    <a:pt x="1117600" y="3440057"/>
                    <a:pt x="127000" y="3516257"/>
                    <a:pt x="127000" y="3516257"/>
                  </a:cubicBezTo>
                  <a:lnTo>
                    <a:pt x="0" y="3414657"/>
                  </a:lnTo>
                  <a:lnTo>
                    <a:pt x="0" y="0"/>
                  </a:lnTo>
                  <a:lnTo>
                    <a:pt x="3048000" y="0"/>
                  </a:lnTo>
                  <a:lnTo>
                    <a:pt x="3048000" y="3414657"/>
                  </a:lnTo>
                  <a:lnTo>
                    <a:pt x="12700" y="3414657"/>
                  </a:lnTo>
                  <a:lnTo>
                    <a:pt x="12700" y="3401957"/>
                  </a:lnTo>
                  <a:lnTo>
                    <a:pt x="3035300" y="3401957"/>
                  </a:lnTo>
                  <a:lnTo>
                    <a:pt x="3035300" y="12700"/>
                  </a:lnTo>
                  <a:lnTo>
                    <a:pt x="12700" y="12700"/>
                  </a:lnTo>
                  <a:lnTo>
                    <a:pt x="12700" y="341465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57150"/>
              <a:ext cx="3048000" cy="3014607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Any apps that she tried using actually made her condition much worse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5085955" y="6353831"/>
            <a:ext cx="2286000" cy="3008668"/>
            <a:chOff x="0" y="0"/>
            <a:chExt cx="3048000" cy="401155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048000" cy="3909957"/>
            </a:xfrm>
            <a:custGeom>
              <a:avLst/>
              <a:gdLst/>
              <a:ahLst/>
              <a:cxnLst/>
              <a:rect r="r" b="b" t="t" l="l"/>
              <a:pathLst>
                <a:path h="3909957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3909957"/>
                  </a:lnTo>
                  <a:lnTo>
                    <a:pt x="0" y="3909957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3048000" cy="4011557"/>
            </a:xfrm>
            <a:custGeom>
              <a:avLst/>
              <a:gdLst/>
              <a:ahLst/>
              <a:cxnLst/>
              <a:rect r="r" b="b" t="t" l="l"/>
              <a:pathLst>
                <a:path h="4011557" w="3048000">
                  <a:moveTo>
                    <a:pt x="0" y="3909957"/>
                  </a:moveTo>
                  <a:lnTo>
                    <a:pt x="3048000" y="3909957"/>
                  </a:lnTo>
                  <a:lnTo>
                    <a:pt x="2921000" y="4011557"/>
                  </a:lnTo>
                  <a:cubicBezTo>
                    <a:pt x="2921000" y="4011557"/>
                    <a:pt x="1930400" y="3935357"/>
                    <a:pt x="1828800" y="3935357"/>
                  </a:cubicBezTo>
                  <a:lnTo>
                    <a:pt x="1219200" y="3935357"/>
                  </a:lnTo>
                  <a:cubicBezTo>
                    <a:pt x="1117600" y="3935357"/>
                    <a:pt x="127000" y="4011557"/>
                    <a:pt x="127000" y="4011557"/>
                  </a:cubicBezTo>
                  <a:lnTo>
                    <a:pt x="0" y="3909957"/>
                  </a:lnTo>
                  <a:lnTo>
                    <a:pt x="0" y="0"/>
                  </a:lnTo>
                  <a:lnTo>
                    <a:pt x="3048000" y="0"/>
                  </a:lnTo>
                  <a:lnTo>
                    <a:pt x="3048000" y="3909957"/>
                  </a:lnTo>
                  <a:lnTo>
                    <a:pt x="12700" y="3909957"/>
                  </a:lnTo>
                  <a:lnTo>
                    <a:pt x="12700" y="3897257"/>
                  </a:lnTo>
                  <a:lnTo>
                    <a:pt x="3035300" y="3897257"/>
                  </a:lnTo>
                  <a:lnTo>
                    <a:pt x="3035300" y="12700"/>
                  </a:lnTo>
                  <a:lnTo>
                    <a:pt x="12700" y="12700"/>
                  </a:lnTo>
                  <a:lnTo>
                    <a:pt x="12700" y="390995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57150"/>
              <a:ext cx="3048000" cy="3509907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Often forgets to eat for an entire day and only realizes when her body “crashes”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0699518" y="5877175"/>
            <a:ext cx="2286000" cy="3008668"/>
            <a:chOff x="0" y="0"/>
            <a:chExt cx="3048000" cy="4011557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048000" cy="3909957"/>
            </a:xfrm>
            <a:custGeom>
              <a:avLst/>
              <a:gdLst/>
              <a:ahLst/>
              <a:cxnLst/>
              <a:rect r="r" b="b" t="t" l="l"/>
              <a:pathLst>
                <a:path h="3909957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3909957"/>
                  </a:lnTo>
                  <a:lnTo>
                    <a:pt x="0" y="3909957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048000" cy="4011557"/>
            </a:xfrm>
            <a:custGeom>
              <a:avLst/>
              <a:gdLst/>
              <a:ahLst/>
              <a:cxnLst/>
              <a:rect r="r" b="b" t="t" l="l"/>
              <a:pathLst>
                <a:path h="4011557" w="3048000">
                  <a:moveTo>
                    <a:pt x="0" y="3909957"/>
                  </a:moveTo>
                  <a:lnTo>
                    <a:pt x="3048000" y="3909957"/>
                  </a:lnTo>
                  <a:lnTo>
                    <a:pt x="2921000" y="4011557"/>
                  </a:lnTo>
                  <a:cubicBezTo>
                    <a:pt x="2921000" y="4011557"/>
                    <a:pt x="1930400" y="3935357"/>
                    <a:pt x="1828800" y="3935357"/>
                  </a:cubicBezTo>
                  <a:lnTo>
                    <a:pt x="1219200" y="3935357"/>
                  </a:lnTo>
                  <a:cubicBezTo>
                    <a:pt x="1117600" y="3935357"/>
                    <a:pt x="127000" y="4011557"/>
                    <a:pt x="127000" y="4011557"/>
                  </a:cubicBezTo>
                  <a:lnTo>
                    <a:pt x="0" y="3909957"/>
                  </a:lnTo>
                  <a:lnTo>
                    <a:pt x="0" y="0"/>
                  </a:lnTo>
                  <a:lnTo>
                    <a:pt x="3048000" y="0"/>
                  </a:lnTo>
                  <a:lnTo>
                    <a:pt x="3048000" y="3909957"/>
                  </a:lnTo>
                  <a:lnTo>
                    <a:pt x="12700" y="3909957"/>
                  </a:lnTo>
                  <a:lnTo>
                    <a:pt x="12700" y="3897257"/>
                  </a:lnTo>
                  <a:lnTo>
                    <a:pt x="3035300" y="3897257"/>
                  </a:lnTo>
                  <a:lnTo>
                    <a:pt x="3035300" y="12700"/>
                  </a:lnTo>
                  <a:lnTo>
                    <a:pt x="12700" y="12700"/>
                  </a:lnTo>
                  <a:lnTo>
                    <a:pt x="12700" y="390995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57150"/>
              <a:ext cx="3048000" cy="3509907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Associates the feeling of eating as unpleasant, views eating as a chore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5297220" y="7569389"/>
            <a:ext cx="2286000" cy="2286000"/>
            <a:chOff x="0" y="0"/>
            <a:chExt cx="3048000" cy="30480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3048000" cy="2946400"/>
            </a:xfrm>
            <a:custGeom>
              <a:avLst/>
              <a:gdLst/>
              <a:ahLst/>
              <a:cxnLst/>
              <a:rect r="r" b="b" t="t" l="l"/>
              <a:pathLst>
                <a:path h="2946400" w="3048000">
                  <a:moveTo>
                    <a:pt x="0" y="0"/>
                  </a:moveTo>
                  <a:lnTo>
                    <a:pt x="3048000" y="0"/>
                  </a:lnTo>
                  <a:lnTo>
                    <a:pt x="3048000" y="2946400"/>
                  </a:lnTo>
                  <a:lnTo>
                    <a:pt x="0" y="2946400"/>
                  </a:lnTo>
                  <a:close/>
                </a:path>
              </a:pathLst>
            </a:custGeom>
            <a:solidFill>
              <a:srgbClr val="325FAB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3048000" cy="3048000"/>
            </a:xfrm>
            <a:custGeom>
              <a:avLst/>
              <a:gdLst/>
              <a:ahLst/>
              <a:cxnLst/>
              <a:rect r="r" b="b" t="t" l="l"/>
              <a:pathLst>
                <a:path h="3048000" w="3048000">
                  <a:moveTo>
                    <a:pt x="0" y="2946400"/>
                  </a:moveTo>
                  <a:lnTo>
                    <a:pt x="3048000" y="2946400"/>
                  </a:lnTo>
                  <a:lnTo>
                    <a:pt x="2921000" y="3048000"/>
                  </a:lnTo>
                  <a:cubicBezTo>
                    <a:pt x="2921000" y="3048000"/>
                    <a:pt x="1930400" y="2971800"/>
                    <a:pt x="1828800" y="2971800"/>
                  </a:cubicBezTo>
                  <a:lnTo>
                    <a:pt x="1219200" y="2971800"/>
                  </a:lnTo>
                  <a:cubicBezTo>
                    <a:pt x="1117600" y="2971800"/>
                    <a:pt x="127000" y="3048000"/>
                    <a:pt x="127000" y="3048000"/>
                  </a:cubicBezTo>
                  <a:lnTo>
                    <a:pt x="0" y="2946400"/>
                  </a:lnTo>
                  <a:lnTo>
                    <a:pt x="0" y="0"/>
                  </a:lnTo>
                  <a:lnTo>
                    <a:pt x="3048000" y="0"/>
                  </a:lnTo>
                  <a:lnTo>
                    <a:pt x="3048000" y="2946400"/>
                  </a:lnTo>
                  <a:lnTo>
                    <a:pt x="12700" y="2946400"/>
                  </a:lnTo>
                  <a:lnTo>
                    <a:pt x="12700" y="2933700"/>
                  </a:lnTo>
                  <a:lnTo>
                    <a:pt x="3035300" y="2933700"/>
                  </a:lnTo>
                  <a:lnTo>
                    <a:pt x="3035300" y="12700"/>
                  </a:lnTo>
                  <a:lnTo>
                    <a:pt x="12700" y="12700"/>
                  </a:lnTo>
                  <a:lnTo>
                    <a:pt x="12700" y="2946400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57150"/>
              <a:ext cx="3048000" cy="2546350"/>
            </a:xfrm>
            <a:prstGeom prst="rect">
              <a:avLst/>
            </a:prstGeom>
          </p:spPr>
          <p:txBody>
            <a:bodyPr anchor="t" rtlCol="false" tIns="203200" lIns="203200" bIns="203200" rIns="203200"/>
            <a:lstStyle/>
            <a:p>
              <a:pPr algn="l">
                <a:lnSpc>
                  <a:spcPts val="2939"/>
                </a:lnSpc>
              </a:pPr>
              <a:r>
                <a:rPr lang="en-US" sz="2099" b="true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Has many issues with the textures of foods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DAGQR-SS4R8</dc:identifier>
  <dcterms:modified xsi:type="dcterms:W3CDTF">2011-08-01T06:04:30Z</dcterms:modified>
  <cp:revision>1</cp:revision>
  <dc:title>Needfinding Report</dc:title>
</cp:coreProperties>
</file>