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18288000" cy="10287000"/>
  <p:notesSz cx="6858000" cy="9144000"/>
  <p:embeddedFontLst>
    <p:embeddedFont>
      <p:font typeface="Telegraf" charset="1" panose="00000500000000000000"/>
      <p:regular r:id="rId46"/>
    </p:embeddedFont>
    <p:embeddedFont>
      <p:font typeface="RoxboroughCF Bold" charset="1" panose="00000800000000000000"/>
      <p:regular r:id="rId47"/>
    </p:embeddedFont>
    <p:embeddedFont>
      <p:font typeface="Telegraf Bold" charset="1" panose="00000800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pn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5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pn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png" Type="http://schemas.openxmlformats.org/officeDocument/2006/relationships/image"/><Relationship Id="rId4" Target="../media/image57.pn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pn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 Id="rId4" Target="../media/image64.pn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pn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png" Type="http://schemas.openxmlformats.org/officeDocument/2006/relationships/image"/><Relationship Id="rId4" Target="../media/image69.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https://docs.google.com/spreadsheets/d/1qxIAVOGbFMITgSzNnhI39auRyn3c84Y0gFvfP9bVIO8/edit?usp=sharing" TargetMode="External" Type="http://schemas.openxmlformats.org/officeDocument/2006/relationships/hyperlink"/><Relationship Id="rId3" Target="https://www.figma.com/proto/URSSYhRL8jEbIDqCqH5mn5/Lunar-Figma?node-id=263-3908&amp;node-type=frame&amp;t=nNprs1JQudiLXISP-1&amp;scaling=scale-down&amp;content-scaling=fixed&amp;page-id=6%3A2&amp;starting-point-node-id=263%3A3908&amp;show-proto-sidebar=1" TargetMode="External" Type="http://schemas.openxmlformats.org/officeDocument/2006/relationships/hyperlink"/><Relationship Id="rId4" Target="https://docs.google.com/document/d/1HH9JAYRpvUoPD00vUJAeMtF4XEM47_Xu4eZisJT-gdM/edit?usp=sharing" TargetMode="External" Type="http://schemas.openxmlformats.org/officeDocument/2006/relationships/hyperlink"/><Relationship Id="rId5" Target="https://web.stanford.edu/class/cs147/projects/Design-for-Healthy-Behaviors/Lunar/"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grpSp>
        <p:nvGrpSpPr>
          <p:cNvPr name="Group 2" id="2"/>
          <p:cNvGrpSpPr/>
          <p:nvPr/>
        </p:nvGrpSpPr>
        <p:grpSpPr>
          <a:xfrm rot="0">
            <a:off x="7713559" y="7163059"/>
            <a:ext cx="2860882" cy="2095241"/>
            <a:chOff x="0" y="0"/>
            <a:chExt cx="3814510" cy="2793654"/>
          </a:xfrm>
        </p:grpSpPr>
        <p:grpSp>
          <p:nvGrpSpPr>
            <p:cNvPr name="Group 3" id="3"/>
            <p:cNvGrpSpPr/>
            <p:nvPr/>
          </p:nvGrpSpPr>
          <p:grpSpPr>
            <a:xfrm rot="99346">
              <a:off x="37702" y="76570"/>
              <a:ext cx="3739107" cy="2663620"/>
              <a:chOff x="0" y="0"/>
              <a:chExt cx="2406762" cy="1714500"/>
            </a:xfrm>
          </p:grpSpPr>
          <p:sp>
            <p:nvSpPr>
              <p:cNvPr name="Freeform 4" id="4"/>
              <p:cNvSpPr/>
              <p:nvPr/>
            </p:nvSpPr>
            <p:spPr>
              <a:xfrm flipH="false" flipV="false" rot="0">
                <a:off x="10160" y="16510"/>
                <a:ext cx="2383902" cy="1686560"/>
              </a:xfrm>
              <a:custGeom>
                <a:avLst/>
                <a:gdLst/>
                <a:ahLst/>
                <a:cxnLst/>
                <a:rect r="r" b="b" t="t" l="l"/>
                <a:pathLst>
                  <a:path h="1686560" w="2383902">
                    <a:moveTo>
                      <a:pt x="2383902" y="1686560"/>
                    </a:moveTo>
                    <a:lnTo>
                      <a:pt x="0" y="1678940"/>
                    </a:lnTo>
                    <a:lnTo>
                      <a:pt x="0" y="598170"/>
                    </a:lnTo>
                    <a:lnTo>
                      <a:pt x="17780" y="19050"/>
                    </a:lnTo>
                    <a:lnTo>
                      <a:pt x="1186608" y="0"/>
                    </a:lnTo>
                    <a:lnTo>
                      <a:pt x="2364852" y="5080"/>
                    </a:lnTo>
                    <a:close/>
                  </a:path>
                </a:pathLst>
              </a:custGeom>
              <a:solidFill>
                <a:srgbClr val="FFFFFF">
                  <a:alpha val="82745"/>
                </a:srgbClr>
              </a:solidFill>
            </p:spPr>
          </p:sp>
          <p:sp>
            <p:nvSpPr>
              <p:cNvPr name="Freeform 5" id="5"/>
              <p:cNvSpPr/>
              <p:nvPr/>
            </p:nvSpPr>
            <p:spPr>
              <a:xfrm flipH="false" flipV="false" rot="0">
                <a:off x="-3810" y="0"/>
                <a:ext cx="2413112" cy="1713230"/>
              </a:xfrm>
              <a:custGeom>
                <a:avLst/>
                <a:gdLst/>
                <a:ahLst/>
                <a:cxnLst/>
                <a:rect r="r" b="b" t="t" l="l"/>
                <a:pathLst>
                  <a:path h="1713230" w="2413112">
                    <a:moveTo>
                      <a:pt x="2378822" y="21590"/>
                    </a:moveTo>
                    <a:cubicBezTo>
                      <a:pt x="2380092" y="34290"/>
                      <a:pt x="2380092" y="44450"/>
                      <a:pt x="2381362" y="54610"/>
                    </a:cubicBezTo>
                    <a:cubicBezTo>
                      <a:pt x="2383902" y="88900"/>
                      <a:pt x="2385172" y="124460"/>
                      <a:pt x="2387712" y="158750"/>
                    </a:cubicBezTo>
                    <a:cubicBezTo>
                      <a:pt x="2387712" y="208280"/>
                      <a:pt x="2400412" y="1184910"/>
                      <a:pt x="2406762" y="1234440"/>
                    </a:cubicBezTo>
                    <a:cubicBezTo>
                      <a:pt x="2413112" y="1309370"/>
                      <a:pt x="2409302" y="1385570"/>
                      <a:pt x="2409302" y="1460500"/>
                    </a:cubicBezTo>
                    <a:cubicBezTo>
                      <a:pt x="2409302" y="1526540"/>
                      <a:pt x="2410572" y="1587500"/>
                      <a:pt x="2411842" y="1652270"/>
                    </a:cubicBezTo>
                    <a:cubicBezTo>
                      <a:pt x="2411842" y="1673860"/>
                      <a:pt x="2411842" y="1687830"/>
                      <a:pt x="2411842" y="1711960"/>
                    </a:cubicBezTo>
                    <a:cubicBezTo>
                      <a:pt x="2388982" y="1711960"/>
                      <a:pt x="2368662" y="1713230"/>
                      <a:pt x="2346076" y="1711960"/>
                    </a:cubicBezTo>
                    <a:cubicBezTo>
                      <a:pt x="2227513" y="1706880"/>
                      <a:pt x="2107126" y="1713230"/>
                      <a:pt x="1988563" y="1708150"/>
                    </a:cubicBezTo>
                    <a:cubicBezTo>
                      <a:pt x="1917426" y="1704340"/>
                      <a:pt x="1848112" y="1706880"/>
                      <a:pt x="1776975" y="1704340"/>
                    </a:cubicBezTo>
                    <a:cubicBezTo>
                      <a:pt x="1744142" y="1703070"/>
                      <a:pt x="1711309" y="1701800"/>
                      <a:pt x="1678476" y="1700530"/>
                    </a:cubicBezTo>
                    <a:cubicBezTo>
                      <a:pt x="1658412" y="1700530"/>
                      <a:pt x="1640172" y="1701800"/>
                      <a:pt x="1620107" y="1701800"/>
                    </a:cubicBezTo>
                    <a:cubicBezTo>
                      <a:pt x="1569034" y="1700530"/>
                      <a:pt x="1428583" y="1701800"/>
                      <a:pt x="1377510" y="1700530"/>
                    </a:cubicBezTo>
                    <a:cubicBezTo>
                      <a:pt x="1341029" y="1699260"/>
                      <a:pt x="611412" y="1708150"/>
                      <a:pt x="574931" y="1706880"/>
                    </a:cubicBezTo>
                    <a:cubicBezTo>
                      <a:pt x="565811" y="1706880"/>
                      <a:pt x="554867" y="1708150"/>
                      <a:pt x="545747" y="1708150"/>
                    </a:cubicBezTo>
                    <a:cubicBezTo>
                      <a:pt x="523858" y="1708150"/>
                      <a:pt x="503794" y="1709420"/>
                      <a:pt x="481905" y="1709420"/>
                    </a:cubicBezTo>
                    <a:cubicBezTo>
                      <a:pt x="427184" y="1709420"/>
                      <a:pt x="374287" y="1708150"/>
                      <a:pt x="319566" y="1706880"/>
                    </a:cubicBezTo>
                    <a:cubicBezTo>
                      <a:pt x="286733" y="1705610"/>
                      <a:pt x="253900" y="1704340"/>
                      <a:pt x="222891" y="1703070"/>
                    </a:cubicBezTo>
                    <a:cubicBezTo>
                      <a:pt x="164522" y="1701800"/>
                      <a:pt x="106153"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60552" y="30480"/>
                      <a:pt x="89736" y="29210"/>
                    </a:cubicBezTo>
                    <a:cubicBezTo>
                      <a:pt x="138986" y="25400"/>
                      <a:pt x="188235" y="22860"/>
                      <a:pt x="239308" y="20320"/>
                    </a:cubicBezTo>
                    <a:cubicBezTo>
                      <a:pt x="273965" y="17780"/>
                      <a:pt x="308621" y="16510"/>
                      <a:pt x="341454" y="13970"/>
                    </a:cubicBezTo>
                    <a:cubicBezTo>
                      <a:pt x="374287" y="11430"/>
                      <a:pt x="408944" y="8890"/>
                      <a:pt x="441776" y="8890"/>
                    </a:cubicBezTo>
                    <a:cubicBezTo>
                      <a:pt x="478257" y="7620"/>
                      <a:pt x="514738" y="10160"/>
                      <a:pt x="551219" y="8890"/>
                    </a:cubicBezTo>
                    <a:cubicBezTo>
                      <a:pt x="596820" y="8890"/>
                      <a:pt x="1423111" y="6350"/>
                      <a:pt x="1468712" y="5080"/>
                    </a:cubicBezTo>
                    <a:cubicBezTo>
                      <a:pt x="1512489" y="3810"/>
                      <a:pt x="1556266" y="2540"/>
                      <a:pt x="1601867" y="2540"/>
                    </a:cubicBezTo>
                    <a:cubicBezTo>
                      <a:pt x="1676652" y="1270"/>
                      <a:pt x="1749614" y="0"/>
                      <a:pt x="1824400" y="0"/>
                    </a:cubicBezTo>
                    <a:cubicBezTo>
                      <a:pt x="1855409" y="0"/>
                      <a:pt x="1888241" y="2540"/>
                      <a:pt x="1919250" y="2540"/>
                    </a:cubicBezTo>
                    <a:cubicBezTo>
                      <a:pt x="2004980" y="3810"/>
                      <a:pt x="2092534" y="5080"/>
                      <a:pt x="2178264" y="7620"/>
                    </a:cubicBezTo>
                    <a:cubicBezTo>
                      <a:pt x="2223865" y="8890"/>
                      <a:pt x="2269466" y="12700"/>
                      <a:pt x="2315067" y="16510"/>
                    </a:cubicBezTo>
                    <a:cubicBezTo>
                      <a:pt x="2326011" y="16510"/>
                      <a:pt x="2336956" y="16510"/>
                      <a:pt x="2346076" y="16510"/>
                    </a:cubicBezTo>
                    <a:cubicBezTo>
                      <a:pt x="2359772" y="17780"/>
                      <a:pt x="2368662" y="20320"/>
                      <a:pt x="2378822" y="21590"/>
                    </a:cubicBezTo>
                    <a:close/>
                    <a:moveTo>
                      <a:pt x="2388982" y="1695450"/>
                    </a:moveTo>
                    <a:cubicBezTo>
                      <a:pt x="2390252" y="1678940"/>
                      <a:pt x="2391522" y="1666240"/>
                      <a:pt x="2391522" y="1653540"/>
                    </a:cubicBezTo>
                    <a:cubicBezTo>
                      <a:pt x="2390252" y="1581150"/>
                      <a:pt x="2388982" y="1513840"/>
                      <a:pt x="2388982" y="1441450"/>
                    </a:cubicBezTo>
                    <a:cubicBezTo>
                      <a:pt x="2388982" y="1408430"/>
                      <a:pt x="2391522" y="1375410"/>
                      <a:pt x="2390252" y="1342390"/>
                    </a:cubicBezTo>
                    <a:cubicBezTo>
                      <a:pt x="2390252" y="1311910"/>
                      <a:pt x="2388982" y="1280160"/>
                      <a:pt x="2387712" y="1249680"/>
                    </a:cubicBezTo>
                    <a:cubicBezTo>
                      <a:pt x="2382632" y="1202690"/>
                      <a:pt x="2371202" y="229870"/>
                      <a:pt x="2371202" y="182880"/>
                    </a:cubicBezTo>
                    <a:cubicBezTo>
                      <a:pt x="2368662" y="143510"/>
                      <a:pt x="2366122" y="102870"/>
                      <a:pt x="2363582" y="63500"/>
                    </a:cubicBezTo>
                    <a:cubicBezTo>
                      <a:pt x="2362312" y="44450"/>
                      <a:pt x="2361042" y="43180"/>
                      <a:pt x="2340604" y="41910"/>
                    </a:cubicBezTo>
                    <a:cubicBezTo>
                      <a:pt x="2335131" y="41910"/>
                      <a:pt x="2331483" y="41910"/>
                      <a:pt x="2326011" y="40640"/>
                    </a:cubicBezTo>
                    <a:cubicBezTo>
                      <a:pt x="2280410" y="36830"/>
                      <a:pt x="2232985" y="31750"/>
                      <a:pt x="2187384" y="30480"/>
                    </a:cubicBezTo>
                    <a:cubicBezTo>
                      <a:pt x="2076117" y="26670"/>
                      <a:pt x="1963027" y="25400"/>
                      <a:pt x="1851761" y="22860"/>
                    </a:cubicBezTo>
                    <a:cubicBezTo>
                      <a:pt x="1835344" y="22860"/>
                      <a:pt x="1817104" y="22860"/>
                      <a:pt x="1800687" y="22860"/>
                    </a:cubicBezTo>
                    <a:cubicBezTo>
                      <a:pt x="1773327" y="22860"/>
                      <a:pt x="1745966" y="22860"/>
                      <a:pt x="1720429" y="22860"/>
                    </a:cubicBezTo>
                    <a:cubicBezTo>
                      <a:pt x="1662060" y="22860"/>
                      <a:pt x="1603691" y="22860"/>
                      <a:pt x="1547146" y="24130"/>
                    </a:cubicBezTo>
                    <a:cubicBezTo>
                      <a:pt x="1497896" y="25400"/>
                      <a:pt x="667957" y="29210"/>
                      <a:pt x="618708" y="29210"/>
                    </a:cubicBezTo>
                    <a:cubicBezTo>
                      <a:pt x="538451" y="29210"/>
                      <a:pt x="458193" y="26670"/>
                      <a:pt x="377935" y="33020"/>
                    </a:cubicBezTo>
                    <a:cubicBezTo>
                      <a:pt x="335982" y="36830"/>
                      <a:pt x="295853" y="36830"/>
                      <a:pt x="255724" y="38100"/>
                    </a:cubicBezTo>
                    <a:cubicBezTo>
                      <a:pt x="186411" y="41910"/>
                      <a:pt x="117097"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4200" y="1677670"/>
                      <a:pt x="89736" y="1678940"/>
                      <a:pt x="113449" y="1678940"/>
                    </a:cubicBezTo>
                    <a:cubicBezTo>
                      <a:pt x="148106" y="1678940"/>
                      <a:pt x="184587" y="1676400"/>
                      <a:pt x="219243" y="1678940"/>
                    </a:cubicBezTo>
                    <a:cubicBezTo>
                      <a:pt x="275789" y="1682750"/>
                      <a:pt x="332334" y="1685290"/>
                      <a:pt x="388879" y="1684020"/>
                    </a:cubicBezTo>
                    <a:cubicBezTo>
                      <a:pt x="425360" y="1682750"/>
                      <a:pt x="460017" y="1685290"/>
                      <a:pt x="496498" y="1685290"/>
                    </a:cubicBezTo>
                    <a:cubicBezTo>
                      <a:pt x="549395" y="1685290"/>
                      <a:pt x="602292" y="1684020"/>
                      <a:pt x="655189" y="1685290"/>
                    </a:cubicBezTo>
                    <a:cubicBezTo>
                      <a:pt x="733623" y="1686560"/>
                      <a:pt x="1594571" y="1676400"/>
                      <a:pt x="1674828" y="1678940"/>
                    </a:cubicBezTo>
                    <a:cubicBezTo>
                      <a:pt x="1709485" y="1680210"/>
                      <a:pt x="1744142" y="1681480"/>
                      <a:pt x="1776975" y="1681480"/>
                    </a:cubicBezTo>
                    <a:cubicBezTo>
                      <a:pt x="1837168" y="1684020"/>
                      <a:pt x="1895537" y="1680210"/>
                      <a:pt x="1955731" y="1684020"/>
                    </a:cubicBezTo>
                    <a:cubicBezTo>
                      <a:pt x="2004980" y="1686560"/>
                      <a:pt x="2054229" y="1686560"/>
                      <a:pt x="2103478" y="1689100"/>
                    </a:cubicBezTo>
                    <a:cubicBezTo>
                      <a:pt x="2176440" y="1692910"/>
                      <a:pt x="2249401" y="1695450"/>
                      <a:pt x="2322363" y="1696720"/>
                    </a:cubicBezTo>
                    <a:cubicBezTo>
                      <a:pt x="2349724" y="1696720"/>
                      <a:pt x="2368662" y="1695450"/>
                      <a:pt x="2388982" y="1695450"/>
                    </a:cubicBezTo>
                    <a:close/>
                  </a:path>
                </a:pathLst>
              </a:custGeom>
              <a:solidFill>
                <a:srgbClr val="000000">
                  <a:alpha val="82745"/>
                </a:srgbClr>
              </a:solidFill>
            </p:spPr>
          </p:sp>
        </p:grpSp>
        <p:sp>
          <p:nvSpPr>
            <p:cNvPr name="TextBox 6" id="6"/>
            <p:cNvSpPr txBox="true"/>
            <p:nvPr/>
          </p:nvSpPr>
          <p:spPr>
            <a:xfrm rot="-8659">
              <a:off x="315315" y="554552"/>
              <a:ext cx="3171823" cy="1710537"/>
            </a:xfrm>
            <a:prstGeom prst="rect">
              <a:avLst/>
            </a:prstGeom>
          </p:spPr>
          <p:txBody>
            <a:bodyPr anchor="t" rtlCol="false" tIns="0" lIns="0" bIns="0" rIns="0">
              <a:spAutoFit/>
            </a:bodyPr>
            <a:lstStyle/>
            <a:p>
              <a:pPr algn="ctr" marL="0" indent="0" lvl="0">
                <a:lnSpc>
                  <a:spcPts val="2484"/>
                </a:lnSpc>
                <a:spcBef>
                  <a:spcPct val="0"/>
                </a:spcBef>
              </a:pPr>
              <a:r>
                <a:rPr lang="en-US" sz="2179">
                  <a:solidFill>
                    <a:srgbClr val="000000"/>
                  </a:solidFill>
                  <a:latin typeface="Telegraf"/>
                  <a:ea typeface="Telegraf"/>
                  <a:cs typeface="Telegraf"/>
                  <a:sym typeface="Telegraf"/>
                </a:rPr>
                <a:t>Evelyn Hur, Sejoon Chang, Sarah Yao, Christina Ba</a:t>
              </a:r>
            </a:p>
          </p:txBody>
        </p:sp>
        <p:sp>
          <p:nvSpPr>
            <p:cNvPr name="AutoShape 7" id="7"/>
            <p:cNvSpPr/>
            <p:nvPr/>
          </p:nvSpPr>
          <p:spPr>
            <a:xfrm rot="-102374">
              <a:off x="1353830" y="15881"/>
              <a:ext cx="1069790" cy="206252"/>
            </a:xfrm>
            <a:prstGeom prst="rect">
              <a:avLst/>
            </a:prstGeom>
            <a:solidFill>
              <a:srgbClr val="000000"/>
            </a:solidFill>
          </p:spPr>
        </p:sp>
      </p:grpSp>
      <p:sp>
        <p:nvSpPr>
          <p:cNvPr name="Freeform 8" id="8"/>
          <p:cNvSpPr/>
          <p:nvPr/>
        </p:nvSpPr>
        <p:spPr>
          <a:xfrm flipH="false" flipV="false" rot="-947917">
            <a:off x="6466838" y="2552128"/>
            <a:ext cx="2384692" cy="2479358"/>
          </a:xfrm>
          <a:custGeom>
            <a:avLst/>
            <a:gdLst/>
            <a:ahLst/>
            <a:cxnLst/>
            <a:rect r="r" b="b" t="t" l="l"/>
            <a:pathLst>
              <a:path h="2479358" w="2384692">
                <a:moveTo>
                  <a:pt x="0" y="0"/>
                </a:moveTo>
                <a:lnTo>
                  <a:pt x="2384692" y="0"/>
                </a:lnTo>
                <a:lnTo>
                  <a:pt x="2384692" y="2479359"/>
                </a:lnTo>
                <a:lnTo>
                  <a:pt x="0" y="2479359"/>
                </a:lnTo>
                <a:lnTo>
                  <a:pt x="0" y="0"/>
                </a:lnTo>
                <a:close/>
              </a:path>
            </a:pathLst>
          </a:custGeom>
          <a:blipFill>
            <a:blip r:embed="rId2">
              <a:alphaModFix amt="61000"/>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933995" y="3550417"/>
            <a:ext cx="12420010" cy="1264920"/>
          </a:xfrm>
          <a:prstGeom prst="rect">
            <a:avLst/>
          </a:prstGeom>
        </p:spPr>
        <p:txBody>
          <a:bodyPr anchor="t" rtlCol="false" tIns="0" lIns="0" bIns="0" rIns="0">
            <a:spAutoFit/>
          </a:bodyPr>
          <a:lstStyle/>
          <a:p>
            <a:pPr algn="ctr">
              <a:lnSpc>
                <a:spcPts val="9540"/>
              </a:lnSpc>
            </a:pPr>
            <a:r>
              <a:rPr lang="en-US" b="true" sz="9000">
                <a:solidFill>
                  <a:srgbClr val="000000"/>
                </a:solidFill>
                <a:latin typeface="RoxboroughCF Bold"/>
                <a:ea typeface="RoxboroughCF Bold"/>
                <a:cs typeface="RoxboroughCF Bold"/>
                <a:sym typeface="RoxboroughCF Bold"/>
              </a:rPr>
              <a:t>Lunar</a:t>
            </a:r>
          </a:p>
        </p:txBody>
      </p:sp>
      <p:sp>
        <p:nvSpPr>
          <p:cNvPr name="TextBox 10" id="10"/>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a:t>
            </a:r>
            <a:r>
              <a:rPr lang="en-US" sz="2400">
                <a:solidFill>
                  <a:srgbClr val="000000"/>
                </a:solidFill>
                <a:latin typeface="Telegraf"/>
                <a:ea typeface="Telegraf"/>
                <a:cs typeface="Telegraf"/>
                <a:sym typeface="Telegraf"/>
              </a:rPr>
              <a:t> · Stanford University</a:t>
            </a:r>
          </a:p>
        </p:txBody>
      </p:sp>
      <p:sp>
        <p:nvSpPr>
          <p:cNvPr name="TextBox 11" id="11"/>
          <p:cNvSpPr txBox="true"/>
          <p:nvPr/>
        </p:nvSpPr>
        <p:spPr>
          <a:xfrm rot="0">
            <a:off x="11046503" y="952500"/>
            <a:ext cx="6212797" cy="405464"/>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Nov 22 2024</a:t>
            </a:r>
          </a:p>
        </p:txBody>
      </p:sp>
      <p:sp>
        <p:nvSpPr>
          <p:cNvPr name="TextBox 12" id="12"/>
          <p:cNvSpPr txBox="true"/>
          <p:nvPr/>
        </p:nvSpPr>
        <p:spPr>
          <a:xfrm rot="0">
            <a:off x="3282021" y="5271182"/>
            <a:ext cx="12541654" cy="716280"/>
          </a:xfrm>
          <a:prstGeom prst="rect">
            <a:avLst/>
          </a:prstGeom>
        </p:spPr>
        <p:txBody>
          <a:bodyPr anchor="t" rtlCol="false" tIns="0" lIns="0" bIns="0" rIns="0">
            <a:spAutoFit/>
          </a:bodyPr>
          <a:lstStyle/>
          <a:p>
            <a:pPr algn="ctr" marL="0" indent="0" lvl="0">
              <a:lnSpc>
                <a:spcPts val="5309"/>
              </a:lnSpc>
            </a:pPr>
            <a:r>
              <a:rPr lang="en-US" sz="4500">
                <a:solidFill>
                  <a:srgbClr val="000000"/>
                </a:solidFill>
                <a:latin typeface="Telegraf"/>
                <a:ea typeface="Telegraf"/>
                <a:cs typeface="Telegraf"/>
                <a:sym typeface="Telegraf"/>
              </a:rPr>
              <a:t>Closer connections, no matter the hour</a:t>
            </a:r>
          </a:p>
        </p:txBody>
      </p:sp>
      <p:sp>
        <p:nvSpPr>
          <p:cNvPr name="TextBox 13" id="13"/>
          <p:cNvSpPr txBox="true"/>
          <p:nvPr/>
        </p:nvSpPr>
        <p:spPr>
          <a:xfrm rot="0">
            <a:off x="3282021" y="6174381"/>
            <a:ext cx="12541654" cy="493362"/>
          </a:xfrm>
          <a:prstGeom prst="rect">
            <a:avLst/>
          </a:prstGeom>
        </p:spPr>
        <p:txBody>
          <a:bodyPr anchor="t" rtlCol="false" tIns="0" lIns="0" bIns="0" rIns="0">
            <a:spAutoFit/>
          </a:bodyPr>
          <a:lstStyle/>
          <a:p>
            <a:pPr algn="ctr" marL="0" indent="0" lvl="0">
              <a:lnSpc>
                <a:spcPts val="3540"/>
              </a:lnSpc>
            </a:pPr>
            <a:r>
              <a:rPr lang="en-US" sz="3000">
                <a:solidFill>
                  <a:srgbClr val="000000"/>
                </a:solidFill>
                <a:latin typeface="Telegraf"/>
                <a:ea typeface="Telegraf"/>
                <a:cs typeface="Telegraf"/>
                <a:sym typeface="Telegraf"/>
              </a:rPr>
              <a:t>A8: High-Fi Prototype</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47750" y="1961784"/>
          <a:ext cx="15968888" cy="7476533"/>
        </p:xfrm>
        <a:graphic>
          <a:graphicData uri="http://schemas.openxmlformats.org/drawingml/2006/table">
            <a:tbl>
              <a:tblPr/>
              <a:tblGrid>
                <a:gridCol w="710874"/>
                <a:gridCol w="1327179"/>
                <a:gridCol w="7159038"/>
                <a:gridCol w="1285495"/>
                <a:gridCol w="5486302"/>
              </a:tblGrid>
              <a:tr h="773496">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HE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Task</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Description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Fixed</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Rationale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r>
              <a:tr h="1245727">
                <a:tc>
                  <a:txBody>
                    <a:bodyPr anchor="t" rtlCol="false"/>
                    <a:lstStyle/>
                    <a:p>
                      <a:pPr algn="ctr">
                        <a:lnSpc>
                          <a:spcPts val="2239"/>
                        </a:lnSpc>
                        <a:defRPr/>
                      </a:pPr>
                      <a:r>
                        <a:rPr lang="en-US" sz="1599">
                          <a:solidFill>
                            <a:srgbClr val="000000"/>
                          </a:solidFill>
                          <a:latin typeface="Telegraf"/>
                          <a:ea typeface="Telegraf"/>
                          <a:cs typeface="Telegraf"/>
                          <a:sym typeface="Telegraf"/>
                        </a:rPr>
                        <a:t>3</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Extra Violation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Iin the onboarding, once i reach the CLEAR verification, the back button does not bring me back anymore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Fixed back button functionality so users can go back to edit response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312184">
                <a:tc>
                  <a:txBody>
                    <a:bodyPr anchor="t" rtlCol="false"/>
                    <a:lstStyle/>
                    <a:p>
                      <a:pPr algn="ctr">
                        <a:lnSpc>
                          <a:spcPts val="2239"/>
                        </a:lnSpc>
                        <a:defRPr/>
                      </a:pPr>
                      <a:r>
                        <a:rPr lang="en-US" sz="1599">
                          <a:solidFill>
                            <a:srgbClr val="000000"/>
                          </a:solidFill>
                          <a:latin typeface="Telegraf"/>
                          <a:ea typeface="Telegraf"/>
                          <a:cs typeface="Telegraf"/>
                          <a:sym typeface="Telegraf"/>
                        </a:rPr>
                        <a:t>4</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Extra violation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Able to skip the CLEAR verification without agreeing or disagreeing</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CLEAR verification is NOT mandatory so we should keep the ‘skip' button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293593">
                <a:tc>
                  <a:txBody>
                    <a:bodyPr anchor="t" rtlCol="false"/>
                    <a:lstStyle/>
                    <a:p>
                      <a:pPr algn="ctr">
                        <a:lnSpc>
                          <a:spcPts val="2239"/>
                        </a:lnSpc>
                        <a:defRPr/>
                      </a:pPr>
                      <a:r>
                        <a:rPr lang="en-US" sz="1599">
                          <a:solidFill>
                            <a:srgbClr val="000000"/>
                          </a:solidFill>
                          <a:latin typeface="Telegraf"/>
                          <a:ea typeface="Telegraf"/>
                          <a:cs typeface="Telegraf"/>
                          <a:sym typeface="Telegraf"/>
                        </a:rPr>
                        <a:t>4</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Extra violation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Back button from Night Nurses group always leads back to home page, no matter what navigation section you are in (ie: explore)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Fixed back button functionality so users can go back to correct page (prev page)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285443">
                <a:tc>
                  <a:txBody>
                    <a:bodyPr anchor="t" rtlCol="false"/>
                    <a:lstStyle/>
                    <a:p>
                      <a:pPr algn="ctr">
                        <a:lnSpc>
                          <a:spcPts val="2239"/>
                        </a:lnSpc>
                        <a:defRPr/>
                      </a:pPr>
                      <a:r>
                        <a:rPr lang="en-US" sz="1599">
                          <a:solidFill>
                            <a:srgbClr val="000000"/>
                          </a:solidFill>
                          <a:latin typeface="Telegraf"/>
                          <a:ea typeface="Telegraf"/>
                          <a:cs typeface="Telegraf"/>
                          <a:sym typeface="Telegraf"/>
                        </a:rPr>
                        <a:t>12</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All tasks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Verifying ID with Clear in onboarding</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Hardcoded - we said in README to post as "Jane", not anonymous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566090">
                <a:tc>
                  <a:txBody>
                    <a:bodyPr anchor="t" rtlCol="false"/>
                    <a:lstStyle/>
                    <a:p>
                      <a:pPr algn="ctr">
                        <a:lnSpc>
                          <a:spcPts val="2239"/>
                        </a:lnSpc>
                        <a:defRPr/>
                      </a:pPr>
                      <a:r>
                        <a:rPr lang="en-US" sz="1599">
                          <a:solidFill>
                            <a:srgbClr val="000000"/>
                          </a:solidFill>
                          <a:latin typeface="Telegraf"/>
                          <a:ea typeface="Telegraf"/>
                          <a:cs typeface="Telegraf"/>
                          <a:sym typeface="Telegraf"/>
                        </a:rPr>
                        <a:t>4</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Extra violation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In the second part of the onboarding process, particularly in the screens "How would you describe yourself?" and "Join Groups from your interests", there are a series of selectable tile options however only some of them are populated, others appear empty. </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Not essential part of tasks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bl>
          </a:graphicData>
        </a:graphic>
      </p:graphicFrame>
      <p:sp>
        <p:nvSpPr>
          <p:cNvPr name="TextBox 3" id="3"/>
          <p:cNvSpPr txBox="true"/>
          <p:nvPr/>
        </p:nvSpPr>
        <p:spPr>
          <a:xfrm rot="0">
            <a:off x="1028700" y="1038225"/>
            <a:ext cx="8472797"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Severity 3 Revisions </a:t>
            </a:r>
          </a:p>
        </p:txBody>
      </p:sp>
      <p:sp>
        <p:nvSpPr>
          <p:cNvPr name="TextBox 4" id="4"/>
          <p:cNvSpPr txBox="true"/>
          <p:nvPr/>
        </p:nvSpPr>
        <p:spPr>
          <a:xfrm rot="0">
            <a:off x="1047750" y="9477375"/>
            <a:ext cx="9296685" cy="426737"/>
          </a:xfrm>
          <a:prstGeom prst="rect">
            <a:avLst/>
          </a:prstGeom>
        </p:spPr>
        <p:txBody>
          <a:bodyPr anchor="t" rtlCol="false" tIns="0" lIns="0" bIns="0" rIns="0">
            <a:spAutoFit/>
          </a:bodyPr>
          <a:lstStyle/>
          <a:p>
            <a:pPr algn="l">
              <a:lnSpc>
                <a:spcPts val="3360"/>
              </a:lnSpc>
            </a:pPr>
            <a:r>
              <a:rPr lang="en-US" sz="2100" b="true">
                <a:solidFill>
                  <a:srgbClr val="000000"/>
                </a:solidFill>
                <a:latin typeface="Telegraf Bold"/>
                <a:ea typeface="Telegraf Bold"/>
                <a:cs typeface="Telegraf Bold"/>
                <a:sym typeface="Telegraf Bold"/>
              </a:rPr>
              <a:t>Note:</a:t>
            </a:r>
            <a:r>
              <a:rPr lang="en-US" sz="2100">
                <a:solidFill>
                  <a:srgbClr val="000000"/>
                </a:solidFill>
                <a:latin typeface="Telegraf"/>
                <a:ea typeface="Telegraf"/>
                <a:cs typeface="Telegraf"/>
                <a:sym typeface="Telegraf"/>
              </a:rPr>
              <a:t> Did not have any severity 4 violations so did not include</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AutoShape 2" id="2"/>
          <p:cNvSpPr/>
          <p:nvPr/>
        </p:nvSpPr>
        <p:spPr>
          <a:xfrm>
            <a:off x="0" y="6025687"/>
            <a:ext cx="22058114" cy="23812"/>
          </a:xfrm>
          <a:prstGeom prst="line">
            <a:avLst/>
          </a:prstGeom>
          <a:ln cap="flat" w="47625">
            <a:solidFill>
              <a:srgbClr val="000000"/>
            </a:solidFill>
            <a:prstDash val="solid"/>
            <a:headEnd type="none" len="sm" w="sm"/>
            <a:tailEnd type="none" len="sm" w="sm"/>
          </a:ln>
        </p:spPr>
      </p:sp>
      <p:grpSp>
        <p:nvGrpSpPr>
          <p:cNvPr name="Group 3" id="3"/>
          <p:cNvGrpSpPr/>
          <p:nvPr/>
        </p:nvGrpSpPr>
        <p:grpSpPr>
          <a:xfrm rot="0">
            <a:off x="4038483" y="5143500"/>
            <a:ext cx="1764375" cy="1764375"/>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5" id="5"/>
          <p:cNvSpPr txBox="true"/>
          <p:nvPr/>
        </p:nvSpPr>
        <p:spPr>
          <a:xfrm rot="0">
            <a:off x="3579101" y="2966768"/>
            <a:ext cx="11511759" cy="1805940"/>
          </a:xfrm>
          <a:prstGeom prst="rect">
            <a:avLst/>
          </a:prstGeom>
        </p:spPr>
        <p:txBody>
          <a:bodyPr anchor="t" rtlCol="false" tIns="0" lIns="0" bIns="0" rIns="0">
            <a:spAutoFit/>
          </a:bodyPr>
          <a:lstStyle/>
          <a:p>
            <a:pPr algn="ctr" marL="0" indent="0" lvl="0">
              <a:lnSpc>
                <a:spcPts val="7080"/>
              </a:lnSpc>
            </a:pPr>
            <a:r>
              <a:rPr lang="en-US" b="true" sz="6000">
                <a:solidFill>
                  <a:srgbClr val="000000"/>
                </a:solidFill>
                <a:latin typeface="RoxboroughCF Bold"/>
                <a:ea typeface="RoxboroughCF Bold"/>
                <a:cs typeface="RoxboroughCF Bold"/>
                <a:sym typeface="RoxboroughCF Bold"/>
              </a:rPr>
              <a:t>All Major UI &amp; Product Revisions</a:t>
            </a:r>
          </a:p>
        </p:txBody>
      </p:sp>
      <p:sp>
        <p:nvSpPr>
          <p:cNvPr name="TextBox 6" id="6"/>
          <p:cNvSpPr txBox="true"/>
          <p:nvPr/>
        </p:nvSpPr>
        <p:spPr>
          <a:xfrm rot="0">
            <a:off x="4693428" y="5435137"/>
            <a:ext cx="454485" cy="1047750"/>
          </a:xfrm>
          <a:prstGeom prst="rect">
            <a:avLst/>
          </a:prstGeom>
        </p:spPr>
        <p:txBody>
          <a:bodyPr anchor="t" rtlCol="false" tIns="0" lIns="0" bIns="0" rIns="0">
            <a:spAutoFit/>
          </a:bodyPr>
          <a:lstStyle/>
          <a:p>
            <a:pPr algn="ctr" marL="0" indent="0" lvl="0">
              <a:lnSpc>
                <a:spcPts val="8400"/>
              </a:lnSpc>
              <a:spcBef>
                <a:spcPct val="0"/>
              </a:spcBef>
            </a:pPr>
            <a:r>
              <a:rPr lang="en-US" b="true" sz="6000">
                <a:solidFill>
                  <a:srgbClr val="FFFFFF"/>
                </a:solidFill>
                <a:latin typeface="RoxboroughCF Bold"/>
                <a:ea typeface="RoxboroughCF Bold"/>
                <a:cs typeface="RoxboroughCF Bold"/>
                <a:sym typeface="RoxboroughCF Bold"/>
              </a:rPr>
              <a:t>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39477" y="2442606"/>
            <a:ext cx="3315253" cy="7270516"/>
          </a:xfrm>
          <a:custGeom>
            <a:avLst/>
            <a:gdLst/>
            <a:ahLst/>
            <a:cxnLst/>
            <a:rect r="r" b="b" t="t" l="l"/>
            <a:pathLst>
              <a:path h="7270516" w="3315253">
                <a:moveTo>
                  <a:pt x="0" y="0"/>
                </a:moveTo>
                <a:lnTo>
                  <a:pt x="3315253" y="0"/>
                </a:lnTo>
                <a:lnTo>
                  <a:pt x="3315253" y="7270516"/>
                </a:lnTo>
                <a:lnTo>
                  <a:pt x="0" y="7270516"/>
                </a:lnTo>
                <a:lnTo>
                  <a:pt x="0" y="0"/>
                </a:lnTo>
                <a:close/>
              </a:path>
            </a:pathLst>
          </a:custGeom>
          <a:blipFill>
            <a:blip r:embed="rId2"/>
            <a:stretch>
              <a:fillRect l="-255373" t="-7339" r="-259574" b="-13586"/>
            </a:stretch>
          </a:blipFill>
        </p:spPr>
      </p:sp>
      <p:grpSp>
        <p:nvGrpSpPr>
          <p:cNvPr name="Group 3" id="3"/>
          <p:cNvGrpSpPr/>
          <p:nvPr/>
        </p:nvGrpSpPr>
        <p:grpSpPr>
          <a:xfrm rot="0">
            <a:off x="1129249" y="4942721"/>
            <a:ext cx="3102378" cy="200779"/>
            <a:chOff x="0" y="0"/>
            <a:chExt cx="817087" cy="52880"/>
          </a:xfrm>
        </p:grpSpPr>
        <p:sp>
          <p:nvSpPr>
            <p:cNvPr name="Freeform 4" id="4"/>
            <p:cNvSpPr/>
            <p:nvPr/>
          </p:nvSpPr>
          <p:spPr>
            <a:xfrm flipH="false" flipV="false" rot="0">
              <a:off x="0" y="0"/>
              <a:ext cx="817087" cy="52880"/>
            </a:xfrm>
            <a:custGeom>
              <a:avLst/>
              <a:gdLst/>
              <a:ahLst/>
              <a:cxnLst/>
              <a:rect r="r" b="b" t="t" l="l"/>
              <a:pathLst>
                <a:path h="52880" w="817087">
                  <a:moveTo>
                    <a:pt x="0" y="0"/>
                  </a:moveTo>
                  <a:lnTo>
                    <a:pt x="817087" y="0"/>
                  </a:lnTo>
                  <a:lnTo>
                    <a:pt x="817087" y="52880"/>
                  </a:lnTo>
                  <a:lnTo>
                    <a:pt x="0" y="52880"/>
                  </a:lnTo>
                  <a:close/>
                </a:path>
              </a:pathLst>
            </a:custGeom>
            <a:solidFill>
              <a:srgbClr val="000000">
                <a:alpha val="0"/>
              </a:srgbClr>
            </a:solidFill>
            <a:ln w="19050" cap="sq">
              <a:solidFill>
                <a:srgbClr val="FF0000"/>
              </a:solidFill>
              <a:prstDash val="solid"/>
              <a:miter/>
            </a:ln>
          </p:spPr>
        </p:sp>
        <p:sp>
          <p:nvSpPr>
            <p:cNvPr name="TextBox 5" id="5"/>
            <p:cNvSpPr txBox="true"/>
            <p:nvPr/>
          </p:nvSpPr>
          <p:spPr>
            <a:xfrm>
              <a:off x="0" y="-76200"/>
              <a:ext cx="817087" cy="129080"/>
            </a:xfrm>
            <a:prstGeom prst="rect">
              <a:avLst/>
            </a:prstGeom>
          </p:spPr>
          <p:txBody>
            <a:bodyPr anchor="ctr" rtlCol="false" tIns="50800" lIns="50800" bIns="50800" rIns="50800"/>
            <a:lstStyle/>
            <a:p>
              <a:pPr algn="ctr">
                <a:lnSpc>
                  <a:spcPts val="3332"/>
                </a:lnSpc>
              </a:pPr>
            </a:p>
          </p:txBody>
        </p:sp>
      </p:grpSp>
      <p:grpSp>
        <p:nvGrpSpPr>
          <p:cNvPr name="Group 6" id="6"/>
          <p:cNvGrpSpPr/>
          <p:nvPr/>
        </p:nvGrpSpPr>
        <p:grpSpPr>
          <a:xfrm rot="0">
            <a:off x="1129249" y="2830808"/>
            <a:ext cx="304678" cy="263123"/>
            <a:chOff x="0" y="0"/>
            <a:chExt cx="80244" cy="69300"/>
          </a:xfrm>
        </p:grpSpPr>
        <p:sp>
          <p:nvSpPr>
            <p:cNvPr name="Freeform 7" id="7"/>
            <p:cNvSpPr/>
            <p:nvPr/>
          </p:nvSpPr>
          <p:spPr>
            <a:xfrm flipH="false" flipV="false" rot="0">
              <a:off x="0" y="0"/>
              <a:ext cx="80244" cy="69300"/>
            </a:xfrm>
            <a:custGeom>
              <a:avLst/>
              <a:gdLst/>
              <a:ahLst/>
              <a:cxnLst/>
              <a:rect r="r" b="b" t="t" l="l"/>
              <a:pathLst>
                <a:path h="69300" w="80244">
                  <a:moveTo>
                    <a:pt x="0" y="0"/>
                  </a:moveTo>
                  <a:lnTo>
                    <a:pt x="80244" y="0"/>
                  </a:lnTo>
                  <a:lnTo>
                    <a:pt x="80244" y="69300"/>
                  </a:lnTo>
                  <a:lnTo>
                    <a:pt x="0" y="69300"/>
                  </a:lnTo>
                  <a:close/>
                </a:path>
              </a:pathLst>
            </a:custGeom>
            <a:solidFill>
              <a:srgbClr val="000000">
                <a:alpha val="0"/>
              </a:srgbClr>
            </a:solidFill>
            <a:ln w="19050" cap="sq">
              <a:solidFill>
                <a:srgbClr val="FF0000"/>
              </a:solidFill>
              <a:prstDash val="solid"/>
              <a:miter/>
            </a:ln>
          </p:spPr>
        </p:sp>
        <p:sp>
          <p:nvSpPr>
            <p:cNvPr name="TextBox 8" id="8"/>
            <p:cNvSpPr txBox="true"/>
            <p:nvPr/>
          </p:nvSpPr>
          <p:spPr>
            <a:xfrm>
              <a:off x="0" y="-76200"/>
              <a:ext cx="80244" cy="145500"/>
            </a:xfrm>
            <a:prstGeom prst="rect">
              <a:avLst/>
            </a:prstGeom>
          </p:spPr>
          <p:txBody>
            <a:bodyPr anchor="ctr" rtlCol="false" tIns="50800" lIns="50800" bIns="50800" rIns="50800"/>
            <a:lstStyle/>
            <a:p>
              <a:pPr algn="ctr">
                <a:lnSpc>
                  <a:spcPts val="3332"/>
                </a:lnSpc>
              </a:pPr>
            </a:p>
          </p:txBody>
        </p:sp>
      </p:grpSp>
      <p:grpSp>
        <p:nvGrpSpPr>
          <p:cNvPr name="Group 9" id="9"/>
          <p:cNvGrpSpPr/>
          <p:nvPr/>
        </p:nvGrpSpPr>
        <p:grpSpPr>
          <a:xfrm rot="0">
            <a:off x="7830355" y="4942721"/>
            <a:ext cx="3102378" cy="200779"/>
            <a:chOff x="0" y="0"/>
            <a:chExt cx="817087" cy="52880"/>
          </a:xfrm>
        </p:grpSpPr>
        <p:sp>
          <p:nvSpPr>
            <p:cNvPr name="Freeform 10" id="10"/>
            <p:cNvSpPr/>
            <p:nvPr/>
          </p:nvSpPr>
          <p:spPr>
            <a:xfrm flipH="false" flipV="false" rot="0">
              <a:off x="0" y="0"/>
              <a:ext cx="817087" cy="52880"/>
            </a:xfrm>
            <a:custGeom>
              <a:avLst/>
              <a:gdLst/>
              <a:ahLst/>
              <a:cxnLst/>
              <a:rect r="r" b="b" t="t" l="l"/>
              <a:pathLst>
                <a:path h="52880" w="817087">
                  <a:moveTo>
                    <a:pt x="0" y="0"/>
                  </a:moveTo>
                  <a:lnTo>
                    <a:pt x="817087" y="0"/>
                  </a:lnTo>
                  <a:lnTo>
                    <a:pt x="817087" y="52880"/>
                  </a:lnTo>
                  <a:lnTo>
                    <a:pt x="0" y="52880"/>
                  </a:lnTo>
                  <a:close/>
                </a:path>
              </a:pathLst>
            </a:custGeom>
            <a:solidFill>
              <a:srgbClr val="000000">
                <a:alpha val="0"/>
              </a:srgbClr>
            </a:solidFill>
            <a:ln w="19050" cap="sq">
              <a:solidFill>
                <a:srgbClr val="FF0000"/>
              </a:solidFill>
              <a:prstDash val="solid"/>
              <a:miter/>
            </a:ln>
          </p:spPr>
        </p:sp>
        <p:sp>
          <p:nvSpPr>
            <p:cNvPr name="TextBox 11" id="11"/>
            <p:cNvSpPr txBox="true"/>
            <p:nvPr/>
          </p:nvSpPr>
          <p:spPr>
            <a:xfrm>
              <a:off x="0" y="-76200"/>
              <a:ext cx="817087" cy="129080"/>
            </a:xfrm>
            <a:prstGeom prst="rect">
              <a:avLst/>
            </a:prstGeom>
          </p:spPr>
          <p:txBody>
            <a:bodyPr anchor="ctr" rtlCol="false" tIns="50800" lIns="50800" bIns="50800" rIns="50800"/>
            <a:lstStyle/>
            <a:p>
              <a:pPr algn="ctr">
                <a:lnSpc>
                  <a:spcPts val="3332"/>
                </a:lnSpc>
              </a:pPr>
            </a:p>
          </p:txBody>
        </p:sp>
      </p:grpSp>
      <p:sp>
        <p:nvSpPr>
          <p:cNvPr name="Freeform 12" id="12"/>
          <p:cNvSpPr/>
          <p:nvPr/>
        </p:nvSpPr>
        <p:spPr>
          <a:xfrm flipH="false" flipV="false" rot="0">
            <a:off x="7704090" y="2442606"/>
            <a:ext cx="3354908" cy="7293279"/>
          </a:xfrm>
          <a:custGeom>
            <a:avLst/>
            <a:gdLst/>
            <a:ahLst/>
            <a:cxnLst/>
            <a:rect r="r" b="b" t="t" l="l"/>
            <a:pathLst>
              <a:path h="7293279" w="3354908">
                <a:moveTo>
                  <a:pt x="0" y="0"/>
                </a:moveTo>
                <a:lnTo>
                  <a:pt x="3354908" y="0"/>
                </a:lnTo>
                <a:lnTo>
                  <a:pt x="3354908" y="7293279"/>
                </a:lnTo>
                <a:lnTo>
                  <a:pt x="0" y="7293279"/>
                </a:lnTo>
                <a:lnTo>
                  <a:pt x="0" y="0"/>
                </a:lnTo>
                <a:close/>
              </a:path>
            </a:pathLst>
          </a:custGeom>
          <a:blipFill>
            <a:blip r:embed="rId3"/>
            <a:stretch>
              <a:fillRect l="0" t="0" r="0" b="0"/>
            </a:stretch>
          </a:blipFill>
        </p:spPr>
      </p:sp>
      <p:grpSp>
        <p:nvGrpSpPr>
          <p:cNvPr name="Group 13" id="13"/>
          <p:cNvGrpSpPr/>
          <p:nvPr/>
        </p:nvGrpSpPr>
        <p:grpSpPr>
          <a:xfrm rot="0">
            <a:off x="7830355" y="2830808"/>
            <a:ext cx="304678" cy="263123"/>
            <a:chOff x="0" y="0"/>
            <a:chExt cx="80244" cy="69300"/>
          </a:xfrm>
        </p:grpSpPr>
        <p:sp>
          <p:nvSpPr>
            <p:cNvPr name="Freeform 14" id="14"/>
            <p:cNvSpPr/>
            <p:nvPr/>
          </p:nvSpPr>
          <p:spPr>
            <a:xfrm flipH="false" flipV="false" rot="0">
              <a:off x="0" y="0"/>
              <a:ext cx="80244" cy="69300"/>
            </a:xfrm>
            <a:custGeom>
              <a:avLst/>
              <a:gdLst/>
              <a:ahLst/>
              <a:cxnLst/>
              <a:rect r="r" b="b" t="t" l="l"/>
              <a:pathLst>
                <a:path h="69300" w="80244">
                  <a:moveTo>
                    <a:pt x="0" y="0"/>
                  </a:moveTo>
                  <a:lnTo>
                    <a:pt x="80244" y="0"/>
                  </a:lnTo>
                  <a:lnTo>
                    <a:pt x="80244" y="69300"/>
                  </a:lnTo>
                  <a:lnTo>
                    <a:pt x="0" y="69300"/>
                  </a:lnTo>
                  <a:close/>
                </a:path>
              </a:pathLst>
            </a:custGeom>
            <a:solidFill>
              <a:srgbClr val="000000">
                <a:alpha val="0"/>
              </a:srgbClr>
            </a:solidFill>
            <a:ln w="19050" cap="sq">
              <a:solidFill>
                <a:srgbClr val="00A8A8"/>
              </a:solidFill>
              <a:prstDash val="solid"/>
              <a:miter/>
            </a:ln>
          </p:spPr>
        </p:sp>
        <p:sp>
          <p:nvSpPr>
            <p:cNvPr name="TextBox 15" id="15"/>
            <p:cNvSpPr txBox="true"/>
            <p:nvPr/>
          </p:nvSpPr>
          <p:spPr>
            <a:xfrm>
              <a:off x="0" y="-76200"/>
              <a:ext cx="80244" cy="145500"/>
            </a:xfrm>
            <a:prstGeom prst="rect">
              <a:avLst/>
            </a:prstGeom>
          </p:spPr>
          <p:txBody>
            <a:bodyPr anchor="ctr" rtlCol="false" tIns="50800" lIns="50800" bIns="50800" rIns="50800"/>
            <a:lstStyle/>
            <a:p>
              <a:pPr algn="ctr">
                <a:lnSpc>
                  <a:spcPts val="3332"/>
                </a:lnSpc>
              </a:pPr>
            </a:p>
          </p:txBody>
        </p:sp>
      </p:grpSp>
      <p:grpSp>
        <p:nvGrpSpPr>
          <p:cNvPr name="Group 16" id="16"/>
          <p:cNvGrpSpPr/>
          <p:nvPr/>
        </p:nvGrpSpPr>
        <p:grpSpPr>
          <a:xfrm rot="0">
            <a:off x="7770404" y="4942721"/>
            <a:ext cx="3102378" cy="200779"/>
            <a:chOff x="0" y="0"/>
            <a:chExt cx="817087" cy="52880"/>
          </a:xfrm>
        </p:grpSpPr>
        <p:sp>
          <p:nvSpPr>
            <p:cNvPr name="Freeform 17" id="17"/>
            <p:cNvSpPr/>
            <p:nvPr/>
          </p:nvSpPr>
          <p:spPr>
            <a:xfrm flipH="false" flipV="false" rot="0">
              <a:off x="0" y="0"/>
              <a:ext cx="817087" cy="52880"/>
            </a:xfrm>
            <a:custGeom>
              <a:avLst/>
              <a:gdLst/>
              <a:ahLst/>
              <a:cxnLst/>
              <a:rect r="r" b="b" t="t" l="l"/>
              <a:pathLst>
                <a:path h="52880" w="817087">
                  <a:moveTo>
                    <a:pt x="0" y="0"/>
                  </a:moveTo>
                  <a:lnTo>
                    <a:pt x="817087" y="0"/>
                  </a:lnTo>
                  <a:lnTo>
                    <a:pt x="817087" y="52880"/>
                  </a:lnTo>
                  <a:lnTo>
                    <a:pt x="0" y="52880"/>
                  </a:lnTo>
                  <a:close/>
                </a:path>
              </a:pathLst>
            </a:custGeom>
            <a:solidFill>
              <a:srgbClr val="000000">
                <a:alpha val="0"/>
              </a:srgbClr>
            </a:solidFill>
            <a:ln w="19050" cap="sq">
              <a:solidFill>
                <a:srgbClr val="00A8A8"/>
              </a:solidFill>
              <a:prstDash val="solid"/>
              <a:miter/>
            </a:ln>
          </p:spPr>
        </p:sp>
        <p:sp>
          <p:nvSpPr>
            <p:cNvPr name="TextBox 18" id="18"/>
            <p:cNvSpPr txBox="true"/>
            <p:nvPr/>
          </p:nvSpPr>
          <p:spPr>
            <a:xfrm>
              <a:off x="0" y="-76200"/>
              <a:ext cx="817087" cy="129080"/>
            </a:xfrm>
            <a:prstGeom prst="rect">
              <a:avLst/>
            </a:prstGeom>
          </p:spPr>
          <p:txBody>
            <a:bodyPr anchor="ctr" rtlCol="false" tIns="50800" lIns="50800" bIns="50800" rIns="50800"/>
            <a:lstStyle/>
            <a:p>
              <a:pPr algn="ctr">
                <a:lnSpc>
                  <a:spcPts val="3332"/>
                </a:lnSpc>
              </a:pPr>
            </a:p>
          </p:txBody>
        </p:sp>
      </p:grpSp>
      <p:sp>
        <p:nvSpPr>
          <p:cNvPr name="TextBox 19" id="19"/>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Simple Task</a:t>
            </a:r>
          </a:p>
        </p:txBody>
      </p:sp>
      <p:sp>
        <p:nvSpPr>
          <p:cNvPr name="TextBox 20" id="20"/>
          <p:cNvSpPr txBox="true"/>
          <p:nvPr/>
        </p:nvSpPr>
        <p:spPr>
          <a:xfrm rot="0">
            <a:off x="11363798" y="4907030"/>
            <a:ext cx="2321742"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Expanded textbox to greater height for group description component so user can fully see description (not cut off)</a:t>
            </a:r>
          </a:p>
        </p:txBody>
      </p:sp>
      <p:sp>
        <p:nvSpPr>
          <p:cNvPr name="TextBox 21" id="21"/>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22" id="22"/>
          <p:cNvSpPr txBox="true"/>
          <p:nvPr/>
        </p:nvSpPr>
        <p:spPr>
          <a:xfrm rot="0">
            <a:off x="880725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23" id="23"/>
          <p:cNvSpPr txBox="true"/>
          <p:nvPr/>
        </p:nvSpPr>
        <p:spPr>
          <a:xfrm rot="0">
            <a:off x="5033297" y="5033586"/>
            <a:ext cx="1921180" cy="12042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H8 Sev 1: </a:t>
            </a:r>
            <a:r>
              <a:rPr lang="en-US" sz="1599">
                <a:solidFill>
                  <a:srgbClr val="000000"/>
                </a:solidFill>
                <a:latin typeface="Telegraf"/>
                <a:ea typeface="Telegraf"/>
                <a:cs typeface="Telegraf"/>
                <a:sym typeface="Telegraf"/>
              </a:rPr>
              <a:t>The text is barely cut off at the bottom in the night nurses group description</a:t>
            </a:r>
          </a:p>
        </p:txBody>
      </p:sp>
      <p:sp>
        <p:nvSpPr>
          <p:cNvPr name="TextBox 24" id="24"/>
          <p:cNvSpPr txBox="true"/>
          <p:nvPr/>
        </p:nvSpPr>
        <p:spPr>
          <a:xfrm rot="0">
            <a:off x="5033297" y="2952845"/>
            <a:ext cx="2038731" cy="191858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 3: </a:t>
            </a:r>
            <a:r>
              <a:rPr lang="en-US" sz="1599">
                <a:solidFill>
                  <a:srgbClr val="000000"/>
                </a:solidFill>
                <a:latin typeface="Telegraf"/>
                <a:ea typeface="Telegraf"/>
                <a:cs typeface="Telegraf"/>
                <a:sym typeface="Telegraf"/>
              </a:rPr>
              <a:t>Back button from Night Nurses group always leads back to home page, no matter what navigation section you are in (ie: explore)</a:t>
            </a:r>
          </a:p>
        </p:txBody>
      </p:sp>
      <p:sp>
        <p:nvSpPr>
          <p:cNvPr name="TextBox 25" id="25"/>
          <p:cNvSpPr txBox="true"/>
          <p:nvPr/>
        </p:nvSpPr>
        <p:spPr>
          <a:xfrm rot="0">
            <a:off x="11363798" y="2950813"/>
            <a:ext cx="2321742" cy="1680464"/>
          </a:xfrm>
          <a:prstGeom prst="rect">
            <a:avLst/>
          </a:prstGeom>
        </p:spPr>
        <p:txBody>
          <a:bodyPr anchor="t" rtlCol="false" tIns="0" lIns="0" bIns="0" rIns="0">
            <a:spAutoFit/>
          </a:bodyPr>
          <a:lstStyle/>
          <a:p>
            <a:pPr algn="l">
              <a:lnSpc>
                <a:spcPts val="1887"/>
              </a:lnSpc>
            </a:pPr>
            <a:r>
              <a:rPr lang="en-US" sz="1599" b="true">
                <a:solidFill>
                  <a:srgbClr val="000000"/>
                </a:solidFill>
                <a:latin typeface="Telegraf Bold"/>
                <a:ea typeface="Telegraf Bold"/>
                <a:cs typeface="Telegraf Bold"/>
                <a:sym typeface="Telegraf Bold"/>
              </a:rPr>
              <a:t>Functionality:</a:t>
            </a:r>
          </a:p>
          <a:p>
            <a:pPr algn="l">
              <a:lnSpc>
                <a:spcPts val="1887"/>
              </a:lnSpc>
              <a:spcBef>
                <a:spcPct val="0"/>
              </a:spcBef>
            </a:pPr>
            <a:r>
              <a:rPr lang="en-US" sz="1599">
                <a:solidFill>
                  <a:srgbClr val="000000"/>
                </a:solidFill>
                <a:latin typeface="Telegraf"/>
                <a:ea typeface="Telegraf"/>
                <a:cs typeface="Telegraf"/>
                <a:sym typeface="Telegraf"/>
              </a:rPr>
              <a:t>Fixed button functionality in Figma by re-wiring button to itself for “back” action so users can go back to correct page </a:t>
            </a:r>
          </a:p>
        </p:txBody>
      </p:sp>
      <p:grpSp>
        <p:nvGrpSpPr>
          <p:cNvPr name="Group 26" id="26"/>
          <p:cNvGrpSpPr/>
          <p:nvPr/>
        </p:nvGrpSpPr>
        <p:grpSpPr>
          <a:xfrm rot="0">
            <a:off x="4550534" y="2969804"/>
            <a:ext cx="287849" cy="28784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28" id="28"/>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29" id="29"/>
          <p:cNvGrpSpPr/>
          <p:nvPr/>
        </p:nvGrpSpPr>
        <p:grpSpPr>
          <a:xfrm rot="0">
            <a:off x="4550534" y="5068457"/>
            <a:ext cx="287849" cy="28784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31" id="31"/>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TextBox 32" id="32"/>
          <p:cNvSpPr txBox="true"/>
          <p:nvPr/>
        </p:nvSpPr>
        <p:spPr>
          <a:xfrm rot="0">
            <a:off x="4550534" y="2379050"/>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33" id="33"/>
          <p:cNvSpPr txBox="true"/>
          <p:nvPr/>
        </p:nvSpPr>
        <p:spPr>
          <a:xfrm rot="0">
            <a:off x="11363798" y="2414031"/>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AutoShape 34" id="34"/>
          <p:cNvSpPr/>
          <p:nvPr/>
        </p:nvSpPr>
        <p:spPr>
          <a:xfrm>
            <a:off x="6954476" y="4961771"/>
            <a:ext cx="549588" cy="0"/>
          </a:xfrm>
          <a:prstGeom prst="line">
            <a:avLst/>
          </a:prstGeom>
          <a:ln cap="flat" w="38100">
            <a:solidFill>
              <a:srgbClr val="000000"/>
            </a:solidFill>
            <a:prstDash val="solid"/>
            <a:headEnd type="none" len="sm" w="sm"/>
            <a:tailEnd type="triangle" len="med" w="lg"/>
          </a:ln>
        </p:spPr>
      </p:sp>
      <p:sp>
        <p:nvSpPr>
          <p:cNvPr name="AutoShape 35" id="35"/>
          <p:cNvSpPr/>
          <p:nvPr/>
        </p:nvSpPr>
        <p:spPr>
          <a:xfrm>
            <a:off x="13876040" y="3328608"/>
            <a:ext cx="549588" cy="0"/>
          </a:xfrm>
          <a:prstGeom prst="line">
            <a:avLst/>
          </a:prstGeom>
          <a:ln cap="flat" w="38100">
            <a:solidFill>
              <a:srgbClr val="000000"/>
            </a:solidFill>
            <a:prstDash val="solid"/>
            <a:headEnd type="none" len="sm" w="sm"/>
            <a:tailEnd type="triangle" len="med" w="lg"/>
          </a:ln>
        </p:spPr>
      </p:sp>
      <p:sp>
        <p:nvSpPr>
          <p:cNvPr name="AutoShape 36" id="36"/>
          <p:cNvSpPr/>
          <p:nvPr/>
        </p:nvSpPr>
        <p:spPr>
          <a:xfrm>
            <a:off x="13876040" y="5574222"/>
            <a:ext cx="549588" cy="0"/>
          </a:xfrm>
          <a:prstGeom prst="line">
            <a:avLst/>
          </a:prstGeom>
          <a:ln cap="flat" w="38100">
            <a:solidFill>
              <a:srgbClr val="000000"/>
            </a:solidFill>
            <a:prstDash val="solid"/>
            <a:headEnd type="none" len="sm" w="sm"/>
            <a:tailEnd type="triangle" len="med" w="lg"/>
          </a:ln>
        </p:spPr>
      </p:sp>
      <p:sp>
        <p:nvSpPr>
          <p:cNvPr name="TextBox 37" id="37"/>
          <p:cNvSpPr txBox="true"/>
          <p:nvPr/>
        </p:nvSpPr>
        <p:spPr>
          <a:xfrm rot="0">
            <a:off x="14854253" y="2942266"/>
            <a:ext cx="2585441"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Users can go back to correct page they were previously on</a:t>
            </a:r>
          </a:p>
        </p:txBody>
      </p:sp>
      <p:sp>
        <p:nvSpPr>
          <p:cNvPr name="TextBox 38" id="38"/>
          <p:cNvSpPr txBox="true"/>
          <p:nvPr/>
        </p:nvSpPr>
        <p:spPr>
          <a:xfrm rot="0">
            <a:off x="14854253" y="4907030"/>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a:solidFill>
                  <a:srgbClr val="000000"/>
                </a:solidFill>
                <a:latin typeface="Telegraf"/>
                <a:ea typeface="Telegraf"/>
                <a:cs typeface="Telegraf"/>
                <a:sym typeface="Telegraf"/>
              </a:rPr>
              <a:t> </a:t>
            </a:r>
          </a:p>
          <a:p>
            <a:pPr algn="l">
              <a:lnSpc>
                <a:spcPts val="1919"/>
              </a:lnSpc>
            </a:pPr>
            <a:r>
              <a:rPr lang="en-US" sz="1599">
                <a:solidFill>
                  <a:srgbClr val="000000"/>
                </a:solidFill>
                <a:latin typeface="Telegraf"/>
                <a:ea typeface="Telegraf"/>
                <a:cs typeface="Telegraf"/>
                <a:sym typeface="Telegraf"/>
              </a:rPr>
              <a:t>Previously cut-off text is fully shown, making the page more aesthetic and legible</a:t>
            </a:r>
          </a:p>
        </p:txBody>
      </p:sp>
      <p:sp>
        <p:nvSpPr>
          <p:cNvPr name="TextBox 39" id="39"/>
          <p:cNvSpPr txBox="true"/>
          <p:nvPr/>
        </p:nvSpPr>
        <p:spPr>
          <a:xfrm rot="0">
            <a:off x="14854253" y="2428265"/>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396228" y="2529435"/>
            <a:ext cx="3261704" cy="7129407"/>
          </a:xfrm>
          <a:custGeom>
            <a:avLst/>
            <a:gdLst/>
            <a:ahLst/>
            <a:cxnLst/>
            <a:rect r="r" b="b" t="t" l="l"/>
            <a:pathLst>
              <a:path h="7129407" w="3261704">
                <a:moveTo>
                  <a:pt x="0" y="0"/>
                </a:moveTo>
                <a:lnTo>
                  <a:pt x="3261704" y="0"/>
                </a:lnTo>
                <a:lnTo>
                  <a:pt x="3261704" y="7129407"/>
                </a:lnTo>
                <a:lnTo>
                  <a:pt x="0" y="7129407"/>
                </a:lnTo>
                <a:lnTo>
                  <a:pt x="0" y="0"/>
                </a:lnTo>
                <a:close/>
              </a:path>
            </a:pathLst>
          </a:custGeom>
          <a:blipFill>
            <a:blip r:embed="rId2"/>
            <a:stretch>
              <a:fillRect l="0" t="0" r="0" b="0"/>
            </a:stretch>
          </a:blipFill>
        </p:spPr>
      </p:sp>
      <p:sp>
        <p:nvSpPr>
          <p:cNvPr name="Freeform 3" id="3"/>
          <p:cNvSpPr/>
          <p:nvPr/>
        </p:nvSpPr>
        <p:spPr>
          <a:xfrm flipH="false" flipV="false" rot="0">
            <a:off x="1057340" y="2529435"/>
            <a:ext cx="3279527" cy="7129407"/>
          </a:xfrm>
          <a:custGeom>
            <a:avLst/>
            <a:gdLst/>
            <a:ahLst/>
            <a:cxnLst/>
            <a:rect r="r" b="b" t="t" l="l"/>
            <a:pathLst>
              <a:path h="7129407" w="3279527">
                <a:moveTo>
                  <a:pt x="0" y="0"/>
                </a:moveTo>
                <a:lnTo>
                  <a:pt x="3279527" y="0"/>
                </a:lnTo>
                <a:lnTo>
                  <a:pt x="3279527" y="7129407"/>
                </a:lnTo>
                <a:lnTo>
                  <a:pt x="0" y="7129407"/>
                </a:lnTo>
                <a:lnTo>
                  <a:pt x="0" y="0"/>
                </a:lnTo>
                <a:close/>
              </a:path>
            </a:pathLst>
          </a:custGeom>
          <a:blipFill>
            <a:blip r:embed="rId3"/>
            <a:stretch>
              <a:fillRect l="0" t="0" r="0" b="0"/>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Simple Task</a:t>
            </a:r>
          </a:p>
        </p:txBody>
      </p:sp>
      <p:sp>
        <p:nvSpPr>
          <p:cNvPr name="TextBox 5" id="5"/>
          <p:cNvSpPr txBox="true"/>
          <p:nvPr/>
        </p:nvSpPr>
        <p:spPr>
          <a:xfrm rot="0">
            <a:off x="10896057" y="7594588"/>
            <a:ext cx="2493192"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Expanded white space at end of vertical scroll so last post is fully visible (‘+’ button not blocking it)</a:t>
            </a:r>
          </a:p>
        </p:txBody>
      </p:sp>
      <p:sp>
        <p:nvSpPr>
          <p:cNvPr name="TextBox 6" id="6"/>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7" id="7"/>
          <p:cNvSpPr txBox="true"/>
          <p:nvPr/>
        </p:nvSpPr>
        <p:spPr>
          <a:xfrm rot="0">
            <a:off x="8480341"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8" id="8"/>
          <p:cNvSpPr txBox="true"/>
          <p:nvPr/>
        </p:nvSpPr>
        <p:spPr>
          <a:xfrm rot="0">
            <a:off x="4972338" y="7582482"/>
            <a:ext cx="1754057" cy="144233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H5 Sev2: </a:t>
            </a:r>
            <a:r>
              <a:rPr lang="en-US" sz="1599">
                <a:solidFill>
                  <a:srgbClr val="000000"/>
                </a:solidFill>
                <a:latin typeface="Telegraf"/>
                <a:ea typeface="Telegraf"/>
                <a:cs typeface="Telegraf"/>
                <a:sym typeface="Telegraf"/>
              </a:rPr>
              <a:t>Within a group, error-prone "new post" button blocking pin button of final post in scroll</a:t>
            </a:r>
          </a:p>
        </p:txBody>
      </p:sp>
      <p:grpSp>
        <p:nvGrpSpPr>
          <p:cNvPr name="Group 9" id="9"/>
          <p:cNvGrpSpPr/>
          <p:nvPr/>
        </p:nvGrpSpPr>
        <p:grpSpPr>
          <a:xfrm rot="0">
            <a:off x="3417176" y="8091871"/>
            <a:ext cx="899776" cy="788562"/>
            <a:chOff x="0" y="0"/>
            <a:chExt cx="236978" cy="207687"/>
          </a:xfrm>
        </p:grpSpPr>
        <p:sp>
          <p:nvSpPr>
            <p:cNvPr name="Freeform 10" id="10"/>
            <p:cNvSpPr/>
            <p:nvPr/>
          </p:nvSpPr>
          <p:spPr>
            <a:xfrm flipH="false" flipV="false" rot="0">
              <a:off x="0" y="0"/>
              <a:ext cx="236978" cy="207687"/>
            </a:xfrm>
            <a:custGeom>
              <a:avLst/>
              <a:gdLst/>
              <a:ahLst/>
              <a:cxnLst/>
              <a:rect r="r" b="b" t="t" l="l"/>
              <a:pathLst>
                <a:path h="207687" w="236978">
                  <a:moveTo>
                    <a:pt x="0" y="0"/>
                  </a:moveTo>
                  <a:lnTo>
                    <a:pt x="236978" y="0"/>
                  </a:lnTo>
                  <a:lnTo>
                    <a:pt x="236978" y="207687"/>
                  </a:lnTo>
                  <a:lnTo>
                    <a:pt x="0" y="207687"/>
                  </a:lnTo>
                  <a:close/>
                </a:path>
              </a:pathLst>
            </a:custGeom>
            <a:solidFill>
              <a:srgbClr val="000000">
                <a:alpha val="0"/>
              </a:srgbClr>
            </a:solidFill>
            <a:ln w="19050" cap="sq">
              <a:solidFill>
                <a:srgbClr val="FF0000"/>
              </a:solidFill>
              <a:prstDash val="solid"/>
              <a:miter/>
            </a:ln>
          </p:spPr>
        </p:sp>
        <p:sp>
          <p:nvSpPr>
            <p:cNvPr name="TextBox 11" id="11"/>
            <p:cNvSpPr txBox="true"/>
            <p:nvPr/>
          </p:nvSpPr>
          <p:spPr>
            <a:xfrm>
              <a:off x="0" y="-76200"/>
              <a:ext cx="236978" cy="283887"/>
            </a:xfrm>
            <a:prstGeom prst="rect">
              <a:avLst/>
            </a:prstGeom>
          </p:spPr>
          <p:txBody>
            <a:bodyPr anchor="ctr" rtlCol="false" tIns="50800" lIns="50800" bIns="50800" rIns="50800"/>
            <a:lstStyle/>
            <a:p>
              <a:pPr algn="ctr">
                <a:lnSpc>
                  <a:spcPts val="3332"/>
                </a:lnSpc>
              </a:pPr>
            </a:p>
          </p:txBody>
        </p:sp>
      </p:grpSp>
      <p:grpSp>
        <p:nvGrpSpPr>
          <p:cNvPr name="Group 12" id="12"/>
          <p:cNvGrpSpPr/>
          <p:nvPr/>
        </p:nvGrpSpPr>
        <p:grpSpPr>
          <a:xfrm rot="0">
            <a:off x="10052450" y="6515933"/>
            <a:ext cx="507197" cy="528208"/>
            <a:chOff x="0" y="0"/>
            <a:chExt cx="133583" cy="139116"/>
          </a:xfrm>
        </p:grpSpPr>
        <p:sp>
          <p:nvSpPr>
            <p:cNvPr name="Freeform 13" id="13"/>
            <p:cNvSpPr/>
            <p:nvPr/>
          </p:nvSpPr>
          <p:spPr>
            <a:xfrm flipH="false" flipV="false" rot="0">
              <a:off x="0" y="0"/>
              <a:ext cx="133583" cy="139116"/>
            </a:xfrm>
            <a:custGeom>
              <a:avLst/>
              <a:gdLst/>
              <a:ahLst/>
              <a:cxnLst/>
              <a:rect r="r" b="b" t="t" l="l"/>
              <a:pathLst>
                <a:path h="139116" w="133583">
                  <a:moveTo>
                    <a:pt x="0" y="0"/>
                  </a:moveTo>
                  <a:lnTo>
                    <a:pt x="133583" y="0"/>
                  </a:lnTo>
                  <a:lnTo>
                    <a:pt x="133583" y="139116"/>
                  </a:lnTo>
                  <a:lnTo>
                    <a:pt x="0" y="139116"/>
                  </a:lnTo>
                  <a:close/>
                </a:path>
              </a:pathLst>
            </a:custGeom>
            <a:solidFill>
              <a:srgbClr val="000000">
                <a:alpha val="0"/>
              </a:srgbClr>
            </a:solidFill>
            <a:ln w="19050" cap="sq">
              <a:solidFill>
                <a:srgbClr val="00A8A8"/>
              </a:solidFill>
              <a:prstDash val="solid"/>
              <a:miter/>
            </a:ln>
          </p:spPr>
        </p:sp>
        <p:sp>
          <p:nvSpPr>
            <p:cNvPr name="TextBox 14" id="14"/>
            <p:cNvSpPr txBox="true"/>
            <p:nvPr/>
          </p:nvSpPr>
          <p:spPr>
            <a:xfrm>
              <a:off x="0" y="-76200"/>
              <a:ext cx="133583" cy="215316"/>
            </a:xfrm>
            <a:prstGeom prst="rect">
              <a:avLst/>
            </a:prstGeom>
          </p:spPr>
          <p:txBody>
            <a:bodyPr anchor="ctr" rtlCol="false" tIns="50800" lIns="50800" bIns="50800" rIns="50800"/>
            <a:lstStyle/>
            <a:p>
              <a:pPr algn="ctr">
                <a:lnSpc>
                  <a:spcPts val="3332"/>
                </a:lnSpc>
              </a:pPr>
            </a:p>
          </p:txBody>
        </p:sp>
      </p:grpSp>
      <p:grpSp>
        <p:nvGrpSpPr>
          <p:cNvPr name="Group 15" id="15"/>
          <p:cNvGrpSpPr/>
          <p:nvPr/>
        </p:nvGrpSpPr>
        <p:grpSpPr>
          <a:xfrm rot="0">
            <a:off x="7549547" y="8116465"/>
            <a:ext cx="3010100" cy="1052666"/>
            <a:chOff x="0" y="0"/>
            <a:chExt cx="792784" cy="277245"/>
          </a:xfrm>
        </p:grpSpPr>
        <p:sp>
          <p:nvSpPr>
            <p:cNvPr name="Freeform 16" id="16"/>
            <p:cNvSpPr/>
            <p:nvPr/>
          </p:nvSpPr>
          <p:spPr>
            <a:xfrm flipH="false" flipV="false" rot="0">
              <a:off x="0" y="0"/>
              <a:ext cx="792784" cy="277245"/>
            </a:xfrm>
            <a:custGeom>
              <a:avLst/>
              <a:gdLst/>
              <a:ahLst/>
              <a:cxnLst/>
              <a:rect r="r" b="b" t="t" l="l"/>
              <a:pathLst>
                <a:path h="277245" w="792784">
                  <a:moveTo>
                    <a:pt x="0" y="0"/>
                  </a:moveTo>
                  <a:lnTo>
                    <a:pt x="792784" y="0"/>
                  </a:lnTo>
                  <a:lnTo>
                    <a:pt x="792784" y="277245"/>
                  </a:lnTo>
                  <a:lnTo>
                    <a:pt x="0" y="277245"/>
                  </a:lnTo>
                  <a:close/>
                </a:path>
              </a:pathLst>
            </a:custGeom>
            <a:solidFill>
              <a:srgbClr val="000000">
                <a:alpha val="0"/>
              </a:srgbClr>
            </a:solidFill>
            <a:ln w="19050" cap="sq">
              <a:solidFill>
                <a:srgbClr val="00A8A8"/>
              </a:solidFill>
              <a:prstDash val="solid"/>
              <a:miter/>
            </a:ln>
          </p:spPr>
        </p:sp>
        <p:sp>
          <p:nvSpPr>
            <p:cNvPr name="TextBox 17" id="17"/>
            <p:cNvSpPr txBox="true"/>
            <p:nvPr/>
          </p:nvSpPr>
          <p:spPr>
            <a:xfrm>
              <a:off x="0" y="-76200"/>
              <a:ext cx="792784" cy="353445"/>
            </a:xfrm>
            <a:prstGeom prst="rect">
              <a:avLst/>
            </a:prstGeom>
          </p:spPr>
          <p:txBody>
            <a:bodyPr anchor="ctr" rtlCol="false" tIns="50800" lIns="50800" bIns="50800" rIns="50800"/>
            <a:lstStyle/>
            <a:p>
              <a:pPr algn="ctr">
                <a:lnSpc>
                  <a:spcPts val="3332"/>
                </a:lnSpc>
              </a:pPr>
            </a:p>
          </p:txBody>
        </p:sp>
      </p:grpSp>
      <p:grpSp>
        <p:nvGrpSpPr>
          <p:cNvPr name="Group 18" id="18"/>
          <p:cNvGrpSpPr/>
          <p:nvPr/>
        </p:nvGrpSpPr>
        <p:grpSpPr>
          <a:xfrm rot="0">
            <a:off x="4551828" y="7613638"/>
            <a:ext cx="287849" cy="28784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20" id="20"/>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21" id="21"/>
          <p:cNvSpPr/>
          <p:nvPr/>
        </p:nvSpPr>
        <p:spPr>
          <a:xfrm>
            <a:off x="6726395" y="8072821"/>
            <a:ext cx="549588" cy="0"/>
          </a:xfrm>
          <a:prstGeom prst="line">
            <a:avLst/>
          </a:prstGeom>
          <a:ln cap="flat" w="38100">
            <a:solidFill>
              <a:srgbClr val="000000"/>
            </a:solidFill>
            <a:prstDash val="solid"/>
            <a:headEnd type="none" len="sm" w="sm"/>
            <a:tailEnd type="triangle" len="med" w="lg"/>
          </a:ln>
        </p:spPr>
      </p:sp>
      <p:sp>
        <p:nvSpPr>
          <p:cNvPr name="TextBox 22" id="22"/>
          <p:cNvSpPr txBox="true"/>
          <p:nvPr/>
        </p:nvSpPr>
        <p:spPr>
          <a:xfrm rot="0">
            <a:off x="4551828" y="7015566"/>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23" id="23"/>
          <p:cNvSpPr txBox="true"/>
          <p:nvPr/>
        </p:nvSpPr>
        <p:spPr>
          <a:xfrm rot="0">
            <a:off x="10877007" y="7029800"/>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AutoShape 24" id="24"/>
          <p:cNvSpPr/>
          <p:nvPr/>
        </p:nvSpPr>
        <p:spPr>
          <a:xfrm>
            <a:off x="13627373" y="8053771"/>
            <a:ext cx="549588" cy="0"/>
          </a:xfrm>
          <a:prstGeom prst="line">
            <a:avLst/>
          </a:prstGeom>
          <a:ln cap="flat" w="38100">
            <a:solidFill>
              <a:srgbClr val="000000"/>
            </a:solidFill>
            <a:prstDash val="solid"/>
            <a:headEnd type="none" len="sm" w="sm"/>
            <a:tailEnd type="triangle" len="med" w="lg"/>
          </a:ln>
        </p:spPr>
      </p:sp>
      <p:sp>
        <p:nvSpPr>
          <p:cNvPr name="TextBox 25" id="25"/>
          <p:cNvSpPr txBox="true"/>
          <p:nvPr/>
        </p:nvSpPr>
        <p:spPr>
          <a:xfrm rot="0">
            <a:off x="14367462" y="7543800"/>
            <a:ext cx="2585441" cy="9715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Users can accurately view and pin last post</a:t>
            </a:r>
          </a:p>
        </p:txBody>
      </p:sp>
      <p:sp>
        <p:nvSpPr>
          <p:cNvPr name="TextBox 26" id="26"/>
          <p:cNvSpPr txBox="true"/>
          <p:nvPr/>
        </p:nvSpPr>
        <p:spPr>
          <a:xfrm rot="0">
            <a:off x="14367462" y="7029800"/>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398941"/>
            <a:ext cx="3478557" cy="7562080"/>
          </a:xfrm>
          <a:custGeom>
            <a:avLst/>
            <a:gdLst/>
            <a:ahLst/>
            <a:cxnLst/>
            <a:rect r="r" b="b" t="t" l="l"/>
            <a:pathLst>
              <a:path h="7562080" w="3478557">
                <a:moveTo>
                  <a:pt x="0" y="0"/>
                </a:moveTo>
                <a:lnTo>
                  <a:pt x="3478557" y="0"/>
                </a:lnTo>
                <a:lnTo>
                  <a:pt x="3478557" y="7562080"/>
                </a:lnTo>
                <a:lnTo>
                  <a:pt x="0" y="7562080"/>
                </a:lnTo>
                <a:lnTo>
                  <a:pt x="0" y="0"/>
                </a:lnTo>
                <a:close/>
              </a:path>
            </a:pathLst>
          </a:custGeom>
          <a:blipFill>
            <a:blip r:embed="rId2"/>
            <a:stretch>
              <a:fillRect l="0" t="0" r="0" b="0"/>
            </a:stretch>
          </a:blipFill>
        </p:spPr>
      </p:sp>
      <p:sp>
        <p:nvSpPr>
          <p:cNvPr name="Freeform 3" id="3"/>
          <p:cNvSpPr/>
          <p:nvPr/>
        </p:nvSpPr>
        <p:spPr>
          <a:xfrm flipH="false" flipV="false" rot="0">
            <a:off x="7936714" y="2398941"/>
            <a:ext cx="3478557" cy="7562080"/>
          </a:xfrm>
          <a:custGeom>
            <a:avLst/>
            <a:gdLst/>
            <a:ahLst/>
            <a:cxnLst/>
            <a:rect r="r" b="b" t="t" l="l"/>
            <a:pathLst>
              <a:path h="7562080" w="3478557">
                <a:moveTo>
                  <a:pt x="0" y="0"/>
                </a:moveTo>
                <a:lnTo>
                  <a:pt x="3478557" y="0"/>
                </a:lnTo>
                <a:lnTo>
                  <a:pt x="3478557" y="7562080"/>
                </a:lnTo>
                <a:lnTo>
                  <a:pt x="0" y="7562080"/>
                </a:lnTo>
                <a:lnTo>
                  <a:pt x="0" y="0"/>
                </a:lnTo>
                <a:close/>
              </a:path>
            </a:pathLst>
          </a:custGeom>
          <a:blipFill>
            <a:blip r:embed="rId2"/>
            <a:stretch>
              <a:fillRect l="0" t="0" r="0" b="0"/>
            </a:stretch>
          </a:blipFill>
        </p:spPr>
      </p:sp>
      <p:grpSp>
        <p:nvGrpSpPr>
          <p:cNvPr name="Group 4" id="4"/>
          <p:cNvGrpSpPr/>
          <p:nvPr/>
        </p:nvGrpSpPr>
        <p:grpSpPr>
          <a:xfrm rot="0">
            <a:off x="952797" y="2398941"/>
            <a:ext cx="3630362" cy="3597851"/>
            <a:chOff x="0" y="0"/>
            <a:chExt cx="956145" cy="947582"/>
          </a:xfrm>
        </p:grpSpPr>
        <p:sp>
          <p:nvSpPr>
            <p:cNvPr name="Freeform 5" id="5"/>
            <p:cNvSpPr/>
            <p:nvPr/>
          </p:nvSpPr>
          <p:spPr>
            <a:xfrm flipH="false" flipV="false" rot="0">
              <a:off x="0" y="0"/>
              <a:ext cx="956145" cy="947582"/>
            </a:xfrm>
            <a:custGeom>
              <a:avLst/>
              <a:gdLst/>
              <a:ahLst/>
              <a:cxnLst/>
              <a:rect r="r" b="b" t="t" l="l"/>
              <a:pathLst>
                <a:path h="947582" w="956145">
                  <a:moveTo>
                    <a:pt x="0" y="0"/>
                  </a:moveTo>
                  <a:lnTo>
                    <a:pt x="956145" y="0"/>
                  </a:lnTo>
                  <a:lnTo>
                    <a:pt x="956145" y="947582"/>
                  </a:lnTo>
                  <a:lnTo>
                    <a:pt x="0" y="947582"/>
                  </a:lnTo>
                  <a:close/>
                </a:path>
              </a:pathLst>
            </a:custGeom>
            <a:solidFill>
              <a:srgbClr val="000000">
                <a:alpha val="0"/>
              </a:srgbClr>
            </a:solidFill>
            <a:ln w="19050" cap="sq">
              <a:solidFill>
                <a:srgbClr val="FF0000"/>
              </a:solidFill>
              <a:prstDash val="solid"/>
              <a:miter/>
            </a:ln>
          </p:spPr>
        </p:sp>
        <p:sp>
          <p:nvSpPr>
            <p:cNvPr name="TextBox 6" id="6"/>
            <p:cNvSpPr txBox="true"/>
            <p:nvPr/>
          </p:nvSpPr>
          <p:spPr>
            <a:xfrm>
              <a:off x="0" y="-76200"/>
              <a:ext cx="956145" cy="1023782"/>
            </a:xfrm>
            <a:prstGeom prst="rect">
              <a:avLst/>
            </a:prstGeom>
          </p:spPr>
          <p:txBody>
            <a:bodyPr anchor="ctr" rtlCol="false" tIns="50800" lIns="50800" bIns="50800" rIns="50800"/>
            <a:lstStyle/>
            <a:p>
              <a:pPr algn="ctr">
                <a:lnSpc>
                  <a:spcPts val="3332"/>
                </a:lnSpc>
              </a:pPr>
            </a:p>
          </p:txBody>
        </p:sp>
      </p:grpSp>
      <p:grpSp>
        <p:nvGrpSpPr>
          <p:cNvPr name="Group 7" id="7"/>
          <p:cNvGrpSpPr/>
          <p:nvPr/>
        </p:nvGrpSpPr>
        <p:grpSpPr>
          <a:xfrm rot="0">
            <a:off x="7860514" y="2398941"/>
            <a:ext cx="3630957" cy="3597851"/>
            <a:chOff x="0" y="0"/>
            <a:chExt cx="956301" cy="947582"/>
          </a:xfrm>
        </p:grpSpPr>
        <p:sp>
          <p:nvSpPr>
            <p:cNvPr name="Freeform 8" id="8"/>
            <p:cNvSpPr/>
            <p:nvPr/>
          </p:nvSpPr>
          <p:spPr>
            <a:xfrm flipH="false" flipV="false" rot="0">
              <a:off x="0" y="0"/>
              <a:ext cx="956301" cy="947582"/>
            </a:xfrm>
            <a:custGeom>
              <a:avLst/>
              <a:gdLst/>
              <a:ahLst/>
              <a:cxnLst/>
              <a:rect r="r" b="b" t="t" l="l"/>
              <a:pathLst>
                <a:path h="947582" w="956301">
                  <a:moveTo>
                    <a:pt x="0" y="0"/>
                  </a:moveTo>
                  <a:lnTo>
                    <a:pt x="956301" y="0"/>
                  </a:lnTo>
                  <a:lnTo>
                    <a:pt x="956301" y="947582"/>
                  </a:lnTo>
                  <a:lnTo>
                    <a:pt x="0" y="947582"/>
                  </a:lnTo>
                  <a:close/>
                </a:path>
              </a:pathLst>
            </a:custGeom>
            <a:solidFill>
              <a:srgbClr val="000000">
                <a:alpha val="0"/>
              </a:srgbClr>
            </a:solidFill>
            <a:ln w="19050" cap="sq">
              <a:solidFill>
                <a:srgbClr val="00A8A8"/>
              </a:solidFill>
              <a:prstDash val="solid"/>
              <a:miter/>
            </a:ln>
          </p:spPr>
        </p:sp>
        <p:sp>
          <p:nvSpPr>
            <p:cNvPr name="TextBox 9" id="9"/>
            <p:cNvSpPr txBox="true"/>
            <p:nvPr/>
          </p:nvSpPr>
          <p:spPr>
            <a:xfrm>
              <a:off x="0" y="-76200"/>
              <a:ext cx="956301" cy="1023782"/>
            </a:xfrm>
            <a:prstGeom prst="rect">
              <a:avLst/>
            </a:prstGeom>
          </p:spPr>
          <p:txBody>
            <a:bodyPr anchor="ctr" rtlCol="false" tIns="50800" lIns="50800" bIns="50800" rIns="50800"/>
            <a:lstStyle/>
            <a:p>
              <a:pPr algn="ctr">
                <a:lnSpc>
                  <a:spcPts val="3332"/>
                </a:lnSpc>
              </a:pPr>
            </a:p>
          </p:txBody>
        </p:sp>
      </p:grpSp>
      <p:grpSp>
        <p:nvGrpSpPr>
          <p:cNvPr name="Group 10" id="10"/>
          <p:cNvGrpSpPr/>
          <p:nvPr/>
        </p:nvGrpSpPr>
        <p:grpSpPr>
          <a:xfrm rot="0">
            <a:off x="4739415" y="3133076"/>
            <a:ext cx="287849" cy="28784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13" id="13"/>
          <p:cNvGrpSpPr/>
          <p:nvPr/>
        </p:nvGrpSpPr>
        <p:grpSpPr>
          <a:xfrm rot="0">
            <a:off x="4739415" y="6446766"/>
            <a:ext cx="287849" cy="287849"/>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15" id="15"/>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16" id="16"/>
          <p:cNvSpPr/>
          <p:nvPr/>
        </p:nvSpPr>
        <p:spPr>
          <a:xfrm>
            <a:off x="7082326" y="3830386"/>
            <a:ext cx="549588" cy="0"/>
          </a:xfrm>
          <a:prstGeom prst="line">
            <a:avLst/>
          </a:prstGeom>
          <a:ln cap="flat" w="38100">
            <a:solidFill>
              <a:srgbClr val="000000"/>
            </a:solidFill>
            <a:prstDash val="solid"/>
            <a:headEnd type="none" len="sm" w="sm"/>
            <a:tailEnd type="triangle" len="med" w="lg"/>
          </a:ln>
        </p:spPr>
      </p:sp>
      <p:sp>
        <p:nvSpPr>
          <p:cNvPr name="AutoShape 17" id="17"/>
          <p:cNvSpPr/>
          <p:nvPr/>
        </p:nvSpPr>
        <p:spPr>
          <a:xfrm>
            <a:off x="7082326" y="7144077"/>
            <a:ext cx="549588" cy="0"/>
          </a:xfrm>
          <a:prstGeom prst="line">
            <a:avLst/>
          </a:prstGeom>
          <a:ln cap="flat" w="38100">
            <a:solidFill>
              <a:srgbClr val="000000"/>
            </a:solidFill>
            <a:prstDash val="solid"/>
            <a:headEnd type="none" len="sm" w="sm"/>
            <a:tailEnd type="triangle" len="med" w="lg"/>
          </a:ln>
        </p:spPr>
      </p:sp>
      <p:sp>
        <p:nvSpPr>
          <p:cNvPr name="AutoShape 18" id="18"/>
          <p:cNvSpPr/>
          <p:nvPr/>
        </p:nvSpPr>
        <p:spPr>
          <a:xfrm>
            <a:off x="14274405" y="3398716"/>
            <a:ext cx="549588" cy="0"/>
          </a:xfrm>
          <a:prstGeom prst="line">
            <a:avLst/>
          </a:prstGeom>
          <a:ln cap="flat" w="38100">
            <a:solidFill>
              <a:srgbClr val="000000"/>
            </a:solidFill>
            <a:prstDash val="solid"/>
            <a:headEnd type="none" len="sm" w="sm"/>
            <a:tailEnd type="triangle" len="med" w="lg"/>
          </a:ln>
        </p:spPr>
      </p:sp>
      <p:sp>
        <p:nvSpPr>
          <p:cNvPr name="Freeform 19" id="19"/>
          <p:cNvSpPr/>
          <p:nvPr/>
        </p:nvSpPr>
        <p:spPr>
          <a:xfrm flipH="false" flipV="false" rot="0">
            <a:off x="14350605" y="4761219"/>
            <a:ext cx="3256781" cy="5199802"/>
          </a:xfrm>
          <a:custGeom>
            <a:avLst/>
            <a:gdLst/>
            <a:ahLst/>
            <a:cxnLst/>
            <a:rect r="r" b="b" t="t" l="l"/>
            <a:pathLst>
              <a:path h="5199802" w="3256781">
                <a:moveTo>
                  <a:pt x="0" y="0"/>
                </a:moveTo>
                <a:lnTo>
                  <a:pt x="3256781" y="0"/>
                </a:lnTo>
                <a:lnTo>
                  <a:pt x="3256781" y="5199802"/>
                </a:lnTo>
                <a:lnTo>
                  <a:pt x="0" y="5199802"/>
                </a:lnTo>
                <a:lnTo>
                  <a:pt x="0" y="0"/>
                </a:lnTo>
                <a:close/>
              </a:path>
            </a:pathLst>
          </a:custGeom>
          <a:blipFill>
            <a:blip r:embed="rId3"/>
            <a:stretch>
              <a:fillRect l="0" t="0" r="0" b="-28807"/>
            </a:stretch>
          </a:blipFill>
        </p:spPr>
      </p:sp>
      <p:sp>
        <p:nvSpPr>
          <p:cNvPr name="TextBox 20" id="20"/>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Simple Task</a:t>
            </a:r>
          </a:p>
        </p:txBody>
      </p:sp>
      <p:sp>
        <p:nvSpPr>
          <p:cNvPr name="TextBox 21" id="21"/>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22" id="22"/>
          <p:cNvSpPr txBox="true"/>
          <p:nvPr/>
        </p:nvSpPr>
        <p:spPr>
          <a:xfrm rot="0">
            <a:off x="8990031"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23" id="23"/>
          <p:cNvSpPr txBox="true"/>
          <p:nvPr/>
        </p:nvSpPr>
        <p:spPr>
          <a:xfrm rot="0">
            <a:off x="5175453" y="3083372"/>
            <a:ext cx="1734384" cy="191858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H3 Sev3: </a:t>
            </a:r>
            <a:r>
              <a:rPr lang="en-US" sz="1599">
                <a:solidFill>
                  <a:srgbClr val="000000"/>
                </a:solidFill>
                <a:latin typeface="Telegraf"/>
                <a:ea typeface="Telegraf"/>
                <a:cs typeface="Telegraf"/>
                <a:sym typeface="Telegraf"/>
              </a:rPr>
              <a:t>There is no cancel button in the pin pop-up and you can't just click the rest of the screen to get out of the pop-up either.</a:t>
            </a:r>
          </a:p>
        </p:txBody>
      </p:sp>
      <p:sp>
        <p:nvSpPr>
          <p:cNvPr name="TextBox 24" id="24"/>
          <p:cNvSpPr txBox="true"/>
          <p:nvPr/>
        </p:nvSpPr>
        <p:spPr>
          <a:xfrm rot="0">
            <a:off x="5175453" y="6397063"/>
            <a:ext cx="1734384" cy="191858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Sev2: </a:t>
            </a:r>
            <a:r>
              <a:rPr lang="en-US" sz="1599">
                <a:solidFill>
                  <a:srgbClr val="000000"/>
                </a:solidFill>
                <a:latin typeface="Telegraf"/>
                <a:ea typeface="Telegraf"/>
                <a:cs typeface="Telegraf"/>
                <a:sym typeface="Telegraf"/>
              </a:rPr>
              <a:t>When user clicks on "New Collection" they are taken to the wrong page, and there is no way to add a new collection.</a:t>
            </a:r>
          </a:p>
        </p:txBody>
      </p:sp>
      <p:sp>
        <p:nvSpPr>
          <p:cNvPr name="TextBox 25" id="25"/>
          <p:cNvSpPr txBox="true"/>
          <p:nvPr/>
        </p:nvSpPr>
        <p:spPr>
          <a:xfrm rot="0">
            <a:off x="11781422" y="3052180"/>
            <a:ext cx="2207233" cy="966089"/>
          </a:xfrm>
          <a:prstGeom prst="rect">
            <a:avLst/>
          </a:prstGeom>
        </p:spPr>
        <p:txBody>
          <a:bodyPr anchor="t" rtlCol="false" tIns="0" lIns="0" bIns="0" rIns="0">
            <a:spAutoFit/>
          </a:bodyPr>
          <a:lstStyle/>
          <a:p>
            <a:pPr algn="l">
              <a:lnSpc>
                <a:spcPts val="1887"/>
              </a:lnSpc>
            </a:pPr>
            <a:r>
              <a:rPr lang="en-US" sz="1599" b="true">
                <a:solidFill>
                  <a:srgbClr val="000000"/>
                </a:solidFill>
                <a:latin typeface="Telegraf Bold"/>
                <a:ea typeface="Telegraf Bold"/>
                <a:cs typeface="Telegraf Bold"/>
                <a:sym typeface="Telegraf Bold"/>
              </a:rPr>
              <a:t>Functionality:</a:t>
            </a:r>
          </a:p>
          <a:p>
            <a:pPr algn="l">
              <a:lnSpc>
                <a:spcPts val="1887"/>
              </a:lnSpc>
              <a:spcBef>
                <a:spcPct val="0"/>
              </a:spcBef>
            </a:pPr>
            <a:r>
              <a:rPr lang="en-US" sz="1599">
                <a:solidFill>
                  <a:srgbClr val="000000"/>
                </a:solidFill>
                <a:latin typeface="Telegraf"/>
                <a:ea typeface="Telegraf"/>
                <a:cs typeface="Telegraf"/>
                <a:sym typeface="Telegraf"/>
              </a:rPr>
              <a:t>Made background clickable so users can exit from pins pop-up</a:t>
            </a:r>
          </a:p>
        </p:txBody>
      </p:sp>
      <p:sp>
        <p:nvSpPr>
          <p:cNvPr name="TextBox 26" id="26"/>
          <p:cNvSpPr txBox="true"/>
          <p:nvPr/>
        </p:nvSpPr>
        <p:spPr>
          <a:xfrm rot="0">
            <a:off x="11781422" y="6395031"/>
            <a:ext cx="2207233" cy="1680464"/>
          </a:xfrm>
          <a:prstGeom prst="rect">
            <a:avLst/>
          </a:prstGeom>
        </p:spPr>
        <p:txBody>
          <a:bodyPr anchor="t" rtlCol="false" tIns="0" lIns="0" bIns="0" rIns="0">
            <a:spAutoFit/>
          </a:bodyPr>
          <a:lstStyle/>
          <a:p>
            <a:pPr algn="l">
              <a:lnSpc>
                <a:spcPts val="1887"/>
              </a:lnSpc>
            </a:pPr>
            <a:r>
              <a:rPr lang="en-US" sz="1599" b="true">
                <a:solidFill>
                  <a:srgbClr val="000000"/>
                </a:solidFill>
                <a:latin typeface="Telegraf Bold"/>
                <a:ea typeface="Telegraf Bold"/>
                <a:cs typeface="Telegraf Bold"/>
                <a:sym typeface="Telegraf Bold"/>
              </a:rPr>
              <a:t>Functionality:</a:t>
            </a:r>
          </a:p>
          <a:p>
            <a:pPr algn="l">
              <a:lnSpc>
                <a:spcPts val="1887"/>
              </a:lnSpc>
              <a:spcBef>
                <a:spcPct val="0"/>
              </a:spcBef>
            </a:pPr>
            <a:r>
              <a:rPr lang="en-US" sz="1599">
                <a:solidFill>
                  <a:srgbClr val="000000"/>
                </a:solidFill>
                <a:latin typeface="Telegraf"/>
                <a:ea typeface="Telegraf"/>
                <a:cs typeface="Telegraf"/>
                <a:sym typeface="Telegraf"/>
              </a:rPr>
              <a:t>When ‘New Collection’ is clicked, it goes to the My Pins page where you can add a new collection, allowing for greater flexibility.</a:t>
            </a:r>
          </a:p>
        </p:txBody>
      </p:sp>
      <p:sp>
        <p:nvSpPr>
          <p:cNvPr name="TextBox 27" id="27"/>
          <p:cNvSpPr txBox="true"/>
          <p:nvPr/>
        </p:nvSpPr>
        <p:spPr>
          <a:xfrm rot="0">
            <a:off x="4739415" y="2370366"/>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28" id="28"/>
          <p:cNvSpPr txBox="true"/>
          <p:nvPr/>
        </p:nvSpPr>
        <p:spPr>
          <a:xfrm rot="0">
            <a:off x="11662921" y="2370366"/>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29" id="29"/>
          <p:cNvSpPr txBox="true"/>
          <p:nvPr/>
        </p:nvSpPr>
        <p:spPr>
          <a:xfrm rot="0">
            <a:off x="15153376" y="2884366"/>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Users can cancel/exit from pin pop-up if they accidentally clicked it or change their mind</a:t>
            </a:r>
          </a:p>
        </p:txBody>
      </p:sp>
      <p:sp>
        <p:nvSpPr>
          <p:cNvPr name="TextBox 30" id="30"/>
          <p:cNvSpPr txBox="true"/>
          <p:nvPr/>
        </p:nvSpPr>
        <p:spPr>
          <a:xfrm rot="0">
            <a:off x="15153376" y="2370366"/>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grpSp>
        <p:nvGrpSpPr>
          <p:cNvPr name="Group 31" id="31"/>
          <p:cNvGrpSpPr/>
          <p:nvPr/>
        </p:nvGrpSpPr>
        <p:grpSpPr>
          <a:xfrm rot="0">
            <a:off x="3417176" y="6933989"/>
            <a:ext cx="1090080" cy="427131"/>
            <a:chOff x="0" y="0"/>
            <a:chExt cx="287099" cy="112495"/>
          </a:xfrm>
        </p:grpSpPr>
        <p:sp>
          <p:nvSpPr>
            <p:cNvPr name="Freeform 32" id="32"/>
            <p:cNvSpPr/>
            <p:nvPr/>
          </p:nvSpPr>
          <p:spPr>
            <a:xfrm flipH="false" flipV="false" rot="0">
              <a:off x="0" y="0"/>
              <a:ext cx="287099" cy="112495"/>
            </a:xfrm>
            <a:custGeom>
              <a:avLst/>
              <a:gdLst/>
              <a:ahLst/>
              <a:cxnLst/>
              <a:rect r="r" b="b" t="t" l="l"/>
              <a:pathLst>
                <a:path h="112495" w="287099">
                  <a:moveTo>
                    <a:pt x="0" y="0"/>
                  </a:moveTo>
                  <a:lnTo>
                    <a:pt x="287099" y="0"/>
                  </a:lnTo>
                  <a:lnTo>
                    <a:pt x="287099" y="112495"/>
                  </a:lnTo>
                  <a:lnTo>
                    <a:pt x="0" y="112495"/>
                  </a:lnTo>
                  <a:close/>
                </a:path>
              </a:pathLst>
            </a:custGeom>
            <a:solidFill>
              <a:srgbClr val="000000">
                <a:alpha val="0"/>
              </a:srgbClr>
            </a:solidFill>
            <a:ln w="19050" cap="sq">
              <a:solidFill>
                <a:srgbClr val="FF0000"/>
              </a:solidFill>
              <a:prstDash val="solid"/>
              <a:miter/>
            </a:ln>
          </p:spPr>
        </p:sp>
        <p:sp>
          <p:nvSpPr>
            <p:cNvPr name="TextBox 33" id="33"/>
            <p:cNvSpPr txBox="true"/>
            <p:nvPr/>
          </p:nvSpPr>
          <p:spPr>
            <a:xfrm>
              <a:off x="0" y="-76200"/>
              <a:ext cx="287099" cy="188695"/>
            </a:xfrm>
            <a:prstGeom prst="rect">
              <a:avLst/>
            </a:prstGeom>
          </p:spPr>
          <p:txBody>
            <a:bodyPr anchor="ctr" rtlCol="false" tIns="50800" lIns="50800" bIns="50800" rIns="50800"/>
            <a:lstStyle/>
            <a:p>
              <a:pPr algn="ctr">
                <a:lnSpc>
                  <a:spcPts val="3332"/>
                </a:lnSpc>
              </a:pPr>
            </a:p>
          </p:txBody>
        </p:sp>
      </p:grpSp>
      <p:grpSp>
        <p:nvGrpSpPr>
          <p:cNvPr name="Group 34" id="34"/>
          <p:cNvGrpSpPr/>
          <p:nvPr/>
        </p:nvGrpSpPr>
        <p:grpSpPr>
          <a:xfrm rot="0">
            <a:off x="14350605" y="5600450"/>
            <a:ext cx="1715520" cy="1547104"/>
            <a:chOff x="0" y="0"/>
            <a:chExt cx="451824" cy="407468"/>
          </a:xfrm>
        </p:grpSpPr>
        <p:sp>
          <p:nvSpPr>
            <p:cNvPr name="Freeform 35" id="35"/>
            <p:cNvSpPr/>
            <p:nvPr/>
          </p:nvSpPr>
          <p:spPr>
            <a:xfrm flipH="false" flipV="false" rot="0">
              <a:off x="0" y="0"/>
              <a:ext cx="451824" cy="407468"/>
            </a:xfrm>
            <a:custGeom>
              <a:avLst/>
              <a:gdLst/>
              <a:ahLst/>
              <a:cxnLst/>
              <a:rect r="r" b="b" t="t" l="l"/>
              <a:pathLst>
                <a:path h="407468" w="451824">
                  <a:moveTo>
                    <a:pt x="0" y="0"/>
                  </a:moveTo>
                  <a:lnTo>
                    <a:pt x="451824" y="0"/>
                  </a:lnTo>
                  <a:lnTo>
                    <a:pt x="451824" y="407468"/>
                  </a:lnTo>
                  <a:lnTo>
                    <a:pt x="0" y="407468"/>
                  </a:lnTo>
                  <a:close/>
                </a:path>
              </a:pathLst>
            </a:custGeom>
            <a:solidFill>
              <a:srgbClr val="000000">
                <a:alpha val="0"/>
              </a:srgbClr>
            </a:solidFill>
            <a:ln w="19050" cap="sq">
              <a:solidFill>
                <a:srgbClr val="1EA334"/>
              </a:solidFill>
              <a:prstDash val="solid"/>
              <a:miter/>
            </a:ln>
          </p:spPr>
        </p:sp>
        <p:sp>
          <p:nvSpPr>
            <p:cNvPr name="TextBox 36" id="36"/>
            <p:cNvSpPr txBox="true"/>
            <p:nvPr/>
          </p:nvSpPr>
          <p:spPr>
            <a:xfrm>
              <a:off x="0" y="-76200"/>
              <a:ext cx="451824" cy="483668"/>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708114" y="2529435"/>
            <a:ext cx="3240143" cy="7043789"/>
          </a:xfrm>
          <a:custGeom>
            <a:avLst/>
            <a:gdLst/>
            <a:ahLst/>
            <a:cxnLst/>
            <a:rect r="r" b="b" t="t" l="l"/>
            <a:pathLst>
              <a:path h="7043789" w="3240143">
                <a:moveTo>
                  <a:pt x="0" y="0"/>
                </a:moveTo>
                <a:lnTo>
                  <a:pt x="3240143" y="0"/>
                </a:lnTo>
                <a:lnTo>
                  <a:pt x="3240143" y="7043788"/>
                </a:lnTo>
                <a:lnTo>
                  <a:pt x="0" y="7043788"/>
                </a:lnTo>
                <a:lnTo>
                  <a:pt x="0" y="0"/>
                </a:lnTo>
                <a:close/>
              </a:path>
            </a:pathLst>
          </a:custGeom>
          <a:blipFill>
            <a:blip r:embed="rId2"/>
            <a:stretch>
              <a:fillRect l="0" t="0" r="0" b="0"/>
            </a:stretch>
          </a:blipFill>
        </p:spPr>
      </p:sp>
      <p:sp>
        <p:nvSpPr>
          <p:cNvPr name="Freeform 3" id="3"/>
          <p:cNvSpPr/>
          <p:nvPr/>
        </p:nvSpPr>
        <p:spPr>
          <a:xfrm flipH="false" flipV="false" rot="0">
            <a:off x="1067097" y="2529435"/>
            <a:ext cx="3260012" cy="7043789"/>
          </a:xfrm>
          <a:custGeom>
            <a:avLst/>
            <a:gdLst/>
            <a:ahLst/>
            <a:cxnLst/>
            <a:rect r="r" b="b" t="t" l="l"/>
            <a:pathLst>
              <a:path h="7043789" w="3260012">
                <a:moveTo>
                  <a:pt x="0" y="0"/>
                </a:moveTo>
                <a:lnTo>
                  <a:pt x="3260013" y="0"/>
                </a:lnTo>
                <a:lnTo>
                  <a:pt x="3260013" y="7043788"/>
                </a:lnTo>
                <a:lnTo>
                  <a:pt x="0" y="7043788"/>
                </a:lnTo>
                <a:lnTo>
                  <a:pt x="0" y="0"/>
                </a:lnTo>
                <a:close/>
              </a:path>
            </a:pathLst>
          </a:custGeom>
          <a:blipFill>
            <a:blip r:embed="rId3"/>
            <a:stretch>
              <a:fillRect l="-368649" t="-45878" r="-149913" b="-16587"/>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Moderate Task</a:t>
            </a:r>
          </a:p>
        </p:txBody>
      </p:sp>
      <p:sp>
        <p:nvSpPr>
          <p:cNvPr name="TextBox 5" id="5"/>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6" id="6"/>
          <p:cNvSpPr txBox="true"/>
          <p:nvPr/>
        </p:nvSpPr>
        <p:spPr>
          <a:xfrm rot="0">
            <a:off x="8715321"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grpSp>
        <p:nvGrpSpPr>
          <p:cNvPr name="Group 7" id="7"/>
          <p:cNvGrpSpPr/>
          <p:nvPr/>
        </p:nvGrpSpPr>
        <p:grpSpPr>
          <a:xfrm rot="0">
            <a:off x="4548915" y="3133076"/>
            <a:ext cx="287849" cy="28784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9" id="9"/>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10" id="10"/>
          <p:cNvGrpSpPr/>
          <p:nvPr/>
        </p:nvGrpSpPr>
        <p:grpSpPr>
          <a:xfrm rot="0">
            <a:off x="4548915" y="5590262"/>
            <a:ext cx="287849" cy="28784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TextBox 13" id="13"/>
          <p:cNvSpPr txBox="true"/>
          <p:nvPr/>
        </p:nvSpPr>
        <p:spPr>
          <a:xfrm rot="0">
            <a:off x="4984953" y="3083372"/>
            <a:ext cx="1734384" cy="21567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H8 Sev1: </a:t>
            </a:r>
            <a:r>
              <a:rPr lang="en-US" sz="1599">
                <a:solidFill>
                  <a:srgbClr val="000000"/>
                </a:solidFill>
                <a:latin typeface="Telegraf"/>
                <a:ea typeface="Telegraf"/>
                <a:cs typeface="Telegraf"/>
                <a:sym typeface="Telegraf"/>
              </a:rPr>
              <a:t>On the response page of a post, there’s no visual differentiation between the post and the responses and each response</a:t>
            </a:r>
          </a:p>
        </p:txBody>
      </p:sp>
      <p:sp>
        <p:nvSpPr>
          <p:cNvPr name="TextBox 14" id="14"/>
          <p:cNvSpPr txBox="true"/>
          <p:nvPr/>
        </p:nvSpPr>
        <p:spPr>
          <a:xfrm rot="0">
            <a:off x="4984953" y="5540559"/>
            <a:ext cx="1734384" cy="12042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Sev2: </a:t>
            </a:r>
            <a:r>
              <a:rPr lang="en-US" sz="1599">
                <a:solidFill>
                  <a:srgbClr val="000000"/>
                </a:solidFill>
                <a:latin typeface="Telegraf"/>
                <a:ea typeface="Telegraf"/>
                <a:cs typeface="Telegraf"/>
                <a:sym typeface="Telegraf"/>
              </a:rPr>
              <a:t>Comment section profile pics are larger than poster’s profile</a:t>
            </a:r>
          </a:p>
        </p:txBody>
      </p:sp>
      <p:sp>
        <p:nvSpPr>
          <p:cNvPr name="TextBox 15" id="15"/>
          <p:cNvSpPr txBox="true"/>
          <p:nvPr/>
        </p:nvSpPr>
        <p:spPr>
          <a:xfrm rot="0">
            <a:off x="11285833" y="3083372"/>
            <a:ext cx="2207233" cy="1442339"/>
          </a:xfrm>
          <a:prstGeom prst="rect">
            <a:avLst/>
          </a:prstGeom>
        </p:spPr>
        <p:txBody>
          <a:bodyPr anchor="t" rtlCol="false" tIns="0" lIns="0" bIns="0" rIns="0">
            <a:spAutoFit/>
          </a:bodyPr>
          <a:lstStyle/>
          <a:p>
            <a:pPr algn="l">
              <a:lnSpc>
                <a:spcPts val="1887"/>
              </a:lnSpc>
            </a:pPr>
            <a:r>
              <a:rPr lang="en-US" sz="1599" b="true">
                <a:solidFill>
                  <a:srgbClr val="000000"/>
                </a:solidFill>
                <a:latin typeface="Telegraf Bold"/>
                <a:ea typeface="Telegraf Bold"/>
                <a:cs typeface="Telegraf Bold"/>
                <a:sym typeface="Telegraf Bold"/>
              </a:rPr>
              <a:t>Visual:</a:t>
            </a:r>
          </a:p>
          <a:p>
            <a:pPr algn="l">
              <a:lnSpc>
                <a:spcPts val="1887"/>
              </a:lnSpc>
              <a:spcBef>
                <a:spcPct val="0"/>
              </a:spcBef>
            </a:pPr>
            <a:r>
              <a:rPr lang="en-US" sz="1599">
                <a:solidFill>
                  <a:srgbClr val="000000"/>
                </a:solidFill>
                <a:latin typeface="Telegraf"/>
                <a:ea typeface="Telegraf"/>
                <a:cs typeface="Telegraf"/>
                <a:sym typeface="Telegraf"/>
              </a:rPr>
              <a:t>Added a thin grey line between post and responses, but not responses due to aesthetic design</a:t>
            </a:r>
          </a:p>
        </p:txBody>
      </p:sp>
      <p:sp>
        <p:nvSpPr>
          <p:cNvPr name="TextBox 16" id="16"/>
          <p:cNvSpPr txBox="true"/>
          <p:nvPr/>
        </p:nvSpPr>
        <p:spPr>
          <a:xfrm rot="0">
            <a:off x="11285833" y="5426115"/>
            <a:ext cx="2207233" cy="1442339"/>
          </a:xfrm>
          <a:prstGeom prst="rect">
            <a:avLst/>
          </a:prstGeom>
        </p:spPr>
        <p:txBody>
          <a:bodyPr anchor="t" rtlCol="false" tIns="0" lIns="0" bIns="0" rIns="0">
            <a:spAutoFit/>
          </a:bodyPr>
          <a:lstStyle/>
          <a:p>
            <a:pPr algn="l">
              <a:lnSpc>
                <a:spcPts val="1887"/>
              </a:lnSpc>
            </a:pPr>
            <a:r>
              <a:rPr lang="en-US" sz="1599" b="true">
                <a:solidFill>
                  <a:srgbClr val="000000"/>
                </a:solidFill>
                <a:latin typeface="Telegraf Bold"/>
                <a:ea typeface="Telegraf Bold"/>
                <a:cs typeface="Telegraf Bold"/>
                <a:sym typeface="Telegraf Bold"/>
              </a:rPr>
              <a:t>Visual:</a:t>
            </a:r>
          </a:p>
          <a:p>
            <a:pPr algn="l">
              <a:lnSpc>
                <a:spcPts val="1887"/>
              </a:lnSpc>
              <a:spcBef>
                <a:spcPct val="0"/>
              </a:spcBef>
            </a:pPr>
            <a:r>
              <a:rPr lang="en-US" sz="1599">
                <a:solidFill>
                  <a:srgbClr val="000000"/>
                </a:solidFill>
                <a:latin typeface="Telegraf"/>
                <a:ea typeface="Telegraf"/>
                <a:cs typeface="Telegraf"/>
                <a:sym typeface="Telegraf"/>
              </a:rPr>
              <a:t>Made poster’s profile pic larger to match size of commenter profile pics for aesthetic consistency</a:t>
            </a:r>
          </a:p>
        </p:txBody>
      </p:sp>
      <p:sp>
        <p:nvSpPr>
          <p:cNvPr name="AutoShape 17" id="17"/>
          <p:cNvSpPr/>
          <p:nvPr/>
        </p:nvSpPr>
        <p:spPr>
          <a:xfrm>
            <a:off x="6891826" y="3830386"/>
            <a:ext cx="549588" cy="0"/>
          </a:xfrm>
          <a:prstGeom prst="line">
            <a:avLst/>
          </a:prstGeom>
          <a:ln cap="flat" w="38100">
            <a:solidFill>
              <a:srgbClr val="000000"/>
            </a:solidFill>
            <a:prstDash val="solid"/>
            <a:headEnd type="none" len="sm" w="sm"/>
            <a:tailEnd type="triangle" len="med" w="lg"/>
          </a:ln>
        </p:spPr>
      </p:sp>
      <p:sp>
        <p:nvSpPr>
          <p:cNvPr name="AutoShape 18" id="18"/>
          <p:cNvSpPr/>
          <p:nvPr/>
        </p:nvSpPr>
        <p:spPr>
          <a:xfrm>
            <a:off x="6891826" y="6287573"/>
            <a:ext cx="549588" cy="0"/>
          </a:xfrm>
          <a:prstGeom prst="line">
            <a:avLst/>
          </a:prstGeom>
          <a:ln cap="flat" w="38100">
            <a:solidFill>
              <a:srgbClr val="000000"/>
            </a:solidFill>
            <a:prstDash val="solid"/>
            <a:headEnd type="none" len="sm" w="sm"/>
            <a:tailEnd type="triangle" len="med" w="lg"/>
          </a:ln>
        </p:spPr>
      </p:sp>
      <p:sp>
        <p:nvSpPr>
          <p:cNvPr name="TextBox 19" id="19"/>
          <p:cNvSpPr txBox="true"/>
          <p:nvPr/>
        </p:nvSpPr>
        <p:spPr>
          <a:xfrm rot="0">
            <a:off x="4548915" y="2370366"/>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20" id="20"/>
          <p:cNvSpPr txBox="true"/>
          <p:nvPr/>
        </p:nvSpPr>
        <p:spPr>
          <a:xfrm rot="0">
            <a:off x="11167332" y="2370366"/>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AutoShape 21" id="21"/>
          <p:cNvSpPr/>
          <p:nvPr/>
        </p:nvSpPr>
        <p:spPr>
          <a:xfrm>
            <a:off x="13778816" y="3398716"/>
            <a:ext cx="549588" cy="0"/>
          </a:xfrm>
          <a:prstGeom prst="line">
            <a:avLst/>
          </a:prstGeom>
          <a:ln cap="flat" w="38100">
            <a:solidFill>
              <a:srgbClr val="000000"/>
            </a:solidFill>
            <a:prstDash val="solid"/>
            <a:headEnd type="none" len="sm" w="sm"/>
            <a:tailEnd type="triangle" len="med" w="lg"/>
          </a:ln>
        </p:spPr>
      </p:sp>
      <p:sp>
        <p:nvSpPr>
          <p:cNvPr name="AutoShape 22" id="22"/>
          <p:cNvSpPr/>
          <p:nvPr/>
        </p:nvSpPr>
        <p:spPr>
          <a:xfrm>
            <a:off x="13778816" y="5865521"/>
            <a:ext cx="549588" cy="0"/>
          </a:xfrm>
          <a:prstGeom prst="line">
            <a:avLst/>
          </a:prstGeom>
          <a:ln cap="flat" w="38100">
            <a:solidFill>
              <a:srgbClr val="000000"/>
            </a:solidFill>
            <a:prstDash val="solid"/>
            <a:headEnd type="none" len="sm" w="sm"/>
            <a:tailEnd type="triangle" len="med" w="lg"/>
          </a:ln>
        </p:spPr>
      </p:sp>
      <p:sp>
        <p:nvSpPr>
          <p:cNvPr name="TextBox 23" id="23"/>
          <p:cNvSpPr txBox="true"/>
          <p:nvPr/>
        </p:nvSpPr>
        <p:spPr>
          <a:xfrm rot="0">
            <a:off x="14673859" y="3073847"/>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b="true">
                <a:solidFill>
                  <a:srgbClr val="000000"/>
                </a:solidFill>
                <a:latin typeface="Telegraf Bold"/>
                <a:ea typeface="Telegraf Bold"/>
                <a:cs typeface="Telegraf Bold"/>
                <a:sym typeface="Telegraf Bold"/>
              </a:rPr>
              <a:t> </a:t>
            </a:r>
          </a:p>
          <a:p>
            <a:pPr algn="l">
              <a:lnSpc>
                <a:spcPts val="1919"/>
              </a:lnSpc>
            </a:pPr>
            <a:r>
              <a:rPr lang="en-US" sz="1599">
                <a:solidFill>
                  <a:srgbClr val="000000"/>
                </a:solidFill>
                <a:latin typeface="Telegraf"/>
                <a:ea typeface="Telegraf"/>
                <a:cs typeface="Telegraf"/>
                <a:sym typeface="Telegraf"/>
              </a:rPr>
              <a:t>Distinct separation of post and comments is easier on the eye </a:t>
            </a:r>
          </a:p>
          <a:p>
            <a:pPr algn="l">
              <a:lnSpc>
                <a:spcPts val="1919"/>
              </a:lnSpc>
            </a:pPr>
          </a:p>
        </p:txBody>
      </p:sp>
      <p:sp>
        <p:nvSpPr>
          <p:cNvPr name="TextBox 24" id="24"/>
          <p:cNvSpPr txBox="true"/>
          <p:nvPr/>
        </p:nvSpPr>
        <p:spPr>
          <a:xfrm rot="0">
            <a:off x="14657787" y="5351171"/>
            <a:ext cx="2585441" cy="16859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b="true">
                <a:solidFill>
                  <a:srgbClr val="000000"/>
                </a:solidFill>
                <a:latin typeface="Telegraf Bold"/>
                <a:ea typeface="Telegraf Bold"/>
                <a:cs typeface="Telegraf Bold"/>
                <a:sym typeface="Telegraf Bold"/>
              </a:rPr>
              <a:t> </a:t>
            </a:r>
          </a:p>
          <a:p>
            <a:pPr algn="l">
              <a:lnSpc>
                <a:spcPts val="1919"/>
              </a:lnSpc>
            </a:pPr>
            <a:r>
              <a:rPr lang="en-US" sz="1599">
                <a:solidFill>
                  <a:srgbClr val="000000"/>
                </a:solidFill>
                <a:latin typeface="Telegraf"/>
                <a:ea typeface="Telegraf"/>
                <a:cs typeface="Telegraf"/>
                <a:sym typeface="Telegraf"/>
              </a:rPr>
              <a:t>Consistent sizing means more aesthetic design that’s visually pleasing for the user</a:t>
            </a:r>
          </a:p>
          <a:p>
            <a:pPr algn="l">
              <a:lnSpc>
                <a:spcPts val="1919"/>
              </a:lnSpc>
            </a:pPr>
          </a:p>
        </p:txBody>
      </p:sp>
      <p:sp>
        <p:nvSpPr>
          <p:cNvPr name="TextBox 25" id="25"/>
          <p:cNvSpPr txBox="true"/>
          <p:nvPr/>
        </p:nvSpPr>
        <p:spPr>
          <a:xfrm rot="0">
            <a:off x="14657787" y="2370366"/>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grpSp>
        <p:nvGrpSpPr>
          <p:cNvPr name="Group 26" id="26"/>
          <p:cNvGrpSpPr/>
          <p:nvPr/>
        </p:nvGrpSpPr>
        <p:grpSpPr>
          <a:xfrm rot="0">
            <a:off x="1147794" y="4721239"/>
            <a:ext cx="3163855" cy="295784"/>
            <a:chOff x="0" y="0"/>
            <a:chExt cx="833279" cy="77902"/>
          </a:xfrm>
        </p:grpSpPr>
        <p:sp>
          <p:nvSpPr>
            <p:cNvPr name="Freeform 27" id="27"/>
            <p:cNvSpPr/>
            <p:nvPr/>
          </p:nvSpPr>
          <p:spPr>
            <a:xfrm flipH="false" flipV="false" rot="0">
              <a:off x="0" y="0"/>
              <a:ext cx="833279" cy="77902"/>
            </a:xfrm>
            <a:custGeom>
              <a:avLst/>
              <a:gdLst/>
              <a:ahLst/>
              <a:cxnLst/>
              <a:rect r="r" b="b" t="t" l="l"/>
              <a:pathLst>
                <a:path h="77902" w="833279">
                  <a:moveTo>
                    <a:pt x="0" y="0"/>
                  </a:moveTo>
                  <a:lnTo>
                    <a:pt x="833279" y="0"/>
                  </a:lnTo>
                  <a:lnTo>
                    <a:pt x="833279" y="77902"/>
                  </a:lnTo>
                  <a:lnTo>
                    <a:pt x="0" y="77902"/>
                  </a:lnTo>
                  <a:close/>
                </a:path>
              </a:pathLst>
            </a:custGeom>
            <a:solidFill>
              <a:srgbClr val="000000">
                <a:alpha val="0"/>
              </a:srgbClr>
            </a:solidFill>
            <a:ln w="19050" cap="sq">
              <a:solidFill>
                <a:srgbClr val="FF0000"/>
              </a:solidFill>
              <a:prstDash val="solid"/>
              <a:miter/>
            </a:ln>
          </p:spPr>
        </p:sp>
        <p:sp>
          <p:nvSpPr>
            <p:cNvPr name="TextBox 28" id="28"/>
            <p:cNvSpPr txBox="true"/>
            <p:nvPr/>
          </p:nvSpPr>
          <p:spPr>
            <a:xfrm>
              <a:off x="0" y="-76200"/>
              <a:ext cx="833279" cy="154102"/>
            </a:xfrm>
            <a:prstGeom prst="rect">
              <a:avLst/>
            </a:prstGeom>
          </p:spPr>
          <p:txBody>
            <a:bodyPr anchor="ctr" rtlCol="false" tIns="50800" lIns="50800" bIns="50800" rIns="50800"/>
            <a:lstStyle/>
            <a:p>
              <a:pPr algn="ctr">
                <a:lnSpc>
                  <a:spcPts val="3332"/>
                </a:lnSpc>
              </a:pPr>
            </a:p>
          </p:txBody>
        </p:sp>
      </p:grpSp>
      <p:grpSp>
        <p:nvGrpSpPr>
          <p:cNvPr name="Group 29" id="29"/>
          <p:cNvGrpSpPr/>
          <p:nvPr/>
        </p:nvGrpSpPr>
        <p:grpSpPr>
          <a:xfrm rot="0">
            <a:off x="1163254" y="5550084"/>
            <a:ext cx="954803" cy="601963"/>
            <a:chOff x="0" y="0"/>
            <a:chExt cx="251471" cy="158542"/>
          </a:xfrm>
        </p:grpSpPr>
        <p:sp>
          <p:nvSpPr>
            <p:cNvPr name="Freeform 30" id="30"/>
            <p:cNvSpPr/>
            <p:nvPr/>
          </p:nvSpPr>
          <p:spPr>
            <a:xfrm flipH="false" flipV="false" rot="0">
              <a:off x="0" y="0"/>
              <a:ext cx="251471" cy="158542"/>
            </a:xfrm>
            <a:custGeom>
              <a:avLst/>
              <a:gdLst/>
              <a:ahLst/>
              <a:cxnLst/>
              <a:rect r="r" b="b" t="t" l="l"/>
              <a:pathLst>
                <a:path h="158542" w="251471">
                  <a:moveTo>
                    <a:pt x="0" y="0"/>
                  </a:moveTo>
                  <a:lnTo>
                    <a:pt x="251471" y="0"/>
                  </a:lnTo>
                  <a:lnTo>
                    <a:pt x="251471" y="158542"/>
                  </a:lnTo>
                  <a:lnTo>
                    <a:pt x="0" y="158542"/>
                  </a:lnTo>
                  <a:close/>
                </a:path>
              </a:pathLst>
            </a:custGeom>
            <a:solidFill>
              <a:srgbClr val="000000">
                <a:alpha val="0"/>
              </a:srgbClr>
            </a:solidFill>
            <a:ln w="19050" cap="sq">
              <a:solidFill>
                <a:srgbClr val="FF0000"/>
              </a:solidFill>
              <a:prstDash val="solid"/>
              <a:miter/>
            </a:ln>
          </p:spPr>
        </p:sp>
        <p:sp>
          <p:nvSpPr>
            <p:cNvPr name="TextBox 31" id="31"/>
            <p:cNvSpPr txBox="true"/>
            <p:nvPr/>
          </p:nvSpPr>
          <p:spPr>
            <a:xfrm>
              <a:off x="0" y="-76200"/>
              <a:ext cx="251471" cy="234742"/>
            </a:xfrm>
            <a:prstGeom prst="rect">
              <a:avLst/>
            </a:prstGeom>
          </p:spPr>
          <p:txBody>
            <a:bodyPr anchor="ctr" rtlCol="false" tIns="50800" lIns="50800" bIns="50800" rIns="50800"/>
            <a:lstStyle/>
            <a:p>
              <a:pPr algn="ctr">
                <a:lnSpc>
                  <a:spcPts val="3332"/>
                </a:lnSpc>
              </a:pPr>
            </a:p>
          </p:txBody>
        </p:sp>
      </p:grpSp>
      <p:grpSp>
        <p:nvGrpSpPr>
          <p:cNvPr name="Group 32" id="32"/>
          <p:cNvGrpSpPr/>
          <p:nvPr/>
        </p:nvGrpSpPr>
        <p:grpSpPr>
          <a:xfrm rot="0">
            <a:off x="1147794" y="3300619"/>
            <a:ext cx="954803" cy="601963"/>
            <a:chOff x="0" y="0"/>
            <a:chExt cx="251471" cy="158542"/>
          </a:xfrm>
        </p:grpSpPr>
        <p:sp>
          <p:nvSpPr>
            <p:cNvPr name="Freeform 33" id="33"/>
            <p:cNvSpPr/>
            <p:nvPr/>
          </p:nvSpPr>
          <p:spPr>
            <a:xfrm flipH="false" flipV="false" rot="0">
              <a:off x="0" y="0"/>
              <a:ext cx="251471" cy="158542"/>
            </a:xfrm>
            <a:custGeom>
              <a:avLst/>
              <a:gdLst/>
              <a:ahLst/>
              <a:cxnLst/>
              <a:rect r="r" b="b" t="t" l="l"/>
              <a:pathLst>
                <a:path h="158542" w="251471">
                  <a:moveTo>
                    <a:pt x="0" y="0"/>
                  </a:moveTo>
                  <a:lnTo>
                    <a:pt x="251471" y="0"/>
                  </a:lnTo>
                  <a:lnTo>
                    <a:pt x="251471" y="158542"/>
                  </a:lnTo>
                  <a:lnTo>
                    <a:pt x="0" y="158542"/>
                  </a:lnTo>
                  <a:close/>
                </a:path>
              </a:pathLst>
            </a:custGeom>
            <a:solidFill>
              <a:srgbClr val="000000">
                <a:alpha val="0"/>
              </a:srgbClr>
            </a:solidFill>
            <a:ln w="19050" cap="sq">
              <a:solidFill>
                <a:srgbClr val="FF0000"/>
              </a:solidFill>
              <a:prstDash val="solid"/>
              <a:miter/>
            </a:ln>
          </p:spPr>
        </p:sp>
        <p:sp>
          <p:nvSpPr>
            <p:cNvPr name="TextBox 34" id="34"/>
            <p:cNvSpPr txBox="true"/>
            <p:nvPr/>
          </p:nvSpPr>
          <p:spPr>
            <a:xfrm>
              <a:off x="0" y="-76200"/>
              <a:ext cx="251471" cy="234742"/>
            </a:xfrm>
            <a:prstGeom prst="rect">
              <a:avLst/>
            </a:prstGeom>
          </p:spPr>
          <p:txBody>
            <a:bodyPr anchor="ctr" rtlCol="false" tIns="50800" lIns="50800" bIns="50800" rIns="50800"/>
            <a:lstStyle/>
            <a:p>
              <a:pPr algn="ctr">
                <a:lnSpc>
                  <a:spcPts val="3332"/>
                </a:lnSpc>
              </a:pPr>
            </a:p>
          </p:txBody>
        </p:sp>
      </p:grpSp>
      <p:grpSp>
        <p:nvGrpSpPr>
          <p:cNvPr name="Group 35" id="35"/>
          <p:cNvGrpSpPr/>
          <p:nvPr/>
        </p:nvGrpSpPr>
        <p:grpSpPr>
          <a:xfrm rot="0">
            <a:off x="7755827" y="3300619"/>
            <a:ext cx="954803" cy="601963"/>
            <a:chOff x="0" y="0"/>
            <a:chExt cx="251471" cy="158542"/>
          </a:xfrm>
        </p:grpSpPr>
        <p:sp>
          <p:nvSpPr>
            <p:cNvPr name="Freeform 36" id="36"/>
            <p:cNvSpPr/>
            <p:nvPr/>
          </p:nvSpPr>
          <p:spPr>
            <a:xfrm flipH="false" flipV="false" rot="0">
              <a:off x="0" y="0"/>
              <a:ext cx="251471" cy="158542"/>
            </a:xfrm>
            <a:custGeom>
              <a:avLst/>
              <a:gdLst/>
              <a:ahLst/>
              <a:cxnLst/>
              <a:rect r="r" b="b" t="t" l="l"/>
              <a:pathLst>
                <a:path h="158542" w="251471">
                  <a:moveTo>
                    <a:pt x="0" y="0"/>
                  </a:moveTo>
                  <a:lnTo>
                    <a:pt x="251471" y="0"/>
                  </a:lnTo>
                  <a:lnTo>
                    <a:pt x="251471" y="158542"/>
                  </a:lnTo>
                  <a:lnTo>
                    <a:pt x="0" y="158542"/>
                  </a:lnTo>
                  <a:close/>
                </a:path>
              </a:pathLst>
            </a:custGeom>
            <a:solidFill>
              <a:srgbClr val="000000">
                <a:alpha val="0"/>
              </a:srgbClr>
            </a:solidFill>
            <a:ln w="19050" cap="sq">
              <a:solidFill>
                <a:srgbClr val="00A8A8"/>
              </a:solidFill>
              <a:prstDash val="solid"/>
              <a:miter/>
            </a:ln>
          </p:spPr>
        </p:sp>
        <p:sp>
          <p:nvSpPr>
            <p:cNvPr name="TextBox 37" id="37"/>
            <p:cNvSpPr txBox="true"/>
            <p:nvPr/>
          </p:nvSpPr>
          <p:spPr>
            <a:xfrm>
              <a:off x="0" y="-76200"/>
              <a:ext cx="251471" cy="234742"/>
            </a:xfrm>
            <a:prstGeom prst="rect">
              <a:avLst/>
            </a:prstGeom>
          </p:spPr>
          <p:txBody>
            <a:bodyPr anchor="ctr" rtlCol="false" tIns="50800" lIns="50800" bIns="50800" rIns="50800"/>
            <a:lstStyle/>
            <a:p>
              <a:pPr algn="ctr">
                <a:lnSpc>
                  <a:spcPts val="3332"/>
                </a:lnSpc>
              </a:pPr>
            </a:p>
          </p:txBody>
        </p:sp>
      </p:grpSp>
      <p:grpSp>
        <p:nvGrpSpPr>
          <p:cNvPr name="Group 38" id="38"/>
          <p:cNvGrpSpPr/>
          <p:nvPr/>
        </p:nvGrpSpPr>
        <p:grpSpPr>
          <a:xfrm rot="0">
            <a:off x="7760518" y="5370221"/>
            <a:ext cx="954803" cy="601963"/>
            <a:chOff x="0" y="0"/>
            <a:chExt cx="251471" cy="158542"/>
          </a:xfrm>
        </p:grpSpPr>
        <p:sp>
          <p:nvSpPr>
            <p:cNvPr name="Freeform 39" id="39"/>
            <p:cNvSpPr/>
            <p:nvPr/>
          </p:nvSpPr>
          <p:spPr>
            <a:xfrm flipH="false" flipV="false" rot="0">
              <a:off x="0" y="0"/>
              <a:ext cx="251471" cy="158542"/>
            </a:xfrm>
            <a:custGeom>
              <a:avLst/>
              <a:gdLst/>
              <a:ahLst/>
              <a:cxnLst/>
              <a:rect r="r" b="b" t="t" l="l"/>
              <a:pathLst>
                <a:path h="158542" w="251471">
                  <a:moveTo>
                    <a:pt x="0" y="0"/>
                  </a:moveTo>
                  <a:lnTo>
                    <a:pt x="251471" y="0"/>
                  </a:lnTo>
                  <a:lnTo>
                    <a:pt x="251471" y="158542"/>
                  </a:lnTo>
                  <a:lnTo>
                    <a:pt x="0" y="158542"/>
                  </a:lnTo>
                  <a:close/>
                </a:path>
              </a:pathLst>
            </a:custGeom>
            <a:solidFill>
              <a:srgbClr val="000000">
                <a:alpha val="0"/>
              </a:srgbClr>
            </a:solidFill>
            <a:ln w="19050" cap="sq">
              <a:solidFill>
                <a:srgbClr val="00A8A8"/>
              </a:solidFill>
              <a:prstDash val="solid"/>
              <a:miter/>
            </a:ln>
          </p:spPr>
        </p:sp>
        <p:sp>
          <p:nvSpPr>
            <p:cNvPr name="TextBox 40" id="40"/>
            <p:cNvSpPr txBox="true"/>
            <p:nvPr/>
          </p:nvSpPr>
          <p:spPr>
            <a:xfrm>
              <a:off x="0" y="-76200"/>
              <a:ext cx="251471" cy="234742"/>
            </a:xfrm>
            <a:prstGeom prst="rect">
              <a:avLst/>
            </a:prstGeom>
          </p:spPr>
          <p:txBody>
            <a:bodyPr anchor="ctr" rtlCol="false" tIns="50800" lIns="50800" bIns="50800" rIns="50800"/>
            <a:lstStyle/>
            <a:p>
              <a:pPr algn="ctr">
                <a:lnSpc>
                  <a:spcPts val="3332"/>
                </a:lnSpc>
              </a:pPr>
            </a:p>
          </p:txBody>
        </p:sp>
      </p:grpSp>
      <p:grpSp>
        <p:nvGrpSpPr>
          <p:cNvPr name="Group 41" id="41"/>
          <p:cNvGrpSpPr/>
          <p:nvPr/>
        </p:nvGrpSpPr>
        <p:grpSpPr>
          <a:xfrm rot="0">
            <a:off x="7746258" y="4683139"/>
            <a:ext cx="3163855" cy="314834"/>
            <a:chOff x="0" y="0"/>
            <a:chExt cx="833279" cy="82919"/>
          </a:xfrm>
        </p:grpSpPr>
        <p:sp>
          <p:nvSpPr>
            <p:cNvPr name="Freeform 42" id="42"/>
            <p:cNvSpPr/>
            <p:nvPr/>
          </p:nvSpPr>
          <p:spPr>
            <a:xfrm flipH="false" flipV="false" rot="0">
              <a:off x="0" y="0"/>
              <a:ext cx="833279" cy="82919"/>
            </a:xfrm>
            <a:custGeom>
              <a:avLst/>
              <a:gdLst/>
              <a:ahLst/>
              <a:cxnLst/>
              <a:rect r="r" b="b" t="t" l="l"/>
              <a:pathLst>
                <a:path h="82919" w="833279">
                  <a:moveTo>
                    <a:pt x="0" y="0"/>
                  </a:moveTo>
                  <a:lnTo>
                    <a:pt x="833279" y="0"/>
                  </a:lnTo>
                  <a:lnTo>
                    <a:pt x="833279" y="82919"/>
                  </a:lnTo>
                  <a:lnTo>
                    <a:pt x="0" y="82919"/>
                  </a:lnTo>
                  <a:close/>
                </a:path>
              </a:pathLst>
            </a:custGeom>
            <a:solidFill>
              <a:srgbClr val="000000">
                <a:alpha val="0"/>
              </a:srgbClr>
            </a:solidFill>
            <a:ln w="19050" cap="sq">
              <a:solidFill>
                <a:srgbClr val="00A8A8"/>
              </a:solidFill>
              <a:prstDash val="solid"/>
              <a:miter/>
            </a:ln>
          </p:spPr>
        </p:sp>
        <p:sp>
          <p:nvSpPr>
            <p:cNvPr name="TextBox 43" id="43"/>
            <p:cNvSpPr txBox="true"/>
            <p:nvPr/>
          </p:nvSpPr>
          <p:spPr>
            <a:xfrm>
              <a:off x="0" y="-76200"/>
              <a:ext cx="833279" cy="159119"/>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154561" y="2529435"/>
            <a:ext cx="3098255" cy="6728865"/>
          </a:xfrm>
          <a:custGeom>
            <a:avLst/>
            <a:gdLst/>
            <a:ahLst/>
            <a:cxnLst/>
            <a:rect r="r" b="b" t="t" l="l"/>
            <a:pathLst>
              <a:path h="6728865" w="3098255">
                <a:moveTo>
                  <a:pt x="0" y="0"/>
                </a:moveTo>
                <a:lnTo>
                  <a:pt x="3098256" y="0"/>
                </a:lnTo>
                <a:lnTo>
                  <a:pt x="3098256" y="6728865"/>
                </a:lnTo>
                <a:lnTo>
                  <a:pt x="0" y="6728865"/>
                </a:lnTo>
                <a:lnTo>
                  <a:pt x="0" y="0"/>
                </a:lnTo>
                <a:close/>
              </a:path>
            </a:pathLst>
          </a:custGeom>
          <a:blipFill>
            <a:blip r:embed="rId2"/>
            <a:stretch>
              <a:fillRect l="-188058" t="-45654" r="-335690" b="-16613"/>
            </a:stretch>
          </a:blipFill>
        </p:spPr>
      </p:sp>
      <p:sp>
        <p:nvSpPr>
          <p:cNvPr name="Freeform 3" id="3"/>
          <p:cNvSpPr/>
          <p:nvPr/>
        </p:nvSpPr>
        <p:spPr>
          <a:xfrm flipH="false" flipV="false" rot="0">
            <a:off x="7520339" y="2529435"/>
            <a:ext cx="3095278" cy="6728865"/>
          </a:xfrm>
          <a:custGeom>
            <a:avLst/>
            <a:gdLst/>
            <a:ahLst/>
            <a:cxnLst/>
            <a:rect r="r" b="b" t="t" l="l"/>
            <a:pathLst>
              <a:path h="6728865" w="3095278">
                <a:moveTo>
                  <a:pt x="0" y="0"/>
                </a:moveTo>
                <a:lnTo>
                  <a:pt x="3095278" y="0"/>
                </a:lnTo>
                <a:lnTo>
                  <a:pt x="3095278" y="6728865"/>
                </a:lnTo>
                <a:lnTo>
                  <a:pt x="0" y="6728865"/>
                </a:lnTo>
                <a:lnTo>
                  <a:pt x="0" y="0"/>
                </a:lnTo>
                <a:close/>
              </a:path>
            </a:pathLst>
          </a:custGeom>
          <a:blipFill>
            <a:blip r:embed="rId3"/>
            <a:stretch>
              <a:fillRect l="0" t="0" r="0" b="0"/>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Moderate Task</a:t>
            </a:r>
          </a:p>
        </p:txBody>
      </p:sp>
      <p:sp>
        <p:nvSpPr>
          <p:cNvPr name="TextBox 5" id="5"/>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6" id="6"/>
          <p:cNvSpPr txBox="true"/>
          <p:nvPr/>
        </p:nvSpPr>
        <p:spPr>
          <a:xfrm rot="0">
            <a:off x="845511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grpSp>
        <p:nvGrpSpPr>
          <p:cNvPr name="Group 7" id="7"/>
          <p:cNvGrpSpPr/>
          <p:nvPr/>
        </p:nvGrpSpPr>
        <p:grpSpPr>
          <a:xfrm rot="0">
            <a:off x="1145914" y="3287135"/>
            <a:ext cx="2329627" cy="378163"/>
            <a:chOff x="0" y="0"/>
            <a:chExt cx="613564" cy="99598"/>
          </a:xfrm>
        </p:grpSpPr>
        <p:sp>
          <p:nvSpPr>
            <p:cNvPr name="Freeform 8" id="8"/>
            <p:cNvSpPr/>
            <p:nvPr/>
          </p:nvSpPr>
          <p:spPr>
            <a:xfrm flipH="false" flipV="false" rot="0">
              <a:off x="0" y="0"/>
              <a:ext cx="613564" cy="99598"/>
            </a:xfrm>
            <a:custGeom>
              <a:avLst/>
              <a:gdLst/>
              <a:ahLst/>
              <a:cxnLst/>
              <a:rect r="r" b="b" t="t" l="l"/>
              <a:pathLst>
                <a:path h="99598" w="613564">
                  <a:moveTo>
                    <a:pt x="0" y="0"/>
                  </a:moveTo>
                  <a:lnTo>
                    <a:pt x="613564" y="0"/>
                  </a:lnTo>
                  <a:lnTo>
                    <a:pt x="613564" y="99598"/>
                  </a:lnTo>
                  <a:lnTo>
                    <a:pt x="0" y="99598"/>
                  </a:lnTo>
                  <a:close/>
                </a:path>
              </a:pathLst>
            </a:custGeom>
            <a:solidFill>
              <a:srgbClr val="000000">
                <a:alpha val="0"/>
              </a:srgbClr>
            </a:solidFill>
            <a:ln w="19050" cap="sq">
              <a:solidFill>
                <a:srgbClr val="FF0000"/>
              </a:solidFill>
              <a:prstDash val="solid"/>
              <a:miter/>
            </a:ln>
          </p:spPr>
        </p:sp>
        <p:sp>
          <p:nvSpPr>
            <p:cNvPr name="TextBox 9" id="9"/>
            <p:cNvSpPr txBox="true"/>
            <p:nvPr/>
          </p:nvSpPr>
          <p:spPr>
            <a:xfrm>
              <a:off x="0" y="-76200"/>
              <a:ext cx="613564" cy="175798"/>
            </a:xfrm>
            <a:prstGeom prst="rect">
              <a:avLst/>
            </a:prstGeom>
          </p:spPr>
          <p:txBody>
            <a:bodyPr anchor="ctr" rtlCol="false" tIns="50800" lIns="50800" bIns="50800" rIns="50800"/>
            <a:lstStyle/>
            <a:p>
              <a:pPr algn="ctr">
                <a:lnSpc>
                  <a:spcPts val="3332"/>
                </a:lnSpc>
              </a:pPr>
            </a:p>
          </p:txBody>
        </p:sp>
      </p:grpSp>
      <p:grpSp>
        <p:nvGrpSpPr>
          <p:cNvPr name="Group 10" id="10"/>
          <p:cNvGrpSpPr/>
          <p:nvPr/>
        </p:nvGrpSpPr>
        <p:grpSpPr>
          <a:xfrm rot="0">
            <a:off x="1634783" y="3337385"/>
            <a:ext cx="777108" cy="261132"/>
            <a:chOff x="0" y="0"/>
            <a:chExt cx="204670" cy="68776"/>
          </a:xfrm>
        </p:grpSpPr>
        <p:sp>
          <p:nvSpPr>
            <p:cNvPr name="Freeform 11" id="11"/>
            <p:cNvSpPr/>
            <p:nvPr/>
          </p:nvSpPr>
          <p:spPr>
            <a:xfrm flipH="false" flipV="false" rot="0">
              <a:off x="0" y="0"/>
              <a:ext cx="204671" cy="68776"/>
            </a:xfrm>
            <a:custGeom>
              <a:avLst/>
              <a:gdLst/>
              <a:ahLst/>
              <a:cxnLst/>
              <a:rect r="r" b="b" t="t" l="l"/>
              <a:pathLst>
                <a:path h="68776" w="204671">
                  <a:moveTo>
                    <a:pt x="0" y="0"/>
                  </a:moveTo>
                  <a:lnTo>
                    <a:pt x="204671" y="0"/>
                  </a:lnTo>
                  <a:lnTo>
                    <a:pt x="204671" y="68776"/>
                  </a:lnTo>
                  <a:lnTo>
                    <a:pt x="0" y="68776"/>
                  </a:lnTo>
                  <a:close/>
                </a:path>
              </a:pathLst>
            </a:custGeom>
            <a:solidFill>
              <a:srgbClr val="000000">
                <a:alpha val="0"/>
              </a:srgbClr>
            </a:solidFill>
            <a:ln w="19050" cap="sq">
              <a:solidFill>
                <a:srgbClr val="FF0000"/>
              </a:solidFill>
              <a:prstDash val="solid"/>
              <a:miter/>
            </a:ln>
          </p:spPr>
        </p:sp>
        <p:sp>
          <p:nvSpPr>
            <p:cNvPr name="TextBox 12" id="12"/>
            <p:cNvSpPr txBox="true"/>
            <p:nvPr/>
          </p:nvSpPr>
          <p:spPr>
            <a:xfrm>
              <a:off x="0" y="-76200"/>
              <a:ext cx="204670" cy="144976"/>
            </a:xfrm>
            <a:prstGeom prst="rect">
              <a:avLst/>
            </a:prstGeom>
          </p:spPr>
          <p:txBody>
            <a:bodyPr anchor="ctr" rtlCol="false" tIns="50800" lIns="50800" bIns="50800" rIns="50800"/>
            <a:lstStyle/>
            <a:p>
              <a:pPr algn="ctr">
                <a:lnSpc>
                  <a:spcPts val="3332"/>
                </a:lnSpc>
              </a:pPr>
            </a:p>
          </p:txBody>
        </p:sp>
      </p:grpSp>
      <p:grpSp>
        <p:nvGrpSpPr>
          <p:cNvPr name="Group 13" id="13"/>
          <p:cNvGrpSpPr/>
          <p:nvPr/>
        </p:nvGrpSpPr>
        <p:grpSpPr>
          <a:xfrm rot="0">
            <a:off x="7618242" y="3287135"/>
            <a:ext cx="590968" cy="261132"/>
            <a:chOff x="0" y="0"/>
            <a:chExt cx="155646" cy="68776"/>
          </a:xfrm>
        </p:grpSpPr>
        <p:sp>
          <p:nvSpPr>
            <p:cNvPr name="Freeform 14" id="14"/>
            <p:cNvSpPr/>
            <p:nvPr/>
          </p:nvSpPr>
          <p:spPr>
            <a:xfrm flipH="false" flipV="false" rot="0">
              <a:off x="0" y="0"/>
              <a:ext cx="155646" cy="68776"/>
            </a:xfrm>
            <a:custGeom>
              <a:avLst/>
              <a:gdLst/>
              <a:ahLst/>
              <a:cxnLst/>
              <a:rect r="r" b="b" t="t" l="l"/>
              <a:pathLst>
                <a:path h="68776" w="155646">
                  <a:moveTo>
                    <a:pt x="0" y="0"/>
                  </a:moveTo>
                  <a:lnTo>
                    <a:pt x="155646" y="0"/>
                  </a:lnTo>
                  <a:lnTo>
                    <a:pt x="155646" y="68776"/>
                  </a:lnTo>
                  <a:lnTo>
                    <a:pt x="0" y="68776"/>
                  </a:lnTo>
                  <a:close/>
                </a:path>
              </a:pathLst>
            </a:custGeom>
            <a:solidFill>
              <a:srgbClr val="000000">
                <a:alpha val="0"/>
              </a:srgbClr>
            </a:solidFill>
            <a:ln w="19050" cap="sq">
              <a:solidFill>
                <a:srgbClr val="00A8A8"/>
              </a:solidFill>
              <a:prstDash val="solid"/>
              <a:miter/>
            </a:ln>
          </p:spPr>
        </p:sp>
        <p:sp>
          <p:nvSpPr>
            <p:cNvPr name="TextBox 15" id="15"/>
            <p:cNvSpPr txBox="true"/>
            <p:nvPr/>
          </p:nvSpPr>
          <p:spPr>
            <a:xfrm>
              <a:off x="0" y="-76200"/>
              <a:ext cx="155646" cy="144976"/>
            </a:xfrm>
            <a:prstGeom prst="rect">
              <a:avLst/>
            </a:prstGeom>
          </p:spPr>
          <p:txBody>
            <a:bodyPr anchor="ctr" rtlCol="false" tIns="50800" lIns="50800" bIns="50800" rIns="50800"/>
            <a:lstStyle/>
            <a:p>
              <a:pPr algn="ctr">
                <a:lnSpc>
                  <a:spcPts val="3332"/>
                </a:lnSpc>
              </a:pPr>
            </a:p>
          </p:txBody>
        </p:sp>
      </p:grpSp>
      <p:grpSp>
        <p:nvGrpSpPr>
          <p:cNvPr name="Group 16" id="16"/>
          <p:cNvGrpSpPr/>
          <p:nvPr/>
        </p:nvGrpSpPr>
        <p:grpSpPr>
          <a:xfrm rot="0">
            <a:off x="1538876" y="8643252"/>
            <a:ext cx="2329627" cy="605523"/>
            <a:chOff x="0" y="0"/>
            <a:chExt cx="613564" cy="159479"/>
          </a:xfrm>
        </p:grpSpPr>
        <p:sp>
          <p:nvSpPr>
            <p:cNvPr name="Freeform 17" id="17"/>
            <p:cNvSpPr/>
            <p:nvPr/>
          </p:nvSpPr>
          <p:spPr>
            <a:xfrm flipH="false" flipV="false" rot="0">
              <a:off x="0" y="0"/>
              <a:ext cx="613564" cy="159479"/>
            </a:xfrm>
            <a:custGeom>
              <a:avLst/>
              <a:gdLst/>
              <a:ahLst/>
              <a:cxnLst/>
              <a:rect r="r" b="b" t="t" l="l"/>
              <a:pathLst>
                <a:path h="159479" w="613564">
                  <a:moveTo>
                    <a:pt x="0" y="0"/>
                  </a:moveTo>
                  <a:lnTo>
                    <a:pt x="613564" y="0"/>
                  </a:lnTo>
                  <a:lnTo>
                    <a:pt x="613564" y="159479"/>
                  </a:lnTo>
                  <a:lnTo>
                    <a:pt x="0" y="159479"/>
                  </a:lnTo>
                  <a:close/>
                </a:path>
              </a:pathLst>
            </a:custGeom>
            <a:solidFill>
              <a:srgbClr val="000000">
                <a:alpha val="0"/>
              </a:srgbClr>
            </a:solidFill>
            <a:ln w="19050" cap="sq">
              <a:solidFill>
                <a:srgbClr val="FF0000"/>
              </a:solidFill>
              <a:prstDash val="solid"/>
              <a:miter/>
            </a:ln>
          </p:spPr>
        </p:sp>
        <p:sp>
          <p:nvSpPr>
            <p:cNvPr name="TextBox 18" id="18"/>
            <p:cNvSpPr txBox="true"/>
            <p:nvPr/>
          </p:nvSpPr>
          <p:spPr>
            <a:xfrm>
              <a:off x="0" y="-76200"/>
              <a:ext cx="613564" cy="235679"/>
            </a:xfrm>
            <a:prstGeom prst="rect">
              <a:avLst/>
            </a:prstGeom>
          </p:spPr>
          <p:txBody>
            <a:bodyPr anchor="ctr" rtlCol="false" tIns="50800" lIns="50800" bIns="50800" rIns="50800"/>
            <a:lstStyle/>
            <a:p>
              <a:pPr algn="ctr">
                <a:lnSpc>
                  <a:spcPts val="3332"/>
                </a:lnSpc>
              </a:pPr>
            </a:p>
          </p:txBody>
        </p:sp>
      </p:grpSp>
      <p:grpSp>
        <p:nvGrpSpPr>
          <p:cNvPr name="Group 19" id="19"/>
          <p:cNvGrpSpPr/>
          <p:nvPr/>
        </p:nvGrpSpPr>
        <p:grpSpPr>
          <a:xfrm rot="0">
            <a:off x="7903165" y="8652777"/>
            <a:ext cx="2329627" cy="605523"/>
            <a:chOff x="0" y="0"/>
            <a:chExt cx="613564" cy="159479"/>
          </a:xfrm>
        </p:grpSpPr>
        <p:sp>
          <p:nvSpPr>
            <p:cNvPr name="Freeform 20" id="20"/>
            <p:cNvSpPr/>
            <p:nvPr/>
          </p:nvSpPr>
          <p:spPr>
            <a:xfrm flipH="false" flipV="false" rot="0">
              <a:off x="0" y="0"/>
              <a:ext cx="613564" cy="159479"/>
            </a:xfrm>
            <a:custGeom>
              <a:avLst/>
              <a:gdLst/>
              <a:ahLst/>
              <a:cxnLst/>
              <a:rect r="r" b="b" t="t" l="l"/>
              <a:pathLst>
                <a:path h="159479" w="613564">
                  <a:moveTo>
                    <a:pt x="0" y="0"/>
                  </a:moveTo>
                  <a:lnTo>
                    <a:pt x="613564" y="0"/>
                  </a:lnTo>
                  <a:lnTo>
                    <a:pt x="613564" y="159479"/>
                  </a:lnTo>
                  <a:lnTo>
                    <a:pt x="0" y="159479"/>
                  </a:lnTo>
                  <a:close/>
                </a:path>
              </a:pathLst>
            </a:custGeom>
            <a:solidFill>
              <a:srgbClr val="000000">
                <a:alpha val="0"/>
              </a:srgbClr>
            </a:solidFill>
            <a:ln w="19050" cap="sq">
              <a:solidFill>
                <a:srgbClr val="00A8A8"/>
              </a:solidFill>
              <a:prstDash val="solid"/>
              <a:miter/>
            </a:ln>
          </p:spPr>
        </p:sp>
        <p:sp>
          <p:nvSpPr>
            <p:cNvPr name="TextBox 21" id="21"/>
            <p:cNvSpPr txBox="true"/>
            <p:nvPr/>
          </p:nvSpPr>
          <p:spPr>
            <a:xfrm>
              <a:off x="0" y="-76200"/>
              <a:ext cx="613564" cy="235679"/>
            </a:xfrm>
            <a:prstGeom prst="rect">
              <a:avLst/>
            </a:prstGeom>
          </p:spPr>
          <p:txBody>
            <a:bodyPr anchor="ctr" rtlCol="false" tIns="50800" lIns="50800" bIns="50800" rIns="50800"/>
            <a:lstStyle/>
            <a:p>
              <a:pPr algn="ctr">
                <a:lnSpc>
                  <a:spcPts val="3332"/>
                </a:lnSpc>
              </a:pPr>
            </a:p>
          </p:txBody>
        </p:sp>
      </p:grpSp>
      <p:grpSp>
        <p:nvGrpSpPr>
          <p:cNvPr name="Group 22" id="22"/>
          <p:cNvGrpSpPr/>
          <p:nvPr/>
        </p:nvGrpSpPr>
        <p:grpSpPr>
          <a:xfrm rot="0">
            <a:off x="7513239" y="3220354"/>
            <a:ext cx="1108489" cy="378163"/>
            <a:chOff x="0" y="0"/>
            <a:chExt cx="291948" cy="99598"/>
          </a:xfrm>
        </p:grpSpPr>
        <p:sp>
          <p:nvSpPr>
            <p:cNvPr name="Freeform 23" id="23"/>
            <p:cNvSpPr/>
            <p:nvPr/>
          </p:nvSpPr>
          <p:spPr>
            <a:xfrm flipH="false" flipV="false" rot="0">
              <a:off x="0" y="0"/>
              <a:ext cx="291948" cy="99598"/>
            </a:xfrm>
            <a:custGeom>
              <a:avLst/>
              <a:gdLst/>
              <a:ahLst/>
              <a:cxnLst/>
              <a:rect r="r" b="b" t="t" l="l"/>
              <a:pathLst>
                <a:path h="99598" w="291948">
                  <a:moveTo>
                    <a:pt x="0" y="0"/>
                  </a:moveTo>
                  <a:lnTo>
                    <a:pt x="291948" y="0"/>
                  </a:lnTo>
                  <a:lnTo>
                    <a:pt x="291948" y="99598"/>
                  </a:lnTo>
                  <a:lnTo>
                    <a:pt x="0" y="99598"/>
                  </a:lnTo>
                  <a:close/>
                </a:path>
              </a:pathLst>
            </a:custGeom>
            <a:solidFill>
              <a:srgbClr val="000000">
                <a:alpha val="0"/>
              </a:srgbClr>
            </a:solidFill>
            <a:ln w="19050" cap="sq">
              <a:solidFill>
                <a:srgbClr val="00A8A8"/>
              </a:solidFill>
              <a:prstDash val="solid"/>
              <a:miter/>
            </a:ln>
          </p:spPr>
        </p:sp>
        <p:sp>
          <p:nvSpPr>
            <p:cNvPr name="TextBox 24" id="24"/>
            <p:cNvSpPr txBox="true"/>
            <p:nvPr/>
          </p:nvSpPr>
          <p:spPr>
            <a:xfrm>
              <a:off x="0" y="-76200"/>
              <a:ext cx="291948" cy="175798"/>
            </a:xfrm>
            <a:prstGeom prst="rect">
              <a:avLst/>
            </a:prstGeom>
          </p:spPr>
          <p:txBody>
            <a:bodyPr anchor="ctr" rtlCol="false" tIns="50800" lIns="50800" bIns="50800" rIns="50800"/>
            <a:lstStyle/>
            <a:p>
              <a:pPr algn="ctr">
                <a:lnSpc>
                  <a:spcPts val="3332"/>
                </a:lnSpc>
              </a:pPr>
            </a:p>
          </p:txBody>
        </p:sp>
      </p:grpSp>
      <p:sp>
        <p:nvSpPr>
          <p:cNvPr name="TextBox 25" id="25"/>
          <p:cNvSpPr txBox="true"/>
          <p:nvPr/>
        </p:nvSpPr>
        <p:spPr>
          <a:xfrm rot="0">
            <a:off x="10901367" y="3201304"/>
            <a:ext cx="2321742"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Remove dropdown and change to toggle since only there’s two options  (anonymous vs. not anonymous)</a:t>
            </a:r>
          </a:p>
        </p:txBody>
      </p:sp>
      <p:sp>
        <p:nvSpPr>
          <p:cNvPr name="TextBox 26" id="26"/>
          <p:cNvSpPr txBox="true"/>
          <p:nvPr/>
        </p:nvSpPr>
        <p:spPr>
          <a:xfrm rot="0">
            <a:off x="10901367" y="4989825"/>
            <a:ext cx="2321742"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Made “anonymous” text a darker shade of purple so more legible (esp for color blind users)</a:t>
            </a:r>
          </a:p>
        </p:txBody>
      </p:sp>
      <p:sp>
        <p:nvSpPr>
          <p:cNvPr name="TextBox 27" id="27"/>
          <p:cNvSpPr txBox="true"/>
          <p:nvPr/>
        </p:nvSpPr>
        <p:spPr>
          <a:xfrm rot="0">
            <a:off x="10901367" y="7681227"/>
            <a:ext cx="2321742" cy="19240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Removed prototype wiring of navigation bar on this page. Still, this isn’t a huge deal since this functionality issue that’s exclusive to Figma prototypes</a:t>
            </a:r>
          </a:p>
        </p:txBody>
      </p:sp>
      <p:sp>
        <p:nvSpPr>
          <p:cNvPr name="TextBox 28" id="28"/>
          <p:cNvSpPr txBox="true"/>
          <p:nvPr/>
        </p:nvSpPr>
        <p:spPr>
          <a:xfrm rot="0">
            <a:off x="4899947" y="3327860"/>
            <a:ext cx="1921180" cy="96608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 2: </a:t>
            </a:r>
            <a:r>
              <a:rPr lang="en-US" sz="1599">
                <a:solidFill>
                  <a:srgbClr val="000000"/>
                </a:solidFill>
                <a:latin typeface="Telegraf"/>
                <a:ea typeface="Telegraf"/>
                <a:cs typeface="Telegraf"/>
                <a:sym typeface="Telegraf"/>
              </a:rPr>
              <a:t>Arrow that looks like a dropdown doesn’t actually drop down</a:t>
            </a:r>
          </a:p>
        </p:txBody>
      </p:sp>
      <p:sp>
        <p:nvSpPr>
          <p:cNvPr name="TextBox 29" id="29"/>
          <p:cNvSpPr txBox="true"/>
          <p:nvPr/>
        </p:nvSpPr>
        <p:spPr>
          <a:xfrm rot="0">
            <a:off x="4892575" y="5021131"/>
            <a:ext cx="1921180" cy="168046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H11 Sev 1: </a:t>
            </a:r>
            <a:r>
              <a:rPr lang="en-US" sz="1599">
                <a:solidFill>
                  <a:srgbClr val="000000"/>
                </a:solidFill>
                <a:latin typeface="Telegraf"/>
                <a:ea typeface="Telegraf"/>
                <a:cs typeface="Telegraf"/>
                <a:sym typeface="Telegraf"/>
              </a:rPr>
              <a:t>The light yellow background with yellow text and light purple background with purple text are not very readable. </a:t>
            </a:r>
          </a:p>
        </p:txBody>
      </p:sp>
      <p:sp>
        <p:nvSpPr>
          <p:cNvPr name="TextBox 30" id="30"/>
          <p:cNvSpPr txBox="true"/>
          <p:nvPr/>
        </p:nvSpPr>
        <p:spPr>
          <a:xfrm rot="0">
            <a:off x="4899947" y="7654941"/>
            <a:ext cx="1921180" cy="21567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H5 Sev 1: </a:t>
            </a:r>
            <a:r>
              <a:rPr lang="en-US" sz="1599">
                <a:solidFill>
                  <a:srgbClr val="000000"/>
                </a:solidFill>
                <a:latin typeface="Telegraf"/>
                <a:ea typeface="Telegraf"/>
                <a:cs typeface="Telegraf"/>
                <a:sym typeface="Telegraf"/>
              </a:rPr>
              <a:t>When you’re on the posting page and you’ve filled in the post, clicking on the bottom where the footer should be still takes you to those places.</a:t>
            </a:r>
          </a:p>
        </p:txBody>
      </p:sp>
      <p:grpSp>
        <p:nvGrpSpPr>
          <p:cNvPr name="Group 31" id="31"/>
          <p:cNvGrpSpPr/>
          <p:nvPr/>
        </p:nvGrpSpPr>
        <p:grpSpPr>
          <a:xfrm rot="0">
            <a:off x="4417184" y="3362732"/>
            <a:ext cx="287849" cy="287849"/>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33" id="33"/>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34" id="34"/>
          <p:cNvGrpSpPr/>
          <p:nvPr/>
        </p:nvGrpSpPr>
        <p:grpSpPr>
          <a:xfrm rot="0">
            <a:off x="4409813" y="5056002"/>
            <a:ext cx="287849" cy="28784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36" id="36"/>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37" id="37"/>
          <p:cNvGrpSpPr/>
          <p:nvPr/>
        </p:nvGrpSpPr>
        <p:grpSpPr>
          <a:xfrm rot="0">
            <a:off x="4417184" y="7689812"/>
            <a:ext cx="287849" cy="28784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39" id="39"/>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40" id="40"/>
          <p:cNvSpPr/>
          <p:nvPr/>
        </p:nvSpPr>
        <p:spPr>
          <a:xfrm>
            <a:off x="6821126" y="3849446"/>
            <a:ext cx="549588" cy="0"/>
          </a:xfrm>
          <a:prstGeom prst="line">
            <a:avLst/>
          </a:prstGeom>
          <a:ln cap="flat" w="38100">
            <a:solidFill>
              <a:srgbClr val="000000"/>
            </a:solidFill>
            <a:prstDash val="solid"/>
            <a:headEnd type="none" len="sm" w="sm"/>
            <a:tailEnd type="triangle" len="med" w="lg"/>
          </a:ln>
        </p:spPr>
      </p:sp>
      <p:sp>
        <p:nvSpPr>
          <p:cNvPr name="AutoShape 41" id="41"/>
          <p:cNvSpPr/>
          <p:nvPr/>
        </p:nvSpPr>
        <p:spPr>
          <a:xfrm>
            <a:off x="6813755" y="5542717"/>
            <a:ext cx="549588" cy="0"/>
          </a:xfrm>
          <a:prstGeom prst="line">
            <a:avLst/>
          </a:prstGeom>
          <a:ln cap="flat" w="38100">
            <a:solidFill>
              <a:srgbClr val="000000"/>
            </a:solidFill>
            <a:prstDash val="solid"/>
            <a:headEnd type="none" len="sm" w="sm"/>
            <a:tailEnd type="triangle" len="med" w="lg"/>
          </a:ln>
        </p:spPr>
      </p:sp>
      <p:sp>
        <p:nvSpPr>
          <p:cNvPr name="AutoShape 42" id="42"/>
          <p:cNvSpPr/>
          <p:nvPr/>
        </p:nvSpPr>
        <p:spPr>
          <a:xfrm>
            <a:off x="6821126" y="8652777"/>
            <a:ext cx="549588" cy="0"/>
          </a:xfrm>
          <a:prstGeom prst="line">
            <a:avLst/>
          </a:prstGeom>
          <a:ln cap="flat" w="38100">
            <a:solidFill>
              <a:srgbClr val="000000"/>
            </a:solidFill>
            <a:prstDash val="solid"/>
            <a:headEnd type="none" len="sm" w="sm"/>
            <a:tailEnd type="triangle" len="med" w="lg"/>
          </a:ln>
        </p:spPr>
      </p:sp>
      <p:sp>
        <p:nvSpPr>
          <p:cNvPr name="AutoShape 43" id="43"/>
          <p:cNvSpPr/>
          <p:nvPr/>
        </p:nvSpPr>
        <p:spPr>
          <a:xfrm>
            <a:off x="13505996" y="3830396"/>
            <a:ext cx="549588" cy="0"/>
          </a:xfrm>
          <a:prstGeom prst="line">
            <a:avLst/>
          </a:prstGeom>
          <a:ln cap="flat" w="38100">
            <a:solidFill>
              <a:srgbClr val="000000"/>
            </a:solidFill>
            <a:prstDash val="solid"/>
            <a:headEnd type="none" len="sm" w="sm"/>
            <a:tailEnd type="triangle" len="med" w="lg"/>
          </a:ln>
        </p:spPr>
      </p:sp>
      <p:sp>
        <p:nvSpPr>
          <p:cNvPr name="AutoShape 44" id="44"/>
          <p:cNvSpPr/>
          <p:nvPr/>
        </p:nvSpPr>
        <p:spPr>
          <a:xfrm>
            <a:off x="13505996" y="5618917"/>
            <a:ext cx="549588" cy="0"/>
          </a:xfrm>
          <a:prstGeom prst="line">
            <a:avLst/>
          </a:prstGeom>
          <a:ln cap="flat" w="38100">
            <a:solidFill>
              <a:srgbClr val="000000"/>
            </a:solidFill>
            <a:prstDash val="solid"/>
            <a:headEnd type="none" len="sm" w="sm"/>
            <a:tailEnd type="triangle" len="med" w="lg"/>
          </a:ln>
        </p:spPr>
      </p:sp>
      <p:sp>
        <p:nvSpPr>
          <p:cNvPr name="AutoShape 45" id="45"/>
          <p:cNvSpPr/>
          <p:nvPr/>
        </p:nvSpPr>
        <p:spPr>
          <a:xfrm>
            <a:off x="13505996" y="8633727"/>
            <a:ext cx="549588" cy="0"/>
          </a:xfrm>
          <a:prstGeom prst="line">
            <a:avLst/>
          </a:prstGeom>
          <a:ln cap="flat" w="38100">
            <a:solidFill>
              <a:srgbClr val="000000"/>
            </a:solidFill>
            <a:prstDash val="solid"/>
            <a:headEnd type="none" len="sm" w="sm"/>
            <a:tailEnd type="triangle" len="med" w="lg"/>
          </a:ln>
        </p:spPr>
      </p:sp>
      <p:sp>
        <p:nvSpPr>
          <p:cNvPr name="TextBox 46" id="46"/>
          <p:cNvSpPr txBox="true"/>
          <p:nvPr/>
        </p:nvSpPr>
        <p:spPr>
          <a:xfrm rot="0">
            <a:off x="14341334" y="3201304"/>
            <a:ext cx="2585441" cy="9715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Efficiency</a:t>
            </a:r>
          </a:p>
          <a:p>
            <a:pPr algn="l">
              <a:lnSpc>
                <a:spcPts val="1919"/>
              </a:lnSpc>
            </a:pPr>
            <a:r>
              <a:rPr lang="en-US" sz="1599">
                <a:solidFill>
                  <a:srgbClr val="000000"/>
                </a:solidFill>
                <a:latin typeface="Telegraf"/>
                <a:ea typeface="Telegraf"/>
                <a:cs typeface="Telegraf"/>
                <a:sym typeface="Telegraf"/>
              </a:rPr>
              <a:t>Dropdown requires two clicks vs. toggle requires one</a:t>
            </a:r>
          </a:p>
        </p:txBody>
      </p:sp>
      <p:sp>
        <p:nvSpPr>
          <p:cNvPr name="TextBox 47" id="47"/>
          <p:cNvSpPr txBox="true"/>
          <p:nvPr/>
        </p:nvSpPr>
        <p:spPr>
          <a:xfrm rot="0">
            <a:off x="14341334" y="4989825"/>
            <a:ext cx="2585441"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a:solidFill>
                  <a:srgbClr val="000000"/>
                </a:solidFill>
                <a:latin typeface="Telegraf"/>
                <a:ea typeface="Telegraf"/>
                <a:cs typeface="Telegraf"/>
                <a:sym typeface="Telegraf"/>
              </a:rPr>
              <a:t> </a:t>
            </a:r>
          </a:p>
          <a:p>
            <a:pPr algn="l">
              <a:lnSpc>
                <a:spcPts val="1919"/>
              </a:lnSpc>
            </a:pPr>
            <a:r>
              <a:rPr lang="en-US" sz="1599">
                <a:solidFill>
                  <a:srgbClr val="000000"/>
                </a:solidFill>
                <a:latin typeface="Telegraf"/>
                <a:ea typeface="Telegraf"/>
                <a:cs typeface="Telegraf"/>
                <a:sym typeface="Telegraf"/>
              </a:rPr>
              <a:t>Users can more easily read “anonymous” toggle and toggle it accordingly</a:t>
            </a:r>
          </a:p>
        </p:txBody>
      </p:sp>
      <p:sp>
        <p:nvSpPr>
          <p:cNvPr name="TextBox 48" id="48"/>
          <p:cNvSpPr txBox="true"/>
          <p:nvPr/>
        </p:nvSpPr>
        <p:spPr>
          <a:xfrm rot="0">
            <a:off x="14341334" y="7681227"/>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Users won’t accidentally click hidden navigation bar in background while pressing keyboard</a:t>
            </a:r>
          </a:p>
        </p:txBody>
      </p:sp>
      <p:sp>
        <p:nvSpPr>
          <p:cNvPr name="TextBox 49" id="49"/>
          <p:cNvSpPr txBox="true"/>
          <p:nvPr/>
        </p:nvSpPr>
        <p:spPr>
          <a:xfrm rot="0">
            <a:off x="4417184" y="2546274"/>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50" id="50"/>
          <p:cNvSpPr txBox="true"/>
          <p:nvPr/>
        </p:nvSpPr>
        <p:spPr>
          <a:xfrm rot="0">
            <a:off x="10872792" y="2546274"/>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51" id="51"/>
          <p:cNvSpPr txBox="true"/>
          <p:nvPr/>
        </p:nvSpPr>
        <p:spPr>
          <a:xfrm rot="0">
            <a:off x="14341334" y="2546274"/>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468912" y="2542997"/>
            <a:ext cx="3198132" cy="6957843"/>
          </a:xfrm>
          <a:custGeom>
            <a:avLst/>
            <a:gdLst/>
            <a:ahLst/>
            <a:cxnLst/>
            <a:rect r="r" b="b" t="t" l="l"/>
            <a:pathLst>
              <a:path h="6957843" w="3198132">
                <a:moveTo>
                  <a:pt x="0" y="0"/>
                </a:moveTo>
                <a:lnTo>
                  <a:pt x="3198133" y="0"/>
                </a:lnTo>
                <a:lnTo>
                  <a:pt x="3198133" y="6957843"/>
                </a:lnTo>
                <a:lnTo>
                  <a:pt x="0" y="6957843"/>
                </a:lnTo>
                <a:lnTo>
                  <a:pt x="0" y="0"/>
                </a:lnTo>
                <a:close/>
              </a:path>
            </a:pathLst>
          </a:custGeom>
          <a:blipFill>
            <a:blip r:embed="rId2"/>
            <a:stretch>
              <a:fillRect l="0" t="-194" r="0" b="0"/>
            </a:stretch>
          </a:blipFill>
        </p:spPr>
      </p:sp>
      <p:grpSp>
        <p:nvGrpSpPr>
          <p:cNvPr name="Group 3" id="3"/>
          <p:cNvGrpSpPr/>
          <p:nvPr/>
        </p:nvGrpSpPr>
        <p:grpSpPr>
          <a:xfrm rot="0">
            <a:off x="4342678" y="4196169"/>
            <a:ext cx="287849" cy="28784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5" id="5"/>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6" id="6"/>
          <p:cNvSpPr/>
          <p:nvPr/>
        </p:nvSpPr>
        <p:spPr>
          <a:xfrm>
            <a:off x="6746620" y="4682884"/>
            <a:ext cx="549588" cy="0"/>
          </a:xfrm>
          <a:prstGeom prst="line">
            <a:avLst/>
          </a:prstGeom>
          <a:ln cap="flat" w="38100">
            <a:solidFill>
              <a:srgbClr val="000000"/>
            </a:solidFill>
            <a:prstDash val="solid"/>
            <a:headEnd type="none" len="sm" w="sm"/>
            <a:tailEnd type="triangle" len="med" w="lg"/>
          </a:ln>
        </p:spPr>
      </p:sp>
      <p:sp>
        <p:nvSpPr>
          <p:cNvPr name="AutoShape 7" id="7"/>
          <p:cNvSpPr/>
          <p:nvPr/>
        </p:nvSpPr>
        <p:spPr>
          <a:xfrm>
            <a:off x="13505996" y="6496729"/>
            <a:ext cx="549588" cy="0"/>
          </a:xfrm>
          <a:prstGeom prst="line">
            <a:avLst/>
          </a:prstGeom>
          <a:ln cap="flat" w="38100">
            <a:solidFill>
              <a:srgbClr val="000000"/>
            </a:solidFill>
            <a:prstDash val="solid"/>
            <a:headEnd type="none" len="sm" w="sm"/>
            <a:tailEnd type="triangle" len="med" w="lg"/>
          </a:ln>
        </p:spPr>
      </p:sp>
      <p:sp>
        <p:nvSpPr>
          <p:cNvPr name="Freeform 8" id="8"/>
          <p:cNvSpPr/>
          <p:nvPr/>
        </p:nvSpPr>
        <p:spPr>
          <a:xfrm flipH="false" flipV="false" rot="0">
            <a:off x="984018" y="2574849"/>
            <a:ext cx="3185956" cy="6925991"/>
          </a:xfrm>
          <a:custGeom>
            <a:avLst/>
            <a:gdLst/>
            <a:ahLst/>
            <a:cxnLst/>
            <a:rect r="r" b="b" t="t" l="l"/>
            <a:pathLst>
              <a:path h="6925991" w="3185956">
                <a:moveTo>
                  <a:pt x="0" y="0"/>
                </a:moveTo>
                <a:lnTo>
                  <a:pt x="3185956" y="0"/>
                </a:lnTo>
                <a:lnTo>
                  <a:pt x="3185956" y="6925991"/>
                </a:lnTo>
                <a:lnTo>
                  <a:pt x="0" y="6925991"/>
                </a:lnTo>
                <a:lnTo>
                  <a:pt x="0" y="0"/>
                </a:lnTo>
                <a:close/>
              </a:path>
            </a:pathLst>
          </a:custGeom>
          <a:blipFill>
            <a:blip r:embed="rId3"/>
            <a:stretch>
              <a:fillRect l="0" t="0" r="0" b="0"/>
            </a:stretch>
          </a:blipFill>
        </p:spPr>
      </p:sp>
      <p:sp>
        <p:nvSpPr>
          <p:cNvPr name="TextBox 9" id="9"/>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Moderate Task</a:t>
            </a:r>
          </a:p>
        </p:txBody>
      </p:sp>
      <p:sp>
        <p:nvSpPr>
          <p:cNvPr name="TextBox 10" id="10"/>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11" id="11"/>
          <p:cNvSpPr txBox="true"/>
          <p:nvPr/>
        </p:nvSpPr>
        <p:spPr>
          <a:xfrm rot="0">
            <a:off x="845511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12" id="12"/>
          <p:cNvSpPr txBox="true"/>
          <p:nvPr/>
        </p:nvSpPr>
        <p:spPr>
          <a:xfrm rot="0">
            <a:off x="4342678" y="3497506"/>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13" id="13"/>
          <p:cNvSpPr txBox="true"/>
          <p:nvPr/>
        </p:nvSpPr>
        <p:spPr>
          <a:xfrm rot="0">
            <a:off x="10901367" y="5251195"/>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14" id="14"/>
          <p:cNvSpPr txBox="true"/>
          <p:nvPr/>
        </p:nvSpPr>
        <p:spPr>
          <a:xfrm rot="0">
            <a:off x="14369909" y="5251195"/>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
        <p:nvSpPr>
          <p:cNvPr name="TextBox 15" id="15"/>
          <p:cNvSpPr txBox="true"/>
          <p:nvPr/>
        </p:nvSpPr>
        <p:spPr>
          <a:xfrm rot="0">
            <a:off x="10901367" y="5867637"/>
            <a:ext cx="2321742" cy="16859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Added a section above the keyboard on adding a hashtag (recommended hashtags dependent on the group added in)</a:t>
            </a:r>
          </a:p>
        </p:txBody>
      </p:sp>
      <p:sp>
        <p:nvSpPr>
          <p:cNvPr name="TextBox 16" id="16"/>
          <p:cNvSpPr txBox="true"/>
          <p:nvPr/>
        </p:nvSpPr>
        <p:spPr>
          <a:xfrm rot="0">
            <a:off x="4825441" y="4161297"/>
            <a:ext cx="1921180" cy="144233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H10 Sev 2: </a:t>
            </a:r>
          </a:p>
          <a:p>
            <a:pPr algn="l">
              <a:lnSpc>
                <a:spcPts val="1887"/>
              </a:lnSpc>
              <a:spcBef>
                <a:spcPct val="0"/>
              </a:spcBef>
            </a:pPr>
            <a:r>
              <a:rPr lang="en-US" sz="1599">
                <a:solidFill>
                  <a:srgbClr val="000000"/>
                </a:solidFill>
                <a:latin typeface="Telegraf"/>
                <a:ea typeface="Telegraf"/>
                <a:cs typeface="Telegraf"/>
                <a:sym typeface="Telegraf"/>
              </a:rPr>
              <a:t>Unclear on how to include hashtags in the post—there are no specific instructions.</a:t>
            </a:r>
          </a:p>
        </p:txBody>
      </p:sp>
      <p:sp>
        <p:nvSpPr>
          <p:cNvPr name="TextBox 17" id="17"/>
          <p:cNvSpPr txBox="true"/>
          <p:nvPr/>
        </p:nvSpPr>
        <p:spPr>
          <a:xfrm rot="0">
            <a:off x="14341334" y="5867637"/>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Efficient App Navigation</a:t>
            </a:r>
          </a:p>
          <a:p>
            <a:pPr algn="l">
              <a:lnSpc>
                <a:spcPts val="1919"/>
              </a:lnSpc>
            </a:pPr>
            <a:r>
              <a:rPr lang="en-US" sz="1599">
                <a:solidFill>
                  <a:srgbClr val="000000"/>
                </a:solidFill>
                <a:latin typeface="Telegraf"/>
                <a:ea typeface="Telegraf"/>
                <a:cs typeface="Telegraf"/>
                <a:sym typeface="Telegraf"/>
              </a:rPr>
              <a:t>Removes the hassle of self-adding hashtags within the text box, and adds a clear and intuitive method to add hashtags</a:t>
            </a:r>
          </a:p>
        </p:txBody>
      </p:sp>
      <p:grpSp>
        <p:nvGrpSpPr>
          <p:cNvPr name="Group 18" id="18"/>
          <p:cNvGrpSpPr/>
          <p:nvPr/>
        </p:nvGrpSpPr>
        <p:grpSpPr>
          <a:xfrm rot="0">
            <a:off x="2732667" y="4535352"/>
            <a:ext cx="850901" cy="351877"/>
            <a:chOff x="0" y="0"/>
            <a:chExt cx="224106" cy="92676"/>
          </a:xfrm>
        </p:grpSpPr>
        <p:sp>
          <p:nvSpPr>
            <p:cNvPr name="Freeform 19" id="19"/>
            <p:cNvSpPr/>
            <p:nvPr/>
          </p:nvSpPr>
          <p:spPr>
            <a:xfrm flipH="false" flipV="false" rot="0">
              <a:off x="0" y="0"/>
              <a:ext cx="224106" cy="92676"/>
            </a:xfrm>
            <a:custGeom>
              <a:avLst/>
              <a:gdLst/>
              <a:ahLst/>
              <a:cxnLst/>
              <a:rect r="r" b="b" t="t" l="l"/>
              <a:pathLst>
                <a:path h="92676" w="224106">
                  <a:moveTo>
                    <a:pt x="0" y="0"/>
                  </a:moveTo>
                  <a:lnTo>
                    <a:pt x="224106" y="0"/>
                  </a:lnTo>
                  <a:lnTo>
                    <a:pt x="224106" y="92676"/>
                  </a:lnTo>
                  <a:lnTo>
                    <a:pt x="0" y="92676"/>
                  </a:lnTo>
                  <a:close/>
                </a:path>
              </a:pathLst>
            </a:custGeom>
            <a:solidFill>
              <a:srgbClr val="000000">
                <a:alpha val="0"/>
              </a:srgbClr>
            </a:solidFill>
            <a:ln w="19050" cap="sq">
              <a:solidFill>
                <a:srgbClr val="FF0000"/>
              </a:solidFill>
              <a:prstDash val="solid"/>
              <a:miter/>
            </a:ln>
          </p:spPr>
        </p:sp>
        <p:sp>
          <p:nvSpPr>
            <p:cNvPr name="TextBox 20" id="20"/>
            <p:cNvSpPr txBox="true"/>
            <p:nvPr/>
          </p:nvSpPr>
          <p:spPr>
            <a:xfrm>
              <a:off x="0" y="-76200"/>
              <a:ext cx="224106" cy="168876"/>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7522447" y="6376973"/>
            <a:ext cx="2868696" cy="455748"/>
            <a:chOff x="0" y="0"/>
            <a:chExt cx="755541" cy="120032"/>
          </a:xfrm>
        </p:grpSpPr>
        <p:sp>
          <p:nvSpPr>
            <p:cNvPr name="Freeform 22" id="22"/>
            <p:cNvSpPr/>
            <p:nvPr/>
          </p:nvSpPr>
          <p:spPr>
            <a:xfrm flipH="false" flipV="false" rot="0">
              <a:off x="0" y="0"/>
              <a:ext cx="755541" cy="120032"/>
            </a:xfrm>
            <a:custGeom>
              <a:avLst/>
              <a:gdLst/>
              <a:ahLst/>
              <a:cxnLst/>
              <a:rect r="r" b="b" t="t" l="l"/>
              <a:pathLst>
                <a:path h="120032" w="755541">
                  <a:moveTo>
                    <a:pt x="0" y="0"/>
                  </a:moveTo>
                  <a:lnTo>
                    <a:pt x="755541" y="0"/>
                  </a:lnTo>
                  <a:lnTo>
                    <a:pt x="755541" y="120032"/>
                  </a:lnTo>
                  <a:lnTo>
                    <a:pt x="0" y="120032"/>
                  </a:lnTo>
                  <a:close/>
                </a:path>
              </a:pathLst>
            </a:custGeom>
            <a:solidFill>
              <a:srgbClr val="000000">
                <a:alpha val="0"/>
              </a:srgbClr>
            </a:solidFill>
            <a:ln w="19050" cap="sq">
              <a:solidFill>
                <a:srgbClr val="1EA334"/>
              </a:solidFill>
              <a:prstDash val="solid"/>
              <a:miter/>
            </a:ln>
          </p:spPr>
        </p:sp>
        <p:sp>
          <p:nvSpPr>
            <p:cNvPr name="TextBox 23" id="23"/>
            <p:cNvSpPr txBox="true"/>
            <p:nvPr/>
          </p:nvSpPr>
          <p:spPr>
            <a:xfrm>
              <a:off x="0" y="-76200"/>
              <a:ext cx="755541" cy="196232"/>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4321934" y="3362732"/>
            <a:ext cx="287849" cy="28784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4" id="4"/>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5" id="5"/>
          <p:cNvGrpSpPr/>
          <p:nvPr/>
        </p:nvGrpSpPr>
        <p:grpSpPr>
          <a:xfrm rot="0">
            <a:off x="4314563" y="5056002"/>
            <a:ext cx="287849" cy="28784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7" id="7"/>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8" id="8"/>
          <p:cNvGrpSpPr/>
          <p:nvPr/>
        </p:nvGrpSpPr>
        <p:grpSpPr>
          <a:xfrm rot="0">
            <a:off x="4314563" y="7650867"/>
            <a:ext cx="287849" cy="28784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10" id="10"/>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11" id="11"/>
          <p:cNvSpPr/>
          <p:nvPr/>
        </p:nvSpPr>
        <p:spPr>
          <a:xfrm>
            <a:off x="6725876" y="3849446"/>
            <a:ext cx="549588" cy="0"/>
          </a:xfrm>
          <a:prstGeom prst="line">
            <a:avLst/>
          </a:prstGeom>
          <a:ln cap="flat" w="38100">
            <a:solidFill>
              <a:srgbClr val="000000"/>
            </a:solidFill>
            <a:prstDash val="solid"/>
            <a:headEnd type="none" len="sm" w="sm"/>
            <a:tailEnd type="triangle" len="med" w="lg"/>
          </a:ln>
        </p:spPr>
      </p:sp>
      <p:sp>
        <p:nvSpPr>
          <p:cNvPr name="AutoShape 12" id="12"/>
          <p:cNvSpPr/>
          <p:nvPr/>
        </p:nvSpPr>
        <p:spPr>
          <a:xfrm>
            <a:off x="6718505" y="5542717"/>
            <a:ext cx="549588" cy="0"/>
          </a:xfrm>
          <a:prstGeom prst="line">
            <a:avLst/>
          </a:prstGeom>
          <a:ln cap="flat" w="38100">
            <a:solidFill>
              <a:srgbClr val="000000"/>
            </a:solidFill>
            <a:prstDash val="solid"/>
            <a:headEnd type="none" len="sm" w="sm"/>
            <a:tailEnd type="triangle" len="med" w="lg"/>
          </a:ln>
        </p:spPr>
      </p:sp>
      <p:sp>
        <p:nvSpPr>
          <p:cNvPr name="AutoShape 13" id="13"/>
          <p:cNvSpPr/>
          <p:nvPr/>
        </p:nvSpPr>
        <p:spPr>
          <a:xfrm>
            <a:off x="6718505" y="8137582"/>
            <a:ext cx="549588" cy="0"/>
          </a:xfrm>
          <a:prstGeom prst="line">
            <a:avLst/>
          </a:prstGeom>
          <a:ln cap="flat" w="38100">
            <a:solidFill>
              <a:srgbClr val="000000"/>
            </a:solidFill>
            <a:prstDash val="solid"/>
            <a:headEnd type="none" len="sm" w="sm"/>
            <a:tailEnd type="triangle" len="med" w="lg"/>
          </a:ln>
        </p:spPr>
      </p:sp>
      <p:sp>
        <p:nvSpPr>
          <p:cNvPr name="AutoShape 14" id="14"/>
          <p:cNvSpPr/>
          <p:nvPr/>
        </p:nvSpPr>
        <p:spPr>
          <a:xfrm>
            <a:off x="13505996" y="3830396"/>
            <a:ext cx="549588" cy="0"/>
          </a:xfrm>
          <a:prstGeom prst="line">
            <a:avLst/>
          </a:prstGeom>
          <a:ln cap="flat" w="38100">
            <a:solidFill>
              <a:srgbClr val="000000"/>
            </a:solidFill>
            <a:prstDash val="solid"/>
            <a:headEnd type="none" len="sm" w="sm"/>
            <a:tailEnd type="triangle" len="med" w="lg"/>
          </a:ln>
        </p:spPr>
      </p:sp>
      <p:sp>
        <p:nvSpPr>
          <p:cNvPr name="AutoShape 15" id="15"/>
          <p:cNvSpPr/>
          <p:nvPr/>
        </p:nvSpPr>
        <p:spPr>
          <a:xfrm>
            <a:off x="13505996" y="5618917"/>
            <a:ext cx="549588" cy="0"/>
          </a:xfrm>
          <a:prstGeom prst="line">
            <a:avLst/>
          </a:prstGeom>
          <a:ln cap="flat" w="38100">
            <a:solidFill>
              <a:srgbClr val="000000"/>
            </a:solidFill>
            <a:prstDash val="solid"/>
            <a:headEnd type="none" len="sm" w="sm"/>
            <a:tailEnd type="triangle" len="med" w="lg"/>
          </a:ln>
        </p:spPr>
      </p:sp>
      <p:sp>
        <p:nvSpPr>
          <p:cNvPr name="AutoShape 16" id="16"/>
          <p:cNvSpPr/>
          <p:nvPr/>
        </p:nvSpPr>
        <p:spPr>
          <a:xfrm>
            <a:off x="13477421" y="8235562"/>
            <a:ext cx="549588" cy="0"/>
          </a:xfrm>
          <a:prstGeom prst="line">
            <a:avLst/>
          </a:prstGeom>
          <a:ln cap="flat" w="38100">
            <a:solidFill>
              <a:srgbClr val="000000"/>
            </a:solidFill>
            <a:prstDash val="solid"/>
            <a:headEnd type="none" len="sm" w="sm"/>
            <a:tailEnd type="triangle" len="med" w="lg"/>
          </a:ln>
        </p:spPr>
      </p:sp>
      <p:sp>
        <p:nvSpPr>
          <p:cNvPr name="Freeform 17" id="17"/>
          <p:cNvSpPr/>
          <p:nvPr/>
        </p:nvSpPr>
        <p:spPr>
          <a:xfrm flipH="false" flipV="false" rot="0">
            <a:off x="874031" y="2770864"/>
            <a:ext cx="3154782" cy="6781074"/>
          </a:xfrm>
          <a:custGeom>
            <a:avLst/>
            <a:gdLst/>
            <a:ahLst/>
            <a:cxnLst/>
            <a:rect r="r" b="b" t="t" l="l"/>
            <a:pathLst>
              <a:path h="6781074" w="3154782">
                <a:moveTo>
                  <a:pt x="0" y="0"/>
                </a:moveTo>
                <a:lnTo>
                  <a:pt x="3154782" y="0"/>
                </a:lnTo>
                <a:lnTo>
                  <a:pt x="3154782" y="6781073"/>
                </a:lnTo>
                <a:lnTo>
                  <a:pt x="0" y="6781073"/>
                </a:lnTo>
                <a:lnTo>
                  <a:pt x="0" y="0"/>
                </a:lnTo>
                <a:close/>
              </a:path>
            </a:pathLst>
          </a:custGeom>
          <a:blipFill>
            <a:blip r:embed="rId2"/>
            <a:stretch>
              <a:fillRect l="-371453" t="-46653" r="-147370" b="-16369"/>
            </a:stretch>
          </a:blipFill>
        </p:spPr>
      </p:sp>
      <p:grpSp>
        <p:nvGrpSpPr>
          <p:cNvPr name="Group 18" id="18"/>
          <p:cNvGrpSpPr/>
          <p:nvPr/>
        </p:nvGrpSpPr>
        <p:grpSpPr>
          <a:xfrm rot="0">
            <a:off x="1028700" y="4164843"/>
            <a:ext cx="577302" cy="1377875"/>
            <a:chOff x="0" y="0"/>
            <a:chExt cx="152047" cy="362897"/>
          </a:xfrm>
        </p:grpSpPr>
        <p:sp>
          <p:nvSpPr>
            <p:cNvPr name="Freeform 19" id="19"/>
            <p:cNvSpPr/>
            <p:nvPr/>
          </p:nvSpPr>
          <p:spPr>
            <a:xfrm flipH="false" flipV="false" rot="0">
              <a:off x="0" y="0"/>
              <a:ext cx="152047" cy="362897"/>
            </a:xfrm>
            <a:custGeom>
              <a:avLst/>
              <a:gdLst/>
              <a:ahLst/>
              <a:cxnLst/>
              <a:rect r="r" b="b" t="t" l="l"/>
              <a:pathLst>
                <a:path h="362897" w="152047">
                  <a:moveTo>
                    <a:pt x="0" y="0"/>
                  </a:moveTo>
                  <a:lnTo>
                    <a:pt x="152047" y="0"/>
                  </a:lnTo>
                  <a:lnTo>
                    <a:pt x="152047" y="362897"/>
                  </a:lnTo>
                  <a:lnTo>
                    <a:pt x="0" y="362897"/>
                  </a:lnTo>
                  <a:close/>
                </a:path>
              </a:pathLst>
            </a:custGeom>
            <a:solidFill>
              <a:srgbClr val="000000">
                <a:alpha val="0"/>
              </a:srgbClr>
            </a:solidFill>
            <a:ln w="19050" cap="sq">
              <a:solidFill>
                <a:srgbClr val="FF0000"/>
              </a:solidFill>
              <a:prstDash val="solid"/>
              <a:miter/>
            </a:ln>
          </p:spPr>
        </p:sp>
        <p:sp>
          <p:nvSpPr>
            <p:cNvPr name="TextBox 20" id="20"/>
            <p:cNvSpPr txBox="true"/>
            <p:nvPr/>
          </p:nvSpPr>
          <p:spPr>
            <a:xfrm>
              <a:off x="0" y="-76200"/>
              <a:ext cx="152047" cy="439097"/>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1028700" y="7907815"/>
            <a:ext cx="577302" cy="655495"/>
            <a:chOff x="0" y="0"/>
            <a:chExt cx="152047" cy="172641"/>
          </a:xfrm>
        </p:grpSpPr>
        <p:sp>
          <p:nvSpPr>
            <p:cNvPr name="Freeform 22" id="22"/>
            <p:cNvSpPr/>
            <p:nvPr/>
          </p:nvSpPr>
          <p:spPr>
            <a:xfrm flipH="false" flipV="false" rot="0">
              <a:off x="0" y="0"/>
              <a:ext cx="152047" cy="172641"/>
            </a:xfrm>
            <a:custGeom>
              <a:avLst/>
              <a:gdLst/>
              <a:ahLst/>
              <a:cxnLst/>
              <a:rect r="r" b="b" t="t" l="l"/>
              <a:pathLst>
                <a:path h="172641" w="152047">
                  <a:moveTo>
                    <a:pt x="0" y="0"/>
                  </a:moveTo>
                  <a:lnTo>
                    <a:pt x="152047" y="0"/>
                  </a:lnTo>
                  <a:lnTo>
                    <a:pt x="152047" y="172641"/>
                  </a:lnTo>
                  <a:lnTo>
                    <a:pt x="0" y="172641"/>
                  </a:lnTo>
                  <a:close/>
                </a:path>
              </a:pathLst>
            </a:custGeom>
            <a:solidFill>
              <a:srgbClr val="000000">
                <a:alpha val="0"/>
              </a:srgbClr>
            </a:solidFill>
            <a:ln w="19050" cap="sq">
              <a:solidFill>
                <a:srgbClr val="FF0000"/>
              </a:solidFill>
              <a:prstDash val="solid"/>
              <a:miter/>
            </a:ln>
          </p:spPr>
        </p:sp>
        <p:sp>
          <p:nvSpPr>
            <p:cNvPr name="TextBox 23" id="23"/>
            <p:cNvSpPr txBox="true"/>
            <p:nvPr/>
          </p:nvSpPr>
          <p:spPr>
            <a:xfrm>
              <a:off x="0" y="-76200"/>
              <a:ext cx="152047" cy="248841"/>
            </a:xfrm>
            <a:prstGeom prst="rect">
              <a:avLst/>
            </a:prstGeom>
          </p:spPr>
          <p:txBody>
            <a:bodyPr anchor="ctr" rtlCol="false" tIns="50800" lIns="50800" bIns="50800" rIns="50800"/>
            <a:lstStyle/>
            <a:p>
              <a:pPr algn="ctr">
                <a:lnSpc>
                  <a:spcPts val="3332"/>
                </a:lnSpc>
              </a:pPr>
            </a:p>
          </p:txBody>
        </p:sp>
      </p:grpSp>
      <p:grpSp>
        <p:nvGrpSpPr>
          <p:cNvPr name="Group 24" id="24"/>
          <p:cNvGrpSpPr/>
          <p:nvPr/>
        </p:nvGrpSpPr>
        <p:grpSpPr>
          <a:xfrm rot="0">
            <a:off x="3460587" y="8035262"/>
            <a:ext cx="472527" cy="425728"/>
            <a:chOff x="0" y="0"/>
            <a:chExt cx="124452" cy="112126"/>
          </a:xfrm>
        </p:grpSpPr>
        <p:sp>
          <p:nvSpPr>
            <p:cNvPr name="Freeform 25" id="25"/>
            <p:cNvSpPr/>
            <p:nvPr/>
          </p:nvSpPr>
          <p:spPr>
            <a:xfrm flipH="false" flipV="false" rot="0">
              <a:off x="0" y="0"/>
              <a:ext cx="124452" cy="112126"/>
            </a:xfrm>
            <a:custGeom>
              <a:avLst/>
              <a:gdLst/>
              <a:ahLst/>
              <a:cxnLst/>
              <a:rect r="r" b="b" t="t" l="l"/>
              <a:pathLst>
                <a:path h="112126" w="124452">
                  <a:moveTo>
                    <a:pt x="0" y="0"/>
                  </a:moveTo>
                  <a:lnTo>
                    <a:pt x="124452" y="0"/>
                  </a:lnTo>
                  <a:lnTo>
                    <a:pt x="124452" y="112126"/>
                  </a:lnTo>
                  <a:lnTo>
                    <a:pt x="0" y="112126"/>
                  </a:lnTo>
                  <a:close/>
                </a:path>
              </a:pathLst>
            </a:custGeom>
            <a:solidFill>
              <a:srgbClr val="000000">
                <a:alpha val="0"/>
              </a:srgbClr>
            </a:solidFill>
            <a:ln w="19050" cap="sq">
              <a:solidFill>
                <a:srgbClr val="FF0000"/>
              </a:solidFill>
              <a:prstDash val="solid"/>
              <a:miter/>
            </a:ln>
          </p:spPr>
        </p:sp>
        <p:sp>
          <p:nvSpPr>
            <p:cNvPr name="TextBox 26" id="26"/>
            <p:cNvSpPr txBox="true"/>
            <p:nvPr/>
          </p:nvSpPr>
          <p:spPr>
            <a:xfrm>
              <a:off x="0" y="-76200"/>
              <a:ext cx="124452" cy="188326"/>
            </a:xfrm>
            <a:prstGeom prst="rect">
              <a:avLst/>
            </a:prstGeom>
          </p:spPr>
          <p:txBody>
            <a:bodyPr anchor="ctr" rtlCol="false" tIns="50800" lIns="50800" bIns="50800" rIns="50800"/>
            <a:lstStyle/>
            <a:p>
              <a:pPr algn="ctr">
                <a:lnSpc>
                  <a:spcPts val="3332"/>
                </a:lnSpc>
              </a:pPr>
            </a:p>
          </p:txBody>
        </p:sp>
      </p:grpSp>
      <p:sp>
        <p:nvSpPr>
          <p:cNvPr name="Freeform 27" id="27"/>
          <p:cNvSpPr/>
          <p:nvPr/>
        </p:nvSpPr>
        <p:spPr>
          <a:xfrm flipH="false" flipV="false" rot="0">
            <a:off x="7508331" y="2770864"/>
            <a:ext cx="3119294" cy="6781074"/>
          </a:xfrm>
          <a:custGeom>
            <a:avLst/>
            <a:gdLst/>
            <a:ahLst/>
            <a:cxnLst/>
            <a:rect r="r" b="b" t="t" l="l"/>
            <a:pathLst>
              <a:path h="6781074" w="3119294">
                <a:moveTo>
                  <a:pt x="0" y="0"/>
                </a:moveTo>
                <a:lnTo>
                  <a:pt x="3119294" y="0"/>
                </a:lnTo>
                <a:lnTo>
                  <a:pt x="3119294" y="6781073"/>
                </a:lnTo>
                <a:lnTo>
                  <a:pt x="0" y="6781073"/>
                </a:lnTo>
                <a:lnTo>
                  <a:pt x="0" y="0"/>
                </a:lnTo>
                <a:close/>
              </a:path>
            </a:pathLst>
          </a:custGeom>
          <a:blipFill>
            <a:blip r:embed="rId3"/>
            <a:stretch>
              <a:fillRect l="0" t="0" r="0" b="0"/>
            </a:stretch>
          </a:blipFill>
        </p:spPr>
      </p:sp>
      <p:grpSp>
        <p:nvGrpSpPr>
          <p:cNvPr name="Group 28" id="28"/>
          <p:cNvGrpSpPr/>
          <p:nvPr/>
        </p:nvGrpSpPr>
        <p:grpSpPr>
          <a:xfrm rot="0">
            <a:off x="10062544" y="8073362"/>
            <a:ext cx="472527" cy="425728"/>
            <a:chOff x="0" y="0"/>
            <a:chExt cx="124452" cy="112126"/>
          </a:xfrm>
        </p:grpSpPr>
        <p:sp>
          <p:nvSpPr>
            <p:cNvPr name="Freeform 29" id="29"/>
            <p:cNvSpPr/>
            <p:nvPr/>
          </p:nvSpPr>
          <p:spPr>
            <a:xfrm flipH="false" flipV="false" rot="0">
              <a:off x="0" y="0"/>
              <a:ext cx="124452" cy="112126"/>
            </a:xfrm>
            <a:custGeom>
              <a:avLst/>
              <a:gdLst/>
              <a:ahLst/>
              <a:cxnLst/>
              <a:rect r="r" b="b" t="t" l="l"/>
              <a:pathLst>
                <a:path h="112126" w="124452">
                  <a:moveTo>
                    <a:pt x="0" y="0"/>
                  </a:moveTo>
                  <a:lnTo>
                    <a:pt x="124452" y="0"/>
                  </a:lnTo>
                  <a:lnTo>
                    <a:pt x="124452" y="112126"/>
                  </a:lnTo>
                  <a:lnTo>
                    <a:pt x="0" y="112126"/>
                  </a:lnTo>
                  <a:close/>
                </a:path>
              </a:pathLst>
            </a:custGeom>
            <a:solidFill>
              <a:srgbClr val="000000">
                <a:alpha val="0"/>
              </a:srgbClr>
            </a:solidFill>
            <a:ln w="19050" cap="sq">
              <a:solidFill>
                <a:srgbClr val="00A8A8"/>
              </a:solidFill>
              <a:prstDash val="solid"/>
              <a:miter/>
            </a:ln>
          </p:spPr>
        </p:sp>
        <p:sp>
          <p:nvSpPr>
            <p:cNvPr name="TextBox 30" id="30"/>
            <p:cNvSpPr txBox="true"/>
            <p:nvPr/>
          </p:nvSpPr>
          <p:spPr>
            <a:xfrm>
              <a:off x="0" y="-76200"/>
              <a:ext cx="124452" cy="188326"/>
            </a:xfrm>
            <a:prstGeom prst="rect">
              <a:avLst/>
            </a:prstGeom>
          </p:spPr>
          <p:txBody>
            <a:bodyPr anchor="ctr" rtlCol="false" tIns="50800" lIns="50800" bIns="50800" rIns="50800"/>
            <a:lstStyle/>
            <a:p>
              <a:pPr algn="ctr">
                <a:lnSpc>
                  <a:spcPts val="3332"/>
                </a:lnSpc>
              </a:pPr>
            </a:p>
          </p:txBody>
        </p:sp>
      </p:grpSp>
      <p:grpSp>
        <p:nvGrpSpPr>
          <p:cNvPr name="Group 31" id="31"/>
          <p:cNvGrpSpPr/>
          <p:nvPr/>
        </p:nvGrpSpPr>
        <p:grpSpPr>
          <a:xfrm rot="0">
            <a:off x="7656442" y="7907815"/>
            <a:ext cx="577302" cy="655495"/>
            <a:chOff x="0" y="0"/>
            <a:chExt cx="152047" cy="172641"/>
          </a:xfrm>
        </p:grpSpPr>
        <p:sp>
          <p:nvSpPr>
            <p:cNvPr name="Freeform 32" id="32"/>
            <p:cNvSpPr/>
            <p:nvPr/>
          </p:nvSpPr>
          <p:spPr>
            <a:xfrm flipH="false" flipV="false" rot="0">
              <a:off x="0" y="0"/>
              <a:ext cx="152047" cy="172641"/>
            </a:xfrm>
            <a:custGeom>
              <a:avLst/>
              <a:gdLst/>
              <a:ahLst/>
              <a:cxnLst/>
              <a:rect r="r" b="b" t="t" l="l"/>
              <a:pathLst>
                <a:path h="172641" w="152047">
                  <a:moveTo>
                    <a:pt x="0" y="0"/>
                  </a:moveTo>
                  <a:lnTo>
                    <a:pt x="152047" y="0"/>
                  </a:lnTo>
                  <a:lnTo>
                    <a:pt x="152047" y="172641"/>
                  </a:lnTo>
                  <a:lnTo>
                    <a:pt x="0" y="172641"/>
                  </a:lnTo>
                  <a:close/>
                </a:path>
              </a:pathLst>
            </a:custGeom>
            <a:solidFill>
              <a:srgbClr val="000000">
                <a:alpha val="0"/>
              </a:srgbClr>
            </a:solidFill>
            <a:ln w="19050" cap="sq">
              <a:solidFill>
                <a:srgbClr val="00A8A8"/>
              </a:solidFill>
              <a:prstDash val="solid"/>
              <a:miter/>
            </a:ln>
          </p:spPr>
        </p:sp>
        <p:sp>
          <p:nvSpPr>
            <p:cNvPr name="TextBox 33" id="33"/>
            <p:cNvSpPr txBox="true"/>
            <p:nvPr/>
          </p:nvSpPr>
          <p:spPr>
            <a:xfrm>
              <a:off x="0" y="-76200"/>
              <a:ext cx="152047" cy="248841"/>
            </a:xfrm>
            <a:prstGeom prst="rect">
              <a:avLst/>
            </a:prstGeom>
          </p:spPr>
          <p:txBody>
            <a:bodyPr anchor="ctr" rtlCol="false" tIns="50800" lIns="50800" bIns="50800" rIns="50800"/>
            <a:lstStyle/>
            <a:p>
              <a:pPr algn="ctr">
                <a:lnSpc>
                  <a:spcPts val="3332"/>
                </a:lnSpc>
              </a:pPr>
            </a:p>
          </p:txBody>
        </p:sp>
      </p:grpSp>
      <p:grpSp>
        <p:nvGrpSpPr>
          <p:cNvPr name="Group 34" id="34"/>
          <p:cNvGrpSpPr/>
          <p:nvPr/>
        </p:nvGrpSpPr>
        <p:grpSpPr>
          <a:xfrm rot="0">
            <a:off x="7656442" y="4159638"/>
            <a:ext cx="577302" cy="1377875"/>
            <a:chOff x="0" y="0"/>
            <a:chExt cx="152047" cy="362897"/>
          </a:xfrm>
        </p:grpSpPr>
        <p:sp>
          <p:nvSpPr>
            <p:cNvPr name="Freeform 35" id="35"/>
            <p:cNvSpPr/>
            <p:nvPr/>
          </p:nvSpPr>
          <p:spPr>
            <a:xfrm flipH="false" flipV="false" rot="0">
              <a:off x="0" y="0"/>
              <a:ext cx="152047" cy="362897"/>
            </a:xfrm>
            <a:custGeom>
              <a:avLst/>
              <a:gdLst/>
              <a:ahLst/>
              <a:cxnLst/>
              <a:rect r="r" b="b" t="t" l="l"/>
              <a:pathLst>
                <a:path h="362897" w="152047">
                  <a:moveTo>
                    <a:pt x="0" y="0"/>
                  </a:moveTo>
                  <a:lnTo>
                    <a:pt x="152047" y="0"/>
                  </a:lnTo>
                  <a:lnTo>
                    <a:pt x="152047" y="362897"/>
                  </a:lnTo>
                  <a:lnTo>
                    <a:pt x="0" y="362897"/>
                  </a:lnTo>
                  <a:close/>
                </a:path>
              </a:pathLst>
            </a:custGeom>
            <a:solidFill>
              <a:srgbClr val="000000">
                <a:alpha val="0"/>
              </a:srgbClr>
            </a:solidFill>
            <a:ln w="19050" cap="sq">
              <a:solidFill>
                <a:srgbClr val="00A8A8"/>
              </a:solidFill>
              <a:prstDash val="solid"/>
              <a:miter/>
            </a:ln>
          </p:spPr>
        </p:sp>
        <p:sp>
          <p:nvSpPr>
            <p:cNvPr name="TextBox 36" id="36"/>
            <p:cNvSpPr txBox="true"/>
            <p:nvPr/>
          </p:nvSpPr>
          <p:spPr>
            <a:xfrm>
              <a:off x="0" y="-76200"/>
              <a:ext cx="152047" cy="439097"/>
            </a:xfrm>
            <a:prstGeom prst="rect">
              <a:avLst/>
            </a:prstGeom>
          </p:spPr>
          <p:txBody>
            <a:bodyPr anchor="ctr" rtlCol="false" tIns="50800" lIns="50800" bIns="50800" rIns="50800"/>
            <a:lstStyle/>
            <a:p>
              <a:pPr algn="ctr">
                <a:lnSpc>
                  <a:spcPts val="3332"/>
                </a:lnSpc>
              </a:pPr>
            </a:p>
          </p:txBody>
        </p:sp>
      </p:grpSp>
      <p:sp>
        <p:nvSpPr>
          <p:cNvPr name="TextBox 37" id="37"/>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Complex Task </a:t>
            </a:r>
          </a:p>
        </p:txBody>
      </p:sp>
      <p:sp>
        <p:nvSpPr>
          <p:cNvPr name="TextBox 38" id="38"/>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39" id="39"/>
          <p:cNvSpPr txBox="true"/>
          <p:nvPr/>
        </p:nvSpPr>
        <p:spPr>
          <a:xfrm rot="0">
            <a:off x="845511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40" id="40"/>
          <p:cNvSpPr txBox="true"/>
          <p:nvPr/>
        </p:nvSpPr>
        <p:spPr>
          <a:xfrm rot="0">
            <a:off x="10901367" y="3201304"/>
            <a:ext cx="2321742"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Increased saturation of icon colors to make darker so distinguishable to colorblind users</a:t>
            </a:r>
          </a:p>
        </p:txBody>
      </p:sp>
      <p:sp>
        <p:nvSpPr>
          <p:cNvPr name="TextBox 41" id="41"/>
          <p:cNvSpPr txBox="true"/>
          <p:nvPr/>
        </p:nvSpPr>
        <p:spPr>
          <a:xfrm rot="0">
            <a:off x="10901367" y="4989825"/>
            <a:ext cx="2321742"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Changed light yellow to dark yellow for better contrast with white background</a:t>
            </a:r>
          </a:p>
        </p:txBody>
      </p:sp>
      <p:sp>
        <p:nvSpPr>
          <p:cNvPr name="TextBox 42" id="42"/>
          <p:cNvSpPr txBox="true"/>
          <p:nvPr/>
        </p:nvSpPr>
        <p:spPr>
          <a:xfrm rot="0">
            <a:off x="10872792" y="7606470"/>
            <a:ext cx="2321742"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Changed “edit” to three dots “...” icon to keep consistent with edit button for posts</a:t>
            </a:r>
          </a:p>
        </p:txBody>
      </p:sp>
      <p:sp>
        <p:nvSpPr>
          <p:cNvPr name="TextBox 43" id="43"/>
          <p:cNvSpPr txBox="true"/>
          <p:nvPr/>
        </p:nvSpPr>
        <p:spPr>
          <a:xfrm rot="0">
            <a:off x="4804697" y="3327860"/>
            <a:ext cx="1921180" cy="12042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H11 Sev 3:</a:t>
            </a:r>
            <a:r>
              <a:rPr lang="en-US" sz="1599">
                <a:solidFill>
                  <a:srgbClr val="000000"/>
                </a:solidFill>
                <a:latin typeface="Telegraf"/>
                <a:ea typeface="Telegraf"/>
                <a:cs typeface="Telegraf"/>
                <a:sym typeface="Telegraf"/>
              </a:rPr>
              <a:t> Difference in icon colors is not noticable to colorblind people</a:t>
            </a:r>
          </a:p>
        </p:txBody>
      </p:sp>
      <p:sp>
        <p:nvSpPr>
          <p:cNvPr name="TextBox 44" id="44"/>
          <p:cNvSpPr txBox="true"/>
          <p:nvPr/>
        </p:nvSpPr>
        <p:spPr>
          <a:xfrm rot="0">
            <a:off x="4797325" y="5021131"/>
            <a:ext cx="1921180" cy="168046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H11 Sev 2: </a:t>
            </a:r>
            <a:r>
              <a:rPr lang="en-US" sz="1599">
                <a:solidFill>
                  <a:srgbClr val="000000"/>
                </a:solidFill>
                <a:latin typeface="Telegraf"/>
                <a:ea typeface="Telegraf"/>
                <a:cs typeface="Telegraf"/>
                <a:sym typeface="Telegraf"/>
              </a:rPr>
              <a:t>The yellow color on the icon for Physical Therapy and Gia school PT in the Other section is super harsh</a:t>
            </a:r>
          </a:p>
        </p:txBody>
      </p:sp>
      <p:sp>
        <p:nvSpPr>
          <p:cNvPr name="TextBox 45" id="45"/>
          <p:cNvSpPr txBox="true"/>
          <p:nvPr/>
        </p:nvSpPr>
        <p:spPr>
          <a:xfrm rot="0">
            <a:off x="4797325" y="7615995"/>
            <a:ext cx="1921180" cy="144233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 1: </a:t>
            </a:r>
            <a:r>
              <a:rPr lang="en-US" sz="1599">
                <a:solidFill>
                  <a:srgbClr val="000000"/>
                </a:solidFill>
                <a:latin typeface="Telegraf"/>
                <a:ea typeface="Telegraf"/>
                <a:cs typeface="Telegraf"/>
                <a:sym typeface="Telegraf"/>
              </a:rPr>
              <a:t>Used icons for almost every button, but the edit button on the reminders page just says "edit"</a:t>
            </a:r>
          </a:p>
        </p:txBody>
      </p:sp>
      <p:sp>
        <p:nvSpPr>
          <p:cNvPr name="TextBox 46" id="46"/>
          <p:cNvSpPr txBox="true"/>
          <p:nvPr/>
        </p:nvSpPr>
        <p:spPr>
          <a:xfrm rot="0">
            <a:off x="14341334" y="3201304"/>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b="true">
                <a:solidFill>
                  <a:srgbClr val="000000"/>
                </a:solidFill>
                <a:latin typeface="Telegraf Bold"/>
                <a:ea typeface="Telegraf Bold"/>
                <a:cs typeface="Telegraf Bold"/>
                <a:sym typeface="Telegraf Bold"/>
              </a:rPr>
              <a:t> </a:t>
            </a:r>
          </a:p>
          <a:p>
            <a:pPr algn="l">
              <a:lnSpc>
                <a:spcPts val="1919"/>
              </a:lnSpc>
            </a:pPr>
            <a:r>
              <a:rPr lang="en-US" sz="1599">
                <a:solidFill>
                  <a:srgbClr val="000000"/>
                </a:solidFill>
                <a:latin typeface="Telegraf"/>
                <a:ea typeface="Telegraf"/>
                <a:cs typeface="Telegraf"/>
                <a:sym typeface="Telegraf"/>
              </a:rPr>
              <a:t>Icons are easier on the eyes and more distinguishable by color</a:t>
            </a:r>
          </a:p>
          <a:p>
            <a:pPr algn="l">
              <a:lnSpc>
                <a:spcPts val="1919"/>
              </a:lnSpc>
            </a:pPr>
          </a:p>
        </p:txBody>
      </p:sp>
      <p:sp>
        <p:nvSpPr>
          <p:cNvPr name="TextBox 47" id="47"/>
          <p:cNvSpPr txBox="true"/>
          <p:nvPr/>
        </p:nvSpPr>
        <p:spPr>
          <a:xfrm rot="0">
            <a:off x="14341334" y="4989825"/>
            <a:ext cx="2585441"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a:solidFill>
                  <a:srgbClr val="000000"/>
                </a:solidFill>
                <a:latin typeface="Telegraf"/>
                <a:ea typeface="Telegraf"/>
                <a:cs typeface="Telegraf"/>
                <a:sym typeface="Telegraf"/>
              </a:rPr>
              <a:t> </a:t>
            </a:r>
          </a:p>
          <a:p>
            <a:pPr algn="l">
              <a:lnSpc>
                <a:spcPts val="1919"/>
              </a:lnSpc>
            </a:pPr>
            <a:r>
              <a:rPr lang="en-US" sz="1599">
                <a:solidFill>
                  <a:srgbClr val="000000"/>
                </a:solidFill>
                <a:latin typeface="Telegraf"/>
                <a:ea typeface="Telegraf"/>
                <a:cs typeface="Telegraf"/>
                <a:sym typeface="Telegraf"/>
              </a:rPr>
              <a:t>Icons are easier on the eyes and more distinguishable by color</a:t>
            </a:r>
          </a:p>
        </p:txBody>
      </p:sp>
      <p:sp>
        <p:nvSpPr>
          <p:cNvPr name="TextBox 48" id="48"/>
          <p:cNvSpPr txBox="true"/>
          <p:nvPr/>
        </p:nvSpPr>
        <p:spPr>
          <a:xfrm rot="0">
            <a:off x="14312759" y="7472697"/>
            <a:ext cx="2585441" cy="21621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Consistency in edit button means users will be less confused on how to edit posts, reminders etc. This will allow them to easily edit and delete reminders</a:t>
            </a:r>
          </a:p>
          <a:p>
            <a:pPr algn="l">
              <a:lnSpc>
                <a:spcPts val="1919"/>
              </a:lnSpc>
            </a:pPr>
          </a:p>
        </p:txBody>
      </p:sp>
      <p:sp>
        <p:nvSpPr>
          <p:cNvPr name="TextBox 49" id="49"/>
          <p:cNvSpPr txBox="true"/>
          <p:nvPr/>
        </p:nvSpPr>
        <p:spPr>
          <a:xfrm rot="0">
            <a:off x="4321934" y="2546274"/>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50" id="50"/>
          <p:cNvSpPr txBox="true"/>
          <p:nvPr/>
        </p:nvSpPr>
        <p:spPr>
          <a:xfrm rot="0">
            <a:off x="10872792" y="2546274"/>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51" id="51"/>
          <p:cNvSpPr txBox="true"/>
          <p:nvPr/>
        </p:nvSpPr>
        <p:spPr>
          <a:xfrm rot="0">
            <a:off x="14341334" y="2546274"/>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694565" y="2574849"/>
            <a:ext cx="3354908" cy="7293279"/>
          </a:xfrm>
          <a:custGeom>
            <a:avLst/>
            <a:gdLst/>
            <a:ahLst/>
            <a:cxnLst/>
            <a:rect r="r" b="b" t="t" l="l"/>
            <a:pathLst>
              <a:path h="7293279" w="3354908">
                <a:moveTo>
                  <a:pt x="0" y="0"/>
                </a:moveTo>
                <a:lnTo>
                  <a:pt x="3354908" y="0"/>
                </a:lnTo>
                <a:lnTo>
                  <a:pt x="3354908" y="7293279"/>
                </a:lnTo>
                <a:lnTo>
                  <a:pt x="0" y="7293279"/>
                </a:lnTo>
                <a:lnTo>
                  <a:pt x="0" y="0"/>
                </a:lnTo>
                <a:close/>
              </a:path>
            </a:pathLst>
          </a:custGeom>
          <a:blipFill>
            <a:blip r:embed="rId2"/>
            <a:stretch>
              <a:fillRect l="0" t="0" r="0" b="0"/>
            </a:stretch>
          </a:blipFill>
        </p:spPr>
      </p:sp>
      <p:sp>
        <p:nvSpPr>
          <p:cNvPr name="Freeform 3" id="3"/>
          <p:cNvSpPr/>
          <p:nvPr/>
        </p:nvSpPr>
        <p:spPr>
          <a:xfrm flipH="false" flipV="false" rot="0">
            <a:off x="978049" y="2574849"/>
            <a:ext cx="3343885" cy="7259210"/>
          </a:xfrm>
          <a:custGeom>
            <a:avLst/>
            <a:gdLst/>
            <a:ahLst/>
            <a:cxnLst/>
            <a:rect r="r" b="b" t="t" l="l"/>
            <a:pathLst>
              <a:path h="7259210" w="3343885">
                <a:moveTo>
                  <a:pt x="0" y="0"/>
                </a:moveTo>
                <a:lnTo>
                  <a:pt x="3343885" y="0"/>
                </a:lnTo>
                <a:lnTo>
                  <a:pt x="3343885" y="7259210"/>
                </a:lnTo>
                <a:lnTo>
                  <a:pt x="0" y="7259210"/>
                </a:lnTo>
                <a:lnTo>
                  <a:pt x="0" y="0"/>
                </a:lnTo>
                <a:close/>
              </a:path>
            </a:pathLst>
          </a:custGeom>
          <a:blipFill>
            <a:blip r:embed="rId3"/>
            <a:stretch>
              <a:fillRect l="-265473" t="-47420" r="-265522" b="-17166"/>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Complex Task </a:t>
            </a:r>
          </a:p>
        </p:txBody>
      </p:sp>
      <p:sp>
        <p:nvSpPr>
          <p:cNvPr name="TextBox 5" id="5"/>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6" id="6"/>
          <p:cNvSpPr txBox="true"/>
          <p:nvPr/>
        </p:nvSpPr>
        <p:spPr>
          <a:xfrm rot="0">
            <a:off x="874086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7" id="7"/>
          <p:cNvSpPr txBox="true"/>
          <p:nvPr/>
        </p:nvSpPr>
        <p:spPr>
          <a:xfrm rot="0">
            <a:off x="4567896" y="2546274"/>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8" id="8"/>
          <p:cNvSpPr txBox="true"/>
          <p:nvPr/>
        </p:nvSpPr>
        <p:spPr>
          <a:xfrm rot="0">
            <a:off x="11301417" y="2546274"/>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9" id="9"/>
          <p:cNvSpPr txBox="true"/>
          <p:nvPr/>
        </p:nvSpPr>
        <p:spPr>
          <a:xfrm rot="0">
            <a:off x="14769959" y="2546274"/>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grpSp>
        <p:nvGrpSpPr>
          <p:cNvPr name="Group 10" id="10"/>
          <p:cNvGrpSpPr/>
          <p:nvPr/>
        </p:nvGrpSpPr>
        <p:grpSpPr>
          <a:xfrm rot="0">
            <a:off x="4483859" y="3362732"/>
            <a:ext cx="287849" cy="28784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13" id="13"/>
          <p:cNvSpPr/>
          <p:nvPr/>
        </p:nvSpPr>
        <p:spPr>
          <a:xfrm>
            <a:off x="6992576" y="3849446"/>
            <a:ext cx="549588" cy="0"/>
          </a:xfrm>
          <a:prstGeom prst="line">
            <a:avLst/>
          </a:prstGeom>
          <a:ln cap="flat" w="38100">
            <a:solidFill>
              <a:srgbClr val="000000"/>
            </a:solidFill>
            <a:prstDash val="solid"/>
            <a:headEnd type="none" len="sm" w="sm"/>
            <a:tailEnd type="triangle" len="med" w="lg"/>
          </a:ln>
        </p:spPr>
      </p:sp>
      <p:sp>
        <p:nvSpPr>
          <p:cNvPr name="AutoShape 14" id="14"/>
          <p:cNvSpPr/>
          <p:nvPr/>
        </p:nvSpPr>
        <p:spPr>
          <a:xfrm>
            <a:off x="13888157" y="3830396"/>
            <a:ext cx="549588" cy="0"/>
          </a:xfrm>
          <a:prstGeom prst="line">
            <a:avLst/>
          </a:prstGeom>
          <a:ln cap="flat" w="38100">
            <a:solidFill>
              <a:srgbClr val="000000"/>
            </a:solidFill>
            <a:prstDash val="solid"/>
            <a:headEnd type="none" len="sm" w="sm"/>
            <a:tailEnd type="triangle" len="med" w="lg"/>
          </a:ln>
        </p:spPr>
      </p:sp>
      <p:sp>
        <p:nvSpPr>
          <p:cNvPr name="TextBox 15" id="15"/>
          <p:cNvSpPr txBox="true"/>
          <p:nvPr/>
        </p:nvSpPr>
        <p:spPr>
          <a:xfrm rot="0">
            <a:off x="11283528" y="3201304"/>
            <a:ext cx="2321742" cy="7334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Remove “Date” and “Time” text next to icons</a:t>
            </a:r>
          </a:p>
        </p:txBody>
      </p:sp>
      <p:sp>
        <p:nvSpPr>
          <p:cNvPr name="TextBox 16" id="16"/>
          <p:cNvSpPr txBox="true"/>
          <p:nvPr/>
        </p:nvSpPr>
        <p:spPr>
          <a:xfrm rot="0">
            <a:off x="4966622" y="3327860"/>
            <a:ext cx="1921180" cy="144233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H8 Sev 1:</a:t>
            </a:r>
            <a:r>
              <a:rPr lang="en-US" sz="1599">
                <a:solidFill>
                  <a:srgbClr val="000000"/>
                </a:solidFill>
                <a:latin typeface="Telegraf"/>
                <a:ea typeface="Telegraf"/>
                <a:cs typeface="Telegraf"/>
                <a:sym typeface="Telegraf"/>
              </a:rPr>
              <a:t> </a:t>
            </a:r>
            <a:r>
              <a:rPr lang="en-US" sz="1599">
                <a:solidFill>
                  <a:srgbClr val="000000"/>
                </a:solidFill>
                <a:latin typeface="Telegraf"/>
                <a:ea typeface="Telegraf"/>
                <a:cs typeface="Telegraf"/>
                <a:sym typeface="Telegraf"/>
              </a:rPr>
              <a:t>Date and time format under reminders is wordy and has no separation between date and time</a:t>
            </a:r>
          </a:p>
        </p:txBody>
      </p:sp>
      <p:sp>
        <p:nvSpPr>
          <p:cNvPr name="TextBox 17" id="17"/>
          <p:cNvSpPr txBox="true"/>
          <p:nvPr/>
        </p:nvSpPr>
        <p:spPr>
          <a:xfrm rot="0">
            <a:off x="14723495" y="3201304"/>
            <a:ext cx="2585441" cy="19240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Greater pleasure and satisfaction:</a:t>
            </a:r>
            <a:r>
              <a:rPr lang="en-US" sz="1599" b="true">
                <a:solidFill>
                  <a:srgbClr val="000000"/>
                </a:solidFill>
                <a:latin typeface="Telegraf Bold"/>
                <a:ea typeface="Telegraf Bold"/>
                <a:cs typeface="Telegraf Bold"/>
                <a:sym typeface="Telegraf Bold"/>
              </a:rPr>
              <a:t> </a:t>
            </a:r>
          </a:p>
          <a:p>
            <a:pPr algn="l">
              <a:lnSpc>
                <a:spcPts val="1919"/>
              </a:lnSpc>
            </a:pPr>
            <a:r>
              <a:rPr lang="en-US" sz="1599">
                <a:solidFill>
                  <a:srgbClr val="000000"/>
                </a:solidFill>
                <a:latin typeface="Telegraf"/>
                <a:ea typeface="Telegraf"/>
                <a:cs typeface="Telegraf"/>
                <a:sym typeface="Telegraf"/>
              </a:rPr>
              <a:t>“Create a reminder” pop-up looks less wordy and cluttered which is easier on the eye + more aesthetic</a:t>
            </a:r>
          </a:p>
          <a:p>
            <a:pPr algn="l">
              <a:lnSpc>
                <a:spcPts val="1919"/>
              </a:lnSpc>
            </a:pPr>
          </a:p>
        </p:txBody>
      </p:sp>
      <p:grpSp>
        <p:nvGrpSpPr>
          <p:cNvPr name="Group 18" id="18"/>
          <p:cNvGrpSpPr/>
          <p:nvPr/>
        </p:nvGrpSpPr>
        <p:grpSpPr>
          <a:xfrm rot="0">
            <a:off x="1229443" y="5525704"/>
            <a:ext cx="1420548" cy="490938"/>
            <a:chOff x="0" y="0"/>
            <a:chExt cx="374136" cy="129301"/>
          </a:xfrm>
        </p:grpSpPr>
        <p:sp>
          <p:nvSpPr>
            <p:cNvPr name="Freeform 19" id="19"/>
            <p:cNvSpPr/>
            <p:nvPr/>
          </p:nvSpPr>
          <p:spPr>
            <a:xfrm flipH="false" flipV="false" rot="0">
              <a:off x="0" y="0"/>
              <a:ext cx="374136" cy="129301"/>
            </a:xfrm>
            <a:custGeom>
              <a:avLst/>
              <a:gdLst/>
              <a:ahLst/>
              <a:cxnLst/>
              <a:rect r="r" b="b" t="t" l="l"/>
              <a:pathLst>
                <a:path h="129301" w="374136">
                  <a:moveTo>
                    <a:pt x="0" y="0"/>
                  </a:moveTo>
                  <a:lnTo>
                    <a:pt x="374136" y="0"/>
                  </a:lnTo>
                  <a:lnTo>
                    <a:pt x="374136" y="129301"/>
                  </a:lnTo>
                  <a:lnTo>
                    <a:pt x="0" y="129301"/>
                  </a:lnTo>
                  <a:close/>
                </a:path>
              </a:pathLst>
            </a:custGeom>
            <a:solidFill>
              <a:srgbClr val="000000">
                <a:alpha val="0"/>
              </a:srgbClr>
            </a:solidFill>
            <a:ln w="19050" cap="sq">
              <a:solidFill>
                <a:srgbClr val="FF0000"/>
              </a:solidFill>
              <a:prstDash val="solid"/>
              <a:miter/>
            </a:ln>
          </p:spPr>
        </p:sp>
        <p:sp>
          <p:nvSpPr>
            <p:cNvPr name="TextBox 20" id="20"/>
            <p:cNvSpPr txBox="true"/>
            <p:nvPr/>
          </p:nvSpPr>
          <p:spPr>
            <a:xfrm>
              <a:off x="0" y="-76200"/>
              <a:ext cx="374136" cy="205501"/>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2697104" y="5525704"/>
            <a:ext cx="1420548" cy="490938"/>
            <a:chOff x="0" y="0"/>
            <a:chExt cx="374136" cy="129301"/>
          </a:xfrm>
        </p:grpSpPr>
        <p:sp>
          <p:nvSpPr>
            <p:cNvPr name="Freeform 22" id="22"/>
            <p:cNvSpPr/>
            <p:nvPr/>
          </p:nvSpPr>
          <p:spPr>
            <a:xfrm flipH="false" flipV="false" rot="0">
              <a:off x="0" y="0"/>
              <a:ext cx="374136" cy="129301"/>
            </a:xfrm>
            <a:custGeom>
              <a:avLst/>
              <a:gdLst/>
              <a:ahLst/>
              <a:cxnLst/>
              <a:rect r="r" b="b" t="t" l="l"/>
              <a:pathLst>
                <a:path h="129301" w="374136">
                  <a:moveTo>
                    <a:pt x="0" y="0"/>
                  </a:moveTo>
                  <a:lnTo>
                    <a:pt x="374136" y="0"/>
                  </a:lnTo>
                  <a:lnTo>
                    <a:pt x="374136" y="129301"/>
                  </a:lnTo>
                  <a:lnTo>
                    <a:pt x="0" y="129301"/>
                  </a:lnTo>
                  <a:close/>
                </a:path>
              </a:pathLst>
            </a:custGeom>
            <a:solidFill>
              <a:srgbClr val="000000">
                <a:alpha val="0"/>
              </a:srgbClr>
            </a:solidFill>
            <a:ln w="19050" cap="sq">
              <a:solidFill>
                <a:srgbClr val="FF0000"/>
              </a:solidFill>
              <a:prstDash val="solid"/>
              <a:miter/>
            </a:ln>
          </p:spPr>
        </p:sp>
        <p:sp>
          <p:nvSpPr>
            <p:cNvPr name="TextBox 23" id="23"/>
            <p:cNvSpPr txBox="true"/>
            <p:nvPr/>
          </p:nvSpPr>
          <p:spPr>
            <a:xfrm>
              <a:off x="0" y="-76200"/>
              <a:ext cx="374136" cy="205501"/>
            </a:xfrm>
            <a:prstGeom prst="rect">
              <a:avLst/>
            </a:prstGeom>
          </p:spPr>
          <p:txBody>
            <a:bodyPr anchor="ctr" rtlCol="false" tIns="50800" lIns="50800" bIns="50800" rIns="50800"/>
            <a:lstStyle/>
            <a:p>
              <a:pPr algn="ctr">
                <a:lnSpc>
                  <a:spcPts val="3332"/>
                </a:lnSpc>
              </a:pPr>
            </a:p>
          </p:txBody>
        </p:sp>
      </p:grpSp>
      <p:grpSp>
        <p:nvGrpSpPr>
          <p:cNvPr name="Group 24" id="24"/>
          <p:cNvGrpSpPr/>
          <p:nvPr/>
        </p:nvGrpSpPr>
        <p:grpSpPr>
          <a:xfrm rot="0">
            <a:off x="7933180" y="5577501"/>
            <a:ext cx="1420548" cy="490938"/>
            <a:chOff x="0" y="0"/>
            <a:chExt cx="374136" cy="129301"/>
          </a:xfrm>
        </p:grpSpPr>
        <p:sp>
          <p:nvSpPr>
            <p:cNvPr name="Freeform 25" id="25"/>
            <p:cNvSpPr/>
            <p:nvPr/>
          </p:nvSpPr>
          <p:spPr>
            <a:xfrm flipH="false" flipV="false" rot="0">
              <a:off x="0" y="0"/>
              <a:ext cx="374136" cy="129301"/>
            </a:xfrm>
            <a:custGeom>
              <a:avLst/>
              <a:gdLst/>
              <a:ahLst/>
              <a:cxnLst/>
              <a:rect r="r" b="b" t="t" l="l"/>
              <a:pathLst>
                <a:path h="129301" w="374136">
                  <a:moveTo>
                    <a:pt x="0" y="0"/>
                  </a:moveTo>
                  <a:lnTo>
                    <a:pt x="374136" y="0"/>
                  </a:lnTo>
                  <a:lnTo>
                    <a:pt x="374136" y="129301"/>
                  </a:lnTo>
                  <a:lnTo>
                    <a:pt x="0" y="129301"/>
                  </a:lnTo>
                  <a:close/>
                </a:path>
              </a:pathLst>
            </a:custGeom>
            <a:solidFill>
              <a:srgbClr val="000000">
                <a:alpha val="0"/>
              </a:srgbClr>
            </a:solidFill>
            <a:ln w="19050" cap="sq">
              <a:solidFill>
                <a:srgbClr val="00A8A8"/>
              </a:solidFill>
              <a:prstDash val="solid"/>
              <a:miter/>
            </a:ln>
          </p:spPr>
        </p:sp>
        <p:sp>
          <p:nvSpPr>
            <p:cNvPr name="TextBox 26" id="26"/>
            <p:cNvSpPr txBox="true"/>
            <p:nvPr/>
          </p:nvSpPr>
          <p:spPr>
            <a:xfrm>
              <a:off x="0" y="-76200"/>
              <a:ext cx="374136" cy="205501"/>
            </a:xfrm>
            <a:prstGeom prst="rect">
              <a:avLst/>
            </a:prstGeom>
          </p:spPr>
          <p:txBody>
            <a:bodyPr anchor="ctr" rtlCol="false" tIns="50800" lIns="50800" bIns="50800" rIns="50800"/>
            <a:lstStyle/>
            <a:p>
              <a:pPr algn="ctr">
                <a:lnSpc>
                  <a:spcPts val="3332"/>
                </a:lnSpc>
              </a:pPr>
            </a:p>
          </p:txBody>
        </p:sp>
      </p:grpSp>
      <p:grpSp>
        <p:nvGrpSpPr>
          <p:cNvPr name="Group 27" id="27"/>
          <p:cNvGrpSpPr/>
          <p:nvPr/>
        </p:nvGrpSpPr>
        <p:grpSpPr>
          <a:xfrm rot="0">
            <a:off x="9401353" y="5577501"/>
            <a:ext cx="1420548" cy="490938"/>
            <a:chOff x="0" y="0"/>
            <a:chExt cx="374136" cy="129301"/>
          </a:xfrm>
        </p:grpSpPr>
        <p:sp>
          <p:nvSpPr>
            <p:cNvPr name="Freeform 28" id="28"/>
            <p:cNvSpPr/>
            <p:nvPr/>
          </p:nvSpPr>
          <p:spPr>
            <a:xfrm flipH="false" flipV="false" rot="0">
              <a:off x="0" y="0"/>
              <a:ext cx="374136" cy="129301"/>
            </a:xfrm>
            <a:custGeom>
              <a:avLst/>
              <a:gdLst/>
              <a:ahLst/>
              <a:cxnLst/>
              <a:rect r="r" b="b" t="t" l="l"/>
              <a:pathLst>
                <a:path h="129301" w="374136">
                  <a:moveTo>
                    <a:pt x="0" y="0"/>
                  </a:moveTo>
                  <a:lnTo>
                    <a:pt x="374136" y="0"/>
                  </a:lnTo>
                  <a:lnTo>
                    <a:pt x="374136" y="129301"/>
                  </a:lnTo>
                  <a:lnTo>
                    <a:pt x="0" y="129301"/>
                  </a:lnTo>
                  <a:close/>
                </a:path>
              </a:pathLst>
            </a:custGeom>
            <a:solidFill>
              <a:srgbClr val="000000">
                <a:alpha val="0"/>
              </a:srgbClr>
            </a:solidFill>
            <a:ln w="19050" cap="sq">
              <a:solidFill>
                <a:srgbClr val="00A8A8"/>
              </a:solidFill>
              <a:prstDash val="solid"/>
              <a:miter/>
            </a:ln>
          </p:spPr>
        </p:sp>
        <p:sp>
          <p:nvSpPr>
            <p:cNvPr name="TextBox 29" id="29"/>
            <p:cNvSpPr txBox="true"/>
            <p:nvPr/>
          </p:nvSpPr>
          <p:spPr>
            <a:xfrm>
              <a:off x="0" y="-76200"/>
              <a:ext cx="374136" cy="205501"/>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1827790" y="3933210"/>
            <a:ext cx="2787584" cy="2787573"/>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19840" t="0" r="-10183" b="0"/>
              </a:stretch>
            </a:blipFill>
          </p:spPr>
        </p:sp>
      </p:grpSp>
      <p:grpSp>
        <p:nvGrpSpPr>
          <p:cNvPr name="Group 4" id="4"/>
          <p:cNvGrpSpPr/>
          <p:nvPr/>
        </p:nvGrpSpPr>
        <p:grpSpPr>
          <a:xfrm rot="0">
            <a:off x="5788564" y="3933210"/>
            <a:ext cx="2787584" cy="2787573"/>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6261" t="-19389" r="-42821" b="0"/>
              </a:stretch>
            </a:blipFill>
          </p:spPr>
        </p:sp>
      </p:grpSp>
      <p:grpSp>
        <p:nvGrpSpPr>
          <p:cNvPr name="Group 6" id="6"/>
          <p:cNvGrpSpPr/>
          <p:nvPr/>
        </p:nvGrpSpPr>
        <p:grpSpPr>
          <a:xfrm rot="0">
            <a:off x="9747723" y="3933210"/>
            <a:ext cx="2787584" cy="2787573"/>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7363" t="-8245" r="-14745" b="-90042"/>
              </a:stretch>
            </a:blipFill>
          </p:spPr>
        </p:sp>
      </p:grpSp>
      <p:grpSp>
        <p:nvGrpSpPr>
          <p:cNvPr name="Group 8" id="8"/>
          <p:cNvGrpSpPr/>
          <p:nvPr/>
        </p:nvGrpSpPr>
        <p:grpSpPr>
          <a:xfrm rot="0">
            <a:off x="13706882" y="3933210"/>
            <a:ext cx="2787584" cy="2787573"/>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0" t="0" r="0" b="0"/>
              </a:stretch>
            </a:blipFill>
          </p:spPr>
        </p:sp>
      </p:grpSp>
      <p:sp>
        <p:nvSpPr>
          <p:cNvPr name="TextBox 10" id="10"/>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1" id="11"/>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11 2024</a:t>
            </a:r>
          </a:p>
        </p:txBody>
      </p:sp>
      <p:sp>
        <p:nvSpPr>
          <p:cNvPr name="TextBox 12" id="12"/>
          <p:cNvSpPr txBox="true"/>
          <p:nvPr/>
        </p:nvSpPr>
        <p:spPr>
          <a:xfrm rot="0">
            <a:off x="1793535" y="7234671"/>
            <a:ext cx="2302520"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Sarah Jade Yao</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3" id="13"/>
          <p:cNvSpPr txBox="true"/>
          <p:nvPr/>
        </p:nvSpPr>
        <p:spPr>
          <a:xfrm rot="0">
            <a:off x="10087179" y="7234671"/>
            <a:ext cx="2108671"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Sejoon Chang</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4" id="14"/>
          <p:cNvSpPr txBox="true"/>
          <p:nvPr/>
        </p:nvSpPr>
        <p:spPr>
          <a:xfrm rot="0">
            <a:off x="14284091" y="7234671"/>
            <a:ext cx="1633165"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Evelyn Hur</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5" id="15"/>
          <p:cNvSpPr txBox="true"/>
          <p:nvPr/>
        </p:nvSpPr>
        <p:spPr>
          <a:xfrm rot="-60000">
            <a:off x="6036521" y="2220109"/>
            <a:ext cx="6212797" cy="727075"/>
          </a:xfrm>
          <a:prstGeom prst="rect">
            <a:avLst/>
          </a:prstGeom>
        </p:spPr>
        <p:txBody>
          <a:bodyPr anchor="t" rtlCol="false" tIns="0" lIns="0" bIns="0" rIns="0">
            <a:spAutoFit/>
          </a:bodyPr>
          <a:lstStyle/>
          <a:p>
            <a:pPr algn="ctr">
              <a:lnSpc>
                <a:spcPts val="5599"/>
              </a:lnSpc>
            </a:pPr>
            <a:r>
              <a:rPr lang="en-US" sz="3999" b="true">
                <a:solidFill>
                  <a:srgbClr val="000000"/>
                </a:solidFill>
                <a:latin typeface="Telegraf Bold"/>
                <a:ea typeface="Telegraf Bold"/>
                <a:cs typeface="Telegraf Bold"/>
                <a:sym typeface="Telegraf Bold"/>
              </a:rPr>
              <a:t>Meet the Team!</a:t>
            </a:r>
          </a:p>
        </p:txBody>
      </p:sp>
      <p:sp>
        <p:nvSpPr>
          <p:cNvPr name="TextBox 16" id="16"/>
          <p:cNvSpPr txBox="true"/>
          <p:nvPr/>
        </p:nvSpPr>
        <p:spPr>
          <a:xfrm rot="0">
            <a:off x="6267472" y="7234671"/>
            <a:ext cx="1829767"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Christina Ba</a:t>
            </a:r>
          </a:p>
          <a:p>
            <a:pPr algn="ctr">
              <a:lnSpc>
                <a:spcPts val="3359"/>
              </a:lnSpc>
              <a:spcBef>
                <a:spcPct val="0"/>
              </a:spcBef>
            </a:pPr>
            <a:r>
              <a:rPr lang="en-US" sz="2400">
                <a:solidFill>
                  <a:srgbClr val="000000"/>
                </a:solidFill>
                <a:latin typeface="Telegraf"/>
                <a:ea typeface="Telegraf"/>
                <a:cs typeface="Telegraf"/>
                <a:sym typeface="Telegraf"/>
              </a:rPr>
              <a:t>CS + Art ‘26</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808918" y="2529435"/>
            <a:ext cx="3089621" cy="6716568"/>
          </a:xfrm>
          <a:custGeom>
            <a:avLst/>
            <a:gdLst/>
            <a:ahLst/>
            <a:cxnLst/>
            <a:rect r="r" b="b" t="t" l="l"/>
            <a:pathLst>
              <a:path h="6716568" w="3089621">
                <a:moveTo>
                  <a:pt x="0" y="0"/>
                </a:moveTo>
                <a:lnTo>
                  <a:pt x="3089621" y="0"/>
                </a:lnTo>
                <a:lnTo>
                  <a:pt x="3089621" y="6716568"/>
                </a:lnTo>
                <a:lnTo>
                  <a:pt x="0" y="6716568"/>
                </a:lnTo>
                <a:lnTo>
                  <a:pt x="0" y="0"/>
                </a:lnTo>
                <a:close/>
              </a:path>
            </a:pathLst>
          </a:custGeom>
          <a:blipFill>
            <a:blip r:embed="rId2"/>
            <a:stretch>
              <a:fillRect l="0" t="0" r="0" b="0"/>
            </a:stretch>
          </a:blipFill>
        </p:spPr>
      </p:sp>
      <p:sp>
        <p:nvSpPr>
          <p:cNvPr name="Freeform 3" id="3"/>
          <p:cNvSpPr/>
          <p:nvPr/>
        </p:nvSpPr>
        <p:spPr>
          <a:xfrm flipH="false" flipV="false" rot="0">
            <a:off x="1235003" y="2529435"/>
            <a:ext cx="3095278" cy="6728865"/>
          </a:xfrm>
          <a:custGeom>
            <a:avLst/>
            <a:gdLst/>
            <a:ahLst/>
            <a:cxnLst/>
            <a:rect r="r" b="b" t="t" l="l"/>
            <a:pathLst>
              <a:path h="6728865" w="3095278">
                <a:moveTo>
                  <a:pt x="0" y="0"/>
                </a:moveTo>
                <a:lnTo>
                  <a:pt x="3095278" y="0"/>
                </a:lnTo>
                <a:lnTo>
                  <a:pt x="3095278" y="6728865"/>
                </a:lnTo>
                <a:lnTo>
                  <a:pt x="0" y="6728865"/>
                </a:lnTo>
                <a:lnTo>
                  <a:pt x="0" y="0"/>
                </a:lnTo>
                <a:close/>
              </a:path>
            </a:pathLst>
          </a:custGeom>
          <a:blipFill>
            <a:blip r:embed="rId3"/>
            <a:stretch>
              <a:fillRect l="0" t="0" r="0" b="0"/>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Extra Violations</a:t>
            </a:r>
          </a:p>
        </p:txBody>
      </p:sp>
      <p:sp>
        <p:nvSpPr>
          <p:cNvPr name="TextBox 5" id="5"/>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6" id="6"/>
          <p:cNvSpPr txBox="true"/>
          <p:nvPr/>
        </p:nvSpPr>
        <p:spPr>
          <a:xfrm rot="0">
            <a:off x="8740863"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7" id="7"/>
          <p:cNvSpPr txBox="true"/>
          <p:nvPr/>
        </p:nvSpPr>
        <p:spPr>
          <a:xfrm rot="0">
            <a:off x="4567896" y="2546274"/>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8" id="8"/>
          <p:cNvSpPr txBox="true"/>
          <p:nvPr/>
        </p:nvSpPr>
        <p:spPr>
          <a:xfrm rot="0">
            <a:off x="11301417" y="2546274"/>
            <a:ext cx="360639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9" id="9"/>
          <p:cNvSpPr txBox="true"/>
          <p:nvPr/>
        </p:nvSpPr>
        <p:spPr>
          <a:xfrm rot="0">
            <a:off x="14769959" y="2546274"/>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grpSp>
        <p:nvGrpSpPr>
          <p:cNvPr name="Group 10" id="10"/>
          <p:cNvGrpSpPr/>
          <p:nvPr/>
        </p:nvGrpSpPr>
        <p:grpSpPr>
          <a:xfrm rot="0">
            <a:off x="4483859" y="3362732"/>
            <a:ext cx="287849" cy="28784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13" id="13"/>
          <p:cNvSpPr/>
          <p:nvPr/>
        </p:nvSpPr>
        <p:spPr>
          <a:xfrm>
            <a:off x="6992576" y="3849446"/>
            <a:ext cx="549588" cy="0"/>
          </a:xfrm>
          <a:prstGeom prst="line">
            <a:avLst/>
          </a:prstGeom>
          <a:ln cap="flat" w="38100">
            <a:solidFill>
              <a:srgbClr val="000000"/>
            </a:solidFill>
            <a:prstDash val="solid"/>
            <a:headEnd type="none" len="sm" w="sm"/>
            <a:tailEnd type="triangle" len="med" w="lg"/>
          </a:ln>
        </p:spPr>
      </p:sp>
      <p:sp>
        <p:nvSpPr>
          <p:cNvPr name="AutoShape 14" id="14"/>
          <p:cNvSpPr/>
          <p:nvPr/>
        </p:nvSpPr>
        <p:spPr>
          <a:xfrm>
            <a:off x="13888157" y="3830396"/>
            <a:ext cx="549588" cy="0"/>
          </a:xfrm>
          <a:prstGeom prst="line">
            <a:avLst/>
          </a:prstGeom>
          <a:ln cap="flat" w="38100">
            <a:solidFill>
              <a:srgbClr val="000000"/>
            </a:solidFill>
            <a:prstDash val="solid"/>
            <a:headEnd type="none" len="sm" w="sm"/>
            <a:tailEnd type="triangle" len="med" w="lg"/>
          </a:ln>
        </p:spPr>
      </p:sp>
      <p:sp>
        <p:nvSpPr>
          <p:cNvPr name="TextBox 15" id="15"/>
          <p:cNvSpPr txBox="true"/>
          <p:nvPr/>
        </p:nvSpPr>
        <p:spPr>
          <a:xfrm rot="0">
            <a:off x="11283528" y="3201304"/>
            <a:ext cx="2321742" cy="7334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Add back button to all sign in / sign up pages</a:t>
            </a:r>
          </a:p>
        </p:txBody>
      </p:sp>
      <p:sp>
        <p:nvSpPr>
          <p:cNvPr name="TextBox 16" id="16"/>
          <p:cNvSpPr txBox="true"/>
          <p:nvPr/>
        </p:nvSpPr>
        <p:spPr>
          <a:xfrm rot="0">
            <a:off x="4966622" y="3327860"/>
            <a:ext cx="1921180" cy="72796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H3 Sev 2:</a:t>
            </a:r>
            <a:r>
              <a:rPr lang="en-US" sz="1599">
                <a:solidFill>
                  <a:srgbClr val="000000"/>
                </a:solidFill>
                <a:latin typeface="Telegraf"/>
                <a:ea typeface="Telegraf"/>
                <a:cs typeface="Telegraf"/>
                <a:sym typeface="Telegraf"/>
              </a:rPr>
              <a:t> Can’t go back to sign in/sign up page</a:t>
            </a:r>
          </a:p>
        </p:txBody>
      </p:sp>
      <p:sp>
        <p:nvSpPr>
          <p:cNvPr name="TextBox 17" id="17"/>
          <p:cNvSpPr txBox="true"/>
          <p:nvPr/>
        </p:nvSpPr>
        <p:spPr>
          <a:xfrm rot="0">
            <a:off x="14723495" y="3201304"/>
            <a:ext cx="2585441" cy="16859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Users can go back to previous page if they make an error or want to change something</a:t>
            </a:r>
          </a:p>
          <a:p>
            <a:pPr algn="l">
              <a:lnSpc>
                <a:spcPts val="1919"/>
              </a:lnSpc>
            </a:pPr>
          </a:p>
        </p:txBody>
      </p:sp>
      <p:grpSp>
        <p:nvGrpSpPr>
          <p:cNvPr name="Group 18" id="18"/>
          <p:cNvGrpSpPr/>
          <p:nvPr/>
        </p:nvGrpSpPr>
        <p:grpSpPr>
          <a:xfrm rot="0">
            <a:off x="1337478" y="2898715"/>
            <a:ext cx="537226" cy="531771"/>
            <a:chOff x="0" y="0"/>
            <a:chExt cx="141492" cy="140055"/>
          </a:xfrm>
        </p:grpSpPr>
        <p:sp>
          <p:nvSpPr>
            <p:cNvPr name="Freeform 19" id="19"/>
            <p:cNvSpPr/>
            <p:nvPr/>
          </p:nvSpPr>
          <p:spPr>
            <a:xfrm flipH="false" flipV="false" rot="0">
              <a:off x="0" y="0"/>
              <a:ext cx="141492" cy="140055"/>
            </a:xfrm>
            <a:custGeom>
              <a:avLst/>
              <a:gdLst/>
              <a:ahLst/>
              <a:cxnLst/>
              <a:rect r="r" b="b" t="t" l="l"/>
              <a:pathLst>
                <a:path h="140055" w="141492">
                  <a:moveTo>
                    <a:pt x="0" y="0"/>
                  </a:moveTo>
                  <a:lnTo>
                    <a:pt x="141492" y="0"/>
                  </a:lnTo>
                  <a:lnTo>
                    <a:pt x="141492" y="140055"/>
                  </a:lnTo>
                  <a:lnTo>
                    <a:pt x="0" y="140055"/>
                  </a:lnTo>
                  <a:close/>
                </a:path>
              </a:pathLst>
            </a:custGeom>
            <a:solidFill>
              <a:srgbClr val="000000">
                <a:alpha val="0"/>
              </a:srgbClr>
            </a:solidFill>
            <a:ln w="19050" cap="sq">
              <a:solidFill>
                <a:srgbClr val="FF0000"/>
              </a:solidFill>
              <a:prstDash val="solid"/>
              <a:miter/>
            </a:ln>
          </p:spPr>
        </p:sp>
        <p:sp>
          <p:nvSpPr>
            <p:cNvPr name="TextBox 20" id="20"/>
            <p:cNvSpPr txBox="true"/>
            <p:nvPr/>
          </p:nvSpPr>
          <p:spPr>
            <a:xfrm>
              <a:off x="0" y="-76200"/>
              <a:ext cx="141492" cy="216255"/>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7904168" y="2805614"/>
            <a:ext cx="537226" cy="531771"/>
            <a:chOff x="0" y="0"/>
            <a:chExt cx="141492" cy="140055"/>
          </a:xfrm>
        </p:grpSpPr>
        <p:sp>
          <p:nvSpPr>
            <p:cNvPr name="Freeform 22" id="22"/>
            <p:cNvSpPr/>
            <p:nvPr/>
          </p:nvSpPr>
          <p:spPr>
            <a:xfrm flipH="false" flipV="false" rot="0">
              <a:off x="0" y="0"/>
              <a:ext cx="141492" cy="140055"/>
            </a:xfrm>
            <a:custGeom>
              <a:avLst/>
              <a:gdLst/>
              <a:ahLst/>
              <a:cxnLst/>
              <a:rect r="r" b="b" t="t" l="l"/>
              <a:pathLst>
                <a:path h="140055" w="141492">
                  <a:moveTo>
                    <a:pt x="0" y="0"/>
                  </a:moveTo>
                  <a:lnTo>
                    <a:pt x="141492" y="0"/>
                  </a:lnTo>
                  <a:lnTo>
                    <a:pt x="141492" y="140055"/>
                  </a:lnTo>
                  <a:lnTo>
                    <a:pt x="0" y="140055"/>
                  </a:lnTo>
                  <a:close/>
                </a:path>
              </a:pathLst>
            </a:custGeom>
            <a:solidFill>
              <a:srgbClr val="000000">
                <a:alpha val="0"/>
              </a:srgbClr>
            </a:solidFill>
            <a:ln w="19050" cap="sq">
              <a:solidFill>
                <a:srgbClr val="3FD157"/>
              </a:solidFill>
              <a:prstDash val="solid"/>
              <a:miter/>
            </a:ln>
          </p:spPr>
        </p:sp>
        <p:sp>
          <p:nvSpPr>
            <p:cNvPr name="TextBox 23" id="23"/>
            <p:cNvSpPr txBox="true"/>
            <p:nvPr/>
          </p:nvSpPr>
          <p:spPr>
            <a:xfrm>
              <a:off x="0" y="-76200"/>
              <a:ext cx="141492" cy="216255"/>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553742" y="2529265"/>
            <a:ext cx="3336807" cy="7253928"/>
          </a:xfrm>
          <a:custGeom>
            <a:avLst/>
            <a:gdLst/>
            <a:ahLst/>
            <a:cxnLst/>
            <a:rect r="r" b="b" t="t" l="l"/>
            <a:pathLst>
              <a:path h="7253928" w="3336807">
                <a:moveTo>
                  <a:pt x="0" y="0"/>
                </a:moveTo>
                <a:lnTo>
                  <a:pt x="3336807" y="0"/>
                </a:lnTo>
                <a:lnTo>
                  <a:pt x="3336807" y="7253929"/>
                </a:lnTo>
                <a:lnTo>
                  <a:pt x="0" y="7253929"/>
                </a:lnTo>
                <a:lnTo>
                  <a:pt x="0" y="0"/>
                </a:lnTo>
                <a:close/>
              </a:path>
            </a:pathLst>
          </a:custGeom>
          <a:blipFill>
            <a:blip r:embed="rId2"/>
            <a:stretch>
              <a:fillRect l="0" t="0" r="0" b="0"/>
            </a:stretch>
          </a:blipFill>
        </p:spPr>
      </p:sp>
      <p:sp>
        <p:nvSpPr>
          <p:cNvPr name="Freeform 3" id="3"/>
          <p:cNvSpPr/>
          <p:nvPr/>
        </p:nvSpPr>
        <p:spPr>
          <a:xfrm flipH="false" flipV="false" rot="0">
            <a:off x="1028700" y="2529265"/>
            <a:ext cx="3336807" cy="7253928"/>
          </a:xfrm>
          <a:custGeom>
            <a:avLst/>
            <a:gdLst/>
            <a:ahLst/>
            <a:cxnLst/>
            <a:rect r="r" b="b" t="t" l="l"/>
            <a:pathLst>
              <a:path h="7253928" w="3336807">
                <a:moveTo>
                  <a:pt x="0" y="0"/>
                </a:moveTo>
                <a:lnTo>
                  <a:pt x="3336807" y="0"/>
                </a:lnTo>
                <a:lnTo>
                  <a:pt x="3336807" y="7253929"/>
                </a:lnTo>
                <a:lnTo>
                  <a:pt x="0" y="7253929"/>
                </a:lnTo>
                <a:lnTo>
                  <a:pt x="0" y="0"/>
                </a:lnTo>
                <a:close/>
              </a:path>
            </a:pathLst>
          </a:custGeom>
          <a:blipFill>
            <a:blip r:embed="rId3"/>
            <a:stretch>
              <a:fillRect l="0" t="0" r="0" b="0"/>
            </a:stretch>
          </a:blipFill>
        </p:spPr>
      </p:sp>
      <p:sp>
        <p:nvSpPr>
          <p:cNvPr name="AutoShape 4" id="4"/>
          <p:cNvSpPr/>
          <p:nvPr/>
        </p:nvSpPr>
        <p:spPr>
          <a:xfrm>
            <a:off x="6750382" y="5560007"/>
            <a:ext cx="549588" cy="0"/>
          </a:xfrm>
          <a:prstGeom prst="line">
            <a:avLst/>
          </a:prstGeom>
          <a:ln cap="flat" w="38100">
            <a:solidFill>
              <a:srgbClr val="000000"/>
            </a:solidFill>
            <a:prstDash val="solid"/>
            <a:headEnd type="none" len="sm" w="sm"/>
            <a:tailEnd type="triangle" len="med" w="lg"/>
          </a:ln>
        </p:spPr>
      </p:sp>
      <p:sp>
        <p:nvSpPr>
          <p:cNvPr name="AutoShape 5" id="5"/>
          <p:cNvSpPr/>
          <p:nvPr/>
        </p:nvSpPr>
        <p:spPr>
          <a:xfrm>
            <a:off x="13723640" y="5560007"/>
            <a:ext cx="549588" cy="0"/>
          </a:xfrm>
          <a:prstGeom prst="line">
            <a:avLst/>
          </a:prstGeom>
          <a:ln cap="flat" w="38100">
            <a:solidFill>
              <a:srgbClr val="000000"/>
            </a:solidFill>
            <a:prstDash val="solid"/>
            <a:headEnd type="none" len="sm" w="sm"/>
            <a:tailEnd type="triangle" len="med" w="lg"/>
          </a:ln>
        </p:spPr>
      </p:sp>
      <p:sp>
        <p:nvSpPr>
          <p:cNvPr name="AutoShape 6" id="6"/>
          <p:cNvSpPr/>
          <p:nvPr/>
        </p:nvSpPr>
        <p:spPr>
          <a:xfrm>
            <a:off x="6750382" y="7805622"/>
            <a:ext cx="549588" cy="0"/>
          </a:xfrm>
          <a:prstGeom prst="line">
            <a:avLst/>
          </a:prstGeom>
          <a:ln cap="flat" w="38100">
            <a:solidFill>
              <a:srgbClr val="000000"/>
            </a:solidFill>
            <a:prstDash val="solid"/>
            <a:headEnd type="none" len="sm" w="sm"/>
            <a:tailEnd type="triangle" len="med" w="lg"/>
          </a:ln>
        </p:spPr>
      </p:sp>
      <p:sp>
        <p:nvSpPr>
          <p:cNvPr name="AutoShape 7" id="7"/>
          <p:cNvSpPr/>
          <p:nvPr/>
        </p:nvSpPr>
        <p:spPr>
          <a:xfrm>
            <a:off x="13723640" y="7805622"/>
            <a:ext cx="549588" cy="0"/>
          </a:xfrm>
          <a:prstGeom prst="line">
            <a:avLst/>
          </a:prstGeom>
          <a:ln cap="flat" w="38100">
            <a:solidFill>
              <a:srgbClr val="000000"/>
            </a:solidFill>
            <a:prstDash val="solid"/>
            <a:headEnd type="none" len="sm" w="sm"/>
            <a:tailEnd type="triangle" len="med" w="lg"/>
          </a:ln>
        </p:spPr>
      </p:sp>
      <p:grpSp>
        <p:nvGrpSpPr>
          <p:cNvPr name="Group 8" id="8"/>
          <p:cNvGrpSpPr/>
          <p:nvPr/>
        </p:nvGrpSpPr>
        <p:grpSpPr>
          <a:xfrm rot="0">
            <a:off x="1028700" y="6440130"/>
            <a:ext cx="3336807" cy="2818170"/>
            <a:chOff x="0" y="0"/>
            <a:chExt cx="878830" cy="742234"/>
          </a:xfrm>
        </p:grpSpPr>
        <p:sp>
          <p:nvSpPr>
            <p:cNvPr name="Freeform 9" id="9"/>
            <p:cNvSpPr/>
            <p:nvPr/>
          </p:nvSpPr>
          <p:spPr>
            <a:xfrm flipH="false" flipV="false" rot="0">
              <a:off x="0" y="0"/>
              <a:ext cx="878830" cy="742234"/>
            </a:xfrm>
            <a:custGeom>
              <a:avLst/>
              <a:gdLst/>
              <a:ahLst/>
              <a:cxnLst/>
              <a:rect r="r" b="b" t="t" l="l"/>
              <a:pathLst>
                <a:path h="742234" w="878830">
                  <a:moveTo>
                    <a:pt x="0" y="0"/>
                  </a:moveTo>
                  <a:lnTo>
                    <a:pt x="878830" y="0"/>
                  </a:lnTo>
                  <a:lnTo>
                    <a:pt x="878830" y="742234"/>
                  </a:lnTo>
                  <a:lnTo>
                    <a:pt x="0" y="742234"/>
                  </a:lnTo>
                  <a:close/>
                </a:path>
              </a:pathLst>
            </a:custGeom>
            <a:solidFill>
              <a:srgbClr val="000000">
                <a:alpha val="0"/>
              </a:srgbClr>
            </a:solidFill>
            <a:ln w="19050" cap="sq">
              <a:solidFill>
                <a:srgbClr val="FF0000"/>
              </a:solidFill>
              <a:prstDash val="solid"/>
              <a:miter/>
            </a:ln>
          </p:spPr>
        </p:sp>
        <p:sp>
          <p:nvSpPr>
            <p:cNvPr name="TextBox 10" id="10"/>
            <p:cNvSpPr txBox="true"/>
            <p:nvPr/>
          </p:nvSpPr>
          <p:spPr>
            <a:xfrm>
              <a:off x="0" y="-76200"/>
              <a:ext cx="878830" cy="818434"/>
            </a:xfrm>
            <a:prstGeom prst="rect">
              <a:avLst/>
            </a:prstGeom>
          </p:spPr>
          <p:txBody>
            <a:bodyPr anchor="ctr" rtlCol="false" tIns="50800" lIns="50800" bIns="50800" rIns="50800"/>
            <a:lstStyle/>
            <a:p>
              <a:pPr algn="ctr">
                <a:lnSpc>
                  <a:spcPts val="3332"/>
                </a:lnSpc>
              </a:pPr>
            </a:p>
          </p:txBody>
        </p:sp>
      </p:grpSp>
      <p:grpSp>
        <p:nvGrpSpPr>
          <p:cNvPr name="Group 11" id="11"/>
          <p:cNvGrpSpPr/>
          <p:nvPr/>
        </p:nvGrpSpPr>
        <p:grpSpPr>
          <a:xfrm rot="0">
            <a:off x="7553742" y="6440130"/>
            <a:ext cx="3336807" cy="2818170"/>
            <a:chOff x="0" y="0"/>
            <a:chExt cx="878830" cy="742234"/>
          </a:xfrm>
        </p:grpSpPr>
        <p:sp>
          <p:nvSpPr>
            <p:cNvPr name="Freeform 12" id="12"/>
            <p:cNvSpPr/>
            <p:nvPr/>
          </p:nvSpPr>
          <p:spPr>
            <a:xfrm flipH="false" flipV="false" rot="0">
              <a:off x="0" y="0"/>
              <a:ext cx="878830" cy="742234"/>
            </a:xfrm>
            <a:custGeom>
              <a:avLst/>
              <a:gdLst/>
              <a:ahLst/>
              <a:cxnLst/>
              <a:rect r="r" b="b" t="t" l="l"/>
              <a:pathLst>
                <a:path h="742234" w="878830">
                  <a:moveTo>
                    <a:pt x="0" y="0"/>
                  </a:moveTo>
                  <a:lnTo>
                    <a:pt x="878830" y="0"/>
                  </a:lnTo>
                  <a:lnTo>
                    <a:pt x="878830" y="742234"/>
                  </a:lnTo>
                  <a:lnTo>
                    <a:pt x="0" y="742234"/>
                  </a:lnTo>
                  <a:close/>
                </a:path>
              </a:pathLst>
            </a:custGeom>
            <a:solidFill>
              <a:srgbClr val="000000">
                <a:alpha val="0"/>
              </a:srgbClr>
            </a:solidFill>
            <a:ln w="19050" cap="sq">
              <a:solidFill>
                <a:srgbClr val="00A8A8"/>
              </a:solidFill>
              <a:prstDash val="solid"/>
              <a:miter/>
            </a:ln>
          </p:spPr>
        </p:sp>
        <p:sp>
          <p:nvSpPr>
            <p:cNvPr name="TextBox 13" id="13"/>
            <p:cNvSpPr txBox="true"/>
            <p:nvPr/>
          </p:nvSpPr>
          <p:spPr>
            <a:xfrm>
              <a:off x="0" y="-76200"/>
              <a:ext cx="878830" cy="818434"/>
            </a:xfrm>
            <a:prstGeom prst="rect">
              <a:avLst/>
            </a:prstGeom>
          </p:spPr>
          <p:txBody>
            <a:bodyPr anchor="ctr" rtlCol="false" tIns="50800" lIns="50800" bIns="50800" rIns="50800"/>
            <a:lstStyle/>
            <a:p>
              <a:pPr algn="ctr">
                <a:lnSpc>
                  <a:spcPts val="3332"/>
                </a:lnSpc>
              </a:pPr>
            </a:p>
          </p:txBody>
        </p:sp>
      </p:grpSp>
      <p:grpSp>
        <p:nvGrpSpPr>
          <p:cNvPr name="Group 14" id="14"/>
          <p:cNvGrpSpPr/>
          <p:nvPr/>
        </p:nvGrpSpPr>
        <p:grpSpPr>
          <a:xfrm rot="0">
            <a:off x="7925040" y="6077864"/>
            <a:ext cx="2413321" cy="248571"/>
            <a:chOff x="0" y="0"/>
            <a:chExt cx="635607" cy="65467"/>
          </a:xfrm>
        </p:grpSpPr>
        <p:sp>
          <p:nvSpPr>
            <p:cNvPr name="Freeform 15" id="15"/>
            <p:cNvSpPr/>
            <p:nvPr/>
          </p:nvSpPr>
          <p:spPr>
            <a:xfrm flipH="false" flipV="false" rot="0">
              <a:off x="0" y="0"/>
              <a:ext cx="635607" cy="65467"/>
            </a:xfrm>
            <a:custGeom>
              <a:avLst/>
              <a:gdLst/>
              <a:ahLst/>
              <a:cxnLst/>
              <a:rect r="r" b="b" t="t" l="l"/>
              <a:pathLst>
                <a:path h="65467" w="635607">
                  <a:moveTo>
                    <a:pt x="0" y="0"/>
                  </a:moveTo>
                  <a:lnTo>
                    <a:pt x="635607" y="0"/>
                  </a:lnTo>
                  <a:lnTo>
                    <a:pt x="635607" y="65467"/>
                  </a:lnTo>
                  <a:lnTo>
                    <a:pt x="0" y="65467"/>
                  </a:lnTo>
                  <a:close/>
                </a:path>
              </a:pathLst>
            </a:custGeom>
            <a:solidFill>
              <a:srgbClr val="000000">
                <a:alpha val="0"/>
              </a:srgbClr>
            </a:solidFill>
            <a:ln w="19050" cap="sq">
              <a:solidFill>
                <a:srgbClr val="00A8A8"/>
              </a:solidFill>
              <a:prstDash val="solid"/>
              <a:miter/>
            </a:ln>
          </p:spPr>
        </p:sp>
        <p:sp>
          <p:nvSpPr>
            <p:cNvPr name="TextBox 16" id="16"/>
            <p:cNvSpPr txBox="true"/>
            <p:nvPr/>
          </p:nvSpPr>
          <p:spPr>
            <a:xfrm>
              <a:off x="0" y="-76200"/>
              <a:ext cx="635607" cy="141667"/>
            </a:xfrm>
            <a:prstGeom prst="rect">
              <a:avLst/>
            </a:prstGeom>
          </p:spPr>
          <p:txBody>
            <a:bodyPr anchor="ctr" rtlCol="false" tIns="50800" lIns="50800" bIns="50800" rIns="50800"/>
            <a:lstStyle/>
            <a:p>
              <a:pPr algn="ctr">
                <a:lnSpc>
                  <a:spcPts val="3332"/>
                </a:lnSpc>
              </a:pPr>
            </a:p>
          </p:txBody>
        </p:sp>
      </p:grpSp>
      <p:grpSp>
        <p:nvGrpSpPr>
          <p:cNvPr name="Group 17" id="17"/>
          <p:cNvGrpSpPr/>
          <p:nvPr/>
        </p:nvGrpSpPr>
        <p:grpSpPr>
          <a:xfrm rot="0">
            <a:off x="1274639" y="6077864"/>
            <a:ext cx="2540201" cy="248571"/>
            <a:chOff x="0" y="0"/>
            <a:chExt cx="669024" cy="65467"/>
          </a:xfrm>
        </p:grpSpPr>
        <p:sp>
          <p:nvSpPr>
            <p:cNvPr name="Freeform 18" id="18"/>
            <p:cNvSpPr/>
            <p:nvPr/>
          </p:nvSpPr>
          <p:spPr>
            <a:xfrm flipH="false" flipV="false" rot="0">
              <a:off x="0" y="0"/>
              <a:ext cx="669024" cy="65467"/>
            </a:xfrm>
            <a:custGeom>
              <a:avLst/>
              <a:gdLst/>
              <a:ahLst/>
              <a:cxnLst/>
              <a:rect r="r" b="b" t="t" l="l"/>
              <a:pathLst>
                <a:path h="65467" w="669024">
                  <a:moveTo>
                    <a:pt x="0" y="0"/>
                  </a:moveTo>
                  <a:lnTo>
                    <a:pt x="669024" y="0"/>
                  </a:lnTo>
                  <a:lnTo>
                    <a:pt x="669024" y="65467"/>
                  </a:lnTo>
                  <a:lnTo>
                    <a:pt x="0" y="65467"/>
                  </a:lnTo>
                  <a:close/>
                </a:path>
              </a:pathLst>
            </a:custGeom>
            <a:solidFill>
              <a:srgbClr val="000000">
                <a:alpha val="0"/>
              </a:srgbClr>
            </a:solidFill>
            <a:ln w="19050" cap="sq">
              <a:solidFill>
                <a:srgbClr val="FF0000"/>
              </a:solidFill>
              <a:prstDash val="solid"/>
              <a:miter/>
            </a:ln>
          </p:spPr>
        </p:sp>
        <p:sp>
          <p:nvSpPr>
            <p:cNvPr name="TextBox 19" id="19"/>
            <p:cNvSpPr txBox="true"/>
            <p:nvPr/>
          </p:nvSpPr>
          <p:spPr>
            <a:xfrm>
              <a:off x="0" y="-76200"/>
              <a:ext cx="669024" cy="141667"/>
            </a:xfrm>
            <a:prstGeom prst="rect">
              <a:avLst/>
            </a:prstGeom>
          </p:spPr>
          <p:txBody>
            <a:bodyPr anchor="ctr" rtlCol="false" tIns="50800" lIns="50800" bIns="50800" rIns="50800"/>
            <a:lstStyle/>
            <a:p>
              <a:pPr algn="ctr">
                <a:lnSpc>
                  <a:spcPts val="3332"/>
                </a:lnSpc>
              </a:pPr>
            </a:p>
          </p:txBody>
        </p:sp>
      </p:grpSp>
      <p:grpSp>
        <p:nvGrpSpPr>
          <p:cNvPr name="Group 20" id="20"/>
          <p:cNvGrpSpPr/>
          <p:nvPr/>
        </p:nvGrpSpPr>
        <p:grpSpPr>
          <a:xfrm rot="0">
            <a:off x="4540944" y="7381424"/>
            <a:ext cx="287849" cy="28784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22" id="22"/>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grpSp>
        <p:nvGrpSpPr>
          <p:cNvPr name="Group 23" id="23"/>
          <p:cNvGrpSpPr/>
          <p:nvPr/>
        </p:nvGrpSpPr>
        <p:grpSpPr>
          <a:xfrm rot="0">
            <a:off x="4540944" y="5291208"/>
            <a:ext cx="287849" cy="28784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157"/>
            </a:solidFill>
          </p:spPr>
        </p:sp>
        <p:sp>
          <p:nvSpPr>
            <p:cNvPr name="TextBox 25" id="25"/>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TextBox 26" id="26"/>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Extra Violations</a:t>
            </a:r>
          </a:p>
        </p:txBody>
      </p:sp>
      <p:sp>
        <p:nvSpPr>
          <p:cNvPr name="TextBox 27" id="27"/>
          <p:cNvSpPr txBox="true"/>
          <p:nvPr/>
        </p:nvSpPr>
        <p:spPr>
          <a:xfrm rot="0">
            <a:off x="5000243" y="7362374"/>
            <a:ext cx="1656204" cy="971550"/>
          </a:xfrm>
          <a:prstGeom prst="rect">
            <a:avLst/>
          </a:prstGeom>
        </p:spPr>
        <p:txBody>
          <a:bodyPr anchor="t" rtlCol="false" tIns="0" lIns="0" bIns="0" rIns="0">
            <a:spAutoFit/>
          </a:bodyPr>
          <a:lstStyle/>
          <a:p>
            <a:pPr algn="l">
              <a:lnSpc>
                <a:spcPts val="1919"/>
              </a:lnSpc>
            </a:pPr>
            <a:r>
              <a:rPr lang="en-US" b="true" sz="1599">
                <a:solidFill>
                  <a:srgbClr val="000000"/>
                </a:solidFill>
                <a:latin typeface="Telegraf Bold"/>
                <a:ea typeface="Telegraf Bold"/>
                <a:cs typeface="Telegraf Bold"/>
                <a:sym typeface="Telegraf Bold"/>
              </a:rPr>
              <a:t>H8 Sev 2: </a:t>
            </a:r>
            <a:r>
              <a:rPr lang="en-US" sz="1599">
                <a:solidFill>
                  <a:srgbClr val="000000"/>
                </a:solidFill>
                <a:latin typeface="Telegraf"/>
                <a:ea typeface="Telegraf"/>
                <a:cs typeface="Telegraf"/>
                <a:sym typeface="Telegraf"/>
              </a:rPr>
              <a:t>Explore and home page feel redundant</a:t>
            </a:r>
          </a:p>
        </p:txBody>
      </p:sp>
      <p:sp>
        <p:nvSpPr>
          <p:cNvPr name="TextBox 28" id="28"/>
          <p:cNvSpPr txBox="true"/>
          <p:nvPr/>
        </p:nvSpPr>
        <p:spPr>
          <a:xfrm rot="0">
            <a:off x="11061999" y="5124450"/>
            <a:ext cx="2585441"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Visual:</a:t>
            </a:r>
          </a:p>
          <a:p>
            <a:pPr algn="l">
              <a:lnSpc>
                <a:spcPts val="1919"/>
              </a:lnSpc>
            </a:pPr>
            <a:r>
              <a:rPr lang="en-US" sz="1599">
                <a:solidFill>
                  <a:srgbClr val="000000"/>
                </a:solidFill>
                <a:latin typeface="Telegraf"/>
                <a:ea typeface="Telegraf"/>
                <a:cs typeface="Telegraf"/>
                <a:sym typeface="Telegraf"/>
              </a:rPr>
              <a:t>Changed “join”, “leave,” “request” button to black to keep consistent with group page buttons</a:t>
            </a:r>
          </a:p>
        </p:txBody>
      </p:sp>
      <p:sp>
        <p:nvSpPr>
          <p:cNvPr name="TextBox 29" id="29"/>
          <p:cNvSpPr txBox="true"/>
          <p:nvPr/>
        </p:nvSpPr>
        <p:spPr>
          <a:xfrm rot="0">
            <a:off x="14673859" y="5124450"/>
            <a:ext cx="2585441" cy="144780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Fixing consistency issues will make users less confused and less likely to make errors</a:t>
            </a:r>
          </a:p>
        </p:txBody>
      </p:sp>
      <p:sp>
        <p:nvSpPr>
          <p:cNvPr name="TextBox 30" id="30"/>
          <p:cNvSpPr txBox="true"/>
          <p:nvPr/>
        </p:nvSpPr>
        <p:spPr>
          <a:xfrm rot="0">
            <a:off x="14673859" y="6972184"/>
            <a:ext cx="2585441" cy="1447800"/>
          </a:xfrm>
          <a:prstGeom prst="rect">
            <a:avLst/>
          </a:prstGeom>
        </p:spPr>
        <p:txBody>
          <a:bodyPr anchor="t" rtlCol="false" tIns="0" lIns="0" bIns="0" rIns="0">
            <a:spAutoFit/>
          </a:bodyPr>
          <a:lstStyle/>
          <a:p>
            <a:pPr algn="l">
              <a:lnSpc>
                <a:spcPts val="1919"/>
              </a:lnSpc>
            </a:pPr>
            <a:r>
              <a:rPr lang="en-US" b="true" sz="1599">
                <a:solidFill>
                  <a:srgbClr val="000000"/>
                </a:solidFill>
                <a:latin typeface="Telegraf Bold"/>
                <a:ea typeface="Telegraf Bold"/>
                <a:cs typeface="Telegraf Bold"/>
                <a:sym typeface="Telegraf Bold"/>
              </a:rPr>
              <a:t>Greater pleasure and satisfaction:</a:t>
            </a:r>
            <a:r>
              <a:rPr lang="en-US" sz="1599">
                <a:solidFill>
                  <a:srgbClr val="000000"/>
                </a:solidFill>
                <a:latin typeface="Telegraf"/>
                <a:ea typeface="Telegraf"/>
                <a:cs typeface="Telegraf"/>
                <a:sym typeface="Telegraf"/>
              </a:rPr>
              <a:t> allows users to explore/join more groups in “explore” page. Explore page has distinct function from home page.</a:t>
            </a:r>
          </a:p>
        </p:txBody>
      </p:sp>
      <p:sp>
        <p:nvSpPr>
          <p:cNvPr name="TextBox 31" id="31"/>
          <p:cNvSpPr txBox="true"/>
          <p:nvPr/>
        </p:nvSpPr>
        <p:spPr>
          <a:xfrm rot="0">
            <a:off x="11061999" y="6972184"/>
            <a:ext cx="2585441" cy="16859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Instead of “trending posts” section similar to home page, added another horizontal scroll section showing more groups in a category</a:t>
            </a:r>
          </a:p>
        </p:txBody>
      </p:sp>
      <p:sp>
        <p:nvSpPr>
          <p:cNvPr name="TextBox 32" id="32"/>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33" id="33"/>
          <p:cNvSpPr txBox="true"/>
          <p:nvPr/>
        </p:nvSpPr>
        <p:spPr>
          <a:xfrm rot="0">
            <a:off x="4540944" y="4610450"/>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34" id="34"/>
          <p:cNvSpPr txBox="true"/>
          <p:nvPr/>
        </p:nvSpPr>
        <p:spPr>
          <a:xfrm rot="0">
            <a:off x="11061999" y="4610450"/>
            <a:ext cx="3102849"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35" id="35"/>
          <p:cNvSpPr txBox="true"/>
          <p:nvPr/>
        </p:nvSpPr>
        <p:spPr>
          <a:xfrm rot="0">
            <a:off x="14673859" y="4610450"/>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
        <p:nvSpPr>
          <p:cNvPr name="TextBox 36" id="36"/>
          <p:cNvSpPr txBox="true"/>
          <p:nvPr/>
        </p:nvSpPr>
        <p:spPr>
          <a:xfrm rot="0">
            <a:off x="8609280"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37" id="37"/>
          <p:cNvSpPr txBox="true"/>
          <p:nvPr/>
        </p:nvSpPr>
        <p:spPr>
          <a:xfrm rot="0">
            <a:off x="5000243" y="5246884"/>
            <a:ext cx="1958373" cy="1442339"/>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H4 Sev 1:</a:t>
            </a:r>
            <a:r>
              <a:rPr lang="en-US" sz="1599">
                <a:solidFill>
                  <a:srgbClr val="000000"/>
                </a:solidFill>
                <a:latin typeface="Telegraf"/>
                <a:ea typeface="Telegraf"/>
                <a:cs typeface="Telegraf"/>
                <a:sym typeface="Telegraf"/>
              </a:rPr>
              <a:t> “Join,” “leave,” request” button not same style as seen in group page (diff color)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7357120" y="2587758"/>
            <a:ext cx="3354908" cy="7293279"/>
          </a:xfrm>
          <a:custGeom>
            <a:avLst/>
            <a:gdLst/>
            <a:ahLst/>
            <a:cxnLst/>
            <a:rect r="r" b="b" t="t" l="l"/>
            <a:pathLst>
              <a:path h="7293279" w="3354908">
                <a:moveTo>
                  <a:pt x="0" y="0"/>
                </a:moveTo>
                <a:lnTo>
                  <a:pt x="3354908" y="0"/>
                </a:lnTo>
                <a:lnTo>
                  <a:pt x="3354908" y="7293279"/>
                </a:lnTo>
                <a:lnTo>
                  <a:pt x="0" y="7293279"/>
                </a:lnTo>
                <a:lnTo>
                  <a:pt x="0" y="0"/>
                </a:lnTo>
                <a:close/>
              </a:path>
            </a:pathLst>
          </a:custGeom>
          <a:blipFill>
            <a:blip r:embed="rId2"/>
            <a:stretch>
              <a:fillRect l="0" t="0" r="0" b="0"/>
            </a:stretch>
          </a:blipFill>
        </p:spPr>
      </p:sp>
      <p:sp>
        <p:nvSpPr>
          <p:cNvPr name="Freeform 3" id="3"/>
          <p:cNvSpPr/>
          <p:nvPr/>
        </p:nvSpPr>
        <p:spPr>
          <a:xfrm flipH="false" flipV="false" rot="0">
            <a:off x="1028700" y="2529435"/>
            <a:ext cx="3381737" cy="7351602"/>
          </a:xfrm>
          <a:custGeom>
            <a:avLst/>
            <a:gdLst/>
            <a:ahLst/>
            <a:cxnLst/>
            <a:rect r="r" b="b" t="t" l="l"/>
            <a:pathLst>
              <a:path h="7351602" w="3381737">
                <a:moveTo>
                  <a:pt x="0" y="0"/>
                </a:moveTo>
                <a:lnTo>
                  <a:pt x="3381737" y="0"/>
                </a:lnTo>
                <a:lnTo>
                  <a:pt x="3381737" y="7351602"/>
                </a:lnTo>
                <a:lnTo>
                  <a:pt x="0" y="7351602"/>
                </a:lnTo>
                <a:lnTo>
                  <a:pt x="0" y="0"/>
                </a:lnTo>
                <a:close/>
              </a:path>
            </a:pathLst>
          </a:custGeom>
          <a:blipFill>
            <a:blip r:embed="rId3"/>
            <a:stretch>
              <a:fillRect l="0" t="0" r="0" b="0"/>
            </a:stretch>
          </a:blipFill>
        </p:spPr>
      </p:sp>
      <p:sp>
        <p:nvSpPr>
          <p:cNvPr name="TextBox 4" id="4"/>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a:t>
            </a:r>
            <a:r>
              <a:rPr lang="en-US" b="true" sz="4800">
                <a:solidFill>
                  <a:srgbClr val="000000"/>
                </a:solidFill>
                <a:latin typeface="RoxboroughCF Bold"/>
                <a:ea typeface="RoxboroughCF Bold"/>
                <a:cs typeface="RoxboroughCF Bold"/>
                <a:sym typeface="RoxboroughCF Bold"/>
              </a:rPr>
              <a:t>Extra Violations</a:t>
            </a:r>
          </a:p>
        </p:txBody>
      </p:sp>
      <p:sp>
        <p:nvSpPr>
          <p:cNvPr name="TextBox 5" id="5"/>
          <p:cNvSpPr txBox="true"/>
          <p:nvPr/>
        </p:nvSpPr>
        <p:spPr>
          <a:xfrm rot="0">
            <a:off x="10940628" y="4639072"/>
            <a:ext cx="2932543" cy="19240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Combined search for groups, posts, hashtags etc. (similar to other social media platforms).  We decided to combine search since it looks too cluttered with two or more search bars in a single page.</a:t>
            </a:r>
          </a:p>
        </p:txBody>
      </p:sp>
      <p:sp>
        <p:nvSpPr>
          <p:cNvPr name="TextBox 6" id="6"/>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7" id="7"/>
          <p:cNvSpPr txBox="true"/>
          <p:nvPr/>
        </p:nvSpPr>
        <p:spPr>
          <a:xfrm rot="0">
            <a:off x="8421709" y="1959091"/>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8" id="8"/>
          <p:cNvSpPr txBox="true"/>
          <p:nvPr/>
        </p:nvSpPr>
        <p:spPr>
          <a:xfrm rot="0">
            <a:off x="4940431" y="4648597"/>
            <a:ext cx="1776310" cy="72796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H7 Sev 3: </a:t>
            </a:r>
            <a:r>
              <a:rPr lang="en-US" sz="1599">
                <a:solidFill>
                  <a:srgbClr val="000000"/>
                </a:solidFill>
                <a:latin typeface="Telegraf"/>
                <a:ea typeface="Telegraf"/>
                <a:cs typeface="Telegraf"/>
                <a:sym typeface="Telegraf"/>
              </a:rPr>
              <a:t>No option to search for posts</a:t>
            </a:r>
          </a:p>
        </p:txBody>
      </p:sp>
      <p:grpSp>
        <p:nvGrpSpPr>
          <p:cNvPr name="Group 9" id="9"/>
          <p:cNvGrpSpPr/>
          <p:nvPr/>
        </p:nvGrpSpPr>
        <p:grpSpPr>
          <a:xfrm rot="0">
            <a:off x="1147794" y="4721239"/>
            <a:ext cx="3163855" cy="374807"/>
            <a:chOff x="0" y="0"/>
            <a:chExt cx="833279" cy="98715"/>
          </a:xfrm>
        </p:grpSpPr>
        <p:sp>
          <p:nvSpPr>
            <p:cNvPr name="Freeform 10" id="10"/>
            <p:cNvSpPr/>
            <p:nvPr/>
          </p:nvSpPr>
          <p:spPr>
            <a:xfrm flipH="false" flipV="false" rot="0">
              <a:off x="0" y="0"/>
              <a:ext cx="833279" cy="98715"/>
            </a:xfrm>
            <a:custGeom>
              <a:avLst/>
              <a:gdLst/>
              <a:ahLst/>
              <a:cxnLst/>
              <a:rect r="r" b="b" t="t" l="l"/>
              <a:pathLst>
                <a:path h="98715" w="833279">
                  <a:moveTo>
                    <a:pt x="0" y="0"/>
                  </a:moveTo>
                  <a:lnTo>
                    <a:pt x="833279" y="0"/>
                  </a:lnTo>
                  <a:lnTo>
                    <a:pt x="833279" y="98715"/>
                  </a:lnTo>
                  <a:lnTo>
                    <a:pt x="0" y="98715"/>
                  </a:lnTo>
                  <a:close/>
                </a:path>
              </a:pathLst>
            </a:custGeom>
            <a:solidFill>
              <a:srgbClr val="000000">
                <a:alpha val="0"/>
              </a:srgbClr>
            </a:solidFill>
            <a:ln w="19050" cap="sq">
              <a:solidFill>
                <a:srgbClr val="FF0000"/>
              </a:solidFill>
              <a:prstDash val="solid"/>
              <a:miter/>
            </a:ln>
          </p:spPr>
        </p:sp>
        <p:sp>
          <p:nvSpPr>
            <p:cNvPr name="TextBox 11" id="11"/>
            <p:cNvSpPr txBox="true"/>
            <p:nvPr/>
          </p:nvSpPr>
          <p:spPr>
            <a:xfrm>
              <a:off x="0" y="-76200"/>
              <a:ext cx="833279" cy="174915"/>
            </a:xfrm>
            <a:prstGeom prst="rect">
              <a:avLst/>
            </a:prstGeom>
          </p:spPr>
          <p:txBody>
            <a:bodyPr anchor="ctr" rtlCol="false" tIns="50800" lIns="50800" bIns="50800" rIns="50800"/>
            <a:lstStyle/>
            <a:p>
              <a:pPr algn="ctr">
                <a:lnSpc>
                  <a:spcPts val="3332"/>
                </a:lnSpc>
              </a:pPr>
            </a:p>
          </p:txBody>
        </p:sp>
      </p:grpSp>
      <p:grpSp>
        <p:nvGrpSpPr>
          <p:cNvPr name="Group 12" id="12"/>
          <p:cNvGrpSpPr/>
          <p:nvPr/>
        </p:nvGrpSpPr>
        <p:grpSpPr>
          <a:xfrm rot="0">
            <a:off x="7452646" y="4716445"/>
            <a:ext cx="3163855" cy="374807"/>
            <a:chOff x="0" y="0"/>
            <a:chExt cx="833279" cy="98715"/>
          </a:xfrm>
        </p:grpSpPr>
        <p:sp>
          <p:nvSpPr>
            <p:cNvPr name="Freeform 13" id="13"/>
            <p:cNvSpPr/>
            <p:nvPr/>
          </p:nvSpPr>
          <p:spPr>
            <a:xfrm flipH="false" flipV="false" rot="0">
              <a:off x="0" y="0"/>
              <a:ext cx="833279" cy="98715"/>
            </a:xfrm>
            <a:custGeom>
              <a:avLst/>
              <a:gdLst/>
              <a:ahLst/>
              <a:cxnLst/>
              <a:rect r="r" b="b" t="t" l="l"/>
              <a:pathLst>
                <a:path h="98715" w="833279">
                  <a:moveTo>
                    <a:pt x="0" y="0"/>
                  </a:moveTo>
                  <a:lnTo>
                    <a:pt x="833279" y="0"/>
                  </a:lnTo>
                  <a:lnTo>
                    <a:pt x="833279" y="98715"/>
                  </a:lnTo>
                  <a:lnTo>
                    <a:pt x="0" y="98715"/>
                  </a:lnTo>
                  <a:close/>
                </a:path>
              </a:pathLst>
            </a:custGeom>
            <a:solidFill>
              <a:srgbClr val="000000">
                <a:alpha val="0"/>
              </a:srgbClr>
            </a:solidFill>
            <a:ln w="19050" cap="sq">
              <a:solidFill>
                <a:srgbClr val="00A8A8"/>
              </a:solidFill>
              <a:prstDash val="solid"/>
              <a:miter/>
            </a:ln>
          </p:spPr>
        </p:sp>
        <p:sp>
          <p:nvSpPr>
            <p:cNvPr name="TextBox 14" id="14"/>
            <p:cNvSpPr txBox="true"/>
            <p:nvPr/>
          </p:nvSpPr>
          <p:spPr>
            <a:xfrm>
              <a:off x="0" y="-76200"/>
              <a:ext cx="833279" cy="174915"/>
            </a:xfrm>
            <a:prstGeom prst="rect">
              <a:avLst/>
            </a:prstGeom>
          </p:spPr>
          <p:txBody>
            <a:bodyPr anchor="ctr" rtlCol="false" tIns="50800" lIns="50800" bIns="50800" rIns="50800"/>
            <a:lstStyle/>
            <a:p>
              <a:pPr algn="ctr">
                <a:lnSpc>
                  <a:spcPts val="3332"/>
                </a:lnSpc>
              </a:pPr>
            </a:p>
          </p:txBody>
        </p:sp>
      </p:grpSp>
      <p:grpSp>
        <p:nvGrpSpPr>
          <p:cNvPr name="Group 15" id="15"/>
          <p:cNvGrpSpPr/>
          <p:nvPr/>
        </p:nvGrpSpPr>
        <p:grpSpPr>
          <a:xfrm rot="0">
            <a:off x="4531510" y="4658122"/>
            <a:ext cx="287849" cy="28784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sp>
        <p:sp>
          <p:nvSpPr>
            <p:cNvPr name="TextBox 17" id="17"/>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18" id="18"/>
          <p:cNvSpPr/>
          <p:nvPr/>
        </p:nvSpPr>
        <p:spPr>
          <a:xfrm>
            <a:off x="6674111" y="4945970"/>
            <a:ext cx="549588" cy="0"/>
          </a:xfrm>
          <a:prstGeom prst="line">
            <a:avLst/>
          </a:prstGeom>
          <a:ln cap="flat" w="38100">
            <a:solidFill>
              <a:srgbClr val="000000"/>
            </a:solidFill>
            <a:prstDash val="solid"/>
            <a:headEnd type="none" len="sm" w="sm"/>
            <a:tailEnd type="triangle" len="med" w="lg"/>
          </a:ln>
        </p:spPr>
      </p:sp>
      <p:sp>
        <p:nvSpPr>
          <p:cNvPr name="TextBox 19" id="19"/>
          <p:cNvSpPr txBox="true"/>
          <p:nvPr/>
        </p:nvSpPr>
        <p:spPr>
          <a:xfrm rot="0">
            <a:off x="4531510" y="4126869"/>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20" id="20"/>
          <p:cNvSpPr txBox="true"/>
          <p:nvPr/>
        </p:nvSpPr>
        <p:spPr>
          <a:xfrm rot="0">
            <a:off x="10940628" y="4126869"/>
            <a:ext cx="3667296"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AutoShape 21" id="21"/>
          <p:cNvSpPr/>
          <p:nvPr/>
        </p:nvSpPr>
        <p:spPr>
          <a:xfrm>
            <a:off x="13911271" y="4965020"/>
            <a:ext cx="549588" cy="0"/>
          </a:xfrm>
          <a:prstGeom prst="line">
            <a:avLst/>
          </a:prstGeom>
          <a:ln cap="flat" w="38100">
            <a:solidFill>
              <a:srgbClr val="000000"/>
            </a:solidFill>
            <a:prstDash val="solid"/>
            <a:headEnd type="none" len="sm" w="sm"/>
            <a:tailEnd type="triangle" len="med" w="lg"/>
          </a:ln>
        </p:spPr>
      </p:sp>
      <p:sp>
        <p:nvSpPr>
          <p:cNvPr name="TextBox 22" id="22"/>
          <p:cNvSpPr txBox="true"/>
          <p:nvPr/>
        </p:nvSpPr>
        <p:spPr>
          <a:xfrm rot="0">
            <a:off x="14760325" y="4639072"/>
            <a:ext cx="2585441" cy="120967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Efficient App Navigation:</a:t>
            </a:r>
          </a:p>
          <a:p>
            <a:pPr algn="l">
              <a:lnSpc>
                <a:spcPts val="1919"/>
              </a:lnSpc>
            </a:pPr>
            <a:r>
              <a:rPr lang="en-US" sz="1599">
                <a:solidFill>
                  <a:srgbClr val="000000"/>
                </a:solidFill>
                <a:latin typeface="Telegraf"/>
                <a:ea typeface="Telegraf"/>
                <a:cs typeface="Telegraf"/>
                <a:sym typeface="Telegraf"/>
              </a:rPr>
              <a:t>Can directly search for posts, hashtags, groups etc without manually scrolling through them.</a:t>
            </a:r>
          </a:p>
        </p:txBody>
      </p:sp>
      <p:sp>
        <p:nvSpPr>
          <p:cNvPr name="TextBox 23" id="23"/>
          <p:cNvSpPr txBox="true"/>
          <p:nvPr/>
        </p:nvSpPr>
        <p:spPr>
          <a:xfrm rot="0">
            <a:off x="14760325" y="4126869"/>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4940431" y="4648597"/>
            <a:ext cx="1776310" cy="1204214"/>
          </a:xfrm>
          <a:prstGeom prst="rect">
            <a:avLst/>
          </a:prstGeom>
        </p:spPr>
        <p:txBody>
          <a:bodyPr anchor="t" rtlCol="false" tIns="0" lIns="0" bIns="0" rIns="0">
            <a:spAutoFit/>
          </a:bodyPr>
          <a:lstStyle/>
          <a:p>
            <a:pPr algn="l">
              <a:lnSpc>
                <a:spcPts val="1887"/>
              </a:lnSpc>
              <a:spcBef>
                <a:spcPct val="0"/>
              </a:spcBef>
            </a:pPr>
            <a:r>
              <a:rPr lang="en-US" b="true" sz="1599">
                <a:solidFill>
                  <a:srgbClr val="000000"/>
                </a:solidFill>
                <a:latin typeface="Telegraf Bold"/>
                <a:ea typeface="Telegraf Bold"/>
                <a:cs typeface="Telegraf Bold"/>
                <a:sym typeface="Telegraf Bold"/>
              </a:rPr>
              <a:t>H3 Sev 2: </a:t>
            </a:r>
            <a:r>
              <a:rPr lang="en-US" sz="1599">
                <a:solidFill>
                  <a:srgbClr val="000000"/>
                </a:solidFill>
                <a:latin typeface="Telegraf"/>
                <a:ea typeface="Telegraf"/>
                <a:cs typeface="Telegraf"/>
                <a:sym typeface="Telegraf"/>
              </a:rPr>
              <a:t>Can’t go back or exit out of “choose an account” in onboarding</a:t>
            </a:r>
          </a:p>
        </p:txBody>
      </p:sp>
      <p:grpSp>
        <p:nvGrpSpPr>
          <p:cNvPr name="Group 3" id="3"/>
          <p:cNvGrpSpPr/>
          <p:nvPr/>
        </p:nvGrpSpPr>
        <p:grpSpPr>
          <a:xfrm rot="0">
            <a:off x="4531510" y="4658122"/>
            <a:ext cx="287849" cy="28784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00"/>
            </a:solidFill>
          </p:spPr>
        </p:sp>
        <p:sp>
          <p:nvSpPr>
            <p:cNvPr name="TextBox 5" id="5"/>
            <p:cNvSpPr txBox="true"/>
            <p:nvPr/>
          </p:nvSpPr>
          <p:spPr>
            <a:xfrm>
              <a:off x="76200" y="0"/>
              <a:ext cx="660400" cy="736600"/>
            </a:xfrm>
            <a:prstGeom prst="rect">
              <a:avLst/>
            </a:prstGeom>
          </p:spPr>
          <p:txBody>
            <a:bodyPr anchor="ctr" rtlCol="false" tIns="50800" lIns="50800" bIns="50800" rIns="50800"/>
            <a:lstStyle/>
            <a:p>
              <a:pPr algn="ctr">
                <a:lnSpc>
                  <a:spcPts val="3332"/>
                </a:lnSpc>
              </a:pPr>
            </a:p>
          </p:txBody>
        </p:sp>
      </p:grpSp>
      <p:sp>
        <p:nvSpPr>
          <p:cNvPr name="AutoShape 6" id="6"/>
          <p:cNvSpPr/>
          <p:nvPr/>
        </p:nvSpPr>
        <p:spPr>
          <a:xfrm>
            <a:off x="6674111" y="4945970"/>
            <a:ext cx="549588" cy="0"/>
          </a:xfrm>
          <a:prstGeom prst="line">
            <a:avLst/>
          </a:prstGeom>
          <a:ln cap="flat" w="38100">
            <a:solidFill>
              <a:srgbClr val="000000"/>
            </a:solidFill>
            <a:prstDash val="solid"/>
            <a:headEnd type="none" len="sm" w="sm"/>
            <a:tailEnd type="triangle" len="med" w="lg"/>
          </a:ln>
        </p:spPr>
      </p:sp>
      <p:sp>
        <p:nvSpPr>
          <p:cNvPr name="AutoShape 7" id="7"/>
          <p:cNvSpPr/>
          <p:nvPr/>
        </p:nvSpPr>
        <p:spPr>
          <a:xfrm>
            <a:off x="13911271" y="4965020"/>
            <a:ext cx="549588" cy="0"/>
          </a:xfrm>
          <a:prstGeom prst="line">
            <a:avLst/>
          </a:prstGeom>
          <a:ln cap="flat" w="38100">
            <a:solidFill>
              <a:srgbClr val="000000"/>
            </a:solidFill>
            <a:prstDash val="solid"/>
            <a:headEnd type="none" len="sm" w="sm"/>
            <a:tailEnd type="triangle" len="med" w="lg"/>
          </a:ln>
        </p:spPr>
      </p:sp>
      <p:sp>
        <p:nvSpPr>
          <p:cNvPr name="Freeform 8" id="8"/>
          <p:cNvSpPr/>
          <p:nvPr/>
        </p:nvSpPr>
        <p:spPr>
          <a:xfrm flipH="false" flipV="false" rot="0">
            <a:off x="1005903" y="2529435"/>
            <a:ext cx="3382401" cy="7353045"/>
          </a:xfrm>
          <a:custGeom>
            <a:avLst/>
            <a:gdLst/>
            <a:ahLst/>
            <a:cxnLst/>
            <a:rect r="r" b="b" t="t" l="l"/>
            <a:pathLst>
              <a:path h="7353045" w="3382401">
                <a:moveTo>
                  <a:pt x="0" y="0"/>
                </a:moveTo>
                <a:lnTo>
                  <a:pt x="3382401" y="0"/>
                </a:lnTo>
                <a:lnTo>
                  <a:pt x="3382401" y="7353044"/>
                </a:lnTo>
                <a:lnTo>
                  <a:pt x="0" y="7353044"/>
                </a:lnTo>
                <a:lnTo>
                  <a:pt x="0" y="0"/>
                </a:lnTo>
                <a:close/>
              </a:path>
            </a:pathLst>
          </a:custGeom>
          <a:blipFill>
            <a:blip r:embed="rId2"/>
            <a:stretch>
              <a:fillRect l="0" t="0" r="0" b="0"/>
            </a:stretch>
          </a:blipFill>
        </p:spPr>
      </p:sp>
      <p:sp>
        <p:nvSpPr>
          <p:cNvPr name="Freeform 9" id="9"/>
          <p:cNvSpPr/>
          <p:nvPr/>
        </p:nvSpPr>
        <p:spPr>
          <a:xfrm flipH="false" flipV="false" rot="0">
            <a:off x="7262953" y="2529435"/>
            <a:ext cx="3382401" cy="7353045"/>
          </a:xfrm>
          <a:custGeom>
            <a:avLst/>
            <a:gdLst/>
            <a:ahLst/>
            <a:cxnLst/>
            <a:rect r="r" b="b" t="t" l="l"/>
            <a:pathLst>
              <a:path h="7353045" w="3382401">
                <a:moveTo>
                  <a:pt x="0" y="0"/>
                </a:moveTo>
                <a:lnTo>
                  <a:pt x="3382400" y="0"/>
                </a:lnTo>
                <a:lnTo>
                  <a:pt x="3382400" y="7353044"/>
                </a:lnTo>
                <a:lnTo>
                  <a:pt x="0" y="7353044"/>
                </a:lnTo>
                <a:lnTo>
                  <a:pt x="0" y="0"/>
                </a:lnTo>
                <a:close/>
              </a:path>
            </a:pathLst>
          </a:custGeom>
          <a:blipFill>
            <a:blip r:embed="rId2"/>
            <a:stretch>
              <a:fillRect l="0" t="0" r="0" b="0"/>
            </a:stretch>
          </a:blipFill>
        </p:spPr>
      </p:sp>
      <p:sp>
        <p:nvSpPr>
          <p:cNvPr name="TextBox 10" id="10"/>
          <p:cNvSpPr txBox="true"/>
          <p:nvPr/>
        </p:nvSpPr>
        <p:spPr>
          <a:xfrm rot="0">
            <a:off x="1028700" y="936076"/>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Design Revisions: </a:t>
            </a:r>
            <a:r>
              <a:rPr lang="en-US" b="true" sz="4800">
                <a:solidFill>
                  <a:srgbClr val="000000"/>
                </a:solidFill>
                <a:latin typeface="RoxboroughCF Bold"/>
                <a:ea typeface="RoxboroughCF Bold"/>
                <a:cs typeface="RoxboroughCF Bold"/>
                <a:sym typeface="RoxboroughCF Bold"/>
              </a:rPr>
              <a:t>Extra Violations</a:t>
            </a:r>
          </a:p>
        </p:txBody>
      </p:sp>
      <p:sp>
        <p:nvSpPr>
          <p:cNvPr name="TextBox 11" id="11"/>
          <p:cNvSpPr txBox="true"/>
          <p:nvPr/>
        </p:nvSpPr>
        <p:spPr>
          <a:xfrm rot="0">
            <a:off x="10940628" y="4639072"/>
            <a:ext cx="2932543" cy="971550"/>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Functionality:</a:t>
            </a:r>
          </a:p>
          <a:p>
            <a:pPr algn="l">
              <a:lnSpc>
                <a:spcPts val="1919"/>
              </a:lnSpc>
            </a:pPr>
            <a:r>
              <a:rPr lang="en-US" sz="1599">
                <a:solidFill>
                  <a:srgbClr val="000000"/>
                </a:solidFill>
                <a:latin typeface="Telegraf"/>
                <a:ea typeface="Telegraf"/>
                <a:cs typeface="Telegraf"/>
                <a:sym typeface="Telegraf"/>
              </a:rPr>
              <a:t>Make dark background clickable to exit from sign-in pop-up</a:t>
            </a:r>
          </a:p>
        </p:txBody>
      </p:sp>
      <p:sp>
        <p:nvSpPr>
          <p:cNvPr name="TextBox 12" id="12"/>
          <p:cNvSpPr txBox="true"/>
          <p:nvPr/>
        </p:nvSpPr>
        <p:spPr>
          <a:xfrm rot="0">
            <a:off x="2084239" y="1900768"/>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Before</a:t>
            </a:r>
          </a:p>
        </p:txBody>
      </p:sp>
      <p:sp>
        <p:nvSpPr>
          <p:cNvPr name="TextBox 13" id="13"/>
          <p:cNvSpPr txBox="true"/>
          <p:nvPr/>
        </p:nvSpPr>
        <p:spPr>
          <a:xfrm rot="0">
            <a:off x="8421709" y="1959091"/>
            <a:ext cx="1225730" cy="352442"/>
          </a:xfrm>
          <a:prstGeom prst="rect">
            <a:avLst/>
          </a:prstGeom>
        </p:spPr>
        <p:txBody>
          <a:bodyPr anchor="t" rtlCol="false" tIns="0" lIns="0" bIns="0" rIns="0">
            <a:spAutoFit/>
          </a:bodyPr>
          <a:lstStyle/>
          <a:p>
            <a:pPr algn="ctr" marL="0" indent="0" lvl="0">
              <a:lnSpc>
                <a:spcPts val="2610"/>
              </a:lnSpc>
            </a:pPr>
            <a:r>
              <a:rPr lang="en-US" b="true" sz="2175">
                <a:solidFill>
                  <a:srgbClr val="000000"/>
                </a:solidFill>
                <a:latin typeface="Telegraf Bold"/>
                <a:ea typeface="Telegraf Bold"/>
                <a:cs typeface="Telegraf Bold"/>
                <a:sym typeface="Telegraf Bold"/>
              </a:rPr>
              <a:t>After</a:t>
            </a:r>
          </a:p>
        </p:txBody>
      </p:sp>
      <p:sp>
        <p:nvSpPr>
          <p:cNvPr name="TextBox 14" id="14"/>
          <p:cNvSpPr txBox="true"/>
          <p:nvPr/>
        </p:nvSpPr>
        <p:spPr>
          <a:xfrm rot="0">
            <a:off x="4531510" y="4126869"/>
            <a:ext cx="1225730"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Violation</a:t>
            </a:r>
          </a:p>
        </p:txBody>
      </p:sp>
      <p:sp>
        <p:nvSpPr>
          <p:cNvPr name="TextBox 15" id="15"/>
          <p:cNvSpPr txBox="true"/>
          <p:nvPr/>
        </p:nvSpPr>
        <p:spPr>
          <a:xfrm rot="0">
            <a:off x="10940628" y="4126869"/>
            <a:ext cx="3667296"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Revision &amp; Rationale</a:t>
            </a:r>
          </a:p>
        </p:txBody>
      </p:sp>
      <p:sp>
        <p:nvSpPr>
          <p:cNvPr name="TextBox 16" id="16"/>
          <p:cNvSpPr txBox="true"/>
          <p:nvPr/>
        </p:nvSpPr>
        <p:spPr>
          <a:xfrm rot="0">
            <a:off x="14760325" y="4639072"/>
            <a:ext cx="2585441" cy="1685925"/>
          </a:xfrm>
          <a:prstGeom prst="rect">
            <a:avLst/>
          </a:prstGeom>
        </p:spPr>
        <p:txBody>
          <a:bodyPr anchor="t" rtlCol="false" tIns="0" lIns="0" bIns="0" rIns="0">
            <a:spAutoFit/>
          </a:bodyPr>
          <a:lstStyle/>
          <a:p>
            <a:pPr algn="l">
              <a:lnSpc>
                <a:spcPts val="1919"/>
              </a:lnSpc>
            </a:pPr>
            <a:r>
              <a:rPr lang="en-US" sz="1599" b="true">
                <a:solidFill>
                  <a:srgbClr val="000000"/>
                </a:solidFill>
                <a:latin typeface="Telegraf Bold"/>
                <a:ea typeface="Telegraf Bold"/>
                <a:cs typeface="Telegraf Bold"/>
                <a:sym typeface="Telegraf Bold"/>
              </a:rPr>
              <a:t>Commission fewer errors:</a:t>
            </a:r>
          </a:p>
          <a:p>
            <a:pPr algn="l">
              <a:lnSpc>
                <a:spcPts val="1919"/>
              </a:lnSpc>
            </a:pPr>
            <a:r>
              <a:rPr lang="en-US" sz="1599">
                <a:solidFill>
                  <a:srgbClr val="000000"/>
                </a:solidFill>
                <a:latin typeface="Telegraf"/>
                <a:ea typeface="Telegraf"/>
                <a:cs typeface="Telegraf"/>
                <a:sym typeface="Telegraf"/>
              </a:rPr>
              <a:t>User can undo/go back to select calendar page if they make a mistake or change their mind</a:t>
            </a:r>
          </a:p>
          <a:p>
            <a:pPr algn="l">
              <a:lnSpc>
                <a:spcPts val="1919"/>
              </a:lnSpc>
            </a:pPr>
          </a:p>
        </p:txBody>
      </p:sp>
      <p:sp>
        <p:nvSpPr>
          <p:cNvPr name="TextBox 17" id="17"/>
          <p:cNvSpPr txBox="true"/>
          <p:nvPr/>
        </p:nvSpPr>
        <p:spPr>
          <a:xfrm rot="0">
            <a:off x="14760325" y="4126869"/>
            <a:ext cx="2585441" cy="352442"/>
          </a:xfrm>
          <a:prstGeom prst="rect">
            <a:avLst/>
          </a:prstGeom>
        </p:spPr>
        <p:txBody>
          <a:bodyPr anchor="t" rtlCol="false" tIns="0" lIns="0" bIns="0" rIns="0">
            <a:spAutoFit/>
          </a:bodyPr>
          <a:lstStyle/>
          <a:p>
            <a:pPr algn="l" marL="0" indent="0" lvl="0">
              <a:lnSpc>
                <a:spcPts val="2610"/>
              </a:lnSpc>
            </a:pPr>
            <a:r>
              <a:rPr lang="en-US" b="true" sz="2175">
                <a:solidFill>
                  <a:srgbClr val="000000"/>
                </a:solidFill>
                <a:latin typeface="Telegraf Bold"/>
                <a:ea typeface="Telegraf Bold"/>
                <a:cs typeface="Telegraf Bold"/>
                <a:sym typeface="Telegraf Bold"/>
              </a:rPr>
              <a:t>Usability Goals</a:t>
            </a:r>
          </a:p>
        </p:txBody>
      </p:sp>
      <p:grpSp>
        <p:nvGrpSpPr>
          <p:cNvPr name="Group 18" id="18"/>
          <p:cNvGrpSpPr/>
          <p:nvPr/>
        </p:nvGrpSpPr>
        <p:grpSpPr>
          <a:xfrm rot="0">
            <a:off x="1161406" y="2775921"/>
            <a:ext cx="3166160" cy="6992971"/>
            <a:chOff x="0" y="0"/>
            <a:chExt cx="833886" cy="1841770"/>
          </a:xfrm>
        </p:grpSpPr>
        <p:sp>
          <p:nvSpPr>
            <p:cNvPr name="Freeform 19" id="19"/>
            <p:cNvSpPr/>
            <p:nvPr/>
          </p:nvSpPr>
          <p:spPr>
            <a:xfrm flipH="false" flipV="false" rot="0">
              <a:off x="0" y="0"/>
              <a:ext cx="833886" cy="1841770"/>
            </a:xfrm>
            <a:custGeom>
              <a:avLst/>
              <a:gdLst/>
              <a:ahLst/>
              <a:cxnLst/>
              <a:rect r="r" b="b" t="t" l="l"/>
              <a:pathLst>
                <a:path h="1841770" w="833886">
                  <a:moveTo>
                    <a:pt x="0" y="0"/>
                  </a:moveTo>
                  <a:lnTo>
                    <a:pt x="833886" y="0"/>
                  </a:lnTo>
                  <a:lnTo>
                    <a:pt x="833886" y="1841770"/>
                  </a:lnTo>
                  <a:lnTo>
                    <a:pt x="0" y="1841770"/>
                  </a:lnTo>
                  <a:close/>
                </a:path>
              </a:pathLst>
            </a:custGeom>
            <a:solidFill>
              <a:srgbClr val="000000">
                <a:alpha val="0"/>
              </a:srgbClr>
            </a:solidFill>
            <a:ln w="19050" cap="sq">
              <a:solidFill>
                <a:srgbClr val="FF0000"/>
              </a:solidFill>
              <a:prstDash val="solid"/>
              <a:miter/>
            </a:ln>
          </p:spPr>
        </p:sp>
        <p:sp>
          <p:nvSpPr>
            <p:cNvPr name="TextBox 20" id="20"/>
            <p:cNvSpPr txBox="true"/>
            <p:nvPr/>
          </p:nvSpPr>
          <p:spPr>
            <a:xfrm>
              <a:off x="0" y="-76200"/>
              <a:ext cx="833886" cy="1917970"/>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7357120" y="2709472"/>
            <a:ext cx="3166160" cy="6992971"/>
            <a:chOff x="0" y="0"/>
            <a:chExt cx="833886" cy="1841770"/>
          </a:xfrm>
        </p:grpSpPr>
        <p:sp>
          <p:nvSpPr>
            <p:cNvPr name="Freeform 22" id="22"/>
            <p:cNvSpPr/>
            <p:nvPr/>
          </p:nvSpPr>
          <p:spPr>
            <a:xfrm flipH="false" flipV="false" rot="0">
              <a:off x="0" y="0"/>
              <a:ext cx="833886" cy="1841770"/>
            </a:xfrm>
            <a:custGeom>
              <a:avLst/>
              <a:gdLst/>
              <a:ahLst/>
              <a:cxnLst/>
              <a:rect r="r" b="b" t="t" l="l"/>
              <a:pathLst>
                <a:path h="1841770" w="833886">
                  <a:moveTo>
                    <a:pt x="0" y="0"/>
                  </a:moveTo>
                  <a:lnTo>
                    <a:pt x="833886" y="0"/>
                  </a:lnTo>
                  <a:lnTo>
                    <a:pt x="833886" y="1841770"/>
                  </a:lnTo>
                  <a:lnTo>
                    <a:pt x="0" y="1841770"/>
                  </a:lnTo>
                  <a:close/>
                </a:path>
              </a:pathLst>
            </a:custGeom>
            <a:solidFill>
              <a:srgbClr val="000000">
                <a:alpha val="0"/>
              </a:srgbClr>
            </a:solidFill>
            <a:ln w="19050" cap="sq">
              <a:solidFill>
                <a:srgbClr val="00A8A8"/>
              </a:solidFill>
              <a:prstDash val="solid"/>
              <a:miter/>
            </a:ln>
          </p:spPr>
        </p:sp>
        <p:sp>
          <p:nvSpPr>
            <p:cNvPr name="TextBox 23" id="23"/>
            <p:cNvSpPr txBox="true"/>
            <p:nvPr/>
          </p:nvSpPr>
          <p:spPr>
            <a:xfrm>
              <a:off x="0" y="-76200"/>
              <a:ext cx="833886" cy="1917970"/>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AutoShape 2" id="2"/>
          <p:cNvSpPr/>
          <p:nvPr/>
        </p:nvSpPr>
        <p:spPr>
          <a:xfrm>
            <a:off x="0" y="6025687"/>
            <a:ext cx="22058114" cy="23812"/>
          </a:xfrm>
          <a:prstGeom prst="line">
            <a:avLst/>
          </a:prstGeom>
          <a:ln cap="flat" w="47625">
            <a:solidFill>
              <a:srgbClr val="000000"/>
            </a:solidFill>
            <a:prstDash val="solid"/>
            <a:headEnd type="none" len="sm" w="sm"/>
            <a:tailEnd type="none" len="sm" w="sm"/>
          </a:ln>
        </p:spPr>
      </p:sp>
      <p:grpSp>
        <p:nvGrpSpPr>
          <p:cNvPr name="Group 3" id="3"/>
          <p:cNvGrpSpPr/>
          <p:nvPr/>
        </p:nvGrpSpPr>
        <p:grpSpPr>
          <a:xfrm rot="0">
            <a:off x="8261813" y="5143500"/>
            <a:ext cx="1764375" cy="1764375"/>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5" id="5"/>
          <p:cNvSpPr txBox="true"/>
          <p:nvPr/>
        </p:nvSpPr>
        <p:spPr>
          <a:xfrm rot="0">
            <a:off x="3579101" y="3414443"/>
            <a:ext cx="11511759" cy="910590"/>
          </a:xfrm>
          <a:prstGeom prst="rect">
            <a:avLst/>
          </a:prstGeom>
        </p:spPr>
        <p:txBody>
          <a:bodyPr anchor="t" rtlCol="false" tIns="0" lIns="0" bIns="0" rIns="0">
            <a:spAutoFit/>
          </a:bodyPr>
          <a:lstStyle/>
          <a:p>
            <a:pPr algn="ctr" marL="0" indent="0" lvl="0">
              <a:lnSpc>
                <a:spcPts val="7080"/>
              </a:lnSpc>
            </a:pPr>
            <a:r>
              <a:rPr lang="en-US" b="true" sz="6000">
                <a:solidFill>
                  <a:srgbClr val="000000"/>
                </a:solidFill>
                <a:latin typeface="RoxboroughCF Bold"/>
                <a:ea typeface="RoxboroughCF Bold"/>
                <a:cs typeface="RoxboroughCF Bold"/>
                <a:sym typeface="RoxboroughCF Bold"/>
              </a:rPr>
              <a:t>Prototype Implementation</a:t>
            </a:r>
          </a:p>
        </p:txBody>
      </p:sp>
      <p:sp>
        <p:nvSpPr>
          <p:cNvPr name="TextBox 6" id="6"/>
          <p:cNvSpPr txBox="true"/>
          <p:nvPr/>
        </p:nvSpPr>
        <p:spPr>
          <a:xfrm rot="0">
            <a:off x="8916758" y="5435137"/>
            <a:ext cx="454485" cy="1047750"/>
          </a:xfrm>
          <a:prstGeom prst="rect">
            <a:avLst/>
          </a:prstGeom>
        </p:spPr>
        <p:txBody>
          <a:bodyPr anchor="t" rtlCol="false" tIns="0" lIns="0" bIns="0" rIns="0">
            <a:spAutoFit/>
          </a:bodyPr>
          <a:lstStyle/>
          <a:p>
            <a:pPr algn="ctr" marL="0" indent="0" lvl="0">
              <a:lnSpc>
                <a:spcPts val="8400"/>
              </a:lnSpc>
              <a:spcBef>
                <a:spcPct val="0"/>
              </a:spcBef>
            </a:pPr>
            <a:r>
              <a:rPr lang="en-US" b="true" sz="6000">
                <a:solidFill>
                  <a:srgbClr val="FFFFFF"/>
                </a:solidFill>
                <a:latin typeface="RoxboroughCF Bold"/>
                <a:ea typeface="RoxboroughCF Bold"/>
                <a:cs typeface="RoxboroughCF Bold"/>
                <a:sym typeface="RoxboroughCF Bold"/>
              </a:rPr>
              <a:t>3</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2739579" y="3380119"/>
            <a:ext cx="2823685" cy="2117763"/>
          </a:xfrm>
          <a:custGeom>
            <a:avLst/>
            <a:gdLst/>
            <a:ahLst/>
            <a:cxnLst/>
            <a:rect r="r" b="b" t="t" l="l"/>
            <a:pathLst>
              <a:path h="2117763" w="2823685">
                <a:moveTo>
                  <a:pt x="0" y="0"/>
                </a:moveTo>
                <a:lnTo>
                  <a:pt x="2823685" y="0"/>
                </a:lnTo>
                <a:lnTo>
                  <a:pt x="2823685" y="2117763"/>
                </a:lnTo>
                <a:lnTo>
                  <a:pt x="0" y="2117763"/>
                </a:lnTo>
                <a:lnTo>
                  <a:pt x="0" y="0"/>
                </a:lnTo>
                <a:close/>
              </a:path>
            </a:pathLst>
          </a:custGeom>
          <a:blipFill>
            <a:blip r:embed="rId2"/>
            <a:stretch>
              <a:fillRect l="0" t="0" r="0" b="0"/>
            </a:stretch>
          </a:blipFill>
        </p:spPr>
      </p:sp>
      <p:sp>
        <p:nvSpPr>
          <p:cNvPr name="Freeform 3" id="3"/>
          <p:cNvSpPr/>
          <p:nvPr/>
        </p:nvSpPr>
        <p:spPr>
          <a:xfrm flipH="false" flipV="false" rot="0">
            <a:off x="2063933" y="3715256"/>
            <a:ext cx="3240946" cy="2129430"/>
          </a:xfrm>
          <a:custGeom>
            <a:avLst/>
            <a:gdLst/>
            <a:ahLst/>
            <a:cxnLst/>
            <a:rect r="r" b="b" t="t" l="l"/>
            <a:pathLst>
              <a:path h="2129430" w="3240946">
                <a:moveTo>
                  <a:pt x="0" y="0"/>
                </a:moveTo>
                <a:lnTo>
                  <a:pt x="3240945" y="0"/>
                </a:lnTo>
                <a:lnTo>
                  <a:pt x="3240945" y="2129430"/>
                </a:lnTo>
                <a:lnTo>
                  <a:pt x="0" y="2129430"/>
                </a:lnTo>
                <a:lnTo>
                  <a:pt x="0" y="0"/>
                </a:lnTo>
                <a:close/>
              </a:path>
            </a:pathLst>
          </a:custGeom>
          <a:blipFill>
            <a:blip r:embed="rId3"/>
            <a:stretch>
              <a:fillRect l="0" t="0" r="0" b="0"/>
            </a:stretch>
          </a:blipFill>
        </p:spPr>
      </p:sp>
      <p:sp>
        <p:nvSpPr>
          <p:cNvPr name="Freeform 4" id="4"/>
          <p:cNvSpPr/>
          <p:nvPr/>
        </p:nvSpPr>
        <p:spPr>
          <a:xfrm flipH="false" flipV="false" rot="0">
            <a:off x="11355625" y="6651601"/>
            <a:ext cx="5591593" cy="2308273"/>
          </a:xfrm>
          <a:custGeom>
            <a:avLst/>
            <a:gdLst/>
            <a:ahLst/>
            <a:cxnLst/>
            <a:rect r="r" b="b" t="t" l="l"/>
            <a:pathLst>
              <a:path h="2308273" w="5591593">
                <a:moveTo>
                  <a:pt x="0" y="0"/>
                </a:moveTo>
                <a:lnTo>
                  <a:pt x="5591593" y="0"/>
                </a:lnTo>
                <a:lnTo>
                  <a:pt x="5591593" y="2308273"/>
                </a:lnTo>
                <a:lnTo>
                  <a:pt x="0" y="2308273"/>
                </a:lnTo>
                <a:lnTo>
                  <a:pt x="0" y="0"/>
                </a:lnTo>
                <a:close/>
              </a:path>
            </a:pathLst>
          </a:custGeom>
          <a:blipFill>
            <a:blip r:embed="rId4"/>
            <a:stretch>
              <a:fillRect l="0" t="0" r="0" b="0"/>
            </a:stretch>
          </a:blipFill>
        </p:spPr>
      </p:sp>
      <p:sp>
        <p:nvSpPr>
          <p:cNvPr name="Freeform 5" id="5"/>
          <p:cNvSpPr/>
          <p:nvPr/>
        </p:nvSpPr>
        <p:spPr>
          <a:xfrm flipH="false" flipV="false" rot="0">
            <a:off x="5816073" y="7212330"/>
            <a:ext cx="3091676" cy="1545838"/>
          </a:xfrm>
          <a:custGeom>
            <a:avLst/>
            <a:gdLst/>
            <a:ahLst/>
            <a:cxnLst/>
            <a:rect r="r" b="b" t="t" l="l"/>
            <a:pathLst>
              <a:path h="1545838" w="3091676">
                <a:moveTo>
                  <a:pt x="0" y="0"/>
                </a:moveTo>
                <a:lnTo>
                  <a:pt x="3091676" y="0"/>
                </a:lnTo>
                <a:lnTo>
                  <a:pt x="3091676" y="1545838"/>
                </a:lnTo>
                <a:lnTo>
                  <a:pt x="0" y="1545838"/>
                </a:lnTo>
                <a:lnTo>
                  <a:pt x="0" y="0"/>
                </a:lnTo>
                <a:close/>
              </a:path>
            </a:pathLst>
          </a:custGeom>
          <a:blipFill>
            <a:blip r:embed="rId5"/>
            <a:stretch>
              <a:fillRect l="0" t="0" r="0" b="0"/>
            </a:stretch>
          </a:blipFill>
        </p:spPr>
      </p:sp>
      <p:sp>
        <p:nvSpPr>
          <p:cNvPr name="Freeform 6" id="6"/>
          <p:cNvSpPr/>
          <p:nvPr/>
        </p:nvSpPr>
        <p:spPr>
          <a:xfrm flipH="false" flipV="false" rot="0">
            <a:off x="1773901" y="7212330"/>
            <a:ext cx="3714933" cy="1340952"/>
          </a:xfrm>
          <a:custGeom>
            <a:avLst/>
            <a:gdLst/>
            <a:ahLst/>
            <a:cxnLst/>
            <a:rect r="r" b="b" t="t" l="l"/>
            <a:pathLst>
              <a:path h="1340952" w="3714933">
                <a:moveTo>
                  <a:pt x="0" y="0"/>
                </a:moveTo>
                <a:lnTo>
                  <a:pt x="3714933" y="0"/>
                </a:lnTo>
                <a:lnTo>
                  <a:pt x="3714933" y="1340952"/>
                </a:lnTo>
                <a:lnTo>
                  <a:pt x="0" y="1340952"/>
                </a:lnTo>
                <a:lnTo>
                  <a:pt x="0" y="0"/>
                </a:lnTo>
                <a:close/>
              </a:path>
            </a:pathLst>
          </a:custGeom>
          <a:blipFill>
            <a:blip r:embed="rId6"/>
            <a:stretch>
              <a:fillRect l="0" t="0" r="0" b="0"/>
            </a:stretch>
          </a:blipFill>
        </p:spPr>
      </p:sp>
      <p:sp>
        <p:nvSpPr>
          <p:cNvPr name="Freeform 7" id="7"/>
          <p:cNvSpPr/>
          <p:nvPr/>
        </p:nvSpPr>
        <p:spPr>
          <a:xfrm flipH="false" flipV="false" rot="0">
            <a:off x="5571718" y="3715256"/>
            <a:ext cx="2079558" cy="2079558"/>
          </a:xfrm>
          <a:custGeom>
            <a:avLst/>
            <a:gdLst/>
            <a:ahLst/>
            <a:cxnLst/>
            <a:rect r="r" b="b" t="t" l="l"/>
            <a:pathLst>
              <a:path h="2079558" w="2079558">
                <a:moveTo>
                  <a:pt x="0" y="0"/>
                </a:moveTo>
                <a:lnTo>
                  <a:pt x="2079558" y="0"/>
                </a:lnTo>
                <a:lnTo>
                  <a:pt x="2079558" y="2079558"/>
                </a:lnTo>
                <a:lnTo>
                  <a:pt x="0" y="2079558"/>
                </a:lnTo>
                <a:lnTo>
                  <a:pt x="0" y="0"/>
                </a:lnTo>
                <a:close/>
              </a:path>
            </a:pathLst>
          </a:custGeom>
          <a:blipFill>
            <a:blip r:embed="rId7"/>
            <a:stretch>
              <a:fillRect l="0" t="0" r="0" b="0"/>
            </a:stretch>
          </a:blipFill>
        </p:spPr>
      </p:sp>
      <p:sp>
        <p:nvSpPr>
          <p:cNvPr name="TextBox 8" id="8"/>
          <p:cNvSpPr txBox="true"/>
          <p:nvPr/>
        </p:nvSpPr>
        <p:spPr>
          <a:xfrm rot="0">
            <a:off x="1033491" y="1038225"/>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Framework and Tools</a:t>
            </a:r>
          </a:p>
        </p:txBody>
      </p:sp>
      <p:sp>
        <p:nvSpPr>
          <p:cNvPr name="TextBox 9" id="9"/>
          <p:cNvSpPr txBox="true"/>
          <p:nvPr/>
        </p:nvSpPr>
        <p:spPr>
          <a:xfrm rot="0">
            <a:off x="12911068" y="2975661"/>
            <a:ext cx="2480707" cy="404458"/>
          </a:xfrm>
          <a:prstGeom prst="rect">
            <a:avLst/>
          </a:prstGeom>
        </p:spPr>
        <p:txBody>
          <a:bodyPr anchor="t" rtlCol="false" tIns="0" lIns="0" bIns="0" rIns="0">
            <a:spAutoFit/>
          </a:bodyPr>
          <a:lstStyle/>
          <a:p>
            <a:pPr algn="ctr" marL="0" indent="0" lvl="0">
              <a:lnSpc>
                <a:spcPts val="2953"/>
              </a:lnSpc>
            </a:pPr>
            <a:r>
              <a:rPr lang="en-US" b="true" sz="2460">
                <a:solidFill>
                  <a:srgbClr val="000000"/>
                </a:solidFill>
                <a:latin typeface="Telegraf Bold"/>
                <a:ea typeface="Telegraf Bold"/>
                <a:cs typeface="Telegraf Bold"/>
                <a:sym typeface="Telegraf Bold"/>
              </a:rPr>
              <a:t>Cloud Storage</a:t>
            </a:r>
          </a:p>
        </p:txBody>
      </p:sp>
      <p:sp>
        <p:nvSpPr>
          <p:cNvPr name="TextBox 10" id="10"/>
          <p:cNvSpPr txBox="true"/>
          <p:nvPr/>
        </p:nvSpPr>
        <p:spPr>
          <a:xfrm rot="0">
            <a:off x="3089439" y="6455771"/>
            <a:ext cx="3775770" cy="404458"/>
          </a:xfrm>
          <a:prstGeom prst="rect">
            <a:avLst/>
          </a:prstGeom>
        </p:spPr>
        <p:txBody>
          <a:bodyPr anchor="t" rtlCol="false" tIns="0" lIns="0" bIns="0" rIns="0">
            <a:spAutoFit/>
          </a:bodyPr>
          <a:lstStyle/>
          <a:p>
            <a:pPr algn="ctr" marL="0" indent="0" lvl="0">
              <a:lnSpc>
                <a:spcPts val="2953"/>
              </a:lnSpc>
            </a:pPr>
            <a:r>
              <a:rPr lang="en-US" b="true" sz="2460">
                <a:solidFill>
                  <a:srgbClr val="000000"/>
                </a:solidFill>
                <a:latin typeface="Telegraf Bold"/>
                <a:ea typeface="Telegraf Bold"/>
                <a:cs typeface="Telegraf Bold"/>
                <a:sym typeface="Telegraf Bold"/>
              </a:rPr>
              <a:t>Onboarding Verification</a:t>
            </a:r>
          </a:p>
        </p:txBody>
      </p:sp>
      <p:sp>
        <p:nvSpPr>
          <p:cNvPr name="TextBox 11" id="11"/>
          <p:cNvSpPr txBox="true"/>
          <p:nvPr/>
        </p:nvSpPr>
        <p:spPr>
          <a:xfrm rot="0">
            <a:off x="2983992" y="3043158"/>
            <a:ext cx="3747226" cy="404458"/>
          </a:xfrm>
          <a:prstGeom prst="rect">
            <a:avLst/>
          </a:prstGeom>
        </p:spPr>
        <p:txBody>
          <a:bodyPr anchor="t" rtlCol="false" tIns="0" lIns="0" bIns="0" rIns="0">
            <a:spAutoFit/>
          </a:bodyPr>
          <a:lstStyle/>
          <a:p>
            <a:pPr algn="ctr" marL="0" indent="0" lvl="0">
              <a:lnSpc>
                <a:spcPts val="2953"/>
              </a:lnSpc>
            </a:pPr>
            <a:r>
              <a:rPr lang="en-US" b="true" sz="2460">
                <a:solidFill>
                  <a:srgbClr val="000000"/>
                </a:solidFill>
                <a:latin typeface="Telegraf Bold"/>
                <a:ea typeface="Telegraf Bold"/>
                <a:cs typeface="Telegraf Bold"/>
                <a:sym typeface="Telegraf Bold"/>
              </a:rPr>
              <a:t>Application Framework</a:t>
            </a:r>
          </a:p>
        </p:txBody>
      </p:sp>
      <p:sp>
        <p:nvSpPr>
          <p:cNvPr name="TextBox 12" id="12"/>
          <p:cNvSpPr txBox="true"/>
          <p:nvPr/>
        </p:nvSpPr>
        <p:spPr>
          <a:xfrm rot="0">
            <a:off x="13048735" y="6247143"/>
            <a:ext cx="2205373" cy="404458"/>
          </a:xfrm>
          <a:prstGeom prst="rect">
            <a:avLst/>
          </a:prstGeom>
        </p:spPr>
        <p:txBody>
          <a:bodyPr anchor="t" rtlCol="false" tIns="0" lIns="0" bIns="0" rIns="0">
            <a:spAutoFit/>
          </a:bodyPr>
          <a:lstStyle/>
          <a:p>
            <a:pPr algn="ctr" marL="0" indent="0" lvl="0">
              <a:lnSpc>
                <a:spcPts val="2953"/>
              </a:lnSpc>
            </a:pPr>
            <a:r>
              <a:rPr lang="en-US" b="true" sz="2460">
                <a:solidFill>
                  <a:srgbClr val="000000"/>
                </a:solidFill>
                <a:latin typeface="Telegraf Bold"/>
                <a:ea typeface="Telegraf Bold"/>
                <a:cs typeface="Telegraf Bold"/>
                <a:sym typeface="Telegraf Bold"/>
              </a:rPr>
              <a:t>+ Navigation</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3728586" y="1602264"/>
            <a:ext cx="3530714" cy="7654664"/>
          </a:xfrm>
          <a:custGeom>
            <a:avLst/>
            <a:gdLst/>
            <a:ahLst/>
            <a:cxnLst/>
            <a:rect r="r" b="b" t="t" l="l"/>
            <a:pathLst>
              <a:path h="7654664" w="3530714">
                <a:moveTo>
                  <a:pt x="0" y="0"/>
                </a:moveTo>
                <a:lnTo>
                  <a:pt x="3530714" y="0"/>
                </a:lnTo>
                <a:lnTo>
                  <a:pt x="3530714" y="7654664"/>
                </a:lnTo>
                <a:lnTo>
                  <a:pt x="0" y="7654664"/>
                </a:lnTo>
                <a:lnTo>
                  <a:pt x="0" y="0"/>
                </a:lnTo>
                <a:close/>
              </a:path>
            </a:pathLst>
          </a:custGeom>
          <a:blipFill>
            <a:blip r:embed="rId2"/>
            <a:stretch>
              <a:fillRect l="0" t="0" r="0" b="0"/>
            </a:stretch>
          </a:blipFill>
        </p:spPr>
      </p:sp>
      <p:sp>
        <p:nvSpPr>
          <p:cNvPr name="Freeform 3" id="3"/>
          <p:cNvSpPr/>
          <p:nvPr/>
        </p:nvSpPr>
        <p:spPr>
          <a:xfrm flipH="false" flipV="false" rot="0">
            <a:off x="15078649" y="8022269"/>
            <a:ext cx="829956" cy="794887"/>
          </a:xfrm>
          <a:custGeom>
            <a:avLst/>
            <a:gdLst/>
            <a:ahLst/>
            <a:cxnLst/>
            <a:rect r="r" b="b" t="t" l="l"/>
            <a:pathLst>
              <a:path h="794887" w="829956">
                <a:moveTo>
                  <a:pt x="0" y="0"/>
                </a:moveTo>
                <a:lnTo>
                  <a:pt x="829956" y="0"/>
                </a:lnTo>
                <a:lnTo>
                  <a:pt x="829956" y="794887"/>
                </a:lnTo>
                <a:lnTo>
                  <a:pt x="0" y="7948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787665" y="1602264"/>
            <a:ext cx="3531346" cy="7656036"/>
          </a:xfrm>
          <a:custGeom>
            <a:avLst/>
            <a:gdLst/>
            <a:ahLst/>
            <a:cxnLst/>
            <a:rect r="r" b="b" t="t" l="l"/>
            <a:pathLst>
              <a:path h="7656036" w="3531346">
                <a:moveTo>
                  <a:pt x="0" y="0"/>
                </a:moveTo>
                <a:lnTo>
                  <a:pt x="3531346" y="0"/>
                </a:lnTo>
                <a:lnTo>
                  <a:pt x="3531346" y="7656036"/>
                </a:lnTo>
                <a:lnTo>
                  <a:pt x="0" y="7656036"/>
                </a:lnTo>
                <a:lnTo>
                  <a:pt x="0" y="0"/>
                </a:lnTo>
                <a:close/>
              </a:path>
            </a:pathLst>
          </a:custGeom>
          <a:blipFill>
            <a:blip r:embed="rId5"/>
            <a:stretch>
              <a:fillRect l="0" t="0" r="0" b="0"/>
            </a:stretch>
          </a:blipFill>
        </p:spPr>
      </p:sp>
      <p:sp>
        <p:nvSpPr>
          <p:cNvPr name="Freeform 5" id="5"/>
          <p:cNvSpPr/>
          <p:nvPr/>
        </p:nvSpPr>
        <p:spPr>
          <a:xfrm flipH="false" flipV="false" rot="0">
            <a:off x="11553338" y="5652219"/>
            <a:ext cx="829956" cy="794887"/>
          </a:xfrm>
          <a:custGeom>
            <a:avLst/>
            <a:gdLst/>
            <a:ahLst/>
            <a:cxnLst/>
            <a:rect r="r" b="b" t="t" l="l"/>
            <a:pathLst>
              <a:path h="794887" w="829956">
                <a:moveTo>
                  <a:pt x="0" y="0"/>
                </a:moveTo>
                <a:lnTo>
                  <a:pt x="829956" y="0"/>
                </a:lnTo>
                <a:lnTo>
                  <a:pt x="829956" y="794887"/>
                </a:lnTo>
                <a:lnTo>
                  <a:pt x="0" y="7948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028700" y="1038225"/>
            <a:ext cx="7395325" cy="1431417"/>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Implemented Moderate Task</a:t>
            </a:r>
          </a:p>
        </p:txBody>
      </p:sp>
      <p:sp>
        <p:nvSpPr>
          <p:cNvPr name="TextBox 7" id="7"/>
          <p:cNvSpPr txBox="true"/>
          <p:nvPr/>
        </p:nvSpPr>
        <p:spPr>
          <a:xfrm rot="0">
            <a:off x="1028700" y="2831592"/>
            <a:ext cx="7630047" cy="676275"/>
          </a:xfrm>
          <a:prstGeom prst="rect">
            <a:avLst/>
          </a:prstGeom>
        </p:spPr>
        <p:txBody>
          <a:bodyPr anchor="t" rtlCol="false" tIns="0" lIns="0" bIns="0" rIns="0">
            <a:spAutoFit/>
          </a:bodyPr>
          <a:lstStyle/>
          <a:p>
            <a:pPr algn="l">
              <a:lnSpc>
                <a:spcPts val="2610"/>
              </a:lnSpc>
              <a:spcBef>
                <a:spcPct val="0"/>
              </a:spcBef>
            </a:pPr>
            <a:r>
              <a:rPr lang="en-US" b="true" sz="2175">
                <a:solidFill>
                  <a:srgbClr val="000000"/>
                </a:solidFill>
                <a:latin typeface="Telegraf Bold"/>
                <a:ea typeface="Telegraf Bold"/>
                <a:cs typeface="Telegraf Bold"/>
                <a:sym typeface="Telegraf Bold"/>
              </a:rPr>
              <a:t>Moderate: Actively contributing to community forums and answering questions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4726362" y="2901342"/>
            <a:ext cx="2932147" cy="6356958"/>
          </a:xfrm>
          <a:custGeom>
            <a:avLst/>
            <a:gdLst/>
            <a:ahLst/>
            <a:cxnLst/>
            <a:rect r="r" b="b" t="t" l="l"/>
            <a:pathLst>
              <a:path h="6356958" w="2932147">
                <a:moveTo>
                  <a:pt x="0" y="0"/>
                </a:moveTo>
                <a:lnTo>
                  <a:pt x="2932147" y="0"/>
                </a:lnTo>
                <a:lnTo>
                  <a:pt x="2932147" y="6356958"/>
                </a:lnTo>
                <a:lnTo>
                  <a:pt x="0" y="6356958"/>
                </a:lnTo>
                <a:lnTo>
                  <a:pt x="0" y="0"/>
                </a:lnTo>
                <a:close/>
              </a:path>
            </a:pathLst>
          </a:custGeom>
          <a:blipFill>
            <a:blip r:embed="rId2"/>
            <a:stretch>
              <a:fillRect l="0" t="0" r="0" b="0"/>
            </a:stretch>
          </a:blipFill>
        </p:spPr>
      </p:sp>
      <p:sp>
        <p:nvSpPr>
          <p:cNvPr name="Freeform 3" id="3"/>
          <p:cNvSpPr/>
          <p:nvPr/>
        </p:nvSpPr>
        <p:spPr>
          <a:xfrm flipH="false" flipV="false" rot="0">
            <a:off x="8019427" y="2901342"/>
            <a:ext cx="2932147" cy="6356958"/>
          </a:xfrm>
          <a:custGeom>
            <a:avLst/>
            <a:gdLst/>
            <a:ahLst/>
            <a:cxnLst/>
            <a:rect r="r" b="b" t="t" l="l"/>
            <a:pathLst>
              <a:path h="6356958" w="2932147">
                <a:moveTo>
                  <a:pt x="0" y="0"/>
                </a:moveTo>
                <a:lnTo>
                  <a:pt x="2932147" y="0"/>
                </a:lnTo>
                <a:lnTo>
                  <a:pt x="2932147" y="6356958"/>
                </a:lnTo>
                <a:lnTo>
                  <a:pt x="0" y="6356958"/>
                </a:lnTo>
                <a:lnTo>
                  <a:pt x="0" y="0"/>
                </a:lnTo>
                <a:close/>
              </a:path>
            </a:pathLst>
          </a:custGeom>
          <a:blipFill>
            <a:blip r:embed="rId3"/>
            <a:stretch>
              <a:fillRect l="0" t="0" r="0" b="0"/>
            </a:stretch>
          </a:blipFill>
        </p:spPr>
      </p:sp>
      <p:sp>
        <p:nvSpPr>
          <p:cNvPr name="Freeform 4" id="4"/>
          <p:cNvSpPr/>
          <p:nvPr/>
        </p:nvSpPr>
        <p:spPr>
          <a:xfrm flipH="false" flipV="false" rot="0">
            <a:off x="12211330" y="2901342"/>
            <a:ext cx="5047970" cy="2597357"/>
          </a:xfrm>
          <a:custGeom>
            <a:avLst/>
            <a:gdLst/>
            <a:ahLst/>
            <a:cxnLst/>
            <a:rect r="r" b="b" t="t" l="l"/>
            <a:pathLst>
              <a:path h="2597357" w="5047970">
                <a:moveTo>
                  <a:pt x="0" y="0"/>
                </a:moveTo>
                <a:lnTo>
                  <a:pt x="5047970" y="0"/>
                </a:lnTo>
                <a:lnTo>
                  <a:pt x="5047970" y="2597356"/>
                </a:lnTo>
                <a:lnTo>
                  <a:pt x="0" y="2597356"/>
                </a:lnTo>
                <a:lnTo>
                  <a:pt x="0" y="0"/>
                </a:lnTo>
                <a:close/>
              </a:path>
            </a:pathLst>
          </a:custGeom>
          <a:blipFill>
            <a:blip r:embed="rId4"/>
            <a:stretch>
              <a:fillRect l="0" t="0" r="0" b="0"/>
            </a:stretch>
          </a:blipFill>
        </p:spPr>
      </p:sp>
      <p:sp>
        <p:nvSpPr>
          <p:cNvPr name="Freeform 5" id="5"/>
          <p:cNvSpPr/>
          <p:nvPr/>
        </p:nvSpPr>
        <p:spPr>
          <a:xfrm flipH="false" flipV="false" rot="0">
            <a:off x="12211330" y="5837773"/>
            <a:ext cx="5047970" cy="1847528"/>
          </a:xfrm>
          <a:custGeom>
            <a:avLst/>
            <a:gdLst/>
            <a:ahLst/>
            <a:cxnLst/>
            <a:rect r="r" b="b" t="t" l="l"/>
            <a:pathLst>
              <a:path h="1847528" w="5047970">
                <a:moveTo>
                  <a:pt x="0" y="0"/>
                </a:moveTo>
                <a:lnTo>
                  <a:pt x="5047970" y="0"/>
                </a:lnTo>
                <a:lnTo>
                  <a:pt x="5047970" y="1847528"/>
                </a:lnTo>
                <a:lnTo>
                  <a:pt x="0" y="1847528"/>
                </a:lnTo>
                <a:lnTo>
                  <a:pt x="0" y="0"/>
                </a:lnTo>
                <a:close/>
              </a:path>
            </a:pathLst>
          </a:custGeom>
          <a:blipFill>
            <a:blip r:embed="rId5"/>
            <a:stretch>
              <a:fillRect l="0" t="0" r="0" b="0"/>
            </a:stretch>
          </a:blipFill>
        </p:spPr>
      </p:sp>
      <p:sp>
        <p:nvSpPr>
          <p:cNvPr name="Freeform 6" id="6"/>
          <p:cNvSpPr/>
          <p:nvPr/>
        </p:nvSpPr>
        <p:spPr>
          <a:xfrm flipH="false" flipV="false" rot="0">
            <a:off x="1432265" y="2901342"/>
            <a:ext cx="2932147" cy="6356958"/>
          </a:xfrm>
          <a:custGeom>
            <a:avLst/>
            <a:gdLst/>
            <a:ahLst/>
            <a:cxnLst/>
            <a:rect r="r" b="b" t="t" l="l"/>
            <a:pathLst>
              <a:path h="6356958" w="2932147">
                <a:moveTo>
                  <a:pt x="0" y="0"/>
                </a:moveTo>
                <a:lnTo>
                  <a:pt x="2932147" y="0"/>
                </a:lnTo>
                <a:lnTo>
                  <a:pt x="2932147" y="6356958"/>
                </a:lnTo>
                <a:lnTo>
                  <a:pt x="0" y="6356958"/>
                </a:lnTo>
                <a:lnTo>
                  <a:pt x="0" y="0"/>
                </a:lnTo>
                <a:close/>
              </a:path>
            </a:pathLst>
          </a:custGeom>
          <a:blipFill>
            <a:blip r:embed="rId6"/>
            <a:stretch>
              <a:fillRect l="0" t="0" r="0" b="0"/>
            </a:stretch>
          </a:blipFill>
        </p:spPr>
      </p:sp>
      <p:sp>
        <p:nvSpPr>
          <p:cNvPr name="Freeform 7" id="7"/>
          <p:cNvSpPr/>
          <p:nvPr/>
        </p:nvSpPr>
        <p:spPr>
          <a:xfrm flipH="false" flipV="false" rot="0">
            <a:off x="3949434" y="8216280"/>
            <a:ext cx="829956" cy="794887"/>
          </a:xfrm>
          <a:custGeom>
            <a:avLst/>
            <a:gdLst/>
            <a:ahLst/>
            <a:cxnLst/>
            <a:rect r="r" b="b" t="t" l="l"/>
            <a:pathLst>
              <a:path h="794887" w="829956">
                <a:moveTo>
                  <a:pt x="0" y="0"/>
                </a:moveTo>
                <a:lnTo>
                  <a:pt x="829956" y="0"/>
                </a:lnTo>
                <a:lnTo>
                  <a:pt x="829956" y="794887"/>
                </a:lnTo>
                <a:lnTo>
                  <a:pt x="0" y="7948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189471" y="3405133"/>
            <a:ext cx="829956" cy="794887"/>
          </a:xfrm>
          <a:custGeom>
            <a:avLst/>
            <a:gdLst/>
            <a:ahLst/>
            <a:cxnLst/>
            <a:rect r="r" b="b" t="t" l="l"/>
            <a:pathLst>
              <a:path h="794887" w="829956">
                <a:moveTo>
                  <a:pt x="0" y="0"/>
                </a:moveTo>
                <a:lnTo>
                  <a:pt x="829956" y="0"/>
                </a:lnTo>
                <a:lnTo>
                  <a:pt x="829956" y="794887"/>
                </a:lnTo>
                <a:lnTo>
                  <a:pt x="0" y="7948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028700" y="1038225"/>
            <a:ext cx="7395325" cy="1431417"/>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Implemented Moderate Task</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8879911" y="1265634"/>
            <a:ext cx="3686617" cy="7992666"/>
          </a:xfrm>
          <a:custGeom>
            <a:avLst/>
            <a:gdLst/>
            <a:ahLst/>
            <a:cxnLst/>
            <a:rect r="r" b="b" t="t" l="l"/>
            <a:pathLst>
              <a:path h="7992666" w="3686617">
                <a:moveTo>
                  <a:pt x="0" y="0"/>
                </a:moveTo>
                <a:lnTo>
                  <a:pt x="3686617" y="0"/>
                </a:lnTo>
                <a:lnTo>
                  <a:pt x="3686617" y="7992666"/>
                </a:lnTo>
                <a:lnTo>
                  <a:pt x="0" y="7992666"/>
                </a:lnTo>
                <a:lnTo>
                  <a:pt x="0" y="0"/>
                </a:lnTo>
                <a:close/>
              </a:path>
            </a:pathLst>
          </a:custGeom>
          <a:blipFill>
            <a:blip r:embed="rId2"/>
            <a:stretch>
              <a:fillRect l="0" t="0" r="0" b="0"/>
            </a:stretch>
          </a:blipFill>
        </p:spPr>
      </p:sp>
      <p:sp>
        <p:nvSpPr>
          <p:cNvPr name="Freeform 3" id="3"/>
          <p:cNvSpPr/>
          <p:nvPr/>
        </p:nvSpPr>
        <p:spPr>
          <a:xfrm flipH="false" flipV="false" rot="0">
            <a:off x="10294134" y="3176596"/>
            <a:ext cx="858171" cy="821910"/>
          </a:xfrm>
          <a:custGeom>
            <a:avLst/>
            <a:gdLst/>
            <a:ahLst/>
            <a:cxnLst/>
            <a:rect r="r" b="b" t="t" l="l"/>
            <a:pathLst>
              <a:path h="821910" w="858171">
                <a:moveTo>
                  <a:pt x="0" y="0"/>
                </a:moveTo>
                <a:lnTo>
                  <a:pt x="858170" y="0"/>
                </a:lnTo>
                <a:lnTo>
                  <a:pt x="858170" y="821910"/>
                </a:lnTo>
                <a:lnTo>
                  <a:pt x="0" y="821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022523" y="1265634"/>
            <a:ext cx="3686617" cy="7992666"/>
          </a:xfrm>
          <a:custGeom>
            <a:avLst/>
            <a:gdLst/>
            <a:ahLst/>
            <a:cxnLst/>
            <a:rect r="r" b="b" t="t" l="l"/>
            <a:pathLst>
              <a:path h="7992666" w="3686617">
                <a:moveTo>
                  <a:pt x="0" y="0"/>
                </a:moveTo>
                <a:lnTo>
                  <a:pt x="3686617" y="0"/>
                </a:lnTo>
                <a:lnTo>
                  <a:pt x="3686617" y="7992666"/>
                </a:lnTo>
                <a:lnTo>
                  <a:pt x="0" y="7992666"/>
                </a:lnTo>
                <a:lnTo>
                  <a:pt x="0" y="0"/>
                </a:lnTo>
                <a:close/>
              </a:path>
            </a:pathLst>
          </a:custGeom>
          <a:blipFill>
            <a:blip r:embed="rId5"/>
            <a:stretch>
              <a:fillRect l="0" t="0" r="0" b="0"/>
            </a:stretch>
          </a:blipFill>
        </p:spPr>
      </p:sp>
      <p:sp>
        <p:nvSpPr>
          <p:cNvPr name="TextBox 5" id="5"/>
          <p:cNvSpPr txBox="true"/>
          <p:nvPr/>
        </p:nvSpPr>
        <p:spPr>
          <a:xfrm rot="0">
            <a:off x="1028700" y="1038225"/>
            <a:ext cx="7321331" cy="214579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Additional Implementation -  Leaving Group</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7321331" cy="214579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Additional Implementation -</a:t>
            </a:r>
            <a:r>
              <a:rPr lang="en-US" b="true" sz="4800">
                <a:solidFill>
                  <a:srgbClr val="000000"/>
                </a:solidFill>
                <a:latin typeface="RoxboroughCF Bold"/>
                <a:ea typeface="RoxboroughCF Bold"/>
                <a:cs typeface="RoxboroughCF Bold"/>
                <a:sym typeface="RoxboroughCF Bold"/>
              </a:rPr>
              <a:t> Top/New Posts</a:t>
            </a:r>
          </a:p>
        </p:txBody>
      </p:sp>
      <p:sp>
        <p:nvSpPr>
          <p:cNvPr name="Freeform 3" id="3"/>
          <p:cNvSpPr/>
          <p:nvPr/>
        </p:nvSpPr>
        <p:spPr>
          <a:xfrm flipH="false" flipV="false" rot="0">
            <a:off x="12589847" y="1028700"/>
            <a:ext cx="3757759" cy="8146903"/>
          </a:xfrm>
          <a:custGeom>
            <a:avLst/>
            <a:gdLst/>
            <a:ahLst/>
            <a:cxnLst/>
            <a:rect r="r" b="b" t="t" l="l"/>
            <a:pathLst>
              <a:path h="8146903" w="3757759">
                <a:moveTo>
                  <a:pt x="0" y="0"/>
                </a:moveTo>
                <a:lnTo>
                  <a:pt x="3757759" y="0"/>
                </a:lnTo>
                <a:lnTo>
                  <a:pt x="3757759" y="8146903"/>
                </a:lnTo>
                <a:lnTo>
                  <a:pt x="0" y="8146903"/>
                </a:lnTo>
                <a:lnTo>
                  <a:pt x="0" y="0"/>
                </a:lnTo>
                <a:close/>
              </a:path>
            </a:pathLst>
          </a:custGeom>
          <a:blipFill>
            <a:blip r:embed="rId2"/>
            <a:stretch>
              <a:fillRect l="0" t="0" r="0" b="0"/>
            </a:stretch>
          </a:blipFill>
        </p:spPr>
      </p:sp>
      <p:sp>
        <p:nvSpPr>
          <p:cNvPr name="Freeform 4" id="4"/>
          <p:cNvSpPr/>
          <p:nvPr/>
        </p:nvSpPr>
        <p:spPr>
          <a:xfrm flipH="false" flipV="false" rot="0">
            <a:off x="8350031" y="1028700"/>
            <a:ext cx="3757759" cy="8146903"/>
          </a:xfrm>
          <a:custGeom>
            <a:avLst/>
            <a:gdLst/>
            <a:ahLst/>
            <a:cxnLst/>
            <a:rect r="r" b="b" t="t" l="l"/>
            <a:pathLst>
              <a:path h="8146903" w="3757759">
                <a:moveTo>
                  <a:pt x="0" y="0"/>
                </a:moveTo>
                <a:lnTo>
                  <a:pt x="3757759" y="0"/>
                </a:lnTo>
                <a:lnTo>
                  <a:pt x="3757759" y="8146903"/>
                </a:lnTo>
                <a:lnTo>
                  <a:pt x="0" y="8146903"/>
                </a:lnTo>
                <a:lnTo>
                  <a:pt x="0" y="0"/>
                </a:lnTo>
                <a:close/>
              </a:path>
            </a:pathLst>
          </a:custGeom>
          <a:blipFill>
            <a:blip r:embed="rId3"/>
            <a:stretch>
              <a:fillRect l="0" t="0" r="0" b="0"/>
            </a:stretch>
          </a:blipFill>
        </p:spPr>
      </p:sp>
      <p:grpSp>
        <p:nvGrpSpPr>
          <p:cNvPr name="Group 5" id="5"/>
          <p:cNvGrpSpPr/>
          <p:nvPr/>
        </p:nvGrpSpPr>
        <p:grpSpPr>
          <a:xfrm rot="0">
            <a:off x="8433002" y="4411642"/>
            <a:ext cx="3674788" cy="4234793"/>
            <a:chOff x="0" y="0"/>
            <a:chExt cx="835962" cy="963355"/>
          </a:xfrm>
        </p:grpSpPr>
        <p:sp>
          <p:nvSpPr>
            <p:cNvPr name="Freeform 6" id="6"/>
            <p:cNvSpPr/>
            <p:nvPr/>
          </p:nvSpPr>
          <p:spPr>
            <a:xfrm flipH="false" flipV="false" rot="0">
              <a:off x="0" y="0"/>
              <a:ext cx="835962" cy="963355"/>
            </a:xfrm>
            <a:custGeom>
              <a:avLst/>
              <a:gdLst/>
              <a:ahLst/>
              <a:cxnLst/>
              <a:rect r="r" b="b" t="t" l="l"/>
              <a:pathLst>
                <a:path h="963355" w="835962">
                  <a:moveTo>
                    <a:pt x="0" y="0"/>
                  </a:moveTo>
                  <a:lnTo>
                    <a:pt x="835962" y="0"/>
                  </a:lnTo>
                  <a:lnTo>
                    <a:pt x="835962" y="963355"/>
                  </a:lnTo>
                  <a:lnTo>
                    <a:pt x="0" y="963355"/>
                  </a:lnTo>
                  <a:close/>
                </a:path>
              </a:pathLst>
            </a:custGeom>
            <a:solidFill>
              <a:srgbClr val="000000">
                <a:alpha val="0"/>
              </a:srgbClr>
            </a:solidFill>
            <a:ln w="19050" cap="sq">
              <a:solidFill>
                <a:srgbClr val="00A8A8"/>
              </a:solidFill>
              <a:prstDash val="solid"/>
              <a:miter/>
            </a:ln>
          </p:spPr>
        </p:sp>
        <p:sp>
          <p:nvSpPr>
            <p:cNvPr name="TextBox 7" id="7"/>
            <p:cNvSpPr txBox="true"/>
            <p:nvPr/>
          </p:nvSpPr>
          <p:spPr>
            <a:xfrm>
              <a:off x="0" y="-76200"/>
              <a:ext cx="835962" cy="1039555"/>
            </a:xfrm>
            <a:prstGeom prst="rect">
              <a:avLst/>
            </a:prstGeom>
          </p:spPr>
          <p:txBody>
            <a:bodyPr anchor="ctr" rtlCol="false" tIns="50800" lIns="50800" bIns="50800" rIns="50800"/>
            <a:lstStyle/>
            <a:p>
              <a:pPr algn="ctr">
                <a:lnSpc>
                  <a:spcPts val="3332"/>
                </a:lnSpc>
              </a:pPr>
            </a:p>
          </p:txBody>
        </p:sp>
      </p:grpSp>
      <p:grpSp>
        <p:nvGrpSpPr>
          <p:cNvPr name="Group 8" id="8"/>
          <p:cNvGrpSpPr/>
          <p:nvPr/>
        </p:nvGrpSpPr>
        <p:grpSpPr>
          <a:xfrm rot="0">
            <a:off x="12672818" y="4411642"/>
            <a:ext cx="3674788" cy="4234793"/>
            <a:chOff x="0" y="0"/>
            <a:chExt cx="835962" cy="963355"/>
          </a:xfrm>
        </p:grpSpPr>
        <p:sp>
          <p:nvSpPr>
            <p:cNvPr name="Freeform 9" id="9"/>
            <p:cNvSpPr/>
            <p:nvPr/>
          </p:nvSpPr>
          <p:spPr>
            <a:xfrm flipH="false" flipV="false" rot="0">
              <a:off x="0" y="0"/>
              <a:ext cx="835962" cy="963355"/>
            </a:xfrm>
            <a:custGeom>
              <a:avLst/>
              <a:gdLst/>
              <a:ahLst/>
              <a:cxnLst/>
              <a:rect r="r" b="b" t="t" l="l"/>
              <a:pathLst>
                <a:path h="963355" w="835962">
                  <a:moveTo>
                    <a:pt x="0" y="0"/>
                  </a:moveTo>
                  <a:lnTo>
                    <a:pt x="835962" y="0"/>
                  </a:lnTo>
                  <a:lnTo>
                    <a:pt x="835962" y="963355"/>
                  </a:lnTo>
                  <a:lnTo>
                    <a:pt x="0" y="963355"/>
                  </a:lnTo>
                  <a:close/>
                </a:path>
              </a:pathLst>
            </a:custGeom>
            <a:solidFill>
              <a:srgbClr val="000000">
                <a:alpha val="0"/>
              </a:srgbClr>
            </a:solidFill>
            <a:ln w="19050" cap="sq">
              <a:solidFill>
                <a:srgbClr val="00A8A8"/>
              </a:solidFill>
              <a:prstDash val="solid"/>
              <a:miter/>
            </a:ln>
          </p:spPr>
        </p:sp>
        <p:sp>
          <p:nvSpPr>
            <p:cNvPr name="TextBox 10" id="10"/>
            <p:cNvSpPr txBox="true"/>
            <p:nvPr/>
          </p:nvSpPr>
          <p:spPr>
            <a:xfrm>
              <a:off x="0" y="-76200"/>
              <a:ext cx="835962" cy="1039555"/>
            </a:xfrm>
            <a:prstGeom prst="rect">
              <a:avLst/>
            </a:prstGeom>
          </p:spPr>
          <p:txBody>
            <a:bodyPr anchor="ctr" rtlCol="false" tIns="50800" lIns="50800" bIns="50800" rIns="50800"/>
            <a:lstStyle/>
            <a:p>
              <a:pPr algn="ctr">
                <a:lnSpc>
                  <a:spcPts val="3332"/>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1926478" y="6148402"/>
            <a:ext cx="3538631" cy="707726"/>
          </a:xfrm>
          <a:custGeom>
            <a:avLst/>
            <a:gdLst/>
            <a:ahLst/>
            <a:cxnLst/>
            <a:rect r="r" b="b" t="t" l="l"/>
            <a:pathLst>
              <a:path h="707726" w="3538631">
                <a:moveTo>
                  <a:pt x="0" y="0"/>
                </a:moveTo>
                <a:lnTo>
                  <a:pt x="3538631" y="0"/>
                </a:lnTo>
                <a:lnTo>
                  <a:pt x="3538631" y="707726"/>
                </a:lnTo>
                <a:lnTo>
                  <a:pt x="0" y="707726"/>
                </a:lnTo>
                <a:lnTo>
                  <a:pt x="0" y="0"/>
                </a:lnTo>
                <a:close/>
              </a:path>
            </a:pathLst>
          </a:custGeom>
          <a:blipFill>
            <a:blip r:embed="rId2">
              <a:alphaModFix amt="61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26478" y="2457886"/>
            <a:ext cx="8688194" cy="4293446"/>
          </a:xfrm>
          <a:prstGeom prst="rect">
            <a:avLst/>
          </a:prstGeom>
        </p:spPr>
        <p:txBody>
          <a:bodyPr anchor="t" rtlCol="false" tIns="0" lIns="0" bIns="0" rIns="0">
            <a:spAutoFit/>
          </a:bodyPr>
          <a:lstStyle/>
          <a:p>
            <a:pPr algn="l" marL="0" indent="0" lvl="0">
              <a:lnSpc>
                <a:spcPts val="5664"/>
              </a:lnSpc>
            </a:pPr>
            <a:r>
              <a:rPr lang="en-US" b="true" sz="4800">
                <a:solidFill>
                  <a:srgbClr val="000000"/>
                </a:solidFill>
                <a:latin typeface="RoxboroughCF Bold"/>
                <a:ea typeface="RoxboroughCF Bold"/>
                <a:cs typeface="RoxboroughCF Bold"/>
                <a:sym typeface="RoxboroughCF Bold"/>
              </a:rPr>
              <a:t>Nightshift workers are often lonely, believe that work and personal life can’t go hand in hand, and that they have little to no time to care for connections with others</a:t>
            </a:r>
          </a:p>
        </p:txBody>
      </p:sp>
      <p:sp>
        <p:nvSpPr>
          <p:cNvPr name="TextBox 4" id="4"/>
          <p:cNvSpPr txBox="true"/>
          <p:nvPr/>
        </p:nvSpPr>
        <p:spPr>
          <a:xfrm rot="0">
            <a:off x="1926478" y="7805762"/>
            <a:ext cx="8063427" cy="378156"/>
          </a:xfrm>
          <a:prstGeom prst="rect">
            <a:avLst/>
          </a:prstGeom>
        </p:spPr>
        <p:txBody>
          <a:bodyPr anchor="t" rtlCol="false" tIns="0" lIns="0" bIns="0" rIns="0">
            <a:spAutoFit/>
          </a:bodyPr>
          <a:lstStyle/>
          <a:p>
            <a:pPr algn="l" marL="0" indent="0" lvl="0">
              <a:lnSpc>
                <a:spcPts val="2879"/>
              </a:lnSpc>
            </a:pPr>
            <a:r>
              <a:rPr lang="en-US" sz="2400">
                <a:solidFill>
                  <a:srgbClr val="000000"/>
                </a:solidFill>
                <a:latin typeface="Telegraf"/>
                <a:ea typeface="Telegraf"/>
                <a:cs typeface="Telegraf"/>
                <a:sym typeface="Telegraf"/>
              </a:rPr>
              <a:t>Problem Statement</a:t>
            </a:r>
          </a:p>
        </p:txBody>
      </p:sp>
      <p:grpSp>
        <p:nvGrpSpPr>
          <p:cNvPr name="Group 5" id="5"/>
          <p:cNvGrpSpPr/>
          <p:nvPr/>
        </p:nvGrpSpPr>
        <p:grpSpPr>
          <a:xfrm rot="0">
            <a:off x="11241494" y="1836703"/>
            <a:ext cx="6360420" cy="6675906"/>
            <a:chOff x="0" y="0"/>
            <a:chExt cx="10354308" cy="10867897"/>
          </a:xfrm>
        </p:grpSpPr>
        <p:sp>
          <p:nvSpPr>
            <p:cNvPr name="Freeform 6" id="6"/>
            <p:cNvSpPr/>
            <p:nvPr/>
          </p:nvSpPr>
          <p:spPr>
            <a:xfrm flipH="false" flipV="false" rot="0">
              <a:off x="57150" y="58420"/>
              <a:ext cx="10284458" cy="10796776"/>
            </a:xfrm>
            <a:custGeom>
              <a:avLst/>
              <a:gdLst/>
              <a:ahLst/>
              <a:cxnLst/>
              <a:rect r="r" b="b" t="t" l="l"/>
              <a:pathLst>
                <a:path h="10796776" w="10284458">
                  <a:moveTo>
                    <a:pt x="10199368" y="10766297"/>
                  </a:moveTo>
                  <a:lnTo>
                    <a:pt x="0" y="10766297"/>
                  </a:lnTo>
                  <a:cubicBezTo>
                    <a:pt x="5080" y="10784076"/>
                    <a:pt x="21590" y="10796776"/>
                    <a:pt x="40640" y="10796776"/>
                  </a:cubicBezTo>
                  <a:lnTo>
                    <a:pt x="10241278" y="10796776"/>
                  </a:lnTo>
                  <a:cubicBezTo>
                    <a:pt x="10265408" y="10796776"/>
                    <a:pt x="10284458" y="10777726"/>
                    <a:pt x="10284458" y="10753597"/>
                  </a:cubicBezTo>
                  <a:lnTo>
                    <a:pt x="10284458" y="40640"/>
                  </a:lnTo>
                  <a:cubicBezTo>
                    <a:pt x="10284458" y="21590"/>
                    <a:pt x="10271758" y="6350"/>
                    <a:pt x="10255248" y="0"/>
                  </a:cubicBezTo>
                  <a:lnTo>
                    <a:pt x="10255248" y="10710416"/>
                  </a:lnTo>
                  <a:cubicBezTo>
                    <a:pt x="10255248" y="10740897"/>
                    <a:pt x="10229848" y="10766297"/>
                    <a:pt x="10199368" y="10766297"/>
                  </a:cubicBezTo>
                  <a:close/>
                </a:path>
              </a:pathLst>
            </a:custGeom>
            <a:solidFill>
              <a:srgbClr val="000000"/>
            </a:solidFill>
          </p:spPr>
        </p:sp>
        <p:sp>
          <p:nvSpPr>
            <p:cNvPr name="Freeform 7" id="7"/>
            <p:cNvSpPr/>
            <p:nvPr/>
          </p:nvSpPr>
          <p:spPr>
            <a:xfrm flipH="false" flipV="false" rot="0">
              <a:off x="12700" y="12700"/>
              <a:ext cx="10286998" cy="10799317"/>
            </a:xfrm>
            <a:custGeom>
              <a:avLst/>
              <a:gdLst/>
              <a:ahLst/>
              <a:cxnLst/>
              <a:rect r="r" b="b" t="t" l="l"/>
              <a:pathLst>
                <a:path h="10799317" w="10286998">
                  <a:moveTo>
                    <a:pt x="43180" y="10799317"/>
                  </a:moveTo>
                  <a:lnTo>
                    <a:pt x="10243818" y="10799317"/>
                  </a:lnTo>
                  <a:cubicBezTo>
                    <a:pt x="10267948" y="10799317"/>
                    <a:pt x="10286998" y="10780267"/>
                    <a:pt x="10286998" y="10756136"/>
                  </a:cubicBezTo>
                  <a:lnTo>
                    <a:pt x="10286998" y="43180"/>
                  </a:lnTo>
                  <a:cubicBezTo>
                    <a:pt x="10286998" y="19050"/>
                    <a:pt x="10267948" y="0"/>
                    <a:pt x="10243818" y="0"/>
                  </a:cubicBezTo>
                  <a:lnTo>
                    <a:pt x="43180" y="0"/>
                  </a:lnTo>
                  <a:cubicBezTo>
                    <a:pt x="19050" y="0"/>
                    <a:pt x="0" y="19050"/>
                    <a:pt x="0" y="43180"/>
                  </a:cubicBezTo>
                  <a:lnTo>
                    <a:pt x="0" y="10756136"/>
                  </a:lnTo>
                  <a:cubicBezTo>
                    <a:pt x="0" y="10780267"/>
                    <a:pt x="19050" y="10799317"/>
                    <a:pt x="43180" y="10799317"/>
                  </a:cubicBezTo>
                  <a:close/>
                </a:path>
              </a:pathLst>
            </a:custGeom>
            <a:solidFill>
              <a:srgbClr val="F8F8F8"/>
            </a:solidFill>
          </p:spPr>
        </p:sp>
        <p:sp>
          <p:nvSpPr>
            <p:cNvPr name="Freeform 8" id="8"/>
            <p:cNvSpPr/>
            <p:nvPr/>
          </p:nvSpPr>
          <p:spPr>
            <a:xfrm flipH="false" flipV="false" rot="0">
              <a:off x="0" y="0"/>
              <a:ext cx="10354308" cy="10867896"/>
            </a:xfrm>
            <a:custGeom>
              <a:avLst/>
              <a:gdLst/>
              <a:ahLst/>
              <a:cxnLst/>
              <a:rect r="r" b="b" t="t" l="l"/>
              <a:pathLst>
                <a:path h="10867896" w="10354308">
                  <a:moveTo>
                    <a:pt x="10311128" y="44450"/>
                  </a:moveTo>
                  <a:cubicBezTo>
                    <a:pt x="10306048" y="19050"/>
                    <a:pt x="10283188" y="0"/>
                    <a:pt x="10256518" y="0"/>
                  </a:cubicBezTo>
                  <a:lnTo>
                    <a:pt x="55880" y="0"/>
                  </a:lnTo>
                  <a:cubicBezTo>
                    <a:pt x="25400" y="0"/>
                    <a:pt x="0" y="25400"/>
                    <a:pt x="0" y="55880"/>
                  </a:cubicBezTo>
                  <a:lnTo>
                    <a:pt x="0" y="10768836"/>
                  </a:lnTo>
                  <a:cubicBezTo>
                    <a:pt x="0" y="10795507"/>
                    <a:pt x="17780" y="10817096"/>
                    <a:pt x="43180" y="10823446"/>
                  </a:cubicBezTo>
                  <a:cubicBezTo>
                    <a:pt x="48260" y="10848846"/>
                    <a:pt x="71120" y="10867896"/>
                    <a:pt x="97790" y="10867896"/>
                  </a:cubicBezTo>
                  <a:lnTo>
                    <a:pt x="10298428" y="10867896"/>
                  </a:lnTo>
                  <a:cubicBezTo>
                    <a:pt x="10328908" y="10867896"/>
                    <a:pt x="10354308" y="10842496"/>
                    <a:pt x="10354308" y="10812017"/>
                  </a:cubicBezTo>
                  <a:lnTo>
                    <a:pt x="10354308" y="99060"/>
                  </a:lnTo>
                  <a:cubicBezTo>
                    <a:pt x="10354308" y="72390"/>
                    <a:pt x="10336528" y="50800"/>
                    <a:pt x="10311128" y="44450"/>
                  </a:cubicBezTo>
                  <a:close/>
                  <a:moveTo>
                    <a:pt x="12700" y="10768836"/>
                  </a:moveTo>
                  <a:lnTo>
                    <a:pt x="12700" y="55880"/>
                  </a:lnTo>
                  <a:cubicBezTo>
                    <a:pt x="12700" y="31750"/>
                    <a:pt x="31750" y="12700"/>
                    <a:pt x="55880" y="12700"/>
                  </a:cubicBezTo>
                  <a:lnTo>
                    <a:pt x="10256518" y="12700"/>
                  </a:lnTo>
                  <a:cubicBezTo>
                    <a:pt x="10280648" y="12700"/>
                    <a:pt x="10299698" y="31750"/>
                    <a:pt x="10299698" y="55880"/>
                  </a:cubicBezTo>
                  <a:lnTo>
                    <a:pt x="10299698" y="10768836"/>
                  </a:lnTo>
                  <a:cubicBezTo>
                    <a:pt x="10299698" y="10792967"/>
                    <a:pt x="10280648" y="10812017"/>
                    <a:pt x="10256518" y="10812017"/>
                  </a:cubicBezTo>
                  <a:lnTo>
                    <a:pt x="55880" y="10812017"/>
                  </a:lnTo>
                  <a:cubicBezTo>
                    <a:pt x="31750" y="10812017"/>
                    <a:pt x="12700" y="10792967"/>
                    <a:pt x="12700" y="10768836"/>
                  </a:cubicBezTo>
                  <a:close/>
                  <a:moveTo>
                    <a:pt x="10341608" y="10812017"/>
                  </a:moveTo>
                  <a:cubicBezTo>
                    <a:pt x="10341608" y="10836146"/>
                    <a:pt x="10322558" y="10855196"/>
                    <a:pt x="10298428" y="10855196"/>
                  </a:cubicBezTo>
                  <a:lnTo>
                    <a:pt x="97790" y="10855196"/>
                  </a:lnTo>
                  <a:cubicBezTo>
                    <a:pt x="78740" y="10855196"/>
                    <a:pt x="62230" y="10842496"/>
                    <a:pt x="57150" y="10824717"/>
                  </a:cubicBezTo>
                  <a:lnTo>
                    <a:pt x="10256518" y="10824717"/>
                  </a:lnTo>
                  <a:cubicBezTo>
                    <a:pt x="10286998" y="10824717"/>
                    <a:pt x="10312398" y="10799317"/>
                    <a:pt x="10312398" y="10768836"/>
                  </a:cubicBezTo>
                  <a:lnTo>
                    <a:pt x="10312398" y="58420"/>
                  </a:lnTo>
                  <a:cubicBezTo>
                    <a:pt x="10328908" y="64770"/>
                    <a:pt x="10341608" y="80010"/>
                    <a:pt x="10341608" y="99060"/>
                  </a:cubicBezTo>
                  <a:lnTo>
                    <a:pt x="10341608" y="10812017"/>
                  </a:lnTo>
                  <a:close/>
                </a:path>
              </a:pathLst>
            </a:custGeom>
            <a:solidFill>
              <a:srgbClr val="000000"/>
            </a:solidFill>
          </p:spPr>
        </p:sp>
      </p:grpSp>
      <p:sp>
        <p:nvSpPr>
          <p:cNvPr name="Freeform 9" id="9"/>
          <p:cNvSpPr/>
          <p:nvPr/>
        </p:nvSpPr>
        <p:spPr>
          <a:xfrm flipH="false" flipV="false" rot="-5400000">
            <a:off x="13780865" y="1095756"/>
            <a:ext cx="1243499" cy="3674608"/>
          </a:xfrm>
          <a:custGeom>
            <a:avLst/>
            <a:gdLst/>
            <a:ahLst/>
            <a:cxnLst/>
            <a:rect r="r" b="b" t="t" l="l"/>
            <a:pathLst>
              <a:path h="3674608" w="1243499">
                <a:moveTo>
                  <a:pt x="0" y="0"/>
                </a:moveTo>
                <a:lnTo>
                  <a:pt x="1243499" y="0"/>
                </a:lnTo>
                <a:lnTo>
                  <a:pt x="1243499" y="3674609"/>
                </a:lnTo>
                <a:lnTo>
                  <a:pt x="0" y="36746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2486310" y="2555817"/>
            <a:ext cx="3870790" cy="627152"/>
          </a:xfrm>
          <a:prstGeom prst="rect">
            <a:avLst/>
          </a:prstGeom>
        </p:spPr>
        <p:txBody>
          <a:bodyPr anchor="t" rtlCol="false" tIns="0" lIns="0" bIns="0" rIns="0">
            <a:spAutoFit/>
          </a:bodyPr>
          <a:lstStyle/>
          <a:p>
            <a:pPr algn="ctr" marL="0" indent="0" lvl="0">
              <a:lnSpc>
                <a:spcPts val="5194"/>
              </a:lnSpc>
              <a:spcBef>
                <a:spcPct val="0"/>
              </a:spcBef>
            </a:pPr>
            <a:r>
              <a:rPr lang="en-US" b="true" sz="3710">
                <a:solidFill>
                  <a:srgbClr val="000000"/>
                </a:solidFill>
                <a:latin typeface="RoxboroughCF Bold"/>
                <a:ea typeface="RoxboroughCF Bold"/>
                <a:cs typeface="RoxboroughCF Bold"/>
                <a:sym typeface="RoxboroughCF Bold"/>
              </a:rPr>
              <a:t>Our Solution</a:t>
            </a:r>
          </a:p>
        </p:txBody>
      </p:sp>
      <p:sp>
        <p:nvSpPr>
          <p:cNvPr name="TextBox 11" id="11"/>
          <p:cNvSpPr txBox="true"/>
          <p:nvPr/>
        </p:nvSpPr>
        <p:spPr>
          <a:xfrm rot="0">
            <a:off x="11848036" y="4165118"/>
            <a:ext cx="5109157" cy="3228975"/>
          </a:xfrm>
          <a:prstGeom prst="rect">
            <a:avLst/>
          </a:prstGeom>
        </p:spPr>
        <p:txBody>
          <a:bodyPr anchor="t" rtlCol="false" tIns="0" lIns="0" bIns="0" rIns="0">
            <a:spAutoFit/>
          </a:bodyPr>
          <a:lstStyle/>
          <a:p>
            <a:pPr algn="ctr">
              <a:lnSpc>
                <a:spcPts val="4200"/>
              </a:lnSpc>
              <a:spcBef>
                <a:spcPct val="0"/>
              </a:spcBef>
            </a:pPr>
            <a:r>
              <a:rPr lang="en-US" sz="3000">
                <a:solidFill>
                  <a:srgbClr val="000000"/>
                </a:solidFill>
                <a:latin typeface="Telegraf"/>
                <a:ea typeface="Telegraf"/>
                <a:cs typeface="Telegraf"/>
                <a:sym typeface="Telegraf"/>
              </a:rPr>
              <a:t>An online community of night shift workers with similar backgrounds, work schedules, situations etc. to share resources, tips, and support each other</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7321331" cy="214579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Additional Implementation -</a:t>
            </a:r>
            <a:r>
              <a:rPr lang="en-US" b="true" sz="4800">
                <a:solidFill>
                  <a:srgbClr val="000000"/>
                </a:solidFill>
                <a:latin typeface="RoxboroughCF Bold"/>
                <a:ea typeface="RoxboroughCF Bold"/>
                <a:cs typeface="RoxboroughCF Bold"/>
                <a:sym typeface="RoxboroughCF Bold"/>
              </a:rPr>
              <a:t> Pin Toggle</a:t>
            </a:r>
          </a:p>
        </p:txBody>
      </p:sp>
      <p:sp>
        <p:nvSpPr>
          <p:cNvPr name="Freeform 3" id="3"/>
          <p:cNvSpPr/>
          <p:nvPr/>
        </p:nvSpPr>
        <p:spPr>
          <a:xfrm flipH="false" flipV="false" rot="0">
            <a:off x="8350031" y="1028700"/>
            <a:ext cx="3755843" cy="8142748"/>
          </a:xfrm>
          <a:custGeom>
            <a:avLst/>
            <a:gdLst/>
            <a:ahLst/>
            <a:cxnLst/>
            <a:rect r="r" b="b" t="t" l="l"/>
            <a:pathLst>
              <a:path h="8142748" w="3755843">
                <a:moveTo>
                  <a:pt x="0" y="0"/>
                </a:moveTo>
                <a:lnTo>
                  <a:pt x="3755842" y="0"/>
                </a:lnTo>
                <a:lnTo>
                  <a:pt x="3755842" y="8142748"/>
                </a:lnTo>
                <a:lnTo>
                  <a:pt x="0" y="8142748"/>
                </a:lnTo>
                <a:lnTo>
                  <a:pt x="0" y="0"/>
                </a:lnTo>
                <a:close/>
              </a:path>
            </a:pathLst>
          </a:custGeom>
          <a:blipFill>
            <a:blip r:embed="rId2"/>
            <a:stretch>
              <a:fillRect l="0" t="0" r="0" b="0"/>
            </a:stretch>
          </a:blipFill>
        </p:spPr>
      </p:sp>
      <p:sp>
        <p:nvSpPr>
          <p:cNvPr name="Freeform 4" id="4"/>
          <p:cNvSpPr/>
          <p:nvPr/>
        </p:nvSpPr>
        <p:spPr>
          <a:xfrm flipH="false" flipV="false" rot="0">
            <a:off x="12655983" y="1028700"/>
            <a:ext cx="3755843" cy="8142748"/>
          </a:xfrm>
          <a:custGeom>
            <a:avLst/>
            <a:gdLst/>
            <a:ahLst/>
            <a:cxnLst/>
            <a:rect r="r" b="b" t="t" l="l"/>
            <a:pathLst>
              <a:path h="8142748" w="3755843">
                <a:moveTo>
                  <a:pt x="0" y="0"/>
                </a:moveTo>
                <a:lnTo>
                  <a:pt x="3755842" y="0"/>
                </a:lnTo>
                <a:lnTo>
                  <a:pt x="3755842" y="8142748"/>
                </a:lnTo>
                <a:lnTo>
                  <a:pt x="0" y="8142748"/>
                </a:lnTo>
                <a:lnTo>
                  <a:pt x="0" y="0"/>
                </a:lnTo>
                <a:close/>
              </a:path>
            </a:pathLst>
          </a:custGeom>
          <a:blipFill>
            <a:blip r:embed="rId3"/>
            <a:stretch>
              <a:fillRect l="0" t="0" r="0" b="0"/>
            </a:stretch>
          </a:blipFill>
        </p:spPr>
      </p:sp>
      <p:sp>
        <p:nvSpPr>
          <p:cNvPr name="Freeform 5" id="5"/>
          <p:cNvSpPr/>
          <p:nvPr/>
        </p:nvSpPr>
        <p:spPr>
          <a:xfrm flipH="false" flipV="false" rot="0">
            <a:off x="11710486" y="5287547"/>
            <a:ext cx="520370" cy="498382"/>
          </a:xfrm>
          <a:custGeom>
            <a:avLst/>
            <a:gdLst/>
            <a:ahLst/>
            <a:cxnLst/>
            <a:rect r="r" b="b" t="t" l="l"/>
            <a:pathLst>
              <a:path h="498382" w="520370">
                <a:moveTo>
                  <a:pt x="0" y="0"/>
                </a:moveTo>
                <a:lnTo>
                  <a:pt x="520370" y="0"/>
                </a:lnTo>
                <a:lnTo>
                  <a:pt x="520370" y="498383"/>
                </a:lnTo>
                <a:lnTo>
                  <a:pt x="0" y="498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438842" y="3523239"/>
            <a:ext cx="2606846" cy="5735061"/>
          </a:xfrm>
          <a:custGeom>
            <a:avLst/>
            <a:gdLst/>
            <a:ahLst/>
            <a:cxnLst/>
            <a:rect r="r" b="b" t="t" l="l"/>
            <a:pathLst>
              <a:path h="5735061" w="2606846">
                <a:moveTo>
                  <a:pt x="0" y="0"/>
                </a:moveTo>
                <a:lnTo>
                  <a:pt x="2606846" y="0"/>
                </a:lnTo>
                <a:lnTo>
                  <a:pt x="2606846" y="5735061"/>
                </a:lnTo>
                <a:lnTo>
                  <a:pt x="0" y="5735061"/>
                </a:lnTo>
                <a:lnTo>
                  <a:pt x="0" y="0"/>
                </a:lnTo>
                <a:close/>
              </a:path>
            </a:pathLst>
          </a:custGeom>
          <a:blipFill>
            <a:blip r:embed="rId2"/>
            <a:stretch>
              <a:fillRect l="0" t="0" r="0" b="0"/>
            </a:stretch>
          </a:blipFill>
        </p:spPr>
      </p:sp>
      <p:sp>
        <p:nvSpPr>
          <p:cNvPr name="Freeform 3" id="3"/>
          <p:cNvSpPr/>
          <p:nvPr/>
        </p:nvSpPr>
        <p:spPr>
          <a:xfrm flipH="false" flipV="false" rot="0">
            <a:off x="5404404" y="3523239"/>
            <a:ext cx="2616622" cy="5735061"/>
          </a:xfrm>
          <a:custGeom>
            <a:avLst/>
            <a:gdLst/>
            <a:ahLst/>
            <a:cxnLst/>
            <a:rect r="r" b="b" t="t" l="l"/>
            <a:pathLst>
              <a:path h="5735061" w="2616622">
                <a:moveTo>
                  <a:pt x="0" y="0"/>
                </a:moveTo>
                <a:lnTo>
                  <a:pt x="2616622" y="0"/>
                </a:lnTo>
                <a:lnTo>
                  <a:pt x="2616622" y="5735061"/>
                </a:lnTo>
                <a:lnTo>
                  <a:pt x="0" y="5735061"/>
                </a:lnTo>
                <a:lnTo>
                  <a:pt x="0" y="0"/>
                </a:lnTo>
                <a:close/>
              </a:path>
            </a:pathLst>
          </a:custGeom>
          <a:blipFill>
            <a:blip r:embed="rId3"/>
            <a:stretch>
              <a:fillRect l="0" t="0" r="0" b="0"/>
            </a:stretch>
          </a:blipFill>
        </p:spPr>
      </p:sp>
      <p:sp>
        <p:nvSpPr>
          <p:cNvPr name="Freeform 4" id="4"/>
          <p:cNvSpPr/>
          <p:nvPr/>
        </p:nvSpPr>
        <p:spPr>
          <a:xfrm flipH="false" flipV="false" rot="0">
            <a:off x="9144000" y="3523239"/>
            <a:ext cx="2587946" cy="5735061"/>
          </a:xfrm>
          <a:custGeom>
            <a:avLst/>
            <a:gdLst/>
            <a:ahLst/>
            <a:cxnLst/>
            <a:rect r="r" b="b" t="t" l="l"/>
            <a:pathLst>
              <a:path h="5735061" w="2587946">
                <a:moveTo>
                  <a:pt x="0" y="0"/>
                </a:moveTo>
                <a:lnTo>
                  <a:pt x="2587946" y="0"/>
                </a:lnTo>
                <a:lnTo>
                  <a:pt x="2587946" y="5735061"/>
                </a:lnTo>
                <a:lnTo>
                  <a:pt x="0" y="5735061"/>
                </a:lnTo>
                <a:lnTo>
                  <a:pt x="0" y="0"/>
                </a:lnTo>
                <a:close/>
              </a:path>
            </a:pathLst>
          </a:custGeom>
          <a:blipFill>
            <a:blip r:embed="rId4"/>
            <a:stretch>
              <a:fillRect l="0" t="0" r="0" b="0"/>
            </a:stretch>
          </a:blipFill>
        </p:spPr>
      </p:sp>
      <p:sp>
        <p:nvSpPr>
          <p:cNvPr name="TextBox 5" id="5"/>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Unimplemented Features - Simple Task</a:t>
            </a:r>
          </a:p>
        </p:txBody>
      </p:sp>
      <p:sp>
        <p:nvSpPr>
          <p:cNvPr name="TextBox 6" id="6"/>
          <p:cNvSpPr txBox="true"/>
          <p:nvPr/>
        </p:nvSpPr>
        <p:spPr>
          <a:xfrm rot="0">
            <a:off x="1438842" y="2726911"/>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Adding Posts to Collection</a:t>
            </a:r>
          </a:p>
        </p:txBody>
      </p:sp>
      <p:sp>
        <p:nvSpPr>
          <p:cNvPr name="TextBox 7" id="7"/>
          <p:cNvSpPr txBox="true"/>
          <p:nvPr/>
        </p:nvSpPr>
        <p:spPr>
          <a:xfrm rot="0">
            <a:off x="5404404" y="2726911"/>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Viewing Pinned Posts</a:t>
            </a:r>
          </a:p>
        </p:txBody>
      </p:sp>
      <p:sp>
        <p:nvSpPr>
          <p:cNvPr name="TextBox 8" id="8"/>
          <p:cNvSpPr txBox="true"/>
          <p:nvPr/>
        </p:nvSpPr>
        <p:spPr>
          <a:xfrm rot="0">
            <a:off x="1281420" y="1752600"/>
            <a:ext cx="11026937" cy="35242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Viewing and pinning relevant resources within a night shift community group</a:t>
            </a:r>
            <a:r>
              <a:rPr lang="en-US" b="true" sz="2175">
                <a:solidFill>
                  <a:srgbClr val="000000"/>
                </a:solidFill>
                <a:latin typeface="Telegraf Bold"/>
                <a:ea typeface="Telegraf Bold"/>
                <a:cs typeface="Telegraf Bold"/>
                <a:sym typeface="Telegraf Bold"/>
              </a:rPr>
              <a:t> </a:t>
            </a:r>
          </a:p>
        </p:txBody>
      </p:sp>
      <p:sp>
        <p:nvSpPr>
          <p:cNvPr name="TextBox 9" id="9"/>
          <p:cNvSpPr txBox="true"/>
          <p:nvPr/>
        </p:nvSpPr>
        <p:spPr>
          <a:xfrm rot="0">
            <a:off x="9167532" y="2726911"/>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Viewing Collections</a:t>
            </a:r>
          </a:p>
        </p:txBody>
      </p:sp>
      <p:grpSp>
        <p:nvGrpSpPr>
          <p:cNvPr name="Group 10" id="10"/>
          <p:cNvGrpSpPr/>
          <p:nvPr/>
        </p:nvGrpSpPr>
        <p:grpSpPr>
          <a:xfrm rot="0">
            <a:off x="13375649" y="3653779"/>
            <a:ext cx="4327204" cy="5473981"/>
            <a:chOff x="0" y="0"/>
            <a:chExt cx="8424444" cy="10657054"/>
          </a:xfrm>
        </p:grpSpPr>
        <p:sp>
          <p:nvSpPr>
            <p:cNvPr name="Freeform 11" id="11"/>
            <p:cNvSpPr/>
            <p:nvPr/>
          </p:nvSpPr>
          <p:spPr>
            <a:xfrm flipH="false" flipV="false" rot="0">
              <a:off x="57150" y="58420"/>
              <a:ext cx="8354594" cy="10585934"/>
            </a:xfrm>
            <a:custGeom>
              <a:avLst/>
              <a:gdLst/>
              <a:ahLst/>
              <a:cxnLst/>
              <a:rect r="r" b="b" t="t" l="l"/>
              <a:pathLst>
                <a:path h="10585934" w="8354594">
                  <a:moveTo>
                    <a:pt x="8269504" y="10555455"/>
                  </a:moveTo>
                  <a:lnTo>
                    <a:pt x="0" y="10555455"/>
                  </a:lnTo>
                  <a:cubicBezTo>
                    <a:pt x="5080" y="10573234"/>
                    <a:pt x="21590" y="10585934"/>
                    <a:pt x="40640" y="10585934"/>
                  </a:cubicBezTo>
                  <a:lnTo>
                    <a:pt x="8311414" y="10585934"/>
                  </a:lnTo>
                  <a:cubicBezTo>
                    <a:pt x="8335544" y="10585934"/>
                    <a:pt x="8354594" y="10566884"/>
                    <a:pt x="8354594" y="10542755"/>
                  </a:cubicBezTo>
                  <a:lnTo>
                    <a:pt x="8354594" y="40640"/>
                  </a:lnTo>
                  <a:cubicBezTo>
                    <a:pt x="8354594" y="21590"/>
                    <a:pt x="8341894" y="6350"/>
                    <a:pt x="8325384" y="0"/>
                  </a:cubicBezTo>
                  <a:lnTo>
                    <a:pt x="8325384" y="10499574"/>
                  </a:lnTo>
                  <a:cubicBezTo>
                    <a:pt x="8325384" y="10530055"/>
                    <a:pt x="8299984" y="10555455"/>
                    <a:pt x="8269504" y="10555455"/>
                  </a:cubicBezTo>
                  <a:close/>
                </a:path>
              </a:pathLst>
            </a:custGeom>
            <a:solidFill>
              <a:srgbClr val="000000"/>
            </a:solidFill>
          </p:spPr>
        </p:sp>
        <p:sp>
          <p:nvSpPr>
            <p:cNvPr name="Freeform 12" id="12"/>
            <p:cNvSpPr/>
            <p:nvPr/>
          </p:nvSpPr>
          <p:spPr>
            <a:xfrm flipH="false" flipV="false" rot="0">
              <a:off x="12700" y="12700"/>
              <a:ext cx="8357134" cy="10588475"/>
            </a:xfrm>
            <a:custGeom>
              <a:avLst/>
              <a:gdLst/>
              <a:ahLst/>
              <a:cxnLst/>
              <a:rect r="r" b="b" t="t" l="l"/>
              <a:pathLst>
                <a:path h="10588475" w="8357134">
                  <a:moveTo>
                    <a:pt x="43180" y="10588475"/>
                  </a:moveTo>
                  <a:lnTo>
                    <a:pt x="8313954" y="10588475"/>
                  </a:lnTo>
                  <a:cubicBezTo>
                    <a:pt x="8338084" y="10588475"/>
                    <a:pt x="8357134" y="10569425"/>
                    <a:pt x="8357134" y="10545294"/>
                  </a:cubicBezTo>
                  <a:lnTo>
                    <a:pt x="8357134" y="43180"/>
                  </a:lnTo>
                  <a:cubicBezTo>
                    <a:pt x="8357134" y="19050"/>
                    <a:pt x="8338084" y="0"/>
                    <a:pt x="8313954" y="0"/>
                  </a:cubicBezTo>
                  <a:lnTo>
                    <a:pt x="43180" y="0"/>
                  </a:lnTo>
                  <a:cubicBezTo>
                    <a:pt x="19050" y="0"/>
                    <a:pt x="0" y="19050"/>
                    <a:pt x="0" y="43180"/>
                  </a:cubicBezTo>
                  <a:lnTo>
                    <a:pt x="0" y="10545294"/>
                  </a:lnTo>
                  <a:cubicBezTo>
                    <a:pt x="0" y="10569425"/>
                    <a:pt x="19050" y="10588475"/>
                    <a:pt x="43180" y="10588475"/>
                  </a:cubicBezTo>
                  <a:close/>
                </a:path>
              </a:pathLst>
            </a:custGeom>
            <a:solidFill>
              <a:srgbClr val="EEEEFF"/>
            </a:solidFill>
          </p:spPr>
        </p:sp>
        <p:sp>
          <p:nvSpPr>
            <p:cNvPr name="Freeform 13" id="13"/>
            <p:cNvSpPr/>
            <p:nvPr/>
          </p:nvSpPr>
          <p:spPr>
            <a:xfrm flipH="false" flipV="false" rot="0">
              <a:off x="0" y="0"/>
              <a:ext cx="8424444" cy="10657054"/>
            </a:xfrm>
            <a:custGeom>
              <a:avLst/>
              <a:gdLst/>
              <a:ahLst/>
              <a:cxnLst/>
              <a:rect r="r" b="b" t="t" l="l"/>
              <a:pathLst>
                <a:path h="10657054" w="8424444">
                  <a:moveTo>
                    <a:pt x="8381264" y="44450"/>
                  </a:moveTo>
                  <a:cubicBezTo>
                    <a:pt x="8376184" y="19050"/>
                    <a:pt x="8353324" y="0"/>
                    <a:pt x="8326654" y="0"/>
                  </a:cubicBezTo>
                  <a:lnTo>
                    <a:pt x="55880" y="0"/>
                  </a:lnTo>
                  <a:cubicBezTo>
                    <a:pt x="25400" y="0"/>
                    <a:pt x="0" y="25400"/>
                    <a:pt x="0" y="55880"/>
                  </a:cubicBezTo>
                  <a:lnTo>
                    <a:pt x="0" y="10557994"/>
                  </a:lnTo>
                  <a:cubicBezTo>
                    <a:pt x="0" y="10584665"/>
                    <a:pt x="17780" y="10606254"/>
                    <a:pt x="43180" y="10612604"/>
                  </a:cubicBezTo>
                  <a:cubicBezTo>
                    <a:pt x="48260" y="10638004"/>
                    <a:pt x="71120" y="10657054"/>
                    <a:pt x="97790" y="10657054"/>
                  </a:cubicBezTo>
                  <a:lnTo>
                    <a:pt x="8368564" y="10657054"/>
                  </a:lnTo>
                  <a:cubicBezTo>
                    <a:pt x="8399044" y="10657054"/>
                    <a:pt x="8424444" y="10631654"/>
                    <a:pt x="8424444" y="10601175"/>
                  </a:cubicBezTo>
                  <a:lnTo>
                    <a:pt x="8424444" y="99060"/>
                  </a:lnTo>
                  <a:cubicBezTo>
                    <a:pt x="8424444" y="72390"/>
                    <a:pt x="8406664" y="50800"/>
                    <a:pt x="8381264" y="44450"/>
                  </a:cubicBezTo>
                  <a:close/>
                  <a:moveTo>
                    <a:pt x="12700" y="10557994"/>
                  </a:moveTo>
                  <a:lnTo>
                    <a:pt x="12700" y="55880"/>
                  </a:lnTo>
                  <a:cubicBezTo>
                    <a:pt x="12700" y="31750"/>
                    <a:pt x="31750" y="12700"/>
                    <a:pt x="55880" y="12700"/>
                  </a:cubicBezTo>
                  <a:lnTo>
                    <a:pt x="8326654" y="12700"/>
                  </a:lnTo>
                  <a:cubicBezTo>
                    <a:pt x="8350784" y="12700"/>
                    <a:pt x="8369834" y="31750"/>
                    <a:pt x="8369834" y="55880"/>
                  </a:cubicBezTo>
                  <a:lnTo>
                    <a:pt x="8369834" y="10557994"/>
                  </a:lnTo>
                  <a:cubicBezTo>
                    <a:pt x="8369834" y="10582125"/>
                    <a:pt x="8350784" y="10601175"/>
                    <a:pt x="8326654" y="10601175"/>
                  </a:cubicBezTo>
                  <a:lnTo>
                    <a:pt x="55880" y="10601175"/>
                  </a:lnTo>
                  <a:cubicBezTo>
                    <a:pt x="31750" y="10601175"/>
                    <a:pt x="12700" y="10582125"/>
                    <a:pt x="12700" y="10557994"/>
                  </a:cubicBezTo>
                  <a:close/>
                  <a:moveTo>
                    <a:pt x="8411744" y="10601175"/>
                  </a:moveTo>
                  <a:cubicBezTo>
                    <a:pt x="8411744" y="10625304"/>
                    <a:pt x="8392694" y="10644354"/>
                    <a:pt x="8368564" y="10644354"/>
                  </a:cubicBezTo>
                  <a:lnTo>
                    <a:pt x="97790" y="10644354"/>
                  </a:lnTo>
                  <a:cubicBezTo>
                    <a:pt x="78740" y="10644354"/>
                    <a:pt x="62230" y="10631654"/>
                    <a:pt x="57150" y="10613875"/>
                  </a:cubicBezTo>
                  <a:lnTo>
                    <a:pt x="8326654" y="10613875"/>
                  </a:lnTo>
                  <a:cubicBezTo>
                    <a:pt x="8357134" y="10613875"/>
                    <a:pt x="8382534" y="10588475"/>
                    <a:pt x="8382534" y="10557994"/>
                  </a:cubicBezTo>
                  <a:lnTo>
                    <a:pt x="8382534" y="58420"/>
                  </a:lnTo>
                  <a:cubicBezTo>
                    <a:pt x="8399044" y="64770"/>
                    <a:pt x="8411744" y="80010"/>
                    <a:pt x="8411744" y="99060"/>
                  </a:cubicBezTo>
                  <a:lnTo>
                    <a:pt x="8411744" y="10601175"/>
                  </a:lnTo>
                  <a:close/>
                </a:path>
              </a:pathLst>
            </a:custGeom>
            <a:solidFill>
              <a:srgbClr val="000000"/>
            </a:solidFill>
          </p:spPr>
        </p:sp>
      </p:grpSp>
      <p:sp>
        <p:nvSpPr>
          <p:cNvPr name="TextBox 14" id="14"/>
          <p:cNvSpPr txBox="true"/>
          <p:nvPr/>
        </p:nvSpPr>
        <p:spPr>
          <a:xfrm rot="-43219">
            <a:off x="13818853" y="4175669"/>
            <a:ext cx="3441159" cy="4193636"/>
          </a:xfrm>
          <a:prstGeom prst="rect">
            <a:avLst/>
          </a:prstGeom>
        </p:spPr>
        <p:txBody>
          <a:bodyPr anchor="t" rtlCol="false" tIns="0" lIns="0" bIns="0" rIns="0">
            <a:spAutoFit/>
          </a:bodyPr>
          <a:lstStyle/>
          <a:p>
            <a:pPr algn="l">
              <a:lnSpc>
                <a:spcPts val="2237"/>
              </a:lnSpc>
            </a:pPr>
            <a:r>
              <a:rPr lang="en-US" sz="2380">
                <a:solidFill>
                  <a:srgbClr val="000000"/>
                </a:solidFill>
                <a:latin typeface="Telegraf"/>
                <a:ea typeface="Telegraf"/>
                <a:cs typeface="Telegraf"/>
                <a:sym typeface="Telegraf"/>
              </a:rPr>
              <a:t>Plan To Finish:</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Implement pinning to posts</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Implement collections half sheet</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Create page for viewing pinned posts</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Create page for viewing collections </a:t>
            </a:r>
          </a:p>
        </p:txBody>
      </p:sp>
      <p:sp>
        <p:nvSpPr>
          <p:cNvPr name="Freeform 15" id="15"/>
          <p:cNvSpPr/>
          <p:nvPr/>
        </p:nvSpPr>
        <p:spPr>
          <a:xfrm flipH="false" flipV="false" rot="6236983">
            <a:off x="12667088" y="5117938"/>
            <a:ext cx="538584" cy="1630014"/>
          </a:xfrm>
          <a:custGeom>
            <a:avLst/>
            <a:gdLst/>
            <a:ahLst/>
            <a:cxnLst/>
            <a:rect r="r" b="b" t="t" l="l"/>
            <a:pathLst>
              <a:path h="1630014" w="538584">
                <a:moveTo>
                  <a:pt x="0" y="0"/>
                </a:moveTo>
                <a:lnTo>
                  <a:pt x="538583" y="0"/>
                </a:lnTo>
                <a:lnTo>
                  <a:pt x="538583" y="1630015"/>
                </a:lnTo>
                <a:lnTo>
                  <a:pt x="0" y="16300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3787954" y="3530992"/>
            <a:ext cx="2576168" cy="5693189"/>
          </a:xfrm>
          <a:custGeom>
            <a:avLst/>
            <a:gdLst/>
            <a:ahLst/>
            <a:cxnLst/>
            <a:rect r="r" b="b" t="t" l="l"/>
            <a:pathLst>
              <a:path h="5693189" w="2576168">
                <a:moveTo>
                  <a:pt x="0" y="0"/>
                </a:moveTo>
                <a:lnTo>
                  <a:pt x="2576168" y="0"/>
                </a:lnTo>
                <a:lnTo>
                  <a:pt x="2576168" y="5693189"/>
                </a:lnTo>
                <a:lnTo>
                  <a:pt x="0" y="5693189"/>
                </a:lnTo>
                <a:lnTo>
                  <a:pt x="0" y="0"/>
                </a:lnTo>
                <a:close/>
              </a:path>
            </a:pathLst>
          </a:custGeom>
          <a:blipFill>
            <a:blip r:embed="rId2"/>
            <a:stretch>
              <a:fillRect l="0" t="0" r="0" b="0"/>
            </a:stretch>
          </a:blipFill>
        </p:spPr>
      </p:sp>
      <p:grpSp>
        <p:nvGrpSpPr>
          <p:cNvPr name="Group 3" id="3"/>
          <p:cNvGrpSpPr/>
          <p:nvPr/>
        </p:nvGrpSpPr>
        <p:grpSpPr>
          <a:xfrm rot="-66706">
            <a:off x="4956993" y="9261936"/>
            <a:ext cx="3897822" cy="627261"/>
            <a:chOff x="0" y="0"/>
            <a:chExt cx="6158638" cy="991085"/>
          </a:xfrm>
        </p:grpSpPr>
        <p:sp>
          <p:nvSpPr>
            <p:cNvPr name="Freeform 4" id="4"/>
            <p:cNvSpPr/>
            <p:nvPr/>
          </p:nvSpPr>
          <p:spPr>
            <a:xfrm flipH="false" flipV="false" rot="0">
              <a:off x="10160" y="16510"/>
              <a:ext cx="6135778" cy="963145"/>
            </a:xfrm>
            <a:custGeom>
              <a:avLst/>
              <a:gdLst/>
              <a:ahLst/>
              <a:cxnLst/>
              <a:rect r="r" b="b" t="t" l="l"/>
              <a:pathLst>
                <a:path h="963145" w="6135778">
                  <a:moveTo>
                    <a:pt x="6135778" y="963145"/>
                  </a:moveTo>
                  <a:lnTo>
                    <a:pt x="0" y="955525"/>
                  </a:lnTo>
                  <a:lnTo>
                    <a:pt x="0" y="347271"/>
                  </a:lnTo>
                  <a:lnTo>
                    <a:pt x="17780" y="19050"/>
                  </a:lnTo>
                  <a:lnTo>
                    <a:pt x="3057722" y="0"/>
                  </a:lnTo>
                  <a:lnTo>
                    <a:pt x="6116728" y="5080"/>
                  </a:lnTo>
                  <a:close/>
                </a:path>
              </a:pathLst>
            </a:custGeom>
            <a:solidFill>
              <a:srgbClr val="CFCFFF"/>
            </a:solidFill>
          </p:spPr>
        </p:sp>
        <p:sp>
          <p:nvSpPr>
            <p:cNvPr name="Freeform 5" id="5"/>
            <p:cNvSpPr/>
            <p:nvPr/>
          </p:nvSpPr>
          <p:spPr>
            <a:xfrm flipH="false" flipV="false" rot="0">
              <a:off x="-3810" y="0"/>
              <a:ext cx="6164988" cy="989815"/>
            </a:xfrm>
            <a:custGeom>
              <a:avLst/>
              <a:gdLst/>
              <a:ahLst/>
              <a:cxnLst/>
              <a:rect r="r" b="b" t="t" l="l"/>
              <a:pathLst>
                <a:path h="989815" w="6164988">
                  <a:moveTo>
                    <a:pt x="6130698" y="21590"/>
                  </a:moveTo>
                  <a:cubicBezTo>
                    <a:pt x="6131968" y="34290"/>
                    <a:pt x="6131968" y="44450"/>
                    <a:pt x="6133238" y="54610"/>
                  </a:cubicBezTo>
                  <a:cubicBezTo>
                    <a:pt x="6135778" y="77707"/>
                    <a:pt x="6137048" y="97055"/>
                    <a:pt x="6139588" y="115712"/>
                  </a:cubicBezTo>
                  <a:cubicBezTo>
                    <a:pt x="6139588" y="142661"/>
                    <a:pt x="6152288" y="674040"/>
                    <a:pt x="6158638" y="700989"/>
                  </a:cubicBezTo>
                  <a:cubicBezTo>
                    <a:pt x="6164988" y="741758"/>
                    <a:pt x="6161178" y="783218"/>
                    <a:pt x="6161178" y="823987"/>
                  </a:cubicBezTo>
                  <a:cubicBezTo>
                    <a:pt x="6161178" y="859919"/>
                    <a:pt x="6162448" y="893087"/>
                    <a:pt x="6163718" y="928855"/>
                  </a:cubicBezTo>
                  <a:cubicBezTo>
                    <a:pt x="6163718" y="950445"/>
                    <a:pt x="6163718" y="964415"/>
                    <a:pt x="6163718" y="988545"/>
                  </a:cubicBezTo>
                  <a:cubicBezTo>
                    <a:pt x="6140858" y="988545"/>
                    <a:pt x="6120538" y="989815"/>
                    <a:pt x="6085783" y="988545"/>
                  </a:cubicBezTo>
                  <a:cubicBezTo>
                    <a:pt x="5773815" y="983465"/>
                    <a:pt x="5457047" y="989815"/>
                    <a:pt x="5145080" y="984735"/>
                  </a:cubicBezTo>
                  <a:cubicBezTo>
                    <a:pt x="4957899" y="980925"/>
                    <a:pt x="4775518" y="983465"/>
                    <a:pt x="4588337" y="980925"/>
                  </a:cubicBezTo>
                  <a:cubicBezTo>
                    <a:pt x="4501946" y="979655"/>
                    <a:pt x="4415554" y="978385"/>
                    <a:pt x="4329163" y="977115"/>
                  </a:cubicBezTo>
                  <a:cubicBezTo>
                    <a:pt x="4276369" y="977115"/>
                    <a:pt x="4228373" y="978385"/>
                    <a:pt x="4175579" y="978385"/>
                  </a:cubicBezTo>
                  <a:cubicBezTo>
                    <a:pt x="4041193" y="977115"/>
                    <a:pt x="3671630" y="978385"/>
                    <a:pt x="3537244" y="977115"/>
                  </a:cubicBezTo>
                  <a:cubicBezTo>
                    <a:pt x="3441254" y="975845"/>
                    <a:pt x="1521451" y="984735"/>
                    <a:pt x="1425461" y="983465"/>
                  </a:cubicBezTo>
                  <a:cubicBezTo>
                    <a:pt x="1401464" y="983465"/>
                    <a:pt x="1372667" y="984735"/>
                    <a:pt x="1348669" y="984735"/>
                  </a:cubicBezTo>
                  <a:cubicBezTo>
                    <a:pt x="1291075" y="984735"/>
                    <a:pt x="1238280" y="986005"/>
                    <a:pt x="1180686" y="986005"/>
                  </a:cubicBezTo>
                  <a:cubicBezTo>
                    <a:pt x="1036701" y="986005"/>
                    <a:pt x="897515" y="984735"/>
                    <a:pt x="753530" y="983465"/>
                  </a:cubicBezTo>
                  <a:cubicBezTo>
                    <a:pt x="667139" y="982195"/>
                    <a:pt x="580748" y="980925"/>
                    <a:pt x="499156" y="979655"/>
                  </a:cubicBezTo>
                  <a:cubicBezTo>
                    <a:pt x="345572" y="978385"/>
                    <a:pt x="191988" y="977115"/>
                    <a:pt x="48260" y="977115"/>
                  </a:cubicBezTo>
                  <a:cubicBezTo>
                    <a:pt x="38100" y="977115"/>
                    <a:pt x="29210" y="977115"/>
                    <a:pt x="19050" y="975845"/>
                  </a:cubicBezTo>
                  <a:cubicBezTo>
                    <a:pt x="10160" y="974575"/>
                    <a:pt x="5080" y="968225"/>
                    <a:pt x="7620" y="959335"/>
                  </a:cubicBezTo>
                  <a:cubicBezTo>
                    <a:pt x="16510" y="927637"/>
                    <a:pt x="12700" y="910362"/>
                    <a:pt x="11430" y="892396"/>
                  </a:cubicBezTo>
                  <a:cubicBezTo>
                    <a:pt x="10160" y="855773"/>
                    <a:pt x="6350" y="819841"/>
                    <a:pt x="7620" y="783218"/>
                  </a:cubicBezTo>
                  <a:cubicBezTo>
                    <a:pt x="5080" y="737612"/>
                    <a:pt x="0" y="173065"/>
                    <a:pt x="7620" y="126768"/>
                  </a:cubicBezTo>
                  <a:cubicBezTo>
                    <a:pt x="8890" y="117785"/>
                    <a:pt x="7620" y="108111"/>
                    <a:pt x="8890" y="99128"/>
                  </a:cubicBezTo>
                  <a:cubicBezTo>
                    <a:pt x="10160" y="84617"/>
                    <a:pt x="12700" y="68724"/>
                    <a:pt x="13970" y="44450"/>
                  </a:cubicBezTo>
                  <a:cubicBezTo>
                    <a:pt x="13970" y="41910"/>
                    <a:pt x="15240" y="39370"/>
                    <a:pt x="16510" y="38100"/>
                  </a:cubicBezTo>
                  <a:cubicBezTo>
                    <a:pt x="38100" y="35560"/>
                    <a:pt x="72000" y="30480"/>
                    <a:pt x="148792" y="29210"/>
                  </a:cubicBezTo>
                  <a:cubicBezTo>
                    <a:pt x="278379" y="25400"/>
                    <a:pt x="407966" y="22860"/>
                    <a:pt x="542352" y="20320"/>
                  </a:cubicBezTo>
                  <a:cubicBezTo>
                    <a:pt x="633542" y="17780"/>
                    <a:pt x="724733" y="16510"/>
                    <a:pt x="811124" y="13970"/>
                  </a:cubicBezTo>
                  <a:cubicBezTo>
                    <a:pt x="897515" y="11430"/>
                    <a:pt x="988706" y="8890"/>
                    <a:pt x="1075097" y="8890"/>
                  </a:cubicBezTo>
                  <a:cubicBezTo>
                    <a:pt x="1171087" y="7620"/>
                    <a:pt x="1267077" y="10160"/>
                    <a:pt x="1363068" y="8890"/>
                  </a:cubicBezTo>
                  <a:cubicBezTo>
                    <a:pt x="1483055" y="8890"/>
                    <a:pt x="3657232" y="6350"/>
                    <a:pt x="3777220" y="5080"/>
                  </a:cubicBezTo>
                  <a:cubicBezTo>
                    <a:pt x="3892408" y="3810"/>
                    <a:pt x="4007596" y="2540"/>
                    <a:pt x="4127584" y="2540"/>
                  </a:cubicBezTo>
                  <a:cubicBezTo>
                    <a:pt x="4324364" y="1270"/>
                    <a:pt x="4516344" y="0"/>
                    <a:pt x="4713124" y="0"/>
                  </a:cubicBezTo>
                  <a:cubicBezTo>
                    <a:pt x="4794716" y="0"/>
                    <a:pt x="4881106" y="2540"/>
                    <a:pt x="4962698" y="2540"/>
                  </a:cubicBezTo>
                  <a:cubicBezTo>
                    <a:pt x="5188275" y="3810"/>
                    <a:pt x="5418651" y="5080"/>
                    <a:pt x="5644228" y="7620"/>
                  </a:cubicBezTo>
                  <a:cubicBezTo>
                    <a:pt x="5764216" y="8890"/>
                    <a:pt x="5884203" y="12700"/>
                    <a:pt x="6004191" y="16510"/>
                  </a:cubicBezTo>
                  <a:cubicBezTo>
                    <a:pt x="6032988" y="16510"/>
                    <a:pt x="6061786" y="16510"/>
                    <a:pt x="6085783" y="16510"/>
                  </a:cubicBezTo>
                  <a:cubicBezTo>
                    <a:pt x="6111648" y="17780"/>
                    <a:pt x="6120538" y="20320"/>
                    <a:pt x="6130698" y="21590"/>
                  </a:cubicBezTo>
                  <a:close/>
                  <a:moveTo>
                    <a:pt x="6140858" y="972035"/>
                  </a:moveTo>
                  <a:cubicBezTo>
                    <a:pt x="6142128" y="955525"/>
                    <a:pt x="6143398" y="942825"/>
                    <a:pt x="6143398" y="930125"/>
                  </a:cubicBezTo>
                  <a:cubicBezTo>
                    <a:pt x="6142128" y="889632"/>
                    <a:pt x="6140858" y="853009"/>
                    <a:pt x="6140858" y="813622"/>
                  </a:cubicBezTo>
                  <a:cubicBezTo>
                    <a:pt x="6140858" y="795656"/>
                    <a:pt x="6143398" y="777690"/>
                    <a:pt x="6142128" y="759724"/>
                  </a:cubicBezTo>
                  <a:cubicBezTo>
                    <a:pt x="6142128" y="743140"/>
                    <a:pt x="6140858" y="725865"/>
                    <a:pt x="6139588" y="709281"/>
                  </a:cubicBezTo>
                  <a:cubicBezTo>
                    <a:pt x="6134508" y="683714"/>
                    <a:pt x="6123078" y="154408"/>
                    <a:pt x="6123078" y="128841"/>
                  </a:cubicBezTo>
                  <a:cubicBezTo>
                    <a:pt x="6120538" y="107420"/>
                    <a:pt x="6117998" y="85308"/>
                    <a:pt x="6115458" y="63500"/>
                  </a:cubicBezTo>
                  <a:cubicBezTo>
                    <a:pt x="6114188" y="44450"/>
                    <a:pt x="6112918" y="43180"/>
                    <a:pt x="6071385" y="41910"/>
                  </a:cubicBezTo>
                  <a:cubicBezTo>
                    <a:pt x="6056986" y="41910"/>
                    <a:pt x="6047387" y="41910"/>
                    <a:pt x="6032988" y="40640"/>
                  </a:cubicBezTo>
                  <a:cubicBezTo>
                    <a:pt x="5913001" y="36830"/>
                    <a:pt x="5788214" y="31750"/>
                    <a:pt x="5668226" y="30480"/>
                  </a:cubicBezTo>
                  <a:cubicBezTo>
                    <a:pt x="5375456" y="26670"/>
                    <a:pt x="5077887" y="25400"/>
                    <a:pt x="4785117" y="22860"/>
                  </a:cubicBezTo>
                  <a:cubicBezTo>
                    <a:pt x="4741921" y="22860"/>
                    <a:pt x="4693926" y="22860"/>
                    <a:pt x="4650730" y="22860"/>
                  </a:cubicBezTo>
                  <a:cubicBezTo>
                    <a:pt x="4578738" y="22860"/>
                    <a:pt x="4506745" y="22860"/>
                    <a:pt x="4439552" y="22860"/>
                  </a:cubicBezTo>
                  <a:cubicBezTo>
                    <a:pt x="4285968" y="22860"/>
                    <a:pt x="4132384" y="22860"/>
                    <a:pt x="3983599" y="24130"/>
                  </a:cubicBezTo>
                  <a:cubicBezTo>
                    <a:pt x="3854012" y="25400"/>
                    <a:pt x="1670236" y="29210"/>
                    <a:pt x="1540649" y="29210"/>
                  </a:cubicBezTo>
                  <a:cubicBezTo>
                    <a:pt x="1329471" y="29210"/>
                    <a:pt x="1118293" y="26670"/>
                    <a:pt x="907115" y="33020"/>
                  </a:cubicBezTo>
                  <a:cubicBezTo>
                    <a:pt x="796726" y="36830"/>
                    <a:pt x="691137" y="36830"/>
                    <a:pt x="585547" y="38100"/>
                  </a:cubicBezTo>
                  <a:cubicBezTo>
                    <a:pt x="403166" y="41910"/>
                    <a:pt x="220785" y="45720"/>
                    <a:pt x="49530" y="50800"/>
                  </a:cubicBezTo>
                  <a:cubicBezTo>
                    <a:pt x="36830" y="50800"/>
                    <a:pt x="34290" y="53340"/>
                    <a:pt x="33020" y="66651"/>
                  </a:cubicBezTo>
                  <a:cubicBezTo>
                    <a:pt x="31750" y="79089"/>
                    <a:pt x="31750" y="91527"/>
                    <a:pt x="30480" y="103965"/>
                  </a:cubicBezTo>
                  <a:cubicBezTo>
                    <a:pt x="29210" y="124695"/>
                    <a:pt x="26670" y="144734"/>
                    <a:pt x="25400" y="165464"/>
                  </a:cubicBezTo>
                  <a:cubicBezTo>
                    <a:pt x="20320" y="187576"/>
                    <a:pt x="26670" y="727938"/>
                    <a:pt x="29210" y="750050"/>
                  </a:cubicBezTo>
                  <a:cubicBezTo>
                    <a:pt x="29210" y="773544"/>
                    <a:pt x="29210" y="797729"/>
                    <a:pt x="30480" y="821223"/>
                  </a:cubicBezTo>
                  <a:cubicBezTo>
                    <a:pt x="30480" y="838498"/>
                    <a:pt x="33020" y="855773"/>
                    <a:pt x="33020" y="873048"/>
                  </a:cubicBezTo>
                  <a:cubicBezTo>
                    <a:pt x="33020" y="891705"/>
                    <a:pt x="33020" y="910362"/>
                    <a:pt x="31750" y="930125"/>
                  </a:cubicBezTo>
                  <a:cubicBezTo>
                    <a:pt x="31750" y="933935"/>
                    <a:pt x="31750" y="936475"/>
                    <a:pt x="31750" y="940285"/>
                  </a:cubicBezTo>
                  <a:cubicBezTo>
                    <a:pt x="31750" y="950445"/>
                    <a:pt x="35560" y="954255"/>
                    <a:pt x="44450" y="954255"/>
                  </a:cubicBezTo>
                  <a:cubicBezTo>
                    <a:pt x="81599" y="954255"/>
                    <a:pt x="148792" y="955525"/>
                    <a:pt x="211186" y="955525"/>
                  </a:cubicBezTo>
                  <a:cubicBezTo>
                    <a:pt x="302376" y="955525"/>
                    <a:pt x="398367" y="952985"/>
                    <a:pt x="489557" y="955525"/>
                  </a:cubicBezTo>
                  <a:cubicBezTo>
                    <a:pt x="638342" y="959335"/>
                    <a:pt x="787127" y="961875"/>
                    <a:pt x="935912" y="960605"/>
                  </a:cubicBezTo>
                  <a:cubicBezTo>
                    <a:pt x="1031902" y="959335"/>
                    <a:pt x="1123092" y="961875"/>
                    <a:pt x="1219082" y="961875"/>
                  </a:cubicBezTo>
                  <a:cubicBezTo>
                    <a:pt x="1358268" y="961875"/>
                    <a:pt x="1497454" y="960605"/>
                    <a:pt x="1636640" y="961875"/>
                  </a:cubicBezTo>
                  <a:cubicBezTo>
                    <a:pt x="1843018" y="963145"/>
                    <a:pt x="4108386" y="952985"/>
                    <a:pt x="4319564" y="955525"/>
                  </a:cubicBezTo>
                  <a:cubicBezTo>
                    <a:pt x="4410755" y="956795"/>
                    <a:pt x="4501946" y="958065"/>
                    <a:pt x="4588337" y="958065"/>
                  </a:cubicBezTo>
                  <a:cubicBezTo>
                    <a:pt x="4746720" y="960605"/>
                    <a:pt x="4900305" y="956795"/>
                    <a:pt x="5058689" y="960605"/>
                  </a:cubicBezTo>
                  <a:cubicBezTo>
                    <a:pt x="5188275" y="963145"/>
                    <a:pt x="5317862" y="963145"/>
                    <a:pt x="5447449" y="965685"/>
                  </a:cubicBezTo>
                  <a:cubicBezTo>
                    <a:pt x="5639429" y="969495"/>
                    <a:pt x="5831409" y="972035"/>
                    <a:pt x="6023389" y="973305"/>
                  </a:cubicBezTo>
                  <a:cubicBezTo>
                    <a:pt x="6095382" y="973305"/>
                    <a:pt x="6120538" y="972035"/>
                    <a:pt x="6140858" y="972035"/>
                  </a:cubicBezTo>
                  <a:close/>
                </a:path>
              </a:pathLst>
            </a:custGeom>
            <a:solidFill>
              <a:srgbClr val="000000"/>
            </a:solidFill>
          </p:spPr>
        </p:sp>
      </p:grpSp>
      <p:sp>
        <p:nvSpPr>
          <p:cNvPr name="Freeform 6" id="6"/>
          <p:cNvSpPr/>
          <p:nvPr/>
        </p:nvSpPr>
        <p:spPr>
          <a:xfrm flipH="false" flipV="false" rot="0">
            <a:off x="6543074" y="3569995"/>
            <a:ext cx="2600926" cy="5654186"/>
          </a:xfrm>
          <a:custGeom>
            <a:avLst/>
            <a:gdLst/>
            <a:ahLst/>
            <a:cxnLst/>
            <a:rect r="r" b="b" t="t" l="l"/>
            <a:pathLst>
              <a:path h="5654186" w="2600926">
                <a:moveTo>
                  <a:pt x="0" y="0"/>
                </a:moveTo>
                <a:lnTo>
                  <a:pt x="2600926" y="0"/>
                </a:lnTo>
                <a:lnTo>
                  <a:pt x="2600926" y="5654186"/>
                </a:lnTo>
                <a:lnTo>
                  <a:pt x="0" y="5654186"/>
                </a:lnTo>
                <a:lnTo>
                  <a:pt x="0" y="0"/>
                </a:lnTo>
                <a:close/>
              </a:path>
            </a:pathLst>
          </a:custGeom>
          <a:blipFill>
            <a:blip r:embed="rId3"/>
            <a:stretch>
              <a:fillRect l="0" t="0" r="0" b="0"/>
            </a:stretch>
          </a:blipFill>
        </p:spPr>
      </p:sp>
      <p:sp>
        <p:nvSpPr>
          <p:cNvPr name="TextBox 7" id="7"/>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Unimplemented Features - Complex Task</a:t>
            </a:r>
          </a:p>
        </p:txBody>
      </p:sp>
      <p:sp>
        <p:nvSpPr>
          <p:cNvPr name="TextBox 8" id="8"/>
          <p:cNvSpPr txBox="true"/>
          <p:nvPr/>
        </p:nvSpPr>
        <p:spPr>
          <a:xfrm rot="0">
            <a:off x="5183770" y="2692792"/>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Creating Reminder</a:t>
            </a:r>
          </a:p>
        </p:txBody>
      </p:sp>
      <p:sp>
        <p:nvSpPr>
          <p:cNvPr name="TextBox 9" id="9"/>
          <p:cNvSpPr txBox="true"/>
          <p:nvPr/>
        </p:nvSpPr>
        <p:spPr>
          <a:xfrm rot="0">
            <a:off x="1281420" y="1752600"/>
            <a:ext cx="11026937" cy="35242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Taking action on post suggestions through calendar and reminders integration</a:t>
            </a:r>
          </a:p>
        </p:txBody>
      </p:sp>
      <p:sp>
        <p:nvSpPr>
          <p:cNvPr name="TextBox 10" id="10"/>
          <p:cNvSpPr txBox="true"/>
          <p:nvPr/>
        </p:nvSpPr>
        <p:spPr>
          <a:xfrm rot="-43219">
            <a:off x="5185445" y="9460123"/>
            <a:ext cx="3441159" cy="249936"/>
          </a:xfrm>
          <a:prstGeom prst="rect">
            <a:avLst/>
          </a:prstGeom>
        </p:spPr>
        <p:txBody>
          <a:bodyPr anchor="t" rtlCol="false" tIns="0" lIns="0" bIns="0" rIns="0">
            <a:spAutoFit/>
          </a:bodyPr>
          <a:lstStyle/>
          <a:p>
            <a:pPr algn="ctr" marL="0" indent="0" lvl="0">
              <a:lnSpc>
                <a:spcPts val="1691"/>
              </a:lnSpc>
            </a:pPr>
            <a:r>
              <a:rPr lang="en-US" sz="1800">
                <a:solidFill>
                  <a:srgbClr val="000000"/>
                </a:solidFill>
                <a:latin typeface="Telegraf"/>
                <a:ea typeface="Telegraf"/>
                <a:cs typeface="Telegraf"/>
                <a:sym typeface="Telegraf"/>
              </a:rPr>
              <a:t>Hold + Select using Chrononode</a:t>
            </a:r>
          </a:p>
        </p:txBody>
      </p:sp>
      <p:grpSp>
        <p:nvGrpSpPr>
          <p:cNvPr name="Group 11" id="11"/>
          <p:cNvGrpSpPr/>
          <p:nvPr/>
        </p:nvGrpSpPr>
        <p:grpSpPr>
          <a:xfrm rot="0">
            <a:off x="11174947" y="4222052"/>
            <a:ext cx="5163129" cy="3529175"/>
            <a:chOff x="0" y="0"/>
            <a:chExt cx="10051871" cy="6870797"/>
          </a:xfrm>
        </p:grpSpPr>
        <p:sp>
          <p:nvSpPr>
            <p:cNvPr name="Freeform 12" id="12"/>
            <p:cNvSpPr/>
            <p:nvPr/>
          </p:nvSpPr>
          <p:spPr>
            <a:xfrm flipH="false" flipV="false" rot="0">
              <a:off x="57150" y="58420"/>
              <a:ext cx="9982021" cy="6799677"/>
            </a:xfrm>
            <a:custGeom>
              <a:avLst/>
              <a:gdLst/>
              <a:ahLst/>
              <a:cxnLst/>
              <a:rect r="r" b="b" t="t" l="l"/>
              <a:pathLst>
                <a:path h="6799677" w="9982021">
                  <a:moveTo>
                    <a:pt x="9896931" y="6769197"/>
                  </a:moveTo>
                  <a:lnTo>
                    <a:pt x="0" y="6769197"/>
                  </a:lnTo>
                  <a:cubicBezTo>
                    <a:pt x="5080" y="6786977"/>
                    <a:pt x="21590" y="6799677"/>
                    <a:pt x="40640" y="6799677"/>
                  </a:cubicBezTo>
                  <a:lnTo>
                    <a:pt x="9938841" y="6799677"/>
                  </a:lnTo>
                  <a:cubicBezTo>
                    <a:pt x="9962971" y="6799677"/>
                    <a:pt x="9982021" y="6780627"/>
                    <a:pt x="9982021" y="6756497"/>
                  </a:cubicBezTo>
                  <a:lnTo>
                    <a:pt x="9982021" y="40640"/>
                  </a:lnTo>
                  <a:cubicBezTo>
                    <a:pt x="9982021" y="21590"/>
                    <a:pt x="9969321" y="6350"/>
                    <a:pt x="9952810" y="0"/>
                  </a:cubicBezTo>
                  <a:lnTo>
                    <a:pt x="9952810" y="6713316"/>
                  </a:lnTo>
                  <a:cubicBezTo>
                    <a:pt x="9952810" y="6743797"/>
                    <a:pt x="9927410" y="6769197"/>
                    <a:pt x="9896931" y="6769197"/>
                  </a:cubicBezTo>
                  <a:close/>
                </a:path>
              </a:pathLst>
            </a:custGeom>
            <a:solidFill>
              <a:srgbClr val="000000"/>
            </a:solidFill>
          </p:spPr>
        </p:sp>
        <p:sp>
          <p:nvSpPr>
            <p:cNvPr name="Freeform 13" id="13"/>
            <p:cNvSpPr/>
            <p:nvPr/>
          </p:nvSpPr>
          <p:spPr>
            <a:xfrm flipH="false" flipV="false" rot="0">
              <a:off x="12700" y="12700"/>
              <a:ext cx="9984560" cy="6802217"/>
            </a:xfrm>
            <a:custGeom>
              <a:avLst/>
              <a:gdLst/>
              <a:ahLst/>
              <a:cxnLst/>
              <a:rect r="r" b="b" t="t" l="l"/>
              <a:pathLst>
                <a:path h="6802217" w="9984560">
                  <a:moveTo>
                    <a:pt x="43180" y="6802217"/>
                  </a:moveTo>
                  <a:lnTo>
                    <a:pt x="9941381" y="6802217"/>
                  </a:lnTo>
                  <a:cubicBezTo>
                    <a:pt x="9965510" y="6802217"/>
                    <a:pt x="9984560" y="6783167"/>
                    <a:pt x="9984560" y="6759036"/>
                  </a:cubicBezTo>
                  <a:lnTo>
                    <a:pt x="9984560" y="43180"/>
                  </a:lnTo>
                  <a:cubicBezTo>
                    <a:pt x="9984560" y="19050"/>
                    <a:pt x="9965510" y="0"/>
                    <a:pt x="9941381" y="0"/>
                  </a:cubicBezTo>
                  <a:lnTo>
                    <a:pt x="43180" y="0"/>
                  </a:lnTo>
                  <a:cubicBezTo>
                    <a:pt x="19050" y="0"/>
                    <a:pt x="0" y="19050"/>
                    <a:pt x="0" y="43180"/>
                  </a:cubicBezTo>
                  <a:lnTo>
                    <a:pt x="0" y="6759036"/>
                  </a:lnTo>
                  <a:cubicBezTo>
                    <a:pt x="0" y="6783167"/>
                    <a:pt x="19050" y="6802217"/>
                    <a:pt x="43180" y="6802217"/>
                  </a:cubicBezTo>
                  <a:close/>
                </a:path>
              </a:pathLst>
            </a:custGeom>
            <a:solidFill>
              <a:srgbClr val="EEEEFF"/>
            </a:solidFill>
          </p:spPr>
        </p:sp>
        <p:sp>
          <p:nvSpPr>
            <p:cNvPr name="Freeform 14" id="14"/>
            <p:cNvSpPr/>
            <p:nvPr/>
          </p:nvSpPr>
          <p:spPr>
            <a:xfrm flipH="false" flipV="false" rot="0">
              <a:off x="0" y="0"/>
              <a:ext cx="10051871" cy="6870797"/>
            </a:xfrm>
            <a:custGeom>
              <a:avLst/>
              <a:gdLst/>
              <a:ahLst/>
              <a:cxnLst/>
              <a:rect r="r" b="b" t="t" l="l"/>
              <a:pathLst>
                <a:path h="6870797" w="10051871">
                  <a:moveTo>
                    <a:pt x="10008691" y="44450"/>
                  </a:moveTo>
                  <a:cubicBezTo>
                    <a:pt x="10003610" y="19050"/>
                    <a:pt x="9980750" y="0"/>
                    <a:pt x="9954081" y="0"/>
                  </a:cubicBezTo>
                  <a:lnTo>
                    <a:pt x="55880" y="0"/>
                  </a:lnTo>
                  <a:cubicBezTo>
                    <a:pt x="25400" y="0"/>
                    <a:pt x="0" y="25400"/>
                    <a:pt x="0" y="55880"/>
                  </a:cubicBezTo>
                  <a:lnTo>
                    <a:pt x="0" y="6771736"/>
                  </a:lnTo>
                  <a:cubicBezTo>
                    <a:pt x="0" y="6798407"/>
                    <a:pt x="17780" y="6819997"/>
                    <a:pt x="43180" y="6826347"/>
                  </a:cubicBezTo>
                  <a:cubicBezTo>
                    <a:pt x="48260" y="6851747"/>
                    <a:pt x="71120" y="6870797"/>
                    <a:pt x="97790" y="6870797"/>
                  </a:cubicBezTo>
                  <a:lnTo>
                    <a:pt x="9995991" y="6870797"/>
                  </a:lnTo>
                  <a:cubicBezTo>
                    <a:pt x="10026471" y="6870797"/>
                    <a:pt x="10051871" y="6845397"/>
                    <a:pt x="10051871" y="6814917"/>
                  </a:cubicBezTo>
                  <a:lnTo>
                    <a:pt x="10051871" y="99060"/>
                  </a:lnTo>
                  <a:cubicBezTo>
                    <a:pt x="10051871" y="72390"/>
                    <a:pt x="10034091" y="50800"/>
                    <a:pt x="10008691" y="44450"/>
                  </a:cubicBezTo>
                  <a:close/>
                  <a:moveTo>
                    <a:pt x="12700" y="6771736"/>
                  </a:moveTo>
                  <a:lnTo>
                    <a:pt x="12700" y="55880"/>
                  </a:lnTo>
                  <a:cubicBezTo>
                    <a:pt x="12700" y="31750"/>
                    <a:pt x="31750" y="12700"/>
                    <a:pt x="55880" y="12700"/>
                  </a:cubicBezTo>
                  <a:lnTo>
                    <a:pt x="9954081" y="12700"/>
                  </a:lnTo>
                  <a:cubicBezTo>
                    <a:pt x="9978210" y="12700"/>
                    <a:pt x="9997260" y="31750"/>
                    <a:pt x="9997260" y="55880"/>
                  </a:cubicBezTo>
                  <a:lnTo>
                    <a:pt x="9997260" y="6771736"/>
                  </a:lnTo>
                  <a:cubicBezTo>
                    <a:pt x="9997260" y="6795867"/>
                    <a:pt x="9978210" y="6814917"/>
                    <a:pt x="9954081" y="6814917"/>
                  </a:cubicBezTo>
                  <a:lnTo>
                    <a:pt x="55880" y="6814917"/>
                  </a:lnTo>
                  <a:cubicBezTo>
                    <a:pt x="31750" y="6814917"/>
                    <a:pt x="12700" y="6795867"/>
                    <a:pt x="12700" y="6771736"/>
                  </a:cubicBezTo>
                  <a:close/>
                  <a:moveTo>
                    <a:pt x="10039171" y="6814917"/>
                  </a:moveTo>
                  <a:cubicBezTo>
                    <a:pt x="10039171" y="6839047"/>
                    <a:pt x="10020121" y="6858097"/>
                    <a:pt x="9995991" y="6858097"/>
                  </a:cubicBezTo>
                  <a:lnTo>
                    <a:pt x="97790" y="6858097"/>
                  </a:lnTo>
                  <a:cubicBezTo>
                    <a:pt x="78740" y="6858097"/>
                    <a:pt x="62230" y="6845397"/>
                    <a:pt x="57150" y="6827617"/>
                  </a:cubicBezTo>
                  <a:lnTo>
                    <a:pt x="9954081" y="6827617"/>
                  </a:lnTo>
                  <a:cubicBezTo>
                    <a:pt x="9984560" y="6827617"/>
                    <a:pt x="10009960" y="6802217"/>
                    <a:pt x="10009960" y="6771736"/>
                  </a:cubicBezTo>
                  <a:lnTo>
                    <a:pt x="10009960" y="58420"/>
                  </a:lnTo>
                  <a:cubicBezTo>
                    <a:pt x="10026471" y="64770"/>
                    <a:pt x="10039171" y="80010"/>
                    <a:pt x="10039171" y="99060"/>
                  </a:cubicBezTo>
                  <a:lnTo>
                    <a:pt x="10039171" y="6814917"/>
                  </a:lnTo>
                  <a:close/>
                </a:path>
              </a:pathLst>
            </a:custGeom>
            <a:solidFill>
              <a:srgbClr val="000000"/>
            </a:solidFill>
          </p:spPr>
        </p:sp>
      </p:grpSp>
      <p:sp>
        <p:nvSpPr>
          <p:cNvPr name="TextBox 15" id="15"/>
          <p:cNvSpPr txBox="true"/>
          <p:nvPr/>
        </p:nvSpPr>
        <p:spPr>
          <a:xfrm rot="-43219">
            <a:off x="11584067" y="4672005"/>
            <a:ext cx="4345251" cy="2259945"/>
          </a:xfrm>
          <a:prstGeom prst="rect">
            <a:avLst/>
          </a:prstGeom>
        </p:spPr>
        <p:txBody>
          <a:bodyPr anchor="t" rtlCol="false" tIns="0" lIns="0" bIns="0" rIns="0">
            <a:spAutoFit/>
          </a:bodyPr>
          <a:lstStyle/>
          <a:p>
            <a:pPr algn="l">
              <a:lnSpc>
                <a:spcPts val="2237"/>
              </a:lnSpc>
            </a:pPr>
            <a:r>
              <a:rPr lang="en-US" sz="2380">
                <a:solidFill>
                  <a:srgbClr val="000000"/>
                </a:solidFill>
                <a:latin typeface="Telegraf"/>
                <a:ea typeface="Telegraf"/>
                <a:cs typeface="Telegraf"/>
                <a:sym typeface="Telegraf"/>
              </a:rPr>
              <a:t>Plan To Finish:</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Utilize Chrononode to implement selecting and highlighting text</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Implement half sheet popup with details </a:t>
            </a:r>
          </a:p>
        </p:txBody>
      </p:sp>
      <p:sp>
        <p:nvSpPr>
          <p:cNvPr name="Freeform 16" id="16"/>
          <p:cNvSpPr/>
          <p:nvPr/>
        </p:nvSpPr>
        <p:spPr>
          <a:xfrm flipH="false" flipV="false" rot="6236983">
            <a:off x="10444492" y="4713808"/>
            <a:ext cx="538584" cy="1630014"/>
          </a:xfrm>
          <a:custGeom>
            <a:avLst/>
            <a:gdLst/>
            <a:ahLst/>
            <a:cxnLst/>
            <a:rect r="r" b="b" t="t" l="l"/>
            <a:pathLst>
              <a:path h="1630014" w="538584">
                <a:moveTo>
                  <a:pt x="0" y="0"/>
                </a:moveTo>
                <a:lnTo>
                  <a:pt x="538584" y="0"/>
                </a:lnTo>
                <a:lnTo>
                  <a:pt x="538584" y="1630015"/>
                </a:lnTo>
                <a:lnTo>
                  <a:pt x="0" y="1630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2574637" y="3604114"/>
            <a:ext cx="2572655" cy="5654186"/>
          </a:xfrm>
          <a:custGeom>
            <a:avLst/>
            <a:gdLst/>
            <a:ahLst/>
            <a:cxnLst/>
            <a:rect r="r" b="b" t="t" l="l"/>
            <a:pathLst>
              <a:path h="5654186" w="2572655">
                <a:moveTo>
                  <a:pt x="0" y="0"/>
                </a:moveTo>
                <a:lnTo>
                  <a:pt x="2572654" y="0"/>
                </a:lnTo>
                <a:lnTo>
                  <a:pt x="2572654" y="5654186"/>
                </a:lnTo>
                <a:lnTo>
                  <a:pt x="0" y="5654186"/>
                </a:lnTo>
                <a:lnTo>
                  <a:pt x="0" y="0"/>
                </a:lnTo>
                <a:close/>
              </a:path>
            </a:pathLst>
          </a:custGeom>
          <a:blipFill>
            <a:blip r:embed="rId2"/>
            <a:stretch>
              <a:fillRect l="0" t="0" r="0" b="0"/>
            </a:stretch>
          </a:blipFill>
        </p:spPr>
      </p:sp>
      <p:sp>
        <p:nvSpPr>
          <p:cNvPr name="Freeform 3" id="3"/>
          <p:cNvSpPr/>
          <p:nvPr/>
        </p:nvSpPr>
        <p:spPr>
          <a:xfrm flipH="false" flipV="false" rot="0">
            <a:off x="6224750" y="3643117"/>
            <a:ext cx="2540870" cy="5615183"/>
          </a:xfrm>
          <a:custGeom>
            <a:avLst/>
            <a:gdLst/>
            <a:ahLst/>
            <a:cxnLst/>
            <a:rect r="r" b="b" t="t" l="l"/>
            <a:pathLst>
              <a:path h="5615183" w="2540870">
                <a:moveTo>
                  <a:pt x="0" y="0"/>
                </a:moveTo>
                <a:lnTo>
                  <a:pt x="2540870" y="0"/>
                </a:lnTo>
                <a:lnTo>
                  <a:pt x="2540870" y="5615183"/>
                </a:lnTo>
                <a:lnTo>
                  <a:pt x="0" y="5615183"/>
                </a:lnTo>
                <a:lnTo>
                  <a:pt x="0" y="0"/>
                </a:lnTo>
                <a:close/>
              </a:path>
            </a:pathLst>
          </a:custGeom>
          <a:blipFill>
            <a:blip r:embed="rId3"/>
            <a:stretch>
              <a:fillRect l="0" t="0" r="0" b="0"/>
            </a:stretch>
          </a:blipFill>
        </p:spPr>
      </p:sp>
      <p:sp>
        <p:nvSpPr>
          <p:cNvPr name="Freeform 4" id="4"/>
          <p:cNvSpPr/>
          <p:nvPr/>
        </p:nvSpPr>
        <p:spPr>
          <a:xfrm flipH="false" flipV="false" rot="0">
            <a:off x="8988416" y="3643117"/>
            <a:ext cx="2590003" cy="5615183"/>
          </a:xfrm>
          <a:custGeom>
            <a:avLst/>
            <a:gdLst/>
            <a:ahLst/>
            <a:cxnLst/>
            <a:rect r="r" b="b" t="t" l="l"/>
            <a:pathLst>
              <a:path h="5615183" w="2590003">
                <a:moveTo>
                  <a:pt x="0" y="0"/>
                </a:moveTo>
                <a:lnTo>
                  <a:pt x="2590003" y="0"/>
                </a:lnTo>
                <a:lnTo>
                  <a:pt x="2590003" y="5615183"/>
                </a:lnTo>
                <a:lnTo>
                  <a:pt x="0" y="5615183"/>
                </a:lnTo>
                <a:lnTo>
                  <a:pt x="0" y="0"/>
                </a:lnTo>
                <a:close/>
              </a:path>
            </a:pathLst>
          </a:custGeom>
          <a:blipFill>
            <a:blip r:embed="rId4"/>
            <a:stretch>
              <a:fillRect l="0" t="0" r="0" b="0"/>
            </a:stretch>
          </a:blipFill>
        </p:spPr>
      </p:sp>
      <p:sp>
        <p:nvSpPr>
          <p:cNvPr name="TextBox 5" id="5"/>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Unimplemented Features - Complex Task</a:t>
            </a:r>
          </a:p>
        </p:txBody>
      </p:sp>
      <p:sp>
        <p:nvSpPr>
          <p:cNvPr name="TextBox 6" id="6"/>
          <p:cNvSpPr txBox="true"/>
          <p:nvPr/>
        </p:nvSpPr>
        <p:spPr>
          <a:xfrm rot="0">
            <a:off x="1281420" y="1752600"/>
            <a:ext cx="11026937" cy="35242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Taking action on post suggestions through calendar and reminders integration</a:t>
            </a:r>
          </a:p>
        </p:txBody>
      </p:sp>
      <p:sp>
        <p:nvSpPr>
          <p:cNvPr name="TextBox 7" id="7"/>
          <p:cNvSpPr txBox="true"/>
          <p:nvPr/>
        </p:nvSpPr>
        <p:spPr>
          <a:xfrm rot="0">
            <a:off x="2582877" y="2765914"/>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Viewing Reminders</a:t>
            </a:r>
          </a:p>
        </p:txBody>
      </p:sp>
      <p:sp>
        <p:nvSpPr>
          <p:cNvPr name="TextBox 8" id="8"/>
          <p:cNvSpPr txBox="true"/>
          <p:nvPr/>
        </p:nvSpPr>
        <p:spPr>
          <a:xfrm rot="0">
            <a:off x="7706209" y="2765914"/>
            <a:ext cx="2564414" cy="67627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Adding to 3rd Party Calendar</a:t>
            </a:r>
          </a:p>
        </p:txBody>
      </p:sp>
      <p:grpSp>
        <p:nvGrpSpPr>
          <p:cNvPr name="Group 9" id="9"/>
          <p:cNvGrpSpPr/>
          <p:nvPr/>
        </p:nvGrpSpPr>
        <p:grpSpPr>
          <a:xfrm rot="-66706">
            <a:off x="8008893" y="9191107"/>
            <a:ext cx="3897822" cy="783403"/>
            <a:chOff x="0" y="0"/>
            <a:chExt cx="6158638" cy="1237793"/>
          </a:xfrm>
        </p:grpSpPr>
        <p:sp>
          <p:nvSpPr>
            <p:cNvPr name="Freeform 10" id="10"/>
            <p:cNvSpPr/>
            <p:nvPr/>
          </p:nvSpPr>
          <p:spPr>
            <a:xfrm flipH="false" flipV="false" rot="0">
              <a:off x="10160" y="16510"/>
              <a:ext cx="6135778" cy="1209853"/>
            </a:xfrm>
            <a:custGeom>
              <a:avLst/>
              <a:gdLst/>
              <a:ahLst/>
              <a:cxnLst/>
              <a:rect r="r" b="b" t="t" l="l"/>
              <a:pathLst>
                <a:path h="1209853" w="6135778">
                  <a:moveTo>
                    <a:pt x="6135778" y="1209853"/>
                  </a:moveTo>
                  <a:lnTo>
                    <a:pt x="0" y="1202233"/>
                  </a:lnTo>
                  <a:lnTo>
                    <a:pt x="0" y="432836"/>
                  </a:lnTo>
                  <a:lnTo>
                    <a:pt x="17780" y="19050"/>
                  </a:lnTo>
                  <a:lnTo>
                    <a:pt x="3057722" y="0"/>
                  </a:lnTo>
                  <a:lnTo>
                    <a:pt x="6116728" y="5080"/>
                  </a:lnTo>
                  <a:close/>
                </a:path>
              </a:pathLst>
            </a:custGeom>
            <a:solidFill>
              <a:srgbClr val="CFCFFF"/>
            </a:solidFill>
          </p:spPr>
        </p:sp>
        <p:sp>
          <p:nvSpPr>
            <p:cNvPr name="Freeform 11" id="11"/>
            <p:cNvSpPr/>
            <p:nvPr/>
          </p:nvSpPr>
          <p:spPr>
            <a:xfrm flipH="false" flipV="false" rot="0">
              <a:off x="-3810" y="0"/>
              <a:ext cx="6164988" cy="1236523"/>
            </a:xfrm>
            <a:custGeom>
              <a:avLst/>
              <a:gdLst/>
              <a:ahLst/>
              <a:cxnLst/>
              <a:rect r="r" b="b" t="t" l="l"/>
              <a:pathLst>
                <a:path h="1236523" w="6164988">
                  <a:moveTo>
                    <a:pt x="6130698" y="21590"/>
                  </a:moveTo>
                  <a:cubicBezTo>
                    <a:pt x="6131968" y="34290"/>
                    <a:pt x="6131968" y="44450"/>
                    <a:pt x="6133238" y="54610"/>
                  </a:cubicBezTo>
                  <a:cubicBezTo>
                    <a:pt x="6135778" y="81524"/>
                    <a:pt x="6137048" y="106401"/>
                    <a:pt x="6139588" y="130389"/>
                  </a:cubicBezTo>
                  <a:cubicBezTo>
                    <a:pt x="6139588" y="165039"/>
                    <a:pt x="6152288" y="848263"/>
                    <a:pt x="6158638" y="882913"/>
                  </a:cubicBezTo>
                  <a:cubicBezTo>
                    <a:pt x="6164988" y="935332"/>
                    <a:pt x="6161178" y="988640"/>
                    <a:pt x="6161178" y="1041059"/>
                  </a:cubicBezTo>
                  <a:cubicBezTo>
                    <a:pt x="6161178" y="1087259"/>
                    <a:pt x="6162448" y="1129904"/>
                    <a:pt x="6163718" y="1175563"/>
                  </a:cubicBezTo>
                  <a:cubicBezTo>
                    <a:pt x="6163718" y="1197153"/>
                    <a:pt x="6163718" y="1211123"/>
                    <a:pt x="6163718" y="1235253"/>
                  </a:cubicBezTo>
                  <a:cubicBezTo>
                    <a:pt x="6140858" y="1235253"/>
                    <a:pt x="6120538" y="1236523"/>
                    <a:pt x="6085783" y="1235253"/>
                  </a:cubicBezTo>
                  <a:cubicBezTo>
                    <a:pt x="5773815" y="1230173"/>
                    <a:pt x="5457047" y="1236523"/>
                    <a:pt x="5145080" y="1231443"/>
                  </a:cubicBezTo>
                  <a:cubicBezTo>
                    <a:pt x="4957899" y="1227633"/>
                    <a:pt x="4775518" y="1230173"/>
                    <a:pt x="4588337" y="1227633"/>
                  </a:cubicBezTo>
                  <a:cubicBezTo>
                    <a:pt x="4501946" y="1226363"/>
                    <a:pt x="4415554" y="1225093"/>
                    <a:pt x="4329163" y="1223823"/>
                  </a:cubicBezTo>
                  <a:cubicBezTo>
                    <a:pt x="4276369" y="1223823"/>
                    <a:pt x="4228373" y="1225093"/>
                    <a:pt x="4175579" y="1225093"/>
                  </a:cubicBezTo>
                  <a:cubicBezTo>
                    <a:pt x="4041193" y="1223823"/>
                    <a:pt x="3671630" y="1225093"/>
                    <a:pt x="3537244" y="1223823"/>
                  </a:cubicBezTo>
                  <a:cubicBezTo>
                    <a:pt x="3441254" y="1222553"/>
                    <a:pt x="1521451" y="1231443"/>
                    <a:pt x="1425461" y="1230173"/>
                  </a:cubicBezTo>
                  <a:cubicBezTo>
                    <a:pt x="1401464" y="1230173"/>
                    <a:pt x="1372667" y="1231443"/>
                    <a:pt x="1348669" y="1231443"/>
                  </a:cubicBezTo>
                  <a:cubicBezTo>
                    <a:pt x="1291075" y="1231443"/>
                    <a:pt x="1238280" y="1232713"/>
                    <a:pt x="1180686" y="1232713"/>
                  </a:cubicBezTo>
                  <a:cubicBezTo>
                    <a:pt x="1036701" y="1232713"/>
                    <a:pt x="897515" y="1231443"/>
                    <a:pt x="753530" y="1230173"/>
                  </a:cubicBezTo>
                  <a:cubicBezTo>
                    <a:pt x="667139" y="1228903"/>
                    <a:pt x="580748" y="1227633"/>
                    <a:pt x="499156" y="1226363"/>
                  </a:cubicBezTo>
                  <a:cubicBezTo>
                    <a:pt x="345572" y="1225093"/>
                    <a:pt x="191988" y="1223823"/>
                    <a:pt x="48260" y="1223823"/>
                  </a:cubicBezTo>
                  <a:cubicBezTo>
                    <a:pt x="38100" y="1223823"/>
                    <a:pt x="29210" y="1223823"/>
                    <a:pt x="19050" y="1222553"/>
                  </a:cubicBezTo>
                  <a:cubicBezTo>
                    <a:pt x="10160" y="1221283"/>
                    <a:pt x="5080" y="1214933"/>
                    <a:pt x="7620" y="1206043"/>
                  </a:cubicBezTo>
                  <a:cubicBezTo>
                    <a:pt x="16510" y="1174327"/>
                    <a:pt x="12700" y="1152116"/>
                    <a:pt x="11430" y="1129016"/>
                  </a:cubicBezTo>
                  <a:cubicBezTo>
                    <a:pt x="10160" y="1081928"/>
                    <a:pt x="6350" y="1035728"/>
                    <a:pt x="7620" y="988640"/>
                  </a:cubicBezTo>
                  <a:cubicBezTo>
                    <a:pt x="5080" y="930001"/>
                    <a:pt x="0" y="204131"/>
                    <a:pt x="7620" y="144604"/>
                  </a:cubicBezTo>
                  <a:cubicBezTo>
                    <a:pt x="8890" y="133054"/>
                    <a:pt x="7620" y="120616"/>
                    <a:pt x="8890" y="109066"/>
                  </a:cubicBezTo>
                  <a:cubicBezTo>
                    <a:pt x="10160" y="90409"/>
                    <a:pt x="12700" y="69974"/>
                    <a:pt x="13970" y="44450"/>
                  </a:cubicBezTo>
                  <a:cubicBezTo>
                    <a:pt x="13970" y="41910"/>
                    <a:pt x="15240" y="39370"/>
                    <a:pt x="16510" y="38100"/>
                  </a:cubicBezTo>
                  <a:cubicBezTo>
                    <a:pt x="38100" y="35560"/>
                    <a:pt x="72000" y="30480"/>
                    <a:pt x="148792" y="29210"/>
                  </a:cubicBezTo>
                  <a:cubicBezTo>
                    <a:pt x="278379" y="25400"/>
                    <a:pt x="407966" y="22860"/>
                    <a:pt x="542352" y="20320"/>
                  </a:cubicBezTo>
                  <a:cubicBezTo>
                    <a:pt x="633542" y="17780"/>
                    <a:pt x="724733" y="16510"/>
                    <a:pt x="811124" y="13970"/>
                  </a:cubicBezTo>
                  <a:cubicBezTo>
                    <a:pt x="897515" y="11430"/>
                    <a:pt x="988706" y="8890"/>
                    <a:pt x="1075097" y="8890"/>
                  </a:cubicBezTo>
                  <a:cubicBezTo>
                    <a:pt x="1171087" y="7620"/>
                    <a:pt x="1267077" y="10160"/>
                    <a:pt x="1363068" y="8890"/>
                  </a:cubicBezTo>
                  <a:cubicBezTo>
                    <a:pt x="1483055" y="8890"/>
                    <a:pt x="3657232" y="6350"/>
                    <a:pt x="3777220" y="5080"/>
                  </a:cubicBezTo>
                  <a:cubicBezTo>
                    <a:pt x="3892408" y="3810"/>
                    <a:pt x="4007596" y="2540"/>
                    <a:pt x="4127584" y="2540"/>
                  </a:cubicBezTo>
                  <a:cubicBezTo>
                    <a:pt x="4324364" y="1270"/>
                    <a:pt x="4516344" y="0"/>
                    <a:pt x="4713124" y="0"/>
                  </a:cubicBezTo>
                  <a:cubicBezTo>
                    <a:pt x="4794716" y="0"/>
                    <a:pt x="4881106" y="2540"/>
                    <a:pt x="4962698" y="2540"/>
                  </a:cubicBezTo>
                  <a:cubicBezTo>
                    <a:pt x="5188275" y="3810"/>
                    <a:pt x="5418651" y="5080"/>
                    <a:pt x="5644228" y="7620"/>
                  </a:cubicBezTo>
                  <a:cubicBezTo>
                    <a:pt x="5764216" y="8890"/>
                    <a:pt x="5884203" y="12700"/>
                    <a:pt x="6004191" y="16510"/>
                  </a:cubicBezTo>
                  <a:cubicBezTo>
                    <a:pt x="6032988" y="16510"/>
                    <a:pt x="6061786" y="16510"/>
                    <a:pt x="6085783" y="16510"/>
                  </a:cubicBezTo>
                  <a:cubicBezTo>
                    <a:pt x="6111648" y="17780"/>
                    <a:pt x="6120538" y="20320"/>
                    <a:pt x="6130698" y="21590"/>
                  </a:cubicBezTo>
                  <a:close/>
                  <a:moveTo>
                    <a:pt x="6140858" y="1218743"/>
                  </a:moveTo>
                  <a:cubicBezTo>
                    <a:pt x="6142128" y="1202233"/>
                    <a:pt x="6143398" y="1189533"/>
                    <a:pt x="6143398" y="1176833"/>
                  </a:cubicBezTo>
                  <a:cubicBezTo>
                    <a:pt x="6142128" y="1125462"/>
                    <a:pt x="6140858" y="1078374"/>
                    <a:pt x="6140858" y="1027732"/>
                  </a:cubicBezTo>
                  <a:cubicBezTo>
                    <a:pt x="6140858" y="1004632"/>
                    <a:pt x="6143398" y="981532"/>
                    <a:pt x="6142128" y="958432"/>
                  </a:cubicBezTo>
                  <a:cubicBezTo>
                    <a:pt x="6142128" y="937109"/>
                    <a:pt x="6140858" y="914898"/>
                    <a:pt x="6139588" y="893575"/>
                  </a:cubicBezTo>
                  <a:cubicBezTo>
                    <a:pt x="6134508" y="860702"/>
                    <a:pt x="6123078" y="180143"/>
                    <a:pt x="6123078" y="147270"/>
                  </a:cubicBezTo>
                  <a:cubicBezTo>
                    <a:pt x="6120538" y="119728"/>
                    <a:pt x="6117998" y="91297"/>
                    <a:pt x="6115458" y="63500"/>
                  </a:cubicBezTo>
                  <a:cubicBezTo>
                    <a:pt x="6114188" y="44450"/>
                    <a:pt x="6112918" y="43180"/>
                    <a:pt x="6071385" y="41910"/>
                  </a:cubicBezTo>
                  <a:cubicBezTo>
                    <a:pt x="6056986" y="41910"/>
                    <a:pt x="6047387" y="41910"/>
                    <a:pt x="6032988" y="40640"/>
                  </a:cubicBezTo>
                  <a:cubicBezTo>
                    <a:pt x="5913001" y="36830"/>
                    <a:pt x="5788214" y="31750"/>
                    <a:pt x="5668226" y="30480"/>
                  </a:cubicBezTo>
                  <a:cubicBezTo>
                    <a:pt x="5375456" y="26670"/>
                    <a:pt x="5077887" y="25400"/>
                    <a:pt x="4785117" y="22860"/>
                  </a:cubicBezTo>
                  <a:cubicBezTo>
                    <a:pt x="4741921" y="22860"/>
                    <a:pt x="4693926" y="22860"/>
                    <a:pt x="4650730" y="22860"/>
                  </a:cubicBezTo>
                  <a:cubicBezTo>
                    <a:pt x="4578738" y="22860"/>
                    <a:pt x="4506745" y="22860"/>
                    <a:pt x="4439552" y="22860"/>
                  </a:cubicBezTo>
                  <a:cubicBezTo>
                    <a:pt x="4285968" y="22860"/>
                    <a:pt x="4132384" y="22860"/>
                    <a:pt x="3983599" y="24130"/>
                  </a:cubicBezTo>
                  <a:cubicBezTo>
                    <a:pt x="3854012" y="25400"/>
                    <a:pt x="1670236" y="29210"/>
                    <a:pt x="1540649" y="29210"/>
                  </a:cubicBezTo>
                  <a:cubicBezTo>
                    <a:pt x="1329471" y="29210"/>
                    <a:pt x="1118293" y="26670"/>
                    <a:pt x="907115" y="33020"/>
                  </a:cubicBezTo>
                  <a:cubicBezTo>
                    <a:pt x="796726" y="36830"/>
                    <a:pt x="691137" y="36830"/>
                    <a:pt x="585547" y="38100"/>
                  </a:cubicBezTo>
                  <a:cubicBezTo>
                    <a:pt x="403166" y="41910"/>
                    <a:pt x="220785" y="45720"/>
                    <a:pt x="49530" y="50800"/>
                  </a:cubicBezTo>
                  <a:cubicBezTo>
                    <a:pt x="36830" y="50800"/>
                    <a:pt x="34290" y="53340"/>
                    <a:pt x="33020" y="67309"/>
                  </a:cubicBezTo>
                  <a:cubicBezTo>
                    <a:pt x="31750" y="83301"/>
                    <a:pt x="31750" y="99293"/>
                    <a:pt x="30480" y="115285"/>
                  </a:cubicBezTo>
                  <a:cubicBezTo>
                    <a:pt x="29210" y="141939"/>
                    <a:pt x="26670" y="167704"/>
                    <a:pt x="25400" y="194358"/>
                  </a:cubicBezTo>
                  <a:cubicBezTo>
                    <a:pt x="20320" y="222789"/>
                    <a:pt x="26670" y="917563"/>
                    <a:pt x="29210" y="945994"/>
                  </a:cubicBezTo>
                  <a:cubicBezTo>
                    <a:pt x="29210" y="976201"/>
                    <a:pt x="29210" y="1007297"/>
                    <a:pt x="30480" y="1037505"/>
                  </a:cubicBezTo>
                  <a:cubicBezTo>
                    <a:pt x="30480" y="1059716"/>
                    <a:pt x="33020" y="1081928"/>
                    <a:pt x="33020" y="1104139"/>
                  </a:cubicBezTo>
                  <a:cubicBezTo>
                    <a:pt x="33020" y="1128128"/>
                    <a:pt x="33020" y="1152116"/>
                    <a:pt x="31750" y="1176833"/>
                  </a:cubicBezTo>
                  <a:cubicBezTo>
                    <a:pt x="31750" y="1180643"/>
                    <a:pt x="31750" y="1183183"/>
                    <a:pt x="31750" y="1186993"/>
                  </a:cubicBezTo>
                  <a:cubicBezTo>
                    <a:pt x="31750" y="1197153"/>
                    <a:pt x="35560" y="1200963"/>
                    <a:pt x="44450" y="1200963"/>
                  </a:cubicBezTo>
                  <a:cubicBezTo>
                    <a:pt x="81599" y="1200963"/>
                    <a:pt x="148792" y="1202233"/>
                    <a:pt x="211186" y="1202233"/>
                  </a:cubicBezTo>
                  <a:cubicBezTo>
                    <a:pt x="302376" y="1202233"/>
                    <a:pt x="398367" y="1199693"/>
                    <a:pt x="489557" y="1202233"/>
                  </a:cubicBezTo>
                  <a:cubicBezTo>
                    <a:pt x="638342" y="1206043"/>
                    <a:pt x="787127" y="1208583"/>
                    <a:pt x="935912" y="1207313"/>
                  </a:cubicBezTo>
                  <a:cubicBezTo>
                    <a:pt x="1031902" y="1206043"/>
                    <a:pt x="1123092" y="1208583"/>
                    <a:pt x="1219082" y="1208583"/>
                  </a:cubicBezTo>
                  <a:cubicBezTo>
                    <a:pt x="1358268" y="1208583"/>
                    <a:pt x="1497454" y="1207313"/>
                    <a:pt x="1636640" y="1208583"/>
                  </a:cubicBezTo>
                  <a:cubicBezTo>
                    <a:pt x="1843018" y="1209853"/>
                    <a:pt x="4108386" y="1199693"/>
                    <a:pt x="4319564" y="1202233"/>
                  </a:cubicBezTo>
                  <a:cubicBezTo>
                    <a:pt x="4410755" y="1203503"/>
                    <a:pt x="4501946" y="1204773"/>
                    <a:pt x="4588337" y="1204773"/>
                  </a:cubicBezTo>
                  <a:cubicBezTo>
                    <a:pt x="4746720" y="1207313"/>
                    <a:pt x="4900305" y="1203503"/>
                    <a:pt x="5058689" y="1207313"/>
                  </a:cubicBezTo>
                  <a:cubicBezTo>
                    <a:pt x="5188275" y="1209853"/>
                    <a:pt x="5317862" y="1209853"/>
                    <a:pt x="5447449" y="1212393"/>
                  </a:cubicBezTo>
                  <a:cubicBezTo>
                    <a:pt x="5639429" y="1216203"/>
                    <a:pt x="5831409" y="1218743"/>
                    <a:pt x="6023389" y="1220013"/>
                  </a:cubicBezTo>
                  <a:cubicBezTo>
                    <a:pt x="6095382" y="1220013"/>
                    <a:pt x="6120538" y="1218743"/>
                    <a:pt x="6140858" y="1218743"/>
                  </a:cubicBezTo>
                  <a:close/>
                </a:path>
              </a:pathLst>
            </a:custGeom>
            <a:solidFill>
              <a:srgbClr val="000000"/>
            </a:solidFill>
          </p:spPr>
        </p:sp>
      </p:grpSp>
      <p:sp>
        <p:nvSpPr>
          <p:cNvPr name="TextBox 12" id="12"/>
          <p:cNvSpPr txBox="true"/>
          <p:nvPr/>
        </p:nvSpPr>
        <p:spPr>
          <a:xfrm rot="-43219">
            <a:off x="8237345" y="9362590"/>
            <a:ext cx="3441159" cy="459486"/>
          </a:xfrm>
          <a:prstGeom prst="rect">
            <a:avLst/>
          </a:prstGeom>
        </p:spPr>
        <p:txBody>
          <a:bodyPr anchor="t" rtlCol="false" tIns="0" lIns="0" bIns="0" rIns="0">
            <a:spAutoFit/>
          </a:bodyPr>
          <a:lstStyle/>
          <a:p>
            <a:pPr algn="ctr" marL="0" indent="0" lvl="0">
              <a:lnSpc>
                <a:spcPts val="1691"/>
              </a:lnSpc>
            </a:pPr>
            <a:r>
              <a:rPr lang="en-US" sz="1800">
                <a:solidFill>
                  <a:srgbClr val="000000"/>
                </a:solidFill>
                <a:latin typeface="Telegraf"/>
                <a:ea typeface="Telegraf"/>
                <a:cs typeface="Telegraf"/>
                <a:sym typeface="Telegraf"/>
              </a:rPr>
              <a:t>3rd Party Calendar Using Expo Calendar</a:t>
            </a:r>
          </a:p>
        </p:txBody>
      </p:sp>
      <p:grpSp>
        <p:nvGrpSpPr>
          <p:cNvPr name="Group 13" id="13"/>
          <p:cNvGrpSpPr/>
          <p:nvPr/>
        </p:nvGrpSpPr>
        <p:grpSpPr>
          <a:xfrm rot="0">
            <a:off x="12454425" y="4239112"/>
            <a:ext cx="5163129" cy="3529175"/>
            <a:chOff x="0" y="0"/>
            <a:chExt cx="10051871" cy="6870797"/>
          </a:xfrm>
        </p:grpSpPr>
        <p:sp>
          <p:nvSpPr>
            <p:cNvPr name="Freeform 14" id="14"/>
            <p:cNvSpPr/>
            <p:nvPr/>
          </p:nvSpPr>
          <p:spPr>
            <a:xfrm flipH="false" flipV="false" rot="0">
              <a:off x="57150" y="58420"/>
              <a:ext cx="9982021" cy="6799677"/>
            </a:xfrm>
            <a:custGeom>
              <a:avLst/>
              <a:gdLst/>
              <a:ahLst/>
              <a:cxnLst/>
              <a:rect r="r" b="b" t="t" l="l"/>
              <a:pathLst>
                <a:path h="6799677" w="9982021">
                  <a:moveTo>
                    <a:pt x="9896931" y="6769197"/>
                  </a:moveTo>
                  <a:lnTo>
                    <a:pt x="0" y="6769197"/>
                  </a:lnTo>
                  <a:cubicBezTo>
                    <a:pt x="5080" y="6786977"/>
                    <a:pt x="21590" y="6799677"/>
                    <a:pt x="40640" y="6799677"/>
                  </a:cubicBezTo>
                  <a:lnTo>
                    <a:pt x="9938841" y="6799677"/>
                  </a:lnTo>
                  <a:cubicBezTo>
                    <a:pt x="9962971" y="6799677"/>
                    <a:pt x="9982021" y="6780627"/>
                    <a:pt x="9982021" y="6756497"/>
                  </a:cubicBezTo>
                  <a:lnTo>
                    <a:pt x="9982021" y="40640"/>
                  </a:lnTo>
                  <a:cubicBezTo>
                    <a:pt x="9982021" y="21590"/>
                    <a:pt x="9969321" y="6350"/>
                    <a:pt x="9952810" y="0"/>
                  </a:cubicBezTo>
                  <a:lnTo>
                    <a:pt x="9952810" y="6713316"/>
                  </a:lnTo>
                  <a:cubicBezTo>
                    <a:pt x="9952810" y="6743797"/>
                    <a:pt x="9927410" y="6769197"/>
                    <a:pt x="9896931" y="6769197"/>
                  </a:cubicBezTo>
                  <a:close/>
                </a:path>
              </a:pathLst>
            </a:custGeom>
            <a:solidFill>
              <a:srgbClr val="000000"/>
            </a:solidFill>
          </p:spPr>
        </p:sp>
        <p:sp>
          <p:nvSpPr>
            <p:cNvPr name="Freeform 15" id="15"/>
            <p:cNvSpPr/>
            <p:nvPr/>
          </p:nvSpPr>
          <p:spPr>
            <a:xfrm flipH="false" flipV="false" rot="0">
              <a:off x="12700" y="12700"/>
              <a:ext cx="9984560" cy="6802217"/>
            </a:xfrm>
            <a:custGeom>
              <a:avLst/>
              <a:gdLst/>
              <a:ahLst/>
              <a:cxnLst/>
              <a:rect r="r" b="b" t="t" l="l"/>
              <a:pathLst>
                <a:path h="6802217" w="9984560">
                  <a:moveTo>
                    <a:pt x="43180" y="6802217"/>
                  </a:moveTo>
                  <a:lnTo>
                    <a:pt x="9941381" y="6802217"/>
                  </a:lnTo>
                  <a:cubicBezTo>
                    <a:pt x="9965510" y="6802217"/>
                    <a:pt x="9984560" y="6783167"/>
                    <a:pt x="9984560" y="6759036"/>
                  </a:cubicBezTo>
                  <a:lnTo>
                    <a:pt x="9984560" y="43180"/>
                  </a:lnTo>
                  <a:cubicBezTo>
                    <a:pt x="9984560" y="19050"/>
                    <a:pt x="9965510" y="0"/>
                    <a:pt x="9941381" y="0"/>
                  </a:cubicBezTo>
                  <a:lnTo>
                    <a:pt x="43180" y="0"/>
                  </a:lnTo>
                  <a:cubicBezTo>
                    <a:pt x="19050" y="0"/>
                    <a:pt x="0" y="19050"/>
                    <a:pt x="0" y="43180"/>
                  </a:cubicBezTo>
                  <a:lnTo>
                    <a:pt x="0" y="6759036"/>
                  </a:lnTo>
                  <a:cubicBezTo>
                    <a:pt x="0" y="6783167"/>
                    <a:pt x="19050" y="6802217"/>
                    <a:pt x="43180" y="6802217"/>
                  </a:cubicBezTo>
                  <a:close/>
                </a:path>
              </a:pathLst>
            </a:custGeom>
            <a:solidFill>
              <a:srgbClr val="EEEEFF"/>
            </a:solidFill>
          </p:spPr>
        </p:sp>
        <p:sp>
          <p:nvSpPr>
            <p:cNvPr name="Freeform 16" id="16"/>
            <p:cNvSpPr/>
            <p:nvPr/>
          </p:nvSpPr>
          <p:spPr>
            <a:xfrm flipH="false" flipV="false" rot="0">
              <a:off x="0" y="0"/>
              <a:ext cx="10051871" cy="6870797"/>
            </a:xfrm>
            <a:custGeom>
              <a:avLst/>
              <a:gdLst/>
              <a:ahLst/>
              <a:cxnLst/>
              <a:rect r="r" b="b" t="t" l="l"/>
              <a:pathLst>
                <a:path h="6870797" w="10051871">
                  <a:moveTo>
                    <a:pt x="10008691" y="44450"/>
                  </a:moveTo>
                  <a:cubicBezTo>
                    <a:pt x="10003610" y="19050"/>
                    <a:pt x="9980750" y="0"/>
                    <a:pt x="9954081" y="0"/>
                  </a:cubicBezTo>
                  <a:lnTo>
                    <a:pt x="55880" y="0"/>
                  </a:lnTo>
                  <a:cubicBezTo>
                    <a:pt x="25400" y="0"/>
                    <a:pt x="0" y="25400"/>
                    <a:pt x="0" y="55880"/>
                  </a:cubicBezTo>
                  <a:lnTo>
                    <a:pt x="0" y="6771736"/>
                  </a:lnTo>
                  <a:cubicBezTo>
                    <a:pt x="0" y="6798407"/>
                    <a:pt x="17780" y="6819997"/>
                    <a:pt x="43180" y="6826347"/>
                  </a:cubicBezTo>
                  <a:cubicBezTo>
                    <a:pt x="48260" y="6851747"/>
                    <a:pt x="71120" y="6870797"/>
                    <a:pt x="97790" y="6870797"/>
                  </a:cubicBezTo>
                  <a:lnTo>
                    <a:pt x="9995991" y="6870797"/>
                  </a:lnTo>
                  <a:cubicBezTo>
                    <a:pt x="10026471" y="6870797"/>
                    <a:pt x="10051871" y="6845397"/>
                    <a:pt x="10051871" y="6814917"/>
                  </a:cubicBezTo>
                  <a:lnTo>
                    <a:pt x="10051871" y="99060"/>
                  </a:lnTo>
                  <a:cubicBezTo>
                    <a:pt x="10051871" y="72390"/>
                    <a:pt x="10034091" y="50800"/>
                    <a:pt x="10008691" y="44450"/>
                  </a:cubicBezTo>
                  <a:close/>
                  <a:moveTo>
                    <a:pt x="12700" y="6771736"/>
                  </a:moveTo>
                  <a:lnTo>
                    <a:pt x="12700" y="55880"/>
                  </a:lnTo>
                  <a:cubicBezTo>
                    <a:pt x="12700" y="31750"/>
                    <a:pt x="31750" y="12700"/>
                    <a:pt x="55880" y="12700"/>
                  </a:cubicBezTo>
                  <a:lnTo>
                    <a:pt x="9954081" y="12700"/>
                  </a:lnTo>
                  <a:cubicBezTo>
                    <a:pt x="9978210" y="12700"/>
                    <a:pt x="9997260" y="31750"/>
                    <a:pt x="9997260" y="55880"/>
                  </a:cubicBezTo>
                  <a:lnTo>
                    <a:pt x="9997260" y="6771736"/>
                  </a:lnTo>
                  <a:cubicBezTo>
                    <a:pt x="9997260" y="6795867"/>
                    <a:pt x="9978210" y="6814917"/>
                    <a:pt x="9954081" y="6814917"/>
                  </a:cubicBezTo>
                  <a:lnTo>
                    <a:pt x="55880" y="6814917"/>
                  </a:lnTo>
                  <a:cubicBezTo>
                    <a:pt x="31750" y="6814917"/>
                    <a:pt x="12700" y="6795867"/>
                    <a:pt x="12700" y="6771736"/>
                  </a:cubicBezTo>
                  <a:close/>
                  <a:moveTo>
                    <a:pt x="10039171" y="6814917"/>
                  </a:moveTo>
                  <a:cubicBezTo>
                    <a:pt x="10039171" y="6839047"/>
                    <a:pt x="10020121" y="6858097"/>
                    <a:pt x="9995991" y="6858097"/>
                  </a:cubicBezTo>
                  <a:lnTo>
                    <a:pt x="97790" y="6858097"/>
                  </a:lnTo>
                  <a:cubicBezTo>
                    <a:pt x="78740" y="6858097"/>
                    <a:pt x="62230" y="6845397"/>
                    <a:pt x="57150" y="6827617"/>
                  </a:cubicBezTo>
                  <a:lnTo>
                    <a:pt x="9954081" y="6827617"/>
                  </a:lnTo>
                  <a:cubicBezTo>
                    <a:pt x="9984560" y="6827617"/>
                    <a:pt x="10009960" y="6802217"/>
                    <a:pt x="10009960" y="6771736"/>
                  </a:cubicBezTo>
                  <a:lnTo>
                    <a:pt x="10009960" y="58420"/>
                  </a:lnTo>
                  <a:cubicBezTo>
                    <a:pt x="10026471" y="64770"/>
                    <a:pt x="10039171" y="80010"/>
                    <a:pt x="10039171" y="99060"/>
                  </a:cubicBezTo>
                  <a:lnTo>
                    <a:pt x="10039171" y="6814917"/>
                  </a:lnTo>
                  <a:close/>
                </a:path>
              </a:pathLst>
            </a:custGeom>
            <a:solidFill>
              <a:srgbClr val="000000"/>
            </a:solidFill>
          </p:spPr>
        </p:sp>
      </p:grpSp>
      <p:sp>
        <p:nvSpPr>
          <p:cNvPr name="TextBox 17" id="17"/>
          <p:cNvSpPr txBox="true"/>
          <p:nvPr/>
        </p:nvSpPr>
        <p:spPr>
          <a:xfrm rot="-43219">
            <a:off x="12863544" y="4689065"/>
            <a:ext cx="4345251" cy="2259945"/>
          </a:xfrm>
          <a:prstGeom prst="rect">
            <a:avLst/>
          </a:prstGeom>
        </p:spPr>
        <p:txBody>
          <a:bodyPr anchor="t" rtlCol="false" tIns="0" lIns="0" bIns="0" rIns="0">
            <a:spAutoFit/>
          </a:bodyPr>
          <a:lstStyle/>
          <a:p>
            <a:pPr algn="l">
              <a:lnSpc>
                <a:spcPts val="2237"/>
              </a:lnSpc>
            </a:pPr>
            <a:r>
              <a:rPr lang="en-US" sz="2380">
                <a:solidFill>
                  <a:srgbClr val="000000"/>
                </a:solidFill>
                <a:latin typeface="Telegraf"/>
                <a:ea typeface="Telegraf"/>
                <a:cs typeface="Telegraf"/>
                <a:sym typeface="Telegraf"/>
              </a:rPr>
              <a:t>Plan To Finish:</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Create new page for viewing reminders as a list</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Use Expo Calendar to implement syncing with 3rd party calendar</a:t>
            </a:r>
          </a:p>
        </p:txBody>
      </p:sp>
      <p:sp>
        <p:nvSpPr>
          <p:cNvPr name="Freeform 18" id="18"/>
          <p:cNvSpPr/>
          <p:nvPr/>
        </p:nvSpPr>
        <p:spPr>
          <a:xfrm flipH="false" flipV="false" rot="6236983">
            <a:off x="11723970" y="4730868"/>
            <a:ext cx="538584" cy="1630014"/>
          </a:xfrm>
          <a:custGeom>
            <a:avLst/>
            <a:gdLst/>
            <a:ahLst/>
            <a:cxnLst/>
            <a:rect r="r" b="b" t="t" l="l"/>
            <a:pathLst>
              <a:path h="1630014" w="538584">
                <a:moveTo>
                  <a:pt x="0" y="0"/>
                </a:moveTo>
                <a:lnTo>
                  <a:pt x="538584" y="0"/>
                </a:lnTo>
                <a:lnTo>
                  <a:pt x="538584" y="1630014"/>
                </a:lnTo>
                <a:lnTo>
                  <a:pt x="0" y="16300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Additional Unimplemented Features</a:t>
            </a:r>
          </a:p>
        </p:txBody>
      </p:sp>
      <p:sp>
        <p:nvSpPr>
          <p:cNvPr name="Freeform 3" id="3"/>
          <p:cNvSpPr/>
          <p:nvPr/>
        </p:nvSpPr>
        <p:spPr>
          <a:xfrm flipH="false" flipV="false" rot="0">
            <a:off x="1438842" y="3386761"/>
            <a:ext cx="2601958" cy="5702922"/>
          </a:xfrm>
          <a:custGeom>
            <a:avLst/>
            <a:gdLst/>
            <a:ahLst/>
            <a:cxnLst/>
            <a:rect r="r" b="b" t="t" l="l"/>
            <a:pathLst>
              <a:path h="5702922" w="2601958">
                <a:moveTo>
                  <a:pt x="0" y="0"/>
                </a:moveTo>
                <a:lnTo>
                  <a:pt x="2601958" y="0"/>
                </a:lnTo>
                <a:lnTo>
                  <a:pt x="2601958" y="5702922"/>
                </a:lnTo>
                <a:lnTo>
                  <a:pt x="0" y="5702922"/>
                </a:lnTo>
                <a:lnTo>
                  <a:pt x="0" y="0"/>
                </a:lnTo>
                <a:close/>
              </a:path>
            </a:pathLst>
          </a:custGeom>
          <a:blipFill>
            <a:blip r:embed="rId2"/>
            <a:stretch>
              <a:fillRect l="0" t="0" r="0" b="0"/>
            </a:stretch>
          </a:blipFill>
        </p:spPr>
      </p:sp>
      <p:sp>
        <p:nvSpPr>
          <p:cNvPr name="Freeform 4" id="4"/>
          <p:cNvSpPr/>
          <p:nvPr/>
        </p:nvSpPr>
        <p:spPr>
          <a:xfrm flipH="false" flipV="false" rot="0">
            <a:off x="9823892" y="3386761"/>
            <a:ext cx="2638128" cy="5735061"/>
          </a:xfrm>
          <a:custGeom>
            <a:avLst/>
            <a:gdLst/>
            <a:ahLst/>
            <a:cxnLst/>
            <a:rect r="r" b="b" t="t" l="l"/>
            <a:pathLst>
              <a:path h="5735061" w="2638128">
                <a:moveTo>
                  <a:pt x="0" y="0"/>
                </a:moveTo>
                <a:lnTo>
                  <a:pt x="2638128" y="0"/>
                </a:lnTo>
                <a:lnTo>
                  <a:pt x="2638128" y="5735061"/>
                </a:lnTo>
                <a:lnTo>
                  <a:pt x="0" y="5735061"/>
                </a:lnTo>
                <a:lnTo>
                  <a:pt x="0" y="0"/>
                </a:lnTo>
                <a:close/>
              </a:path>
            </a:pathLst>
          </a:custGeom>
          <a:blipFill>
            <a:blip r:embed="rId3"/>
            <a:stretch>
              <a:fillRect l="0" t="0" r="0" b="0"/>
            </a:stretch>
          </a:blipFill>
        </p:spPr>
      </p:sp>
      <p:sp>
        <p:nvSpPr>
          <p:cNvPr name="TextBox 5" id="5"/>
          <p:cNvSpPr txBox="true"/>
          <p:nvPr/>
        </p:nvSpPr>
        <p:spPr>
          <a:xfrm rot="0">
            <a:off x="1438842" y="2736289"/>
            <a:ext cx="2601958" cy="35242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Onboarding Flow</a:t>
            </a:r>
          </a:p>
        </p:txBody>
      </p:sp>
      <p:sp>
        <p:nvSpPr>
          <p:cNvPr name="TextBox 6" id="6"/>
          <p:cNvSpPr txBox="true"/>
          <p:nvPr/>
        </p:nvSpPr>
        <p:spPr>
          <a:xfrm rot="0">
            <a:off x="10025061" y="2736289"/>
            <a:ext cx="2235791" cy="352425"/>
          </a:xfrm>
          <a:prstGeom prst="rect">
            <a:avLst/>
          </a:prstGeom>
        </p:spPr>
        <p:txBody>
          <a:bodyPr anchor="t" rtlCol="false" tIns="0" lIns="0" bIns="0" rIns="0">
            <a:spAutoFit/>
          </a:bodyPr>
          <a:lstStyle/>
          <a:p>
            <a:pPr algn="ctr">
              <a:lnSpc>
                <a:spcPts val="2610"/>
              </a:lnSpc>
            </a:pPr>
            <a:r>
              <a:rPr lang="en-US" b="true" sz="2175">
                <a:solidFill>
                  <a:srgbClr val="000000"/>
                </a:solidFill>
                <a:latin typeface="Telegraf Bold"/>
                <a:ea typeface="Telegraf Bold"/>
                <a:cs typeface="Telegraf Bold"/>
                <a:sym typeface="Telegraf Bold"/>
              </a:rPr>
              <a:t>Explore Page</a:t>
            </a:r>
          </a:p>
        </p:txBody>
      </p:sp>
      <p:grpSp>
        <p:nvGrpSpPr>
          <p:cNvPr name="Group 7" id="7"/>
          <p:cNvGrpSpPr/>
          <p:nvPr/>
        </p:nvGrpSpPr>
        <p:grpSpPr>
          <a:xfrm rot="0">
            <a:off x="4489476" y="4299017"/>
            <a:ext cx="5064666" cy="3461872"/>
            <a:chOff x="0" y="0"/>
            <a:chExt cx="10051871" cy="6870797"/>
          </a:xfrm>
        </p:grpSpPr>
        <p:sp>
          <p:nvSpPr>
            <p:cNvPr name="Freeform 8" id="8"/>
            <p:cNvSpPr/>
            <p:nvPr/>
          </p:nvSpPr>
          <p:spPr>
            <a:xfrm flipH="false" flipV="false" rot="0">
              <a:off x="57150" y="58420"/>
              <a:ext cx="9982021" cy="6799677"/>
            </a:xfrm>
            <a:custGeom>
              <a:avLst/>
              <a:gdLst/>
              <a:ahLst/>
              <a:cxnLst/>
              <a:rect r="r" b="b" t="t" l="l"/>
              <a:pathLst>
                <a:path h="6799677" w="9982021">
                  <a:moveTo>
                    <a:pt x="9896931" y="6769197"/>
                  </a:moveTo>
                  <a:lnTo>
                    <a:pt x="0" y="6769197"/>
                  </a:lnTo>
                  <a:cubicBezTo>
                    <a:pt x="5080" y="6786977"/>
                    <a:pt x="21590" y="6799677"/>
                    <a:pt x="40640" y="6799677"/>
                  </a:cubicBezTo>
                  <a:lnTo>
                    <a:pt x="9938841" y="6799677"/>
                  </a:lnTo>
                  <a:cubicBezTo>
                    <a:pt x="9962971" y="6799677"/>
                    <a:pt x="9982021" y="6780627"/>
                    <a:pt x="9982021" y="6756497"/>
                  </a:cubicBezTo>
                  <a:lnTo>
                    <a:pt x="9982021" y="40640"/>
                  </a:lnTo>
                  <a:cubicBezTo>
                    <a:pt x="9982021" y="21590"/>
                    <a:pt x="9969321" y="6350"/>
                    <a:pt x="9952810" y="0"/>
                  </a:cubicBezTo>
                  <a:lnTo>
                    <a:pt x="9952810" y="6713316"/>
                  </a:lnTo>
                  <a:cubicBezTo>
                    <a:pt x="9952810" y="6743797"/>
                    <a:pt x="9927410" y="6769197"/>
                    <a:pt x="9896931" y="6769197"/>
                  </a:cubicBezTo>
                  <a:close/>
                </a:path>
              </a:pathLst>
            </a:custGeom>
            <a:solidFill>
              <a:srgbClr val="000000"/>
            </a:solidFill>
          </p:spPr>
        </p:sp>
        <p:sp>
          <p:nvSpPr>
            <p:cNvPr name="Freeform 9" id="9"/>
            <p:cNvSpPr/>
            <p:nvPr/>
          </p:nvSpPr>
          <p:spPr>
            <a:xfrm flipH="false" flipV="false" rot="0">
              <a:off x="12700" y="12700"/>
              <a:ext cx="9984560" cy="6802217"/>
            </a:xfrm>
            <a:custGeom>
              <a:avLst/>
              <a:gdLst/>
              <a:ahLst/>
              <a:cxnLst/>
              <a:rect r="r" b="b" t="t" l="l"/>
              <a:pathLst>
                <a:path h="6802217" w="9984560">
                  <a:moveTo>
                    <a:pt x="43180" y="6802217"/>
                  </a:moveTo>
                  <a:lnTo>
                    <a:pt x="9941381" y="6802217"/>
                  </a:lnTo>
                  <a:cubicBezTo>
                    <a:pt x="9965510" y="6802217"/>
                    <a:pt x="9984560" y="6783167"/>
                    <a:pt x="9984560" y="6759036"/>
                  </a:cubicBezTo>
                  <a:lnTo>
                    <a:pt x="9984560" y="43180"/>
                  </a:lnTo>
                  <a:cubicBezTo>
                    <a:pt x="9984560" y="19050"/>
                    <a:pt x="9965510" y="0"/>
                    <a:pt x="9941381" y="0"/>
                  </a:cubicBezTo>
                  <a:lnTo>
                    <a:pt x="43180" y="0"/>
                  </a:lnTo>
                  <a:cubicBezTo>
                    <a:pt x="19050" y="0"/>
                    <a:pt x="0" y="19050"/>
                    <a:pt x="0" y="43180"/>
                  </a:cubicBezTo>
                  <a:lnTo>
                    <a:pt x="0" y="6759036"/>
                  </a:lnTo>
                  <a:cubicBezTo>
                    <a:pt x="0" y="6783167"/>
                    <a:pt x="19050" y="6802217"/>
                    <a:pt x="43180" y="6802217"/>
                  </a:cubicBezTo>
                  <a:close/>
                </a:path>
              </a:pathLst>
            </a:custGeom>
            <a:solidFill>
              <a:srgbClr val="EEEEFF"/>
            </a:solidFill>
          </p:spPr>
        </p:sp>
        <p:sp>
          <p:nvSpPr>
            <p:cNvPr name="Freeform 10" id="10"/>
            <p:cNvSpPr/>
            <p:nvPr/>
          </p:nvSpPr>
          <p:spPr>
            <a:xfrm flipH="false" flipV="false" rot="0">
              <a:off x="0" y="0"/>
              <a:ext cx="10051871" cy="6870797"/>
            </a:xfrm>
            <a:custGeom>
              <a:avLst/>
              <a:gdLst/>
              <a:ahLst/>
              <a:cxnLst/>
              <a:rect r="r" b="b" t="t" l="l"/>
              <a:pathLst>
                <a:path h="6870797" w="10051871">
                  <a:moveTo>
                    <a:pt x="10008691" y="44450"/>
                  </a:moveTo>
                  <a:cubicBezTo>
                    <a:pt x="10003610" y="19050"/>
                    <a:pt x="9980750" y="0"/>
                    <a:pt x="9954081" y="0"/>
                  </a:cubicBezTo>
                  <a:lnTo>
                    <a:pt x="55880" y="0"/>
                  </a:lnTo>
                  <a:cubicBezTo>
                    <a:pt x="25400" y="0"/>
                    <a:pt x="0" y="25400"/>
                    <a:pt x="0" y="55880"/>
                  </a:cubicBezTo>
                  <a:lnTo>
                    <a:pt x="0" y="6771736"/>
                  </a:lnTo>
                  <a:cubicBezTo>
                    <a:pt x="0" y="6798407"/>
                    <a:pt x="17780" y="6819997"/>
                    <a:pt x="43180" y="6826347"/>
                  </a:cubicBezTo>
                  <a:cubicBezTo>
                    <a:pt x="48260" y="6851747"/>
                    <a:pt x="71120" y="6870797"/>
                    <a:pt x="97790" y="6870797"/>
                  </a:cubicBezTo>
                  <a:lnTo>
                    <a:pt x="9995991" y="6870797"/>
                  </a:lnTo>
                  <a:cubicBezTo>
                    <a:pt x="10026471" y="6870797"/>
                    <a:pt x="10051871" y="6845397"/>
                    <a:pt x="10051871" y="6814917"/>
                  </a:cubicBezTo>
                  <a:lnTo>
                    <a:pt x="10051871" y="99060"/>
                  </a:lnTo>
                  <a:cubicBezTo>
                    <a:pt x="10051871" y="72390"/>
                    <a:pt x="10034091" y="50800"/>
                    <a:pt x="10008691" y="44450"/>
                  </a:cubicBezTo>
                  <a:close/>
                  <a:moveTo>
                    <a:pt x="12700" y="6771736"/>
                  </a:moveTo>
                  <a:lnTo>
                    <a:pt x="12700" y="55880"/>
                  </a:lnTo>
                  <a:cubicBezTo>
                    <a:pt x="12700" y="31750"/>
                    <a:pt x="31750" y="12700"/>
                    <a:pt x="55880" y="12700"/>
                  </a:cubicBezTo>
                  <a:lnTo>
                    <a:pt x="9954081" y="12700"/>
                  </a:lnTo>
                  <a:cubicBezTo>
                    <a:pt x="9978210" y="12700"/>
                    <a:pt x="9997260" y="31750"/>
                    <a:pt x="9997260" y="55880"/>
                  </a:cubicBezTo>
                  <a:lnTo>
                    <a:pt x="9997260" y="6771736"/>
                  </a:lnTo>
                  <a:cubicBezTo>
                    <a:pt x="9997260" y="6795867"/>
                    <a:pt x="9978210" y="6814917"/>
                    <a:pt x="9954081" y="6814917"/>
                  </a:cubicBezTo>
                  <a:lnTo>
                    <a:pt x="55880" y="6814917"/>
                  </a:lnTo>
                  <a:cubicBezTo>
                    <a:pt x="31750" y="6814917"/>
                    <a:pt x="12700" y="6795867"/>
                    <a:pt x="12700" y="6771736"/>
                  </a:cubicBezTo>
                  <a:close/>
                  <a:moveTo>
                    <a:pt x="10039171" y="6814917"/>
                  </a:moveTo>
                  <a:cubicBezTo>
                    <a:pt x="10039171" y="6839047"/>
                    <a:pt x="10020121" y="6858097"/>
                    <a:pt x="9995991" y="6858097"/>
                  </a:cubicBezTo>
                  <a:lnTo>
                    <a:pt x="97790" y="6858097"/>
                  </a:lnTo>
                  <a:cubicBezTo>
                    <a:pt x="78740" y="6858097"/>
                    <a:pt x="62230" y="6845397"/>
                    <a:pt x="57150" y="6827617"/>
                  </a:cubicBezTo>
                  <a:lnTo>
                    <a:pt x="9954081" y="6827617"/>
                  </a:lnTo>
                  <a:cubicBezTo>
                    <a:pt x="9984560" y="6827617"/>
                    <a:pt x="10009960" y="6802217"/>
                    <a:pt x="10009960" y="6771736"/>
                  </a:cubicBezTo>
                  <a:lnTo>
                    <a:pt x="10009960" y="58420"/>
                  </a:lnTo>
                  <a:cubicBezTo>
                    <a:pt x="10026471" y="64770"/>
                    <a:pt x="10039171" y="80010"/>
                    <a:pt x="10039171" y="99060"/>
                  </a:cubicBezTo>
                  <a:lnTo>
                    <a:pt x="10039171" y="6814917"/>
                  </a:lnTo>
                  <a:close/>
                </a:path>
              </a:pathLst>
            </a:custGeom>
            <a:solidFill>
              <a:srgbClr val="000000"/>
            </a:solidFill>
          </p:spPr>
        </p:sp>
      </p:grpSp>
      <p:sp>
        <p:nvSpPr>
          <p:cNvPr name="TextBox 11" id="11"/>
          <p:cNvSpPr txBox="true"/>
          <p:nvPr/>
        </p:nvSpPr>
        <p:spPr>
          <a:xfrm rot="-43219">
            <a:off x="5296362" y="4841010"/>
            <a:ext cx="3662917" cy="2259945"/>
          </a:xfrm>
          <a:prstGeom prst="rect">
            <a:avLst/>
          </a:prstGeom>
        </p:spPr>
        <p:txBody>
          <a:bodyPr anchor="t" rtlCol="false" tIns="0" lIns="0" bIns="0" rIns="0">
            <a:spAutoFit/>
          </a:bodyPr>
          <a:lstStyle/>
          <a:p>
            <a:pPr algn="l">
              <a:lnSpc>
                <a:spcPts val="2237"/>
              </a:lnSpc>
            </a:pPr>
            <a:r>
              <a:rPr lang="en-US" sz="2380">
                <a:solidFill>
                  <a:srgbClr val="000000"/>
                </a:solidFill>
                <a:latin typeface="Telegraf"/>
                <a:ea typeface="Telegraf"/>
                <a:cs typeface="Telegraf"/>
                <a:sym typeface="Telegraf"/>
              </a:rPr>
              <a:t>Plans To Finish (If Time Allows):  </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Implement Clear verification</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Implement onboarding flow</a:t>
            </a:r>
          </a:p>
        </p:txBody>
      </p:sp>
      <p:sp>
        <p:nvSpPr>
          <p:cNvPr name="Freeform 12" id="12"/>
          <p:cNvSpPr/>
          <p:nvPr/>
        </p:nvSpPr>
        <p:spPr>
          <a:xfrm flipH="false" flipV="false" rot="6236983">
            <a:off x="4272777" y="4723471"/>
            <a:ext cx="538584" cy="1630014"/>
          </a:xfrm>
          <a:custGeom>
            <a:avLst/>
            <a:gdLst/>
            <a:ahLst/>
            <a:cxnLst/>
            <a:rect r="r" b="b" t="t" l="l"/>
            <a:pathLst>
              <a:path h="1630014" w="538584">
                <a:moveTo>
                  <a:pt x="0" y="0"/>
                </a:moveTo>
                <a:lnTo>
                  <a:pt x="538584" y="0"/>
                </a:lnTo>
                <a:lnTo>
                  <a:pt x="538584" y="1630014"/>
                </a:lnTo>
                <a:lnTo>
                  <a:pt x="0" y="16300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13087683" y="4299017"/>
            <a:ext cx="4842890" cy="3461872"/>
            <a:chOff x="0" y="0"/>
            <a:chExt cx="9611710" cy="6870797"/>
          </a:xfrm>
        </p:grpSpPr>
        <p:sp>
          <p:nvSpPr>
            <p:cNvPr name="Freeform 14" id="14"/>
            <p:cNvSpPr/>
            <p:nvPr/>
          </p:nvSpPr>
          <p:spPr>
            <a:xfrm flipH="false" flipV="false" rot="0">
              <a:off x="57150" y="58420"/>
              <a:ext cx="9541860" cy="6799677"/>
            </a:xfrm>
            <a:custGeom>
              <a:avLst/>
              <a:gdLst/>
              <a:ahLst/>
              <a:cxnLst/>
              <a:rect r="r" b="b" t="t" l="l"/>
              <a:pathLst>
                <a:path h="6799677" w="9541860">
                  <a:moveTo>
                    <a:pt x="9456770" y="6769197"/>
                  </a:moveTo>
                  <a:lnTo>
                    <a:pt x="0" y="6769197"/>
                  </a:lnTo>
                  <a:cubicBezTo>
                    <a:pt x="5080" y="6786977"/>
                    <a:pt x="21590" y="6799677"/>
                    <a:pt x="40640" y="6799677"/>
                  </a:cubicBezTo>
                  <a:lnTo>
                    <a:pt x="9498681" y="6799677"/>
                  </a:lnTo>
                  <a:cubicBezTo>
                    <a:pt x="9522810" y="6799677"/>
                    <a:pt x="9541860" y="6780627"/>
                    <a:pt x="9541860" y="6756497"/>
                  </a:cubicBezTo>
                  <a:lnTo>
                    <a:pt x="9541860" y="40640"/>
                  </a:lnTo>
                  <a:cubicBezTo>
                    <a:pt x="9541860" y="21590"/>
                    <a:pt x="9529160" y="6350"/>
                    <a:pt x="9512650" y="0"/>
                  </a:cubicBezTo>
                  <a:lnTo>
                    <a:pt x="9512650" y="6713316"/>
                  </a:lnTo>
                  <a:cubicBezTo>
                    <a:pt x="9512650" y="6743797"/>
                    <a:pt x="9487250" y="6769197"/>
                    <a:pt x="9456770" y="6769197"/>
                  </a:cubicBezTo>
                  <a:close/>
                </a:path>
              </a:pathLst>
            </a:custGeom>
            <a:solidFill>
              <a:srgbClr val="000000"/>
            </a:solidFill>
          </p:spPr>
        </p:sp>
        <p:sp>
          <p:nvSpPr>
            <p:cNvPr name="Freeform 15" id="15"/>
            <p:cNvSpPr/>
            <p:nvPr/>
          </p:nvSpPr>
          <p:spPr>
            <a:xfrm flipH="false" flipV="false" rot="0">
              <a:off x="12700" y="12700"/>
              <a:ext cx="9544400" cy="6802217"/>
            </a:xfrm>
            <a:custGeom>
              <a:avLst/>
              <a:gdLst/>
              <a:ahLst/>
              <a:cxnLst/>
              <a:rect r="r" b="b" t="t" l="l"/>
              <a:pathLst>
                <a:path h="6802217" w="9544400">
                  <a:moveTo>
                    <a:pt x="43180" y="6802217"/>
                  </a:moveTo>
                  <a:lnTo>
                    <a:pt x="9501220" y="6802217"/>
                  </a:lnTo>
                  <a:cubicBezTo>
                    <a:pt x="9525350" y="6802217"/>
                    <a:pt x="9544400" y="6783167"/>
                    <a:pt x="9544400" y="6759036"/>
                  </a:cubicBezTo>
                  <a:lnTo>
                    <a:pt x="9544400" y="43180"/>
                  </a:lnTo>
                  <a:cubicBezTo>
                    <a:pt x="9544400" y="19050"/>
                    <a:pt x="9525350" y="0"/>
                    <a:pt x="9501220" y="0"/>
                  </a:cubicBezTo>
                  <a:lnTo>
                    <a:pt x="43180" y="0"/>
                  </a:lnTo>
                  <a:cubicBezTo>
                    <a:pt x="19050" y="0"/>
                    <a:pt x="0" y="19050"/>
                    <a:pt x="0" y="43180"/>
                  </a:cubicBezTo>
                  <a:lnTo>
                    <a:pt x="0" y="6759036"/>
                  </a:lnTo>
                  <a:cubicBezTo>
                    <a:pt x="0" y="6783167"/>
                    <a:pt x="19050" y="6802217"/>
                    <a:pt x="43180" y="6802217"/>
                  </a:cubicBezTo>
                  <a:close/>
                </a:path>
              </a:pathLst>
            </a:custGeom>
            <a:solidFill>
              <a:srgbClr val="EEEEFF"/>
            </a:solidFill>
          </p:spPr>
        </p:sp>
        <p:sp>
          <p:nvSpPr>
            <p:cNvPr name="Freeform 16" id="16"/>
            <p:cNvSpPr/>
            <p:nvPr/>
          </p:nvSpPr>
          <p:spPr>
            <a:xfrm flipH="false" flipV="false" rot="0">
              <a:off x="0" y="0"/>
              <a:ext cx="9611710" cy="6870797"/>
            </a:xfrm>
            <a:custGeom>
              <a:avLst/>
              <a:gdLst/>
              <a:ahLst/>
              <a:cxnLst/>
              <a:rect r="r" b="b" t="t" l="l"/>
              <a:pathLst>
                <a:path h="6870797" w="9611710">
                  <a:moveTo>
                    <a:pt x="9568531" y="44450"/>
                  </a:moveTo>
                  <a:cubicBezTo>
                    <a:pt x="9563450" y="19050"/>
                    <a:pt x="9540591" y="0"/>
                    <a:pt x="9513920" y="0"/>
                  </a:cubicBezTo>
                  <a:lnTo>
                    <a:pt x="55880" y="0"/>
                  </a:lnTo>
                  <a:cubicBezTo>
                    <a:pt x="25400" y="0"/>
                    <a:pt x="0" y="25400"/>
                    <a:pt x="0" y="55880"/>
                  </a:cubicBezTo>
                  <a:lnTo>
                    <a:pt x="0" y="6771736"/>
                  </a:lnTo>
                  <a:cubicBezTo>
                    <a:pt x="0" y="6798407"/>
                    <a:pt x="17780" y="6819997"/>
                    <a:pt x="43180" y="6826347"/>
                  </a:cubicBezTo>
                  <a:cubicBezTo>
                    <a:pt x="48260" y="6851747"/>
                    <a:pt x="71120" y="6870797"/>
                    <a:pt x="97790" y="6870797"/>
                  </a:cubicBezTo>
                  <a:lnTo>
                    <a:pt x="9555831" y="6870797"/>
                  </a:lnTo>
                  <a:cubicBezTo>
                    <a:pt x="9586310" y="6870797"/>
                    <a:pt x="9611710" y="6845397"/>
                    <a:pt x="9611710" y="6814917"/>
                  </a:cubicBezTo>
                  <a:lnTo>
                    <a:pt x="9611710" y="99060"/>
                  </a:lnTo>
                  <a:cubicBezTo>
                    <a:pt x="9611710" y="72390"/>
                    <a:pt x="9593931" y="50800"/>
                    <a:pt x="9568531" y="44450"/>
                  </a:cubicBezTo>
                  <a:close/>
                  <a:moveTo>
                    <a:pt x="12700" y="6771736"/>
                  </a:moveTo>
                  <a:lnTo>
                    <a:pt x="12700" y="55880"/>
                  </a:lnTo>
                  <a:cubicBezTo>
                    <a:pt x="12700" y="31750"/>
                    <a:pt x="31750" y="12700"/>
                    <a:pt x="55880" y="12700"/>
                  </a:cubicBezTo>
                  <a:lnTo>
                    <a:pt x="9513920" y="12700"/>
                  </a:lnTo>
                  <a:cubicBezTo>
                    <a:pt x="9538050" y="12700"/>
                    <a:pt x="9557100" y="31750"/>
                    <a:pt x="9557100" y="55880"/>
                  </a:cubicBezTo>
                  <a:lnTo>
                    <a:pt x="9557100" y="6771736"/>
                  </a:lnTo>
                  <a:cubicBezTo>
                    <a:pt x="9557100" y="6795867"/>
                    <a:pt x="9538050" y="6814917"/>
                    <a:pt x="9513920" y="6814917"/>
                  </a:cubicBezTo>
                  <a:lnTo>
                    <a:pt x="55880" y="6814917"/>
                  </a:lnTo>
                  <a:cubicBezTo>
                    <a:pt x="31750" y="6814917"/>
                    <a:pt x="12700" y="6795867"/>
                    <a:pt x="12700" y="6771736"/>
                  </a:cubicBezTo>
                  <a:close/>
                  <a:moveTo>
                    <a:pt x="9599010" y="6814917"/>
                  </a:moveTo>
                  <a:cubicBezTo>
                    <a:pt x="9599010" y="6839047"/>
                    <a:pt x="9579960" y="6858097"/>
                    <a:pt x="9555831" y="6858097"/>
                  </a:cubicBezTo>
                  <a:lnTo>
                    <a:pt x="97790" y="6858097"/>
                  </a:lnTo>
                  <a:cubicBezTo>
                    <a:pt x="78740" y="6858097"/>
                    <a:pt x="62230" y="6845397"/>
                    <a:pt x="57150" y="6827617"/>
                  </a:cubicBezTo>
                  <a:lnTo>
                    <a:pt x="9513920" y="6827617"/>
                  </a:lnTo>
                  <a:cubicBezTo>
                    <a:pt x="9544400" y="6827617"/>
                    <a:pt x="9569800" y="6802217"/>
                    <a:pt x="9569800" y="6771736"/>
                  </a:cubicBezTo>
                  <a:lnTo>
                    <a:pt x="9569800" y="58420"/>
                  </a:lnTo>
                  <a:cubicBezTo>
                    <a:pt x="9586310" y="64770"/>
                    <a:pt x="9599010" y="80010"/>
                    <a:pt x="9599010" y="99060"/>
                  </a:cubicBezTo>
                  <a:lnTo>
                    <a:pt x="9599010" y="6814917"/>
                  </a:lnTo>
                  <a:close/>
                </a:path>
              </a:pathLst>
            </a:custGeom>
            <a:solidFill>
              <a:srgbClr val="000000"/>
            </a:solidFill>
          </p:spPr>
        </p:sp>
      </p:grpSp>
      <p:sp>
        <p:nvSpPr>
          <p:cNvPr name="Freeform 17" id="17"/>
          <p:cNvSpPr/>
          <p:nvPr/>
        </p:nvSpPr>
        <p:spPr>
          <a:xfrm flipH="false" flipV="false" rot="6236983">
            <a:off x="12492879" y="4432318"/>
            <a:ext cx="538584" cy="1630014"/>
          </a:xfrm>
          <a:custGeom>
            <a:avLst/>
            <a:gdLst/>
            <a:ahLst/>
            <a:cxnLst/>
            <a:rect r="r" b="b" t="t" l="l"/>
            <a:pathLst>
              <a:path h="1630014" w="538584">
                <a:moveTo>
                  <a:pt x="0" y="0"/>
                </a:moveTo>
                <a:lnTo>
                  <a:pt x="538584" y="0"/>
                </a:lnTo>
                <a:lnTo>
                  <a:pt x="538584" y="1630015"/>
                </a:lnTo>
                <a:lnTo>
                  <a:pt x="0" y="1630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43219">
            <a:off x="13674378" y="4841032"/>
            <a:ext cx="3662917" cy="1707462"/>
          </a:xfrm>
          <a:prstGeom prst="rect">
            <a:avLst/>
          </a:prstGeom>
        </p:spPr>
        <p:txBody>
          <a:bodyPr anchor="t" rtlCol="false" tIns="0" lIns="0" bIns="0" rIns="0">
            <a:spAutoFit/>
          </a:bodyPr>
          <a:lstStyle/>
          <a:p>
            <a:pPr algn="l">
              <a:lnSpc>
                <a:spcPts val="2237"/>
              </a:lnSpc>
            </a:pPr>
            <a:r>
              <a:rPr lang="en-US" sz="2380">
                <a:solidFill>
                  <a:srgbClr val="000000"/>
                </a:solidFill>
                <a:latin typeface="Telegraf"/>
                <a:ea typeface="Telegraf"/>
                <a:cs typeface="Telegraf"/>
                <a:sym typeface="Telegraf"/>
              </a:rPr>
              <a:t>Plans To Finish (If Time Allows):  </a:t>
            </a:r>
          </a:p>
          <a:p>
            <a:pPr algn="l">
              <a:lnSpc>
                <a:spcPts val="2237"/>
              </a:lnSpc>
            </a:pPr>
          </a:p>
          <a:p>
            <a:pPr algn="l" marL="513843" indent="-256922" lvl="1">
              <a:lnSpc>
                <a:spcPts val="2237"/>
              </a:lnSpc>
              <a:buFont typeface="Arial"/>
              <a:buChar char="•"/>
            </a:pPr>
            <a:r>
              <a:rPr lang="en-US" sz="2380">
                <a:solidFill>
                  <a:srgbClr val="000000"/>
                </a:solidFill>
                <a:latin typeface="Telegraf"/>
                <a:ea typeface="Telegraf"/>
                <a:cs typeface="Telegraf"/>
                <a:sym typeface="Telegraf"/>
              </a:rPr>
              <a:t>Utilize WoO techniques to implement groups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Wizard of Oz Techniques</a:t>
            </a:r>
          </a:p>
        </p:txBody>
      </p:sp>
      <p:sp>
        <p:nvSpPr>
          <p:cNvPr name="TextBox 3" id="3"/>
          <p:cNvSpPr txBox="true"/>
          <p:nvPr/>
        </p:nvSpPr>
        <p:spPr>
          <a:xfrm rot="0">
            <a:off x="1438842" y="2682868"/>
            <a:ext cx="7856348" cy="3503295"/>
          </a:xfrm>
          <a:prstGeom prst="rect">
            <a:avLst/>
          </a:prstGeom>
        </p:spPr>
        <p:txBody>
          <a:bodyPr anchor="t" rtlCol="false" tIns="0" lIns="0" bIns="0" rIns="0">
            <a:spAutoFit/>
          </a:bodyPr>
          <a:lstStyle/>
          <a:p>
            <a:pPr algn="l">
              <a:lnSpc>
                <a:spcPts val="4200"/>
              </a:lnSpc>
            </a:pPr>
            <a:r>
              <a:rPr lang="en-US" sz="3000" b="true">
                <a:solidFill>
                  <a:srgbClr val="000000"/>
                </a:solidFill>
                <a:latin typeface="Telegraf Bold"/>
                <a:ea typeface="Telegraf Bold"/>
                <a:cs typeface="Telegraf Bold"/>
                <a:sym typeface="Telegraf Bold"/>
              </a:rPr>
              <a:t>Group Membership</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Prototype begins at Group page for the “Night Nurses” group, which auto-populates despite the user not going through onboarding.</a:t>
            </a:r>
          </a:p>
          <a:p>
            <a:pPr algn="l">
              <a:lnSpc>
                <a:spcPts val="3359"/>
              </a:lnSpc>
            </a:pPr>
          </a:p>
          <a:p>
            <a:pPr algn="l" marL="518160" indent="-259080" lvl="1">
              <a:lnSpc>
                <a:spcPts val="3359"/>
              </a:lnSpc>
              <a:buFont typeface="Arial"/>
              <a:buChar char="•"/>
            </a:pPr>
            <a:r>
              <a:rPr lang="en-US" sz="2400">
                <a:solidFill>
                  <a:srgbClr val="000000"/>
                </a:solidFill>
                <a:latin typeface="Telegraf"/>
                <a:ea typeface="Telegraf"/>
                <a:cs typeface="Telegraf"/>
                <a:sym typeface="Telegraf"/>
              </a:rPr>
              <a:t>This effectively “wizard of Oz”es the process of selecting a group based on traits and circumstances, which we will later implement.</a:t>
            </a:r>
          </a:p>
        </p:txBody>
      </p:sp>
      <p:sp>
        <p:nvSpPr>
          <p:cNvPr name="Freeform 4" id="4"/>
          <p:cNvSpPr/>
          <p:nvPr/>
        </p:nvSpPr>
        <p:spPr>
          <a:xfrm flipH="false" flipV="false" rot="0">
            <a:off x="11660960" y="2461873"/>
            <a:ext cx="4457322" cy="4050061"/>
          </a:xfrm>
          <a:custGeom>
            <a:avLst/>
            <a:gdLst/>
            <a:ahLst/>
            <a:cxnLst/>
            <a:rect r="r" b="b" t="t" l="l"/>
            <a:pathLst>
              <a:path h="4050061" w="4457322">
                <a:moveTo>
                  <a:pt x="0" y="0"/>
                </a:moveTo>
                <a:lnTo>
                  <a:pt x="4457321" y="0"/>
                </a:lnTo>
                <a:lnTo>
                  <a:pt x="4457321" y="4050061"/>
                </a:lnTo>
                <a:lnTo>
                  <a:pt x="0" y="4050061"/>
                </a:lnTo>
                <a:lnTo>
                  <a:pt x="0" y="0"/>
                </a:lnTo>
                <a:close/>
              </a:path>
            </a:pathLst>
          </a:custGeom>
          <a:blipFill>
            <a:blip r:embed="rId2"/>
            <a:stretch>
              <a:fillRect l="0" t="0" r="0" b="-136678"/>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Hard-Coded Aspects</a:t>
            </a:r>
          </a:p>
        </p:txBody>
      </p:sp>
      <p:sp>
        <p:nvSpPr>
          <p:cNvPr name="TextBox 3" id="3"/>
          <p:cNvSpPr txBox="true"/>
          <p:nvPr/>
        </p:nvSpPr>
        <p:spPr>
          <a:xfrm rot="0">
            <a:off x="1708334" y="3110870"/>
            <a:ext cx="5960307" cy="1692148"/>
          </a:xfrm>
          <a:prstGeom prst="rect">
            <a:avLst/>
          </a:prstGeom>
        </p:spPr>
        <p:txBody>
          <a:bodyPr anchor="t" rtlCol="false" tIns="0" lIns="0" bIns="0" rIns="0">
            <a:spAutoFit/>
          </a:bodyPr>
          <a:lstStyle/>
          <a:p>
            <a:pPr algn="l">
              <a:lnSpc>
                <a:spcPts val="3332"/>
              </a:lnSpc>
            </a:pPr>
            <a:r>
              <a:rPr lang="en-US" sz="2380" b="true">
                <a:solidFill>
                  <a:srgbClr val="000000"/>
                </a:solidFill>
                <a:latin typeface="Telegraf Bold"/>
                <a:ea typeface="Telegraf Bold"/>
                <a:cs typeface="Telegraf Bold"/>
                <a:sym typeface="Telegraf Bold"/>
              </a:rPr>
              <a:t>Group Page</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Member count</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Photo</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Description</a:t>
            </a:r>
          </a:p>
        </p:txBody>
      </p:sp>
      <p:sp>
        <p:nvSpPr>
          <p:cNvPr name="Freeform 4" id="4"/>
          <p:cNvSpPr/>
          <p:nvPr/>
        </p:nvSpPr>
        <p:spPr>
          <a:xfrm flipH="false" flipV="false" rot="0">
            <a:off x="5029579" y="2649144"/>
            <a:ext cx="4457322" cy="2693626"/>
          </a:xfrm>
          <a:custGeom>
            <a:avLst/>
            <a:gdLst/>
            <a:ahLst/>
            <a:cxnLst/>
            <a:rect r="r" b="b" t="t" l="l"/>
            <a:pathLst>
              <a:path h="2693626" w="4457322">
                <a:moveTo>
                  <a:pt x="0" y="0"/>
                </a:moveTo>
                <a:lnTo>
                  <a:pt x="4457322" y="0"/>
                </a:lnTo>
                <a:lnTo>
                  <a:pt x="4457322" y="2693626"/>
                </a:lnTo>
                <a:lnTo>
                  <a:pt x="0" y="2693626"/>
                </a:lnTo>
                <a:lnTo>
                  <a:pt x="0" y="0"/>
                </a:lnTo>
                <a:close/>
              </a:path>
            </a:pathLst>
          </a:custGeom>
          <a:blipFill>
            <a:blip r:embed="rId2"/>
            <a:stretch>
              <a:fillRect l="0" t="-45182" r="0" b="-210680"/>
            </a:stretch>
          </a:blipFill>
        </p:spPr>
      </p:sp>
      <p:sp>
        <p:nvSpPr>
          <p:cNvPr name="Freeform 5" id="5"/>
          <p:cNvSpPr/>
          <p:nvPr/>
        </p:nvSpPr>
        <p:spPr>
          <a:xfrm flipH="false" flipV="false" rot="0">
            <a:off x="4484852" y="7884531"/>
            <a:ext cx="3824682" cy="1430098"/>
          </a:xfrm>
          <a:custGeom>
            <a:avLst/>
            <a:gdLst/>
            <a:ahLst/>
            <a:cxnLst/>
            <a:rect r="r" b="b" t="t" l="l"/>
            <a:pathLst>
              <a:path h="1430098" w="3824682">
                <a:moveTo>
                  <a:pt x="0" y="0"/>
                </a:moveTo>
                <a:lnTo>
                  <a:pt x="3824682" y="0"/>
                </a:lnTo>
                <a:lnTo>
                  <a:pt x="3824682" y="1430098"/>
                </a:lnTo>
                <a:lnTo>
                  <a:pt x="0" y="1430098"/>
                </a:lnTo>
                <a:lnTo>
                  <a:pt x="0" y="0"/>
                </a:lnTo>
                <a:close/>
              </a:path>
            </a:pathLst>
          </a:custGeom>
          <a:blipFill>
            <a:blip r:embed="rId3"/>
            <a:stretch>
              <a:fillRect l="0" t="0" r="0" b="0"/>
            </a:stretch>
          </a:blipFill>
        </p:spPr>
      </p:sp>
      <p:sp>
        <p:nvSpPr>
          <p:cNvPr name="Freeform 6" id="6"/>
          <p:cNvSpPr/>
          <p:nvPr/>
        </p:nvSpPr>
        <p:spPr>
          <a:xfrm flipH="false" flipV="false" rot="0">
            <a:off x="8742239" y="7884531"/>
            <a:ext cx="6064032" cy="1531168"/>
          </a:xfrm>
          <a:custGeom>
            <a:avLst/>
            <a:gdLst/>
            <a:ahLst/>
            <a:cxnLst/>
            <a:rect r="r" b="b" t="t" l="l"/>
            <a:pathLst>
              <a:path h="1531168" w="6064032">
                <a:moveTo>
                  <a:pt x="0" y="0"/>
                </a:moveTo>
                <a:lnTo>
                  <a:pt x="6064032" y="0"/>
                </a:lnTo>
                <a:lnTo>
                  <a:pt x="6064032" y="1531168"/>
                </a:lnTo>
                <a:lnTo>
                  <a:pt x="0" y="1531168"/>
                </a:lnTo>
                <a:lnTo>
                  <a:pt x="0" y="0"/>
                </a:lnTo>
                <a:close/>
              </a:path>
            </a:pathLst>
          </a:custGeom>
          <a:blipFill>
            <a:blip r:embed="rId4"/>
            <a:stretch>
              <a:fillRect l="0" t="0" r="0" b="0"/>
            </a:stretch>
          </a:blipFill>
        </p:spPr>
      </p:sp>
      <p:sp>
        <p:nvSpPr>
          <p:cNvPr name="TextBox 7" id="7"/>
          <p:cNvSpPr txBox="true"/>
          <p:nvPr/>
        </p:nvSpPr>
        <p:spPr>
          <a:xfrm rot="0">
            <a:off x="1708334" y="5894307"/>
            <a:ext cx="5960307" cy="2111248"/>
          </a:xfrm>
          <a:prstGeom prst="rect">
            <a:avLst/>
          </a:prstGeom>
        </p:spPr>
        <p:txBody>
          <a:bodyPr anchor="t" rtlCol="false" tIns="0" lIns="0" bIns="0" rIns="0">
            <a:spAutoFit/>
          </a:bodyPr>
          <a:lstStyle/>
          <a:p>
            <a:pPr algn="l">
              <a:lnSpc>
                <a:spcPts val="3332"/>
              </a:lnSpc>
            </a:pPr>
            <a:r>
              <a:rPr lang="en-US" sz="2380" b="true">
                <a:solidFill>
                  <a:srgbClr val="000000"/>
                </a:solidFill>
                <a:latin typeface="Telegraf Bold"/>
                <a:ea typeface="Telegraf Bold"/>
                <a:cs typeface="Telegraf Bold"/>
                <a:sym typeface="Telegraf Bold"/>
              </a:rPr>
              <a:t>User identification</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user_id UUID hard-coded as a const to extract relevant posts, likes, and comments without onboarding implemented</a:t>
            </a:r>
          </a:p>
        </p:txBody>
      </p:sp>
      <p:sp>
        <p:nvSpPr>
          <p:cNvPr name="TextBox 8" id="8"/>
          <p:cNvSpPr txBox="true"/>
          <p:nvPr/>
        </p:nvSpPr>
        <p:spPr>
          <a:xfrm rot="0">
            <a:off x="10135740" y="2856495"/>
            <a:ext cx="5960307" cy="2949448"/>
          </a:xfrm>
          <a:prstGeom prst="rect">
            <a:avLst/>
          </a:prstGeom>
        </p:spPr>
        <p:txBody>
          <a:bodyPr anchor="t" rtlCol="false" tIns="0" lIns="0" bIns="0" rIns="0">
            <a:spAutoFit/>
          </a:bodyPr>
          <a:lstStyle/>
          <a:p>
            <a:pPr algn="l">
              <a:lnSpc>
                <a:spcPts val="3332"/>
              </a:lnSpc>
            </a:pPr>
            <a:r>
              <a:rPr lang="en-US" sz="2380" b="true">
                <a:solidFill>
                  <a:srgbClr val="000000"/>
                </a:solidFill>
                <a:latin typeface="Telegraf Bold"/>
                <a:ea typeface="Telegraf Bold"/>
                <a:cs typeface="Telegraf Bold"/>
                <a:sym typeface="Telegraf Bold"/>
              </a:rPr>
              <a:t>Group Navigation</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Choosing a group to navigate to from home page -- home page currently not implemented as medium flow starts at Group view</a:t>
            </a:r>
          </a:p>
          <a:p>
            <a:pPr algn="l" marL="513843" indent="-256922" lvl="1">
              <a:lnSpc>
                <a:spcPts val="3332"/>
              </a:lnSpc>
              <a:buFont typeface="Arial"/>
              <a:buChar char="•"/>
            </a:pPr>
            <a:r>
              <a:rPr lang="en-US" sz="2380">
                <a:solidFill>
                  <a:srgbClr val="000000"/>
                </a:solidFill>
                <a:latin typeface="Telegraf"/>
                <a:ea typeface="Telegraf"/>
                <a:cs typeface="Telegraf"/>
                <a:sym typeface="Telegraf"/>
              </a:rPr>
              <a:t>Join/Leave group button is currently a Pressable placeholder</a:t>
            </a:r>
          </a:p>
        </p:txBody>
      </p:sp>
      <p:grpSp>
        <p:nvGrpSpPr>
          <p:cNvPr name="Group 9" id="9"/>
          <p:cNvGrpSpPr/>
          <p:nvPr/>
        </p:nvGrpSpPr>
        <p:grpSpPr>
          <a:xfrm rot="0">
            <a:off x="6395085" y="3617595"/>
            <a:ext cx="1047750" cy="127635"/>
            <a:chOff x="0" y="0"/>
            <a:chExt cx="1397000" cy="170180"/>
          </a:xfrm>
        </p:grpSpPr>
        <p:sp>
          <p:nvSpPr>
            <p:cNvPr name="Freeform 10" id="10"/>
            <p:cNvSpPr/>
            <p:nvPr/>
          </p:nvSpPr>
          <p:spPr>
            <a:xfrm flipH="false" flipV="false" rot="0">
              <a:off x="50800" y="50800"/>
              <a:ext cx="1296670" cy="95250"/>
            </a:xfrm>
            <a:custGeom>
              <a:avLst/>
              <a:gdLst/>
              <a:ahLst/>
              <a:cxnLst/>
              <a:rect r="r" b="b" t="t" l="l"/>
              <a:pathLst>
                <a:path h="95250" w="1296670">
                  <a:moveTo>
                    <a:pt x="25400" y="0"/>
                  </a:moveTo>
                  <a:cubicBezTo>
                    <a:pt x="1223010" y="5080"/>
                    <a:pt x="1264920" y="6350"/>
                    <a:pt x="1283970" y="21590"/>
                  </a:cubicBezTo>
                  <a:cubicBezTo>
                    <a:pt x="1292860" y="27940"/>
                    <a:pt x="1296670" y="41910"/>
                    <a:pt x="1294130" y="49530"/>
                  </a:cubicBezTo>
                  <a:cubicBezTo>
                    <a:pt x="1292860" y="57150"/>
                    <a:pt x="1277620" y="68580"/>
                    <a:pt x="1270000" y="68580"/>
                  </a:cubicBezTo>
                  <a:cubicBezTo>
                    <a:pt x="1261110" y="67310"/>
                    <a:pt x="1244600" y="49530"/>
                    <a:pt x="1244600" y="40640"/>
                  </a:cubicBezTo>
                  <a:cubicBezTo>
                    <a:pt x="1245870" y="33020"/>
                    <a:pt x="1264920" y="16510"/>
                    <a:pt x="1272540" y="17780"/>
                  </a:cubicBezTo>
                  <a:cubicBezTo>
                    <a:pt x="1281430" y="17780"/>
                    <a:pt x="1294130" y="30480"/>
                    <a:pt x="1295400" y="39370"/>
                  </a:cubicBezTo>
                  <a:cubicBezTo>
                    <a:pt x="1295400" y="46990"/>
                    <a:pt x="1285240" y="63500"/>
                    <a:pt x="1272540" y="67310"/>
                  </a:cubicBezTo>
                  <a:cubicBezTo>
                    <a:pt x="1250950" y="76200"/>
                    <a:pt x="1217930" y="55880"/>
                    <a:pt x="1162050" y="50800"/>
                  </a:cubicBezTo>
                  <a:cubicBezTo>
                    <a:pt x="981710" y="38100"/>
                    <a:pt x="123190" y="95250"/>
                    <a:pt x="25400" y="50800"/>
                  </a:cubicBezTo>
                  <a:cubicBezTo>
                    <a:pt x="7620" y="43180"/>
                    <a:pt x="0" y="31750"/>
                    <a:pt x="0" y="22860"/>
                  </a:cubicBezTo>
                  <a:cubicBezTo>
                    <a:pt x="1270" y="13970"/>
                    <a:pt x="25400" y="0"/>
                    <a:pt x="25400" y="0"/>
                  </a:cubicBezTo>
                </a:path>
              </a:pathLst>
            </a:custGeom>
            <a:solidFill>
              <a:srgbClr val="0571D3"/>
            </a:solidFill>
            <a:ln cap="sq">
              <a:noFill/>
              <a:prstDash val="solid"/>
              <a:miter/>
            </a:ln>
          </p:spPr>
        </p:sp>
      </p:grpSp>
      <p:grpSp>
        <p:nvGrpSpPr>
          <p:cNvPr name="Group 11" id="11"/>
          <p:cNvGrpSpPr/>
          <p:nvPr/>
        </p:nvGrpSpPr>
        <p:grpSpPr>
          <a:xfrm rot="0">
            <a:off x="4959668" y="4244340"/>
            <a:ext cx="222885" cy="933450"/>
            <a:chOff x="0" y="0"/>
            <a:chExt cx="297180" cy="1244600"/>
          </a:xfrm>
        </p:grpSpPr>
        <p:sp>
          <p:nvSpPr>
            <p:cNvPr name="Freeform 12" id="12"/>
            <p:cNvSpPr/>
            <p:nvPr/>
          </p:nvSpPr>
          <p:spPr>
            <a:xfrm flipH="false" flipV="false" rot="0">
              <a:off x="19050" y="45720"/>
              <a:ext cx="231140" cy="1148080"/>
            </a:xfrm>
            <a:custGeom>
              <a:avLst/>
              <a:gdLst/>
              <a:ahLst/>
              <a:cxnLst/>
              <a:rect r="r" b="b" t="t" l="l"/>
              <a:pathLst>
                <a:path h="1148080" w="231140">
                  <a:moveTo>
                    <a:pt x="175260" y="36830"/>
                  </a:moveTo>
                  <a:cubicBezTo>
                    <a:pt x="50800" y="415290"/>
                    <a:pt x="69850" y="783590"/>
                    <a:pt x="82550" y="897890"/>
                  </a:cubicBezTo>
                  <a:cubicBezTo>
                    <a:pt x="86360" y="941070"/>
                    <a:pt x="91440" y="957580"/>
                    <a:pt x="100330" y="985520"/>
                  </a:cubicBezTo>
                  <a:cubicBezTo>
                    <a:pt x="110490" y="1014730"/>
                    <a:pt x="118110" y="1049020"/>
                    <a:pt x="138430" y="1069340"/>
                  </a:cubicBezTo>
                  <a:cubicBezTo>
                    <a:pt x="158750" y="1090930"/>
                    <a:pt x="217170" y="1093470"/>
                    <a:pt x="226060" y="1109980"/>
                  </a:cubicBezTo>
                  <a:cubicBezTo>
                    <a:pt x="231140" y="1118870"/>
                    <a:pt x="226060" y="1134110"/>
                    <a:pt x="220980" y="1139190"/>
                  </a:cubicBezTo>
                  <a:cubicBezTo>
                    <a:pt x="214630" y="1145540"/>
                    <a:pt x="196850" y="1146810"/>
                    <a:pt x="190500" y="1143000"/>
                  </a:cubicBezTo>
                  <a:cubicBezTo>
                    <a:pt x="184150" y="1139190"/>
                    <a:pt x="177800" y="1129030"/>
                    <a:pt x="177800" y="1122680"/>
                  </a:cubicBezTo>
                  <a:cubicBezTo>
                    <a:pt x="177800" y="1113790"/>
                    <a:pt x="187960" y="1099820"/>
                    <a:pt x="195580" y="1097280"/>
                  </a:cubicBezTo>
                  <a:cubicBezTo>
                    <a:pt x="201930" y="1094740"/>
                    <a:pt x="213360" y="1096010"/>
                    <a:pt x="218440" y="1101090"/>
                  </a:cubicBezTo>
                  <a:cubicBezTo>
                    <a:pt x="224790" y="1106170"/>
                    <a:pt x="229870" y="1122680"/>
                    <a:pt x="227330" y="1130300"/>
                  </a:cubicBezTo>
                  <a:cubicBezTo>
                    <a:pt x="223520" y="1137920"/>
                    <a:pt x="212090" y="1145540"/>
                    <a:pt x="200660" y="1146810"/>
                  </a:cubicBezTo>
                  <a:cubicBezTo>
                    <a:pt x="179070" y="1148080"/>
                    <a:pt x="128270" y="1131570"/>
                    <a:pt x="104140" y="1107440"/>
                  </a:cubicBezTo>
                  <a:cubicBezTo>
                    <a:pt x="74930" y="1080770"/>
                    <a:pt x="59690" y="1026160"/>
                    <a:pt x="46990" y="988060"/>
                  </a:cubicBezTo>
                  <a:cubicBezTo>
                    <a:pt x="36830" y="957580"/>
                    <a:pt x="35560" y="942340"/>
                    <a:pt x="31750" y="899160"/>
                  </a:cubicBezTo>
                  <a:cubicBezTo>
                    <a:pt x="21590" y="779780"/>
                    <a:pt x="0" y="388620"/>
                    <a:pt x="34290" y="229870"/>
                  </a:cubicBezTo>
                  <a:cubicBezTo>
                    <a:pt x="54610" y="133350"/>
                    <a:pt x="101600" y="34290"/>
                    <a:pt x="132080" y="10160"/>
                  </a:cubicBezTo>
                  <a:cubicBezTo>
                    <a:pt x="143510" y="1270"/>
                    <a:pt x="158750" y="0"/>
                    <a:pt x="165100" y="5080"/>
                  </a:cubicBezTo>
                  <a:cubicBezTo>
                    <a:pt x="172720" y="8890"/>
                    <a:pt x="175260" y="36830"/>
                    <a:pt x="175260" y="36830"/>
                  </a:cubicBezTo>
                </a:path>
              </a:pathLst>
            </a:custGeom>
            <a:solidFill>
              <a:srgbClr val="0571D3"/>
            </a:solidFill>
            <a:ln cap="sq">
              <a:noFill/>
              <a:prstDash val="solid"/>
              <a:miter/>
            </a:ln>
          </p:spPr>
        </p:sp>
      </p:grpSp>
      <p:grpSp>
        <p:nvGrpSpPr>
          <p:cNvPr name="Group 13" id="13"/>
          <p:cNvGrpSpPr/>
          <p:nvPr/>
        </p:nvGrpSpPr>
        <p:grpSpPr>
          <a:xfrm rot="0">
            <a:off x="4719638" y="2946083"/>
            <a:ext cx="626745" cy="370522"/>
            <a:chOff x="0" y="0"/>
            <a:chExt cx="835660" cy="494030"/>
          </a:xfrm>
        </p:grpSpPr>
        <p:sp>
          <p:nvSpPr>
            <p:cNvPr name="Freeform 14" id="14"/>
            <p:cNvSpPr/>
            <p:nvPr/>
          </p:nvSpPr>
          <p:spPr>
            <a:xfrm flipH="false" flipV="false" rot="0">
              <a:off x="49530" y="49530"/>
              <a:ext cx="739140" cy="393700"/>
            </a:xfrm>
            <a:custGeom>
              <a:avLst/>
              <a:gdLst/>
              <a:ahLst/>
              <a:cxnLst/>
              <a:rect r="r" b="b" t="t" l="l"/>
              <a:pathLst>
                <a:path h="393700" w="739140">
                  <a:moveTo>
                    <a:pt x="26670" y="149860"/>
                  </a:moveTo>
                  <a:cubicBezTo>
                    <a:pt x="530860" y="156210"/>
                    <a:pt x="650240" y="165100"/>
                    <a:pt x="684530" y="187960"/>
                  </a:cubicBezTo>
                  <a:cubicBezTo>
                    <a:pt x="697230" y="195580"/>
                    <a:pt x="703580" y="207010"/>
                    <a:pt x="703580" y="215900"/>
                  </a:cubicBezTo>
                  <a:cubicBezTo>
                    <a:pt x="703580" y="223520"/>
                    <a:pt x="692150" y="234950"/>
                    <a:pt x="684530" y="237490"/>
                  </a:cubicBezTo>
                  <a:cubicBezTo>
                    <a:pt x="675640" y="240030"/>
                    <a:pt x="664210" y="234950"/>
                    <a:pt x="654050" y="228600"/>
                  </a:cubicBezTo>
                  <a:cubicBezTo>
                    <a:pt x="637540" y="218440"/>
                    <a:pt x="619760" y="195580"/>
                    <a:pt x="600710" y="171450"/>
                  </a:cubicBezTo>
                  <a:cubicBezTo>
                    <a:pt x="575310" y="139700"/>
                    <a:pt x="511810" y="69850"/>
                    <a:pt x="515620" y="49530"/>
                  </a:cubicBezTo>
                  <a:cubicBezTo>
                    <a:pt x="518160" y="41910"/>
                    <a:pt x="530860" y="36830"/>
                    <a:pt x="538480" y="36830"/>
                  </a:cubicBezTo>
                  <a:cubicBezTo>
                    <a:pt x="547370" y="35560"/>
                    <a:pt x="553720" y="38100"/>
                    <a:pt x="565150" y="46990"/>
                  </a:cubicBezTo>
                  <a:cubicBezTo>
                    <a:pt x="599440" y="72390"/>
                    <a:pt x="721360" y="220980"/>
                    <a:pt x="734060" y="265430"/>
                  </a:cubicBezTo>
                  <a:cubicBezTo>
                    <a:pt x="739140" y="281940"/>
                    <a:pt x="736600" y="292100"/>
                    <a:pt x="730250" y="302260"/>
                  </a:cubicBezTo>
                  <a:cubicBezTo>
                    <a:pt x="723900" y="313690"/>
                    <a:pt x="708660" y="322580"/>
                    <a:pt x="690880" y="328930"/>
                  </a:cubicBezTo>
                  <a:cubicBezTo>
                    <a:pt x="664210" y="337820"/>
                    <a:pt x="613410" y="325120"/>
                    <a:pt x="584200" y="337820"/>
                  </a:cubicBezTo>
                  <a:cubicBezTo>
                    <a:pt x="558800" y="347980"/>
                    <a:pt x="539750" y="389890"/>
                    <a:pt x="521970" y="391160"/>
                  </a:cubicBezTo>
                  <a:cubicBezTo>
                    <a:pt x="509270" y="392430"/>
                    <a:pt x="492760" y="381000"/>
                    <a:pt x="490220" y="372110"/>
                  </a:cubicBezTo>
                  <a:cubicBezTo>
                    <a:pt x="487680" y="364490"/>
                    <a:pt x="496570" y="349250"/>
                    <a:pt x="502920" y="344170"/>
                  </a:cubicBezTo>
                  <a:cubicBezTo>
                    <a:pt x="509270" y="340360"/>
                    <a:pt x="520700" y="341630"/>
                    <a:pt x="527050" y="344170"/>
                  </a:cubicBezTo>
                  <a:cubicBezTo>
                    <a:pt x="533400" y="347980"/>
                    <a:pt x="541020" y="356870"/>
                    <a:pt x="539750" y="364490"/>
                  </a:cubicBezTo>
                  <a:cubicBezTo>
                    <a:pt x="539750" y="373380"/>
                    <a:pt x="524510" y="389890"/>
                    <a:pt x="515620" y="392430"/>
                  </a:cubicBezTo>
                  <a:cubicBezTo>
                    <a:pt x="509270" y="393700"/>
                    <a:pt x="499110" y="387350"/>
                    <a:pt x="494030" y="382270"/>
                  </a:cubicBezTo>
                  <a:cubicBezTo>
                    <a:pt x="490220" y="375920"/>
                    <a:pt x="488950" y="367030"/>
                    <a:pt x="491490" y="358140"/>
                  </a:cubicBezTo>
                  <a:cubicBezTo>
                    <a:pt x="495300" y="344170"/>
                    <a:pt x="513080" y="318770"/>
                    <a:pt x="535940" y="306070"/>
                  </a:cubicBezTo>
                  <a:cubicBezTo>
                    <a:pt x="570230" y="285750"/>
                    <a:pt x="684530" y="303530"/>
                    <a:pt x="693420" y="279400"/>
                  </a:cubicBezTo>
                  <a:cubicBezTo>
                    <a:pt x="702310" y="252730"/>
                    <a:pt x="604520" y="189230"/>
                    <a:pt x="571500" y="147320"/>
                  </a:cubicBezTo>
                  <a:cubicBezTo>
                    <a:pt x="546100" y="115570"/>
                    <a:pt x="524510" y="78740"/>
                    <a:pt x="511810" y="55880"/>
                  </a:cubicBezTo>
                  <a:cubicBezTo>
                    <a:pt x="504190" y="44450"/>
                    <a:pt x="495300" y="35560"/>
                    <a:pt x="496570" y="26670"/>
                  </a:cubicBezTo>
                  <a:cubicBezTo>
                    <a:pt x="499110" y="17780"/>
                    <a:pt x="513080" y="0"/>
                    <a:pt x="527050" y="1270"/>
                  </a:cubicBezTo>
                  <a:cubicBezTo>
                    <a:pt x="561340" y="2540"/>
                    <a:pt x="684530" y="162560"/>
                    <a:pt x="699770" y="198120"/>
                  </a:cubicBezTo>
                  <a:cubicBezTo>
                    <a:pt x="703580" y="208280"/>
                    <a:pt x="704850" y="214630"/>
                    <a:pt x="702310" y="220980"/>
                  </a:cubicBezTo>
                  <a:cubicBezTo>
                    <a:pt x="699770" y="228600"/>
                    <a:pt x="694690" y="233680"/>
                    <a:pt x="684530" y="237490"/>
                  </a:cubicBezTo>
                  <a:cubicBezTo>
                    <a:pt x="650240" y="246380"/>
                    <a:pt x="530860" y="207010"/>
                    <a:pt x="438150" y="200660"/>
                  </a:cubicBezTo>
                  <a:cubicBezTo>
                    <a:pt x="317500" y="190500"/>
                    <a:pt x="68580" y="224790"/>
                    <a:pt x="20320" y="199390"/>
                  </a:cubicBezTo>
                  <a:cubicBezTo>
                    <a:pt x="6350" y="191770"/>
                    <a:pt x="0" y="180340"/>
                    <a:pt x="1270" y="171450"/>
                  </a:cubicBezTo>
                  <a:cubicBezTo>
                    <a:pt x="2540" y="163830"/>
                    <a:pt x="26670" y="149860"/>
                    <a:pt x="26670" y="149860"/>
                  </a:cubicBezTo>
                </a:path>
              </a:pathLst>
            </a:custGeom>
            <a:solidFill>
              <a:srgbClr val="0571D3"/>
            </a:solidFill>
            <a:ln cap="sq">
              <a:noFill/>
              <a:prstDash val="solid"/>
              <a:miter/>
            </a:ln>
          </p:spPr>
        </p:sp>
      </p:grpSp>
      <p:grpSp>
        <p:nvGrpSpPr>
          <p:cNvPr name="Group 15" id="15"/>
          <p:cNvGrpSpPr/>
          <p:nvPr/>
        </p:nvGrpSpPr>
        <p:grpSpPr>
          <a:xfrm rot="0">
            <a:off x="4382453" y="4410075"/>
            <a:ext cx="698182" cy="184785"/>
            <a:chOff x="0" y="0"/>
            <a:chExt cx="930910" cy="246380"/>
          </a:xfrm>
        </p:grpSpPr>
        <p:sp>
          <p:nvSpPr>
            <p:cNvPr name="Freeform 16" id="16"/>
            <p:cNvSpPr/>
            <p:nvPr/>
          </p:nvSpPr>
          <p:spPr>
            <a:xfrm flipH="false" flipV="false" rot="0">
              <a:off x="49530" y="50800"/>
              <a:ext cx="830580" cy="157480"/>
            </a:xfrm>
            <a:custGeom>
              <a:avLst/>
              <a:gdLst/>
              <a:ahLst/>
              <a:cxnLst/>
              <a:rect r="r" b="b" t="t" l="l"/>
              <a:pathLst>
                <a:path h="157480" w="830580">
                  <a:moveTo>
                    <a:pt x="26670" y="0"/>
                  </a:moveTo>
                  <a:cubicBezTo>
                    <a:pt x="612140" y="104140"/>
                    <a:pt x="774700" y="69850"/>
                    <a:pt x="812800" y="95250"/>
                  </a:cubicBezTo>
                  <a:cubicBezTo>
                    <a:pt x="825500" y="102870"/>
                    <a:pt x="830580" y="119380"/>
                    <a:pt x="828040" y="128270"/>
                  </a:cubicBezTo>
                  <a:cubicBezTo>
                    <a:pt x="825500" y="135890"/>
                    <a:pt x="808990" y="146050"/>
                    <a:pt x="801370" y="143510"/>
                  </a:cubicBezTo>
                  <a:cubicBezTo>
                    <a:pt x="793750" y="142240"/>
                    <a:pt x="778510" y="123190"/>
                    <a:pt x="779780" y="114300"/>
                  </a:cubicBezTo>
                  <a:cubicBezTo>
                    <a:pt x="781050" y="106680"/>
                    <a:pt x="801370" y="92710"/>
                    <a:pt x="810260" y="93980"/>
                  </a:cubicBezTo>
                  <a:cubicBezTo>
                    <a:pt x="817880" y="95250"/>
                    <a:pt x="829310" y="109220"/>
                    <a:pt x="829310" y="116840"/>
                  </a:cubicBezTo>
                  <a:cubicBezTo>
                    <a:pt x="830580" y="125730"/>
                    <a:pt x="824230" y="137160"/>
                    <a:pt x="812800" y="143510"/>
                  </a:cubicBezTo>
                  <a:cubicBezTo>
                    <a:pt x="786130" y="157480"/>
                    <a:pt x="697230" y="144780"/>
                    <a:pt x="638810" y="144780"/>
                  </a:cubicBezTo>
                  <a:cubicBezTo>
                    <a:pt x="581660" y="143510"/>
                    <a:pt x="538480" y="147320"/>
                    <a:pt x="468630" y="138430"/>
                  </a:cubicBezTo>
                  <a:cubicBezTo>
                    <a:pt x="354330" y="125730"/>
                    <a:pt x="71120" y="82550"/>
                    <a:pt x="20320" y="49530"/>
                  </a:cubicBezTo>
                  <a:cubicBezTo>
                    <a:pt x="6350" y="40640"/>
                    <a:pt x="0" y="30480"/>
                    <a:pt x="1270" y="21590"/>
                  </a:cubicBezTo>
                  <a:cubicBezTo>
                    <a:pt x="2540" y="13970"/>
                    <a:pt x="26670" y="0"/>
                    <a:pt x="26670" y="0"/>
                  </a:cubicBezTo>
                </a:path>
              </a:pathLst>
            </a:custGeom>
            <a:solidFill>
              <a:srgbClr val="0571D3"/>
            </a:solidFill>
            <a:ln cap="sq">
              <a:noFill/>
              <a:prstDash val="solid"/>
              <a:miter/>
            </a:ln>
          </p:spPr>
        </p:sp>
      </p:grpSp>
      <p:grpSp>
        <p:nvGrpSpPr>
          <p:cNvPr name="Group 17" id="17"/>
          <p:cNvGrpSpPr/>
          <p:nvPr/>
        </p:nvGrpSpPr>
        <p:grpSpPr>
          <a:xfrm rot="0">
            <a:off x="7539038" y="3734753"/>
            <a:ext cx="317182" cy="347662"/>
            <a:chOff x="0" y="0"/>
            <a:chExt cx="422910" cy="463550"/>
          </a:xfrm>
        </p:grpSpPr>
        <p:sp>
          <p:nvSpPr>
            <p:cNvPr name="Freeform 18" id="18"/>
            <p:cNvSpPr/>
            <p:nvPr/>
          </p:nvSpPr>
          <p:spPr>
            <a:xfrm flipH="false" flipV="false" rot="0">
              <a:off x="45720" y="43180"/>
              <a:ext cx="327660" cy="372110"/>
            </a:xfrm>
            <a:custGeom>
              <a:avLst/>
              <a:gdLst/>
              <a:ahLst/>
              <a:cxnLst/>
              <a:rect r="r" b="b" t="t" l="l"/>
              <a:pathLst>
                <a:path h="372110" w="327660">
                  <a:moveTo>
                    <a:pt x="238760" y="54610"/>
                  </a:moveTo>
                  <a:cubicBezTo>
                    <a:pt x="151130" y="74930"/>
                    <a:pt x="50800" y="163830"/>
                    <a:pt x="41910" y="156210"/>
                  </a:cubicBezTo>
                  <a:cubicBezTo>
                    <a:pt x="39370" y="153670"/>
                    <a:pt x="43180" y="134620"/>
                    <a:pt x="50800" y="132080"/>
                  </a:cubicBezTo>
                  <a:cubicBezTo>
                    <a:pt x="69850" y="125730"/>
                    <a:pt x="152400" y="191770"/>
                    <a:pt x="198120" y="224790"/>
                  </a:cubicBezTo>
                  <a:cubicBezTo>
                    <a:pt x="242570" y="257810"/>
                    <a:pt x="316230" y="303530"/>
                    <a:pt x="323850" y="331470"/>
                  </a:cubicBezTo>
                  <a:cubicBezTo>
                    <a:pt x="327660" y="345440"/>
                    <a:pt x="321310" y="363220"/>
                    <a:pt x="313690" y="367030"/>
                  </a:cubicBezTo>
                  <a:cubicBezTo>
                    <a:pt x="306070" y="372110"/>
                    <a:pt x="288290" y="368300"/>
                    <a:pt x="283210" y="361950"/>
                  </a:cubicBezTo>
                  <a:cubicBezTo>
                    <a:pt x="278130" y="354330"/>
                    <a:pt x="279400" y="330200"/>
                    <a:pt x="285750" y="325120"/>
                  </a:cubicBezTo>
                  <a:cubicBezTo>
                    <a:pt x="292100" y="320040"/>
                    <a:pt x="316230" y="323850"/>
                    <a:pt x="322580" y="330200"/>
                  </a:cubicBezTo>
                  <a:cubicBezTo>
                    <a:pt x="327660" y="335280"/>
                    <a:pt x="327660" y="346710"/>
                    <a:pt x="326390" y="353060"/>
                  </a:cubicBezTo>
                  <a:cubicBezTo>
                    <a:pt x="323850" y="359410"/>
                    <a:pt x="317500" y="368300"/>
                    <a:pt x="308610" y="369570"/>
                  </a:cubicBezTo>
                  <a:cubicBezTo>
                    <a:pt x="270510" y="372110"/>
                    <a:pt x="53340" y="218440"/>
                    <a:pt x="19050" y="171450"/>
                  </a:cubicBezTo>
                  <a:cubicBezTo>
                    <a:pt x="6350" y="154940"/>
                    <a:pt x="0" y="143510"/>
                    <a:pt x="5080" y="128270"/>
                  </a:cubicBezTo>
                  <a:cubicBezTo>
                    <a:pt x="17780" y="93980"/>
                    <a:pt x="130810" y="25400"/>
                    <a:pt x="177800" y="10160"/>
                  </a:cubicBezTo>
                  <a:cubicBezTo>
                    <a:pt x="204470" y="1270"/>
                    <a:pt x="233680" y="0"/>
                    <a:pt x="247650" y="7620"/>
                  </a:cubicBezTo>
                  <a:cubicBezTo>
                    <a:pt x="255270" y="12700"/>
                    <a:pt x="260350" y="26670"/>
                    <a:pt x="259080" y="34290"/>
                  </a:cubicBezTo>
                  <a:cubicBezTo>
                    <a:pt x="257810" y="41910"/>
                    <a:pt x="238760" y="54610"/>
                    <a:pt x="238760" y="54610"/>
                  </a:cubicBezTo>
                </a:path>
              </a:pathLst>
            </a:custGeom>
            <a:solidFill>
              <a:srgbClr val="0571D3"/>
            </a:solidFill>
            <a:ln cap="sq">
              <a:noFill/>
              <a:prstDash val="solid"/>
              <a:miter/>
            </a:ln>
          </p:spPr>
        </p:sp>
      </p:grpSp>
      <p:grpSp>
        <p:nvGrpSpPr>
          <p:cNvPr name="Group 19" id="19"/>
          <p:cNvGrpSpPr/>
          <p:nvPr/>
        </p:nvGrpSpPr>
        <p:grpSpPr>
          <a:xfrm rot="0">
            <a:off x="7581900" y="3784283"/>
            <a:ext cx="2767012" cy="1222058"/>
            <a:chOff x="0" y="0"/>
            <a:chExt cx="3689350" cy="1629410"/>
          </a:xfrm>
        </p:grpSpPr>
        <p:sp>
          <p:nvSpPr>
            <p:cNvPr name="Freeform 20" id="20"/>
            <p:cNvSpPr/>
            <p:nvPr/>
          </p:nvSpPr>
          <p:spPr>
            <a:xfrm flipH="false" flipV="false" rot="0">
              <a:off x="50800" y="50800"/>
              <a:ext cx="3589020" cy="1531620"/>
            </a:xfrm>
            <a:custGeom>
              <a:avLst/>
              <a:gdLst/>
              <a:ahLst/>
              <a:cxnLst/>
              <a:rect r="r" b="b" t="t" l="l"/>
              <a:pathLst>
                <a:path h="1531620" w="3589020">
                  <a:moveTo>
                    <a:pt x="25400" y="0"/>
                  </a:moveTo>
                  <a:cubicBezTo>
                    <a:pt x="1452880" y="15240"/>
                    <a:pt x="1522730" y="39370"/>
                    <a:pt x="1631950" y="68580"/>
                  </a:cubicBezTo>
                  <a:cubicBezTo>
                    <a:pt x="1746250" y="99060"/>
                    <a:pt x="1852930" y="129540"/>
                    <a:pt x="1978660" y="184150"/>
                  </a:cubicBezTo>
                  <a:cubicBezTo>
                    <a:pt x="2138680" y="255270"/>
                    <a:pt x="2343150" y="365760"/>
                    <a:pt x="2506980" y="474980"/>
                  </a:cubicBezTo>
                  <a:cubicBezTo>
                    <a:pt x="2664460" y="580390"/>
                    <a:pt x="2797810" y="701040"/>
                    <a:pt x="2947670" y="828040"/>
                  </a:cubicBezTo>
                  <a:cubicBezTo>
                    <a:pt x="3107690" y="966470"/>
                    <a:pt x="3326130" y="1145540"/>
                    <a:pt x="3436620" y="1276350"/>
                  </a:cubicBezTo>
                  <a:cubicBezTo>
                    <a:pt x="3509010" y="1358900"/>
                    <a:pt x="3585210" y="1466850"/>
                    <a:pt x="3586480" y="1502410"/>
                  </a:cubicBezTo>
                  <a:cubicBezTo>
                    <a:pt x="3587750" y="1513840"/>
                    <a:pt x="3581400" y="1520190"/>
                    <a:pt x="3576320" y="1524000"/>
                  </a:cubicBezTo>
                  <a:cubicBezTo>
                    <a:pt x="3569970" y="1527810"/>
                    <a:pt x="3562350" y="1529080"/>
                    <a:pt x="3552190" y="1526540"/>
                  </a:cubicBezTo>
                  <a:cubicBezTo>
                    <a:pt x="3528060" y="1520190"/>
                    <a:pt x="3445510" y="1468120"/>
                    <a:pt x="3435350" y="1446530"/>
                  </a:cubicBezTo>
                  <a:cubicBezTo>
                    <a:pt x="3431540" y="1438910"/>
                    <a:pt x="3434080" y="1428750"/>
                    <a:pt x="3437890" y="1423670"/>
                  </a:cubicBezTo>
                  <a:cubicBezTo>
                    <a:pt x="3441700" y="1417320"/>
                    <a:pt x="3451860" y="1410970"/>
                    <a:pt x="3458210" y="1412240"/>
                  </a:cubicBezTo>
                  <a:cubicBezTo>
                    <a:pt x="3467100" y="1413510"/>
                    <a:pt x="3483610" y="1428750"/>
                    <a:pt x="3484880" y="1437640"/>
                  </a:cubicBezTo>
                  <a:cubicBezTo>
                    <a:pt x="3486150" y="1445260"/>
                    <a:pt x="3478530" y="1454150"/>
                    <a:pt x="3473450" y="1457960"/>
                  </a:cubicBezTo>
                  <a:cubicBezTo>
                    <a:pt x="3467100" y="1461770"/>
                    <a:pt x="3455670" y="1464310"/>
                    <a:pt x="3449320" y="1460500"/>
                  </a:cubicBezTo>
                  <a:cubicBezTo>
                    <a:pt x="3441700" y="1456690"/>
                    <a:pt x="3432810" y="1441450"/>
                    <a:pt x="3434080" y="1433830"/>
                  </a:cubicBezTo>
                  <a:cubicBezTo>
                    <a:pt x="3435350" y="1424940"/>
                    <a:pt x="3445510" y="1413510"/>
                    <a:pt x="3455670" y="1412240"/>
                  </a:cubicBezTo>
                  <a:cubicBezTo>
                    <a:pt x="3473450" y="1409700"/>
                    <a:pt x="3509010" y="1435100"/>
                    <a:pt x="3531870" y="1449070"/>
                  </a:cubicBezTo>
                  <a:cubicBezTo>
                    <a:pt x="3552190" y="1463040"/>
                    <a:pt x="3581400" y="1482090"/>
                    <a:pt x="3586480" y="1497330"/>
                  </a:cubicBezTo>
                  <a:cubicBezTo>
                    <a:pt x="3589020" y="1504950"/>
                    <a:pt x="3585210" y="1515110"/>
                    <a:pt x="3580130" y="1520190"/>
                  </a:cubicBezTo>
                  <a:cubicBezTo>
                    <a:pt x="3576320" y="1525270"/>
                    <a:pt x="3567430" y="1531620"/>
                    <a:pt x="3558540" y="1527810"/>
                  </a:cubicBezTo>
                  <a:cubicBezTo>
                    <a:pt x="3529330" y="1518920"/>
                    <a:pt x="3470910" y="1390650"/>
                    <a:pt x="3421380" y="1330960"/>
                  </a:cubicBezTo>
                  <a:cubicBezTo>
                    <a:pt x="3374390" y="1275080"/>
                    <a:pt x="3337560" y="1243330"/>
                    <a:pt x="3267710" y="1178560"/>
                  </a:cubicBezTo>
                  <a:cubicBezTo>
                    <a:pt x="3133090" y="1054100"/>
                    <a:pt x="2819400" y="779780"/>
                    <a:pt x="2653030" y="648970"/>
                  </a:cubicBezTo>
                  <a:cubicBezTo>
                    <a:pt x="2545080" y="565150"/>
                    <a:pt x="2484120" y="518160"/>
                    <a:pt x="2377440" y="452120"/>
                  </a:cubicBezTo>
                  <a:cubicBezTo>
                    <a:pt x="2244090" y="370840"/>
                    <a:pt x="2061210" y="271780"/>
                    <a:pt x="1910080" y="210820"/>
                  </a:cubicBezTo>
                  <a:cubicBezTo>
                    <a:pt x="1779270" y="157480"/>
                    <a:pt x="1639570" y="120650"/>
                    <a:pt x="1529080" y="93980"/>
                  </a:cubicBezTo>
                  <a:cubicBezTo>
                    <a:pt x="1446530" y="72390"/>
                    <a:pt x="1413510" y="60960"/>
                    <a:pt x="1308100" y="50800"/>
                  </a:cubicBezTo>
                  <a:cubicBezTo>
                    <a:pt x="1057910" y="27940"/>
                    <a:pt x="129540" y="97790"/>
                    <a:pt x="25400" y="50800"/>
                  </a:cubicBezTo>
                  <a:cubicBezTo>
                    <a:pt x="7620" y="43180"/>
                    <a:pt x="0" y="31750"/>
                    <a:pt x="0" y="22860"/>
                  </a:cubicBezTo>
                  <a:cubicBezTo>
                    <a:pt x="0" y="15240"/>
                    <a:pt x="25400" y="0"/>
                    <a:pt x="25400" y="0"/>
                  </a:cubicBezTo>
                </a:path>
              </a:pathLst>
            </a:custGeom>
            <a:solidFill>
              <a:srgbClr val="0571D3"/>
            </a:solidFill>
            <a:ln cap="sq">
              <a:noFill/>
              <a:prstDash val="solid"/>
              <a:miter/>
            </a:ln>
          </p:spPr>
        </p:sp>
      </p:grpSp>
      <p:grpSp>
        <p:nvGrpSpPr>
          <p:cNvPr name="Group 21" id="21"/>
          <p:cNvGrpSpPr/>
          <p:nvPr/>
        </p:nvGrpSpPr>
        <p:grpSpPr>
          <a:xfrm rot="0">
            <a:off x="5405438" y="8114347"/>
            <a:ext cx="3423285" cy="1103948"/>
            <a:chOff x="0" y="0"/>
            <a:chExt cx="4564380" cy="1471930"/>
          </a:xfrm>
        </p:grpSpPr>
        <p:sp>
          <p:nvSpPr>
            <p:cNvPr name="Freeform 22" id="22"/>
            <p:cNvSpPr/>
            <p:nvPr/>
          </p:nvSpPr>
          <p:spPr>
            <a:xfrm flipH="false" flipV="false" rot="0">
              <a:off x="48260" y="50800"/>
              <a:ext cx="4466590" cy="1371600"/>
            </a:xfrm>
            <a:custGeom>
              <a:avLst/>
              <a:gdLst/>
              <a:ahLst/>
              <a:cxnLst/>
              <a:rect r="r" b="b" t="t" l="l"/>
              <a:pathLst>
                <a:path h="1371600" w="4466590">
                  <a:moveTo>
                    <a:pt x="27940" y="0"/>
                  </a:moveTo>
                  <a:cubicBezTo>
                    <a:pt x="2288540" y="12700"/>
                    <a:pt x="2326640" y="20320"/>
                    <a:pt x="2397760" y="31750"/>
                  </a:cubicBezTo>
                  <a:cubicBezTo>
                    <a:pt x="2462530" y="41910"/>
                    <a:pt x="2514600" y="52070"/>
                    <a:pt x="2583180" y="72390"/>
                  </a:cubicBezTo>
                  <a:cubicBezTo>
                    <a:pt x="2675890" y="99060"/>
                    <a:pt x="2790190" y="142240"/>
                    <a:pt x="2899410" y="189230"/>
                  </a:cubicBezTo>
                  <a:cubicBezTo>
                    <a:pt x="3022600" y="241300"/>
                    <a:pt x="3153410" y="302260"/>
                    <a:pt x="3284220" y="375920"/>
                  </a:cubicBezTo>
                  <a:cubicBezTo>
                    <a:pt x="3432810" y="459740"/>
                    <a:pt x="3601720" y="574040"/>
                    <a:pt x="3738880" y="670560"/>
                  </a:cubicBezTo>
                  <a:cubicBezTo>
                    <a:pt x="3856990" y="753110"/>
                    <a:pt x="3957320" y="829310"/>
                    <a:pt x="4060190" y="913130"/>
                  </a:cubicBezTo>
                  <a:cubicBezTo>
                    <a:pt x="4160520" y="994410"/>
                    <a:pt x="4276090" y="1084580"/>
                    <a:pt x="4347210" y="1164590"/>
                  </a:cubicBezTo>
                  <a:cubicBezTo>
                    <a:pt x="4399280" y="1223010"/>
                    <a:pt x="4457700" y="1304290"/>
                    <a:pt x="4465320" y="1336040"/>
                  </a:cubicBezTo>
                  <a:cubicBezTo>
                    <a:pt x="4466590" y="1347470"/>
                    <a:pt x="4465320" y="1353820"/>
                    <a:pt x="4461510" y="1360170"/>
                  </a:cubicBezTo>
                  <a:cubicBezTo>
                    <a:pt x="4456430" y="1365250"/>
                    <a:pt x="4446270" y="1370330"/>
                    <a:pt x="4439920" y="1370330"/>
                  </a:cubicBezTo>
                  <a:cubicBezTo>
                    <a:pt x="4432300" y="1369060"/>
                    <a:pt x="4422140" y="1363980"/>
                    <a:pt x="4419600" y="1357630"/>
                  </a:cubicBezTo>
                  <a:cubicBezTo>
                    <a:pt x="4415790" y="1351280"/>
                    <a:pt x="4414520" y="1339850"/>
                    <a:pt x="4417060" y="1333500"/>
                  </a:cubicBezTo>
                  <a:cubicBezTo>
                    <a:pt x="4420870" y="1327150"/>
                    <a:pt x="4429760" y="1320800"/>
                    <a:pt x="4436110" y="1319530"/>
                  </a:cubicBezTo>
                  <a:cubicBezTo>
                    <a:pt x="4443730" y="1318260"/>
                    <a:pt x="4455160" y="1320800"/>
                    <a:pt x="4458970" y="1327150"/>
                  </a:cubicBezTo>
                  <a:cubicBezTo>
                    <a:pt x="4464050" y="1333500"/>
                    <a:pt x="4464050" y="1357630"/>
                    <a:pt x="4457700" y="1363980"/>
                  </a:cubicBezTo>
                  <a:cubicBezTo>
                    <a:pt x="4451350" y="1369060"/>
                    <a:pt x="4438650" y="1371600"/>
                    <a:pt x="4427220" y="1365250"/>
                  </a:cubicBezTo>
                  <a:cubicBezTo>
                    <a:pt x="4396740" y="1351280"/>
                    <a:pt x="4351020" y="1245870"/>
                    <a:pt x="4310380" y="1198880"/>
                  </a:cubicBezTo>
                  <a:cubicBezTo>
                    <a:pt x="4274820" y="1158240"/>
                    <a:pt x="4251960" y="1139190"/>
                    <a:pt x="4199890" y="1093470"/>
                  </a:cubicBezTo>
                  <a:cubicBezTo>
                    <a:pt x="4088130" y="998220"/>
                    <a:pt x="3823970" y="793750"/>
                    <a:pt x="3655060" y="674370"/>
                  </a:cubicBezTo>
                  <a:cubicBezTo>
                    <a:pt x="3515360" y="575310"/>
                    <a:pt x="3394710" y="495300"/>
                    <a:pt x="3261360" y="421640"/>
                  </a:cubicBezTo>
                  <a:cubicBezTo>
                    <a:pt x="3135630" y="350520"/>
                    <a:pt x="3002280" y="288290"/>
                    <a:pt x="2880360" y="236220"/>
                  </a:cubicBezTo>
                  <a:cubicBezTo>
                    <a:pt x="2773680" y="190500"/>
                    <a:pt x="2660650" y="147320"/>
                    <a:pt x="2570480" y="120650"/>
                  </a:cubicBezTo>
                  <a:cubicBezTo>
                    <a:pt x="2503170" y="101600"/>
                    <a:pt x="2453640" y="92710"/>
                    <a:pt x="2391410" y="81280"/>
                  </a:cubicBezTo>
                  <a:cubicBezTo>
                    <a:pt x="2322830" y="69850"/>
                    <a:pt x="2284730" y="63500"/>
                    <a:pt x="2175510" y="57150"/>
                  </a:cubicBezTo>
                  <a:cubicBezTo>
                    <a:pt x="1838960" y="38100"/>
                    <a:pt x="330200" y="69850"/>
                    <a:pt x="95250" y="54610"/>
                  </a:cubicBezTo>
                  <a:cubicBezTo>
                    <a:pt x="46990" y="50800"/>
                    <a:pt x="21590" y="55880"/>
                    <a:pt x="8890" y="43180"/>
                  </a:cubicBezTo>
                  <a:cubicBezTo>
                    <a:pt x="1270" y="36830"/>
                    <a:pt x="0" y="22860"/>
                    <a:pt x="2540" y="15240"/>
                  </a:cubicBezTo>
                  <a:cubicBezTo>
                    <a:pt x="6350" y="7620"/>
                    <a:pt x="27940" y="0"/>
                    <a:pt x="27940" y="0"/>
                  </a:cubicBezTo>
                </a:path>
              </a:pathLst>
            </a:custGeom>
            <a:solidFill>
              <a:srgbClr val="0571D3"/>
            </a:solidFill>
            <a:ln cap="sq">
              <a:noFill/>
              <a:prstDash val="solid"/>
              <a:miter/>
            </a:ln>
          </p:spPr>
        </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438842" y="902208"/>
            <a:ext cx="12656840"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Issues/Questions</a:t>
            </a:r>
          </a:p>
        </p:txBody>
      </p:sp>
      <p:grpSp>
        <p:nvGrpSpPr>
          <p:cNvPr name="Group 3" id="3"/>
          <p:cNvGrpSpPr/>
          <p:nvPr/>
        </p:nvGrpSpPr>
        <p:grpSpPr>
          <a:xfrm rot="0">
            <a:off x="3716444" y="3156684"/>
            <a:ext cx="5103101" cy="6101616"/>
            <a:chOff x="0" y="0"/>
            <a:chExt cx="11348402" cy="13568926"/>
          </a:xfrm>
        </p:grpSpPr>
        <p:sp>
          <p:nvSpPr>
            <p:cNvPr name="Freeform 4" id="4"/>
            <p:cNvSpPr/>
            <p:nvPr/>
          </p:nvSpPr>
          <p:spPr>
            <a:xfrm flipH="false" flipV="false" rot="0">
              <a:off x="57150" y="58420"/>
              <a:ext cx="11278552" cy="13497805"/>
            </a:xfrm>
            <a:custGeom>
              <a:avLst/>
              <a:gdLst/>
              <a:ahLst/>
              <a:cxnLst/>
              <a:rect r="r" b="b" t="t" l="l"/>
              <a:pathLst>
                <a:path h="13497805" w="11278552">
                  <a:moveTo>
                    <a:pt x="11193462" y="13467326"/>
                  </a:moveTo>
                  <a:lnTo>
                    <a:pt x="0" y="13467326"/>
                  </a:lnTo>
                  <a:cubicBezTo>
                    <a:pt x="5080" y="13485105"/>
                    <a:pt x="21590" y="13497805"/>
                    <a:pt x="40640" y="13497805"/>
                  </a:cubicBezTo>
                  <a:lnTo>
                    <a:pt x="11235372" y="13497805"/>
                  </a:lnTo>
                  <a:cubicBezTo>
                    <a:pt x="11259502" y="13497805"/>
                    <a:pt x="11278552" y="13478755"/>
                    <a:pt x="11278552" y="13454626"/>
                  </a:cubicBezTo>
                  <a:lnTo>
                    <a:pt x="11278552" y="40640"/>
                  </a:lnTo>
                  <a:cubicBezTo>
                    <a:pt x="11278552" y="21590"/>
                    <a:pt x="11265852" y="6350"/>
                    <a:pt x="11249342" y="0"/>
                  </a:cubicBezTo>
                  <a:lnTo>
                    <a:pt x="11249342" y="13411446"/>
                  </a:lnTo>
                  <a:cubicBezTo>
                    <a:pt x="11249342" y="13441926"/>
                    <a:pt x="11223942" y="13467326"/>
                    <a:pt x="11193462" y="13467326"/>
                  </a:cubicBezTo>
                  <a:close/>
                </a:path>
              </a:pathLst>
            </a:custGeom>
            <a:solidFill>
              <a:srgbClr val="000000"/>
            </a:solidFill>
          </p:spPr>
        </p:sp>
        <p:sp>
          <p:nvSpPr>
            <p:cNvPr name="Freeform 5" id="5"/>
            <p:cNvSpPr/>
            <p:nvPr/>
          </p:nvSpPr>
          <p:spPr>
            <a:xfrm flipH="false" flipV="false" rot="0">
              <a:off x="12700" y="12700"/>
              <a:ext cx="11281092" cy="13500346"/>
            </a:xfrm>
            <a:custGeom>
              <a:avLst/>
              <a:gdLst/>
              <a:ahLst/>
              <a:cxnLst/>
              <a:rect r="r" b="b" t="t" l="l"/>
              <a:pathLst>
                <a:path h="13500346" w="11281092">
                  <a:moveTo>
                    <a:pt x="43180" y="13500346"/>
                  </a:moveTo>
                  <a:lnTo>
                    <a:pt x="11237912" y="13500346"/>
                  </a:lnTo>
                  <a:cubicBezTo>
                    <a:pt x="11262042" y="13500346"/>
                    <a:pt x="11281092" y="13481296"/>
                    <a:pt x="11281092" y="13457166"/>
                  </a:cubicBezTo>
                  <a:lnTo>
                    <a:pt x="11281092" y="43180"/>
                  </a:lnTo>
                  <a:cubicBezTo>
                    <a:pt x="11281092" y="19050"/>
                    <a:pt x="11262042" y="0"/>
                    <a:pt x="11237912" y="0"/>
                  </a:cubicBezTo>
                  <a:lnTo>
                    <a:pt x="43180" y="0"/>
                  </a:lnTo>
                  <a:cubicBezTo>
                    <a:pt x="19050" y="0"/>
                    <a:pt x="0" y="19050"/>
                    <a:pt x="0" y="43180"/>
                  </a:cubicBezTo>
                  <a:lnTo>
                    <a:pt x="0" y="13457166"/>
                  </a:lnTo>
                  <a:cubicBezTo>
                    <a:pt x="0" y="13481296"/>
                    <a:pt x="19050" y="13500346"/>
                    <a:pt x="43180" y="13500346"/>
                  </a:cubicBezTo>
                  <a:close/>
                </a:path>
              </a:pathLst>
            </a:custGeom>
            <a:solidFill>
              <a:srgbClr val="F8F8F8"/>
            </a:solidFill>
          </p:spPr>
        </p:sp>
        <p:sp>
          <p:nvSpPr>
            <p:cNvPr name="Freeform 6" id="6"/>
            <p:cNvSpPr/>
            <p:nvPr/>
          </p:nvSpPr>
          <p:spPr>
            <a:xfrm flipH="false" flipV="false" rot="0">
              <a:off x="0" y="0"/>
              <a:ext cx="11348402" cy="13568925"/>
            </a:xfrm>
            <a:custGeom>
              <a:avLst/>
              <a:gdLst/>
              <a:ahLst/>
              <a:cxnLst/>
              <a:rect r="r" b="b" t="t" l="l"/>
              <a:pathLst>
                <a:path h="13568925" w="11348402">
                  <a:moveTo>
                    <a:pt x="11305222" y="44450"/>
                  </a:moveTo>
                  <a:cubicBezTo>
                    <a:pt x="11300142" y="19050"/>
                    <a:pt x="11277282" y="0"/>
                    <a:pt x="11250612" y="0"/>
                  </a:cubicBezTo>
                  <a:lnTo>
                    <a:pt x="55880" y="0"/>
                  </a:lnTo>
                  <a:cubicBezTo>
                    <a:pt x="25400" y="0"/>
                    <a:pt x="0" y="25400"/>
                    <a:pt x="0" y="55880"/>
                  </a:cubicBezTo>
                  <a:lnTo>
                    <a:pt x="0" y="13469866"/>
                  </a:lnTo>
                  <a:cubicBezTo>
                    <a:pt x="0" y="13496536"/>
                    <a:pt x="17780" y="13518125"/>
                    <a:pt x="43180" y="13524475"/>
                  </a:cubicBezTo>
                  <a:cubicBezTo>
                    <a:pt x="48260" y="13549875"/>
                    <a:pt x="71120" y="13568925"/>
                    <a:pt x="97790" y="13568925"/>
                  </a:cubicBezTo>
                  <a:lnTo>
                    <a:pt x="11292522" y="13568925"/>
                  </a:lnTo>
                  <a:cubicBezTo>
                    <a:pt x="11323002" y="13568925"/>
                    <a:pt x="11348402" y="13543525"/>
                    <a:pt x="11348402" y="13513046"/>
                  </a:cubicBezTo>
                  <a:lnTo>
                    <a:pt x="11348402" y="99060"/>
                  </a:lnTo>
                  <a:cubicBezTo>
                    <a:pt x="11348402" y="72390"/>
                    <a:pt x="11330622" y="50800"/>
                    <a:pt x="11305222" y="44450"/>
                  </a:cubicBezTo>
                  <a:close/>
                  <a:moveTo>
                    <a:pt x="12700" y="13469866"/>
                  </a:moveTo>
                  <a:lnTo>
                    <a:pt x="12700" y="55880"/>
                  </a:lnTo>
                  <a:cubicBezTo>
                    <a:pt x="12700" y="31750"/>
                    <a:pt x="31750" y="12700"/>
                    <a:pt x="55880" y="12700"/>
                  </a:cubicBezTo>
                  <a:lnTo>
                    <a:pt x="11250612" y="12700"/>
                  </a:lnTo>
                  <a:cubicBezTo>
                    <a:pt x="11274742" y="12700"/>
                    <a:pt x="11293792" y="31750"/>
                    <a:pt x="11293792" y="55880"/>
                  </a:cubicBezTo>
                  <a:lnTo>
                    <a:pt x="11293792" y="13469866"/>
                  </a:lnTo>
                  <a:cubicBezTo>
                    <a:pt x="11293792" y="13493996"/>
                    <a:pt x="11274742" y="13513046"/>
                    <a:pt x="11250612" y="13513046"/>
                  </a:cubicBezTo>
                  <a:lnTo>
                    <a:pt x="55880" y="13513046"/>
                  </a:lnTo>
                  <a:cubicBezTo>
                    <a:pt x="31750" y="13513046"/>
                    <a:pt x="12700" y="13493996"/>
                    <a:pt x="12700" y="13469866"/>
                  </a:cubicBezTo>
                  <a:close/>
                  <a:moveTo>
                    <a:pt x="11335702" y="13513046"/>
                  </a:moveTo>
                  <a:cubicBezTo>
                    <a:pt x="11335702" y="13537175"/>
                    <a:pt x="11316652" y="13556225"/>
                    <a:pt x="11292522" y="13556225"/>
                  </a:cubicBezTo>
                  <a:lnTo>
                    <a:pt x="97790" y="13556225"/>
                  </a:lnTo>
                  <a:cubicBezTo>
                    <a:pt x="78740" y="13556225"/>
                    <a:pt x="62230" y="13543525"/>
                    <a:pt x="57150" y="13525746"/>
                  </a:cubicBezTo>
                  <a:lnTo>
                    <a:pt x="11250612" y="13525746"/>
                  </a:lnTo>
                  <a:cubicBezTo>
                    <a:pt x="11281092" y="13525746"/>
                    <a:pt x="11306492" y="13500346"/>
                    <a:pt x="11306492" y="13469866"/>
                  </a:cubicBezTo>
                  <a:lnTo>
                    <a:pt x="11306492" y="58420"/>
                  </a:lnTo>
                  <a:cubicBezTo>
                    <a:pt x="11323002" y="64770"/>
                    <a:pt x="11335702" y="80010"/>
                    <a:pt x="11335702" y="99060"/>
                  </a:cubicBezTo>
                  <a:lnTo>
                    <a:pt x="11335702" y="13513046"/>
                  </a:lnTo>
                  <a:close/>
                </a:path>
              </a:pathLst>
            </a:custGeom>
            <a:solidFill>
              <a:srgbClr val="000000"/>
            </a:solidFill>
          </p:spPr>
        </p:sp>
      </p:grpSp>
      <p:grpSp>
        <p:nvGrpSpPr>
          <p:cNvPr name="Group 7" id="7"/>
          <p:cNvGrpSpPr/>
          <p:nvPr/>
        </p:nvGrpSpPr>
        <p:grpSpPr>
          <a:xfrm rot="0">
            <a:off x="5815494" y="2516754"/>
            <a:ext cx="905001" cy="905001"/>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9" id="9"/>
          <p:cNvSpPr txBox="true"/>
          <p:nvPr/>
        </p:nvSpPr>
        <p:spPr>
          <a:xfrm rot="0">
            <a:off x="4309847" y="5056786"/>
            <a:ext cx="3920358" cy="308927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Implementing our Med-Fi prototype for what the collections page would look like and having it be fully </a:t>
            </a:r>
            <a:r>
              <a:rPr lang="en-US" sz="2499" b="true">
                <a:solidFill>
                  <a:srgbClr val="000000"/>
                </a:solidFill>
                <a:latin typeface="Telegraf Bold"/>
                <a:ea typeface="Telegraf Bold"/>
                <a:cs typeface="Telegraf Bold"/>
                <a:sym typeface="Telegraf Bold"/>
              </a:rPr>
              <a:t>customizable</a:t>
            </a:r>
            <a:r>
              <a:rPr lang="en-US" sz="2499">
                <a:solidFill>
                  <a:srgbClr val="000000"/>
                </a:solidFill>
                <a:latin typeface="Telegraf"/>
                <a:ea typeface="Telegraf"/>
                <a:cs typeface="Telegraf"/>
                <a:sym typeface="Telegraf"/>
              </a:rPr>
              <a:t> and dynamic based on </a:t>
            </a:r>
            <a:r>
              <a:rPr lang="en-US" sz="2499" b="true">
                <a:solidFill>
                  <a:srgbClr val="000000"/>
                </a:solidFill>
                <a:latin typeface="Telegraf Bold"/>
                <a:ea typeface="Telegraf Bold"/>
                <a:cs typeface="Telegraf Bold"/>
                <a:sym typeface="Telegraf Bold"/>
              </a:rPr>
              <a:t>user input.</a:t>
            </a:r>
          </a:p>
        </p:txBody>
      </p:sp>
      <p:sp>
        <p:nvSpPr>
          <p:cNvPr name="TextBox 10" id="10"/>
          <p:cNvSpPr txBox="true"/>
          <p:nvPr/>
        </p:nvSpPr>
        <p:spPr>
          <a:xfrm rot="0">
            <a:off x="4309847" y="3871747"/>
            <a:ext cx="3920358" cy="1014730"/>
          </a:xfrm>
          <a:prstGeom prst="rect">
            <a:avLst/>
          </a:prstGeom>
        </p:spPr>
        <p:txBody>
          <a:bodyPr anchor="t" rtlCol="false" tIns="0" lIns="0" bIns="0" rIns="0">
            <a:spAutoFit/>
          </a:bodyPr>
          <a:lstStyle/>
          <a:p>
            <a:pPr algn="l">
              <a:lnSpc>
                <a:spcPts val="3919"/>
              </a:lnSpc>
            </a:pPr>
            <a:r>
              <a:rPr lang="en-US" sz="2799" b="true">
                <a:solidFill>
                  <a:srgbClr val="000000"/>
                </a:solidFill>
                <a:latin typeface="Telegraf Bold"/>
                <a:ea typeface="Telegraf Bold"/>
                <a:cs typeface="Telegraf Bold"/>
                <a:sym typeface="Telegraf Bold"/>
              </a:rPr>
              <a:t>Dynamic Collections Feature</a:t>
            </a:r>
          </a:p>
        </p:txBody>
      </p:sp>
      <p:sp>
        <p:nvSpPr>
          <p:cNvPr name="TextBox 11" id="11"/>
          <p:cNvSpPr txBox="true"/>
          <p:nvPr/>
        </p:nvSpPr>
        <p:spPr>
          <a:xfrm rot="0">
            <a:off x="5982185" y="2513683"/>
            <a:ext cx="571620" cy="811546"/>
          </a:xfrm>
          <a:prstGeom prst="rect">
            <a:avLst/>
          </a:prstGeom>
        </p:spPr>
        <p:txBody>
          <a:bodyPr anchor="t" rtlCol="false" tIns="0" lIns="0" bIns="0" rIns="0">
            <a:spAutoFit/>
          </a:bodyPr>
          <a:lstStyle/>
          <a:p>
            <a:pPr algn="ctr" marL="0" indent="0" lvl="0">
              <a:lnSpc>
                <a:spcPts val="6656"/>
              </a:lnSpc>
              <a:spcBef>
                <a:spcPct val="0"/>
              </a:spcBef>
            </a:pPr>
            <a:r>
              <a:rPr lang="en-US" b="true" sz="4754">
                <a:solidFill>
                  <a:srgbClr val="FFFFFF"/>
                </a:solidFill>
                <a:latin typeface="RoxboroughCF Bold"/>
                <a:ea typeface="RoxboroughCF Bold"/>
                <a:cs typeface="RoxboroughCF Bold"/>
                <a:sym typeface="RoxboroughCF Bold"/>
              </a:rPr>
              <a:t>1</a:t>
            </a:r>
          </a:p>
        </p:txBody>
      </p:sp>
      <p:grpSp>
        <p:nvGrpSpPr>
          <p:cNvPr name="Group 12" id="12"/>
          <p:cNvGrpSpPr/>
          <p:nvPr/>
        </p:nvGrpSpPr>
        <p:grpSpPr>
          <a:xfrm rot="0">
            <a:off x="9468455" y="3156684"/>
            <a:ext cx="5103101" cy="6101616"/>
            <a:chOff x="0" y="0"/>
            <a:chExt cx="11348402" cy="13568926"/>
          </a:xfrm>
        </p:grpSpPr>
        <p:sp>
          <p:nvSpPr>
            <p:cNvPr name="Freeform 13" id="13"/>
            <p:cNvSpPr/>
            <p:nvPr/>
          </p:nvSpPr>
          <p:spPr>
            <a:xfrm flipH="false" flipV="false" rot="0">
              <a:off x="57150" y="58420"/>
              <a:ext cx="11278552" cy="13497805"/>
            </a:xfrm>
            <a:custGeom>
              <a:avLst/>
              <a:gdLst/>
              <a:ahLst/>
              <a:cxnLst/>
              <a:rect r="r" b="b" t="t" l="l"/>
              <a:pathLst>
                <a:path h="13497805" w="11278552">
                  <a:moveTo>
                    <a:pt x="11193462" y="13467326"/>
                  </a:moveTo>
                  <a:lnTo>
                    <a:pt x="0" y="13467326"/>
                  </a:lnTo>
                  <a:cubicBezTo>
                    <a:pt x="5080" y="13485105"/>
                    <a:pt x="21590" y="13497805"/>
                    <a:pt x="40640" y="13497805"/>
                  </a:cubicBezTo>
                  <a:lnTo>
                    <a:pt x="11235372" y="13497805"/>
                  </a:lnTo>
                  <a:cubicBezTo>
                    <a:pt x="11259502" y="13497805"/>
                    <a:pt x="11278552" y="13478755"/>
                    <a:pt x="11278552" y="13454626"/>
                  </a:cubicBezTo>
                  <a:lnTo>
                    <a:pt x="11278552" y="40640"/>
                  </a:lnTo>
                  <a:cubicBezTo>
                    <a:pt x="11278552" y="21590"/>
                    <a:pt x="11265852" y="6350"/>
                    <a:pt x="11249342" y="0"/>
                  </a:cubicBezTo>
                  <a:lnTo>
                    <a:pt x="11249342" y="13411446"/>
                  </a:lnTo>
                  <a:cubicBezTo>
                    <a:pt x="11249342" y="13441926"/>
                    <a:pt x="11223942" y="13467326"/>
                    <a:pt x="11193462" y="13467326"/>
                  </a:cubicBezTo>
                  <a:close/>
                </a:path>
              </a:pathLst>
            </a:custGeom>
            <a:solidFill>
              <a:srgbClr val="000000"/>
            </a:solidFill>
          </p:spPr>
        </p:sp>
        <p:sp>
          <p:nvSpPr>
            <p:cNvPr name="Freeform 14" id="14"/>
            <p:cNvSpPr/>
            <p:nvPr/>
          </p:nvSpPr>
          <p:spPr>
            <a:xfrm flipH="false" flipV="false" rot="0">
              <a:off x="12700" y="12700"/>
              <a:ext cx="11281092" cy="13500346"/>
            </a:xfrm>
            <a:custGeom>
              <a:avLst/>
              <a:gdLst/>
              <a:ahLst/>
              <a:cxnLst/>
              <a:rect r="r" b="b" t="t" l="l"/>
              <a:pathLst>
                <a:path h="13500346" w="11281092">
                  <a:moveTo>
                    <a:pt x="43180" y="13500346"/>
                  </a:moveTo>
                  <a:lnTo>
                    <a:pt x="11237912" y="13500346"/>
                  </a:lnTo>
                  <a:cubicBezTo>
                    <a:pt x="11262042" y="13500346"/>
                    <a:pt x="11281092" y="13481296"/>
                    <a:pt x="11281092" y="13457166"/>
                  </a:cubicBezTo>
                  <a:lnTo>
                    <a:pt x="11281092" y="43180"/>
                  </a:lnTo>
                  <a:cubicBezTo>
                    <a:pt x="11281092" y="19050"/>
                    <a:pt x="11262042" y="0"/>
                    <a:pt x="11237912" y="0"/>
                  </a:cubicBezTo>
                  <a:lnTo>
                    <a:pt x="43180" y="0"/>
                  </a:lnTo>
                  <a:cubicBezTo>
                    <a:pt x="19050" y="0"/>
                    <a:pt x="0" y="19050"/>
                    <a:pt x="0" y="43180"/>
                  </a:cubicBezTo>
                  <a:lnTo>
                    <a:pt x="0" y="13457166"/>
                  </a:lnTo>
                  <a:cubicBezTo>
                    <a:pt x="0" y="13481296"/>
                    <a:pt x="19050" y="13500346"/>
                    <a:pt x="43180" y="13500346"/>
                  </a:cubicBezTo>
                  <a:close/>
                </a:path>
              </a:pathLst>
            </a:custGeom>
            <a:solidFill>
              <a:srgbClr val="F8F8F8"/>
            </a:solidFill>
          </p:spPr>
        </p:sp>
        <p:sp>
          <p:nvSpPr>
            <p:cNvPr name="Freeform 15" id="15"/>
            <p:cNvSpPr/>
            <p:nvPr/>
          </p:nvSpPr>
          <p:spPr>
            <a:xfrm flipH="false" flipV="false" rot="0">
              <a:off x="0" y="0"/>
              <a:ext cx="11348402" cy="13568925"/>
            </a:xfrm>
            <a:custGeom>
              <a:avLst/>
              <a:gdLst/>
              <a:ahLst/>
              <a:cxnLst/>
              <a:rect r="r" b="b" t="t" l="l"/>
              <a:pathLst>
                <a:path h="13568925" w="11348402">
                  <a:moveTo>
                    <a:pt x="11305222" y="44450"/>
                  </a:moveTo>
                  <a:cubicBezTo>
                    <a:pt x="11300142" y="19050"/>
                    <a:pt x="11277282" y="0"/>
                    <a:pt x="11250612" y="0"/>
                  </a:cubicBezTo>
                  <a:lnTo>
                    <a:pt x="55880" y="0"/>
                  </a:lnTo>
                  <a:cubicBezTo>
                    <a:pt x="25400" y="0"/>
                    <a:pt x="0" y="25400"/>
                    <a:pt x="0" y="55880"/>
                  </a:cubicBezTo>
                  <a:lnTo>
                    <a:pt x="0" y="13469866"/>
                  </a:lnTo>
                  <a:cubicBezTo>
                    <a:pt x="0" y="13496536"/>
                    <a:pt x="17780" y="13518125"/>
                    <a:pt x="43180" y="13524475"/>
                  </a:cubicBezTo>
                  <a:cubicBezTo>
                    <a:pt x="48260" y="13549875"/>
                    <a:pt x="71120" y="13568925"/>
                    <a:pt x="97790" y="13568925"/>
                  </a:cubicBezTo>
                  <a:lnTo>
                    <a:pt x="11292522" y="13568925"/>
                  </a:lnTo>
                  <a:cubicBezTo>
                    <a:pt x="11323002" y="13568925"/>
                    <a:pt x="11348402" y="13543525"/>
                    <a:pt x="11348402" y="13513046"/>
                  </a:cubicBezTo>
                  <a:lnTo>
                    <a:pt x="11348402" y="99060"/>
                  </a:lnTo>
                  <a:cubicBezTo>
                    <a:pt x="11348402" y="72390"/>
                    <a:pt x="11330622" y="50800"/>
                    <a:pt x="11305222" y="44450"/>
                  </a:cubicBezTo>
                  <a:close/>
                  <a:moveTo>
                    <a:pt x="12700" y="13469866"/>
                  </a:moveTo>
                  <a:lnTo>
                    <a:pt x="12700" y="55880"/>
                  </a:lnTo>
                  <a:cubicBezTo>
                    <a:pt x="12700" y="31750"/>
                    <a:pt x="31750" y="12700"/>
                    <a:pt x="55880" y="12700"/>
                  </a:cubicBezTo>
                  <a:lnTo>
                    <a:pt x="11250612" y="12700"/>
                  </a:lnTo>
                  <a:cubicBezTo>
                    <a:pt x="11274742" y="12700"/>
                    <a:pt x="11293792" y="31750"/>
                    <a:pt x="11293792" y="55880"/>
                  </a:cubicBezTo>
                  <a:lnTo>
                    <a:pt x="11293792" y="13469866"/>
                  </a:lnTo>
                  <a:cubicBezTo>
                    <a:pt x="11293792" y="13493996"/>
                    <a:pt x="11274742" y="13513046"/>
                    <a:pt x="11250612" y="13513046"/>
                  </a:cubicBezTo>
                  <a:lnTo>
                    <a:pt x="55880" y="13513046"/>
                  </a:lnTo>
                  <a:cubicBezTo>
                    <a:pt x="31750" y="13513046"/>
                    <a:pt x="12700" y="13493996"/>
                    <a:pt x="12700" y="13469866"/>
                  </a:cubicBezTo>
                  <a:close/>
                  <a:moveTo>
                    <a:pt x="11335702" y="13513046"/>
                  </a:moveTo>
                  <a:cubicBezTo>
                    <a:pt x="11335702" y="13537175"/>
                    <a:pt x="11316652" y="13556225"/>
                    <a:pt x="11292522" y="13556225"/>
                  </a:cubicBezTo>
                  <a:lnTo>
                    <a:pt x="97790" y="13556225"/>
                  </a:lnTo>
                  <a:cubicBezTo>
                    <a:pt x="78740" y="13556225"/>
                    <a:pt x="62230" y="13543525"/>
                    <a:pt x="57150" y="13525746"/>
                  </a:cubicBezTo>
                  <a:lnTo>
                    <a:pt x="11250612" y="13525746"/>
                  </a:lnTo>
                  <a:cubicBezTo>
                    <a:pt x="11281092" y="13525746"/>
                    <a:pt x="11306492" y="13500346"/>
                    <a:pt x="11306492" y="13469866"/>
                  </a:cubicBezTo>
                  <a:lnTo>
                    <a:pt x="11306492" y="58420"/>
                  </a:lnTo>
                  <a:cubicBezTo>
                    <a:pt x="11323002" y="64770"/>
                    <a:pt x="11335702" y="80010"/>
                    <a:pt x="11335702" y="99060"/>
                  </a:cubicBezTo>
                  <a:lnTo>
                    <a:pt x="11335702" y="13513046"/>
                  </a:lnTo>
                  <a:close/>
                </a:path>
              </a:pathLst>
            </a:custGeom>
            <a:solidFill>
              <a:srgbClr val="000000"/>
            </a:solidFill>
          </p:spPr>
        </p:sp>
      </p:grpSp>
      <p:sp>
        <p:nvSpPr>
          <p:cNvPr name="TextBox 16" id="16"/>
          <p:cNvSpPr txBox="true"/>
          <p:nvPr/>
        </p:nvSpPr>
        <p:spPr>
          <a:xfrm rot="0">
            <a:off x="10059826" y="3907307"/>
            <a:ext cx="3920358" cy="519430"/>
          </a:xfrm>
          <a:prstGeom prst="rect">
            <a:avLst/>
          </a:prstGeom>
        </p:spPr>
        <p:txBody>
          <a:bodyPr anchor="t" rtlCol="false" tIns="0" lIns="0" bIns="0" rIns="0">
            <a:spAutoFit/>
          </a:bodyPr>
          <a:lstStyle/>
          <a:p>
            <a:pPr algn="l">
              <a:lnSpc>
                <a:spcPts val="3919"/>
              </a:lnSpc>
            </a:pPr>
            <a:r>
              <a:rPr lang="en-US" sz="2799" b="true">
                <a:solidFill>
                  <a:srgbClr val="000000"/>
                </a:solidFill>
                <a:latin typeface="Telegraf Bold"/>
                <a:ea typeface="Telegraf Bold"/>
                <a:cs typeface="Telegraf Bold"/>
                <a:sym typeface="Telegraf Bold"/>
              </a:rPr>
              <a:t>Clear Verification</a:t>
            </a:r>
          </a:p>
        </p:txBody>
      </p:sp>
      <p:grpSp>
        <p:nvGrpSpPr>
          <p:cNvPr name="Group 17" id="17"/>
          <p:cNvGrpSpPr/>
          <p:nvPr/>
        </p:nvGrpSpPr>
        <p:grpSpPr>
          <a:xfrm rot="0">
            <a:off x="11567505" y="2516754"/>
            <a:ext cx="905001" cy="905001"/>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9" id="19"/>
          <p:cNvSpPr txBox="true"/>
          <p:nvPr/>
        </p:nvSpPr>
        <p:spPr>
          <a:xfrm rot="0">
            <a:off x="10059826" y="4800752"/>
            <a:ext cx="3920358" cy="221297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Implementing the Clear identity verification </a:t>
            </a:r>
            <a:r>
              <a:rPr lang="en-US" sz="2499" b="true">
                <a:solidFill>
                  <a:srgbClr val="000000"/>
                </a:solidFill>
                <a:latin typeface="Telegraf Bold"/>
                <a:ea typeface="Telegraf Bold"/>
                <a:cs typeface="Telegraf Bold"/>
                <a:sym typeface="Telegraf Bold"/>
              </a:rPr>
              <a:t>API</a:t>
            </a:r>
            <a:r>
              <a:rPr lang="en-US" sz="2499">
                <a:solidFill>
                  <a:srgbClr val="000000"/>
                </a:solidFill>
                <a:latin typeface="Telegraf"/>
                <a:ea typeface="Telegraf"/>
                <a:cs typeface="Telegraf"/>
                <a:sym typeface="Telegraf"/>
              </a:rPr>
              <a:t> call vs. </a:t>
            </a:r>
            <a:r>
              <a:rPr lang="en-US" sz="2499" b="true">
                <a:solidFill>
                  <a:srgbClr val="000000"/>
                </a:solidFill>
                <a:latin typeface="Telegraf Bold"/>
                <a:ea typeface="Telegraf Bold"/>
                <a:cs typeface="Telegraf Bold"/>
                <a:sym typeface="Telegraf Bold"/>
              </a:rPr>
              <a:t>hard-coding</a:t>
            </a:r>
            <a:r>
              <a:rPr lang="en-US" sz="2499">
                <a:solidFill>
                  <a:srgbClr val="000000"/>
                </a:solidFill>
                <a:latin typeface="Telegraf"/>
                <a:ea typeface="Telegraf"/>
                <a:cs typeface="Telegraf"/>
                <a:sym typeface="Telegraf"/>
              </a:rPr>
              <a:t> the verification step in onboarding</a:t>
            </a:r>
          </a:p>
        </p:txBody>
      </p:sp>
      <p:sp>
        <p:nvSpPr>
          <p:cNvPr name="TextBox 20" id="20"/>
          <p:cNvSpPr txBox="true"/>
          <p:nvPr/>
        </p:nvSpPr>
        <p:spPr>
          <a:xfrm rot="0">
            <a:off x="11734195" y="2513683"/>
            <a:ext cx="571620" cy="815894"/>
          </a:xfrm>
          <a:prstGeom prst="rect">
            <a:avLst/>
          </a:prstGeom>
        </p:spPr>
        <p:txBody>
          <a:bodyPr anchor="t" rtlCol="false" tIns="0" lIns="0" bIns="0" rIns="0">
            <a:spAutoFit/>
          </a:bodyPr>
          <a:lstStyle/>
          <a:p>
            <a:pPr algn="ctr" marL="0" indent="0" lvl="0">
              <a:lnSpc>
                <a:spcPts val="6656"/>
              </a:lnSpc>
              <a:spcBef>
                <a:spcPct val="0"/>
              </a:spcBef>
            </a:pPr>
            <a:r>
              <a:rPr lang="en-US" b="true" sz="4754">
                <a:solidFill>
                  <a:srgbClr val="FFFFFF"/>
                </a:solidFill>
                <a:latin typeface="RoxboroughCF Bold"/>
                <a:ea typeface="RoxboroughCF Bold"/>
                <a:cs typeface="RoxboroughCF Bold"/>
                <a:sym typeface="RoxboroughCF Bold"/>
              </a:rPr>
              <a:t>2</a:t>
            </a:r>
          </a:p>
        </p:txBody>
      </p:sp>
    </p:spTree>
  </p:cSld>
  <p:clrMapOvr>
    <a:masterClrMapping/>
  </p:clrMapOvr>
</p:sld>
</file>

<file path=ppt/slides/slide38.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028700" y="1030179"/>
            <a:ext cx="10206202" cy="709148"/>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Discussion to Finish</a:t>
            </a:r>
          </a:p>
        </p:txBody>
      </p:sp>
      <p:grpSp>
        <p:nvGrpSpPr>
          <p:cNvPr name="Group 3" id="3"/>
          <p:cNvGrpSpPr/>
          <p:nvPr/>
        </p:nvGrpSpPr>
        <p:grpSpPr>
          <a:xfrm rot="0">
            <a:off x="2633623" y="2800285"/>
            <a:ext cx="564971" cy="564971"/>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5" id="5"/>
          <p:cNvGrpSpPr/>
          <p:nvPr/>
        </p:nvGrpSpPr>
        <p:grpSpPr>
          <a:xfrm rot="0">
            <a:off x="2633623" y="4709649"/>
            <a:ext cx="564971" cy="56497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7" id="7"/>
          <p:cNvGrpSpPr/>
          <p:nvPr/>
        </p:nvGrpSpPr>
        <p:grpSpPr>
          <a:xfrm rot="0">
            <a:off x="2633623" y="6176637"/>
            <a:ext cx="564971" cy="564971"/>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9" id="9"/>
          <p:cNvGrpSpPr/>
          <p:nvPr/>
        </p:nvGrpSpPr>
        <p:grpSpPr>
          <a:xfrm rot="0">
            <a:off x="2633623" y="8131297"/>
            <a:ext cx="564971" cy="564971"/>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1" id="11"/>
          <p:cNvSpPr txBox="true"/>
          <p:nvPr/>
        </p:nvSpPr>
        <p:spPr>
          <a:xfrm rot="0">
            <a:off x="3628381" y="2406471"/>
            <a:ext cx="11302412" cy="133667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Build out the </a:t>
            </a:r>
            <a:r>
              <a:rPr lang="en-US" sz="2499" b="true">
                <a:solidFill>
                  <a:srgbClr val="000000"/>
                </a:solidFill>
                <a:latin typeface="Telegraf Bold"/>
                <a:ea typeface="Telegraf Bold"/>
                <a:cs typeface="Telegraf Bold"/>
                <a:sym typeface="Telegraf Bold"/>
              </a:rPr>
              <a:t>simple</a:t>
            </a:r>
            <a:r>
              <a:rPr lang="en-US" sz="2499">
                <a:solidFill>
                  <a:srgbClr val="000000"/>
                </a:solidFill>
                <a:latin typeface="Telegraf"/>
                <a:ea typeface="Telegraf"/>
                <a:cs typeface="Telegraf"/>
                <a:sym typeface="Telegraf"/>
              </a:rPr>
              <a:t> and </a:t>
            </a:r>
            <a:r>
              <a:rPr lang="en-US" sz="2499" b="true">
                <a:solidFill>
                  <a:srgbClr val="000000"/>
                </a:solidFill>
                <a:latin typeface="Telegraf Bold"/>
                <a:ea typeface="Telegraf Bold"/>
                <a:cs typeface="Telegraf Bold"/>
                <a:sym typeface="Telegraf Bold"/>
              </a:rPr>
              <a:t>complex</a:t>
            </a:r>
            <a:r>
              <a:rPr lang="en-US" sz="2499">
                <a:solidFill>
                  <a:srgbClr val="000000"/>
                </a:solidFill>
                <a:latin typeface="Telegraf"/>
                <a:ea typeface="Telegraf"/>
                <a:cs typeface="Telegraf"/>
                <a:sym typeface="Telegraf"/>
              </a:rPr>
              <a:t> tasks and ensure it flows with the moderate task interface. Reuse the React </a:t>
            </a:r>
            <a:r>
              <a:rPr lang="en-US" sz="2499" b="true">
                <a:solidFill>
                  <a:srgbClr val="000000"/>
                </a:solidFill>
                <a:latin typeface="Telegraf Bold"/>
                <a:ea typeface="Telegraf Bold"/>
                <a:cs typeface="Telegraf Bold"/>
                <a:sym typeface="Telegraf Bold"/>
              </a:rPr>
              <a:t>components</a:t>
            </a:r>
            <a:r>
              <a:rPr lang="en-US" sz="2499">
                <a:solidFill>
                  <a:srgbClr val="000000"/>
                </a:solidFill>
                <a:latin typeface="Telegraf"/>
                <a:ea typeface="Telegraf"/>
                <a:cs typeface="Telegraf"/>
                <a:sym typeface="Telegraf"/>
              </a:rPr>
              <a:t> that were are already built and used.</a:t>
            </a:r>
          </a:p>
        </p:txBody>
      </p:sp>
      <p:sp>
        <p:nvSpPr>
          <p:cNvPr name="TextBox 12" id="12"/>
          <p:cNvSpPr txBox="true"/>
          <p:nvPr/>
        </p:nvSpPr>
        <p:spPr>
          <a:xfrm rot="0">
            <a:off x="3628381" y="7921658"/>
            <a:ext cx="11695642" cy="89852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After reaching a consensus on which areas will use </a:t>
            </a:r>
            <a:r>
              <a:rPr lang="en-US" sz="2499" b="true">
                <a:solidFill>
                  <a:srgbClr val="000000"/>
                </a:solidFill>
                <a:latin typeface="Telegraf Bold"/>
                <a:ea typeface="Telegraf Bold"/>
                <a:cs typeface="Telegraf Bold"/>
                <a:sym typeface="Telegraf Bold"/>
              </a:rPr>
              <a:t>Wizard of Oz</a:t>
            </a:r>
            <a:r>
              <a:rPr lang="en-US" sz="2499">
                <a:solidFill>
                  <a:srgbClr val="000000"/>
                </a:solidFill>
                <a:latin typeface="Telegraf"/>
                <a:ea typeface="Telegraf"/>
                <a:cs typeface="Telegraf"/>
                <a:sym typeface="Telegraf"/>
              </a:rPr>
              <a:t>, </a:t>
            </a:r>
            <a:r>
              <a:rPr lang="en-US" sz="2499" b="true">
                <a:solidFill>
                  <a:srgbClr val="000000"/>
                </a:solidFill>
                <a:latin typeface="Telegraf Bold"/>
                <a:ea typeface="Telegraf Bold"/>
                <a:cs typeface="Telegraf Bold"/>
                <a:sym typeface="Telegraf Bold"/>
              </a:rPr>
              <a:t>hard-coded</a:t>
            </a:r>
            <a:r>
              <a:rPr lang="en-US" sz="2499">
                <a:solidFill>
                  <a:srgbClr val="000000"/>
                </a:solidFill>
                <a:latin typeface="Telegraf"/>
                <a:ea typeface="Telegraf"/>
                <a:cs typeface="Telegraf"/>
                <a:sym typeface="Telegraf"/>
              </a:rPr>
              <a:t> solutions, or </a:t>
            </a:r>
            <a:r>
              <a:rPr lang="en-US" sz="2499" b="true">
                <a:solidFill>
                  <a:srgbClr val="000000"/>
                </a:solidFill>
                <a:latin typeface="Telegraf Bold"/>
                <a:ea typeface="Telegraf Bold"/>
                <a:cs typeface="Telegraf Bold"/>
                <a:sym typeface="Telegraf Bold"/>
              </a:rPr>
              <a:t>actual</a:t>
            </a:r>
            <a:r>
              <a:rPr lang="en-US" sz="2499">
                <a:solidFill>
                  <a:srgbClr val="000000"/>
                </a:solidFill>
                <a:latin typeface="Telegraf"/>
                <a:ea typeface="Telegraf"/>
                <a:cs typeface="Telegraf"/>
                <a:sym typeface="Telegraf"/>
              </a:rPr>
              <a:t> implementation, proceed with their development.</a:t>
            </a:r>
          </a:p>
        </p:txBody>
      </p:sp>
      <p:sp>
        <p:nvSpPr>
          <p:cNvPr name="TextBox 13" id="13"/>
          <p:cNvSpPr txBox="true"/>
          <p:nvPr/>
        </p:nvSpPr>
        <p:spPr>
          <a:xfrm rot="0">
            <a:off x="2737684" y="2791155"/>
            <a:ext cx="356849" cy="513842"/>
          </a:xfrm>
          <a:prstGeom prst="rect">
            <a:avLst/>
          </a:prstGeom>
        </p:spPr>
        <p:txBody>
          <a:bodyPr anchor="t" rtlCol="false" tIns="0" lIns="0" bIns="0" rIns="0">
            <a:spAutoFit/>
          </a:bodyPr>
          <a:lstStyle/>
          <a:p>
            <a:pPr algn="ctr" marL="0" indent="0" lvl="0">
              <a:lnSpc>
                <a:spcPts val="4155"/>
              </a:lnSpc>
              <a:spcBef>
                <a:spcPct val="0"/>
              </a:spcBef>
            </a:pPr>
            <a:r>
              <a:rPr lang="en-US" b="true" sz="2968">
                <a:solidFill>
                  <a:srgbClr val="FFFFFF"/>
                </a:solidFill>
                <a:latin typeface="RoxboroughCF Bold"/>
                <a:ea typeface="RoxboroughCF Bold"/>
                <a:cs typeface="RoxboroughCF Bold"/>
                <a:sym typeface="RoxboroughCF Bold"/>
              </a:rPr>
              <a:t>1</a:t>
            </a:r>
          </a:p>
        </p:txBody>
      </p:sp>
      <p:sp>
        <p:nvSpPr>
          <p:cNvPr name="TextBox 14" id="14"/>
          <p:cNvSpPr txBox="true"/>
          <p:nvPr/>
        </p:nvSpPr>
        <p:spPr>
          <a:xfrm rot="0">
            <a:off x="2737684" y="4700519"/>
            <a:ext cx="356849" cy="516556"/>
          </a:xfrm>
          <a:prstGeom prst="rect">
            <a:avLst/>
          </a:prstGeom>
        </p:spPr>
        <p:txBody>
          <a:bodyPr anchor="t" rtlCol="false" tIns="0" lIns="0" bIns="0" rIns="0">
            <a:spAutoFit/>
          </a:bodyPr>
          <a:lstStyle/>
          <a:p>
            <a:pPr algn="ctr" marL="0" indent="0" lvl="0">
              <a:lnSpc>
                <a:spcPts val="4155"/>
              </a:lnSpc>
              <a:spcBef>
                <a:spcPct val="0"/>
              </a:spcBef>
            </a:pPr>
            <a:r>
              <a:rPr lang="en-US" b="true" sz="2968">
                <a:solidFill>
                  <a:srgbClr val="FFFFFF"/>
                </a:solidFill>
                <a:latin typeface="RoxboroughCF Bold"/>
                <a:ea typeface="RoxboroughCF Bold"/>
                <a:cs typeface="RoxboroughCF Bold"/>
                <a:sym typeface="RoxboroughCF Bold"/>
              </a:rPr>
              <a:t>2</a:t>
            </a:r>
          </a:p>
        </p:txBody>
      </p:sp>
      <p:sp>
        <p:nvSpPr>
          <p:cNvPr name="TextBox 15" id="15"/>
          <p:cNvSpPr txBox="true"/>
          <p:nvPr/>
        </p:nvSpPr>
        <p:spPr>
          <a:xfrm rot="0">
            <a:off x="3644273" y="5886984"/>
            <a:ext cx="11302412" cy="133667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Ensure </a:t>
            </a:r>
            <a:r>
              <a:rPr lang="en-US" sz="2499" b="true">
                <a:solidFill>
                  <a:srgbClr val="000000"/>
                </a:solidFill>
                <a:latin typeface="Telegraf Bold"/>
                <a:ea typeface="Telegraf Bold"/>
                <a:cs typeface="Telegraf Bold"/>
                <a:sym typeface="Telegraf Bold"/>
              </a:rPr>
              <a:t>consistent</a:t>
            </a:r>
            <a:r>
              <a:rPr lang="en-US" sz="2499">
                <a:solidFill>
                  <a:srgbClr val="000000"/>
                </a:solidFill>
                <a:latin typeface="Telegraf"/>
                <a:ea typeface="Telegraf"/>
                <a:cs typeface="Telegraf"/>
                <a:sym typeface="Telegraf"/>
              </a:rPr>
              <a:t> aesthetic features across the app by standardizing colors, typography, and components, fixing </a:t>
            </a:r>
            <a:r>
              <a:rPr lang="en-US" sz="2499" b="true">
                <a:solidFill>
                  <a:srgbClr val="000000"/>
                </a:solidFill>
                <a:latin typeface="Telegraf Bold"/>
                <a:ea typeface="Telegraf Bold"/>
                <a:cs typeface="Telegraf Bold"/>
                <a:sym typeface="Telegraf Bold"/>
              </a:rPr>
              <a:t>spacing</a:t>
            </a:r>
            <a:r>
              <a:rPr lang="en-US" sz="2499">
                <a:solidFill>
                  <a:srgbClr val="000000"/>
                </a:solidFill>
                <a:latin typeface="Telegraf"/>
                <a:ea typeface="Telegraf"/>
                <a:cs typeface="Telegraf"/>
                <a:sym typeface="Telegraf"/>
              </a:rPr>
              <a:t> and </a:t>
            </a:r>
            <a:r>
              <a:rPr lang="en-US" sz="2499" b="true">
                <a:solidFill>
                  <a:srgbClr val="000000"/>
                </a:solidFill>
                <a:latin typeface="Telegraf Bold"/>
                <a:ea typeface="Telegraf Bold"/>
                <a:cs typeface="Telegraf Bold"/>
                <a:sym typeface="Telegraf Bold"/>
              </a:rPr>
              <a:t>layout</a:t>
            </a:r>
            <a:r>
              <a:rPr lang="en-US" sz="2499">
                <a:solidFill>
                  <a:srgbClr val="000000"/>
                </a:solidFill>
                <a:latin typeface="Telegraf"/>
                <a:ea typeface="Telegraf"/>
                <a:cs typeface="Telegraf"/>
                <a:sym typeface="Telegraf"/>
              </a:rPr>
              <a:t> issues with proper margins and alignment.</a:t>
            </a:r>
          </a:p>
        </p:txBody>
      </p:sp>
      <p:sp>
        <p:nvSpPr>
          <p:cNvPr name="TextBox 16" id="16"/>
          <p:cNvSpPr txBox="true"/>
          <p:nvPr/>
        </p:nvSpPr>
        <p:spPr>
          <a:xfrm rot="0">
            <a:off x="3628381" y="4462394"/>
            <a:ext cx="11302412" cy="898525"/>
          </a:xfrm>
          <a:prstGeom prst="rect">
            <a:avLst/>
          </a:prstGeom>
        </p:spPr>
        <p:txBody>
          <a:bodyPr anchor="t" rtlCol="false" tIns="0" lIns="0" bIns="0" rIns="0">
            <a:spAutoFit/>
          </a:bodyPr>
          <a:lstStyle/>
          <a:p>
            <a:pPr algn="l">
              <a:lnSpc>
                <a:spcPts val="3499"/>
              </a:lnSpc>
            </a:pPr>
            <a:r>
              <a:rPr lang="en-US" sz="2499">
                <a:solidFill>
                  <a:srgbClr val="000000"/>
                </a:solidFill>
                <a:latin typeface="Telegraf"/>
                <a:ea typeface="Telegraf"/>
                <a:cs typeface="Telegraf"/>
                <a:sym typeface="Telegraf"/>
              </a:rPr>
              <a:t>Complete the </a:t>
            </a:r>
            <a:r>
              <a:rPr lang="en-US" sz="2499" b="true">
                <a:solidFill>
                  <a:srgbClr val="000000"/>
                </a:solidFill>
                <a:latin typeface="Telegraf Bold"/>
                <a:ea typeface="Telegraf Bold"/>
                <a:cs typeface="Telegraf Bold"/>
                <a:sym typeface="Telegraf Bold"/>
              </a:rPr>
              <a:t>onboarding</a:t>
            </a:r>
            <a:r>
              <a:rPr lang="en-US" sz="2499">
                <a:solidFill>
                  <a:srgbClr val="000000"/>
                </a:solidFill>
                <a:latin typeface="Telegraf"/>
                <a:ea typeface="Telegraf"/>
                <a:cs typeface="Telegraf"/>
                <a:sym typeface="Telegraf"/>
              </a:rPr>
              <a:t> section, built with intuitive and aesthetic animations to impress the user when entering the app for the first time.</a:t>
            </a:r>
          </a:p>
        </p:txBody>
      </p:sp>
      <p:sp>
        <p:nvSpPr>
          <p:cNvPr name="TextBox 17" id="17"/>
          <p:cNvSpPr txBox="true"/>
          <p:nvPr/>
        </p:nvSpPr>
        <p:spPr>
          <a:xfrm rot="0">
            <a:off x="2737684" y="6167507"/>
            <a:ext cx="356849" cy="516556"/>
          </a:xfrm>
          <a:prstGeom prst="rect">
            <a:avLst/>
          </a:prstGeom>
        </p:spPr>
        <p:txBody>
          <a:bodyPr anchor="t" rtlCol="false" tIns="0" lIns="0" bIns="0" rIns="0">
            <a:spAutoFit/>
          </a:bodyPr>
          <a:lstStyle/>
          <a:p>
            <a:pPr algn="ctr" marL="0" indent="0" lvl="0">
              <a:lnSpc>
                <a:spcPts val="4155"/>
              </a:lnSpc>
              <a:spcBef>
                <a:spcPct val="0"/>
              </a:spcBef>
            </a:pPr>
            <a:r>
              <a:rPr lang="en-US" b="true" sz="2968">
                <a:solidFill>
                  <a:srgbClr val="FFFFFF"/>
                </a:solidFill>
                <a:latin typeface="RoxboroughCF Bold"/>
                <a:ea typeface="RoxboroughCF Bold"/>
                <a:cs typeface="RoxboroughCF Bold"/>
                <a:sym typeface="RoxboroughCF Bold"/>
              </a:rPr>
              <a:t>3</a:t>
            </a:r>
          </a:p>
        </p:txBody>
      </p:sp>
      <p:sp>
        <p:nvSpPr>
          <p:cNvPr name="TextBox 18" id="18"/>
          <p:cNvSpPr txBox="true"/>
          <p:nvPr/>
        </p:nvSpPr>
        <p:spPr>
          <a:xfrm rot="0">
            <a:off x="2721792" y="8112642"/>
            <a:ext cx="356849" cy="516556"/>
          </a:xfrm>
          <a:prstGeom prst="rect">
            <a:avLst/>
          </a:prstGeom>
        </p:spPr>
        <p:txBody>
          <a:bodyPr anchor="t" rtlCol="false" tIns="0" lIns="0" bIns="0" rIns="0">
            <a:spAutoFit/>
          </a:bodyPr>
          <a:lstStyle/>
          <a:p>
            <a:pPr algn="ctr" marL="0" indent="0" lvl="0">
              <a:lnSpc>
                <a:spcPts val="4155"/>
              </a:lnSpc>
              <a:spcBef>
                <a:spcPct val="0"/>
              </a:spcBef>
            </a:pPr>
            <a:r>
              <a:rPr lang="en-US" b="true" sz="2968">
                <a:solidFill>
                  <a:srgbClr val="FFFFFF"/>
                </a:solidFill>
                <a:latin typeface="RoxboroughCF Bold"/>
                <a:ea typeface="RoxboroughCF Bold"/>
                <a:cs typeface="RoxboroughCF Bold"/>
                <a:sym typeface="RoxboroughCF Bold"/>
              </a:rPr>
              <a:t>4</a:t>
            </a:r>
          </a:p>
        </p:txBody>
      </p:sp>
    </p:spTree>
  </p:cSld>
  <p:clrMapOvr>
    <a:masterClrMapping/>
  </p:clrMapOvr>
</p:sld>
</file>

<file path=ppt/slides/slide39.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AutoShape 2" id="2"/>
          <p:cNvSpPr/>
          <p:nvPr/>
        </p:nvSpPr>
        <p:spPr>
          <a:xfrm>
            <a:off x="0" y="6025687"/>
            <a:ext cx="22058114" cy="23812"/>
          </a:xfrm>
          <a:prstGeom prst="line">
            <a:avLst/>
          </a:prstGeom>
          <a:ln cap="flat" w="47625">
            <a:solidFill>
              <a:srgbClr val="000000"/>
            </a:solidFill>
            <a:prstDash val="solid"/>
            <a:headEnd type="none" len="sm" w="sm"/>
            <a:tailEnd type="none" len="sm" w="sm"/>
          </a:ln>
        </p:spPr>
      </p:sp>
      <p:grpSp>
        <p:nvGrpSpPr>
          <p:cNvPr name="Group 3" id="3"/>
          <p:cNvGrpSpPr/>
          <p:nvPr/>
        </p:nvGrpSpPr>
        <p:grpSpPr>
          <a:xfrm rot="0">
            <a:off x="13742320" y="5143500"/>
            <a:ext cx="1764375" cy="1764375"/>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5" id="5"/>
          <p:cNvSpPr txBox="true"/>
          <p:nvPr/>
        </p:nvSpPr>
        <p:spPr>
          <a:xfrm rot="0">
            <a:off x="3579101" y="3414443"/>
            <a:ext cx="11511759" cy="910590"/>
          </a:xfrm>
          <a:prstGeom prst="rect">
            <a:avLst/>
          </a:prstGeom>
        </p:spPr>
        <p:txBody>
          <a:bodyPr anchor="t" rtlCol="false" tIns="0" lIns="0" bIns="0" rIns="0">
            <a:spAutoFit/>
          </a:bodyPr>
          <a:lstStyle/>
          <a:p>
            <a:pPr algn="ctr" marL="0" indent="0" lvl="0">
              <a:lnSpc>
                <a:spcPts val="7080"/>
              </a:lnSpc>
            </a:pPr>
            <a:r>
              <a:rPr lang="en-US" b="true" sz="6000">
                <a:solidFill>
                  <a:srgbClr val="000000"/>
                </a:solidFill>
                <a:latin typeface="RoxboroughCF Bold"/>
                <a:ea typeface="RoxboroughCF Bold"/>
                <a:cs typeface="RoxboroughCF Bold"/>
                <a:sym typeface="RoxboroughCF Bold"/>
              </a:rPr>
              <a:t>Demo!</a:t>
            </a:r>
          </a:p>
        </p:txBody>
      </p:sp>
      <p:sp>
        <p:nvSpPr>
          <p:cNvPr name="TextBox 6" id="6"/>
          <p:cNvSpPr txBox="true"/>
          <p:nvPr/>
        </p:nvSpPr>
        <p:spPr>
          <a:xfrm rot="0">
            <a:off x="14397265" y="5435137"/>
            <a:ext cx="454485" cy="1047750"/>
          </a:xfrm>
          <a:prstGeom prst="rect">
            <a:avLst/>
          </a:prstGeom>
        </p:spPr>
        <p:txBody>
          <a:bodyPr anchor="t" rtlCol="false" tIns="0" lIns="0" bIns="0" rIns="0">
            <a:spAutoFit/>
          </a:bodyPr>
          <a:lstStyle/>
          <a:p>
            <a:pPr algn="ctr" marL="0" indent="0" lvl="0">
              <a:lnSpc>
                <a:spcPts val="8400"/>
              </a:lnSpc>
              <a:spcBef>
                <a:spcPct val="0"/>
              </a:spcBef>
            </a:pPr>
            <a:r>
              <a:rPr lang="en-US" b="true" sz="6000">
                <a:solidFill>
                  <a:srgbClr val="FFFFFF"/>
                </a:solidFill>
                <a:latin typeface="RoxboroughCF Bold"/>
                <a:ea typeface="RoxboroughCF Bold"/>
                <a:cs typeface="RoxboroughCF Bold"/>
                <a:sym typeface="RoxboroughCF Bold"/>
              </a:rPr>
              <a:t>4</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2134973" y="2709814"/>
            <a:ext cx="7266695" cy="898997"/>
            <a:chOff x="0" y="0"/>
            <a:chExt cx="11741666" cy="1452617"/>
          </a:xfrm>
        </p:grpSpPr>
        <p:sp>
          <p:nvSpPr>
            <p:cNvPr name="Freeform 3" id="3"/>
            <p:cNvSpPr/>
            <p:nvPr/>
          </p:nvSpPr>
          <p:spPr>
            <a:xfrm flipH="false" flipV="false" rot="0">
              <a:off x="57150" y="58420"/>
              <a:ext cx="11671816" cy="1381497"/>
            </a:xfrm>
            <a:custGeom>
              <a:avLst/>
              <a:gdLst/>
              <a:ahLst/>
              <a:cxnLst/>
              <a:rect r="r" b="b" t="t" l="l"/>
              <a:pathLst>
                <a:path h="1381497" w="11671816">
                  <a:moveTo>
                    <a:pt x="11586726" y="1351017"/>
                  </a:moveTo>
                  <a:lnTo>
                    <a:pt x="0" y="1351017"/>
                  </a:lnTo>
                  <a:cubicBezTo>
                    <a:pt x="5080" y="1368797"/>
                    <a:pt x="21590" y="1381497"/>
                    <a:pt x="40640" y="1381497"/>
                  </a:cubicBezTo>
                  <a:lnTo>
                    <a:pt x="11628636" y="1381497"/>
                  </a:lnTo>
                  <a:cubicBezTo>
                    <a:pt x="11652766" y="1381497"/>
                    <a:pt x="11671816" y="1362447"/>
                    <a:pt x="11671816" y="1338317"/>
                  </a:cubicBezTo>
                  <a:lnTo>
                    <a:pt x="11671816" y="40640"/>
                  </a:lnTo>
                  <a:cubicBezTo>
                    <a:pt x="11671816" y="21590"/>
                    <a:pt x="11659116" y="6350"/>
                    <a:pt x="11642606" y="0"/>
                  </a:cubicBezTo>
                  <a:lnTo>
                    <a:pt x="11642606" y="1295137"/>
                  </a:lnTo>
                  <a:cubicBezTo>
                    <a:pt x="11642606" y="1325617"/>
                    <a:pt x="11617206" y="1351017"/>
                    <a:pt x="11586726" y="1351017"/>
                  </a:cubicBezTo>
                  <a:close/>
                </a:path>
              </a:pathLst>
            </a:custGeom>
            <a:solidFill>
              <a:srgbClr val="000000"/>
            </a:solidFill>
          </p:spPr>
        </p:sp>
        <p:sp>
          <p:nvSpPr>
            <p:cNvPr name="Freeform 4" id="4"/>
            <p:cNvSpPr/>
            <p:nvPr/>
          </p:nvSpPr>
          <p:spPr>
            <a:xfrm flipH="false" flipV="false" rot="0">
              <a:off x="12700" y="12700"/>
              <a:ext cx="11674356" cy="1384037"/>
            </a:xfrm>
            <a:custGeom>
              <a:avLst/>
              <a:gdLst/>
              <a:ahLst/>
              <a:cxnLst/>
              <a:rect r="r" b="b" t="t" l="l"/>
              <a:pathLst>
                <a:path h="1384037" w="11674356">
                  <a:moveTo>
                    <a:pt x="43180" y="1384037"/>
                  </a:moveTo>
                  <a:lnTo>
                    <a:pt x="11631176" y="1384037"/>
                  </a:lnTo>
                  <a:cubicBezTo>
                    <a:pt x="11655306" y="1384037"/>
                    <a:pt x="11674356" y="1364987"/>
                    <a:pt x="11674356" y="1340857"/>
                  </a:cubicBezTo>
                  <a:lnTo>
                    <a:pt x="11674356" y="43180"/>
                  </a:lnTo>
                  <a:cubicBezTo>
                    <a:pt x="11674356" y="19050"/>
                    <a:pt x="11655306" y="0"/>
                    <a:pt x="116311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5" id="5"/>
            <p:cNvSpPr/>
            <p:nvPr/>
          </p:nvSpPr>
          <p:spPr>
            <a:xfrm flipH="false" flipV="false" rot="0">
              <a:off x="0" y="0"/>
              <a:ext cx="11741666" cy="1452617"/>
            </a:xfrm>
            <a:custGeom>
              <a:avLst/>
              <a:gdLst/>
              <a:ahLst/>
              <a:cxnLst/>
              <a:rect r="r" b="b" t="t" l="l"/>
              <a:pathLst>
                <a:path h="1452617" w="11741666">
                  <a:moveTo>
                    <a:pt x="11698486" y="44450"/>
                  </a:moveTo>
                  <a:cubicBezTo>
                    <a:pt x="11693406" y="19050"/>
                    <a:pt x="11670546" y="0"/>
                    <a:pt x="116438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1685786" y="1452617"/>
                  </a:lnTo>
                  <a:cubicBezTo>
                    <a:pt x="11716266" y="1452617"/>
                    <a:pt x="11741666" y="1427217"/>
                    <a:pt x="11741666" y="1396737"/>
                  </a:cubicBezTo>
                  <a:lnTo>
                    <a:pt x="11741666" y="99060"/>
                  </a:lnTo>
                  <a:cubicBezTo>
                    <a:pt x="11741666" y="72390"/>
                    <a:pt x="11723886" y="50800"/>
                    <a:pt x="11698486" y="44450"/>
                  </a:cubicBezTo>
                  <a:close/>
                  <a:moveTo>
                    <a:pt x="12700" y="1353557"/>
                  </a:moveTo>
                  <a:lnTo>
                    <a:pt x="12700" y="55880"/>
                  </a:lnTo>
                  <a:cubicBezTo>
                    <a:pt x="12700" y="31750"/>
                    <a:pt x="31750" y="12700"/>
                    <a:pt x="55880" y="12700"/>
                  </a:cubicBezTo>
                  <a:lnTo>
                    <a:pt x="11643876" y="12700"/>
                  </a:lnTo>
                  <a:cubicBezTo>
                    <a:pt x="11668006" y="12700"/>
                    <a:pt x="11687056" y="31750"/>
                    <a:pt x="11687056" y="55880"/>
                  </a:cubicBezTo>
                  <a:lnTo>
                    <a:pt x="11687056" y="1353557"/>
                  </a:lnTo>
                  <a:cubicBezTo>
                    <a:pt x="11687056" y="1377687"/>
                    <a:pt x="11668006" y="1396737"/>
                    <a:pt x="11643876" y="1396737"/>
                  </a:cubicBezTo>
                  <a:lnTo>
                    <a:pt x="55880" y="1396737"/>
                  </a:lnTo>
                  <a:cubicBezTo>
                    <a:pt x="31750" y="1396737"/>
                    <a:pt x="12700" y="1377687"/>
                    <a:pt x="12700" y="1353557"/>
                  </a:cubicBezTo>
                  <a:close/>
                  <a:moveTo>
                    <a:pt x="11728966" y="1396737"/>
                  </a:moveTo>
                  <a:cubicBezTo>
                    <a:pt x="11728966" y="1420867"/>
                    <a:pt x="11709916" y="1439917"/>
                    <a:pt x="11685786" y="1439917"/>
                  </a:cubicBezTo>
                  <a:lnTo>
                    <a:pt x="97790" y="1439917"/>
                  </a:lnTo>
                  <a:cubicBezTo>
                    <a:pt x="78740" y="1439917"/>
                    <a:pt x="62230" y="1427217"/>
                    <a:pt x="57150" y="1409437"/>
                  </a:cubicBezTo>
                  <a:lnTo>
                    <a:pt x="11643876" y="1409437"/>
                  </a:lnTo>
                  <a:cubicBezTo>
                    <a:pt x="11674356" y="1409437"/>
                    <a:pt x="11699756" y="1384037"/>
                    <a:pt x="11699756" y="1353557"/>
                  </a:cubicBezTo>
                  <a:lnTo>
                    <a:pt x="11699756" y="58420"/>
                  </a:lnTo>
                  <a:cubicBezTo>
                    <a:pt x="11716266" y="64770"/>
                    <a:pt x="11728966" y="80010"/>
                    <a:pt x="11728966" y="99060"/>
                  </a:cubicBezTo>
                  <a:lnTo>
                    <a:pt x="11728966" y="1396737"/>
                  </a:lnTo>
                  <a:close/>
                </a:path>
              </a:pathLst>
            </a:custGeom>
            <a:solidFill>
              <a:srgbClr val="000000"/>
            </a:solidFill>
          </p:spPr>
        </p:sp>
      </p:grpSp>
      <p:sp>
        <p:nvSpPr>
          <p:cNvPr name="TextBox 6" id="6"/>
          <p:cNvSpPr txBox="true"/>
          <p:nvPr/>
        </p:nvSpPr>
        <p:spPr>
          <a:xfrm rot="0">
            <a:off x="2272267" y="2805167"/>
            <a:ext cx="6907697" cy="717816"/>
          </a:xfrm>
          <a:prstGeom prst="rect">
            <a:avLst/>
          </a:prstGeom>
        </p:spPr>
        <p:txBody>
          <a:bodyPr anchor="t" rtlCol="false" tIns="0" lIns="0" bIns="0" rIns="0">
            <a:spAutoFit/>
          </a:bodyPr>
          <a:lstStyle/>
          <a:p>
            <a:pPr algn="l" marL="0" indent="0" lvl="0">
              <a:lnSpc>
                <a:spcPts val="5664"/>
              </a:lnSpc>
            </a:pPr>
            <a:r>
              <a:rPr lang="en-US" b="true" sz="4800">
                <a:solidFill>
                  <a:srgbClr val="000000"/>
                </a:solidFill>
                <a:latin typeface="RoxboroughCF Bold"/>
                <a:ea typeface="RoxboroughCF Bold"/>
                <a:cs typeface="RoxboroughCF Bold"/>
                <a:sym typeface="RoxboroughCF Bold"/>
              </a:rPr>
              <a:t>Presentation Roadmap</a:t>
            </a:r>
          </a:p>
        </p:txBody>
      </p:sp>
      <p:sp>
        <p:nvSpPr>
          <p:cNvPr name="AutoShape 7" id="7"/>
          <p:cNvSpPr/>
          <p:nvPr/>
        </p:nvSpPr>
        <p:spPr>
          <a:xfrm flipV="true">
            <a:off x="2134973" y="5516199"/>
            <a:ext cx="12322736" cy="0"/>
          </a:xfrm>
          <a:prstGeom prst="line">
            <a:avLst/>
          </a:prstGeom>
          <a:ln cap="flat" w="38100">
            <a:solidFill>
              <a:srgbClr val="000000"/>
            </a:solidFill>
            <a:prstDash val="solid"/>
            <a:headEnd type="none" len="sm" w="sm"/>
            <a:tailEnd type="none" len="sm" w="sm"/>
          </a:ln>
        </p:spPr>
      </p:sp>
      <p:grpSp>
        <p:nvGrpSpPr>
          <p:cNvPr name="Group 8" id="8"/>
          <p:cNvGrpSpPr/>
          <p:nvPr/>
        </p:nvGrpSpPr>
        <p:grpSpPr>
          <a:xfrm rot="0">
            <a:off x="10170868" y="5143500"/>
            <a:ext cx="745399" cy="745399"/>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0" id="10"/>
          <p:cNvSpPr txBox="true"/>
          <p:nvPr/>
        </p:nvSpPr>
        <p:spPr>
          <a:xfrm rot="0">
            <a:off x="10308161" y="5113621"/>
            <a:ext cx="470811" cy="669754"/>
          </a:xfrm>
          <a:prstGeom prst="rect">
            <a:avLst/>
          </a:prstGeom>
        </p:spPr>
        <p:txBody>
          <a:bodyPr anchor="t" rtlCol="false" tIns="0" lIns="0" bIns="0" rIns="0">
            <a:spAutoFit/>
          </a:bodyPr>
          <a:lstStyle/>
          <a:p>
            <a:pPr algn="ctr" marL="0" indent="0" lvl="0">
              <a:lnSpc>
                <a:spcPts val="5482"/>
              </a:lnSpc>
              <a:spcBef>
                <a:spcPct val="0"/>
              </a:spcBef>
            </a:pPr>
            <a:r>
              <a:rPr lang="en-US" b="true" sz="3916">
                <a:solidFill>
                  <a:srgbClr val="FFFFFF"/>
                </a:solidFill>
                <a:latin typeface="RoxboroughCF Bold"/>
                <a:ea typeface="RoxboroughCF Bold"/>
                <a:cs typeface="RoxboroughCF Bold"/>
                <a:sym typeface="RoxboroughCF Bold"/>
              </a:rPr>
              <a:t>3</a:t>
            </a:r>
          </a:p>
        </p:txBody>
      </p:sp>
      <p:sp>
        <p:nvSpPr>
          <p:cNvPr name="TextBox 11" id="11"/>
          <p:cNvSpPr txBox="true"/>
          <p:nvPr/>
        </p:nvSpPr>
        <p:spPr>
          <a:xfrm rot="0">
            <a:off x="10170868" y="6094225"/>
            <a:ext cx="2390947" cy="979191"/>
          </a:xfrm>
          <a:prstGeom prst="rect">
            <a:avLst/>
          </a:prstGeom>
        </p:spPr>
        <p:txBody>
          <a:bodyPr anchor="t" rtlCol="false" tIns="0" lIns="0" bIns="0" rIns="0">
            <a:spAutoFit/>
          </a:bodyPr>
          <a:lstStyle/>
          <a:p>
            <a:pPr algn="l" marL="0" indent="0" lvl="0">
              <a:lnSpc>
                <a:spcPts val="2610"/>
              </a:lnSpc>
              <a:spcBef>
                <a:spcPct val="0"/>
              </a:spcBef>
            </a:pPr>
            <a:r>
              <a:rPr lang="en-US" sz="2175">
                <a:solidFill>
                  <a:srgbClr val="000000"/>
                </a:solidFill>
                <a:latin typeface="Telegraf"/>
                <a:ea typeface="Telegraf"/>
                <a:cs typeface="Telegraf"/>
                <a:sym typeface="Telegraf"/>
              </a:rPr>
              <a:t>Prototype Implementation Status</a:t>
            </a:r>
          </a:p>
        </p:txBody>
      </p:sp>
      <p:grpSp>
        <p:nvGrpSpPr>
          <p:cNvPr name="Group 12" id="12"/>
          <p:cNvGrpSpPr/>
          <p:nvPr/>
        </p:nvGrpSpPr>
        <p:grpSpPr>
          <a:xfrm rot="0">
            <a:off x="5872001" y="5143500"/>
            <a:ext cx="745399" cy="745399"/>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4" id="14"/>
          <p:cNvSpPr txBox="true"/>
          <p:nvPr/>
        </p:nvSpPr>
        <p:spPr>
          <a:xfrm rot="0">
            <a:off x="6009295" y="5143222"/>
            <a:ext cx="470811" cy="669754"/>
          </a:xfrm>
          <a:prstGeom prst="rect">
            <a:avLst/>
          </a:prstGeom>
        </p:spPr>
        <p:txBody>
          <a:bodyPr anchor="t" rtlCol="false" tIns="0" lIns="0" bIns="0" rIns="0">
            <a:spAutoFit/>
          </a:bodyPr>
          <a:lstStyle/>
          <a:p>
            <a:pPr algn="ctr" marL="0" indent="0" lvl="0">
              <a:lnSpc>
                <a:spcPts val="5482"/>
              </a:lnSpc>
              <a:spcBef>
                <a:spcPct val="0"/>
              </a:spcBef>
            </a:pPr>
            <a:r>
              <a:rPr lang="en-US" b="true" sz="3916">
                <a:solidFill>
                  <a:srgbClr val="FFFFFF"/>
                </a:solidFill>
                <a:latin typeface="RoxboroughCF Bold"/>
                <a:ea typeface="RoxboroughCF Bold"/>
                <a:cs typeface="RoxboroughCF Bold"/>
                <a:sym typeface="RoxboroughCF Bold"/>
              </a:rPr>
              <a:t>2</a:t>
            </a:r>
          </a:p>
        </p:txBody>
      </p:sp>
      <p:sp>
        <p:nvSpPr>
          <p:cNvPr name="TextBox 15" id="15"/>
          <p:cNvSpPr txBox="true"/>
          <p:nvPr/>
        </p:nvSpPr>
        <p:spPr>
          <a:xfrm rot="0">
            <a:off x="5939595" y="6094225"/>
            <a:ext cx="2406820" cy="662319"/>
          </a:xfrm>
          <a:prstGeom prst="rect">
            <a:avLst/>
          </a:prstGeom>
        </p:spPr>
        <p:txBody>
          <a:bodyPr anchor="t" rtlCol="false" tIns="0" lIns="0" bIns="0" rIns="0">
            <a:spAutoFit/>
          </a:bodyPr>
          <a:lstStyle/>
          <a:p>
            <a:pPr algn="l" marL="0" indent="0" lvl="0">
              <a:lnSpc>
                <a:spcPts val="2610"/>
              </a:lnSpc>
            </a:pPr>
            <a:r>
              <a:rPr lang="en-US" sz="2175">
                <a:solidFill>
                  <a:srgbClr val="000000"/>
                </a:solidFill>
                <a:latin typeface="Telegraf"/>
                <a:ea typeface="Telegraf"/>
                <a:cs typeface="Telegraf"/>
                <a:sym typeface="Telegraf"/>
              </a:rPr>
              <a:t>Major UI + Product Revisions</a:t>
            </a:r>
          </a:p>
        </p:txBody>
      </p:sp>
      <p:grpSp>
        <p:nvGrpSpPr>
          <p:cNvPr name="Group 16" id="16"/>
          <p:cNvGrpSpPr/>
          <p:nvPr/>
        </p:nvGrpSpPr>
        <p:grpSpPr>
          <a:xfrm rot="0">
            <a:off x="14152902" y="5143500"/>
            <a:ext cx="745399" cy="745399"/>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8" id="18"/>
          <p:cNvSpPr txBox="true"/>
          <p:nvPr/>
        </p:nvSpPr>
        <p:spPr>
          <a:xfrm rot="0">
            <a:off x="14290195" y="5113621"/>
            <a:ext cx="470811" cy="669754"/>
          </a:xfrm>
          <a:prstGeom prst="rect">
            <a:avLst/>
          </a:prstGeom>
        </p:spPr>
        <p:txBody>
          <a:bodyPr anchor="t" rtlCol="false" tIns="0" lIns="0" bIns="0" rIns="0">
            <a:spAutoFit/>
          </a:bodyPr>
          <a:lstStyle/>
          <a:p>
            <a:pPr algn="ctr" marL="0" indent="0" lvl="0">
              <a:lnSpc>
                <a:spcPts val="5482"/>
              </a:lnSpc>
              <a:spcBef>
                <a:spcPct val="0"/>
              </a:spcBef>
            </a:pPr>
            <a:r>
              <a:rPr lang="en-US" b="true" sz="3916">
                <a:solidFill>
                  <a:srgbClr val="FFFFFF"/>
                </a:solidFill>
                <a:latin typeface="RoxboroughCF Bold"/>
                <a:ea typeface="RoxboroughCF Bold"/>
                <a:cs typeface="RoxboroughCF Bold"/>
                <a:sym typeface="RoxboroughCF Bold"/>
              </a:rPr>
              <a:t>4</a:t>
            </a:r>
          </a:p>
        </p:txBody>
      </p:sp>
      <p:sp>
        <p:nvSpPr>
          <p:cNvPr name="TextBox 19" id="19"/>
          <p:cNvSpPr txBox="true"/>
          <p:nvPr/>
        </p:nvSpPr>
        <p:spPr>
          <a:xfrm rot="0">
            <a:off x="14281919" y="6094225"/>
            <a:ext cx="2863825" cy="662319"/>
          </a:xfrm>
          <a:prstGeom prst="rect">
            <a:avLst/>
          </a:prstGeom>
        </p:spPr>
        <p:txBody>
          <a:bodyPr anchor="t" rtlCol="false" tIns="0" lIns="0" bIns="0" rIns="0">
            <a:spAutoFit/>
          </a:bodyPr>
          <a:lstStyle/>
          <a:p>
            <a:pPr algn="l" marL="0" indent="0" lvl="0">
              <a:lnSpc>
                <a:spcPts val="2610"/>
              </a:lnSpc>
              <a:spcBef>
                <a:spcPct val="0"/>
              </a:spcBef>
            </a:pPr>
            <a:r>
              <a:rPr lang="en-US" sz="2175">
                <a:solidFill>
                  <a:srgbClr val="000000"/>
                </a:solidFill>
                <a:latin typeface="Telegraf"/>
                <a:ea typeface="Telegraf"/>
                <a:cs typeface="Telegraf"/>
                <a:sym typeface="Telegraf"/>
              </a:rPr>
              <a:t>Demo of Current Prototype</a:t>
            </a:r>
          </a:p>
        </p:txBody>
      </p:sp>
      <p:grpSp>
        <p:nvGrpSpPr>
          <p:cNvPr name="Group 20" id="20"/>
          <p:cNvGrpSpPr/>
          <p:nvPr/>
        </p:nvGrpSpPr>
        <p:grpSpPr>
          <a:xfrm rot="0">
            <a:off x="2134973" y="5143500"/>
            <a:ext cx="745399" cy="745399"/>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22" id="22"/>
          <p:cNvSpPr txBox="true"/>
          <p:nvPr/>
        </p:nvSpPr>
        <p:spPr>
          <a:xfrm rot="0">
            <a:off x="2272267" y="5143222"/>
            <a:ext cx="470811" cy="669754"/>
          </a:xfrm>
          <a:prstGeom prst="rect">
            <a:avLst/>
          </a:prstGeom>
        </p:spPr>
        <p:txBody>
          <a:bodyPr anchor="t" rtlCol="false" tIns="0" lIns="0" bIns="0" rIns="0">
            <a:spAutoFit/>
          </a:bodyPr>
          <a:lstStyle/>
          <a:p>
            <a:pPr algn="ctr" marL="0" indent="0" lvl="0">
              <a:lnSpc>
                <a:spcPts val="5482"/>
              </a:lnSpc>
              <a:spcBef>
                <a:spcPct val="0"/>
              </a:spcBef>
            </a:pPr>
            <a:r>
              <a:rPr lang="en-US" b="true" sz="3916">
                <a:solidFill>
                  <a:srgbClr val="FFFFFF"/>
                </a:solidFill>
                <a:latin typeface="RoxboroughCF Bold"/>
                <a:ea typeface="RoxboroughCF Bold"/>
                <a:cs typeface="RoxboroughCF Bold"/>
                <a:sym typeface="RoxboroughCF Bold"/>
              </a:rPr>
              <a:t>1</a:t>
            </a:r>
          </a:p>
        </p:txBody>
      </p:sp>
      <p:sp>
        <p:nvSpPr>
          <p:cNvPr name="TextBox 23" id="23"/>
          <p:cNvSpPr txBox="true"/>
          <p:nvPr/>
        </p:nvSpPr>
        <p:spPr>
          <a:xfrm rot="0">
            <a:off x="2134973" y="6094225"/>
            <a:ext cx="4351102" cy="662319"/>
          </a:xfrm>
          <a:prstGeom prst="rect">
            <a:avLst/>
          </a:prstGeom>
        </p:spPr>
        <p:txBody>
          <a:bodyPr anchor="t" rtlCol="false" tIns="0" lIns="0" bIns="0" rIns="0">
            <a:spAutoFit/>
          </a:bodyPr>
          <a:lstStyle/>
          <a:p>
            <a:pPr algn="l">
              <a:lnSpc>
                <a:spcPts val="2610"/>
              </a:lnSpc>
            </a:pPr>
            <a:r>
              <a:rPr lang="en-US" sz="2175">
                <a:solidFill>
                  <a:srgbClr val="000000"/>
                </a:solidFill>
                <a:latin typeface="Telegraf"/>
                <a:ea typeface="Telegraf"/>
                <a:cs typeface="Telegraf"/>
                <a:sym typeface="Telegraf"/>
              </a:rPr>
              <a:t>Heuristic</a:t>
            </a:r>
          </a:p>
          <a:p>
            <a:pPr algn="l" marL="0" indent="0" lvl="0">
              <a:lnSpc>
                <a:spcPts val="2610"/>
              </a:lnSpc>
            </a:pPr>
            <a:r>
              <a:rPr lang="en-US" sz="2175">
                <a:solidFill>
                  <a:srgbClr val="000000"/>
                </a:solidFill>
                <a:latin typeface="Telegraf"/>
                <a:ea typeface="Telegraf"/>
                <a:cs typeface="Telegraf"/>
                <a:sym typeface="Telegraf"/>
              </a:rPr>
              <a:t>Eval. Results</a:t>
            </a:r>
          </a:p>
        </p:txBody>
      </p:sp>
      <p:sp>
        <p:nvSpPr>
          <p:cNvPr name="TextBox 24" id="24"/>
          <p:cNvSpPr txBox="true"/>
          <p:nvPr/>
        </p:nvSpPr>
        <p:spPr>
          <a:xfrm rot="0">
            <a:off x="11046503" y="952500"/>
            <a:ext cx="6212797" cy="405464"/>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Nov 1, 2024</a:t>
            </a:r>
          </a:p>
        </p:txBody>
      </p:sp>
      <p:sp>
        <p:nvSpPr>
          <p:cNvPr name="TextBox 25" id="25"/>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189612" y="1317697"/>
            <a:ext cx="11511759" cy="910607"/>
          </a:xfrm>
          <a:prstGeom prst="rect">
            <a:avLst/>
          </a:prstGeom>
        </p:spPr>
        <p:txBody>
          <a:bodyPr anchor="t" rtlCol="false" tIns="0" lIns="0" bIns="0" rIns="0">
            <a:spAutoFit/>
          </a:bodyPr>
          <a:lstStyle/>
          <a:p>
            <a:pPr algn="l" marL="0" indent="0" lvl="0">
              <a:lnSpc>
                <a:spcPts val="7080"/>
              </a:lnSpc>
            </a:pPr>
            <a:r>
              <a:rPr lang="en-US" b="true" sz="6000">
                <a:solidFill>
                  <a:srgbClr val="000000"/>
                </a:solidFill>
                <a:latin typeface="RoxboroughCF Bold"/>
                <a:ea typeface="RoxboroughCF Bold"/>
                <a:cs typeface="RoxboroughCF Bold"/>
                <a:sym typeface="RoxboroughCF Bold"/>
              </a:rPr>
              <a:t>Appendix</a:t>
            </a:r>
          </a:p>
        </p:txBody>
      </p:sp>
      <p:sp>
        <p:nvSpPr>
          <p:cNvPr name="TextBox 3" id="3"/>
          <p:cNvSpPr txBox="true"/>
          <p:nvPr/>
        </p:nvSpPr>
        <p:spPr>
          <a:xfrm rot="0">
            <a:off x="1189612" y="2656137"/>
            <a:ext cx="15703834" cy="3762259"/>
          </a:xfrm>
          <a:prstGeom prst="rect">
            <a:avLst/>
          </a:prstGeom>
        </p:spPr>
        <p:txBody>
          <a:bodyPr anchor="t" rtlCol="false" tIns="0" lIns="0" bIns="0" rIns="0">
            <a:spAutoFit/>
          </a:bodyPr>
          <a:lstStyle/>
          <a:p>
            <a:pPr algn="l">
              <a:lnSpc>
                <a:spcPts val="4200"/>
              </a:lnSpc>
            </a:pPr>
            <a:r>
              <a:rPr lang="en-US" sz="3000" u="sng">
                <a:solidFill>
                  <a:srgbClr val="000000"/>
                </a:solidFill>
                <a:latin typeface="Telegraf"/>
                <a:ea typeface="Telegraf"/>
                <a:cs typeface="Telegraf"/>
                <a:sym typeface="Telegraf"/>
                <a:hlinkClick r:id="rId2" tooltip="https://docs.google.com/spreadsheets/d/1qxIAVOGbFMITgSzNnhI39auRyn3c84Y0gFvfP9bVIO8/edit?usp=sharing"/>
              </a:rPr>
              <a:t>Heuristic Evaluation Spreadsheet</a:t>
            </a:r>
          </a:p>
          <a:p>
            <a:pPr algn="l">
              <a:lnSpc>
                <a:spcPts val="4200"/>
              </a:lnSpc>
            </a:pPr>
            <a:r>
              <a:rPr lang="en-US" sz="3000" u="sng">
                <a:solidFill>
                  <a:srgbClr val="000000"/>
                </a:solidFill>
                <a:latin typeface="Telegraf"/>
                <a:ea typeface="Telegraf"/>
                <a:cs typeface="Telegraf"/>
                <a:sym typeface="Telegraf"/>
                <a:hlinkClick r:id="rId3" tooltip="https://www.figma.com/proto/URSSYhRL8jEbIDqCqH5mn5/Lunar-Figma?node-id=263-3908&amp;node-type=frame&amp;t=nNprs1JQudiLXISP-1&amp;scaling=scale-down&amp;content-scaling=fixed&amp;page-id=6%3A2&amp;starting-point-node-id=263%3A3908&amp;show-proto-sidebar=1"/>
              </a:rPr>
              <a:t>Figma prototype</a:t>
            </a:r>
          </a:p>
          <a:p>
            <a:pPr algn="l">
              <a:lnSpc>
                <a:spcPts val="4200"/>
              </a:lnSpc>
            </a:pPr>
            <a:r>
              <a:rPr lang="en-US" sz="3000" u="sng">
                <a:solidFill>
                  <a:srgbClr val="000000"/>
                </a:solidFill>
                <a:latin typeface="Telegraf"/>
                <a:ea typeface="Telegraf"/>
                <a:cs typeface="Telegraf"/>
                <a:sym typeface="Telegraf"/>
                <a:hlinkClick r:id="rId4" tooltip="https://docs.google.com/document/d/1HH9JAYRpvUoPD00vUJAeMtF4XEM47_Xu4eZisJT-gdM/edit?usp=sharing"/>
              </a:rPr>
              <a:t>Readme doc</a:t>
            </a:r>
          </a:p>
          <a:p>
            <a:pPr algn="l">
              <a:lnSpc>
                <a:spcPts val="4200"/>
              </a:lnSpc>
            </a:pPr>
            <a:r>
              <a:rPr lang="en-US" sz="3000" u="sng">
                <a:solidFill>
                  <a:srgbClr val="000000"/>
                </a:solidFill>
                <a:latin typeface="Telegraf"/>
                <a:ea typeface="Telegraf"/>
                <a:cs typeface="Telegraf"/>
                <a:sym typeface="Telegraf"/>
                <a:hlinkClick r:id="rId5" tooltip="https://web.stanford.edu/class/cs147/projects/Design-for-Healthy-Behaviors/Lunar/"/>
              </a:rPr>
              <a:t>Lunar Website</a:t>
            </a:r>
          </a:p>
          <a:p>
            <a:pPr algn="l">
              <a:lnSpc>
                <a:spcPts val="4200"/>
              </a:lnSpc>
            </a:pPr>
          </a:p>
          <a:p>
            <a:pPr algn="l">
              <a:lnSpc>
                <a:spcPts val="4200"/>
              </a:lnSpc>
            </a:pPr>
          </a:p>
          <a:p>
            <a:pPr algn="l">
              <a:lnSpc>
                <a:spcPts val="4200"/>
              </a:lnSpc>
            </a:pP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AutoShape 2" id="2"/>
          <p:cNvSpPr/>
          <p:nvPr/>
        </p:nvSpPr>
        <p:spPr>
          <a:xfrm>
            <a:off x="2806515" y="6049500"/>
            <a:ext cx="19251599" cy="0"/>
          </a:xfrm>
          <a:prstGeom prst="line">
            <a:avLst/>
          </a:prstGeom>
          <a:ln cap="flat" w="47625">
            <a:solidFill>
              <a:srgbClr val="000000"/>
            </a:solidFill>
            <a:prstDash val="solid"/>
            <a:headEnd type="none" len="sm" w="sm"/>
            <a:tailEnd type="none" len="sm" w="sm"/>
          </a:ln>
        </p:spPr>
      </p:sp>
      <p:grpSp>
        <p:nvGrpSpPr>
          <p:cNvPr name="Group 3" id="3"/>
          <p:cNvGrpSpPr/>
          <p:nvPr/>
        </p:nvGrpSpPr>
        <p:grpSpPr>
          <a:xfrm rot="0">
            <a:off x="1924327" y="5143500"/>
            <a:ext cx="1764375" cy="1764375"/>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5" id="5"/>
          <p:cNvSpPr txBox="true"/>
          <p:nvPr/>
        </p:nvSpPr>
        <p:spPr>
          <a:xfrm rot="0">
            <a:off x="3579101" y="3414443"/>
            <a:ext cx="11511759" cy="910590"/>
          </a:xfrm>
          <a:prstGeom prst="rect">
            <a:avLst/>
          </a:prstGeom>
        </p:spPr>
        <p:txBody>
          <a:bodyPr anchor="t" rtlCol="false" tIns="0" lIns="0" bIns="0" rIns="0">
            <a:spAutoFit/>
          </a:bodyPr>
          <a:lstStyle/>
          <a:p>
            <a:pPr algn="ctr" marL="0" indent="0" lvl="0">
              <a:lnSpc>
                <a:spcPts val="7080"/>
              </a:lnSpc>
            </a:pPr>
            <a:r>
              <a:rPr lang="en-US" b="true" sz="6000">
                <a:solidFill>
                  <a:srgbClr val="000000"/>
                </a:solidFill>
                <a:latin typeface="RoxboroughCF Bold"/>
                <a:ea typeface="RoxboroughCF Bold"/>
                <a:cs typeface="RoxboroughCF Bold"/>
                <a:sym typeface="RoxboroughCF Bold"/>
              </a:rPr>
              <a:t>Heuristic Evaluation Results</a:t>
            </a:r>
          </a:p>
        </p:txBody>
      </p:sp>
      <p:sp>
        <p:nvSpPr>
          <p:cNvPr name="TextBox 6" id="6"/>
          <p:cNvSpPr txBox="true"/>
          <p:nvPr/>
        </p:nvSpPr>
        <p:spPr>
          <a:xfrm rot="0">
            <a:off x="2579272" y="5435137"/>
            <a:ext cx="454485" cy="1047750"/>
          </a:xfrm>
          <a:prstGeom prst="rect">
            <a:avLst/>
          </a:prstGeom>
        </p:spPr>
        <p:txBody>
          <a:bodyPr anchor="t" rtlCol="false" tIns="0" lIns="0" bIns="0" rIns="0">
            <a:spAutoFit/>
          </a:bodyPr>
          <a:lstStyle/>
          <a:p>
            <a:pPr algn="ctr" marL="0" indent="0" lvl="0">
              <a:lnSpc>
                <a:spcPts val="8400"/>
              </a:lnSpc>
              <a:spcBef>
                <a:spcPct val="0"/>
              </a:spcBef>
            </a:pPr>
            <a:r>
              <a:rPr lang="en-US" b="true" sz="6000">
                <a:solidFill>
                  <a:srgbClr val="FFFFFF"/>
                </a:solidFill>
                <a:latin typeface="RoxboroughCF Bold"/>
                <a:ea typeface="RoxboroughCF Bold"/>
                <a:cs typeface="RoxboroughCF Bold"/>
                <a:sym typeface="RoxboroughCF Bold"/>
              </a:rPr>
              <a:t>1</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114526" y="2750018"/>
            <a:ext cx="16134344" cy="5612972"/>
          </a:xfrm>
          <a:custGeom>
            <a:avLst/>
            <a:gdLst/>
            <a:ahLst/>
            <a:cxnLst/>
            <a:rect r="r" b="b" t="t" l="l"/>
            <a:pathLst>
              <a:path h="5612972" w="16134344">
                <a:moveTo>
                  <a:pt x="0" y="0"/>
                </a:moveTo>
                <a:lnTo>
                  <a:pt x="16134344" y="0"/>
                </a:lnTo>
                <a:lnTo>
                  <a:pt x="16134344" y="5612973"/>
                </a:lnTo>
                <a:lnTo>
                  <a:pt x="0" y="5612973"/>
                </a:lnTo>
                <a:lnTo>
                  <a:pt x="0" y="0"/>
                </a:lnTo>
                <a:close/>
              </a:path>
            </a:pathLst>
          </a:custGeom>
          <a:blipFill>
            <a:blip r:embed="rId2"/>
            <a:stretch>
              <a:fillRect l="0" t="0" r="-297" b="-906"/>
            </a:stretch>
          </a:blipFill>
        </p:spPr>
      </p:sp>
      <p:grpSp>
        <p:nvGrpSpPr>
          <p:cNvPr name="Group 3" id="3"/>
          <p:cNvGrpSpPr/>
          <p:nvPr/>
        </p:nvGrpSpPr>
        <p:grpSpPr>
          <a:xfrm rot="0">
            <a:off x="5637743" y="7921977"/>
            <a:ext cx="9692550" cy="444630"/>
            <a:chOff x="0" y="0"/>
            <a:chExt cx="2552770" cy="117104"/>
          </a:xfrm>
        </p:grpSpPr>
        <p:sp>
          <p:nvSpPr>
            <p:cNvPr name="Freeform 4" id="4"/>
            <p:cNvSpPr/>
            <p:nvPr/>
          </p:nvSpPr>
          <p:spPr>
            <a:xfrm flipH="false" flipV="false" rot="0">
              <a:off x="0" y="0"/>
              <a:ext cx="2552770" cy="117104"/>
            </a:xfrm>
            <a:custGeom>
              <a:avLst/>
              <a:gdLst/>
              <a:ahLst/>
              <a:cxnLst/>
              <a:rect r="r" b="b" t="t" l="l"/>
              <a:pathLst>
                <a:path h="117104" w="2552770">
                  <a:moveTo>
                    <a:pt x="0" y="0"/>
                  </a:moveTo>
                  <a:lnTo>
                    <a:pt x="2552770" y="0"/>
                  </a:lnTo>
                  <a:lnTo>
                    <a:pt x="2552770" y="117104"/>
                  </a:lnTo>
                  <a:lnTo>
                    <a:pt x="0" y="117104"/>
                  </a:lnTo>
                  <a:close/>
                </a:path>
              </a:pathLst>
            </a:custGeom>
            <a:solidFill>
              <a:srgbClr val="000000">
                <a:alpha val="0"/>
              </a:srgbClr>
            </a:solidFill>
            <a:ln w="28575" cap="sq">
              <a:solidFill>
                <a:srgbClr val="FF0000"/>
              </a:solidFill>
              <a:prstDash val="solid"/>
              <a:miter/>
            </a:ln>
          </p:spPr>
        </p:sp>
        <p:sp>
          <p:nvSpPr>
            <p:cNvPr name="TextBox 5" id="5"/>
            <p:cNvSpPr txBox="true"/>
            <p:nvPr/>
          </p:nvSpPr>
          <p:spPr>
            <a:xfrm>
              <a:off x="0" y="-76200"/>
              <a:ext cx="2552770" cy="193304"/>
            </a:xfrm>
            <a:prstGeom prst="rect">
              <a:avLst/>
            </a:prstGeom>
          </p:spPr>
          <p:txBody>
            <a:bodyPr anchor="ctr" rtlCol="false" tIns="50800" lIns="50800" bIns="50800" rIns="50800"/>
            <a:lstStyle/>
            <a:p>
              <a:pPr algn="ctr">
                <a:lnSpc>
                  <a:spcPts val="3332"/>
                </a:lnSpc>
              </a:pPr>
            </a:p>
          </p:txBody>
        </p:sp>
      </p:grpSp>
      <p:grpSp>
        <p:nvGrpSpPr>
          <p:cNvPr name="Group 6" id="6"/>
          <p:cNvGrpSpPr/>
          <p:nvPr/>
        </p:nvGrpSpPr>
        <p:grpSpPr>
          <a:xfrm rot="0">
            <a:off x="15330293" y="3092495"/>
            <a:ext cx="1929007" cy="4829482"/>
            <a:chOff x="0" y="0"/>
            <a:chExt cx="508051" cy="1271962"/>
          </a:xfrm>
        </p:grpSpPr>
        <p:sp>
          <p:nvSpPr>
            <p:cNvPr name="Freeform 7" id="7"/>
            <p:cNvSpPr/>
            <p:nvPr/>
          </p:nvSpPr>
          <p:spPr>
            <a:xfrm flipH="false" flipV="false" rot="0">
              <a:off x="0" y="0"/>
              <a:ext cx="508051" cy="1271962"/>
            </a:xfrm>
            <a:custGeom>
              <a:avLst/>
              <a:gdLst/>
              <a:ahLst/>
              <a:cxnLst/>
              <a:rect r="r" b="b" t="t" l="l"/>
              <a:pathLst>
                <a:path h="1271962" w="508051">
                  <a:moveTo>
                    <a:pt x="0" y="0"/>
                  </a:moveTo>
                  <a:lnTo>
                    <a:pt x="508051" y="0"/>
                  </a:lnTo>
                  <a:lnTo>
                    <a:pt x="508051" y="1271962"/>
                  </a:lnTo>
                  <a:lnTo>
                    <a:pt x="0" y="1271962"/>
                  </a:lnTo>
                  <a:close/>
                </a:path>
              </a:pathLst>
            </a:custGeom>
            <a:solidFill>
              <a:srgbClr val="000000">
                <a:alpha val="0"/>
              </a:srgbClr>
            </a:solidFill>
            <a:ln w="28575" cap="sq">
              <a:solidFill>
                <a:srgbClr val="0571D3"/>
              </a:solidFill>
              <a:prstDash val="solid"/>
              <a:miter/>
            </a:ln>
          </p:spPr>
        </p:sp>
        <p:sp>
          <p:nvSpPr>
            <p:cNvPr name="TextBox 8" id="8"/>
            <p:cNvSpPr txBox="true"/>
            <p:nvPr/>
          </p:nvSpPr>
          <p:spPr>
            <a:xfrm>
              <a:off x="0" y="-76200"/>
              <a:ext cx="508051" cy="1348162"/>
            </a:xfrm>
            <a:prstGeom prst="rect">
              <a:avLst/>
            </a:prstGeom>
          </p:spPr>
          <p:txBody>
            <a:bodyPr anchor="ctr" rtlCol="false" tIns="50800" lIns="50800" bIns="50800" rIns="50800"/>
            <a:lstStyle/>
            <a:p>
              <a:pPr algn="ctr">
                <a:lnSpc>
                  <a:spcPts val="3332"/>
                </a:lnSpc>
              </a:pPr>
            </a:p>
          </p:txBody>
        </p:sp>
      </p:grpSp>
      <p:grpSp>
        <p:nvGrpSpPr>
          <p:cNvPr name="Group 9" id="9"/>
          <p:cNvGrpSpPr/>
          <p:nvPr/>
        </p:nvGrpSpPr>
        <p:grpSpPr>
          <a:xfrm rot="0">
            <a:off x="9520057" y="7921977"/>
            <a:ext cx="1977247" cy="444630"/>
            <a:chOff x="0" y="0"/>
            <a:chExt cx="520757" cy="117104"/>
          </a:xfrm>
        </p:grpSpPr>
        <p:sp>
          <p:nvSpPr>
            <p:cNvPr name="Freeform 10" id="10"/>
            <p:cNvSpPr/>
            <p:nvPr/>
          </p:nvSpPr>
          <p:spPr>
            <a:xfrm flipH="false" flipV="false" rot="0">
              <a:off x="0" y="0"/>
              <a:ext cx="520756" cy="117104"/>
            </a:xfrm>
            <a:custGeom>
              <a:avLst/>
              <a:gdLst/>
              <a:ahLst/>
              <a:cxnLst/>
              <a:rect r="r" b="b" t="t" l="l"/>
              <a:pathLst>
                <a:path h="117104" w="520756">
                  <a:moveTo>
                    <a:pt x="0" y="0"/>
                  </a:moveTo>
                  <a:lnTo>
                    <a:pt x="520756" y="0"/>
                  </a:lnTo>
                  <a:lnTo>
                    <a:pt x="520756" y="117104"/>
                  </a:lnTo>
                  <a:lnTo>
                    <a:pt x="0" y="117104"/>
                  </a:lnTo>
                  <a:close/>
                </a:path>
              </a:pathLst>
            </a:custGeom>
            <a:solidFill>
              <a:srgbClr val="FF0000">
                <a:alpha val="38824"/>
              </a:srgbClr>
            </a:solidFill>
            <a:ln w="28575" cap="sq">
              <a:solidFill>
                <a:srgbClr val="FF0000">
                  <a:alpha val="38824"/>
                </a:srgbClr>
              </a:solidFill>
              <a:prstDash val="solid"/>
              <a:miter/>
            </a:ln>
          </p:spPr>
        </p:sp>
        <p:sp>
          <p:nvSpPr>
            <p:cNvPr name="TextBox 11" id="11"/>
            <p:cNvSpPr txBox="true"/>
            <p:nvPr/>
          </p:nvSpPr>
          <p:spPr>
            <a:xfrm>
              <a:off x="0" y="-76200"/>
              <a:ext cx="520757" cy="193304"/>
            </a:xfrm>
            <a:prstGeom prst="rect">
              <a:avLst/>
            </a:prstGeom>
          </p:spPr>
          <p:txBody>
            <a:bodyPr anchor="ctr" rtlCol="false" tIns="50800" lIns="50800" bIns="50800" rIns="50800"/>
            <a:lstStyle/>
            <a:p>
              <a:pPr algn="ctr">
                <a:lnSpc>
                  <a:spcPts val="3332"/>
                </a:lnSpc>
              </a:pPr>
            </a:p>
          </p:txBody>
        </p:sp>
      </p:grpSp>
      <p:grpSp>
        <p:nvGrpSpPr>
          <p:cNvPr name="Group 12" id="12"/>
          <p:cNvGrpSpPr/>
          <p:nvPr/>
        </p:nvGrpSpPr>
        <p:grpSpPr>
          <a:xfrm rot="0">
            <a:off x="15349549" y="7936882"/>
            <a:ext cx="1873329" cy="444630"/>
            <a:chOff x="0" y="0"/>
            <a:chExt cx="493387" cy="117104"/>
          </a:xfrm>
        </p:grpSpPr>
        <p:sp>
          <p:nvSpPr>
            <p:cNvPr name="Freeform 13" id="13"/>
            <p:cNvSpPr/>
            <p:nvPr/>
          </p:nvSpPr>
          <p:spPr>
            <a:xfrm flipH="false" flipV="false" rot="0">
              <a:off x="0" y="0"/>
              <a:ext cx="493387" cy="117104"/>
            </a:xfrm>
            <a:custGeom>
              <a:avLst/>
              <a:gdLst/>
              <a:ahLst/>
              <a:cxnLst/>
              <a:rect r="r" b="b" t="t" l="l"/>
              <a:pathLst>
                <a:path h="117104" w="493387">
                  <a:moveTo>
                    <a:pt x="0" y="0"/>
                  </a:moveTo>
                  <a:lnTo>
                    <a:pt x="493387" y="0"/>
                  </a:lnTo>
                  <a:lnTo>
                    <a:pt x="493387" y="117104"/>
                  </a:lnTo>
                  <a:lnTo>
                    <a:pt x="0" y="117104"/>
                  </a:lnTo>
                  <a:close/>
                </a:path>
              </a:pathLst>
            </a:custGeom>
            <a:solidFill>
              <a:srgbClr val="FFED00">
                <a:alpha val="38824"/>
              </a:srgbClr>
            </a:solidFill>
            <a:ln cap="sq">
              <a:noFill/>
              <a:prstDash val="solid"/>
              <a:miter/>
            </a:ln>
          </p:spPr>
        </p:sp>
        <p:sp>
          <p:nvSpPr>
            <p:cNvPr name="TextBox 14" id="14"/>
            <p:cNvSpPr txBox="true"/>
            <p:nvPr/>
          </p:nvSpPr>
          <p:spPr>
            <a:xfrm>
              <a:off x="0" y="-76200"/>
              <a:ext cx="493387" cy="193304"/>
            </a:xfrm>
            <a:prstGeom prst="rect">
              <a:avLst/>
            </a:prstGeom>
          </p:spPr>
          <p:txBody>
            <a:bodyPr anchor="ctr" rtlCol="false" tIns="50800" lIns="50800" bIns="50800" rIns="50800"/>
            <a:lstStyle/>
            <a:p>
              <a:pPr algn="ctr">
                <a:lnSpc>
                  <a:spcPts val="3332"/>
                </a:lnSpc>
              </a:pPr>
            </a:p>
          </p:txBody>
        </p:sp>
      </p:grpSp>
      <p:grpSp>
        <p:nvGrpSpPr>
          <p:cNvPr name="Group 15" id="15"/>
          <p:cNvGrpSpPr/>
          <p:nvPr/>
        </p:nvGrpSpPr>
        <p:grpSpPr>
          <a:xfrm rot="0">
            <a:off x="15348852" y="3092495"/>
            <a:ext cx="1891888" cy="444630"/>
            <a:chOff x="0" y="0"/>
            <a:chExt cx="498275" cy="117104"/>
          </a:xfrm>
        </p:grpSpPr>
        <p:sp>
          <p:nvSpPr>
            <p:cNvPr name="Freeform 16" id="16"/>
            <p:cNvSpPr/>
            <p:nvPr/>
          </p:nvSpPr>
          <p:spPr>
            <a:xfrm flipH="false" flipV="false" rot="0">
              <a:off x="0" y="0"/>
              <a:ext cx="498275" cy="117104"/>
            </a:xfrm>
            <a:custGeom>
              <a:avLst/>
              <a:gdLst/>
              <a:ahLst/>
              <a:cxnLst/>
              <a:rect r="r" b="b" t="t" l="l"/>
              <a:pathLst>
                <a:path h="117104" w="498275">
                  <a:moveTo>
                    <a:pt x="0" y="0"/>
                  </a:moveTo>
                  <a:lnTo>
                    <a:pt x="498275" y="0"/>
                  </a:lnTo>
                  <a:lnTo>
                    <a:pt x="498275" y="117104"/>
                  </a:lnTo>
                  <a:lnTo>
                    <a:pt x="0" y="117104"/>
                  </a:lnTo>
                  <a:close/>
                </a:path>
              </a:pathLst>
            </a:custGeom>
            <a:solidFill>
              <a:srgbClr val="0571D3">
                <a:alpha val="38824"/>
              </a:srgbClr>
            </a:solidFill>
            <a:ln cap="sq">
              <a:noFill/>
              <a:prstDash val="solid"/>
              <a:miter/>
            </a:ln>
          </p:spPr>
        </p:sp>
        <p:sp>
          <p:nvSpPr>
            <p:cNvPr name="TextBox 17" id="17"/>
            <p:cNvSpPr txBox="true"/>
            <p:nvPr/>
          </p:nvSpPr>
          <p:spPr>
            <a:xfrm>
              <a:off x="0" y="-76200"/>
              <a:ext cx="498275" cy="193304"/>
            </a:xfrm>
            <a:prstGeom prst="rect">
              <a:avLst/>
            </a:prstGeom>
          </p:spPr>
          <p:txBody>
            <a:bodyPr anchor="ctr" rtlCol="false" tIns="50800" lIns="50800" bIns="50800" rIns="50800"/>
            <a:lstStyle/>
            <a:p>
              <a:pPr algn="ctr">
                <a:lnSpc>
                  <a:spcPts val="3332"/>
                </a:lnSpc>
              </a:pPr>
            </a:p>
          </p:txBody>
        </p:sp>
      </p:grpSp>
      <p:grpSp>
        <p:nvGrpSpPr>
          <p:cNvPr name="Group 18" id="18"/>
          <p:cNvGrpSpPr/>
          <p:nvPr/>
        </p:nvGrpSpPr>
        <p:grpSpPr>
          <a:xfrm rot="0">
            <a:off x="15348852" y="3909475"/>
            <a:ext cx="1891888" cy="444630"/>
            <a:chOff x="0" y="0"/>
            <a:chExt cx="498275" cy="117104"/>
          </a:xfrm>
        </p:grpSpPr>
        <p:sp>
          <p:nvSpPr>
            <p:cNvPr name="Freeform 19" id="19"/>
            <p:cNvSpPr/>
            <p:nvPr/>
          </p:nvSpPr>
          <p:spPr>
            <a:xfrm flipH="false" flipV="false" rot="0">
              <a:off x="0" y="0"/>
              <a:ext cx="498275" cy="117104"/>
            </a:xfrm>
            <a:custGeom>
              <a:avLst/>
              <a:gdLst/>
              <a:ahLst/>
              <a:cxnLst/>
              <a:rect r="r" b="b" t="t" l="l"/>
              <a:pathLst>
                <a:path h="117104" w="498275">
                  <a:moveTo>
                    <a:pt x="0" y="0"/>
                  </a:moveTo>
                  <a:lnTo>
                    <a:pt x="498275" y="0"/>
                  </a:lnTo>
                  <a:lnTo>
                    <a:pt x="498275" y="117104"/>
                  </a:lnTo>
                  <a:lnTo>
                    <a:pt x="0" y="117104"/>
                  </a:lnTo>
                  <a:close/>
                </a:path>
              </a:pathLst>
            </a:custGeom>
            <a:solidFill>
              <a:srgbClr val="0571D3">
                <a:alpha val="38824"/>
              </a:srgbClr>
            </a:solidFill>
            <a:ln cap="sq">
              <a:noFill/>
              <a:prstDash val="solid"/>
              <a:miter/>
            </a:ln>
          </p:spPr>
        </p:sp>
        <p:sp>
          <p:nvSpPr>
            <p:cNvPr name="TextBox 20" id="20"/>
            <p:cNvSpPr txBox="true"/>
            <p:nvPr/>
          </p:nvSpPr>
          <p:spPr>
            <a:xfrm>
              <a:off x="0" y="-76200"/>
              <a:ext cx="498275" cy="193304"/>
            </a:xfrm>
            <a:prstGeom prst="rect">
              <a:avLst/>
            </a:prstGeom>
          </p:spPr>
          <p:txBody>
            <a:bodyPr anchor="ctr" rtlCol="false" tIns="50800" lIns="50800" bIns="50800" rIns="50800"/>
            <a:lstStyle/>
            <a:p>
              <a:pPr algn="ctr">
                <a:lnSpc>
                  <a:spcPts val="3332"/>
                </a:lnSpc>
              </a:pPr>
            </a:p>
          </p:txBody>
        </p:sp>
      </p:grpSp>
      <p:grpSp>
        <p:nvGrpSpPr>
          <p:cNvPr name="Group 21" id="21"/>
          <p:cNvGrpSpPr/>
          <p:nvPr/>
        </p:nvGrpSpPr>
        <p:grpSpPr>
          <a:xfrm rot="0">
            <a:off x="15330293" y="4337979"/>
            <a:ext cx="1891888" cy="444630"/>
            <a:chOff x="0" y="0"/>
            <a:chExt cx="498275" cy="117104"/>
          </a:xfrm>
        </p:grpSpPr>
        <p:sp>
          <p:nvSpPr>
            <p:cNvPr name="Freeform 22" id="22"/>
            <p:cNvSpPr/>
            <p:nvPr/>
          </p:nvSpPr>
          <p:spPr>
            <a:xfrm flipH="false" flipV="false" rot="0">
              <a:off x="0" y="0"/>
              <a:ext cx="498275" cy="117104"/>
            </a:xfrm>
            <a:custGeom>
              <a:avLst/>
              <a:gdLst/>
              <a:ahLst/>
              <a:cxnLst/>
              <a:rect r="r" b="b" t="t" l="l"/>
              <a:pathLst>
                <a:path h="117104" w="498275">
                  <a:moveTo>
                    <a:pt x="0" y="0"/>
                  </a:moveTo>
                  <a:lnTo>
                    <a:pt x="498275" y="0"/>
                  </a:lnTo>
                  <a:lnTo>
                    <a:pt x="498275" y="117104"/>
                  </a:lnTo>
                  <a:lnTo>
                    <a:pt x="0" y="117104"/>
                  </a:lnTo>
                  <a:close/>
                </a:path>
              </a:pathLst>
            </a:custGeom>
            <a:solidFill>
              <a:srgbClr val="0571D3">
                <a:alpha val="38824"/>
              </a:srgbClr>
            </a:solidFill>
            <a:ln cap="sq">
              <a:noFill/>
              <a:prstDash val="solid"/>
              <a:miter/>
            </a:ln>
          </p:spPr>
        </p:sp>
        <p:sp>
          <p:nvSpPr>
            <p:cNvPr name="TextBox 23" id="23"/>
            <p:cNvSpPr txBox="true"/>
            <p:nvPr/>
          </p:nvSpPr>
          <p:spPr>
            <a:xfrm>
              <a:off x="0" y="-76200"/>
              <a:ext cx="498275" cy="193304"/>
            </a:xfrm>
            <a:prstGeom prst="rect">
              <a:avLst/>
            </a:prstGeom>
          </p:spPr>
          <p:txBody>
            <a:bodyPr anchor="ctr" rtlCol="false" tIns="50800" lIns="50800" bIns="50800" rIns="50800"/>
            <a:lstStyle/>
            <a:p>
              <a:pPr algn="ctr">
                <a:lnSpc>
                  <a:spcPts val="3332"/>
                </a:lnSpc>
              </a:pPr>
            </a:p>
          </p:txBody>
        </p:sp>
      </p:grpSp>
      <p:grpSp>
        <p:nvGrpSpPr>
          <p:cNvPr name="Group 24" id="24"/>
          <p:cNvGrpSpPr/>
          <p:nvPr/>
        </p:nvGrpSpPr>
        <p:grpSpPr>
          <a:xfrm rot="0">
            <a:off x="15348852" y="5507236"/>
            <a:ext cx="1891888" cy="444630"/>
            <a:chOff x="0" y="0"/>
            <a:chExt cx="498275" cy="117104"/>
          </a:xfrm>
        </p:grpSpPr>
        <p:sp>
          <p:nvSpPr>
            <p:cNvPr name="Freeform 25" id="25"/>
            <p:cNvSpPr/>
            <p:nvPr/>
          </p:nvSpPr>
          <p:spPr>
            <a:xfrm flipH="false" flipV="false" rot="0">
              <a:off x="0" y="0"/>
              <a:ext cx="498275" cy="117104"/>
            </a:xfrm>
            <a:custGeom>
              <a:avLst/>
              <a:gdLst/>
              <a:ahLst/>
              <a:cxnLst/>
              <a:rect r="r" b="b" t="t" l="l"/>
              <a:pathLst>
                <a:path h="117104" w="498275">
                  <a:moveTo>
                    <a:pt x="0" y="0"/>
                  </a:moveTo>
                  <a:lnTo>
                    <a:pt x="498275" y="0"/>
                  </a:lnTo>
                  <a:lnTo>
                    <a:pt x="498275" y="117104"/>
                  </a:lnTo>
                  <a:lnTo>
                    <a:pt x="0" y="117104"/>
                  </a:lnTo>
                  <a:close/>
                </a:path>
              </a:pathLst>
            </a:custGeom>
            <a:solidFill>
              <a:srgbClr val="0571D3">
                <a:alpha val="38824"/>
              </a:srgbClr>
            </a:solidFill>
            <a:ln cap="sq">
              <a:noFill/>
              <a:prstDash val="solid"/>
              <a:miter/>
            </a:ln>
          </p:spPr>
        </p:sp>
        <p:sp>
          <p:nvSpPr>
            <p:cNvPr name="TextBox 26" id="26"/>
            <p:cNvSpPr txBox="true"/>
            <p:nvPr/>
          </p:nvSpPr>
          <p:spPr>
            <a:xfrm>
              <a:off x="0" y="-76200"/>
              <a:ext cx="498275" cy="193304"/>
            </a:xfrm>
            <a:prstGeom prst="rect">
              <a:avLst/>
            </a:prstGeom>
          </p:spPr>
          <p:txBody>
            <a:bodyPr anchor="ctr" rtlCol="false" tIns="50800" lIns="50800" bIns="50800" rIns="50800"/>
            <a:lstStyle/>
            <a:p>
              <a:pPr algn="ctr">
                <a:lnSpc>
                  <a:spcPts val="3332"/>
                </a:lnSpc>
              </a:pPr>
            </a:p>
          </p:txBody>
        </p:sp>
      </p:grpSp>
      <p:grpSp>
        <p:nvGrpSpPr>
          <p:cNvPr name="Group 27" id="27"/>
          <p:cNvGrpSpPr/>
          <p:nvPr/>
        </p:nvGrpSpPr>
        <p:grpSpPr>
          <a:xfrm rot="0">
            <a:off x="15348852" y="5951866"/>
            <a:ext cx="1891888" cy="444630"/>
            <a:chOff x="0" y="0"/>
            <a:chExt cx="498275" cy="117104"/>
          </a:xfrm>
        </p:grpSpPr>
        <p:sp>
          <p:nvSpPr>
            <p:cNvPr name="Freeform 28" id="28"/>
            <p:cNvSpPr/>
            <p:nvPr/>
          </p:nvSpPr>
          <p:spPr>
            <a:xfrm flipH="false" flipV="false" rot="0">
              <a:off x="0" y="0"/>
              <a:ext cx="498275" cy="117104"/>
            </a:xfrm>
            <a:custGeom>
              <a:avLst/>
              <a:gdLst/>
              <a:ahLst/>
              <a:cxnLst/>
              <a:rect r="r" b="b" t="t" l="l"/>
              <a:pathLst>
                <a:path h="117104" w="498275">
                  <a:moveTo>
                    <a:pt x="0" y="0"/>
                  </a:moveTo>
                  <a:lnTo>
                    <a:pt x="498275" y="0"/>
                  </a:lnTo>
                  <a:lnTo>
                    <a:pt x="498275" y="117104"/>
                  </a:lnTo>
                  <a:lnTo>
                    <a:pt x="0" y="117104"/>
                  </a:lnTo>
                  <a:close/>
                </a:path>
              </a:pathLst>
            </a:custGeom>
            <a:solidFill>
              <a:srgbClr val="0571D3">
                <a:alpha val="38824"/>
              </a:srgbClr>
            </a:solidFill>
            <a:ln cap="sq">
              <a:noFill/>
              <a:prstDash val="solid"/>
              <a:miter/>
            </a:ln>
          </p:spPr>
        </p:sp>
        <p:sp>
          <p:nvSpPr>
            <p:cNvPr name="TextBox 29" id="29"/>
            <p:cNvSpPr txBox="true"/>
            <p:nvPr/>
          </p:nvSpPr>
          <p:spPr>
            <a:xfrm>
              <a:off x="0" y="-76200"/>
              <a:ext cx="498275" cy="193304"/>
            </a:xfrm>
            <a:prstGeom prst="rect">
              <a:avLst/>
            </a:prstGeom>
          </p:spPr>
          <p:txBody>
            <a:bodyPr anchor="ctr" rtlCol="false" tIns="50800" lIns="50800" bIns="50800" rIns="50800"/>
            <a:lstStyle/>
            <a:p>
              <a:pPr algn="ctr">
                <a:lnSpc>
                  <a:spcPts val="3332"/>
                </a:lnSpc>
              </a:pPr>
            </a:p>
          </p:txBody>
        </p:sp>
      </p:grpSp>
      <p:sp>
        <p:nvSpPr>
          <p:cNvPr name="TextBox 30" id="30"/>
          <p:cNvSpPr txBox="true"/>
          <p:nvPr/>
        </p:nvSpPr>
        <p:spPr>
          <a:xfrm rot="0">
            <a:off x="1028700" y="1038225"/>
            <a:ext cx="8472797"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Quantitative Summary</a:t>
            </a:r>
          </a:p>
        </p:txBody>
      </p:sp>
      <p:sp>
        <p:nvSpPr>
          <p:cNvPr name="AutoShape 31" id="31"/>
          <p:cNvSpPr/>
          <p:nvPr/>
        </p:nvSpPr>
        <p:spPr>
          <a:xfrm flipV="true">
            <a:off x="9970878" y="8366607"/>
            <a:ext cx="513140" cy="371202"/>
          </a:xfrm>
          <a:prstGeom prst="line">
            <a:avLst/>
          </a:prstGeom>
          <a:ln cap="flat" w="38100">
            <a:solidFill>
              <a:srgbClr val="FF0000"/>
            </a:solidFill>
            <a:prstDash val="solid"/>
            <a:headEnd type="none" len="sm" w="sm"/>
            <a:tailEnd type="triangle" len="med" w="lg"/>
          </a:ln>
        </p:spPr>
      </p:sp>
      <p:sp>
        <p:nvSpPr>
          <p:cNvPr name="AutoShape 32" id="32"/>
          <p:cNvSpPr/>
          <p:nvPr/>
        </p:nvSpPr>
        <p:spPr>
          <a:xfrm flipV="true">
            <a:off x="14665926" y="8381512"/>
            <a:ext cx="1620287" cy="389878"/>
          </a:xfrm>
          <a:prstGeom prst="line">
            <a:avLst/>
          </a:prstGeom>
          <a:ln cap="flat" w="38100">
            <a:solidFill>
              <a:srgbClr val="9F9300"/>
            </a:solidFill>
            <a:prstDash val="solid"/>
            <a:headEnd type="none" len="sm" w="sm"/>
            <a:tailEnd type="triangle" len="med" w="lg"/>
          </a:ln>
        </p:spPr>
      </p:sp>
      <p:sp>
        <p:nvSpPr>
          <p:cNvPr name="TextBox 33" id="33"/>
          <p:cNvSpPr txBox="true"/>
          <p:nvPr/>
        </p:nvSpPr>
        <p:spPr>
          <a:xfrm rot="0">
            <a:off x="7703151" y="8797862"/>
            <a:ext cx="4535454" cy="891540"/>
          </a:xfrm>
          <a:prstGeom prst="rect">
            <a:avLst/>
          </a:prstGeom>
        </p:spPr>
        <p:txBody>
          <a:bodyPr anchor="t" rtlCol="false" tIns="0" lIns="0" bIns="0" rIns="0">
            <a:spAutoFit/>
          </a:bodyPr>
          <a:lstStyle/>
          <a:p>
            <a:pPr algn="l">
              <a:lnSpc>
                <a:spcPts val="2280"/>
              </a:lnSpc>
            </a:pPr>
            <a:r>
              <a:rPr lang="en-US" sz="2000" b="true">
                <a:solidFill>
                  <a:srgbClr val="000000"/>
                </a:solidFill>
                <a:latin typeface="Telegraf Bold"/>
                <a:ea typeface="Telegraf Bold"/>
                <a:cs typeface="Telegraf Bold"/>
                <a:sym typeface="Telegraf Bold"/>
              </a:rPr>
              <a:t>Severity breakdown:  </a:t>
            </a:r>
          </a:p>
          <a:p>
            <a:pPr algn="l">
              <a:lnSpc>
                <a:spcPts val="2280"/>
              </a:lnSpc>
            </a:pPr>
            <a:r>
              <a:rPr lang="en-US" sz="2000">
                <a:solidFill>
                  <a:srgbClr val="000000"/>
                </a:solidFill>
                <a:latin typeface="Telegraf"/>
                <a:ea typeface="Telegraf"/>
                <a:cs typeface="Telegraf"/>
                <a:sym typeface="Telegraf"/>
              </a:rPr>
              <a:t>Most common was </a:t>
            </a:r>
            <a:r>
              <a:rPr lang="en-US" sz="2000" b="true">
                <a:solidFill>
                  <a:srgbClr val="FF0000"/>
                </a:solidFill>
                <a:latin typeface="Telegraf Bold"/>
                <a:ea typeface="Telegraf Bold"/>
                <a:cs typeface="Telegraf Bold"/>
                <a:sym typeface="Telegraf Bold"/>
              </a:rPr>
              <a:t>severity 2</a:t>
            </a:r>
            <a:r>
              <a:rPr lang="en-US" sz="2000">
                <a:solidFill>
                  <a:srgbClr val="000000"/>
                </a:solidFill>
                <a:latin typeface="Telegraf"/>
                <a:ea typeface="Telegraf"/>
                <a:cs typeface="Telegraf"/>
                <a:sym typeface="Telegraf"/>
              </a:rPr>
              <a:t>, </a:t>
            </a:r>
          </a:p>
          <a:p>
            <a:pPr algn="l">
              <a:lnSpc>
                <a:spcPts val="2280"/>
              </a:lnSpc>
            </a:pPr>
            <a:r>
              <a:rPr lang="en-US" sz="2000">
                <a:solidFill>
                  <a:srgbClr val="000000"/>
                </a:solidFill>
                <a:latin typeface="Telegraf"/>
                <a:ea typeface="Telegraf"/>
                <a:cs typeface="Telegraf"/>
                <a:sym typeface="Telegraf"/>
              </a:rPr>
              <a:t>then severity 1, severity 3</a:t>
            </a:r>
          </a:p>
        </p:txBody>
      </p:sp>
      <p:sp>
        <p:nvSpPr>
          <p:cNvPr name="TextBox 34" id="34"/>
          <p:cNvSpPr txBox="true"/>
          <p:nvPr/>
        </p:nvSpPr>
        <p:spPr>
          <a:xfrm rot="0">
            <a:off x="12773667" y="8955261"/>
            <a:ext cx="2013410" cy="605790"/>
          </a:xfrm>
          <a:prstGeom prst="rect">
            <a:avLst/>
          </a:prstGeom>
        </p:spPr>
        <p:txBody>
          <a:bodyPr anchor="t" rtlCol="false" tIns="0" lIns="0" bIns="0" rIns="0">
            <a:spAutoFit/>
          </a:bodyPr>
          <a:lstStyle/>
          <a:p>
            <a:pPr algn="l">
              <a:lnSpc>
                <a:spcPts val="2280"/>
              </a:lnSpc>
            </a:pPr>
            <a:r>
              <a:rPr lang="en-US" sz="2000" b="true">
                <a:solidFill>
                  <a:srgbClr val="000000"/>
                </a:solidFill>
                <a:latin typeface="Telegraf Bold"/>
                <a:ea typeface="Telegraf Bold"/>
                <a:cs typeface="Telegraf Bold"/>
                <a:sym typeface="Telegraf Bold"/>
              </a:rPr>
              <a:t>Total violations: </a:t>
            </a:r>
          </a:p>
          <a:p>
            <a:pPr algn="l">
              <a:lnSpc>
                <a:spcPts val="2280"/>
              </a:lnSpc>
            </a:pPr>
            <a:r>
              <a:rPr lang="en-US" sz="2000" b="true">
                <a:solidFill>
                  <a:srgbClr val="9F9300"/>
                </a:solidFill>
                <a:latin typeface="Telegraf Bold"/>
                <a:ea typeface="Telegraf Bold"/>
                <a:cs typeface="Telegraf Bold"/>
                <a:sym typeface="Telegraf Bold"/>
              </a:rPr>
              <a:t>67</a:t>
            </a:r>
          </a:p>
        </p:txBody>
      </p:sp>
      <p:sp>
        <p:nvSpPr>
          <p:cNvPr name="TextBox 35" id="35"/>
          <p:cNvSpPr txBox="true"/>
          <p:nvPr/>
        </p:nvSpPr>
        <p:spPr>
          <a:xfrm rot="0">
            <a:off x="12498382" y="1277684"/>
            <a:ext cx="5283082" cy="891540"/>
          </a:xfrm>
          <a:prstGeom prst="rect">
            <a:avLst/>
          </a:prstGeom>
        </p:spPr>
        <p:txBody>
          <a:bodyPr anchor="t" rtlCol="false" tIns="0" lIns="0" bIns="0" rIns="0">
            <a:spAutoFit/>
          </a:bodyPr>
          <a:lstStyle/>
          <a:p>
            <a:pPr algn="l">
              <a:lnSpc>
                <a:spcPts val="2280"/>
              </a:lnSpc>
            </a:pPr>
            <a:r>
              <a:rPr lang="en-US" sz="2000" b="true">
                <a:solidFill>
                  <a:srgbClr val="000000"/>
                </a:solidFill>
                <a:latin typeface="Telegraf Bold"/>
                <a:ea typeface="Telegraf Bold"/>
                <a:cs typeface="Telegraf Bold"/>
                <a:sym typeface="Telegraf Bold"/>
              </a:rPr>
              <a:t>Most common violations: </a:t>
            </a:r>
          </a:p>
          <a:p>
            <a:pPr algn="l">
              <a:lnSpc>
                <a:spcPts val="2280"/>
              </a:lnSpc>
            </a:pPr>
            <a:r>
              <a:rPr lang="en-US" sz="2000" b="true">
                <a:solidFill>
                  <a:srgbClr val="0571D3"/>
                </a:solidFill>
                <a:latin typeface="Telegraf Bold"/>
                <a:ea typeface="Telegraf Bold"/>
                <a:cs typeface="Telegraf Bold"/>
                <a:sym typeface="Telegraf Bold"/>
              </a:rPr>
              <a:t>H4 Consistency and standards,</a:t>
            </a:r>
            <a:r>
              <a:rPr lang="en-US" sz="2000">
                <a:solidFill>
                  <a:srgbClr val="000000"/>
                </a:solidFill>
                <a:latin typeface="Telegraf"/>
                <a:ea typeface="Telegraf"/>
                <a:cs typeface="Telegraf"/>
                <a:sym typeface="Telegraf"/>
              </a:rPr>
              <a:t> then</a:t>
            </a:r>
          </a:p>
          <a:p>
            <a:pPr algn="l">
              <a:lnSpc>
                <a:spcPts val="2280"/>
              </a:lnSpc>
            </a:pPr>
            <a:r>
              <a:rPr lang="en-US" sz="2000">
                <a:solidFill>
                  <a:srgbClr val="000000"/>
                </a:solidFill>
                <a:latin typeface="Telegraf"/>
                <a:ea typeface="Telegraf"/>
                <a:cs typeface="Telegraf"/>
                <a:sym typeface="Telegraf"/>
              </a:rPr>
              <a:t>H7, H8, H1, H3 in order</a:t>
            </a:r>
          </a:p>
        </p:txBody>
      </p:sp>
      <p:sp>
        <p:nvSpPr>
          <p:cNvPr name="TextBox 36" id="36"/>
          <p:cNvSpPr txBox="true"/>
          <p:nvPr/>
        </p:nvSpPr>
        <p:spPr>
          <a:xfrm rot="0">
            <a:off x="14936732" y="8955261"/>
            <a:ext cx="2285449" cy="605790"/>
          </a:xfrm>
          <a:prstGeom prst="rect">
            <a:avLst/>
          </a:prstGeom>
        </p:spPr>
        <p:txBody>
          <a:bodyPr anchor="t" rtlCol="false" tIns="0" lIns="0" bIns="0" rIns="0">
            <a:spAutoFit/>
          </a:bodyPr>
          <a:lstStyle/>
          <a:p>
            <a:pPr algn="l">
              <a:lnSpc>
                <a:spcPts val="2280"/>
              </a:lnSpc>
            </a:pPr>
            <a:r>
              <a:rPr lang="en-US" sz="2000" b="true">
                <a:solidFill>
                  <a:srgbClr val="000000"/>
                </a:solidFill>
                <a:latin typeface="Telegraf Bold"/>
                <a:ea typeface="Telegraf Bold"/>
                <a:cs typeface="Telegraf Bold"/>
                <a:sym typeface="Telegraf Bold"/>
              </a:rPr>
              <a:t>Total revisions: </a:t>
            </a:r>
          </a:p>
          <a:p>
            <a:pPr algn="l">
              <a:lnSpc>
                <a:spcPts val="2280"/>
              </a:lnSpc>
            </a:pPr>
            <a:r>
              <a:rPr lang="en-US" sz="2000" b="true">
                <a:solidFill>
                  <a:srgbClr val="1EA334"/>
                </a:solidFill>
                <a:latin typeface="Telegraf Bold"/>
                <a:ea typeface="Telegraf Bold"/>
                <a:cs typeface="Telegraf Bold"/>
                <a:sym typeface="Telegraf Bold"/>
              </a:rPr>
              <a:t>40</a:t>
            </a:r>
            <a:r>
              <a:rPr lang="en-US" sz="2000" b="true">
                <a:solidFill>
                  <a:srgbClr val="000000"/>
                </a:solidFill>
                <a:latin typeface="Telegraf Bold"/>
                <a:ea typeface="Telegraf Bold"/>
                <a:cs typeface="Telegraf Bold"/>
                <a:sym typeface="Telegraf Bold"/>
              </a:rPr>
              <a:t> </a:t>
            </a:r>
            <a:r>
              <a:rPr lang="en-US" sz="2000">
                <a:solidFill>
                  <a:srgbClr val="000000"/>
                </a:solidFill>
                <a:latin typeface="Telegraf"/>
                <a:ea typeface="Telegraf"/>
                <a:cs typeface="Telegraf"/>
                <a:sym typeface="Telegraf"/>
              </a:rPr>
              <a:t>/ 67</a:t>
            </a:r>
          </a:p>
        </p:txBody>
      </p:sp>
      <p:sp>
        <p:nvSpPr>
          <p:cNvPr name="AutoShape 37" id="37"/>
          <p:cNvSpPr/>
          <p:nvPr/>
        </p:nvSpPr>
        <p:spPr>
          <a:xfrm>
            <a:off x="14927925" y="2360022"/>
            <a:ext cx="1113518" cy="389996"/>
          </a:xfrm>
          <a:prstGeom prst="line">
            <a:avLst/>
          </a:prstGeom>
          <a:ln cap="flat" w="38100">
            <a:solidFill>
              <a:srgbClr val="0571D3"/>
            </a:solidFill>
            <a:prstDash val="solid"/>
            <a:headEnd type="none" len="sm" w="sm"/>
            <a:tailEnd type="triangle" len="med" w="lg"/>
          </a:ln>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15270054"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High Level Summary</a:t>
            </a:r>
          </a:p>
        </p:txBody>
      </p:sp>
      <p:grpSp>
        <p:nvGrpSpPr>
          <p:cNvPr name="Group 3" id="3"/>
          <p:cNvGrpSpPr/>
          <p:nvPr/>
        </p:nvGrpSpPr>
        <p:grpSpPr>
          <a:xfrm rot="0">
            <a:off x="1028700" y="2027246"/>
            <a:ext cx="8014952" cy="7541190"/>
            <a:chOff x="0" y="0"/>
            <a:chExt cx="11262377" cy="10596662"/>
          </a:xfrm>
        </p:grpSpPr>
        <p:sp>
          <p:nvSpPr>
            <p:cNvPr name="Freeform 4" id="4"/>
            <p:cNvSpPr/>
            <p:nvPr/>
          </p:nvSpPr>
          <p:spPr>
            <a:xfrm flipH="false" flipV="false" rot="0">
              <a:off x="57150" y="58420"/>
              <a:ext cx="11192527" cy="10525542"/>
            </a:xfrm>
            <a:custGeom>
              <a:avLst/>
              <a:gdLst/>
              <a:ahLst/>
              <a:cxnLst/>
              <a:rect r="r" b="b" t="t" l="l"/>
              <a:pathLst>
                <a:path h="10525542" w="11192527">
                  <a:moveTo>
                    <a:pt x="11107437" y="10495061"/>
                  </a:moveTo>
                  <a:lnTo>
                    <a:pt x="0" y="10495061"/>
                  </a:lnTo>
                  <a:cubicBezTo>
                    <a:pt x="5080" y="10512842"/>
                    <a:pt x="21590" y="10525542"/>
                    <a:pt x="40640" y="10525542"/>
                  </a:cubicBezTo>
                  <a:lnTo>
                    <a:pt x="11149347" y="10525542"/>
                  </a:lnTo>
                  <a:cubicBezTo>
                    <a:pt x="11173477" y="10525542"/>
                    <a:pt x="11192527" y="10506492"/>
                    <a:pt x="11192527" y="10482361"/>
                  </a:cubicBezTo>
                  <a:lnTo>
                    <a:pt x="11192527" y="40640"/>
                  </a:lnTo>
                  <a:cubicBezTo>
                    <a:pt x="11192527" y="21590"/>
                    <a:pt x="11179827" y="6350"/>
                    <a:pt x="11163317" y="0"/>
                  </a:cubicBezTo>
                  <a:lnTo>
                    <a:pt x="11163317" y="10439182"/>
                  </a:lnTo>
                  <a:cubicBezTo>
                    <a:pt x="11163317" y="10469661"/>
                    <a:pt x="11137917" y="10495061"/>
                    <a:pt x="11107437" y="10495061"/>
                  </a:cubicBezTo>
                  <a:close/>
                </a:path>
              </a:pathLst>
            </a:custGeom>
            <a:solidFill>
              <a:srgbClr val="000000"/>
            </a:solidFill>
          </p:spPr>
        </p:sp>
        <p:sp>
          <p:nvSpPr>
            <p:cNvPr name="Freeform 5" id="5"/>
            <p:cNvSpPr/>
            <p:nvPr/>
          </p:nvSpPr>
          <p:spPr>
            <a:xfrm flipH="false" flipV="false" rot="0">
              <a:off x="12700" y="12700"/>
              <a:ext cx="11195067" cy="10528081"/>
            </a:xfrm>
            <a:custGeom>
              <a:avLst/>
              <a:gdLst/>
              <a:ahLst/>
              <a:cxnLst/>
              <a:rect r="r" b="b" t="t" l="l"/>
              <a:pathLst>
                <a:path h="10528081" w="11195067">
                  <a:moveTo>
                    <a:pt x="43180" y="10528081"/>
                  </a:moveTo>
                  <a:lnTo>
                    <a:pt x="11151887" y="10528081"/>
                  </a:lnTo>
                  <a:cubicBezTo>
                    <a:pt x="11176017" y="10528081"/>
                    <a:pt x="11195067" y="10509031"/>
                    <a:pt x="11195067" y="10484902"/>
                  </a:cubicBezTo>
                  <a:lnTo>
                    <a:pt x="11195067" y="43180"/>
                  </a:lnTo>
                  <a:cubicBezTo>
                    <a:pt x="11195067" y="19050"/>
                    <a:pt x="11176017" y="0"/>
                    <a:pt x="11151887" y="0"/>
                  </a:cubicBezTo>
                  <a:lnTo>
                    <a:pt x="43180" y="0"/>
                  </a:lnTo>
                  <a:cubicBezTo>
                    <a:pt x="19050" y="0"/>
                    <a:pt x="0" y="19050"/>
                    <a:pt x="0" y="43180"/>
                  </a:cubicBezTo>
                  <a:lnTo>
                    <a:pt x="0" y="10484902"/>
                  </a:lnTo>
                  <a:cubicBezTo>
                    <a:pt x="0" y="10509031"/>
                    <a:pt x="19050" y="10528081"/>
                    <a:pt x="43180" y="10528081"/>
                  </a:cubicBezTo>
                  <a:close/>
                </a:path>
              </a:pathLst>
            </a:custGeom>
            <a:solidFill>
              <a:srgbClr val="F8F8F8"/>
            </a:solidFill>
          </p:spPr>
        </p:sp>
        <p:sp>
          <p:nvSpPr>
            <p:cNvPr name="Freeform 6" id="6"/>
            <p:cNvSpPr/>
            <p:nvPr/>
          </p:nvSpPr>
          <p:spPr>
            <a:xfrm flipH="false" flipV="false" rot="0">
              <a:off x="0" y="0"/>
              <a:ext cx="11262377" cy="10596662"/>
            </a:xfrm>
            <a:custGeom>
              <a:avLst/>
              <a:gdLst/>
              <a:ahLst/>
              <a:cxnLst/>
              <a:rect r="r" b="b" t="t" l="l"/>
              <a:pathLst>
                <a:path h="10596662" w="11262377">
                  <a:moveTo>
                    <a:pt x="11219197" y="44450"/>
                  </a:moveTo>
                  <a:cubicBezTo>
                    <a:pt x="11214117" y="19050"/>
                    <a:pt x="11191257" y="0"/>
                    <a:pt x="11164587" y="0"/>
                  </a:cubicBezTo>
                  <a:lnTo>
                    <a:pt x="55880" y="0"/>
                  </a:lnTo>
                  <a:cubicBezTo>
                    <a:pt x="25400" y="0"/>
                    <a:pt x="0" y="25400"/>
                    <a:pt x="0" y="55880"/>
                  </a:cubicBezTo>
                  <a:lnTo>
                    <a:pt x="0" y="10497602"/>
                  </a:lnTo>
                  <a:cubicBezTo>
                    <a:pt x="0" y="10524272"/>
                    <a:pt x="17780" y="10545862"/>
                    <a:pt x="43180" y="10552212"/>
                  </a:cubicBezTo>
                  <a:cubicBezTo>
                    <a:pt x="48260" y="10577612"/>
                    <a:pt x="71120" y="10596662"/>
                    <a:pt x="97790" y="10596662"/>
                  </a:cubicBezTo>
                  <a:lnTo>
                    <a:pt x="11206497" y="10596662"/>
                  </a:lnTo>
                  <a:cubicBezTo>
                    <a:pt x="11236977" y="10596662"/>
                    <a:pt x="11262377" y="10571262"/>
                    <a:pt x="11262377" y="10540781"/>
                  </a:cubicBezTo>
                  <a:lnTo>
                    <a:pt x="11262377" y="99060"/>
                  </a:lnTo>
                  <a:cubicBezTo>
                    <a:pt x="11262377" y="72390"/>
                    <a:pt x="11244597" y="50800"/>
                    <a:pt x="11219197" y="44450"/>
                  </a:cubicBezTo>
                  <a:close/>
                  <a:moveTo>
                    <a:pt x="12700" y="10497602"/>
                  </a:moveTo>
                  <a:lnTo>
                    <a:pt x="12700" y="55880"/>
                  </a:lnTo>
                  <a:cubicBezTo>
                    <a:pt x="12700" y="31750"/>
                    <a:pt x="31750" y="12700"/>
                    <a:pt x="55880" y="12700"/>
                  </a:cubicBezTo>
                  <a:lnTo>
                    <a:pt x="11164587" y="12700"/>
                  </a:lnTo>
                  <a:cubicBezTo>
                    <a:pt x="11188717" y="12700"/>
                    <a:pt x="11207767" y="31750"/>
                    <a:pt x="11207767" y="55880"/>
                  </a:cubicBezTo>
                  <a:lnTo>
                    <a:pt x="11207767" y="10497602"/>
                  </a:lnTo>
                  <a:cubicBezTo>
                    <a:pt x="11207767" y="10521731"/>
                    <a:pt x="11188717" y="10540781"/>
                    <a:pt x="11164587" y="10540781"/>
                  </a:cubicBezTo>
                  <a:lnTo>
                    <a:pt x="55880" y="10540781"/>
                  </a:lnTo>
                  <a:cubicBezTo>
                    <a:pt x="31750" y="10540781"/>
                    <a:pt x="12700" y="10521731"/>
                    <a:pt x="12700" y="10497602"/>
                  </a:cubicBezTo>
                  <a:close/>
                  <a:moveTo>
                    <a:pt x="11249677" y="10540781"/>
                  </a:moveTo>
                  <a:cubicBezTo>
                    <a:pt x="11249677" y="10564912"/>
                    <a:pt x="11230627" y="10583962"/>
                    <a:pt x="11206497" y="10583962"/>
                  </a:cubicBezTo>
                  <a:lnTo>
                    <a:pt x="97790" y="10583962"/>
                  </a:lnTo>
                  <a:cubicBezTo>
                    <a:pt x="78740" y="10583962"/>
                    <a:pt x="62230" y="10571262"/>
                    <a:pt x="57150" y="10553481"/>
                  </a:cubicBezTo>
                  <a:lnTo>
                    <a:pt x="11164587" y="10553481"/>
                  </a:lnTo>
                  <a:cubicBezTo>
                    <a:pt x="11195067" y="10553481"/>
                    <a:pt x="11220467" y="10528081"/>
                    <a:pt x="11220467" y="10497602"/>
                  </a:cubicBezTo>
                  <a:lnTo>
                    <a:pt x="11220467" y="58420"/>
                  </a:lnTo>
                  <a:cubicBezTo>
                    <a:pt x="11236977" y="64770"/>
                    <a:pt x="11249677" y="80010"/>
                    <a:pt x="11249677" y="99060"/>
                  </a:cubicBezTo>
                  <a:lnTo>
                    <a:pt x="11249677" y="10540781"/>
                  </a:lnTo>
                  <a:close/>
                </a:path>
              </a:pathLst>
            </a:custGeom>
            <a:solidFill>
              <a:srgbClr val="000000"/>
            </a:solidFill>
          </p:spPr>
        </p:sp>
      </p:grpSp>
      <p:grpSp>
        <p:nvGrpSpPr>
          <p:cNvPr name="Group 7" id="7"/>
          <p:cNvGrpSpPr/>
          <p:nvPr/>
        </p:nvGrpSpPr>
        <p:grpSpPr>
          <a:xfrm rot="0">
            <a:off x="9324891" y="2027246"/>
            <a:ext cx="8084336" cy="7541190"/>
            <a:chOff x="0" y="0"/>
            <a:chExt cx="11359874" cy="10596662"/>
          </a:xfrm>
        </p:grpSpPr>
        <p:sp>
          <p:nvSpPr>
            <p:cNvPr name="Freeform 8" id="8"/>
            <p:cNvSpPr/>
            <p:nvPr/>
          </p:nvSpPr>
          <p:spPr>
            <a:xfrm flipH="false" flipV="false" rot="0">
              <a:off x="57150" y="58420"/>
              <a:ext cx="11290024" cy="10525542"/>
            </a:xfrm>
            <a:custGeom>
              <a:avLst/>
              <a:gdLst/>
              <a:ahLst/>
              <a:cxnLst/>
              <a:rect r="r" b="b" t="t" l="l"/>
              <a:pathLst>
                <a:path h="10525542" w="11290024">
                  <a:moveTo>
                    <a:pt x="11204934" y="10495061"/>
                  </a:moveTo>
                  <a:lnTo>
                    <a:pt x="0" y="10495061"/>
                  </a:lnTo>
                  <a:cubicBezTo>
                    <a:pt x="5080" y="10512842"/>
                    <a:pt x="21590" y="10525542"/>
                    <a:pt x="40640" y="10525542"/>
                  </a:cubicBezTo>
                  <a:lnTo>
                    <a:pt x="11246845" y="10525542"/>
                  </a:lnTo>
                  <a:cubicBezTo>
                    <a:pt x="11270974" y="10525542"/>
                    <a:pt x="11290024" y="10506492"/>
                    <a:pt x="11290024" y="10482361"/>
                  </a:cubicBezTo>
                  <a:lnTo>
                    <a:pt x="11290024" y="40640"/>
                  </a:lnTo>
                  <a:cubicBezTo>
                    <a:pt x="11290024" y="21590"/>
                    <a:pt x="11277324" y="6350"/>
                    <a:pt x="11260814" y="0"/>
                  </a:cubicBezTo>
                  <a:lnTo>
                    <a:pt x="11260814" y="10439182"/>
                  </a:lnTo>
                  <a:cubicBezTo>
                    <a:pt x="11260814" y="10469661"/>
                    <a:pt x="11235414" y="10495061"/>
                    <a:pt x="11204934" y="10495061"/>
                  </a:cubicBezTo>
                  <a:close/>
                </a:path>
              </a:pathLst>
            </a:custGeom>
            <a:solidFill>
              <a:srgbClr val="000000"/>
            </a:solidFill>
          </p:spPr>
        </p:sp>
        <p:sp>
          <p:nvSpPr>
            <p:cNvPr name="Freeform 9" id="9"/>
            <p:cNvSpPr/>
            <p:nvPr/>
          </p:nvSpPr>
          <p:spPr>
            <a:xfrm flipH="false" flipV="false" rot="0">
              <a:off x="12700" y="12700"/>
              <a:ext cx="11292564" cy="10528081"/>
            </a:xfrm>
            <a:custGeom>
              <a:avLst/>
              <a:gdLst/>
              <a:ahLst/>
              <a:cxnLst/>
              <a:rect r="r" b="b" t="t" l="l"/>
              <a:pathLst>
                <a:path h="10528081" w="11292564">
                  <a:moveTo>
                    <a:pt x="43180" y="10528081"/>
                  </a:moveTo>
                  <a:lnTo>
                    <a:pt x="11249384" y="10528081"/>
                  </a:lnTo>
                  <a:cubicBezTo>
                    <a:pt x="11273514" y="10528081"/>
                    <a:pt x="11292564" y="10509031"/>
                    <a:pt x="11292564" y="10484902"/>
                  </a:cubicBezTo>
                  <a:lnTo>
                    <a:pt x="11292564" y="43180"/>
                  </a:lnTo>
                  <a:cubicBezTo>
                    <a:pt x="11292564" y="19050"/>
                    <a:pt x="11273514" y="0"/>
                    <a:pt x="11249384" y="0"/>
                  </a:cubicBezTo>
                  <a:lnTo>
                    <a:pt x="43180" y="0"/>
                  </a:lnTo>
                  <a:cubicBezTo>
                    <a:pt x="19050" y="0"/>
                    <a:pt x="0" y="19050"/>
                    <a:pt x="0" y="43180"/>
                  </a:cubicBezTo>
                  <a:lnTo>
                    <a:pt x="0" y="10484902"/>
                  </a:lnTo>
                  <a:cubicBezTo>
                    <a:pt x="0" y="10509031"/>
                    <a:pt x="19050" y="10528081"/>
                    <a:pt x="43180" y="10528081"/>
                  </a:cubicBezTo>
                  <a:close/>
                </a:path>
              </a:pathLst>
            </a:custGeom>
            <a:solidFill>
              <a:srgbClr val="F8F8F8"/>
            </a:solidFill>
          </p:spPr>
        </p:sp>
        <p:sp>
          <p:nvSpPr>
            <p:cNvPr name="Freeform 10" id="10"/>
            <p:cNvSpPr/>
            <p:nvPr/>
          </p:nvSpPr>
          <p:spPr>
            <a:xfrm flipH="false" flipV="false" rot="0">
              <a:off x="0" y="0"/>
              <a:ext cx="11359874" cy="10596662"/>
            </a:xfrm>
            <a:custGeom>
              <a:avLst/>
              <a:gdLst/>
              <a:ahLst/>
              <a:cxnLst/>
              <a:rect r="r" b="b" t="t" l="l"/>
              <a:pathLst>
                <a:path h="10596662" w="11359874">
                  <a:moveTo>
                    <a:pt x="11316694" y="44450"/>
                  </a:moveTo>
                  <a:cubicBezTo>
                    <a:pt x="11311614" y="19050"/>
                    <a:pt x="11288754" y="0"/>
                    <a:pt x="11262084" y="0"/>
                  </a:cubicBezTo>
                  <a:lnTo>
                    <a:pt x="55880" y="0"/>
                  </a:lnTo>
                  <a:cubicBezTo>
                    <a:pt x="25400" y="0"/>
                    <a:pt x="0" y="25400"/>
                    <a:pt x="0" y="55880"/>
                  </a:cubicBezTo>
                  <a:lnTo>
                    <a:pt x="0" y="10497602"/>
                  </a:lnTo>
                  <a:cubicBezTo>
                    <a:pt x="0" y="10524272"/>
                    <a:pt x="17780" y="10545862"/>
                    <a:pt x="43180" y="10552212"/>
                  </a:cubicBezTo>
                  <a:cubicBezTo>
                    <a:pt x="48260" y="10577612"/>
                    <a:pt x="71120" y="10596662"/>
                    <a:pt x="97790" y="10596662"/>
                  </a:cubicBezTo>
                  <a:lnTo>
                    <a:pt x="11303995" y="10596662"/>
                  </a:lnTo>
                  <a:cubicBezTo>
                    <a:pt x="11334474" y="10596662"/>
                    <a:pt x="11359874" y="10571262"/>
                    <a:pt x="11359874" y="10540781"/>
                  </a:cubicBezTo>
                  <a:lnTo>
                    <a:pt x="11359874" y="99060"/>
                  </a:lnTo>
                  <a:cubicBezTo>
                    <a:pt x="11359874" y="72390"/>
                    <a:pt x="11342094" y="50800"/>
                    <a:pt x="11316694" y="44450"/>
                  </a:cubicBezTo>
                  <a:close/>
                  <a:moveTo>
                    <a:pt x="12700" y="10497602"/>
                  </a:moveTo>
                  <a:lnTo>
                    <a:pt x="12700" y="55880"/>
                  </a:lnTo>
                  <a:cubicBezTo>
                    <a:pt x="12700" y="31750"/>
                    <a:pt x="31750" y="12700"/>
                    <a:pt x="55880" y="12700"/>
                  </a:cubicBezTo>
                  <a:lnTo>
                    <a:pt x="11262084" y="12700"/>
                  </a:lnTo>
                  <a:cubicBezTo>
                    <a:pt x="11286214" y="12700"/>
                    <a:pt x="11305264" y="31750"/>
                    <a:pt x="11305264" y="55880"/>
                  </a:cubicBezTo>
                  <a:lnTo>
                    <a:pt x="11305264" y="10497602"/>
                  </a:lnTo>
                  <a:cubicBezTo>
                    <a:pt x="11305264" y="10521731"/>
                    <a:pt x="11286214" y="10540781"/>
                    <a:pt x="11262084" y="10540781"/>
                  </a:cubicBezTo>
                  <a:lnTo>
                    <a:pt x="55880" y="10540781"/>
                  </a:lnTo>
                  <a:cubicBezTo>
                    <a:pt x="31750" y="10540781"/>
                    <a:pt x="12700" y="10521731"/>
                    <a:pt x="12700" y="10497602"/>
                  </a:cubicBezTo>
                  <a:close/>
                  <a:moveTo>
                    <a:pt x="11347174" y="10540781"/>
                  </a:moveTo>
                  <a:cubicBezTo>
                    <a:pt x="11347174" y="10564912"/>
                    <a:pt x="11328124" y="10583962"/>
                    <a:pt x="11303995" y="10583962"/>
                  </a:cubicBezTo>
                  <a:lnTo>
                    <a:pt x="97790" y="10583962"/>
                  </a:lnTo>
                  <a:cubicBezTo>
                    <a:pt x="78740" y="10583962"/>
                    <a:pt x="62230" y="10571262"/>
                    <a:pt x="57150" y="10553481"/>
                  </a:cubicBezTo>
                  <a:lnTo>
                    <a:pt x="11262084" y="10553481"/>
                  </a:lnTo>
                  <a:cubicBezTo>
                    <a:pt x="11292564" y="10553481"/>
                    <a:pt x="11317964" y="10528081"/>
                    <a:pt x="11317964" y="10497602"/>
                  </a:cubicBezTo>
                  <a:lnTo>
                    <a:pt x="11317964" y="58420"/>
                  </a:lnTo>
                  <a:cubicBezTo>
                    <a:pt x="11334474" y="64770"/>
                    <a:pt x="11347174" y="80010"/>
                    <a:pt x="11347174" y="99060"/>
                  </a:cubicBezTo>
                  <a:lnTo>
                    <a:pt x="11347174" y="10540781"/>
                  </a:lnTo>
                  <a:close/>
                </a:path>
              </a:pathLst>
            </a:custGeom>
            <a:solidFill>
              <a:srgbClr val="000000"/>
            </a:solidFill>
          </p:spPr>
        </p:sp>
      </p:grpSp>
      <p:sp>
        <p:nvSpPr>
          <p:cNvPr name="TextBox 11" id="11"/>
          <p:cNvSpPr txBox="true"/>
          <p:nvPr/>
        </p:nvSpPr>
        <p:spPr>
          <a:xfrm rot="0">
            <a:off x="2847237" y="2444778"/>
            <a:ext cx="4360181" cy="533384"/>
          </a:xfrm>
          <a:prstGeom prst="rect">
            <a:avLst/>
          </a:prstGeom>
        </p:spPr>
        <p:txBody>
          <a:bodyPr anchor="t" rtlCol="false" tIns="0" lIns="0" bIns="0" rIns="0">
            <a:spAutoFit/>
          </a:bodyPr>
          <a:lstStyle/>
          <a:p>
            <a:pPr algn="ctr" marL="0" indent="0" lvl="0">
              <a:lnSpc>
                <a:spcPts val="4200"/>
              </a:lnSpc>
              <a:spcBef>
                <a:spcPct val="0"/>
              </a:spcBef>
            </a:pPr>
            <a:r>
              <a:rPr lang="en-US" b="true" sz="3000" spc="-30">
                <a:solidFill>
                  <a:srgbClr val="000000"/>
                </a:solidFill>
                <a:latin typeface="RoxboroughCF Bold"/>
                <a:ea typeface="RoxboroughCF Bold"/>
                <a:cs typeface="RoxboroughCF Bold"/>
                <a:sym typeface="RoxboroughCF Bold"/>
              </a:rPr>
              <a:t>Fixed</a:t>
            </a:r>
          </a:p>
        </p:txBody>
      </p:sp>
      <p:sp>
        <p:nvSpPr>
          <p:cNvPr name="TextBox 12" id="12"/>
          <p:cNvSpPr txBox="true"/>
          <p:nvPr/>
        </p:nvSpPr>
        <p:spPr>
          <a:xfrm rot="0">
            <a:off x="1390929" y="3383048"/>
            <a:ext cx="7272798" cy="5875252"/>
          </a:xfrm>
          <a:prstGeom prst="rect">
            <a:avLst/>
          </a:prstGeom>
        </p:spPr>
        <p:txBody>
          <a:bodyPr anchor="t" rtlCol="false" tIns="0" lIns="0" bIns="0" rIns="0">
            <a:spAutoFit/>
          </a:bodyPr>
          <a:lstStyle/>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Consistency in visual design</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Text, icons, buttons, spacing etc</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Consistency in functionality</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Back button, navigation, pins pop-up </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Readability and accessibility</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Adjusting text and color for better readability</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Error prevention</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Fixed ‘cancel, ‘exit’, ‘back’ buttons </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Allow user to edit and delete posts and reminders</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Matching user expectation</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Match user expectation of drop downs, text inputs etc.</a:t>
            </a:r>
          </a:p>
          <a:p>
            <a:pPr algn="l">
              <a:lnSpc>
                <a:spcPts val="3360"/>
              </a:lnSpc>
            </a:pPr>
          </a:p>
          <a:p>
            <a:pPr algn="l">
              <a:lnSpc>
                <a:spcPts val="3360"/>
              </a:lnSpc>
            </a:pPr>
          </a:p>
        </p:txBody>
      </p:sp>
      <p:sp>
        <p:nvSpPr>
          <p:cNvPr name="TextBox 13" id="13"/>
          <p:cNvSpPr txBox="true"/>
          <p:nvPr/>
        </p:nvSpPr>
        <p:spPr>
          <a:xfrm rot="0">
            <a:off x="9687196" y="3265334"/>
            <a:ext cx="7359726" cy="5875252"/>
          </a:xfrm>
          <a:prstGeom prst="rect">
            <a:avLst/>
          </a:prstGeom>
        </p:spPr>
        <p:txBody>
          <a:bodyPr anchor="t" rtlCol="false" tIns="0" lIns="0" bIns="0" rIns="0">
            <a:spAutoFit/>
          </a:bodyPr>
          <a:lstStyle/>
          <a:p>
            <a:pPr algn="l" marL="453390" indent="-226695" lvl="1">
              <a:lnSpc>
                <a:spcPts val="3360"/>
              </a:lnSpc>
              <a:buFont typeface="Arial"/>
              <a:buChar char="•"/>
            </a:pPr>
            <a:r>
              <a:rPr lang="en-US" sz="2100">
                <a:solidFill>
                  <a:srgbClr val="000000"/>
                </a:solidFill>
                <a:latin typeface="Telegraf"/>
                <a:ea typeface="Telegraf"/>
                <a:cs typeface="Telegraf"/>
                <a:sym typeface="Telegraf"/>
              </a:rPr>
              <a:t>Issues </a:t>
            </a:r>
            <a:r>
              <a:rPr lang="en-US" b="true" sz="2100">
                <a:solidFill>
                  <a:srgbClr val="000000"/>
                </a:solidFill>
                <a:latin typeface="Telegraf Bold"/>
                <a:ea typeface="Telegraf Bold"/>
                <a:cs typeface="Telegraf Bold"/>
                <a:sym typeface="Telegraf Bold"/>
              </a:rPr>
              <a:t>unrelated to tasks or largely out of scope</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Profile </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Fully functional search</a:t>
            </a:r>
          </a:p>
          <a:p>
            <a:pPr algn="l" marL="906780" indent="-302260" lvl="2">
              <a:lnSpc>
                <a:spcPts val="3360"/>
              </a:lnSpc>
              <a:buFont typeface="Arial"/>
              <a:buChar char="⚬"/>
            </a:pPr>
            <a:r>
              <a:rPr lang="en-US" sz="2100">
                <a:solidFill>
                  <a:srgbClr val="000000"/>
                </a:solidFill>
                <a:latin typeface="Telegraf"/>
                <a:ea typeface="Telegraf"/>
                <a:cs typeface="Telegraf"/>
                <a:sym typeface="Telegraf"/>
              </a:rPr>
              <a:t>Showing integrated calendar</a:t>
            </a:r>
          </a:p>
          <a:p>
            <a:pPr algn="l" marL="453390" indent="-226695" lvl="1">
              <a:lnSpc>
                <a:spcPts val="3360"/>
              </a:lnSpc>
              <a:buFont typeface="Arial"/>
              <a:buChar char="•"/>
            </a:pPr>
            <a:r>
              <a:rPr lang="en-US" sz="2100">
                <a:solidFill>
                  <a:srgbClr val="000000"/>
                </a:solidFill>
                <a:latin typeface="Telegraf"/>
                <a:ea typeface="Telegraf"/>
                <a:cs typeface="Telegraf"/>
                <a:sym typeface="Telegraf"/>
              </a:rPr>
              <a:t>Issues from </a:t>
            </a:r>
            <a:r>
              <a:rPr lang="en-US" b="true" sz="2100">
                <a:solidFill>
                  <a:srgbClr val="000000"/>
                </a:solidFill>
                <a:latin typeface="Telegraf Bold"/>
                <a:ea typeface="Telegraf Bold"/>
                <a:cs typeface="Telegraf Bold"/>
                <a:sym typeface="Telegraf Bold"/>
              </a:rPr>
              <a:t>hard-coding (“Wizard of Oz”) </a:t>
            </a:r>
            <a:r>
              <a:rPr lang="en-US" sz="2100">
                <a:solidFill>
                  <a:srgbClr val="000000"/>
                </a:solidFill>
                <a:latin typeface="Telegraf"/>
                <a:ea typeface="Telegraf"/>
                <a:cs typeface="Telegraf"/>
                <a:sym typeface="Telegraf"/>
              </a:rPr>
              <a:t>or from </a:t>
            </a:r>
            <a:r>
              <a:rPr lang="en-US" b="true" sz="2100">
                <a:solidFill>
                  <a:srgbClr val="000000"/>
                </a:solidFill>
                <a:latin typeface="Telegraf Bold"/>
                <a:ea typeface="Telegraf Bold"/>
                <a:cs typeface="Telegraf Bold"/>
                <a:sym typeface="Telegraf Bold"/>
              </a:rPr>
              <a:t>not following prototype steps in order </a:t>
            </a:r>
            <a:r>
              <a:rPr lang="en-US" sz="2100">
                <a:solidFill>
                  <a:srgbClr val="000000"/>
                </a:solidFill>
                <a:latin typeface="Telegraf"/>
                <a:ea typeface="Telegraf"/>
                <a:cs typeface="Telegraf"/>
                <a:sym typeface="Telegraf"/>
              </a:rPr>
              <a:t>in README</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Searching for pinned posts: </a:t>
            </a:r>
            <a:r>
              <a:rPr lang="en-US" sz="2100">
                <a:solidFill>
                  <a:srgbClr val="000000"/>
                </a:solidFill>
                <a:latin typeface="Telegraf"/>
                <a:ea typeface="Telegraf"/>
                <a:cs typeface="Telegraf"/>
                <a:sym typeface="Telegraf"/>
              </a:rPr>
              <a:t>s</a:t>
            </a:r>
            <a:r>
              <a:rPr lang="en-US" sz="2100">
                <a:solidFill>
                  <a:srgbClr val="000000"/>
                </a:solidFill>
                <a:latin typeface="Telegraf"/>
                <a:ea typeface="Telegraf"/>
                <a:cs typeface="Telegraf"/>
                <a:sym typeface="Telegraf"/>
              </a:rPr>
              <a:t>imilar platforms don’t have search for pinned/saved posts. Just shows all posts in chronological order/in collections</a:t>
            </a:r>
          </a:p>
          <a:p>
            <a:pPr algn="l" marL="453390" indent="-226695" lvl="1">
              <a:lnSpc>
                <a:spcPts val="3360"/>
              </a:lnSpc>
              <a:buFont typeface="Arial"/>
              <a:buChar char="•"/>
            </a:pPr>
            <a:r>
              <a:rPr lang="en-US" b="true" sz="2100">
                <a:solidFill>
                  <a:srgbClr val="000000"/>
                </a:solidFill>
                <a:latin typeface="Telegraf Bold"/>
                <a:ea typeface="Telegraf Bold"/>
                <a:cs typeface="Telegraf Bold"/>
                <a:sym typeface="Telegraf Bold"/>
              </a:rPr>
              <a:t>Allowing user to post to multiple groups at once: </a:t>
            </a:r>
            <a:r>
              <a:rPr lang="en-US" sz="2100">
                <a:solidFill>
                  <a:srgbClr val="000000"/>
                </a:solidFill>
                <a:latin typeface="Telegraf"/>
                <a:ea typeface="Telegraf"/>
                <a:cs typeface="Telegraf"/>
                <a:sym typeface="Telegraf"/>
              </a:rPr>
              <a:t>w</a:t>
            </a:r>
            <a:r>
              <a:rPr lang="en-US" sz="2100">
                <a:solidFill>
                  <a:srgbClr val="000000"/>
                </a:solidFill>
                <a:latin typeface="Telegraf"/>
                <a:ea typeface="Telegraf"/>
                <a:cs typeface="Telegraf"/>
                <a:sym typeface="Telegraf"/>
              </a:rPr>
              <a:t>e wanted to prevent mass posting/spamming to foster tight-knit/intimate community per group</a:t>
            </a:r>
          </a:p>
          <a:p>
            <a:pPr algn="l" marL="453390" indent="-226695" lvl="1">
              <a:lnSpc>
                <a:spcPts val="3360"/>
              </a:lnSpc>
              <a:buFont typeface="Arial"/>
              <a:buChar char="•"/>
            </a:pPr>
            <a:r>
              <a:rPr lang="en-US" sz="2100">
                <a:solidFill>
                  <a:srgbClr val="000000"/>
                </a:solidFill>
                <a:latin typeface="Telegraf"/>
                <a:ea typeface="Telegraf"/>
                <a:cs typeface="Telegraf"/>
                <a:sym typeface="Telegraf"/>
              </a:rPr>
              <a:t>Minor fixes </a:t>
            </a:r>
            <a:r>
              <a:rPr lang="en-US" b="true" sz="2100">
                <a:solidFill>
                  <a:srgbClr val="000000"/>
                </a:solidFill>
                <a:latin typeface="Telegraf Bold"/>
                <a:ea typeface="Telegraf Bold"/>
                <a:cs typeface="Telegraf Bold"/>
                <a:sym typeface="Telegraf Bold"/>
              </a:rPr>
              <a:t>requiring tradeoff with aesthetic design </a:t>
            </a:r>
          </a:p>
          <a:p>
            <a:pPr algn="l">
              <a:lnSpc>
                <a:spcPts val="3360"/>
              </a:lnSpc>
            </a:pPr>
          </a:p>
        </p:txBody>
      </p:sp>
      <p:sp>
        <p:nvSpPr>
          <p:cNvPr name="TextBox 14" id="14"/>
          <p:cNvSpPr txBox="true"/>
          <p:nvPr/>
        </p:nvSpPr>
        <p:spPr>
          <a:xfrm rot="0">
            <a:off x="11186969" y="2444778"/>
            <a:ext cx="4360181" cy="533384"/>
          </a:xfrm>
          <a:prstGeom prst="rect">
            <a:avLst/>
          </a:prstGeom>
        </p:spPr>
        <p:txBody>
          <a:bodyPr anchor="t" rtlCol="false" tIns="0" lIns="0" bIns="0" rIns="0">
            <a:spAutoFit/>
          </a:bodyPr>
          <a:lstStyle/>
          <a:p>
            <a:pPr algn="ctr" marL="0" indent="0" lvl="0">
              <a:lnSpc>
                <a:spcPts val="4200"/>
              </a:lnSpc>
              <a:spcBef>
                <a:spcPct val="0"/>
              </a:spcBef>
            </a:pPr>
            <a:r>
              <a:rPr lang="en-US" b="true" sz="3000" spc="-30">
                <a:solidFill>
                  <a:srgbClr val="000000"/>
                </a:solidFill>
                <a:latin typeface="RoxboroughCF Bold"/>
                <a:ea typeface="RoxboroughCF Bold"/>
                <a:cs typeface="RoxboroughCF Bold"/>
                <a:sym typeface="RoxboroughCF Bold"/>
              </a:rPr>
              <a:t>No fix </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47750" y="1961784"/>
          <a:ext cx="16211550" cy="7296516"/>
        </p:xfrm>
        <a:graphic>
          <a:graphicData uri="http://schemas.openxmlformats.org/drawingml/2006/table">
            <a:tbl>
              <a:tblPr/>
              <a:tblGrid>
                <a:gridCol w="829578"/>
                <a:gridCol w="1451386"/>
                <a:gridCol w="7158910"/>
                <a:gridCol w="1285472"/>
                <a:gridCol w="5486204"/>
              </a:tblGrid>
              <a:tr h="773545">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HE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Task</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Description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Fixed</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Rationale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r>
              <a:tr h="1012293">
                <a:tc>
                  <a:txBody>
                    <a:bodyPr anchor="t" rtlCol="false"/>
                    <a:lstStyle/>
                    <a:p>
                      <a:pPr algn="ctr">
                        <a:lnSpc>
                          <a:spcPts val="2239"/>
                        </a:lnSpc>
                        <a:defRPr/>
                      </a:pPr>
                      <a:r>
                        <a:rPr lang="en-US" sz="1599">
                          <a:solidFill>
                            <a:srgbClr val="000000"/>
                          </a:solidFill>
                          <a:latin typeface="Telegraf"/>
                          <a:ea typeface="Telegraf"/>
                          <a:cs typeface="Telegraf"/>
                          <a:sym typeface="Telegraf"/>
                        </a:rPr>
                        <a:t>3</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Simple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There is no cancel button in the pin pop-up and you can't just click the rest of the screen to get out of the pop-up either</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Fixed so user can tap background to exit if they accidentally click pin icon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843137">
                <a:tc>
                  <a:txBody>
                    <a:bodyPr anchor="t" rtlCol="false"/>
                    <a:lstStyle/>
                    <a:p>
                      <a:pPr algn="ctr">
                        <a:lnSpc>
                          <a:spcPts val="2239"/>
                        </a:lnSpc>
                        <a:defRPr/>
                      </a:pPr>
                      <a:r>
                        <a:rPr lang="en-US" sz="1599">
                          <a:solidFill>
                            <a:srgbClr val="000000"/>
                          </a:solidFill>
                          <a:latin typeface="Telegraf"/>
                          <a:ea typeface="Telegraf"/>
                          <a:cs typeface="Telegraf"/>
                          <a:sym typeface="Telegraf"/>
                        </a:rPr>
                        <a:t>7</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Simple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No option to search for posts </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Combined search for groups, posts, hashtags so users can easily search for desired content without having to manually scroll. We combined this into a single search bar because it looked too cluttered with two or more search bars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566189">
                <a:tc>
                  <a:txBody>
                    <a:bodyPr anchor="t" rtlCol="false"/>
                    <a:lstStyle/>
                    <a:p>
                      <a:pPr algn="ctr">
                        <a:lnSpc>
                          <a:spcPts val="2239"/>
                        </a:lnSpc>
                        <a:defRPr/>
                      </a:pPr>
                      <a:r>
                        <a:rPr lang="en-US" sz="1599">
                          <a:solidFill>
                            <a:srgbClr val="000000"/>
                          </a:solidFill>
                          <a:latin typeface="Telegraf"/>
                          <a:ea typeface="Telegraf"/>
                          <a:cs typeface="Telegraf"/>
                          <a:sym typeface="Telegraf"/>
                        </a:rPr>
                        <a:t>7</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Simple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No way to search for pinned posts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Similar platforms purposely don’t include search for pinned/saved posts since user is most likely going to search for most recently pinned posts in chronological order</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012293">
                <a:tc>
                  <a:txBody>
                    <a:bodyPr anchor="t" rtlCol="false"/>
                    <a:lstStyle/>
                    <a:p>
                      <a:pPr algn="ctr">
                        <a:lnSpc>
                          <a:spcPts val="2239"/>
                        </a:lnSpc>
                        <a:defRPr/>
                      </a:pPr>
                      <a:r>
                        <a:rPr lang="en-US" sz="1599">
                          <a:solidFill>
                            <a:srgbClr val="000000"/>
                          </a:solidFill>
                          <a:latin typeface="Telegraf"/>
                          <a:ea typeface="Telegraf"/>
                          <a:cs typeface="Telegraf"/>
                          <a:sym typeface="Telegraf"/>
                        </a:rPr>
                        <a:t>6</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Moderate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When I post anonymously, the post still shows up as “me” as the poster</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Hardcoded - we said in README to post as "Jane", not anonymous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089059">
                <a:tc>
                  <a:txBody>
                    <a:bodyPr anchor="t" rtlCol="false"/>
                    <a:lstStyle/>
                    <a:p>
                      <a:pPr algn="ctr">
                        <a:lnSpc>
                          <a:spcPts val="2239"/>
                        </a:lnSpc>
                        <a:defRPr/>
                      </a:pPr>
                      <a:r>
                        <a:rPr lang="en-US" sz="1599">
                          <a:solidFill>
                            <a:srgbClr val="000000"/>
                          </a:solidFill>
                          <a:latin typeface="Telegraf"/>
                          <a:ea typeface="Telegraf"/>
                          <a:cs typeface="Telegraf"/>
                          <a:sym typeface="Telegraf"/>
                        </a:rPr>
                        <a:t>3</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Moderate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There's no way to delete a post or delete a comment once it's posted</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Added three dots icon in top right corner to edit/delete post</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bl>
          </a:graphicData>
        </a:graphic>
      </p:graphicFrame>
      <p:sp>
        <p:nvSpPr>
          <p:cNvPr name="TextBox 3" id="3"/>
          <p:cNvSpPr txBox="true"/>
          <p:nvPr/>
        </p:nvSpPr>
        <p:spPr>
          <a:xfrm rot="0">
            <a:off x="1028700" y="1038225"/>
            <a:ext cx="8472797"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Severity 3 Revisions </a:t>
            </a:r>
          </a:p>
        </p:txBody>
      </p:sp>
      <p:sp>
        <p:nvSpPr>
          <p:cNvPr name="TextBox 4" id="4"/>
          <p:cNvSpPr txBox="true"/>
          <p:nvPr/>
        </p:nvSpPr>
        <p:spPr>
          <a:xfrm rot="0">
            <a:off x="1047750" y="9477375"/>
            <a:ext cx="9296685" cy="426737"/>
          </a:xfrm>
          <a:prstGeom prst="rect">
            <a:avLst/>
          </a:prstGeom>
        </p:spPr>
        <p:txBody>
          <a:bodyPr anchor="t" rtlCol="false" tIns="0" lIns="0" bIns="0" rIns="0">
            <a:spAutoFit/>
          </a:bodyPr>
          <a:lstStyle/>
          <a:p>
            <a:pPr algn="l">
              <a:lnSpc>
                <a:spcPts val="3360"/>
              </a:lnSpc>
            </a:pPr>
            <a:r>
              <a:rPr lang="en-US" sz="2100" b="true">
                <a:solidFill>
                  <a:srgbClr val="000000"/>
                </a:solidFill>
                <a:latin typeface="Telegraf Bold"/>
                <a:ea typeface="Telegraf Bold"/>
                <a:cs typeface="Telegraf Bold"/>
                <a:sym typeface="Telegraf Bold"/>
              </a:rPr>
              <a:t>Note:</a:t>
            </a:r>
            <a:r>
              <a:rPr lang="en-US" sz="2100">
                <a:solidFill>
                  <a:srgbClr val="000000"/>
                </a:solidFill>
                <a:latin typeface="Telegraf"/>
                <a:ea typeface="Telegraf"/>
                <a:cs typeface="Telegraf"/>
                <a:sym typeface="Telegraf"/>
              </a:rPr>
              <a:t> Did not have any severity 4 violations so did not include</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EFEFE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47750" y="1961784"/>
          <a:ext cx="16087465" cy="7296516"/>
        </p:xfrm>
        <a:graphic>
          <a:graphicData uri="http://schemas.openxmlformats.org/drawingml/2006/table">
            <a:tbl>
              <a:tblPr/>
              <a:tblGrid>
                <a:gridCol w="829585"/>
                <a:gridCol w="1327167"/>
                <a:gridCol w="7158975"/>
                <a:gridCol w="1285484"/>
                <a:gridCol w="5486253"/>
              </a:tblGrid>
              <a:tr h="773545">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HE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Task</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Description</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Fixed</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c>
                  <a:txBody>
                    <a:bodyPr anchor="t" rtlCol="false"/>
                    <a:lstStyle/>
                    <a:p>
                      <a:pPr algn="ctr">
                        <a:lnSpc>
                          <a:spcPts val="2519"/>
                        </a:lnSpc>
                        <a:defRPr/>
                      </a:pPr>
                      <a:r>
                        <a:rPr lang="en-US" sz="1799" b="true">
                          <a:solidFill>
                            <a:srgbClr val="000000"/>
                          </a:solidFill>
                          <a:latin typeface="Telegraf Bold"/>
                          <a:ea typeface="Telegraf Bold"/>
                          <a:cs typeface="Telegraf Bold"/>
                          <a:sym typeface="Telegraf Bold"/>
                        </a:rPr>
                        <a:t>Rationale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EEEEFF"/>
                    </a:solidFill>
                  </a:tcPr>
                </a:tc>
              </a:tr>
              <a:tr h="1843137">
                <a:tc>
                  <a:txBody>
                    <a:bodyPr anchor="t" rtlCol="false"/>
                    <a:lstStyle/>
                    <a:p>
                      <a:pPr algn="ctr">
                        <a:lnSpc>
                          <a:spcPts val="2239"/>
                        </a:lnSpc>
                        <a:defRPr/>
                      </a:pPr>
                      <a:r>
                        <a:rPr lang="en-US" sz="1599">
                          <a:solidFill>
                            <a:srgbClr val="000000"/>
                          </a:solidFill>
                          <a:latin typeface="Telegraf"/>
                          <a:ea typeface="Telegraf"/>
                          <a:cs typeface="Telegraf"/>
                          <a:sym typeface="Telegraf"/>
                        </a:rPr>
                        <a:t>7</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Moderate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While there are posts on the app, the app creation process appears to be rather hidden (at least took me a while to figure out)</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Based on similar platforms, the “+” button is intuitive and once found, can be easily navigated to again. There’s also an aesthetic design tradeoff if we include the text “create post” inside the circular floating button so we didn’t make any changes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012293">
                <a:tc>
                  <a:txBody>
                    <a:bodyPr anchor="t" rtlCol="false"/>
                    <a:lstStyle/>
                    <a:p>
                      <a:pPr algn="ctr">
                        <a:lnSpc>
                          <a:spcPts val="2239"/>
                        </a:lnSpc>
                        <a:defRPr/>
                      </a:pPr>
                      <a:r>
                        <a:rPr lang="en-US" sz="1599">
                          <a:solidFill>
                            <a:srgbClr val="000000"/>
                          </a:solidFill>
                          <a:latin typeface="Telegraf"/>
                          <a:ea typeface="Telegraf"/>
                          <a:cs typeface="Telegraf"/>
                          <a:sym typeface="Telegraf"/>
                        </a:rPr>
                        <a:t>4</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Complex</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After adding a new calendar, it adds a new reminder to the screen too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No</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FFAC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This was hardcoded - in README, user is meant to add reminder FIRST, then add calendar AFTER</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289241">
                <a:tc>
                  <a:txBody>
                    <a:bodyPr anchor="t" rtlCol="false"/>
                    <a:lstStyle/>
                    <a:p>
                      <a:pPr algn="ctr">
                        <a:lnSpc>
                          <a:spcPts val="2239"/>
                        </a:lnSpc>
                        <a:defRPr/>
                      </a:pPr>
                      <a:r>
                        <a:rPr lang="en-US" sz="1599">
                          <a:solidFill>
                            <a:srgbClr val="000000"/>
                          </a:solidFill>
                          <a:latin typeface="Telegraf"/>
                          <a:ea typeface="Telegraf"/>
                          <a:cs typeface="Telegraf"/>
                          <a:sym typeface="Telegraf"/>
                        </a:rPr>
                        <a:t>11</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Complex</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Difference in icon colors is not noticable to colorblind people on reminders page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Changed icon colors to darker colors with higher saturation and contrast so users (esp colorblind) can see icons better</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012293">
                <a:tc>
                  <a:txBody>
                    <a:bodyPr anchor="t" rtlCol="false"/>
                    <a:lstStyle/>
                    <a:p>
                      <a:pPr algn="ctr">
                        <a:lnSpc>
                          <a:spcPts val="2239"/>
                        </a:lnSpc>
                        <a:defRPr/>
                      </a:pPr>
                      <a:r>
                        <a:rPr lang="en-US" sz="1599">
                          <a:solidFill>
                            <a:srgbClr val="000000"/>
                          </a:solidFill>
                          <a:latin typeface="Telegraf"/>
                          <a:ea typeface="Telegraf"/>
                          <a:cs typeface="Telegraf"/>
                          <a:sym typeface="Telegraf"/>
                        </a:rPr>
                        <a:t>12</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All tasks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Verifying ID with Clear in onboarding</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Changed from CLEAR to work email verification to be more inclusive of users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r h="1366007">
                <a:tc>
                  <a:txBody>
                    <a:bodyPr anchor="t" rtlCol="false"/>
                    <a:lstStyle/>
                    <a:p>
                      <a:pPr algn="ctr">
                        <a:lnSpc>
                          <a:spcPts val="2239"/>
                        </a:lnSpc>
                        <a:defRPr/>
                      </a:pPr>
                      <a:r>
                        <a:rPr lang="en-US" sz="1599">
                          <a:solidFill>
                            <a:srgbClr val="000000"/>
                          </a:solidFill>
                          <a:latin typeface="Telegraf"/>
                          <a:ea typeface="Telegraf"/>
                          <a:cs typeface="Telegraf"/>
                          <a:sym typeface="Telegraf"/>
                        </a:rPr>
                        <a:t>7</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All tasks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Telegraf"/>
                          <a:ea typeface="Telegraf"/>
                          <a:cs typeface="Telegraf"/>
                          <a:sym typeface="Telegraf"/>
                        </a:rPr>
                        <a:t>There are different tags, pins and users on the platform, however the search functionality appears to be only present for groups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Telegraf"/>
                          <a:ea typeface="Telegraf"/>
                          <a:cs typeface="Telegraf"/>
                          <a:sym typeface="Telegraf"/>
                        </a:rPr>
                        <a:t>Yes</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solidFill>
                      <a:srgbClr val="D5FFAC"/>
                    </a:solidFill>
                  </a:tcPr>
                </a:tc>
                <a:tc>
                  <a:txBody>
                    <a:bodyPr anchor="t" rtlCol="false"/>
                    <a:lstStyle/>
                    <a:p>
                      <a:pPr algn="l">
                        <a:lnSpc>
                          <a:spcPts val="2239"/>
                        </a:lnSpc>
                        <a:defRPr/>
                      </a:pPr>
                      <a:r>
                        <a:rPr lang="en-US" sz="1599">
                          <a:solidFill>
                            <a:srgbClr val="000000"/>
                          </a:solidFill>
                          <a:latin typeface="Telegraf"/>
                          <a:ea typeface="Telegraf"/>
                          <a:cs typeface="Telegraf"/>
                          <a:sym typeface="Telegraf"/>
                        </a:rPr>
                        <a:t>Combined search for groups, posts, hashtags so users can easily search for desired content without having to manually scroll (same as prev page)</a:t>
                      </a:r>
                      <a:endParaRPr lang="en-US" sz="1100"/>
                    </a:p>
                  </a:txBody>
                  <a:tcPr marL="190500" marR="190500" marT="190500" marB="190500" anchor="ctr">
                    <a:lnL cmpd="sng" algn="ctr" cap="flat" w="19050">
                      <a:solidFill>
                        <a:srgbClr val="A2A2A2"/>
                      </a:solidFill>
                      <a:prstDash val="solid"/>
                      <a:round/>
                      <a:headEnd type="none" w="med" len="med"/>
                      <a:tailEnd type="none" w="med" len="med"/>
                    </a:lnL>
                    <a:lnR cmpd="sng" algn="ctr" cap="flat" w="19050">
                      <a:solidFill>
                        <a:srgbClr val="A2A2A2"/>
                      </a:solidFill>
                      <a:prstDash val="solid"/>
                      <a:round/>
                      <a:headEnd type="none" w="med" len="med"/>
                      <a:tailEnd type="none" w="med" len="med"/>
                    </a:lnR>
                    <a:lnT cmpd="sng" algn="ctr" cap="flat" w="19050">
                      <a:solidFill>
                        <a:srgbClr val="A2A2A2"/>
                      </a:solidFill>
                      <a:prstDash val="solid"/>
                      <a:round/>
                      <a:headEnd type="none" w="med" len="med"/>
                      <a:tailEnd type="none" w="med" len="med"/>
                    </a:lnT>
                    <a:lnB cmpd="sng" algn="ctr" cap="flat" w="19050">
                      <a:solidFill>
                        <a:srgbClr val="A2A2A2"/>
                      </a:solidFill>
                      <a:prstDash val="solid"/>
                      <a:round/>
                      <a:headEnd type="none" w="med" len="med"/>
                      <a:tailEnd type="none" w="med" len="med"/>
                    </a:lnB>
                  </a:tcPr>
                </a:tc>
              </a:tr>
            </a:tbl>
          </a:graphicData>
        </a:graphic>
      </p:graphicFrame>
      <p:sp>
        <p:nvSpPr>
          <p:cNvPr name="TextBox 3" id="3"/>
          <p:cNvSpPr txBox="true"/>
          <p:nvPr/>
        </p:nvSpPr>
        <p:spPr>
          <a:xfrm rot="0">
            <a:off x="1028700" y="1038225"/>
            <a:ext cx="8472797" cy="717042"/>
          </a:xfrm>
          <a:prstGeom prst="rect">
            <a:avLst/>
          </a:prstGeom>
        </p:spPr>
        <p:txBody>
          <a:bodyPr anchor="t" rtlCol="false" tIns="0" lIns="0" bIns="0" rIns="0">
            <a:spAutoFit/>
          </a:bodyPr>
          <a:lstStyle/>
          <a:p>
            <a:pPr algn="l" marL="0" indent="0" lvl="0">
              <a:lnSpc>
                <a:spcPts val="5664"/>
              </a:lnSpc>
              <a:spcBef>
                <a:spcPct val="0"/>
              </a:spcBef>
            </a:pPr>
            <a:r>
              <a:rPr lang="en-US" b="true" sz="4800">
                <a:solidFill>
                  <a:srgbClr val="000000"/>
                </a:solidFill>
                <a:latin typeface="RoxboroughCF Bold"/>
                <a:ea typeface="RoxboroughCF Bold"/>
                <a:cs typeface="RoxboroughCF Bold"/>
                <a:sym typeface="RoxboroughCF Bold"/>
              </a:rPr>
              <a:t>Severity 3 Revisions </a:t>
            </a:r>
          </a:p>
        </p:txBody>
      </p:sp>
      <p:sp>
        <p:nvSpPr>
          <p:cNvPr name="TextBox 4" id="4"/>
          <p:cNvSpPr txBox="true"/>
          <p:nvPr/>
        </p:nvSpPr>
        <p:spPr>
          <a:xfrm rot="0">
            <a:off x="1047750" y="9477375"/>
            <a:ext cx="9296685" cy="426737"/>
          </a:xfrm>
          <a:prstGeom prst="rect">
            <a:avLst/>
          </a:prstGeom>
        </p:spPr>
        <p:txBody>
          <a:bodyPr anchor="t" rtlCol="false" tIns="0" lIns="0" bIns="0" rIns="0">
            <a:spAutoFit/>
          </a:bodyPr>
          <a:lstStyle/>
          <a:p>
            <a:pPr algn="l">
              <a:lnSpc>
                <a:spcPts val="3360"/>
              </a:lnSpc>
            </a:pPr>
            <a:r>
              <a:rPr lang="en-US" sz="2100" b="true">
                <a:solidFill>
                  <a:srgbClr val="000000"/>
                </a:solidFill>
                <a:latin typeface="Telegraf Bold"/>
                <a:ea typeface="Telegraf Bold"/>
                <a:cs typeface="Telegraf Bold"/>
                <a:sym typeface="Telegraf Bold"/>
              </a:rPr>
              <a:t>Note:</a:t>
            </a:r>
            <a:r>
              <a:rPr lang="en-US" sz="2100">
                <a:solidFill>
                  <a:srgbClr val="000000"/>
                </a:solidFill>
                <a:latin typeface="Telegraf"/>
                <a:ea typeface="Telegraf"/>
                <a:cs typeface="Telegraf"/>
                <a:sym typeface="Telegraf"/>
              </a:rPr>
              <a:t> Did not have any severity 4 violations so did not include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DAGWx2GNUQs</dc:identifier>
  <dcterms:modified xsi:type="dcterms:W3CDTF">2011-08-01T06:04:30Z</dcterms:modified>
  <cp:revision>1</cp:revision>
  <dc:title>A8: High-Fi Prototyping</dc:title>
</cp:coreProperties>
</file>