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x="18288000" cy="10287000"/>
  <p:notesSz cx="6858000" cy="9144000"/>
  <p:embeddedFontLst>
    <p:embeddedFont>
      <p:font typeface="Telegraf" charset="1" panose="00000500000000000000"/>
      <p:regular r:id="rId45"/>
    </p:embeddedFont>
    <p:embeddedFont>
      <p:font typeface="RoxboroughCF Bold" charset="1" panose="00000800000000000000"/>
      <p:regular r:id="rId46"/>
    </p:embeddedFont>
    <p:embeddedFont>
      <p:font typeface="Telegraf Bold" charset="1" panose="00000800000000000000"/>
      <p:regular r:id="rId47"/>
    </p:embeddedFont>
    <p:embeddedFont>
      <p:font typeface="RoxboroughCF" charset="1" panose="0000050000000000000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png" Type="http://schemas.openxmlformats.org/officeDocument/2006/relationships/image"/><Relationship Id="rId4" Target="../media/image26.png" Type="http://schemas.openxmlformats.org/officeDocument/2006/relationships/image"/><Relationship Id="rId5" Target="../media/image27.pn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png" Type="http://schemas.openxmlformats.org/officeDocument/2006/relationships/image"/><Relationship Id="rId4" Target="../media/image26.png" Type="http://schemas.openxmlformats.org/officeDocument/2006/relationships/image"/><Relationship Id="rId5" Target="../media/image27.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png" Type="http://schemas.openxmlformats.org/officeDocument/2006/relationships/image"/><Relationship Id="rId7" Target="../media/image3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31.png" Type="http://schemas.openxmlformats.org/officeDocument/2006/relationships/image"/><Relationship Id="rId4" Target="../media/image32.png" Type="http://schemas.openxmlformats.org/officeDocument/2006/relationships/image"/><Relationship Id="rId5" Target="../media/image30.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png" Type="http://schemas.openxmlformats.org/officeDocument/2006/relationships/image"/><Relationship Id="rId4" Target="../media/image35.png" Type="http://schemas.openxmlformats.org/officeDocument/2006/relationships/image"/><Relationship Id="rId5" Target="../media/image36.png" Type="http://schemas.openxmlformats.org/officeDocument/2006/relationships/image"/><Relationship Id="rId6" Target="../media/image37.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38.png" Type="http://schemas.openxmlformats.org/officeDocument/2006/relationships/image"/><Relationship Id="rId4" Target="../media/image39.png" Type="http://schemas.openxmlformats.org/officeDocument/2006/relationships/image"/><Relationship Id="rId5" Target="../media/image40.png" Type="http://schemas.openxmlformats.org/officeDocument/2006/relationships/image"/><Relationship Id="rId6" Target="../media/image41.png" Type="http://schemas.openxmlformats.org/officeDocument/2006/relationships/image"/><Relationship Id="rId7" Target="../media/image4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43.pn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 Id="rId6" Target="../media/image46.png" Type="http://schemas.openxmlformats.org/officeDocument/2006/relationships/image"/><Relationship Id="rId7" Target="../media/image47.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png" Type="http://schemas.openxmlformats.org/officeDocument/2006/relationships/image"/><Relationship Id="rId4" Target="../media/image34.png" Type="http://schemas.openxmlformats.org/officeDocument/2006/relationships/image"/><Relationship Id="rId5" Target="../media/image50.png" Type="http://schemas.openxmlformats.org/officeDocument/2006/relationships/image"/><Relationship Id="rId6" Target="../media/image51.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png" Type="http://schemas.openxmlformats.org/officeDocument/2006/relationships/image"/><Relationship Id="rId4" Target="../media/image56.png" Type="http://schemas.openxmlformats.org/officeDocument/2006/relationships/image"/><Relationship Id="rId5" Target="../media/image57.png" Type="http://schemas.openxmlformats.org/officeDocument/2006/relationships/image"/><Relationship Id="rId6" Target="../media/image58.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VAGVj-ML3Wg.mp4" Type="http://schemas.microsoft.com/office/2007/relationships/media"/><Relationship Id="rId11" Target="https://www.figma.com/design/URSSYhRL8jEbIDqCqH5mn5/Lunar-Figma?node-id=6-2&amp;t=BcBVHFc0MAIDVlNQ-1" TargetMode="External" Type="http://schemas.openxmlformats.org/officeDocument/2006/relationships/hyperlink"/><Relationship Id="rId12" Target="https://youtube.com/shorts/nBzbqF9hrbg" TargetMode="External" Type="http://schemas.openxmlformats.org/officeDocument/2006/relationships/hyperlink"/><Relationship Id="rId13" Target="https://youtube.com/shorts/I0_5Eh_MVfU" TargetMode="External" Type="http://schemas.openxmlformats.org/officeDocument/2006/relationships/hyperlink"/><Relationship Id="rId14" Target="https://youtube.com/shorts/WKlfje3X_Jk" TargetMode="External" Type="http://schemas.openxmlformats.org/officeDocument/2006/relationships/hyperlink"/><Relationship Id="rId2" Target="../media/image59.jpeg" Type="http://schemas.openxmlformats.org/officeDocument/2006/relationships/image"/><Relationship Id="rId3" Target="../media/VAGVj5OCGX0.mp4" Type="http://schemas.openxmlformats.org/officeDocument/2006/relationships/video"/><Relationship Id="rId4" Target="../media/VAGVj5OCGX0.mp4" Type="http://schemas.microsoft.com/office/2007/relationships/media"/><Relationship Id="rId5" Target="../media/image60.jpeg" Type="http://schemas.openxmlformats.org/officeDocument/2006/relationships/image"/><Relationship Id="rId6" Target="../media/VAGVjyruzL0.mp4" Type="http://schemas.openxmlformats.org/officeDocument/2006/relationships/video"/><Relationship Id="rId7" Target="../media/VAGVjyruzL0.mp4" Type="http://schemas.microsoft.com/office/2007/relationships/media"/><Relationship Id="rId8" Target="../media/image61.jpeg" Type="http://schemas.openxmlformats.org/officeDocument/2006/relationships/image"/><Relationship Id="rId9" Target="../media/VAGVj-ML3Wg.mp4" Type="http://schemas.openxmlformats.org/officeDocument/2006/relationships/video"/></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media/image63.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png" Type="http://schemas.openxmlformats.org/officeDocument/2006/relationships/image"/><Relationship Id="rId3" Target="../media/image65.png" Type="http://schemas.openxmlformats.org/officeDocument/2006/relationships/image"/><Relationship Id="rId4" Target="../media/image66.png" Type="http://schemas.openxmlformats.org/officeDocument/2006/relationships/image"/><Relationship Id="rId5" Target="../media/image67.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png" Type="http://schemas.openxmlformats.org/officeDocument/2006/relationships/image"/><Relationship Id="rId3" Target="../media/image69.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figma.com/proto/URSSYhRL8jEbIDqCqH5mn5/Lunar-Figma?node-id=263-3908&amp;node-type=frame&amp;t=nNprs1JQudiLXISP-1&amp;scaling=scale-down&amp;content-scaling=fixed&amp;page-id=6%3A2&amp;starting-point-node-id=263%3A3908&amp;show-proto-sidebar=1" TargetMode="External" Type="http://schemas.openxmlformats.org/officeDocument/2006/relationships/hyperlink"/><Relationship Id="rId3" Target="https://docs.google.com/document/d/1HH9JAYRpvUoPD00vUJAeMtF4XEM47_Xu4eZisJT-gdM/edit?usp=sharing" TargetMode="External" Type="http://schemas.openxmlformats.org/officeDocument/2006/relationships/hyperlink"/><Relationship Id="rId4" Target="https://web.stanford.edu/class/cs147/projects/Design-for-Healthy-Behaviors/Lunar/" TargetMode="External" Type="http://schemas.openxmlformats.org/officeDocument/2006/relationships/hyperlink"/><Relationship Id="rId5" Target="https://drive.google.com/file/d/1R31px9oD1WJZITcdtTgEpfcHentMQd1e/view?usp=sharing"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grpSp>
        <p:nvGrpSpPr>
          <p:cNvPr name="Group 2" id="2"/>
          <p:cNvGrpSpPr/>
          <p:nvPr/>
        </p:nvGrpSpPr>
        <p:grpSpPr>
          <a:xfrm rot="0">
            <a:off x="7713559" y="7163059"/>
            <a:ext cx="2860882" cy="2095241"/>
            <a:chOff x="0" y="0"/>
            <a:chExt cx="3814510" cy="2793654"/>
          </a:xfrm>
        </p:grpSpPr>
        <p:grpSp>
          <p:nvGrpSpPr>
            <p:cNvPr name="Group 3" id="3"/>
            <p:cNvGrpSpPr/>
            <p:nvPr/>
          </p:nvGrpSpPr>
          <p:grpSpPr>
            <a:xfrm rot="99346">
              <a:off x="37702" y="76570"/>
              <a:ext cx="3739107" cy="2663620"/>
              <a:chOff x="0" y="0"/>
              <a:chExt cx="2406762" cy="1714500"/>
            </a:xfrm>
          </p:grpSpPr>
          <p:sp>
            <p:nvSpPr>
              <p:cNvPr name="Freeform 4" id="4"/>
              <p:cNvSpPr/>
              <p:nvPr/>
            </p:nvSpPr>
            <p:spPr>
              <a:xfrm flipH="false" flipV="false" rot="0">
                <a:off x="10160" y="16510"/>
                <a:ext cx="2383902" cy="1686560"/>
              </a:xfrm>
              <a:custGeom>
                <a:avLst/>
                <a:gdLst/>
                <a:ahLst/>
                <a:cxnLst/>
                <a:rect r="r" b="b" t="t" l="l"/>
                <a:pathLst>
                  <a:path h="1686560" w="2383902">
                    <a:moveTo>
                      <a:pt x="2383902" y="1686560"/>
                    </a:moveTo>
                    <a:lnTo>
                      <a:pt x="0" y="1678940"/>
                    </a:lnTo>
                    <a:lnTo>
                      <a:pt x="0" y="598170"/>
                    </a:lnTo>
                    <a:lnTo>
                      <a:pt x="17780" y="19050"/>
                    </a:lnTo>
                    <a:lnTo>
                      <a:pt x="1186608" y="0"/>
                    </a:lnTo>
                    <a:lnTo>
                      <a:pt x="2364852" y="5080"/>
                    </a:lnTo>
                    <a:close/>
                  </a:path>
                </a:pathLst>
              </a:custGeom>
              <a:solidFill>
                <a:srgbClr val="FFFFFF">
                  <a:alpha val="82745"/>
                </a:srgbClr>
              </a:solidFill>
            </p:spPr>
          </p:sp>
          <p:sp>
            <p:nvSpPr>
              <p:cNvPr name="Freeform 5" id="5"/>
              <p:cNvSpPr/>
              <p:nvPr/>
            </p:nvSpPr>
            <p:spPr>
              <a:xfrm flipH="false" flipV="false" rot="0">
                <a:off x="-3810" y="0"/>
                <a:ext cx="2413112" cy="1713230"/>
              </a:xfrm>
              <a:custGeom>
                <a:avLst/>
                <a:gdLst/>
                <a:ahLst/>
                <a:cxnLst/>
                <a:rect r="r" b="b" t="t" l="l"/>
                <a:pathLst>
                  <a:path h="1713230" w="2413112">
                    <a:moveTo>
                      <a:pt x="2378822" y="21590"/>
                    </a:moveTo>
                    <a:cubicBezTo>
                      <a:pt x="2380092" y="34290"/>
                      <a:pt x="2380092" y="44450"/>
                      <a:pt x="2381362" y="54610"/>
                    </a:cubicBezTo>
                    <a:cubicBezTo>
                      <a:pt x="2383902" y="88900"/>
                      <a:pt x="2385172" y="124460"/>
                      <a:pt x="2387712" y="158750"/>
                    </a:cubicBezTo>
                    <a:cubicBezTo>
                      <a:pt x="2387712" y="208280"/>
                      <a:pt x="2400412" y="1184910"/>
                      <a:pt x="2406762" y="1234440"/>
                    </a:cubicBezTo>
                    <a:cubicBezTo>
                      <a:pt x="2413112" y="1309370"/>
                      <a:pt x="2409302" y="1385570"/>
                      <a:pt x="2409302" y="1460500"/>
                    </a:cubicBezTo>
                    <a:cubicBezTo>
                      <a:pt x="2409302" y="1526540"/>
                      <a:pt x="2410572" y="1587500"/>
                      <a:pt x="2411842" y="1652270"/>
                    </a:cubicBezTo>
                    <a:cubicBezTo>
                      <a:pt x="2411842" y="1673860"/>
                      <a:pt x="2411842" y="1687830"/>
                      <a:pt x="2411842" y="1711960"/>
                    </a:cubicBezTo>
                    <a:cubicBezTo>
                      <a:pt x="2388982" y="1711960"/>
                      <a:pt x="2368662" y="1713230"/>
                      <a:pt x="2346076" y="1711960"/>
                    </a:cubicBezTo>
                    <a:cubicBezTo>
                      <a:pt x="2227513" y="1706880"/>
                      <a:pt x="2107126" y="1713230"/>
                      <a:pt x="1988563" y="1708150"/>
                    </a:cubicBezTo>
                    <a:cubicBezTo>
                      <a:pt x="1917426" y="1704340"/>
                      <a:pt x="1848112" y="1706880"/>
                      <a:pt x="1776975" y="1704340"/>
                    </a:cubicBezTo>
                    <a:cubicBezTo>
                      <a:pt x="1744142" y="1703070"/>
                      <a:pt x="1711309" y="1701800"/>
                      <a:pt x="1678476" y="1700530"/>
                    </a:cubicBezTo>
                    <a:cubicBezTo>
                      <a:pt x="1658412" y="1700530"/>
                      <a:pt x="1640172" y="1701800"/>
                      <a:pt x="1620107" y="1701800"/>
                    </a:cubicBezTo>
                    <a:cubicBezTo>
                      <a:pt x="1569034" y="1700530"/>
                      <a:pt x="1428583" y="1701800"/>
                      <a:pt x="1377510" y="1700530"/>
                    </a:cubicBezTo>
                    <a:cubicBezTo>
                      <a:pt x="1341029" y="1699260"/>
                      <a:pt x="611412" y="1708150"/>
                      <a:pt x="574931" y="1706880"/>
                    </a:cubicBezTo>
                    <a:cubicBezTo>
                      <a:pt x="565811" y="1706880"/>
                      <a:pt x="554867" y="1708150"/>
                      <a:pt x="545747" y="1708150"/>
                    </a:cubicBezTo>
                    <a:cubicBezTo>
                      <a:pt x="523858" y="1708150"/>
                      <a:pt x="503794" y="1709420"/>
                      <a:pt x="481905" y="1709420"/>
                    </a:cubicBezTo>
                    <a:cubicBezTo>
                      <a:pt x="427184" y="1709420"/>
                      <a:pt x="374287" y="1708150"/>
                      <a:pt x="319566" y="1706880"/>
                    </a:cubicBezTo>
                    <a:cubicBezTo>
                      <a:pt x="286733" y="1705610"/>
                      <a:pt x="253900" y="1704340"/>
                      <a:pt x="222891" y="1703070"/>
                    </a:cubicBezTo>
                    <a:cubicBezTo>
                      <a:pt x="164522" y="1701800"/>
                      <a:pt x="106153" y="1700530"/>
                      <a:pt x="48260" y="1700530"/>
                    </a:cubicBezTo>
                    <a:cubicBezTo>
                      <a:pt x="38100" y="1700530"/>
                      <a:pt x="29210" y="1700530"/>
                      <a:pt x="19050" y="1699260"/>
                    </a:cubicBezTo>
                    <a:cubicBezTo>
                      <a:pt x="10160" y="1697990"/>
                      <a:pt x="5080" y="1691640"/>
                      <a:pt x="7620" y="1682750"/>
                    </a:cubicBezTo>
                    <a:cubicBezTo>
                      <a:pt x="16510" y="1651000"/>
                      <a:pt x="12700" y="1619250"/>
                      <a:pt x="11430" y="1586230"/>
                    </a:cubicBezTo>
                    <a:cubicBezTo>
                      <a:pt x="10160" y="1518920"/>
                      <a:pt x="6350" y="1452880"/>
                      <a:pt x="7620" y="1385570"/>
                    </a:cubicBezTo>
                    <a:cubicBezTo>
                      <a:pt x="5080" y="1301750"/>
                      <a:pt x="0" y="264160"/>
                      <a:pt x="7620" y="179070"/>
                    </a:cubicBezTo>
                    <a:cubicBezTo>
                      <a:pt x="8890" y="162560"/>
                      <a:pt x="7620" y="144780"/>
                      <a:pt x="8890" y="128270"/>
                    </a:cubicBezTo>
                    <a:cubicBezTo>
                      <a:pt x="10160" y="101600"/>
                      <a:pt x="12700" y="72390"/>
                      <a:pt x="13970" y="44450"/>
                    </a:cubicBezTo>
                    <a:cubicBezTo>
                      <a:pt x="13970" y="41910"/>
                      <a:pt x="15240" y="39370"/>
                      <a:pt x="16510" y="38100"/>
                    </a:cubicBezTo>
                    <a:cubicBezTo>
                      <a:pt x="38100" y="35560"/>
                      <a:pt x="60552" y="30480"/>
                      <a:pt x="89736" y="29210"/>
                    </a:cubicBezTo>
                    <a:cubicBezTo>
                      <a:pt x="138986" y="25400"/>
                      <a:pt x="188235" y="22860"/>
                      <a:pt x="239308" y="20320"/>
                    </a:cubicBezTo>
                    <a:cubicBezTo>
                      <a:pt x="273965" y="17780"/>
                      <a:pt x="308621" y="16510"/>
                      <a:pt x="341454" y="13970"/>
                    </a:cubicBezTo>
                    <a:cubicBezTo>
                      <a:pt x="374287" y="11430"/>
                      <a:pt x="408944" y="8890"/>
                      <a:pt x="441776" y="8890"/>
                    </a:cubicBezTo>
                    <a:cubicBezTo>
                      <a:pt x="478257" y="7620"/>
                      <a:pt x="514738" y="10160"/>
                      <a:pt x="551219" y="8890"/>
                    </a:cubicBezTo>
                    <a:cubicBezTo>
                      <a:pt x="596820" y="8890"/>
                      <a:pt x="1423111" y="6350"/>
                      <a:pt x="1468712" y="5080"/>
                    </a:cubicBezTo>
                    <a:cubicBezTo>
                      <a:pt x="1512489" y="3810"/>
                      <a:pt x="1556266" y="2540"/>
                      <a:pt x="1601867" y="2540"/>
                    </a:cubicBezTo>
                    <a:cubicBezTo>
                      <a:pt x="1676652" y="1270"/>
                      <a:pt x="1749614" y="0"/>
                      <a:pt x="1824400" y="0"/>
                    </a:cubicBezTo>
                    <a:cubicBezTo>
                      <a:pt x="1855409" y="0"/>
                      <a:pt x="1888241" y="2540"/>
                      <a:pt x="1919250" y="2540"/>
                    </a:cubicBezTo>
                    <a:cubicBezTo>
                      <a:pt x="2004980" y="3810"/>
                      <a:pt x="2092534" y="5080"/>
                      <a:pt x="2178264" y="7620"/>
                    </a:cubicBezTo>
                    <a:cubicBezTo>
                      <a:pt x="2223865" y="8890"/>
                      <a:pt x="2269466" y="12700"/>
                      <a:pt x="2315067" y="16510"/>
                    </a:cubicBezTo>
                    <a:cubicBezTo>
                      <a:pt x="2326011" y="16510"/>
                      <a:pt x="2336956" y="16510"/>
                      <a:pt x="2346076" y="16510"/>
                    </a:cubicBezTo>
                    <a:cubicBezTo>
                      <a:pt x="2359772" y="17780"/>
                      <a:pt x="2368662" y="20320"/>
                      <a:pt x="2378822" y="21590"/>
                    </a:cubicBezTo>
                    <a:close/>
                    <a:moveTo>
                      <a:pt x="2388982" y="1695450"/>
                    </a:moveTo>
                    <a:cubicBezTo>
                      <a:pt x="2390252" y="1678940"/>
                      <a:pt x="2391522" y="1666240"/>
                      <a:pt x="2391522" y="1653540"/>
                    </a:cubicBezTo>
                    <a:cubicBezTo>
                      <a:pt x="2390252" y="1581150"/>
                      <a:pt x="2388982" y="1513840"/>
                      <a:pt x="2388982" y="1441450"/>
                    </a:cubicBezTo>
                    <a:cubicBezTo>
                      <a:pt x="2388982" y="1408430"/>
                      <a:pt x="2391522" y="1375410"/>
                      <a:pt x="2390252" y="1342390"/>
                    </a:cubicBezTo>
                    <a:cubicBezTo>
                      <a:pt x="2390252" y="1311910"/>
                      <a:pt x="2388982" y="1280160"/>
                      <a:pt x="2387712" y="1249680"/>
                    </a:cubicBezTo>
                    <a:cubicBezTo>
                      <a:pt x="2382632" y="1202690"/>
                      <a:pt x="2371202" y="229870"/>
                      <a:pt x="2371202" y="182880"/>
                    </a:cubicBezTo>
                    <a:cubicBezTo>
                      <a:pt x="2368662" y="143510"/>
                      <a:pt x="2366122" y="102870"/>
                      <a:pt x="2363582" y="63500"/>
                    </a:cubicBezTo>
                    <a:cubicBezTo>
                      <a:pt x="2362312" y="44450"/>
                      <a:pt x="2361042" y="43180"/>
                      <a:pt x="2340604" y="41910"/>
                    </a:cubicBezTo>
                    <a:cubicBezTo>
                      <a:pt x="2335131" y="41910"/>
                      <a:pt x="2331483" y="41910"/>
                      <a:pt x="2326011" y="40640"/>
                    </a:cubicBezTo>
                    <a:cubicBezTo>
                      <a:pt x="2280410" y="36830"/>
                      <a:pt x="2232985" y="31750"/>
                      <a:pt x="2187384" y="30480"/>
                    </a:cubicBezTo>
                    <a:cubicBezTo>
                      <a:pt x="2076117" y="26670"/>
                      <a:pt x="1963027" y="25400"/>
                      <a:pt x="1851761" y="22860"/>
                    </a:cubicBezTo>
                    <a:cubicBezTo>
                      <a:pt x="1835344" y="22860"/>
                      <a:pt x="1817104" y="22860"/>
                      <a:pt x="1800687" y="22860"/>
                    </a:cubicBezTo>
                    <a:cubicBezTo>
                      <a:pt x="1773327" y="22860"/>
                      <a:pt x="1745966" y="22860"/>
                      <a:pt x="1720429" y="22860"/>
                    </a:cubicBezTo>
                    <a:cubicBezTo>
                      <a:pt x="1662060" y="22860"/>
                      <a:pt x="1603691" y="22860"/>
                      <a:pt x="1547146" y="24130"/>
                    </a:cubicBezTo>
                    <a:cubicBezTo>
                      <a:pt x="1497896" y="25400"/>
                      <a:pt x="667957" y="29210"/>
                      <a:pt x="618708" y="29210"/>
                    </a:cubicBezTo>
                    <a:cubicBezTo>
                      <a:pt x="538451" y="29210"/>
                      <a:pt x="458193" y="26670"/>
                      <a:pt x="377935" y="33020"/>
                    </a:cubicBezTo>
                    <a:cubicBezTo>
                      <a:pt x="335982" y="36830"/>
                      <a:pt x="295853" y="36830"/>
                      <a:pt x="255724" y="38100"/>
                    </a:cubicBezTo>
                    <a:cubicBezTo>
                      <a:pt x="186411" y="41910"/>
                      <a:pt x="117097" y="45720"/>
                      <a:pt x="49530" y="50800"/>
                    </a:cubicBezTo>
                    <a:cubicBezTo>
                      <a:pt x="36830" y="50800"/>
                      <a:pt x="34290" y="53340"/>
                      <a:pt x="33020" y="68580"/>
                    </a:cubicBezTo>
                    <a:cubicBezTo>
                      <a:pt x="31750" y="91440"/>
                      <a:pt x="31750" y="114300"/>
                      <a:pt x="30480" y="137160"/>
                    </a:cubicBezTo>
                    <a:cubicBezTo>
                      <a:pt x="29210" y="175260"/>
                      <a:pt x="26670" y="212090"/>
                      <a:pt x="25400" y="250190"/>
                    </a:cubicBezTo>
                    <a:cubicBezTo>
                      <a:pt x="20320" y="290830"/>
                      <a:pt x="26670" y="1283970"/>
                      <a:pt x="29210" y="1324610"/>
                    </a:cubicBezTo>
                    <a:cubicBezTo>
                      <a:pt x="29210" y="1367790"/>
                      <a:pt x="29210" y="1412240"/>
                      <a:pt x="30480" y="1455420"/>
                    </a:cubicBezTo>
                    <a:cubicBezTo>
                      <a:pt x="30480" y="1487170"/>
                      <a:pt x="33020" y="1518920"/>
                      <a:pt x="33020" y="1550670"/>
                    </a:cubicBezTo>
                    <a:cubicBezTo>
                      <a:pt x="33020" y="1584960"/>
                      <a:pt x="33020" y="1619250"/>
                      <a:pt x="31750" y="1653540"/>
                    </a:cubicBezTo>
                    <a:cubicBezTo>
                      <a:pt x="31750" y="1657350"/>
                      <a:pt x="31750" y="1659890"/>
                      <a:pt x="31750" y="1663700"/>
                    </a:cubicBezTo>
                    <a:cubicBezTo>
                      <a:pt x="31750" y="1673860"/>
                      <a:pt x="35560" y="1677670"/>
                      <a:pt x="44450" y="1677670"/>
                    </a:cubicBezTo>
                    <a:cubicBezTo>
                      <a:pt x="64200" y="1677670"/>
                      <a:pt x="89736" y="1678940"/>
                      <a:pt x="113449" y="1678940"/>
                    </a:cubicBezTo>
                    <a:cubicBezTo>
                      <a:pt x="148106" y="1678940"/>
                      <a:pt x="184587" y="1676400"/>
                      <a:pt x="219243" y="1678940"/>
                    </a:cubicBezTo>
                    <a:cubicBezTo>
                      <a:pt x="275789" y="1682750"/>
                      <a:pt x="332334" y="1685290"/>
                      <a:pt x="388879" y="1684020"/>
                    </a:cubicBezTo>
                    <a:cubicBezTo>
                      <a:pt x="425360" y="1682750"/>
                      <a:pt x="460017" y="1685290"/>
                      <a:pt x="496498" y="1685290"/>
                    </a:cubicBezTo>
                    <a:cubicBezTo>
                      <a:pt x="549395" y="1685290"/>
                      <a:pt x="602292" y="1684020"/>
                      <a:pt x="655189" y="1685290"/>
                    </a:cubicBezTo>
                    <a:cubicBezTo>
                      <a:pt x="733623" y="1686560"/>
                      <a:pt x="1594571" y="1676400"/>
                      <a:pt x="1674828" y="1678940"/>
                    </a:cubicBezTo>
                    <a:cubicBezTo>
                      <a:pt x="1709485" y="1680210"/>
                      <a:pt x="1744142" y="1681480"/>
                      <a:pt x="1776975" y="1681480"/>
                    </a:cubicBezTo>
                    <a:cubicBezTo>
                      <a:pt x="1837168" y="1684020"/>
                      <a:pt x="1895537" y="1680210"/>
                      <a:pt x="1955731" y="1684020"/>
                    </a:cubicBezTo>
                    <a:cubicBezTo>
                      <a:pt x="2004980" y="1686560"/>
                      <a:pt x="2054229" y="1686560"/>
                      <a:pt x="2103478" y="1689100"/>
                    </a:cubicBezTo>
                    <a:cubicBezTo>
                      <a:pt x="2176440" y="1692910"/>
                      <a:pt x="2249401" y="1695450"/>
                      <a:pt x="2322363" y="1696720"/>
                    </a:cubicBezTo>
                    <a:cubicBezTo>
                      <a:pt x="2349724" y="1696720"/>
                      <a:pt x="2368662" y="1695450"/>
                      <a:pt x="2388982" y="1695450"/>
                    </a:cubicBezTo>
                    <a:close/>
                  </a:path>
                </a:pathLst>
              </a:custGeom>
              <a:solidFill>
                <a:srgbClr val="000000">
                  <a:alpha val="82745"/>
                </a:srgbClr>
              </a:solidFill>
            </p:spPr>
          </p:sp>
        </p:grpSp>
        <p:sp>
          <p:nvSpPr>
            <p:cNvPr name="TextBox 6" id="6"/>
            <p:cNvSpPr txBox="true"/>
            <p:nvPr/>
          </p:nvSpPr>
          <p:spPr>
            <a:xfrm rot="-8659">
              <a:off x="315315" y="554552"/>
              <a:ext cx="3171823" cy="1710537"/>
            </a:xfrm>
            <a:prstGeom prst="rect">
              <a:avLst/>
            </a:prstGeom>
          </p:spPr>
          <p:txBody>
            <a:bodyPr anchor="t" rtlCol="false" tIns="0" lIns="0" bIns="0" rIns="0">
              <a:spAutoFit/>
            </a:bodyPr>
            <a:lstStyle/>
            <a:p>
              <a:pPr algn="ctr" marL="0" indent="0" lvl="0">
                <a:lnSpc>
                  <a:spcPts val="2484"/>
                </a:lnSpc>
                <a:spcBef>
                  <a:spcPct val="0"/>
                </a:spcBef>
              </a:pPr>
              <a:r>
                <a:rPr lang="en-US" sz="2179">
                  <a:solidFill>
                    <a:srgbClr val="000000"/>
                  </a:solidFill>
                  <a:latin typeface="Telegraf"/>
                  <a:ea typeface="Telegraf"/>
                  <a:cs typeface="Telegraf"/>
                  <a:sym typeface="Telegraf"/>
                </a:rPr>
                <a:t>Evelyn Hur, Sejoon Chang, Sarah Yao, Christina Ba</a:t>
              </a:r>
            </a:p>
          </p:txBody>
        </p:sp>
        <p:sp>
          <p:nvSpPr>
            <p:cNvPr name="AutoShape 7" id="7"/>
            <p:cNvSpPr/>
            <p:nvPr/>
          </p:nvSpPr>
          <p:spPr>
            <a:xfrm rot="-102374">
              <a:off x="1353830" y="15881"/>
              <a:ext cx="1069790" cy="206252"/>
            </a:xfrm>
            <a:prstGeom prst="rect">
              <a:avLst/>
            </a:prstGeom>
            <a:solidFill>
              <a:srgbClr val="000000"/>
            </a:solidFill>
          </p:spPr>
        </p:sp>
      </p:grpSp>
      <p:sp>
        <p:nvSpPr>
          <p:cNvPr name="Freeform 8" id="8"/>
          <p:cNvSpPr/>
          <p:nvPr/>
        </p:nvSpPr>
        <p:spPr>
          <a:xfrm flipH="false" flipV="false" rot="-947917">
            <a:off x="6466838" y="2552128"/>
            <a:ext cx="2384692" cy="2479358"/>
          </a:xfrm>
          <a:custGeom>
            <a:avLst/>
            <a:gdLst/>
            <a:ahLst/>
            <a:cxnLst/>
            <a:rect r="r" b="b" t="t" l="l"/>
            <a:pathLst>
              <a:path h="2479358" w="2384692">
                <a:moveTo>
                  <a:pt x="0" y="0"/>
                </a:moveTo>
                <a:lnTo>
                  <a:pt x="2384692" y="0"/>
                </a:lnTo>
                <a:lnTo>
                  <a:pt x="2384692" y="2479359"/>
                </a:lnTo>
                <a:lnTo>
                  <a:pt x="0" y="2479359"/>
                </a:lnTo>
                <a:lnTo>
                  <a:pt x="0" y="0"/>
                </a:lnTo>
                <a:close/>
              </a:path>
            </a:pathLst>
          </a:custGeom>
          <a:blipFill>
            <a:blip r:embed="rId2">
              <a:alphaModFix amt="61000"/>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2933995" y="3550417"/>
            <a:ext cx="12420010" cy="1264920"/>
          </a:xfrm>
          <a:prstGeom prst="rect">
            <a:avLst/>
          </a:prstGeom>
        </p:spPr>
        <p:txBody>
          <a:bodyPr anchor="t" rtlCol="false" tIns="0" lIns="0" bIns="0" rIns="0">
            <a:spAutoFit/>
          </a:bodyPr>
          <a:lstStyle/>
          <a:p>
            <a:pPr algn="ctr">
              <a:lnSpc>
                <a:spcPts val="9540"/>
              </a:lnSpc>
            </a:pPr>
            <a:r>
              <a:rPr lang="en-US" b="true" sz="9000">
                <a:solidFill>
                  <a:srgbClr val="000000"/>
                </a:solidFill>
                <a:latin typeface="RoxboroughCF Bold"/>
                <a:ea typeface="RoxboroughCF Bold"/>
                <a:cs typeface="RoxboroughCF Bold"/>
                <a:sym typeface="RoxboroughCF Bold"/>
              </a:rPr>
              <a:t>Lunar</a:t>
            </a:r>
          </a:p>
        </p:txBody>
      </p:sp>
      <p:sp>
        <p:nvSpPr>
          <p:cNvPr name="TextBox 10" id="10"/>
          <p:cNvSpPr txBox="true"/>
          <p:nvPr/>
        </p:nvSpPr>
        <p:spPr>
          <a:xfrm rot="0">
            <a:off x="1028700" y="952500"/>
            <a:ext cx="6212797" cy="405389"/>
          </a:xfrm>
          <a:prstGeom prst="rect">
            <a:avLst/>
          </a:prstGeom>
        </p:spPr>
        <p:txBody>
          <a:bodyPr anchor="t" rtlCol="false" tIns="0" lIns="0" bIns="0" rIns="0">
            <a:spAutoFit/>
          </a:bodyPr>
          <a:lstStyle/>
          <a:p>
            <a:pPr algn="l">
              <a:lnSpc>
                <a:spcPts val="3359"/>
              </a:lnSpc>
            </a:pPr>
            <a:r>
              <a:rPr lang="en-US" sz="2400">
                <a:solidFill>
                  <a:srgbClr val="000000"/>
                </a:solidFill>
                <a:latin typeface="Telegraf"/>
                <a:ea typeface="Telegraf"/>
                <a:cs typeface="Telegraf"/>
                <a:sym typeface="Telegraf"/>
              </a:rPr>
              <a:t>CS 147</a:t>
            </a:r>
            <a:r>
              <a:rPr lang="en-US" sz="2400">
                <a:solidFill>
                  <a:srgbClr val="000000"/>
                </a:solidFill>
                <a:latin typeface="Telegraf"/>
                <a:ea typeface="Telegraf"/>
                <a:cs typeface="Telegraf"/>
                <a:sym typeface="Telegraf"/>
              </a:rPr>
              <a:t> · Stanford University</a:t>
            </a:r>
          </a:p>
        </p:txBody>
      </p:sp>
      <p:sp>
        <p:nvSpPr>
          <p:cNvPr name="TextBox 11" id="11"/>
          <p:cNvSpPr txBox="true"/>
          <p:nvPr/>
        </p:nvSpPr>
        <p:spPr>
          <a:xfrm rot="0">
            <a:off x="11046503" y="952500"/>
            <a:ext cx="6212797" cy="405464"/>
          </a:xfrm>
          <a:prstGeom prst="rect">
            <a:avLst/>
          </a:prstGeom>
        </p:spPr>
        <p:txBody>
          <a:bodyPr anchor="t" rtlCol="false" tIns="0" lIns="0" bIns="0" rIns="0">
            <a:spAutoFit/>
          </a:bodyPr>
          <a:lstStyle/>
          <a:p>
            <a:pPr algn="r">
              <a:lnSpc>
                <a:spcPts val="3359"/>
              </a:lnSpc>
            </a:pPr>
            <a:r>
              <a:rPr lang="en-US" sz="2400">
                <a:solidFill>
                  <a:srgbClr val="000000"/>
                </a:solidFill>
                <a:latin typeface="Telegraf"/>
                <a:ea typeface="Telegraf"/>
                <a:cs typeface="Telegraf"/>
                <a:sym typeface="Telegraf"/>
              </a:rPr>
              <a:t>Nov 1 2024</a:t>
            </a:r>
          </a:p>
        </p:txBody>
      </p:sp>
      <p:sp>
        <p:nvSpPr>
          <p:cNvPr name="TextBox 12" id="12"/>
          <p:cNvSpPr txBox="true"/>
          <p:nvPr/>
        </p:nvSpPr>
        <p:spPr>
          <a:xfrm rot="0">
            <a:off x="3282021" y="5271182"/>
            <a:ext cx="12541654" cy="716280"/>
          </a:xfrm>
          <a:prstGeom prst="rect">
            <a:avLst/>
          </a:prstGeom>
        </p:spPr>
        <p:txBody>
          <a:bodyPr anchor="t" rtlCol="false" tIns="0" lIns="0" bIns="0" rIns="0">
            <a:spAutoFit/>
          </a:bodyPr>
          <a:lstStyle/>
          <a:p>
            <a:pPr algn="ctr" marL="0" indent="0" lvl="0">
              <a:lnSpc>
                <a:spcPts val="5309"/>
              </a:lnSpc>
            </a:pPr>
            <a:r>
              <a:rPr lang="en-US" sz="4500">
                <a:solidFill>
                  <a:srgbClr val="000000"/>
                </a:solidFill>
                <a:latin typeface="Telegraf"/>
                <a:ea typeface="Telegraf"/>
                <a:cs typeface="Telegraf"/>
                <a:sym typeface="Telegraf"/>
              </a:rPr>
              <a:t>Closer connections, no matter the hour</a:t>
            </a:r>
          </a:p>
        </p:txBody>
      </p:sp>
      <p:sp>
        <p:nvSpPr>
          <p:cNvPr name="TextBox 13" id="13"/>
          <p:cNvSpPr txBox="true"/>
          <p:nvPr/>
        </p:nvSpPr>
        <p:spPr>
          <a:xfrm rot="0">
            <a:off x="3282021" y="6174364"/>
            <a:ext cx="12541654" cy="493395"/>
          </a:xfrm>
          <a:prstGeom prst="rect">
            <a:avLst/>
          </a:prstGeom>
        </p:spPr>
        <p:txBody>
          <a:bodyPr anchor="t" rtlCol="false" tIns="0" lIns="0" bIns="0" rIns="0">
            <a:spAutoFit/>
          </a:bodyPr>
          <a:lstStyle/>
          <a:p>
            <a:pPr algn="ctr" marL="0" indent="0" lvl="0">
              <a:lnSpc>
                <a:spcPts val="3540"/>
              </a:lnSpc>
            </a:pPr>
            <a:r>
              <a:rPr lang="en-US" sz="3000">
                <a:solidFill>
                  <a:srgbClr val="000000"/>
                </a:solidFill>
                <a:latin typeface="Telegraf"/>
                <a:ea typeface="Telegraf"/>
                <a:cs typeface="Telegraf"/>
                <a:sym typeface="Telegraf"/>
              </a:rPr>
              <a:t>A6: Medium-Fi Prototype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grpSp>
        <p:nvGrpSpPr>
          <p:cNvPr name="Group 2" id="2"/>
          <p:cNvGrpSpPr/>
          <p:nvPr/>
        </p:nvGrpSpPr>
        <p:grpSpPr>
          <a:xfrm rot="0">
            <a:off x="655997" y="2544167"/>
            <a:ext cx="8488003" cy="873730"/>
            <a:chOff x="0" y="0"/>
            <a:chExt cx="18140533" cy="1867332"/>
          </a:xfrm>
        </p:grpSpPr>
        <p:sp>
          <p:nvSpPr>
            <p:cNvPr name="Freeform 3" id="3"/>
            <p:cNvSpPr/>
            <p:nvPr/>
          </p:nvSpPr>
          <p:spPr>
            <a:xfrm flipH="false" flipV="false" rot="0">
              <a:off x="57150" y="58420"/>
              <a:ext cx="18070683" cy="1796212"/>
            </a:xfrm>
            <a:custGeom>
              <a:avLst/>
              <a:gdLst/>
              <a:ahLst/>
              <a:cxnLst/>
              <a:rect r="r" b="b" t="t" l="l"/>
              <a:pathLst>
                <a:path h="1796212" w="18070683">
                  <a:moveTo>
                    <a:pt x="17985594" y="1765732"/>
                  </a:moveTo>
                  <a:lnTo>
                    <a:pt x="0" y="1765732"/>
                  </a:lnTo>
                  <a:cubicBezTo>
                    <a:pt x="5080" y="1783512"/>
                    <a:pt x="21590" y="1796212"/>
                    <a:pt x="40640" y="1796212"/>
                  </a:cubicBezTo>
                  <a:lnTo>
                    <a:pt x="18027503" y="1796212"/>
                  </a:lnTo>
                  <a:cubicBezTo>
                    <a:pt x="18051633" y="1796212"/>
                    <a:pt x="18070683" y="1777162"/>
                    <a:pt x="18070683" y="1753032"/>
                  </a:cubicBezTo>
                  <a:lnTo>
                    <a:pt x="18070683" y="40640"/>
                  </a:lnTo>
                  <a:cubicBezTo>
                    <a:pt x="18070683" y="21590"/>
                    <a:pt x="18057983" y="6350"/>
                    <a:pt x="18041474" y="0"/>
                  </a:cubicBezTo>
                  <a:lnTo>
                    <a:pt x="18041474" y="1709852"/>
                  </a:lnTo>
                  <a:cubicBezTo>
                    <a:pt x="18041474" y="1740332"/>
                    <a:pt x="18016074" y="1765732"/>
                    <a:pt x="17985594" y="1765732"/>
                  </a:cubicBezTo>
                  <a:close/>
                </a:path>
              </a:pathLst>
            </a:custGeom>
            <a:solidFill>
              <a:srgbClr val="000000"/>
            </a:solidFill>
          </p:spPr>
        </p:sp>
        <p:sp>
          <p:nvSpPr>
            <p:cNvPr name="Freeform 4" id="4"/>
            <p:cNvSpPr/>
            <p:nvPr/>
          </p:nvSpPr>
          <p:spPr>
            <a:xfrm flipH="false" flipV="false" rot="0">
              <a:off x="12700" y="12700"/>
              <a:ext cx="18073224" cy="1798752"/>
            </a:xfrm>
            <a:custGeom>
              <a:avLst/>
              <a:gdLst/>
              <a:ahLst/>
              <a:cxnLst/>
              <a:rect r="r" b="b" t="t" l="l"/>
              <a:pathLst>
                <a:path h="1798752" w="18073224">
                  <a:moveTo>
                    <a:pt x="43180" y="1798752"/>
                  </a:moveTo>
                  <a:lnTo>
                    <a:pt x="18030044" y="1798752"/>
                  </a:lnTo>
                  <a:cubicBezTo>
                    <a:pt x="18054174" y="1798752"/>
                    <a:pt x="18073224" y="1779702"/>
                    <a:pt x="18073224" y="1755572"/>
                  </a:cubicBezTo>
                  <a:lnTo>
                    <a:pt x="18073224" y="43180"/>
                  </a:lnTo>
                  <a:cubicBezTo>
                    <a:pt x="18073224" y="19050"/>
                    <a:pt x="18054174" y="0"/>
                    <a:pt x="18030044" y="0"/>
                  </a:cubicBezTo>
                  <a:lnTo>
                    <a:pt x="43180" y="0"/>
                  </a:lnTo>
                  <a:cubicBezTo>
                    <a:pt x="19050" y="0"/>
                    <a:pt x="0" y="19050"/>
                    <a:pt x="0" y="43180"/>
                  </a:cubicBezTo>
                  <a:lnTo>
                    <a:pt x="0" y="1755572"/>
                  </a:lnTo>
                  <a:cubicBezTo>
                    <a:pt x="0" y="1779702"/>
                    <a:pt x="19050" y="1798752"/>
                    <a:pt x="43180" y="1798752"/>
                  </a:cubicBezTo>
                  <a:close/>
                </a:path>
              </a:pathLst>
            </a:custGeom>
            <a:solidFill>
              <a:srgbClr val="EEEEFF"/>
            </a:solidFill>
          </p:spPr>
        </p:sp>
        <p:sp>
          <p:nvSpPr>
            <p:cNvPr name="Freeform 5" id="5"/>
            <p:cNvSpPr/>
            <p:nvPr/>
          </p:nvSpPr>
          <p:spPr>
            <a:xfrm flipH="false" flipV="false" rot="0">
              <a:off x="0" y="0"/>
              <a:ext cx="18140533" cy="1867332"/>
            </a:xfrm>
            <a:custGeom>
              <a:avLst/>
              <a:gdLst/>
              <a:ahLst/>
              <a:cxnLst/>
              <a:rect r="r" b="b" t="t" l="l"/>
              <a:pathLst>
                <a:path h="1867332" w="18140533">
                  <a:moveTo>
                    <a:pt x="18097353" y="44450"/>
                  </a:moveTo>
                  <a:cubicBezTo>
                    <a:pt x="18092274" y="19050"/>
                    <a:pt x="18069413" y="0"/>
                    <a:pt x="18042744" y="0"/>
                  </a:cubicBezTo>
                  <a:lnTo>
                    <a:pt x="55880" y="0"/>
                  </a:lnTo>
                  <a:cubicBezTo>
                    <a:pt x="25400" y="0"/>
                    <a:pt x="0" y="25400"/>
                    <a:pt x="0" y="55880"/>
                  </a:cubicBezTo>
                  <a:lnTo>
                    <a:pt x="0" y="1768272"/>
                  </a:lnTo>
                  <a:cubicBezTo>
                    <a:pt x="0" y="1794942"/>
                    <a:pt x="17780" y="1816532"/>
                    <a:pt x="43180" y="1822882"/>
                  </a:cubicBezTo>
                  <a:cubicBezTo>
                    <a:pt x="48260" y="1848282"/>
                    <a:pt x="71120" y="1867332"/>
                    <a:pt x="97790" y="1867332"/>
                  </a:cubicBezTo>
                  <a:lnTo>
                    <a:pt x="18084653" y="1867332"/>
                  </a:lnTo>
                  <a:cubicBezTo>
                    <a:pt x="18115133" y="1867332"/>
                    <a:pt x="18140533" y="1841932"/>
                    <a:pt x="18140533" y="1811452"/>
                  </a:cubicBezTo>
                  <a:lnTo>
                    <a:pt x="18140533" y="99060"/>
                  </a:lnTo>
                  <a:cubicBezTo>
                    <a:pt x="18140533" y="72390"/>
                    <a:pt x="18122753" y="50800"/>
                    <a:pt x="18097353" y="44450"/>
                  </a:cubicBezTo>
                  <a:close/>
                  <a:moveTo>
                    <a:pt x="12700" y="1768272"/>
                  </a:moveTo>
                  <a:lnTo>
                    <a:pt x="12700" y="55880"/>
                  </a:lnTo>
                  <a:cubicBezTo>
                    <a:pt x="12700" y="31750"/>
                    <a:pt x="31750" y="12700"/>
                    <a:pt x="55880" y="12700"/>
                  </a:cubicBezTo>
                  <a:lnTo>
                    <a:pt x="18042744" y="12700"/>
                  </a:lnTo>
                  <a:cubicBezTo>
                    <a:pt x="18066874" y="12700"/>
                    <a:pt x="18085924" y="31750"/>
                    <a:pt x="18085924" y="55880"/>
                  </a:cubicBezTo>
                  <a:lnTo>
                    <a:pt x="18085924" y="1768272"/>
                  </a:lnTo>
                  <a:cubicBezTo>
                    <a:pt x="18085924" y="1792402"/>
                    <a:pt x="18066874" y="1811452"/>
                    <a:pt x="18042744" y="1811452"/>
                  </a:cubicBezTo>
                  <a:lnTo>
                    <a:pt x="55880" y="1811452"/>
                  </a:lnTo>
                  <a:cubicBezTo>
                    <a:pt x="31750" y="1811452"/>
                    <a:pt x="12700" y="1792402"/>
                    <a:pt x="12700" y="1768272"/>
                  </a:cubicBezTo>
                  <a:close/>
                  <a:moveTo>
                    <a:pt x="18127833" y="1811452"/>
                  </a:moveTo>
                  <a:cubicBezTo>
                    <a:pt x="18127833" y="1835582"/>
                    <a:pt x="18108783" y="1854632"/>
                    <a:pt x="18084653" y="1854632"/>
                  </a:cubicBezTo>
                  <a:lnTo>
                    <a:pt x="97790" y="1854632"/>
                  </a:lnTo>
                  <a:cubicBezTo>
                    <a:pt x="78740" y="1854632"/>
                    <a:pt x="62230" y="1841932"/>
                    <a:pt x="57150" y="1824152"/>
                  </a:cubicBezTo>
                  <a:lnTo>
                    <a:pt x="18042744" y="1824152"/>
                  </a:lnTo>
                  <a:cubicBezTo>
                    <a:pt x="18073224" y="1824152"/>
                    <a:pt x="18098624" y="1798752"/>
                    <a:pt x="18098624" y="1768272"/>
                  </a:cubicBezTo>
                  <a:lnTo>
                    <a:pt x="18098624" y="58420"/>
                  </a:lnTo>
                  <a:cubicBezTo>
                    <a:pt x="18115133" y="64770"/>
                    <a:pt x="18127833" y="80010"/>
                    <a:pt x="18127833" y="99060"/>
                  </a:cubicBezTo>
                  <a:lnTo>
                    <a:pt x="18127833" y="1811452"/>
                  </a:lnTo>
                  <a:close/>
                </a:path>
              </a:pathLst>
            </a:custGeom>
            <a:solidFill>
              <a:srgbClr val="000000"/>
            </a:solidFill>
          </p:spPr>
        </p:sp>
      </p:grpSp>
      <p:grpSp>
        <p:nvGrpSpPr>
          <p:cNvPr name="Group 6" id="6"/>
          <p:cNvGrpSpPr/>
          <p:nvPr/>
        </p:nvGrpSpPr>
        <p:grpSpPr>
          <a:xfrm rot="0">
            <a:off x="10268430" y="2544167"/>
            <a:ext cx="6839744" cy="873730"/>
            <a:chOff x="0" y="0"/>
            <a:chExt cx="14617879" cy="1867332"/>
          </a:xfrm>
        </p:grpSpPr>
        <p:sp>
          <p:nvSpPr>
            <p:cNvPr name="Freeform 7" id="7"/>
            <p:cNvSpPr/>
            <p:nvPr/>
          </p:nvSpPr>
          <p:spPr>
            <a:xfrm flipH="false" flipV="false" rot="0">
              <a:off x="57150" y="58420"/>
              <a:ext cx="14548030" cy="1796212"/>
            </a:xfrm>
            <a:custGeom>
              <a:avLst/>
              <a:gdLst/>
              <a:ahLst/>
              <a:cxnLst/>
              <a:rect r="r" b="b" t="t" l="l"/>
              <a:pathLst>
                <a:path h="1796212" w="14548030">
                  <a:moveTo>
                    <a:pt x="14462939" y="1765732"/>
                  </a:moveTo>
                  <a:lnTo>
                    <a:pt x="0" y="1765732"/>
                  </a:lnTo>
                  <a:cubicBezTo>
                    <a:pt x="5080" y="1783512"/>
                    <a:pt x="21590" y="1796212"/>
                    <a:pt x="40640" y="1796212"/>
                  </a:cubicBezTo>
                  <a:lnTo>
                    <a:pt x="14504850" y="1796212"/>
                  </a:lnTo>
                  <a:cubicBezTo>
                    <a:pt x="14528980" y="1796212"/>
                    <a:pt x="14548030" y="1777162"/>
                    <a:pt x="14548030" y="1753032"/>
                  </a:cubicBezTo>
                  <a:lnTo>
                    <a:pt x="14548030" y="40640"/>
                  </a:lnTo>
                  <a:cubicBezTo>
                    <a:pt x="14548030" y="21590"/>
                    <a:pt x="14535330" y="6350"/>
                    <a:pt x="14518819" y="0"/>
                  </a:cubicBezTo>
                  <a:lnTo>
                    <a:pt x="14518819" y="1709852"/>
                  </a:lnTo>
                  <a:cubicBezTo>
                    <a:pt x="14518819" y="1740332"/>
                    <a:pt x="14493419" y="1765732"/>
                    <a:pt x="14462939" y="1765732"/>
                  </a:cubicBezTo>
                  <a:close/>
                </a:path>
              </a:pathLst>
            </a:custGeom>
            <a:solidFill>
              <a:srgbClr val="000000"/>
            </a:solidFill>
          </p:spPr>
        </p:sp>
        <p:sp>
          <p:nvSpPr>
            <p:cNvPr name="Freeform 8" id="8"/>
            <p:cNvSpPr/>
            <p:nvPr/>
          </p:nvSpPr>
          <p:spPr>
            <a:xfrm flipH="false" flipV="false" rot="0">
              <a:off x="12700" y="12700"/>
              <a:ext cx="14550569" cy="1798752"/>
            </a:xfrm>
            <a:custGeom>
              <a:avLst/>
              <a:gdLst/>
              <a:ahLst/>
              <a:cxnLst/>
              <a:rect r="r" b="b" t="t" l="l"/>
              <a:pathLst>
                <a:path h="1798752" w="14550569">
                  <a:moveTo>
                    <a:pt x="43180" y="1798752"/>
                  </a:moveTo>
                  <a:lnTo>
                    <a:pt x="14507389" y="1798752"/>
                  </a:lnTo>
                  <a:cubicBezTo>
                    <a:pt x="14531519" y="1798752"/>
                    <a:pt x="14550569" y="1779702"/>
                    <a:pt x="14550569" y="1755572"/>
                  </a:cubicBezTo>
                  <a:lnTo>
                    <a:pt x="14550569" y="43180"/>
                  </a:lnTo>
                  <a:cubicBezTo>
                    <a:pt x="14550569" y="19050"/>
                    <a:pt x="14531519" y="0"/>
                    <a:pt x="14507389" y="0"/>
                  </a:cubicBezTo>
                  <a:lnTo>
                    <a:pt x="43180" y="0"/>
                  </a:lnTo>
                  <a:cubicBezTo>
                    <a:pt x="19050" y="0"/>
                    <a:pt x="0" y="19050"/>
                    <a:pt x="0" y="43180"/>
                  </a:cubicBezTo>
                  <a:lnTo>
                    <a:pt x="0" y="1755572"/>
                  </a:lnTo>
                  <a:cubicBezTo>
                    <a:pt x="0" y="1779702"/>
                    <a:pt x="19050" y="1798752"/>
                    <a:pt x="43180" y="1798752"/>
                  </a:cubicBezTo>
                  <a:close/>
                </a:path>
              </a:pathLst>
            </a:custGeom>
            <a:solidFill>
              <a:srgbClr val="EEEEFF"/>
            </a:solidFill>
          </p:spPr>
        </p:sp>
        <p:sp>
          <p:nvSpPr>
            <p:cNvPr name="Freeform 9" id="9"/>
            <p:cNvSpPr/>
            <p:nvPr/>
          </p:nvSpPr>
          <p:spPr>
            <a:xfrm flipH="false" flipV="false" rot="0">
              <a:off x="0" y="0"/>
              <a:ext cx="14617880" cy="1867332"/>
            </a:xfrm>
            <a:custGeom>
              <a:avLst/>
              <a:gdLst/>
              <a:ahLst/>
              <a:cxnLst/>
              <a:rect r="r" b="b" t="t" l="l"/>
              <a:pathLst>
                <a:path h="1867332" w="14617880">
                  <a:moveTo>
                    <a:pt x="14574700" y="44450"/>
                  </a:moveTo>
                  <a:cubicBezTo>
                    <a:pt x="14569619" y="19050"/>
                    <a:pt x="14546760" y="0"/>
                    <a:pt x="14520089" y="0"/>
                  </a:cubicBezTo>
                  <a:lnTo>
                    <a:pt x="55880" y="0"/>
                  </a:lnTo>
                  <a:cubicBezTo>
                    <a:pt x="25400" y="0"/>
                    <a:pt x="0" y="25400"/>
                    <a:pt x="0" y="55880"/>
                  </a:cubicBezTo>
                  <a:lnTo>
                    <a:pt x="0" y="1768272"/>
                  </a:lnTo>
                  <a:cubicBezTo>
                    <a:pt x="0" y="1794942"/>
                    <a:pt x="17780" y="1816532"/>
                    <a:pt x="43180" y="1822882"/>
                  </a:cubicBezTo>
                  <a:cubicBezTo>
                    <a:pt x="48260" y="1848282"/>
                    <a:pt x="71120" y="1867332"/>
                    <a:pt x="97790" y="1867332"/>
                  </a:cubicBezTo>
                  <a:lnTo>
                    <a:pt x="14562000" y="1867332"/>
                  </a:lnTo>
                  <a:cubicBezTo>
                    <a:pt x="14592480" y="1867332"/>
                    <a:pt x="14617880" y="1841932"/>
                    <a:pt x="14617880" y="1811452"/>
                  </a:cubicBezTo>
                  <a:lnTo>
                    <a:pt x="14617880" y="99060"/>
                  </a:lnTo>
                  <a:cubicBezTo>
                    <a:pt x="14617880" y="72390"/>
                    <a:pt x="14600100" y="50800"/>
                    <a:pt x="14574700" y="44450"/>
                  </a:cubicBezTo>
                  <a:close/>
                  <a:moveTo>
                    <a:pt x="12700" y="1768272"/>
                  </a:moveTo>
                  <a:lnTo>
                    <a:pt x="12700" y="55880"/>
                  </a:lnTo>
                  <a:cubicBezTo>
                    <a:pt x="12700" y="31750"/>
                    <a:pt x="31750" y="12700"/>
                    <a:pt x="55880" y="12700"/>
                  </a:cubicBezTo>
                  <a:lnTo>
                    <a:pt x="14520089" y="12700"/>
                  </a:lnTo>
                  <a:cubicBezTo>
                    <a:pt x="14544219" y="12700"/>
                    <a:pt x="14563269" y="31750"/>
                    <a:pt x="14563269" y="55880"/>
                  </a:cubicBezTo>
                  <a:lnTo>
                    <a:pt x="14563269" y="1768272"/>
                  </a:lnTo>
                  <a:cubicBezTo>
                    <a:pt x="14563269" y="1792402"/>
                    <a:pt x="14544219" y="1811452"/>
                    <a:pt x="14520089" y="1811452"/>
                  </a:cubicBezTo>
                  <a:lnTo>
                    <a:pt x="55880" y="1811452"/>
                  </a:lnTo>
                  <a:cubicBezTo>
                    <a:pt x="31750" y="1811452"/>
                    <a:pt x="12700" y="1792402"/>
                    <a:pt x="12700" y="1768272"/>
                  </a:cubicBezTo>
                  <a:close/>
                  <a:moveTo>
                    <a:pt x="14605180" y="1811452"/>
                  </a:moveTo>
                  <a:cubicBezTo>
                    <a:pt x="14605180" y="1835582"/>
                    <a:pt x="14586130" y="1854632"/>
                    <a:pt x="14562000" y="1854632"/>
                  </a:cubicBezTo>
                  <a:lnTo>
                    <a:pt x="97790" y="1854632"/>
                  </a:lnTo>
                  <a:cubicBezTo>
                    <a:pt x="78740" y="1854632"/>
                    <a:pt x="62230" y="1841932"/>
                    <a:pt x="57150" y="1824152"/>
                  </a:cubicBezTo>
                  <a:lnTo>
                    <a:pt x="14520089" y="1824152"/>
                  </a:lnTo>
                  <a:cubicBezTo>
                    <a:pt x="14550569" y="1824152"/>
                    <a:pt x="14575969" y="1798752"/>
                    <a:pt x="14575969" y="1768272"/>
                  </a:cubicBezTo>
                  <a:lnTo>
                    <a:pt x="14575969" y="58420"/>
                  </a:lnTo>
                  <a:cubicBezTo>
                    <a:pt x="14592480" y="64770"/>
                    <a:pt x="14605180" y="80010"/>
                    <a:pt x="14605180" y="99060"/>
                  </a:cubicBezTo>
                  <a:lnTo>
                    <a:pt x="14605180" y="1811452"/>
                  </a:lnTo>
                  <a:close/>
                </a:path>
              </a:pathLst>
            </a:custGeom>
            <a:solidFill>
              <a:srgbClr val="000000"/>
            </a:solidFill>
          </p:spPr>
        </p:sp>
      </p:grpSp>
      <p:grpSp>
        <p:nvGrpSpPr>
          <p:cNvPr name="Group 10" id="10"/>
          <p:cNvGrpSpPr/>
          <p:nvPr/>
        </p:nvGrpSpPr>
        <p:grpSpPr>
          <a:xfrm rot="0">
            <a:off x="655997" y="3417897"/>
            <a:ext cx="8488003" cy="6042109"/>
            <a:chOff x="0" y="0"/>
            <a:chExt cx="13715078" cy="9762957"/>
          </a:xfrm>
        </p:grpSpPr>
        <p:sp>
          <p:nvSpPr>
            <p:cNvPr name="Freeform 11" id="11"/>
            <p:cNvSpPr/>
            <p:nvPr/>
          </p:nvSpPr>
          <p:spPr>
            <a:xfrm flipH="false" flipV="false" rot="0">
              <a:off x="57150" y="58420"/>
              <a:ext cx="13645228" cy="9691837"/>
            </a:xfrm>
            <a:custGeom>
              <a:avLst/>
              <a:gdLst/>
              <a:ahLst/>
              <a:cxnLst/>
              <a:rect r="r" b="b" t="t" l="l"/>
              <a:pathLst>
                <a:path h="9691837" w="13645228">
                  <a:moveTo>
                    <a:pt x="13560138" y="9661356"/>
                  </a:moveTo>
                  <a:lnTo>
                    <a:pt x="0" y="9661356"/>
                  </a:lnTo>
                  <a:cubicBezTo>
                    <a:pt x="5080" y="9679137"/>
                    <a:pt x="21590" y="9691837"/>
                    <a:pt x="40640" y="9691837"/>
                  </a:cubicBezTo>
                  <a:lnTo>
                    <a:pt x="13602047" y="9691837"/>
                  </a:lnTo>
                  <a:cubicBezTo>
                    <a:pt x="13626178" y="9691837"/>
                    <a:pt x="13645228" y="9672787"/>
                    <a:pt x="13645228" y="9648656"/>
                  </a:cubicBezTo>
                  <a:lnTo>
                    <a:pt x="13645228" y="40640"/>
                  </a:lnTo>
                  <a:cubicBezTo>
                    <a:pt x="13645228" y="21590"/>
                    <a:pt x="13632528" y="6350"/>
                    <a:pt x="13616019" y="0"/>
                  </a:cubicBezTo>
                  <a:lnTo>
                    <a:pt x="13616019" y="9605477"/>
                  </a:lnTo>
                  <a:cubicBezTo>
                    <a:pt x="13616019" y="9635956"/>
                    <a:pt x="13590619" y="9661356"/>
                    <a:pt x="13560138" y="9661356"/>
                  </a:cubicBezTo>
                  <a:close/>
                </a:path>
              </a:pathLst>
            </a:custGeom>
            <a:solidFill>
              <a:srgbClr val="000000"/>
            </a:solidFill>
          </p:spPr>
        </p:sp>
        <p:sp>
          <p:nvSpPr>
            <p:cNvPr name="Freeform 12" id="12"/>
            <p:cNvSpPr/>
            <p:nvPr/>
          </p:nvSpPr>
          <p:spPr>
            <a:xfrm flipH="false" flipV="false" rot="0">
              <a:off x="12700" y="12700"/>
              <a:ext cx="13647769" cy="9694376"/>
            </a:xfrm>
            <a:custGeom>
              <a:avLst/>
              <a:gdLst/>
              <a:ahLst/>
              <a:cxnLst/>
              <a:rect r="r" b="b" t="t" l="l"/>
              <a:pathLst>
                <a:path h="9694376" w="13647769">
                  <a:moveTo>
                    <a:pt x="43180" y="9694376"/>
                  </a:moveTo>
                  <a:lnTo>
                    <a:pt x="13604588" y="9694376"/>
                  </a:lnTo>
                  <a:cubicBezTo>
                    <a:pt x="13628719" y="9694376"/>
                    <a:pt x="13647769" y="9675326"/>
                    <a:pt x="13647769" y="9651197"/>
                  </a:cubicBezTo>
                  <a:lnTo>
                    <a:pt x="13647769" y="43180"/>
                  </a:lnTo>
                  <a:cubicBezTo>
                    <a:pt x="13647769" y="19050"/>
                    <a:pt x="13628719" y="0"/>
                    <a:pt x="13604588" y="0"/>
                  </a:cubicBezTo>
                  <a:lnTo>
                    <a:pt x="43180" y="0"/>
                  </a:lnTo>
                  <a:cubicBezTo>
                    <a:pt x="19050" y="0"/>
                    <a:pt x="0" y="19050"/>
                    <a:pt x="0" y="43180"/>
                  </a:cubicBezTo>
                  <a:lnTo>
                    <a:pt x="0" y="9651197"/>
                  </a:lnTo>
                  <a:cubicBezTo>
                    <a:pt x="0" y="9675326"/>
                    <a:pt x="19050" y="9694376"/>
                    <a:pt x="43180" y="9694376"/>
                  </a:cubicBezTo>
                  <a:close/>
                </a:path>
              </a:pathLst>
            </a:custGeom>
            <a:solidFill>
              <a:srgbClr val="F8F8F8"/>
            </a:solidFill>
          </p:spPr>
        </p:sp>
        <p:sp>
          <p:nvSpPr>
            <p:cNvPr name="Freeform 13" id="13"/>
            <p:cNvSpPr/>
            <p:nvPr/>
          </p:nvSpPr>
          <p:spPr>
            <a:xfrm flipH="false" flipV="false" rot="0">
              <a:off x="0" y="0"/>
              <a:ext cx="13715078" cy="9762957"/>
            </a:xfrm>
            <a:custGeom>
              <a:avLst/>
              <a:gdLst/>
              <a:ahLst/>
              <a:cxnLst/>
              <a:rect r="r" b="b" t="t" l="l"/>
              <a:pathLst>
                <a:path h="9762957" w="13715078">
                  <a:moveTo>
                    <a:pt x="13671897" y="44450"/>
                  </a:moveTo>
                  <a:cubicBezTo>
                    <a:pt x="13666819" y="19050"/>
                    <a:pt x="13643958" y="0"/>
                    <a:pt x="13617288" y="0"/>
                  </a:cubicBezTo>
                  <a:lnTo>
                    <a:pt x="55880" y="0"/>
                  </a:lnTo>
                  <a:cubicBezTo>
                    <a:pt x="25400" y="0"/>
                    <a:pt x="0" y="25400"/>
                    <a:pt x="0" y="55880"/>
                  </a:cubicBezTo>
                  <a:lnTo>
                    <a:pt x="0" y="9663897"/>
                  </a:lnTo>
                  <a:cubicBezTo>
                    <a:pt x="0" y="9690567"/>
                    <a:pt x="17780" y="9712157"/>
                    <a:pt x="43180" y="9718507"/>
                  </a:cubicBezTo>
                  <a:cubicBezTo>
                    <a:pt x="48260" y="9743907"/>
                    <a:pt x="71120" y="9762957"/>
                    <a:pt x="97790" y="9762957"/>
                  </a:cubicBezTo>
                  <a:lnTo>
                    <a:pt x="13659197" y="9762957"/>
                  </a:lnTo>
                  <a:cubicBezTo>
                    <a:pt x="13689678" y="9762957"/>
                    <a:pt x="13715078" y="9737557"/>
                    <a:pt x="13715078" y="9707076"/>
                  </a:cubicBezTo>
                  <a:lnTo>
                    <a:pt x="13715078" y="99060"/>
                  </a:lnTo>
                  <a:cubicBezTo>
                    <a:pt x="13715078" y="72390"/>
                    <a:pt x="13697297" y="50800"/>
                    <a:pt x="13671897" y="44450"/>
                  </a:cubicBezTo>
                  <a:close/>
                  <a:moveTo>
                    <a:pt x="12700" y="9663897"/>
                  </a:moveTo>
                  <a:lnTo>
                    <a:pt x="12700" y="55880"/>
                  </a:lnTo>
                  <a:cubicBezTo>
                    <a:pt x="12700" y="31750"/>
                    <a:pt x="31750" y="12700"/>
                    <a:pt x="55880" y="12700"/>
                  </a:cubicBezTo>
                  <a:lnTo>
                    <a:pt x="13617288" y="12700"/>
                  </a:lnTo>
                  <a:cubicBezTo>
                    <a:pt x="13641419" y="12700"/>
                    <a:pt x="13660469" y="31750"/>
                    <a:pt x="13660469" y="55880"/>
                  </a:cubicBezTo>
                  <a:lnTo>
                    <a:pt x="13660469" y="9663897"/>
                  </a:lnTo>
                  <a:cubicBezTo>
                    <a:pt x="13660469" y="9688026"/>
                    <a:pt x="13641419" y="9707076"/>
                    <a:pt x="13617288" y="9707076"/>
                  </a:cubicBezTo>
                  <a:lnTo>
                    <a:pt x="55880" y="9707076"/>
                  </a:lnTo>
                  <a:cubicBezTo>
                    <a:pt x="31750" y="9707076"/>
                    <a:pt x="12700" y="9688026"/>
                    <a:pt x="12700" y="9663897"/>
                  </a:cubicBezTo>
                  <a:close/>
                  <a:moveTo>
                    <a:pt x="13702378" y="9707076"/>
                  </a:moveTo>
                  <a:cubicBezTo>
                    <a:pt x="13702378" y="9731207"/>
                    <a:pt x="13683328" y="9750257"/>
                    <a:pt x="13659197" y="9750257"/>
                  </a:cubicBezTo>
                  <a:lnTo>
                    <a:pt x="97790" y="9750257"/>
                  </a:lnTo>
                  <a:cubicBezTo>
                    <a:pt x="78740" y="9750257"/>
                    <a:pt x="62230" y="9737557"/>
                    <a:pt x="57150" y="9719776"/>
                  </a:cubicBezTo>
                  <a:lnTo>
                    <a:pt x="13617288" y="9719776"/>
                  </a:lnTo>
                  <a:cubicBezTo>
                    <a:pt x="13647769" y="9719776"/>
                    <a:pt x="13673169" y="9694376"/>
                    <a:pt x="13673169" y="9663897"/>
                  </a:cubicBezTo>
                  <a:lnTo>
                    <a:pt x="13673169" y="58420"/>
                  </a:lnTo>
                  <a:cubicBezTo>
                    <a:pt x="13689678" y="64770"/>
                    <a:pt x="13702378" y="80010"/>
                    <a:pt x="13702378" y="99060"/>
                  </a:cubicBezTo>
                  <a:lnTo>
                    <a:pt x="13702378" y="9707076"/>
                  </a:lnTo>
                  <a:close/>
                </a:path>
              </a:pathLst>
            </a:custGeom>
            <a:solidFill>
              <a:srgbClr val="000000"/>
            </a:solidFill>
          </p:spPr>
        </p:sp>
      </p:grpSp>
      <p:grpSp>
        <p:nvGrpSpPr>
          <p:cNvPr name="Group 14" id="14"/>
          <p:cNvGrpSpPr/>
          <p:nvPr/>
        </p:nvGrpSpPr>
        <p:grpSpPr>
          <a:xfrm rot="0">
            <a:off x="10274963" y="3417897"/>
            <a:ext cx="6839744" cy="6042109"/>
            <a:chOff x="0" y="0"/>
            <a:chExt cx="11051790" cy="9762957"/>
          </a:xfrm>
        </p:grpSpPr>
        <p:sp>
          <p:nvSpPr>
            <p:cNvPr name="Freeform 15" id="15"/>
            <p:cNvSpPr/>
            <p:nvPr/>
          </p:nvSpPr>
          <p:spPr>
            <a:xfrm flipH="false" flipV="false" rot="0">
              <a:off x="57150" y="58420"/>
              <a:ext cx="10981940" cy="9691837"/>
            </a:xfrm>
            <a:custGeom>
              <a:avLst/>
              <a:gdLst/>
              <a:ahLst/>
              <a:cxnLst/>
              <a:rect r="r" b="b" t="t" l="l"/>
              <a:pathLst>
                <a:path h="9691837" w="10981940">
                  <a:moveTo>
                    <a:pt x="10896850" y="9661356"/>
                  </a:moveTo>
                  <a:lnTo>
                    <a:pt x="0" y="9661356"/>
                  </a:lnTo>
                  <a:cubicBezTo>
                    <a:pt x="5080" y="9679137"/>
                    <a:pt x="21590" y="9691837"/>
                    <a:pt x="40640" y="9691837"/>
                  </a:cubicBezTo>
                  <a:lnTo>
                    <a:pt x="10938759" y="9691837"/>
                  </a:lnTo>
                  <a:cubicBezTo>
                    <a:pt x="10962890" y="9691837"/>
                    <a:pt x="10981940" y="9672787"/>
                    <a:pt x="10981940" y="9648656"/>
                  </a:cubicBezTo>
                  <a:lnTo>
                    <a:pt x="10981940" y="40640"/>
                  </a:lnTo>
                  <a:cubicBezTo>
                    <a:pt x="10981940" y="21590"/>
                    <a:pt x="10969240" y="6350"/>
                    <a:pt x="10952730" y="0"/>
                  </a:cubicBezTo>
                  <a:lnTo>
                    <a:pt x="10952730" y="9605477"/>
                  </a:lnTo>
                  <a:cubicBezTo>
                    <a:pt x="10952730" y="9635956"/>
                    <a:pt x="10927330" y="9661356"/>
                    <a:pt x="10896850" y="9661356"/>
                  </a:cubicBezTo>
                  <a:close/>
                </a:path>
              </a:pathLst>
            </a:custGeom>
            <a:solidFill>
              <a:srgbClr val="000000"/>
            </a:solidFill>
          </p:spPr>
        </p:sp>
        <p:sp>
          <p:nvSpPr>
            <p:cNvPr name="Freeform 16" id="16"/>
            <p:cNvSpPr/>
            <p:nvPr/>
          </p:nvSpPr>
          <p:spPr>
            <a:xfrm flipH="false" flipV="false" rot="0">
              <a:off x="12700" y="12700"/>
              <a:ext cx="10984480" cy="9694376"/>
            </a:xfrm>
            <a:custGeom>
              <a:avLst/>
              <a:gdLst/>
              <a:ahLst/>
              <a:cxnLst/>
              <a:rect r="r" b="b" t="t" l="l"/>
              <a:pathLst>
                <a:path h="9694376" w="10984480">
                  <a:moveTo>
                    <a:pt x="43180" y="9694376"/>
                  </a:moveTo>
                  <a:lnTo>
                    <a:pt x="10941300" y="9694376"/>
                  </a:lnTo>
                  <a:cubicBezTo>
                    <a:pt x="10965430" y="9694376"/>
                    <a:pt x="10984480" y="9675326"/>
                    <a:pt x="10984480" y="9651197"/>
                  </a:cubicBezTo>
                  <a:lnTo>
                    <a:pt x="10984480" y="43180"/>
                  </a:lnTo>
                  <a:cubicBezTo>
                    <a:pt x="10984480" y="19050"/>
                    <a:pt x="10965430" y="0"/>
                    <a:pt x="10941300" y="0"/>
                  </a:cubicBezTo>
                  <a:lnTo>
                    <a:pt x="43180" y="0"/>
                  </a:lnTo>
                  <a:cubicBezTo>
                    <a:pt x="19050" y="0"/>
                    <a:pt x="0" y="19050"/>
                    <a:pt x="0" y="43180"/>
                  </a:cubicBezTo>
                  <a:lnTo>
                    <a:pt x="0" y="9651197"/>
                  </a:lnTo>
                  <a:cubicBezTo>
                    <a:pt x="0" y="9675326"/>
                    <a:pt x="19050" y="9694376"/>
                    <a:pt x="43180" y="9694376"/>
                  </a:cubicBezTo>
                  <a:close/>
                </a:path>
              </a:pathLst>
            </a:custGeom>
            <a:solidFill>
              <a:srgbClr val="F8F8F8"/>
            </a:solidFill>
          </p:spPr>
        </p:sp>
        <p:sp>
          <p:nvSpPr>
            <p:cNvPr name="Freeform 17" id="17"/>
            <p:cNvSpPr/>
            <p:nvPr/>
          </p:nvSpPr>
          <p:spPr>
            <a:xfrm flipH="false" flipV="false" rot="0">
              <a:off x="0" y="0"/>
              <a:ext cx="11051790" cy="9762957"/>
            </a:xfrm>
            <a:custGeom>
              <a:avLst/>
              <a:gdLst/>
              <a:ahLst/>
              <a:cxnLst/>
              <a:rect r="r" b="b" t="t" l="l"/>
              <a:pathLst>
                <a:path h="9762957" w="11051790">
                  <a:moveTo>
                    <a:pt x="11008609" y="44450"/>
                  </a:moveTo>
                  <a:cubicBezTo>
                    <a:pt x="11003530" y="19050"/>
                    <a:pt x="10980669" y="0"/>
                    <a:pt x="10954000" y="0"/>
                  </a:cubicBezTo>
                  <a:lnTo>
                    <a:pt x="55880" y="0"/>
                  </a:lnTo>
                  <a:cubicBezTo>
                    <a:pt x="25400" y="0"/>
                    <a:pt x="0" y="25400"/>
                    <a:pt x="0" y="55880"/>
                  </a:cubicBezTo>
                  <a:lnTo>
                    <a:pt x="0" y="9663897"/>
                  </a:lnTo>
                  <a:cubicBezTo>
                    <a:pt x="0" y="9690567"/>
                    <a:pt x="17780" y="9712157"/>
                    <a:pt x="43180" y="9718507"/>
                  </a:cubicBezTo>
                  <a:cubicBezTo>
                    <a:pt x="48260" y="9743907"/>
                    <a:pt x="71120" y="9762957"/>
                    <a:pt x="97790" y="9762957"/>
                  </a:cubicBezTo>
                  <a:lnTo>
                    <a:pt x="10995909" y="9762957"/>
                  </a:lnTo>
                  <a:cubicBezTo>
                    <a:pt x="11026390" y="9762957"/>
                    <a:pt x="11051790" y="9737557"/>
                    <a:pt x="11051790" y="9707076"/>
                  </a:cubicBezTo>
                  <a:lnTo>
                    <a:pt x="11051790" y="99060"/>
                  </a:lnTo>
                  <a:cubicBezTo>
                    <a:pt x="11051790" y="72390"/>
                    <a:pt x="11034009" y="50800"/>
                    <a:pt x="11008609" y="44450"/>
                  </a:cubicBezTo>
                  <a:close/>
                  <a:moveTo>
                    <a:pt x="12700" y="9663897"/>
                  </a:moveTo>
                  <a:lnTo>
                    <a:pt x="12700" y="55880"/>
                  </a:lnTo>
                  <a:cubicBezTo>
                    <a:pt x="12700" y="31750"/>
                    <a:pt x="31750" y="12700"/>
                    <a:pt x="55880" y="12700"/>
                  </a:cubicBezTo>
                  <a:lnTo>
                    <a:pt x="10954000" y="12700"/>
                  </a:lnTo>
                  <a:cubicBezTo>
                    <a:pt x="10978130" y="12700"/>
                    <a:pt x="10997180" y="31750"/>
                    <a:pt x="10997180" y="55880"/>
                  </a:cubicBezTo>
                  <a:lnTo>
                    <a:pt x="10997180" y="9663897"/>
                  </a:lnTo>
                  <a:cubicBezTo>
                    <a:pt x="10997180" y="9688026"/>
                    <a:pt x="10978130" y="9707076"/>
                    <a:pt x="10954000" y="9707076"/>
                  </a:cubicBezTo>
                  <a:lnTo>
                    <a:pt x="55880" y="9707076"/>
                  </a:lnTo>
                  <a:cubicBezTo>
                    <a:pt x="31750" y="9707076"/>
                    <a:pt x="12700" y="9688026"/>
                    <a:pt x="12700" y="9663897"/>
                  </a:cubicBezTo>
                  <a:close/>
                  <a:moveTo>
                    <a:pt x="11039090" y="9707076"/>
                  </a:moveTo>
                  <a:cubicBezTo>
                    <a:pt x="11039090" y="9731207"/>
                    <a:pt x="11020040" y="9750257"/>
                    <a:pt x="10995909" y="9750257"/>
                  </a:cubicBezTo>
                  <a:lnTo>
                    <a:pt x="97790" y="9750257"/>
                  </a:lnTo>
                  <a:cubicBezTo>
                    <a:pt x="78740" y="9750257"/>
                    <a:pt x="62230" y="9737557"/>
                    <a:pt x="57150" y="9719776"/>
                  </a:cubicBezTo>
                  <a:lnTo>
                    <a:pt x="10954000" y="9719776"/>
                  </a:lnTo>
                  <a:cubicBezTo>
                    <a:pt x="10984480" y="9719776"/>
                    <a:pt x="11009880" y="9694376"/>
                    <a:pt x="11009880" y="9663897"/>
                  </a:cubicBezTo>
                  <a:lnTo>
                    <a:pt x="11009880" y="58420"/>
                  </a:lnTo>
                  <a:cubicBezTo>
                    <a:pt x="11026390" y="64770"/>
                    <a:pt x="11039090" y="80010"/>
                    <a:pt x="11039090" y="99060"/>
                  </a:cubicBezTo>
                  <a:lnTo>
                    <a:pt x="11039090" y="9707076"/>
                  </a:lnTo>
                  <a:close/>
                </a:path>
              </a:pathLst>
            </a:custGeom>
            <a:solidFill>
              <a:srgbClr val="000000"/>
            </a:solidFill>
          </p:spPr>
        </p:sp>
      </p:grpSp>
      <p:sp>
        <p:nvSpPr>
          <p:cNvPr name="Freeform 18" id="18"/>
          <p:cNvSpPr/>
          <p:nvPr/>
        </p:nvSpPr>
        <p:spPr>
          <a:xfrm flipH="false" flipV="false" rot="-5400000">
            <a:off x="2876764" y="2287284"/>
            <a:ext cx="3924728" cy="8075488"/>
          </a:xfrm>
          <a:custGeom>
            <a:avLst/>
            <a:gdLst/>
            <a:ahLst/>
            <a:cxnLst/>
            <a:rect r="r" b="b" t="t" l="l"/>
            <a:pathLst>
              <a:path h="8075488" w="3924728">
                <a:moveTo>
                  <a:pt x="0" y="0"/>
                </a:moveTo>
                <a:lnTo>
                  <a:pt x="3924728" y="0"/>
                </a:lnTo>
                <a:lnTo>
                  <a:pt x="3924728" y="8075488"/>
                </a:lnTo>
                <a:lnTo>
                  <a:pt x="0" y="8075488"/>
                </a:lnTo>
                <a:lnTo>
                  <a:pt x="0" y="0"/>
                </a:lnTo>
                <a:close/>
              </a:path>
            </a:pathLst>
          </a:custGeom>
          <a:blipFill>
            <a:blip r:embed="rId2"/>
            <a:stretch>
              <a:fillRect l="-9252" t="-1792" r="-14849" b="-6602"/>
            </a:stretch>
          </a:blipFill>
        </p:spPr>
      </p:sp>
      <p:sp>
        <p:nvSpPr>
          <p:cNvPr name="TextBox 19" id="19"/>
          <p:cNvSpPr txBox="true"/>
          <p:nvPr/>
        </p:nvSpPr>
        <p:spPr>
          <a:xfrm rot="0">
            <a:off x="2365648" y="2748368"/>
            <a:ext cx="5087502" cy="474853"/>
          </a:xfrm>
          <a:prstGeom prst="rect">
            <a:avLst/>
          </a:prstGeom>
        </p:spPr>
        <p:txBody>
          <a:bodyPr anchor="t" rtlCol="false" tIns="0" lIns="0" bIns="0" rIns="0">
            <a:spAutoFit/>
          </a:bodyPr>
          <a:lstStyle/>
          <a:p>
            <a:pPr algn="ctr" marL="0" indent="0" lvl="0">
              <a:lnSpc>
                <a:spcPts val="3776"/>
              </a:lnSpc>
              <a:spcBef>
                <a:spcPct val="0"/>
              </a:spcBef>
            </a:pPr>
            <a:r>
              <a:rPr lang="en-US" b="true" sz="3200">
                <a:solidFill>
                  <a:srgbClr val="000000"/>
                </a:solidFill>
                <a:latin typeface="RoxboroughCF Bold"/>
                <a:ea typeface="RoxboroughCF Bold"/>
                <a:cs typeface="RoxboroughCF Bold"/>
                <a:sym typeface="RoxboroughCF Bold"/>
              </a:rPr>
              <a:t>Lofi Prototype</a:t>
            </a:r>
          </a:p>
        </p:txBody>
      </p:sp>
      <p:sp>
        <p:nvSpPr>
          <p:cNvPr name="TextBox 20" id="20"/>
          <p:cNvSpPr txBox="true"/>
          <p:nvPr/>
        </p:nvSpPr>
        <p:spPr>
          <a:xfrm rot="0">
            <a:off x="11151084" y="2748368"/>
            <a:ext cx="5087502" cy="474853"/>
          </a:xfrm>
          <a:prstGeom prst="rect">
            <a:avLst/>
          </a:prstGeom>
        </p:spPr>
        <p:txBody>
          <a:bodyPr anchor="t" rtlCol="false" tIns="0" lIns="0" bIns="0" rIns="0">
            <a:spAutoFit/>
          </a:bodyPr>
          <a:lstStyle/>
          <a:p>
            <a:pPr algn="ctr" marL="0" indent="0" lvl="0">
              <a:lnSpc>
                <a:spcPts val="3776"/>
              </a:lnSpc>
              <a:spcBef>
                <a:spcPct val="0"/>
              </a:spcBef>
            </a:pPr>
            <a:r>
              <a:rPr lang="en-US" b="true" sz="3200">
                <a:solidFill>
                  <a:srgbClr val="000000"/>
                </a:solidFill>
                <a:latin typeface="RoxboroughCF Bold"/>
                <a:ea typeface="RoxboroughCF Bold"/>
                <a:cs typeface="RoxboroughCF Bold"/>
                <a:sym typeface="RoxboroughCF Bold"/>
              </a:rPr>
              <a:t>Changes Made</a:t>
            </a:r>
          </a:p>
        </p:txBody>
      </p:sp>
      <p:sp>
        <p:nvSpPr>
          <p:cNvPr name="TextBox 21" id="21"/>
          <p:cNvSpPr txBox="true"/>
          <p:nvPr/>
        </p:nvSpPr>
        <p:spPr>
          <a:xfrm rot="0">
            <a:off x="1028700" y="1038225"/>
            <a:ext cx="15703928" cy="1143254"/>
          </a:xfrm>
          <a:prstGeom prst="rect">
            <a:avLst/>
          </a:prstGeom>
        </p:spPr>
        <p:txBody>
          <a:bodyPr anchor="t" rtlCol="false" tIns="0" lIns="0" bIns="0" rIns="0">
            <a:spAutoFit/>
          </a:bodyPr>
          <a:lstStyle/>
          <a:p>
            <a:pPr algn="ctr">
              <a:lnSpc>
                <a:spcPts val="5428"/>
              </a:lnSpc>
            </a:pPr>
            <a:r>
              <a:rPr lang="en-US" sz="4600" b="true">
                <a:solidFill>
                  <a:srgbClr val="000000"/>
                </a:solidFill>
                <a:latin typeface="RoxboroughCF Bold"/>
                <a:ea typeface="RoxboroughCF Bold"/>
                <a:cs typeface="RoxboroughCF Bold"/>
                <a:sym typeface="RoxboroughCF Bold"/>
              </a:rPr>
              <a:t>Simple Task</a:t>
            </a:r>
          </a:p>
          <a:p>
            <a:pPr algn="ctr" marL="0" indent="0" lvl="0">
              <a:lnSpc>
                <a:spcPts val="3657"/>
              </a:lnSpc>
              <a:spcBef>
                <a:spcPct val="0"/>
              </a:spcBef>
            </a:pPr>
            <a:r>
              <a:rPr lang="en-US" sz="3099">
                <a:solidFill>
                  <a:srgbClr val="000000"/>
                </a:solidFill>
                <a:latin typeface="RoxboroughCF"/>
                <a:ea typeface="RoxboroughCF"/>
                <a:cs typeface="RoxboroughCF"/>
                <a:sym typeface="RoxboroughCF"/>
              </a:rPr>
              <a:t>Viewing and pinning relevant resources within a night shift community group </a:t>
            </a:r>
          </a:p>
        </p:txBody>
      </p:sp>
      <p:sp>
        <p:nvSpPr>
          <p:cNvPr name="TextBox 22" id="22"/>
          <p:cNvSpPr txBox="true"/>
          <p:nvPr/>
        </p:nvSpPr>
        <p:spPr>
          <a:xfrm rot="0">
            <a:off x="10408494" y="3861804"/>
            <a:ext cx="6559616" cy="5087620"/>
          </a:xfrm>
          <a:prstGeom prst="rect">
            <a:avLst/>
          </a:prstGeom>
        </p:spPr>
        <p:txBody>
          <a:bodyPr anchor="t" rtlCol="false" tIns="0" lIns="0" bIns="0" rIns="0">
            <a:spAutoFit/>
          </a:bodyPr>
          <a:lstStyle/>
          <a:p>
            <a:pPr algn="l" marL="474979" indent="-237490" lvl="1">
              <a:lnSpc>
                <a:spcPts val="3079"/>
              </a:lnSpc>
              <a:buFont typeface="Arial"/>
              <a:buChar char="•"/>
            </a:pPr>
            <a:r>
              <a:rPr lang="en-US" sz="2199">
                <a:solidFill>
                  <a:srgbClr val="000000"/>
                </a:solidFill>
                <a:latin typeface="Telegraf"/>
                <a:ea typeface="Telegraf"/>
                <a:cs typeface="Telegraf"/>
                <a:sym typeface="Telegraf"/>
              </a:rPr>
              <a:t>Added pinning/adding to collections as a part of simple taskflow: users often</a:t>
            </a:r>
            <a:r>
              <a:rPr lang="en-US" b="true" sz="2199">
                <a:solidFill>
                  <a:srgbClr val="000000"/>
                </a:solidFill>
                <a:latin typeface="Telegraf Bold"/>
                <a:ea typeface="Telegraf Bold"/>
                <a:cs typeface="Telegraf Bold"/>
                <a:sym typeface="Telegraf Bold"/>
              </a:rPr>
              <a:t> first passively browsed posts and built private collections together</a:t>
            </a:r>
            <a:r>
              <a:rPr lang="en-US" sz="2199">
                <a:solidFill>
                  <a:srgbClr val="000000"/>
                </a:solidFill>
                <a:latin typeface="Telegraf"/>
                <a:ea typeface="Telegraf"/>
                <a:cs typeface="Telegraf"/>
                <a:sym typeface="Telegraf"/>
              </a:rPr>
              <a:t> in tests</a:t>
            </a:r>
          </a:p>
          <a:p>
            <a:pPr algn="l" marL="474979" indent="-237490" lvl="1">
              <a:lnSpc>
                <a:spcPts val="3079"/>
              </a:lnSpc>
              <a:buFont typeface="Arial"/>
              <a:buChar char="•"/>
            </a:pPr>
            <a:r>
              <a:rPr lang="en-US" sz="2199">
                <a:solidFill>
                  <a:srgbClr val="000000"/>
                </a:solidFill>
                <a:latin typeface="Telegraf"/>
                <a:ea typeface="Telegraf"/>
                <a:cs typeface="Telegraf"/>
                <a:sym typeface="Telegraf"/>
              </a:rPr>
              <a:t>Implemented </a:t>
            </a:r>
            <a:r>
              <a:rPr lang="en-US" b="true" sz="2199">
                <a:solidFill>
                  <a:srgbClr val="000000"/>
                </a:solidFill>
                <a:latin typeface="Telegraf Bold"/>
                <a:ea typeface="Telegraf Bold"/>
                <a:cs typeface="Telegraf Bold"/>
                <a:sym typeface="Telegraf Bold"/>
              </a:rPr>
              <a:t>consistent “pin” icon</a:t>
            </a:r>
            <a:r>
              <a:rPr lang="en-US" sz="2199">
                <a:solidFill>
                  <a:srgbClr val="000000"/>
                </a:solidFill>
                <a:latin typeface="Telegraf"/>
                <a:ea typeface="Telegraf"/>
                <a:cs typeface="Telegraf"/>
                <a:sym typeface="Telegraf"/>
              </a:rPr>
              <a:t> instead of both pins and bookmarks: users were confused about the difference between icons</a:t>
            </a:r>
          </a:p>
          <a:p>
            <a:pPr algn="l" marL="474979" indent="-237490" lvl="1">
              <a:lnSpc>
                <a:spcPts val="3079"/>
              </a:lnSpc>
              <a:buFont typeface="Arial"/>
              <a:buChar char="•"/>
            </a:pPr>
            <a:r>
              <a:rPr lang="en-US" sz="2199">
                <a:solidFill>
                  <a:srgbClr val="000000"/>
                </a:solidFill>
                <a:latin typeface="Telegraf"/>
                <a:ea typeface="Telegraf"/>
                <a:cs typeface="Telegraf"/>
                <a:sym typeface="Telegraf"/>
              </a:rPr>
              <a:t> Made task flow start at landing page instead of including onboarding based on TA feedback</a:t>
            </a:r>
          </a:p>
          <a:p>
            <a:pPr algn="l" marL="474979" indent="-237490" lvl="1">
              <a:lnSpc>
                <a:spcPts val="3079"/>
              </a:lnSpc>
              <a:buFont typeface="Arial"/>
              <a:buChar char="•"/>
            </a:pPr>
            <a:r>
              <a:rPr lang="en-US" sz="2199">
                <a:solidFill>
                  <a:srgbClr val="000000"/>
                </a:solidFill>
                <a:latin typeface="Telegraf"/>
                <a:ea typeface="Telegraf"/>
                <a:cs typeface="Telegraf"/>
                <a:sym typeface="Telegraf"/>
              </a:rPr>
              <a:t>Added </a:t>
            </a:r>
            <a:r>
              <a:rPr lang="en-US" b="true" sz="2199">
                <a:solidFill>
                  <a:srgbClr val="000000"/>
                </a:solidFill>
                <a:latin typeface="Telegraf Bold"/>
                <a:ea typeface="Telegraf Bold"/>
                <a:cs typeface="Telegraf Bold"/>
                <a:sym typeface="Telegraf Bold"/>
              </a:rPr>
              <a:t>half sheet save to collections</a:t>
            </a:r>
            <a:r>
              <a:rPr lang="en-US" sz="2199">
                <a:solidFill>
                  <a:srgbClr val="000000"/>
                </a:solidFill>
                <a:latin typeface="Telegraf"/>
                <a:ea typeface="Telegraf"/>
                <a:cs typeface="Telegraf"/>
                <a:sym typeface="Telegraf"/>
              </a:rPr>
              <a:t> feature based on existing social media app flows to improve intuition and reduce user friction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grpSp>
        <p:nvGrpSpPr>
          <p:cNvPr name="Group 2" id="2"/>
          <p:cNvGrpSpPr/>
          <p:nvPr/>
        </p:nvGrpSpPr>
        <p:grpSpPr>
          <a:xfrm rot="0">
            <a:off x="655997" y="2544167"/>
            <a:ext cx="8488003" cy="873730"/>
            <a:chOff x="0" y="0"/>
            <a:chExt cx="18140533" cy="1867332"/>
          </a:xfrm>
        </p:grpSpPr>
        <p:sp>
          <p:nvSpPr>
            <p:cNvPr name="Freeform 3" id="3"/>
            <p:cNvSpPr/>
            <p:nvPr/>
          </p:nvSpPr>
          <p:spPr>
            <a:xfrm flipH="false" flipV="false" rot="0">
              <a:off x="57150" y="58420"/>
              <a:ext cx="18070683" cy="1796212"/>
            </a:xfrm>
            <a:custGeom>
              <a:avLst/>
              <a:gdLst/>
              <a:ahLst/>
              <a:cxnLst/>
              <a:rect r="r" b="b" t="t" l="l"/>
              <a:pathLst>
                <a:path h="1796212" w="18070683">
                  <a:moveTo>
                    <a:pt x="17985594" y="1765732"/>
                  </a:moveTo>
                  <a:lnTo>
                    <a:pt x="0" y="1765732"/>
                  </a:lnTo>
                  <a:cubicBezTo>
                    <a:pt x="5080" y="1783512"/>
                    <a:pt x="21590" y="1796212"/>
                    <a:pt x="40640" y="1796212"/>
                  </a:cubicBezTo>
                  <a:lnTo>
                    <a:pt x="18027503" y="1796212"/>
                  </a:lnTo>
                  <a:cubicBezTo>
                    <a:pt x="18051633" y="1796212"/>
                    <a:pt x="18070683" y="1777162"/>
                    <a:pt x="18070683" y="1753032"/>
                  </a:cubicBezTo>
                  <a:lnTo>
                    <a:pt x="18070683" y="40640"/>
                  </a:lnTo>
                  <a:cubicBezTo>
                    <a:pt x="18070683" y="21590"/>
                    <a:pt x="18057983" y="6350"/>
                    <a:pt x="18041474" y="0"/>
                  </a:cubicBezTo>
                  <a:lnTo>
                    <a:pt x="18041474" y="1709852"/>
                  </a:lnTo>
                  <a:cubicBezTo>
                    <a:pt x="18041474" y="1740332"/>
                    <a:pt x="18016074" y="1765732"/>
                    <a:pt x="17985594" y="1765732"/>
                  </a:cubicBezTo>
                  <a:close/>
                </a:path>
              </a:pathLst>
            </a:custGeom>
            <a:solidFill>
              <a:srgbClr val="000000"/>
            </a:solidFill>
          </p:spPr>
        </p:sp>
        <p:sp>
          <p:nvSpPr>
            <p:cNvPr name="Freeform 4" id="4"/>
            <p:cNvSpPr/>
            <p:nvPr/>
          </p:nvSpPr>
          <p:spPr>
            <a:xfrm flipH="false" flipV="false" rot="0">
              <a:off x="12700" y="12700"/>
              <a:ext cx="18073224" cy="1798752"/>
            </a:xfrm>
            <a:custGeom>
              <a:avLst/>
              <a:gdLst/>
              <a:ahLst/>
              <a:cxnLst/>
              <a:rect r="r" b="b" t="t" l="l"/>
              <a:pathLst>
                <a:path h="1798752" w="18073224">
                  <a:moveTo>
                    <a:pt x="43180" y="1798752"/>
                  </a:moveTo>
                  <a:lnTo>
                    <a:pt x="18030044" y="1798752"/>
                  </a:lnTo>
                  <a:cubicBezTo>
                    <a:pt x="18054174" y="1798752"/>
                    <a:pt x="18073224" y="1779702"/>
                    <a:pt x="18073224" y="1755572"/>
                  </a:cubicBezTo>
                  <a:lnTo>
                    <a:pt x="18073224" y="43180"/>
                  </a:lnTo>
                  <a:cubicBezTo>
                    <a:pt x="18073224" y="19050"/>
                    <a:pt x="18054174" y="0"/>
                    <a:pt x="18030044" y="0"/>
                  </a:cubicBezTo>
                  <a:lnTo>
                    <a:pt x="43180" y="0"/>
                  </a:lnTo>
                  <a:cubicBezTo>
                    <a:pt x="19050" y="0"/>
                    <a:pt x="0" y="19050"/>
                    <a:pt x="0" y="43180"/>
                  </a:cubicBezTo>
                  <a:lnTo>
                    <a:pt x="0" y="1755572"/>
                  </a:lnTo>
                  <a:cubicBezTo>
                    <a:pt x="0" y="1779702"/>
                    <a:pt x="19050" y="1798752"/>
                    <a:pt x="43180" y="1798752"/>
                  </a:cubicBezTo>
                  <a:close/>
                </a:path>
              </a:pathLst>
            </a:custGeom>
            <a:solidFill>
              <a:srgbClr val="CFCFFF"/>
            </a:solidFill>
          </p:spPr>
        </p:sp>
        <p:sp>
          <p:nvSpPr>
            <p:cNvPr name="Freeform 5" id="5"/>
            <p:cNvSpPr/>
            <p:nvPr/>
          </p:nvSpPr>
          <p:spPr>
            <a:xfrm flipH="false" flipV="false" rot="0">
              <a:off x="0" y="0"/>
              <a:ext cx="18140533" cy="1867332"/>
            </a:xfrm>
            <a:custGeom>
              <a:avLst/>
              <a:gdLst/>
              <a:ahLst/>
              <a:cxnLst/>
              <a:rect r="r" b="b" t="t" l="l"/>
              <a:pathLst>
                <a:path h="1867332" w="18140533">
                  <a:moveTo>
                    <a:pt x="18097353" y="44450"/>
                  </a:moveTo>
                  <a:cubicBezTo>
                    <a:pt x="18092274" y="19050"/>
                    <a:pt x="18069413" y="0"/>
                    <a:pt x="18042744" y="0"/>
                  </a:cubicBezTo>
                  <a:lnTo>
                    <a:pt x="55880" y="0"/>
                  </a:lnTo>
                  <a:cubicBezTo>
                    <a:pt x="25400" y="0"/>
                    <a:pt x="0" y="25400"/>
                    <a:pt x="0" y="55880"/>
                  </a:cubicBezTo>
                  <a:lnTo>
                    <a:pt x="0" y="1768272"/>
                  </a:lnTo>
                  <a:cubicBezTo>
                    <a:pt x="0" y="1794942"/>
                    <a:pt x="17780" y="1816532"/>
                    <a:pt x="43180" y="1822882"/>
                  </a:cubicBezTo>
                  <a:cubicBezTo>
                    <a:pt x="48260" y="1848282"/>
                    <a:pt x="71120" y="1867332"/>
                    <a:pt x="97790" y="1867332"/>
                  </a:cubicBezTo>
                  <a:lnTo>
                    <a:pt x="18084653" y="1867332"/>
                  </a:lnTo>
                  <a:cubicBezTo>
                    <a:pt x="18115133" y="1867332"/>
                    <a:pt x="18140533" y="1841932"/>
                    <a:pt x="18140533" y="1811452"/>
                  </a:cubicBezTo>
                  <a:lnTo>
                    <a:pt x="18140533" y="99060"/>
                  </a:lnTo>
                  <a:cubicBezTo>
                    <a:pt x="18140533" y="72390"/>
                    <a:pt x="18122753" y="50800"/>
                    <a:pt x="18097353" y="44450"/>
                  </a:cubicBezTo>
                  <a:close/>
                  <a:moveTo>
                    <a:pt x="12700" y="1768272"/>
                  </a:moveTo>
                  <a:lnTo>
                    <a:pt x="12700" y="55880"/>
                  </a:lnTo>
                  <a:cubicBezTo>
                    <a:pt x="12700" y="31750"/>
                    <a:pt x="31750" y="12700"/>
                    <a:pt x="55880" y="12700"/>
                  </a:cubicBezTo>
                  <a:lnTo>
                    <a:pt x="18042744" y="12700"/>
                  </a:lnTo>
                  <a:cubicBezTo>
                    <a:pt x="18066874" y="12700"/>
                    <a:pt x="18085924" y="31750"/>
                    <a:pt x="18085924" y="55880"/>
                  </a:cubicBezTo>
                  <a:lnTo>
                    <a:pt x="18085924" y="1768272"/>
                  </a:lnTo>
                  <a:cubicBezTo>
                    <a:pt x="18085924" y="1792402"/>
                    <a:pt x="18066874" y="1811452"/>
                    <a:pt x="18042744" y="1811452"/>
                  </a:cubicBezTo>
                  <a:lnTo>
                    <a:pt x="55880" y="1811452"/>
                  </a:lnTo>
                  <a:cubicBezTo>
                    <a:pt x="31750" y="1811452"/>
                    <a:pt x="12700" y="1792402"/>
                    <a:pt x="12700" y="1768272"/>
                  </a:cubicBezTo>
                  <a:close/>
                  <a:moveTo>
                    <a:pt x="18127833" y="1811452"/>
                  </a:moveTo>
                  <a:cubicBezTo>
                    <a:pt x="18127833" y="1835582"/>
                    <a:pt x="18108783" y="1854632"/>
                    <a:pt x="18084653" y="1854632"/>
                  </a:cubicBezTo>
                  <a:lnTo>
                    <a:pt x="97790" y="1854632"/>
                  </a:lnTo>
                  <a:cubicBezTo>
                    <a:pt x="78740" y="1854632"/>
                    <a:pt x="62230" y="1841932"/>
                    <a:pt x="57150" y="1824152"/>
                  </a:cubicBezTo>
                  <a:lnTo>
                    <a:pt x="18042744" y="1824152"/>
                  </a:lnTo>
                  <a:cubicBezTo>
                    <a:pt x="18073224" y="1824152"/>
                    <a:pt x="18098624" y="1798752"/>
                    <a:pt x="18098624" y="1768272"/>
                  </a:cubicBezTo>
                  <a:lnTo>
                    <a:pt x="18098624" y="58420"/>
                  </a:lnTo>
                  <a:cubicBezTo>
                    <a:pt x="18115133" y="64770"/>
                    <a:pt x="18127833" y="80010"/>
                    <a:pt x="18127833" y="99060"/>
                  </a:cubicBezTo>
                  <a:lnTo>
                    <a:pt x="18127833" y="1811452"/>
                  </a:lnTo>
                  <a:close/>
                </a:path>
              </a:pathLst>
            </a:custGeom>
            <a:solidFill>
              <a:srgbClr val="000000"/>
            </a:solidFill>
          </p:spPr>
        </p:sp>
      </p:grpSp>
      <p:grpSp>
        <p:nvGrpSpPr>
          <p:cNvPr name="Group 6" id="6"/>
          <p:cNvGrpSpPr/>
          <p:nvPr/>
        </p:nvGrpSpPr>
        <p:grpSpPr>
          <a:xfrm rot="0">
            <a:off x="10268430" y="2544167"/>
            <a:ext cx="6839744" cy="873730"/>
            <a:chOff x="0" y="0"/>
            <a:chExt cx="14617879" cy="1867332"/>
          </a:xfrm>
        </p:grpSpPr>
        <p:sp>
          <p:nvSpPr>
            <p:cNvPr name="Freeform 7" id="7"/>
            <p:cNvSpPr/>
            <p:nvPr/>
          </p:nvSpPr>
          <p:spPr>
            <a:xfrm flipH="false" flipV="false" rot="0">
              <a:off x="57150" y="58420"/>
              <a:ext cx="14548030" cy="1796212"/>
            </a:xfrm>
            <a:custGeom>
              <a:avLst/>
              <a:gdLst/>
              <a:ahLst/>
              <a:cxnLst/>
              <a:rect r="r" b="b" t="t" l="l"/>
              <a:pathLst>
                <a:path h="1796212" w="14548030">
                  <a:moveTo>
                    <a:pt x="14462939" y="1765732"/>
                  </a:moveTo>
                  <a:lnTo>
                    <a:pt x="0" y="1765732"/>
                  </a:lnTo>
                  <a:cubicBezTo>
                    <a:pt x="5080" y="1783512"/>
                    <a:pt x="21590" y="1796212"/>
                    <a:pt x="40640" y="1796212"/>
                  </a:cubicBezTo>
                  <a:lnTo>
                    <a:pt x="14504850" y="1796212"/>
                  </a:lnTo>
                  <a:cubicBezTo>
                    <a:pt x="14528980" y="1796212"/>
                    <a:pt x="14548030" y="1777162"/>
                    <a:pt x="14548030" y="1753032"/>
                  </a:cubicBezTo>
                  <a:lnTo>
                    <a:pt x="14548030" y="40640"/>
                  </a:lnTo>
                  <a:cubicBezTo>
                    <a:pt x="14548030" y="21590"/>
                    <a:pt x="14535330" y="6350"/>
                    <a:pt x="14518819" y="0"/>
                  </a:cubicBezTo>
                  <a:lnTo>
                    <a:pt x="14518819" y="1709852"/>
                  </a:lnTo>
                  <a:cubicBezTo>
                    <a:pt x="14518819" y="1740332"/>
                    <a:pt x="14493419" y="1765732"/>
                    <a:pt x="14462939" y="1765732"/>
                  </a:cubicBezTo>
                  <a:close/>
                </a:path>
              </a:pathLst>
            </a:custGeom>
            <a:solidFill>
              <a:srgbClr val="000000"/>
            </a:solidFill>
          </p:spPr>
        </p:sp>
        <p:sp>
          <p:nvSpPr>
            <p:cNvPr name="Freeform 8" id="8"/>
            <p:cNvSpPr/>
            <p:nvPr/>
          </p:nvSpPr>
          <p:spPr>
            <a:xfrm flipH="false" flipV="false" rot="0">
              <a:off x="12700" y="12700"/>
              <a:ext cx="14550569" cy="1798752"/>
            </a:xfrm>
            <a:custGeom>
              <a:avLst/>
              <a:gdLst/>
              <a:ahLst/>
              <a:cxnLst/>
              <a:rect r="r" b="b" t="t" l="l"/>
              <a:pathLst>
                <a:path h="1798752" w="14550569">
                  <a:moveTo>
                    <a:pt x="43180" y="1798752"/>
                  </a:moveTo>
                  <a:lnTo>
                    <a:pt x="14507389" y="1798752"/>
                  </a:lnTo>
                  <a:cubicBezTo>
                    <a:pt x="14531519" y="1798752"/>
                    <a:pt x="14550569" y="1779702"/>
                    <a:pt x="14550569" y="1755572"/>
                  </a:cubicBezTo>
                  <a:lnTo>
                    <a:pt x="14550569" y="43180"/>
                  </a:lnTo>
                  <a:cubicBezTo>
                    <a:pt x="14550569" y="19050"/>
                    <a:pt x="14531519" y="0"/>
                    <a:pt x="14507389" y="0"/>
                  </a:cubicBezTo>
                  <a:lnTo>
                    <a:pt x="43180" y="0"/>
                  </a:lnTo>
                  <a:cubicBezTo>
                    <a:pt x="19050" y="0"/>
                    <a:pt x="0" y="19050"/>
                    <a:pt x="0" y="43180"/>
                  </a:cubicBezTo>
                  <a:lnTo>
                    <a:pt x="0" y="1755572"/>
                  </a:lnTo>
                  <a:cubicBezTo>
                    <a:pt x="0" y="1779702"/>
                    <a:pt x="19050" y="1798752"/>
                    <a:pt x="43180" y="1798752"/>
                  </a:cubicBezTo>
                  <a:close/>
                </a:path>
              </a:pathLst>
            </a:custGeom>
            <a:solidFill>
              <a:srgbClr val="CFCFFF"/>
            </a:solidFill>
          </p:spPr>
        </p:sp>
        <p:sp>
          <p:nvSpPr>
            <p:cNvPr name="Freeform 9" id="9"/>
            <p:cNvSpPr/>
            <p:nvPr/>
          </p:nvSpPr>
          <p:spPr>
            <a:xfrm flipH="false" flipV="false" rot="0">
              <a:off x="0" y="0"/>
              <a:ext cx="14617880" cy="1867332"/>
            </a:xfrm>
            <a:custGeom>
              <a:avLst/>
              <a:gdLst/>
              <a:ahLst/>
              <a:cxnLst/>
              <a:rect r="r" b="b" t="t" l="l"/>
              <a:pathLst>
                <a:path h="1867332" w="14617880">
                  <a:moveTo>
                    <a:pt x="14574700" y="44450"/>
                  </a:moveTo>
                  <a:cubicBezTo>
                    <a:pt x="14569619" y="19050"/>
                    <a:pt x="14546760" y="0"/>
                    <a:pt x="14520089" y="0"/>
                  </a:cubicBezTo>
                  <a:lnTo>
                    <a:pt x="55880" y="0"/>
                  </a:lnTo>
                  <a:cubicBezTo>
                    <a:pt x="25400" y="0"/>
                    <a:pt x="0" y="25400"/>
                    <a:pt x="0" y="55880"/>
                  </a:cubicBezTo>
                  <a:lnTo>
                    <a:pt x="0" y="1768272"/>
                  </a:lnTo>
                  <a:cubicBezTo>
                    <a:pt x="0" y="1794942"/>
                    <a:pt x="17780" y="1816532"/>
                    <a:pt x="43180" y="1822882"/>
                  </a:cubicBezTo>
                  <a:cubicBezTo>
                    <a:pt x="48260" y="1848282"/>
                    <a:pt x="71120" y="1867332"/>
                    <a:pt x="97790" y="1867332"/>
                  </a:cubicBezTo>
                  <a:lnTo>
                    <a:pt x="14562000" y="1867332"/>
                  </a:lnTo>
                  <a:cubicBezTo>
                    <a:pt x="14592480" y="1867332"/>
                    <a:pt x="14617880" y="1841932"/>
                    <a:pt x="14617880" y="1811452"/>
                  </a:cubicBezTo>
                  <a:lnTo>
                    <a:pt x="14617880" y="99060"/>
                  </a:lnTo>
                  <a:cubicBezTo>
                    <a:pt x="14617880" y="72390"/>
                    <a:pt x="14600100" y="50800"/>
                    <a:pt x="14574700" y="44450"/>
                  </a:cubicBezTo>
                  <a:close/>
                  <a:moveTo>
                    <a:pt x="12700" y="1768272"/>
                  </a:moveTo>
                  <a:lnTo>
                    <a:pt x="12700" y="55880"/>
                  </a:lnTo>
                  <a:cubicBezTo>
                    <a:pt x="12700" y="31750"/>
                    <a:pt x="31750" y="12700"/>
                    <a:pt x="55880" y="12700"/>
                  </a:cubicBezTo>
                  <a:lnTo>
                    <a:pt x="14520089" y="12700"/>
                  </a:lnTo>
                  <a:cubicBezTo>
                    <a:pt x="14544219" y="12700"/>
                    <a:pt x="14563269" y="31750"/>
                    <a:pt x="14563269" y="55880"/>
                  </a:cubicBezTo>
                  <a:lnTo>
                    <a:pt x="14563269" y="1768272"/>
                  </a:lnTo>
                  <a:cubicBezTo>
                    <a:pt x="14563269" y="1792402"/>
                    <a:pt x="14544219" y="1811452"/>
                    <a:pt x="14520089" y="1811452"/>
                  </a:cubicBezTo>
                  <a:lnTo>
                    <a:pt x="55880" y="1811452"/>
                  </a:lnTo>
                  <a:cubicBezTo>
                    <a:pt x="31750" y="1811452"/>
                    <a:pt x="12700" y="1792402"/>
                    <a:pt x="12700" y="1768272"/>
                  </a:cubicBezTo>
                  <a:close/>
                  <a:moveTo>
                    <a:pt x="14605180" y="1811452"/>
                  </a:moveTo>
                  <a:cubicBezTo>
                    <a:pt x="14605180" y="1835582"/>
                    <a:pt x="14586130" y="1854632"/>
                    <a:pt x="14562000" y="1854632"/>
                  </a:cubicBezTo>
                  <a:lnTo>
                    <a:pt x="97790" y="1854632"/>
                  </a:lnTo>
                  <a:cubicBezTo>
                    <a:pt x="78740" y="1854632"/>
                    <a:pt x="62230" y="1841932"/>
                    <a:pt x="57150" y="1824152"/>
                  </a:cubicBezTo>
                  <a:lnTo>
                    <a:pt x="14520089" y="1824152"/>
                  </a:lnTo>
                  <a:cubicBezTo>
                    <a:pt x="14550569" y="1824152"/>
                    <a:pt x="14575969" y="1798752"/>
                    <a:pt x="14575969" y="1768272"/>
                  </a:cubicBezTo>
                  <a:lnTo>
                    <a:pt x="14575969" y="58420"/>
                  </a:lnTo>
                  <a:cubicBezTo>
                    <a:pt x="14592480" y="64770"/>
                    <a:pt x="14605180" y="80010"/>
                    <a:pt x="14605180" y="99060"/>
                  </a:cubicBezTo>
                  <a:lnTo>
                    <a:pt x="14605180" y="1811452"/>
                  </a:lnTo>
                  <a:close/>
                </a:path>
              </a:pathLst>
            </a:custGeom>
            <a:solidFill>
              <a:srgbClr val="000000"/>
            </a:solidFill>
          </p:spPr>
        </p:sp>
      </p:grpSp>
      <p:grpSp>
        <p:nvGrpSpPr>
          <p:cNvPr name="Group 10" id="10"/>
          <p:cNvGrpSpPr/>
          <p:nvPr/>
        </p:nvGrpSpPr>
        <p:grpSpPr>
          <a:xfrm rot="0">
            <a:off x="655997" y="3417897"/>
            <a:ext cx="8488003" cy="6220819"/>
            <a:chOff x="0" y="0"/>
            <a:chExt cx="13715078" cy="10051719"/>
          </a:xfrm>
        </p:grpSpPr>
        <p:sp>
          <p:nvSpPr>
            <p:cNvPr name="Freeform 11" id="11"/>
            <p:cNvSpPr/>
            <p:nvPr/>
          </p:nvSpPr>
          <p:spPr>
            <a:xfrm flipH="false" flipV="false" rot="0">
              <a:off x="57150" y="58420"/>
              <a:ext cx="13645228" cy="9980599"/>
            </a:xfrm>
            <a:custGeom>
              <a:avLst/>
              <a:gdLst/>
              <a:ahLst/>
              <a:cxnLst/>
              <a:rect r="r" b="b" t="t" l="l"/>
              <a:pathLst>
                <a:path h="9980599" w="13645228">
                  <a:moveTo>
                    <a:pt x="13560138" y="9950119"/>
                  </a:moveTo>
                  <a:lnTo>
                    <a:pt x="0" y="9950119"/>
                  </a:lnTo>
                  <a:cubicBezTo>
                    <a:pt x="5080" y="9967899"/>
                    <a:pt x="21590" y="9980599"/>
                    <a:pt x="40640" y="9980599"/>
                  </a:cubicBezTo>
                  <a:lnTo>
                    <a:pt x="13602047" y="9980599"/>
                  </a:lnTo>
                  <a:cubicBezTo>
                    <a:pt x="13626178" y="9980599"/>
                    <a:pt x="13645228" y="9961549"/>
                    <a:pt x="13645228" y="9937419"/>
                  </a:cubicBezTo>
                  <a:lnTo>
                    <a:pt x="13645228" y="40640"/>
                  </a:lnTo>
                  <a:cubicBezTo>
                    <a:pt x="13645228" y="21590"/>
                    <a:pt x="13632528" y="6350"/>
                    <a:pt x="13616019" y="0"/>
                  </a:cubicBezTo>
                  <a:lnTo>
                    <a:pt x="13616019" y="9894238"/>
                  </a:lnTo>
                  <a:cubicBezTo>
                    <a:pt x="13616019" y="9924719"/>
                    <a:pt x="13590619" y="9950119"/>
                    <a:pt x="13560138" y="9950119"/>
                  </a:cubicBezTo>
                  <a:close/>
                </a:path>
              </a:pathLst>
            </a:custGeom>
            <a:solidFill>
              <a:srgbClr val="000000"/>
            </a:solidFill>
          </p:spPr>
        </p:sp>
        <p:sp>
          <p:nvSpPr>
            <p:cNvPr name="Freeform 12" id="12"/>
            <p:cNvSpPr/>
            <p:nvPr/>
          </p:nvSpPr>
          <p:spPr>
            <a:xfrm flipH="false" flipV="false" rot="0">
              <a:off x="12700" y="12700"/>
              <a:ext cx="13647769" cy="9983139"/>
            </a:xfrm>
            <a:custGeom>
              <a:avLst/>
              <a:gdLst/>
              <a:ahLst/>
              <a:cxnLst/>
              <a:rect r="r" b="b" t="t" l="l"/>
              <a:pathLst>
                <a:path h="9983139" w="13647769">
                  <a:moveTo>
                    <a:pt x="43180" y="9983139"/>
                  </a:moveTo>
                  <a:lnTo>
                    <a:pt x="13604588" y="9983139"/>
                  </a:lnTo>
                  <a:cubicBezTo>
                    <a:pt x="13628719" y="9983139"/>
                    <a:pt x="13647769" y="9964089"/>
                    <a:pt x="13647769" y="9939958"/>
                  </a:cubicBezTo>
                  <a:lnTo>
                    <a:pt x="13647769" y="43180"/>
                  </a:lnTo>
                  <a:cubicBezTo>
                    <a:pt x="13647769" y="19050"/>
                    <a:pt x="13628719" y="0"/>
                    <a:pt x="13604588" y="0"/>
                  </a:cubicBezTo>
                  <a:lnTo>
                    <a:pt x="43180" y="0"/>
                  </a:lnTo>
                  <a:cubicBezTo>
                    <a:pt x="19050" y="0"/>
                    <a:pt x="0" y="19050"/>
                    <a:pt x="0" y="43180"/>
                  </a:cubicBezTo>
                  <a:lnTo>
                    <a:pt x="0" y="9939958"/>
                  </a:lnTo>
                  <a:cubicBezTo>
                    <a:pt x="0" y="9964089"/>
                    <a:pt x="19050" y="9983139"/>
                    <a:pt x="43180" y="9983139"/>
                  </a:cubicBezTo>
                  <a:close/>
                </a:path>
              </a:pathLst>
            </a:custGeom>
            <a:solidFill>
              <a:srgbClr val="F8F8F8"/>
            </a:solidFill>
          </p:spPr>
        </p:sp>
        <p:sp>
          <p:nvSpPr>
            <p:cNvPr name="Freeform 13" id="13"/>
            <p:cNvSpPr/>
            <p:nvPr/>
          </p:nvSpPr>
          <p:spPr>
            <a:xfrm flipH="false" flipV="false" rot="0">
              <a:off x="0" y="0"/>
              <a:ext cx="13715078" cy="10051719"/>
            </a:xfrm>
            <a:custGeom>
              <a:avLst/>
              <a:gdLst/>
              <a:ahLst/>
              <a:cxnLst/>
              <a:rect r="r" b="b" t="t" l="l"/>
              <a:pathLst>
                <a:path h="10051719" w="13715078">
                  <a:moveTo>
                    <a:pt x="13671897" y="44450"/>
                  </a:moveTo>
                  <a:cubicBezTo>
                    <a:pt x="13666819" y="19050"/>
                    <a:pt x="13643958" y="0"/>
                    <a:pt x="13617288" y="0"/>
                  </a:cubicBezTo>
                  <a:lnTo>
                    <a:pt x="55880" y="0"/>
                  </a:lnTo>
                  <a:cubicBezTo>
                    <a:pt x="25400" y="0"/>
                    <a:pt x="0" y="25400"/>
                    <a:pt x="0" y="55880"/>
                  </a:cubicBezTo>
                  <a:lnTo>
                    <a:pt x="0" y="9952658"/>
                  </a:lnTo>
                  <a:cubicBezTo>
                    <a:pt x="0" y="9979329"/>
                    <a:pt x="17780" y="10000919"/>
                    <a:pt x="43180" y="10007269"/>
                  </a:cubicBezTo>
                  <a:cubicBezTo>
                    <a:pt x="48260" y="10032669"/>
                    <a:pt x="71120" y="10051719"/>
                    <a:pt x="97790" y="10051719"/>
                  </a:cubicBezTo>
                  <a:lnTo>
                    <a:pt x="13659197" y="10051719"/>
                  </a:lnTo>
                  <a:cubicBezTo>
                    <a:pt x="13689678" y="10051719"/>
                    <a:pt x="13715078" y="10026319"/>
                    <a:pt x="13715078" y="9995839"/>
                  </a:cubicBezTo>
                  <a:lnTo>
                    <a:pt x="13715078" y="99060"/>
                  </a:lnTo>
                  <a:cubicBezTo>
                    <a:pt x="13715078" y="72390"/>
                    <a:pt x="13697297" y="50800"/>
                    <a:pt x="13671897" y="44450"/>
                  </a:cubicBezTo>
                  <a:close/>
                  <a:moveTo>
                    <a:pt x="12700" y="9952658"/>
                  </a:moveTo>
                  <a:lnTo>
                    <a:pt x="12700" y="55880"/>
                  </a:lnTo>
                  <a:cubicBezTo>
                    <a:pt x="12700" y="31750"/>
                    <a:pt x="31750" y="12700"/>
                    <a:pt x="55880" y="12700"/>
                  </a:cubicBezTo>
                  <a:lnTo>
                    <a:pt x="13617288" y="12700"/>
                  </a:lnTo>
                  <a:cubicBezTo>
                    <a:pt x="13641419" y="12700"/>
                    <a:pt x="13660469" y="31750"/>
                    <a:pt x="13660469" y="55880"/>
                  </a:cubicBezTo>
                  <a:lnTo>
                    <a:pt x="13660469" y="9952658"/>
                  </a:lnTo>
                  <a:cubicBezTo>
                    <a:pt x="13660469" y="9976789"/>
                    <a:pt x="13641419" y="9995839"/>
                    <a:pt x="13617288" y="9995839"/>
                  </a:cubicBezTo>
                  <a:lnTo>
                    <a:pt x="55880" y="9995839"/>
                  </a:lnTo>
                  <a:cubicBezTo>
                    <a:pt x="31750" y="9995839"/>
                    <a:pt x="12700" y="9976789"/>
                    <a:pt x="12700" y="9952658"/>
                  </a:cubicBezTo>
                  <a:close/>
                  <a:moveTo>
                    <a:pt x="13702378" y="9995839"/>
                  </a:moveTo>
                  <a:cubicBezTo>
                    <a:pt x="13702378" y="10019969"/>
                    <a:pt x="13683328" y="10039019"/>
                    <a:pt x="13659197" y="10039019"/>
                  </a:cubicBezTo>
                  <a:lnTo>
                    <a:pt x="97790" y="10039019"/>
                  </a:lnTo>
                  <a:cubicBezTo>
                    <a:pt x="78740" y="10039019"/>
                    <a:pt x="62230" y="10026319"/>
                    <a:pt x="57150" y="10008539"/>
                  </a:cubicBezTo>
                  <a:lnTo>
                    <a:pt x="13617288" y="10008539"/>
                  </a:lnTo>
                  <a:cubicBezTo>
                    <a:pt x="13647769" y="10008539"/>
                    <a:pt x="13673169" y="9983139"/>
                    <a:pt x="13673169" y="9952658"/>
                  </a:cubicBezTo>
                  <a:lnTo>
                    <a:pt x="13673169" y="58420"/>
                  </a:lnTo>
                  <a:cubicBezTo>
                    <a:pt x="13689678" y="64770"/>
                    <a:pt x="13702378" y="80010"/>
                    <a:pt x="13702378" y="99060"/>
                  </a:cubicBezTo>
                  <a:lnTo>
                    <a:pt x="13702378" y="9995839"/>
                  </a:lnTo>
                  <a:close/>
                </a:path>
              </a:pathLst>
            </a:custGeom>
            <a:solidFill>
              <a:srgbClr val="000000"/>
            </a:solidFill>
          </p:spPr>
        </p:sp>
      </p:grpSp>
      <p:grpSp>
        <p:nvGrpSpPr>
          <p:cNvPr name="Group 14" id="14"/>
          <p:cNvGrpSpPr/>
          <p:nvPr/>
        </p:nvGrpSpPr>
        <p:grpSpPr>
          <a:xfrm rot="0">
            <a:off x="10268430" y="3417897"/>
            <a:ext cx="6839744" cy="6042109"/>
            <a:chOff x="0" y="0"/>
            <a:chExt cx="11051790" cy="9762957"/>
          </a:xfrm>
        </p:grpSpPr>
        <p:sp>
          <p:nvSpPr>
            <p:cNvPr name="Freeform 15" id="15"/>
            <p:cNvSpPr/>
            <p:nvPr/>
          </p:nvSpPr>
          <p:spPr>
            <a:xfrm flipH="false" flipV="false" rot="0">
              <a:off x="57150" y="58420"/>
              <a:ext cx="10981940" cy="9691837"/>
            </a:xfrm>
            <a:custGeom>
              <a:avLst/>
              <a:gdLst/>
              <a:ahLst/>
              <a:cxnLst/>
              <a:rect r="r" b="b" t="t" l="l"/>
              <a:pathLst>
                <a:path h="9691837" w="10981940">
                  <a:moveTo>
                    <a:pt x="10896850" y="9661356"/>
                  </a:moveTo>
                  <a:lnTo>
                    <a:pt x="0" y="9661356"/>
                  </a:lnTo>
                  <a:cubicBezTo>
                    <a:pt x="5080" y="9679137"/>
                    <a:pt x="21590" y="9691837"/>
                    <a:pt x="40640" y="9691837"/>
                  </a:cubicBezTo>
                  <a:lnTo>
                    <a:pt x="10938759" y="9691837"/>
                  </a:lnTo>
                  <a:cubicBezTo>
                    <a:pt x="10962890" y="9691837"/>
                    <a:pt x="10981940" y="9672787"/>
                    <a:pt x="10981940" y="9648656"/>
                  </a:cubicBezTo>
                  <a:lnTo>
                    <a:pt x="10981940" y="40640"/>
                  </a:lnTo>
                  <a:cubicBezTo>
                    <a:pt x="10981940" y="21590"/>
                    <a:pt x="10969240" y="6350"/>
                    <a:pt x="10952730" y="0"/>
                  </a:cubicBezTo>
                  <a:lnTo>
                    <a:pt x="10952730" y="9605477"/>
                  </a:lnTo>
                  <a:cubicBezTo>
                    <a:pt x="10952730" y="9635956"/>
                    <a:pt x="10927330" y="9661356"/>
                    <a:pt x="10896850" y="9661356"/>
                  </a:cubicBezTo>
                  <a:close/>
                </a:path>
              </a:pathLst>
            </a:custGeom>
            <a:solidFill>
              <a:srgbClr val="000000"/>
            </a:solidFill>
          </p:spPr>
        </p:sp>
        <p:sp>
          <p:nvSpPr>
            <p:cNvPr name="Freeform 16" id="16"/>
            <p:cNvSpPr/>
            <p:nvPr/>
          </p:nvSpPr>
          <p:spPr>
            <a:xfrm flipH="false" flipV="false" rot="0">
              <a:off x="12700" y="12700"/>
              <a:ext cx="10984480" cy="9694376"/>
            </a:xfrm>
            <a:custGeom>
              <a:avLst/>
              <a:gdLst/>
              <a:ahLst/>
              <a:cxnLst/>
              <a:rect r="r" b="b" t="t" l="l"/>
              <a:pathLst>
                <a:path h="9694376" w="10984480">
                  <a:moveTo>
                    <a:pt x="43180" y="9694376"/>
                  </a:moveTo>
                  <a:lnTo>
                    <a:pt x="10941300" y="9694376"/>
                  </a:lnTo>
                  <a:cubicBezTo>
                    <a:pt x="10965430" y="9694376"/>
                    <a:pt x="10984480" y="9675326"/>
                    <a:pt x="10984480" y="9651197"/>
                  </a:cubicBezTo>
                  <a:lnTo>
                    <a:pt x="10984480" y="43180"/>
                  </a:lnTo>
                  <a:cubicBezTo>
                    <a:pt x="10984480" y="19050"/>
                    <a:pt x="10965430" y="0"/>
                    <a:pt x="10941300" y="0"/>
                  </a:cubicBezTo>
                  <a:lnTo>
                    <a:pt x="43180" y="0"/>
                  </a:lnTo>
                  <a:cubicBezTo>
                    <a:pt x="19050" y="0"/>
                    <a:pt x="0" y="19050"/>
                    <a:pt x="0" y="43180"/>
                  </a:cubicBezTo>
                  <a:lnTo>
                    <a:pt x="0" y="9651197"/>
                  </a:lnTo>
                  <a:cubicBezTo>
                    <a:pt x="0" y="9675326"/>
                    <a:pt x="19050" y="9694376"/>
                    <a:pt x="43180" y="9694376"/>
                  </a:cubicBezTo>
                  <a:close/>
                </a:path>
              </a:pathLst>
            </a:custGeom>
            <a:solidFill>
              <a:srgbClr val="F8F8F8"/>
            </a:solidFill>
          </p:spPr>
        </p:sp>
        <p:sp>
          <p:nvSpPr>
            <p:cNvPr name="Freeform 17" id="17"/>
            <p:cNvSpPr/>
            <p:nvPr/>
          </p:nvSpPr>
          <p:spPr>
            <a:xfrm flipH="false" flipV="false" rot="0">
              <a:off x="0" y="0"/>
              <a:ext cx="11051790" cy="9762957"/>
            </a:xfrm>
            <a:custGeom>
              <a:avLst/>
              <a:gdLst/>
              <a:ahLst/>
              <a:cxnLst/>
              <a:rect r="r" b="b" t="t" l="l"/>
              <a:pathLst>
                <a:path h="9762957" w="11051790">
                  <a:moveTo>
                    <a:pt x="11008609" y="44450"/>
                  </a:moveTo>
                  <a:cubicBezTo>
                    <a:pt x="11003530" y="19050"/>
                    <a:pt x="10980669" y="0"/>
                    <a:pt x="10954000" y="0"/>
                  </a:cubicBezTo>
                  <a:lnTo>
                    <a:pt x="55880" y="0"/>
                  </a:lnTo>
                  <a:cubicBezTo>
                    <a:pt x="25400" y="0"/>
                    <a:pt x="0" y="25400"/>
                    <a:pt x="0" y="55880"/>
                  </a:cubicBezTo>
                  <a:lnTo>
                    <a:pt x="0" y="9663897"/>
                  </a:lnTo>
                  <a:cubicBezTo>
                    <a:pt x="0" y="9690567"/>
                    <a:pt x="17780" y="9712157"/>
                    <a:pt x="43180" y="9718507"/>
                  </a:cubicBezTo>
                  <a:cubicBezTo>
                    <a:pt x="48260" y="9743907"/>
                    <a:pt x="71120" y="9762957"/>
                    <a:pt x="97790" y="9762957"/>
                  </a:cubicBezTo>
                  <a:lnTo>
                    <a:pt x="10995909" y="9762957"/>
                  </a:lnTo>
                  <a:cubicBezTo>
                    <a:pt x="11026390" y="9762957"/>
                    <a:pt x="11051790" y="9737557"/>
                    <a:pt x="11051790" y="9707076"/>
                  </a:cubicBezTo>
                  <a:lnTo>
                    <a:pt x="11051790" y="99060"/>
                  </a:lnTo>
                  <a:cubicBezTo>
                    <a:pt x="11051790" y="72390"/>
                    <a:pt x="11034009" y="50800"/>
                    <a:pt x="11008609" y="44450"/>
                  </a:cubicBezTo>
                  <a:close/>
                  <a:moveTo>
                    <a:pt x="12700" y="9663897"/>
                  </a:moveTo>
                  <a:lnTo>
                    <a:pt x="12700" y="55880"/>
                  </a:lnTo>
                  <a:cubicBezTo>
                    <a:pt x="12700" y="31750"/>
                    <a:pt x="31750" y="12700"/>
                    <a:pt x="55880" y="12700"/>
                  </a:cubicBezTo>
                  <a:lnTo>
                    <a:pt x="10954000" y="12700"/>
                  </a:lnTo>
                  <a:cubicBezTo>
                    <a:pt x="10978130" y="12700"/>
                    <a:pt x="10997180" y="31750"/>
                    <a:pt x="10997180" y="55880"/>
                  </a:cubicBezTo>
                  <a:lnTo>
                    <a:pt x="10997180" y="9663897"/>
                  </a:lnTo>
                  <a:cubicBezTo>
                    <a:pt x="10997180" y="9688026"/>
                    <a:pt x="10978130" y="9707076"/>
                    <a:pt x="10954000" y="9707076"/>
                  </a:cubicBezTo>
                  <a:lnTo>
                    <a:pt x="55880" y="9707076"/>
                  </a:lnTo>
                  <a:cubicBezTo>
                    <a:pt x="31750" y="9707076"/>
                    <a:pt x="12700" y="9688026"/>
                    <a:pt x="12700" y="9663897"/>
                  </a:cubicBezTo>
                  <a:close/>
                  <a:moveTo>
                    <a:pt x="11039090" y="9707076"/>
                  </a:moveTo>
                  <a:cubicBezTo>
                    <a:pt x="11039090" y="9731207"/>
                    <a:pt x="11020040" y="9750257"/>
                    <a:pt x="10995909" y="9750257"/>
                  </a:cubicBezTo>
                  <a:lnTo>
                    <a:pt x="97790" y="9750257"/>
                  </a:lnTo>
                  <a:cubicBezTo>
                    <a:pt x="78740" y="9750257"/>
                    <a:pt x="62230" y="9737557"/>
                    <a:pt x="57150" y="9719776"/>
                  </a:cubicBezTo>
                  <a:lnTo>
                    <a:pt x="10954000" y="9719776"/>
                  </a:lnTo>
                  <a:cubicBezTo>
                    <a:pt x="10984480" y="9719776"/>
                    <a:pt x="11009880" y="9694376"/>
                    <a:pt x="11009880" y="9663897"/>
                  </a:cubicBezTo>
                  <a:lnTo>
                    <a:pt x="11009880" y="58420"/>
                  </a:lnTo>
                  <a:cubicBezTo>
                    <a:pt x="11026390" y="64770"/>
                    <a:pt x="11039090" y="80010"/>
                    <a:pt x="11039090" y="99060"/>
                  </a:cubicBezTo>
                  <a:lnTo>
                    <a:pt x="11039090" y="9707076"/>
                  </a:lnTo>
                  <a:close/>
                </a:path>
              </a:pathLst>
            </a:custGeom>
            <a:solidFill>
              <a:srgbClr val="000000"/>
            </a:solidFill>
          </p:spPr>
        </p:sp>
      </p:grpSp>
      <p:sp>
        <p:nvSpPr>
          <p:cNvPr name="Freeform 18" id="18"/>
          <p:cNvSpPr/>
          <p:nvPr/>
        </p:nvSpPr>
        <p:spPr>
          <a:xfrm flipH="false" flipV="false" rot="5400000">
            <a:off x="1896568" y="2690636"/>
            <a:ext cx="5901503" cy="7637239"/>
          </a:xfrm>
          <a:custGeom>
            <a:avLst/>
            <a:gdLst/>
            <a:ahLst/>
            <a:cxnLst/>
            <a:rect r="r" b="b" t="t" l="l"/>
            <a:pathLst>
              <a:path h="7637239" w="5901503">
                <a:moveTo>
                  <a:pt x="0" y="0"/>
                </a:moveTo>
                <a:lnTo>
                  <a:pt x="5901503" y="0"/>
                </a:lnTo>
                <a:lnTo>
                  <a:pt x="5901503" y="7637238"/>
                </a:lnTo>
                <a:lnTo>
                  <a:pt x="0" y="7637238"/>
                </a:lnTo>
                <a:lnTo>
                  <a:pt x="0" y="0"/>
                </a:lnTo>
                <a:close/>
              </a:path>
            </a:pathLst>
          </a:custGeom>
          <a:blipFill>
            <a:blip r:embed="rId2"/>
            <a:stretch>
              <a:fillRect l="0" t="0" r="0" b="0"/>
            </a:stretch>
          </a:blipFill>
        </p:spPr>
      </p:sp>
      <p:sp>
        <p:nvSpPr>
          <p:cNvPr name="TextBox 19" id="19"/>
          <p:cNvSpPr txBox="true"/>
          <p:nvPr/>
        </p:nvSpPr>
        <p:spPr>
          <a:xfrm rot="0">
            <a:off x="1028700" y="1038225"/>
            <a:ext cx="15703928" cy="1143254"/>
          </a:xfrm>
          <a:prstGeom prst="rect">
            <a:avLst/>
          </a:prstGeom>
        </p:spPr>
        <p:txBody>
          <a:bodyPr anchor="t" rtlCol="false" tIns="0" lIns="0" bIns="0" rIns="0">
            <a:spAutoFit/>
          </a:bodyPr>
          <a:lstStyle/>
          <a:p>
            <a:pPr algn="ctr">
              <a:lnSpc>
                <a:spcPts val="5428"/>
              </a:lnSpc>
            </a:pPr>
            <a:r>
              <a:rPr lang="en-US" sz="4600" b="true">
                <a:solidFill>
                  <a:srgbClr val="000000"/>
                </a:solidFill>
                <a:latin typeface="RoxboroughCF Bold"/>
                <a:ea typeface="RoxboroughCF Bold"/>
                <a:cs typeface="RoxboroughCF Bold"/>
                <a:sym typeface="RoxboroughCF Bold"/>
              </a:rPr>
              <a:t>Moderate Task</a:t>
            </a:r>
          </a:p>
          <a:p>
            <a:pPr algn="ctr" marL="0" indent="0" lvl="0">
              <a:lnSpc>
                <a:spcPts val="3657"/>
              </a:lnSpc>
              <a:spcBef>
                <a:spcPct val="0"/>
              </a:spcBef>
            </a:pPr>
            <a:r>
              <a:rPr lang="en-US" sz="3099">
                <a:solidFill>
                  <a:srgbClr val="000000"/>
                </a:solidFill>
                <a:latin typeface="RoxboroughCF"/>
                <a:ea typeface="RoxboroughCF"/>
                <a:cs typeface="RoxboroughCF"/>
                <a:sym typeface="RoxboroughCF"/>
              </a:rPr>
              <a:t>Sharing wisdom and contributing to a community forum</a:t>
            </a:r>
          </a:p>
        </p:txBody>
      </p:sp>
      <p:sp>
        <p:nvSpPr>
          <p:cNvPr name="TextBox 20" id="20"/>
          <p:cNvSpPr txBox="true"/>
          <p:nvPr/>
        </p:nvSpPr>
        <p:spPr>
          <a:xfrm rot="0">
            <a:off x="2365648" y="2748368"/>
            <a:ext cx="5087502" cy="474853"/>
          </a:xfrm>
          <a:prstGeom prst="rect">
            <a:avLst/>
          </a:prstGeom>
        </p:spPr>
        <p:txBody>
          <a:bodyPr anchor="t" rtlCol="false" tIns="0" lIns="0" bIns="0" rIns="0">
            <a:spAutoFit/>
          </a:bodyPr>
          <a:lstStyle/>
          <a:p>
            <a:pPr algn="ctr" marL="0" indent="0" lvl="0">
              <a:lnSpc>
                <a:spcPts val="3776"/>
              </a:lnSpc>
              <a:spcBef>
                <a:spcPct val="0"/>
              </a:spcBef>
            </a:pPr>
            <a:r>
              <a:rPr lang="en-US" b="true" sz="3200">
                <a:solidFill>
                  <a:srgbClr val="000000"/>
                </a:solidFill>
                <a:latin typeface="RoxboroughCF Bold"/>
                <a:ea typeface="RoxboroughCF Bold"/>
                <a:cs typeface="RoxboroughCF Bold"/>
                <a:sym typeface="RoxboroughCF Bold"/>
              </a:rPr>
              <a:t>Lofi Prototype</a:t>
            </a:r>
          </a:p>
        </p:txBody>
      </p:sp>
      <p:sp>
        <p:nvSpPr>
          <p:cNvPr name="TextBox 21" id="21"/>
          <p:cNvSpPr txBox="true"/>
          <p:nvPr/>
        </p:nvSpPr>
        <p:spPr>
          <a:xfrm rot="0">
            <a:off x="11151084" y="2748368"/>
            <a:ext cx="5087502" cy="474853"/>
          </a:xfrm>
          <a:prstGeom prst="rect">
            <a:avLst/>
          </a:prstGeom>
        </p:spPr>
        <p:txBody>
          <a:bodyPr anchor="t" rtlCol="false" tIns="0" lIns="0" bIns="0" rIns="0">
            <a:spAutoFit/>
          </a:bodyPr>
          <a:lstStyle/>
          <a:p>
            <a:pPr algn="ctr" marL="0" indent="0" lvl="0">
              <a:lnSpc>
                <a:spcPts val="3776"/>
              </a:lnSpc>
              <a:spcBef>
                <a:spcPct val="0"/>
              </a:spcBef>
            </a:pPr>
            <a:r>
              <a:rPr lang="en-US" b="true" sz="3200">
                <a:solidFill>
                  <a:srgbClr val="000000"/>
                </a:solidFill>
                <a:latin typeface="RoxboroughCF Bold"/>
                <a:ea typeface="RoxboroughCF Bold"/>
                <a:cs typeface="RoxboroughCF Bold"/>
                <a:sym typeface="RoxboroughCF Bold"/>
              </a:rPr>
              <a:t>Changes Made</a:t>
            </a:r>
          </a:p>
        </p:txBody>
      </p:sp>
      <p:sp>
        <p:nvSpPr>
          <p:cNvPr name="TextBox 22" id="22"/>
          <p:cNvSpPr txBox="true"/>
          <p:nvPr/>
        </p:nvSpPr>
        <p:spPr>
          <a:xfrm rot="0">
            <a:off x="10542025" y="3666542"/>
            <a:ext cx="6292554" cy="5478145"/>
          </a:xfrm>
          <a:prstGeom prst="rect">
            <a:avLst/>
          </a:prstGeom>
        </p:spPr>
        <p:txBody>
          <a:bodyPr anchor="t" rtlCol="false" tIns="0" lIns="0" bIns="0" rIns="0">
            <a:spAutoFit/>
          </a:bodyPr>
          <a:lstStyle/>
          <a:p>
            <a:pPr algn="l" marL="474979" indent="-237490" lvl="1">
              <a:lnSpc>
                <a:spcPts val="3079"/>
              </a:lnSpc>
              <a:buFont typeface="Arial"/>
              <a:buChar char="•"/>
            </a:pPr>
            <a:r>
              <a:rPr lang="en-US" b="true" sz="2199">
                <a:solidFill>
                  <a:srgbClr val="000000"/>
                </a:solidFill>
                <a:latin typeface="Telegraf Bold"/>
                <a:ea typeface="Telegraf Bold"/>
                <a:cs typeface="Telegraf Bold"/>
                <a:sym typeface="Telegraf Bold"/>
              </a:rPr>
              <a:t>Combined posting and replying into one task flow</a:t>
            </a:r>
            <a:r>
              <a:rPr lang="en-US" sz="2199">
                <a:solidFill>
                  <a:srgbClr val="000000"/>
                </a:solidFill>
                <a:latin typeface="Telegraf"/>
                <a:ea typeface="Telegraf"/>
                <a:cs typeface="Telegraf"/>
                <a:sym typeface="Telegraf"/>
              </a:rPr>
              <a:t> (contributing to forum) based on CA/professor feedback</a:t>
            </a:r>
          </a:p>
          <a:p>
            <a:pPr algn="l" marL="474979" indent="-237490" lvl="1">
              <a:lnSpc>
                <a:spcPts val="3079"/>
              </a:lnSpc>
              <a:buFont typeface="Arial"/>
              <a:buChar char="•"/>
            </a:pPr>
            <a:r>
              <a:rPr lang="en-US" sz="2199">
                <a:solidFill>
                  <a:srgbClr val="000000"/>
                </a:solidFill>
                <a:latin typeface="Telegraf"/>
                <a:ea typeface="Telegraf"/>
                <a:cs typeface="Telegraf"/>
                <a:sym typeface="Telegraf"/>
              </a:rPr>
              <a:t>Added clearer post and upload comment </a:t>
            </a:r>
            <a:r>
              <a:rPr lang="en-US" b="true" sz="2199">
                <a:solidFill>
                  <a:srgbClr val="000000"/>
                </a:solidFill>
                <a:latin typeface="Telegraf Bold"/>
                <a:ea typeface="Telegraf Bold"/>
                <a:cs typeface="Telegraf Bold"/>
                <a:sym typeface="Telegraf Bold"/>
              </a:rPr>
              <a:t>buttons</a:t>
            </a:r>
            <a:r>
              <a:rPr lang="en-US" sz="2199">
                <a:solidFill>
                  <a:srgbClr val="000000"/>
                </a:solidFill>
                <a:latin typeface="Telegraf"/>
                <a:ea typeface="Telegraf"/>
                <a:cs typeface="Telegraf"/>
                <a:sym typeface="Telegraf"/>
              </a:rPr>
              <a:t> based on user interviews - users were confused on how to actually upload their content</a:t>
            </a:r>
          </a:p>
          <a:p>
            <a:pPr algn="l" marL="474979" indent="-237490" lvl="1">
              <a:lnSpc>
                <a:spcPts val="3079"/>
              </a:lnSpc>
              <a:buFont typeface="Arial"/>
              <a:buChar char="•"/>
            </a:pPr>
            <a:r>
              <a:rPr lang="en-US" sz="2199">
                <a:solidFill>
                  <a:srgbClr val="000000"/>
                </a:solidFill>
                <a:latin typeface="Telegraf"/>
                <a:ea typeface="Telegraf"/>
                <a:cs typeface="Telegraf"/>
                <a:sym typeface="Telegraf"/>
              </a:rPr>
              <a:t>Added</a:t>
            </a:r>
            <a:r>
              <a:rPr lang="en-US" b="true" sz="2199">
                <a:solidFill>
                  <a:srgbClr val="000000"/>
                </a:solidFill>
                <a:latin typeface="Telegraf Bold"/>
                <a:ea typeface="Telegraf Bold"/>
                <a:cs typeface="Telegraf Bold"/>
                <a:sym typeface="Telegraf Bold"/>
              </a:rPr>
              <a:t> like and comment counts</a:t>
            </a:r>
            <a:r>
              <a:rPr lang="en-US" sz="2199">
                <a:solidFill>
                  <a:srgbClr val="000000"/>
                </a:solidFill>
                <a:latin typeface="Telegraf"/>
                <a:ea typeface="Telegraf"/>
                <a:cs typeface="Telegraf"/>
                <a:sym typeface="Telegraf"/>
              </a:rPr>
              <a:t> to highlight crowd favorites, satisfying user request for insight into community engagement on each post </a:t>
            </a:r>
          </a:p>
          <a:p>
            <a:pPr algn="l" marL="474979" indent="-237490" lvl="1">
              <a:lnSpc>
                <a:spcPts val="3079"/>
              </a:lnSpc>
              <a:buFont typeface="Arial"/>
              <a:buChar char="•"/>
            </a:pPr>
            <a:r>
              <a:rPr lang="en-US" b="true" sz="2199">
                <a:solidFill>
                  <a:srgbClr val="000000"/>
                </a:solidFill>
                <a:latin typeface="Telegraf Bold"/>
                <a:ea typeface="Telegraf Bold"/>
                <a:cs typeface="Telegraf Bold"/>
                <a:sym typeface="Telegraf Bold"/>
              </a:rPr>
              <a:t>Ordered posts by like count</a:t>
            </a:r>
            <a:r>
              <a:rPr lang="en-US" sz="2199">
                <a:solidFill>
                  <a:srgbClr val="000000"/>
                </a:solidFill>
                <a:latin typeface="Telegraf"/>
                <a:ea typeface="Telegraf"/>
                <a:cs typeface="Telegraf"/>
                <a:sym typeface="Telegraf"/>
              </a:rPr>
              <a:t> so users don’t need to spent time scrolling through every post chronologically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grpSp>
        <p:nvGrpSpPr>
          <p:cNvPr name="Group 2" id="2"/>
          <p:cNvGrpSpPr/>
          <p:nvPr/>
        </p:nvGrpSpPr>
        <p:grpSpPr>
          <a:xfrm rot="0">
            <a:off x="655997" y="2544167"/>
            <a:ext cx="8488003" cy="873730"/>
            <a:chOff x="0" y="0"/>
            <a:chExt cx="18140533" cy="1867332"/>
          </a:xfrm>
        </p:grpSpPr>
        <p:sp>
          <p:nvSpPr>
            <p:cNvPr name="Freeform 3" id="3"/>
            <p:cNvSpPr/>
            <p:nvPr/>
          </p:nvSpPr>
          <p:spPr>
            <a:xfrm flipH="false" flipV="false" rot="0">
              <a:off x="57150" y="58420"/>
              <a:ext cx="18070683" cy="1796212"/>
            </a:xfrm>
            <a:custGeom>
              <a:avLst/>
              <a:gdLst/>
              <a:ahLst/>
              <a:cxnLst/>
              <a:rect r="r" b="b" t="t" l="l"/>
              <a:pathLst>
                <a:path h="1796212" w="18070683">
                  <a:moveTo>
                    <a:pt x="17985594" y="1765732"/>
                  </a:moveTo>
                  <a:lnTo>
                    <a:pt x="0" y="1765732"/>
                  </a:lnTo>
                  <a:cubicBezTo>
                    <a:pt x="5080" y="1783512"/>
                    <a:pt x="21590" y="1796212"/>
                    <a:pt x="40640" y="1796212"/>
                  </a:cubicBezTo>
                  <a:lnTo>
                    <a:pt x="18027503" y="1796212"/>
                  </a:lnTo>
                  <a:cubicBezTo>
                    <a:pt x="18051633" y="1796212"/>
                    <a:pt x="18070683" y="1777162"/>
                    <a:pt x="18070683" y="1753032"/>
                  </a:cubicBezTo>
                  <a:lnTo>
                    <a:pt x="18070683" y="40640"/>
                  </a:lnTo>
                  <a:cubicBezTo>
                    <a:pt x="18070683" y="21590"/>
                    <a:pt x="18057983" y="6350"/>
                    <a:pt x="18041474" y="0"/>
                  </a:cubicBezTo>
                  <a:lnTo>
                    <a:pt x="18041474" y="1709852"/>
                  </a:lnTo>
                  <a:cubicBezTo>
                    <a:pt x="18041474" y="1740332"/>
                    <a:pt x="18016074" y="1765732"/>
                    <a:pt x="17985594" y="1765732"/>
                  </a:cubicBezTo>
                  <a:close/>
                </a:path>
              </a:pathLst>
            </a:custGeom>
            <a:solidFill>
              <a:srgbClr val="000000"/>
            </a:solidFill>
          </p:spPr>
        </p:sp>
        <p:sp>
          <p:nvSpPr>
            <p:cNvPr name="Freeform 4" id="4"/>
            <p:cNvSpPr/>
            <p:nvPr/>
          </p:nvSpPr>
          <p:spPr>
            <a:xfrm flipH="false" flipV="false" rot="0">
              <a:off x="12700" y="12700"/>
              <a:ext cx="18073224" cy="1798752"/>
            </a:xfrm>
            <a:custGeom>
              <a:avLst/>
              <a:gdLst/>
              <a:ahLst/>
              <a:cxnLst/>
              <a:rect r="r" b="b" t="t" l="l"/>
              <a:pathLst>
                <a:path h="1798752" w="18073224">
                  <a:moveTo>
                    <a:pt x="43180" y="1798752"/>
                  </a:moveTo>
                  <a:lnTo>
                    <a:pt x="18030044" y="1798752"/>
                  </a:lnTo>
                  <a:cubicBezTo>
                    <a:pt x="18054174" y="1798752"/>
                    <a:pt x="18073224" y="1779702"/>
                    <a:pt x="18073224" y="1755572"/>
                  </a:cubicBezTo>
                  <a:lnTo>
                    <a:pt x="18073224" y="43180"/>
                  </a:lnTo>
                  <a:cubicBezTo>
                    <a:pt x="18073224" y="19050"/>
                    <a:pt x="18054174" y="0"/>
                    <a:pt x="18030044" y="0"/>
                  </a:cubicBezTo>
                  <a:lnTo>
                    <a:pt x="43180" y="0"/>
                  </a:lnTo>
                  <a:cubicBezTo>
                    <a:pt x="19050" y="0"/>
                    <a:pt x="0" y="19050"/>
                    <a:pt x="0" y="43180"/>
                  </a:cubicBezTo>
                  <a:lnTo>
                    <a:pt x="0" y="1755572"/>
                  </a:lnTo>
                  <a:cubicBezTo>
                    <a:pt x="0" y="1779702"/>
                    <a:pt x="19050" y="1798752"/>
                    <a:pt x="43180" y="1798752"/>
                  </a:cubicBezTo>
                  <a:close/>
                </a:path>
              </a:pathLst>
            </a:custGeom>
            <a:solidFill>
              <a:srgbClr val="9C9CFF"/>
            </a:solidFill>
          </p:spPr>
        </p:sp>
        <p:sp>
          <p:nvSpPr>
            <p:cNvPr name="Freeform 5" id="5"/>
            <p:cNvSpPr/>
            <p:nvPr/>
          </p:nvSpPr>
          <p:spPr>
            <a:xfrm flipH="false" flipV="false" rot="0">
              <a:off x="0" y="0"/>
              <a:ext cx="18140533" cy="1867332"/>
            </a:xfrm>
            <a:custGeom>
              <a:avLst/>
              <a:gdLst/>
              <a:ahLst/>
              <a:cxnLst/>
              <a:rect r="r" b="b" t="t" l="l"/>
              <a:pathLst>
                <a:path h="1867332" w="18140533">
                  <a:moveTo>
                    <a:pt x="18097353" y="44450"/>
                  </a:moveTo>
                  <a:cubicBezTo>
                    <a:pt x="18092274" y="19050"/>
                    <a:pt x="18069413" y="0"/>
                    <a:pt x="18042744" y="0"/>
                  </a:cubicBezTo>
                  <a:lnTo>
                    <a:pt x="55880" y="0"/>
                  </a:lnTo>
                  <a:cubicBezTo>
                    <a:pt x="25400" y="0"/>
                    <a:pt x="0" y="25400"/>
                    <a:pt x="0" y="55880"/>
                  </a:cubicBezTo>
                  <a:lnTo>
                    <a:pt x="0" y="1768272"/>
                  </a:lnTo>
                  <a:cubicBezTo>
                    <a:pt x="0" y="1794942"/>
                    <a:pt x="17780" y="1816532"/>
                    <a:pt x="43180" y="1822882"/>
                  </a:cubicBezTo>
                  <a:cubicBezTo>
                    <a:pt x="48260" y="1848282"/>
                    <a:pt x="71120" y="1867332"/>
                    <a:pt x="97790" y="1867332"/>
                  </a:cubicBezTo>
                  <a:lnTo>
                    <a:pt x="18084653" y="1867332"/>
                  </a:lnTo>
                  <a:cubicBezTo>
                    <a:pt x="18115133" y="1867332"/>
                    <a:pt x="18140533" y="1841932"/>
                    <a:pt x="18140533" y="1811452"/>
                  </a:cubicBezTo>
                  <a:lnTo>
                    <a:pt x="18140533" y="99060"/>
                  </a:lnTo>
                  <a:cubicBezTo>
                    <a:pt x="18140533" y="72390"/>
                    <a:pt x="18122753" y="50800"/>
                    <a:pt x="18097353" y="44450"/>
                  </a:cubicBezTo>
                  <a:close/>
                  <a:moveTo>
                    <a:pt x="12700" y="1768272"/>
                  </a:moveTo>
                  <a:lnTo>
                    <a:pt x="12700" y="55880"/>
                  </a:lnTo>
                  <a:cubicBezTo>
                    <a:pt x="12700" y="31750"/>
                    <a:pt x="31750" y="12700"/>
                    <a:pt x="55880" y="12700"/>
                  </a:cubicBezTo>
                  <a:lnTo>
                    <a:pt x="18042744" y="12700"/>
                  </a:lnTo>
                  <a:cubicBezTo>
                    <a:pt x="18066874" y="12700"/>
                    <a:pt x="18085924" y="31750"/>
                    <a:pt x="18085924" y="55880"/>
                  </a:cubicBezTo>
                  <a:lnTo>
                    <a:pt x="18085924" y="1768272"/>
                  </a:lnTo>
                  <a:cubicBezTo>
                    <a:pt x="18085924" y="1792402"/>
                    <a:pt x="18066874" y="1811452"/>
                    <a:pt x="18042744" y="1811452"/>
                  </a:cubicBezTo>
                  <a:lnTo>
                    <a:pt x="55880" y="1811452"/>
                  </a:lnTo>
                  <a:cubicBezTo>
                    <a:pt x="31750" y="1811452"/>
                    <a:pt x="12700" y="1792402"/>
                    <a:pt x="12700" y="1768272"/>
                  </a:cubicBezTo>
                  <a:close/>
                  <a:moveTo>
                    <a:pt x="18127833" y="1811452"/>
                  </a:moveTo>
                  <a:cubicBezTo>
                    <a:pt x="18127833" y="1835582"/>
                    <a:pt x="18108783" y="1854632"/>
                    <a:pt x="18084653" y="1854632"/>
                  </a:cubicBezTo>
                  <a:lnTo>
                    <a:pt x="97790" y="1854632"/>
                  </a:lnTo>
                  <a:cubicBezTo>
                    <a:pt x="78740" y="1854632"/>
                    <a:pt x="62230" y="1841932"/>
                    <a:pt x="57150" y="1824152"/>
                  </a:cubicBezTo>
                  <a:lnTo>
                    <a:pt x="18042744" y="1824152"/>
                  </a:lnTo>
                  <a:cubicBezTo>
                    <a:pt x="18073224" y="1824152"/>
                    <a:pt x="18098624" y="1798752"/>
                    <a:pt x="18098624" y="1768272"/>
                  </a:cubicBezTo>
                  <a:lnTo>
                    <a:pt x="18098624" y="58420"/>
                  </a:lnTo>
                  <a:cubicBezTo>
                    <a:pt x="18115133" y="64770"/>
                    <a:pt x="18127833" y="80010"/>
                    <a:pt x="18127833" y="99060"/>
                  </a:cubicBezTo>
                  <a:lnTo>
                    <a:pt x="18127833" y="1811452"/>
                  </a:lnTo>
                  <a:close/>
                </a:path>
              </a:pathLst>
            </a:custGeom>
            <a:solidFill>
              <a:srgbClr val="000000"/>
            </a:solidFill>
          </p:spPr>
        </p:sp>
      </p:grpSp>
      <p:grpSp>
        <p:nvGrpSpPr>
          <p:cNvPr name="Group 6" id="6"/>
          <p:cNvGrpSpPr/>
          <p:nvPr/>
        </p:nvGrpSpPr>
        <p:grpSpPr>
          <a:xfrm rot="0">
            <a:off x="10268430" y="2544167"/>
            <a:ext cx="6839744" cy="873730"/>
            <a:chOff x="0" y="0"/>
            <a:chExt cx="14617879" cy="1867332"/>
          </a:xfrm>
        </p:grpSpPr>
        <p:sp>
          <p:nvSpPr>
            <p:cNvPr name="Freeform 7" id="7"/>
            <p:cNvSpPr/>
            <p:nvPr/>
          </p:nvSpPr>
          <p:spPr>
            <a:xfrm flipH="false" flipV="false" rot="0">
              <a:off x="57150" y="58420"/>
              <a:ext cx="14548030" cy="1796212"/>
            </a:xfrm>
            <a:custGeom>
              <a:avLst/>
              <a:gdLst/>
              <a:ahLst/>
              <a:cxnLst/>
              <a:rect r="r" b="b" t="t" l="l"/>
              <a:pathLst>
                <a:path h="1796212" w="14548030">
                  <a:moveTo>
                    <a:pt x="14462939" y="1765732"/>
                  </a:moveTo>
                  <a:lnTo>
                    <a:pt x="0" y="1765732"/>
                  </a:lnTo>
                  <a:cubicBezTo>
                    <a:pt x="5080" y="1783512"/>
                    <a:pt x="21590" y="1796212"/>
                    <a:pt x="40640" y="1796212"/>
                  </a:cubicBezTo>
                  <a:lnTo>
                    <a:pt x="14504850" y="1796212"/>
                  </a:lnTo>
                  <a:cubicBezTo>
                    <a:pt x="14528980" y="1796212"/>
                    <a:pt x="14548030" y="1777162"/>
                    <a:pt x="14548030" y="1753032"/>
                  </a:cubicBezTo>
                  <a:lnTo>
                    <a:pt x="14548030" y="40640"/>
                  </a:lnTo>
                  <a:cubicBezTo>
                    <a:pt x="14548030" y="21590"/>
                    <a:pt x="14535330" y="6350"/>
                    <a:pt x="14518819" y="0"/>
                  </a:cubicBezTo>
                  <a:lnTo>
                    <a:pt x="14518819" y="1709852"/>
                  </a:lnTo>
                  <a:cubicBezTo>
                    <a:pt x="14518819" y="1740332"/>
                    <a:pt x="14493419" y="1765732"/>
                    <a:pt x="14462939" y="1765732"/>
                  </a:cubicBezTo>
                  <a:close/>
                </a:path>
              </a:pathLst>
            </a:custGeom>
            <a:solidFill>
              <a:srgbClr val="000000"/>
            </a:solidFill>
          </p:spPr>
        </p:sp>
        <p:sp>
          <p:nvSpPr>
            <p:cNvPr name="Freeform 8" id="8"/>
            <p:cNvSpPr/>
            <p:nvPr/>
          </p:nvSpPr>
          <p:spPr>
            <a:xfrm flipH="false" flipV="false" rot="0">
              <a:off x="12700" y="12700"/>
              <a:ext cx="14550569" cy="1798752"/>
            </a:xfrm>
            <a:custGeom>
              <a:avLst/>
              <a:gdLst/>
              <a:ahLst/>
              <a:cxnLst/>
              <a:rect r="r" b="b" t="t" l="l"/>
              <a:pathLst>
                <a:path h="1798752" w="14550569">
                  <a:moveTo>
                    <a:pt x="43180" y="1798752"/>
                  </a:moveTo>
                  <a:lnTo>
                    <a:pt x="14507389" y="1798752"/>
                  </a:lnTo>
                  <a:cubicBezTo>
                    <a:pt x="14531519" y="1798752"/>
                    <a:pt x="14550569" y="1779702"/>
                    <a:pt x="14550569" y="1755572"/>
                  </a:cubicBezTo>
                  <a:lnTo>
                    <a:pt x="14550569" y="43180"/>
                  </a:lnTo>
                  <a:cubicBezTo>
                    <a:pt x="14550569" y="19050"/>
                    <a:pt x="14531519" y="0"/>
                    <a:pt x="14507389" y="0"/>
                  </a:cubicBezTo>
                  <a:lnTo>
                    <a:pt x="43180" y="0"/>
                  </a:lnTo>
                  <a:cubicBezTo>
                    <a:pt x="19050" y="0"/>
                    <a:pt x="0" y="19050"/>
                    <a:pt x="0" y="43180"/>
                  </a:cubicBezTo>
                  <a:lnTo>
                    <a:pt x="0" y="1755572"/>
                  </a:lnTo>
                  <a:cubicBezTo>
                    <a:pt x="0" y="1779702"/>
                    <a:pt x="19050" y="1798752"/>
                    <a:pt x="43180" y="1798752"/>
                  </a:cubicBezTo>
                  <a:close/>
                </a:path>
              </a:pathLst>
            </a:custGeom>
            <a:solidFill>
              <a:srgbClr val="9C9CFF"/>
            </a:solidFill>
          </p:spPr>
        </p:sp>
        <p:sp>
          <p:nvSpPr>
            <p:cNvPr name="Freeform 9" id="9"/>
            <p:cNvSpPr/>
            <p:nvPr/>
          </p:nvSpPr>
          <p:spPr>
            <a:xfrm flipH="false" flipV="false" rot="0">
              <a:off x="0" y="0"/>
              <a:ext cx="14617880" cy="1867332"/>
            </a:xfrm>
            <a:custGeom>
              <a:avLst/>
              <a:gdLst/>
              <a:ahLst/>
              <a:cxnLst/>
              <a:rect r="r" b="b" t="t" l="l"/>
              <a:pathLst>
                <a:path h="1867332" w="14617880">
                  <a:moveTo>
                    <a:pt x="14574700" y="44450"/>
                  </a:moveTo>
                  <a:cubicBezTo>
                    <a:pt x="14569619" y="19050"/>
                    <a:pt x="14546760" y="0"/>
                    <a:pt x="14520089" y="0"/>
                  </a:cubicBezTo>
                  <a:lnTo>
                    <a:pt x="55880" y="0"/>
                  </a:lnTo>
                  <a:cubicBezTo>
                    <a:pt x="25400" y="0"/>
                    <a:pt x="0" y="25400"/>
                    <a:pt x="0" y="55880"/>
                  </a:cubicBezTo>
                  <a:lnTo>
                    <a:pt x="0" y="1768272"/>
                  </a:lnTo>
                  <a:cubicBezTo>
                    <a:pt x="0" y="1794942"/>
                    <a:pt x="17780" y="1816532"/>
                    <a:pt x="43180" y="1822882"/>
                  </a:cubicBezTo>
                  <a:cubicBezTo>
                    <a:pt x="48260" y="1848282"/>
                    <a:pt x="71120" y="1867332"/>
                    <a:pt x="97790" y="1867332"/>
                  </a:cubicBezTo>
                  <a:lnTo>
                    <a:pt x="14562000" y="1867332"/>
                  </a:lnTo>
                  <a:cubicBezTo>
                    <a:pt x="14592480" y="1867332"/>
                    <a:pt x="14617880" y="1841932"/>
                    <a:pt x="14617880" y="1811452"/>
                  </a:cubicBezTo>
                  <a:lnTo>
                    <a:pt x="14617880" y="99060"/>
                  </a:lnTo>
                  <a:cubicBezTo>
                    <a:pt x="14617880" y="72390"/>
                    <a:pt x="14600100" y="50800"/>
                    <a:pt x="14574700" y="44450"/>
                  </a:cubicBezTo>
                  <a:close/>
                  <a:moveTo>
                    <a:pt x="12700" y="1768272"/>
                  </a:moveTo>
                  <a:lnTo>
                    <a:pt x="12700" y="55880"/>
                  </a:lnTo>
                  <a:cubicBezTo>
                    <a:pt x="12700" y="31750"/>
                    <a:pt x="31750" y="12700"/>
                    <a:pt x="55880" y="12700"/>
                  </a:cubicBezTo>
                  <a:lnTo>
                    <a:pt x="14520089" y="12700"/>
                  </a:lnTo>
                  <a:cubicBezTo>
                    <a:pt x="14544219" y="12700"/>
                    <a:pt x="14563269" y="31750"/>
                    <a:pt x="14563269" y="55880"/>
                  </a:cubicBezTo>
                  <a:lnTo>
                    <a:pt x="14563269" y="1768272"/>
                  </a:lnTo>
                  <a:cubicBezTo>
                    <a:pt x="14563269" y="1792402"/>
                    <a:pt x="14544219" y="1811452"/>
                    <a:pt x="14520089" y="1811452"/>
                  </a:cubicBezTo>
                  <a:lnTo>
                    <a:pt x="55880" y="1811452"/>
                  </a:lnTo>
                  <a:cubicBezTo>
                    <a:pt x="31750" y="1811452"/>
                    <a:pt x="12700" y="1792402"/>
                    <a:pt x="12700" y="1768272"/>
                  </a:cubicBezTo>
                  <a:close/>
                  <a:moveTo>
                    <a:pt x="14605180" y="1811452"/>
                  </a:moveTo>
                  <a:cubicBezTo>
                    <a:pt x="14605180" y="1835582"/>
                    <a:pt x="14586130" y="1854632"/>
                    <a:pt x="14562000" y="1854632"/>
                  </a:cubicBezTo>
                  <a:lnTo>
                    <a:pt x="97790" y="1854632"/>
                  </a:lnTo>
                  <a:cubicBezTo>
                    <a:pt x="78740" y="1854632"/>
                    <a:pt x="62230" y="1841932"/>
                    <a:pt x="57150" y="1824152"/>
                  </a:cubicBezTo>
                  <a:lnTo>
                    <a:pt x="14520089" y="1824152"/>
                  </a:lnTo>
                  <a:cubicBezTo>
                    <a:pt x="14550569" y="1824152"/>
                    <a:pt x="14575969" y="1798752"/>
                    <a:pt x="14575969" y="1768272"/>
                  </a:cubicBezTo>
                  <a:lnTo>
                    <a:pt x="14575969" y="58420"/>
                  </a:lnTo>
                  <a:cubicBezTo>
                    <a:pt x="14592480" y="64770"/>
                    <a:pt x="14605180" y="80010"/>
                    <a:pt x="14605180" y="99060"/>
                  </a:cubicBezTo>
                  <a:lnTo>
                    <a:pt x="14605180" y="1811452"/>
                  </a:lnTo>
                  <a:close/>
                </a:path>
              </a:pathLst>
            </a:custGeom>
            <a:solidFill>
              <a:srgbClr val="000000"/>
            </a:solidFill>
          </p:spPr>
        </p:sp>
      </p:grpSp>
      <p:grpSp>
        <p:nvGrpSpPr>
          <p:cNvPr name="Group 10" id="10"/>
          <p:cNvGrpSpPr/>
          <p:nvPr/>
        </p:nvGrpSpPr>
        <p:grpSpPr>
          <a:xfrm rot="0">
            <a:off x="655997" y="3417897"/>
            <a:ext cx="8488003" cy="6042109"/>
            <a:chOff x="0" y="0"/>
            <a:chExt cx="13715078" cy="9762957"/>
          </a:xfrm>
        </p:grpSpPr>
        <p:sp>
          <p:nvSpPr>
            <p:cNvPr name="Freeform 11" id="11"/>
            <p:cNvSpPr/>
            <p:nvPr/>
          </p:nvSpPr>
          <p:spPr>
            <a:xfrm flipH="false" flipV="false" rot="0">
              <a:off x="57150" y="58420"/>
              <a:ext cx="13645228" cy="9691837"/>
            </a:xfrm>
            <a:custGeom>
              <a:avLst/>
              <a:gdLst/>
              <a:ahLst/>
              <a:cxnLst/>
              <a:rect r="r" b="b" t="t" l="l"/>
              <a:pathLst>
                <a:path h="9691837" w="13645228">
                  <a:moveTo>
                    <a:pt x="13560138" y="9661356"/>
                  </a:moveTo>
                  <a:lnTo>
                    <a:pt x="0" y="9661356"/>
                  </a:lnTo>
                  <a:cubicBezTo>
                    <a:pt x="5080" y="9679137"/>
                    <a:pt x="21590" y="9691837"/>
                    <a:pt x="40640" y="9691837"/>
                  </a:cubicBezTo>
                  <a:lnTo>
                    <a:pt x="13602047" y="9691837"/>
                  </a:lnTo>
                  <a:cubicBezTo>
                    <a:pt x="13626178" y="9691837"/>
                    <a:pt x="13645228" y="9672787"/>
                    <a:pt x="13645228" y="9648656"/>
                  </a:cubicBezTo>
                  <a:lnTo>
                    <a:pt x="13645228" y="40640"/>
                  </a:lnTo>
                  <a:cubicBezTo>
                    <a:pt x="13645228" y="21590"/>
                    <a:pt x="13632528" y="6350"/>
                    <a:pt x="13616019" y="0"/>
                  </a:cubicBezTo>
                  <a:lnTo>
                    <a:pt x="13616019" y="9605477"/>
                  </a:lnTo>
                  <a:cubicBezTo>
                    <a:pt x="13616019" y="9635956"/>
                    <a:pt x="13590619" y="9661356"/>
                    <a:pt x="13560138" y="9661356"/>
                  </a:cubicBezTo>
                  <a:close/>
                </a:path>
              </a:pathLst>
            </a:custGeom>
            <a:solidFill>
              <a:srgbClr val="000000"/>
            </a:solidFill>
          </p:spPr>
        </p:sp>
        <p:sp>
          <p:nvSpPr>
            <p:cNvPr name="Freeform 12" id="12"/>
            <p:cNvSpPr/>
            <p:nvPr/>
          </p:nvSpPr>
          <p:spPr>
            <a:xfrm flipH="false" flipV="false" rot="0">
              <a:off x="12700" y="12700"/>
              <a:ext cx="13647769" cy="9694376"/>
            </a:xfrm>
            <a:custGeom>
              <a:avLst/>
              <a:gdLst/>
              <a:ahLst/>
              <a:cxnLst/>
              <a:rect r="r" b="b" t="t" l="l"/>
              <a:pathLst>
                <a:path h="9694376" w="13647769">
                  <a:moveTo>
                    <a:pt x="43180" y="9694376"/>
                  </a:moveTo>
                  <a:lnTo>
                    <a:pt x="13604588" y="9694376"/>
                  </a:lnTo>
                  <a:cubicBezTo>
                    <a:pt x="13628719" y="9694376"/>
                    <a:pt x="13647769" y="9675326"/>
                    <a:pt x="13647769" y="9651197"/>
                  </a:cubicBezTo>
                  <a:lnTo>
                    <a:pt x="13647769" y="43180"/>
                  </a:lnTo>
                  <a:cubicBezTo>
                    <a:pt x="13647769" y="19050"/>
                    <a:pt x="13628719" y="0"/>
                    <a:pt x="13604588" y="0"/>
                  </a:cubicBezTo>
                  <a:lnTo>
                    <a:pt x="43180" y="0"/>
                  </a:lnTo>
                  <a:cubicBezTo>
                    <a:pt x="19050" y="0"/>
                    <a:pt x="0" y="19050"/>
                    <a:pt x="0" y="43180"/>
                  </a:cubicBezTo>
                  <a:lnTo>
                    <a:pt x="0" y="9651197"/>
                  </a:lnTo>
                  <a:cubicBezTo>
                    <a:pt x="0" y="9675326"/>
                    <a:pt x="19050" y="9694376"/>
                    <a:pt x="43180" y="9694376"/>
                  </a:cubicBezTo>
                  <a:close/>
                </a:path>
              </a:pathLst>
            </a:custGeom>
            <a:solidFill>
              <a:srgbClr val="F8F8F8"/>
            </a:solidFill>
          </p:spPr>
        </p:sp>
        <p:sp>
          <p:nvSpPr>
            <p:cNvPr name="Freeform 13" id="13"/>
            <p:cNvSpPr/>
            <p:nvPr/>
          </p:nvSpPr>
          <p:spPr>
            <a:xfrm flipH="false" flipV="false" rot="0">
              <a:off x="0" y="0"/>
              <a:ext cx="13715078" cy="9762957"/>
            </a:xfrm>
            <a:custGeom>
              <a:avLst/>
              <a:gdLst/>
              <a:ahLst/>
              <a:cxnLst/>
              <a:rect r="r" b="b" t="t" l="l"/>
              <a:pathLst>
                <a:path h="9762957" w="13715078">
                  <a:moveTo>
                    <a:pt x="13671897" y="44450"/>
                  </a:moveTo>
                  <a:cubicBezTo>
                    <a:pt x="13666819" y="19050"/>
                    <a:pt x="13643958" y="0"/>
                    <a:pt x="13617288" y="0"/>
                  </a:cubicBezTo>
                  <a:lnTo>
                    <a:pt x="55880" y="0"/>
                  </a:lnTo>
                  <a:cubicBezTo>
                    <a:pt x="25400" y="0"/>
                    <a:pt x="0" y="25400"/>
                    <a:pt x="0" y="55880"/>
                  </a:cubicBezTo>
                  <a:lnTo>
                    <a:pt x="0" y="9663897"/>
                  </a:lnTo>
                  <a:cubicBezTo>
                    <a:pt x="0" y="9690567"/>
                    <a:pt x="17780" y="9712157"/>
                    <a:pt x="43180" y="9718507"/>
                  </a:cubicBezTo>
                  <a:cubicBezTo>
                    <a:pt x="48260" y="9743907"/>
                    <a:pt x="71120" y="9762957"/>
                    <a:pt x="97790" y="9762957"/>
                  </a:cubicBezTo>
                  <a:lnTo>
                    <a:pt x="13659197" y="9762957"/>
                  </a:lnTo>
                  <a:cubicBezTo>
                    <a:pt x="13689678" y="9762957"/>
                    <a:pt x="13715078" y="9737557"/>
                    <a:pt x="13715078" y="9707076"/>
                  </a:cubicBezTo>
                  <a:lnTo>
                    <a:pt x="13715078" y="99060"/>
                  </a:lnTo>
                  <a:cubicBezTo>
                    <a:pt x="13715078" y="72390"/>
                    <a:pt x="13697297" y="50800"/>
                    <a:pt x="13671897" y="44450"/>
                  </a:cubicBezTo>
                  <a:close/>
                  <a:moveTo>
                    <a:pt x="12700" y="9663897"/>
                  </a:moveTo>
                  <a:lnTo>
                    <a:pt x="12700" y="55880"/>
                  </a:lnTo>
                  <a:cubicBezTo>
                    <a:pt x="12700" y="31750"/>
                    <a:pt x="31750" y="12700"/>
                    <a:pt x="55880" y="12700"/>
                  </a:cubicBezTo>
                  <a:lnTo>
                    <a:pt x="13617288" y="12700"/>
                  </a:lnTo>
                  <a:cubicBezTo>
                    <a:pt x="13641419" y="12700"/>
                    <a:pt x="13660469" y="31750"/>
                    <a:pt x="13660469" y="55880"/>
                  </a:cubicBezTo>
                  <a:lnTo>
                    <a:pt x="13660469" y="9663897"/>
                  </a:lnTo>
                  <a:cubicBezTo>
                    <a:pt x="13660469" y="9688026"/>
                    <a:pt x="13641419" y="9707076"/>
                    <a:pt x="13617288" y="9707076"/>
                  </a:cubicBezTo>
                  <a:lnTo>
                    <a:pt x="55880" y="9707076"/>
                  </a:lnTo>
                  <a:cubicBezTo>
                    <a:pt x="31750" y="9707076"/>
                    <a:pt x="12700" y="9688026"/>
                    <a:pt x="12700" y="9663897"/>
                  </a:cubicBezTo>
                  <a:close/>
                  <a:moveTo>
                    <a:pt x="13702378" y="9707076"/>
                  </a:moveTo>
                  <a:cubicBezTo>
                    <a:pt x="13702378" y="9731207"/>
                    <a:pt x="13683328" y="9750257"/>
                    <a:pt x="13659197" y="9750257"/>
                  </a:cubicBezTo>
                  <a:lnTo>
                    <a:pt x="97790" y="9750257"/>
                  </a:lnTo>
                  <a:cubicBezTo>
                    <a:pt x="78740" y="9750257"/>
                    <a:pt x="62230" y="9737557"/>
                    <a:pt x="57150" y="9719776"/>
                  </a:cubicBezTo>
                  <a:lnTo>
                    <a:pt x="13617288" y="9719776"/>
                  </a:lnTo>
                  <a:cubicBezTo>
                    <a:pt x="13647769" y="9719776"/>
                    <a:pt x="13673169" y="9694376"/>
                    <a:pt x="13673169" y="9663897"/>
                  </a:cubicBezTo>
                  <a:lnTo>
                    <a:pt x="13673169" y="58420"/>
                  </a:lnTo>
                  <a:cubicBezTo>
                    <a:pt x="13689678" y="64770"/>
                    <a:pt x="13702378" y="80010"/>
                    <a:pt x="13702378" y="99060"/>
                  </a:cubicBezTo>
                  <a:lnTo>
                    <a:pt x="13702378" y="9707076"/>
                  </a:lnTo>
                  <a:close/>
                </a:path>
              </a:pathLst>
            </a:custGeom>
            <a:solidFill>
              <a:srgbClr val="000000"/>
            </a:solidFill>
          </p:spPr>
        </p:sp>
      </p:grpSp>
      <p:grpSp>
        <p:nvGrpSpPr>
          <p:cNvPr name="Group 14" id="14"/>
          <p:cNvGrpSpPr/>
          <p:nvPr/>
        </p:nvGrpSpPr>
        <p:grpSpPr>
          <a:xfrm rot="0">
            <a:off x="10268430" y="3417897"/>
            <a:ext cx="6839744" cy="6042109"/>
            <a:chOff x="0" y="0"/>
            <a:chExt cx="11051790" cy="9762957"/>
          </a:xfrm>
        </p:grpSpPr>
        <p:sp>
          <p:nvSpPr>
            <p:cNvPr name="Freeform 15" id="15"/>
            <p:cNvSpPr/>
            <p:nvPr/>
          </p:nvSpPr>
          <p:spPr>
            <a:xfrm flipH="false" flipV="false" rot="0">
              <a:off x="57150" y="58420"/>
              <a:ext cx="10981940" cy="9691837"/>
            </a:xfrm>
            <a:custGeom>
              <a:avLst/>
              <a:gdLst/>
              <a:ahLst/>
              <a:cxnLst/>
              <a:rect r="r" b="b" t="t" l="l"/>
              <a:pathLst>
                <a:path h="9691837" w="10981940">
                  <a:moveTo>
                    <a:pt x="10896850" y="9661356"/>
                  </a:moveTo>
                  <a:lnTo>
                    <a:pt x="0" y="9661356"/>
                  </a:lnTo>
                  <a:cubicBezTo>
                    <a:pt x="5080" y="9679137"/>
                    <a:pt x="21590" y="9691837"/>
                    <a:pt x="40640" y="9691837"/>
                  </a:cubicBezTo>
                  <a:lnTo>
                    <a:pt x="10938759" y="9691837"/>
                  </a:lnTo>
                  <a:cubicBezTo>
                    <a:pt x="10962890" y="9691837"/>
                    <a:pt x="10981940" y="9672787"/>
                    <a:pt x="10981940" y="9648656"/>
                  </a:cubicBezTo>
                  <a:lnTo>
                    <a:pt x="10981940" y="40640"/>
                  </a:lnTo>
                  <a:cubicBezTo>
                    <a:pt x="10981940" y="21590"/>
                    <a:pt x="10969240" y="6350"/>
                    <a:pt x="10952730" y="0"/>
                  </a:cubicBezTo>
                  <a:lnTo>
                    <a:pt x="10952730" y="9605477"/>
                  </a:lnTo>
                  <a:cubicBezTo>
                    <a:pt x="10952730" y="9635956"/>
                    <a:pt x="10927330" y="9661356"/>
                    <a:pt x="10896850" y="9661356"/>
                  </a:cubicBezTo>
                  <a:close/>
                </a:path>
              </a:pathLst>
            </a:custGeom>
            <a:solidFill>
              <a:srgbClr val="000000"/>
            </a:solidFill>
          </p:spPr>
        </p:sp>
        <p:sp>
          <p:nvSpPr>
            <p:cNvPr name="Freeform 16" id="16"/>
            <p:cNvSpPr/>
            <p:nvPr/>
          </p:nvSpPr>
          <p:spPr>
            <a:xfrm flipH="false" flipV="false" rot="0">
              <a:off x="12700" y="12700"/>
              <a:ext cx="10984480" cy="9694376"/>
            </a:xfrm>
            <a:custGeom>
              <a:avLst/>
              <a:gdLst/>
              <a:ahLst/>
              <a:cxnLst/>
              <a:rect r="r" b="b" t="t" l="l"/>
              <a:pathLst>
                <a:path h="9694376" w="10984480">
                  <a:moveTo>
                    <a:pt x="43180" y="9694376"/>
                  </a:moveTo>
                  <a:lnTo>
                    <a:pt x="10941300" y="9694376"/>
                  </a:lnTo>
                  <a:cubicBezTo>
                    <a:pt x="10965430" y="9694376"/>
                    <a:pt x="10984480" y="9675326"/>
                    <a:pt x="10984480" y="9651197"/>
                  </a:cubicBezTo>
                  <a:lnTo>
                    <a:pt x="10984480" y="43180"/>
                  </a:lnTo>
                  <a:cubicBezTo>
                    <a:pt x="10984480" y="19050"/>
                    <a:pt x="10965430" y="0"/>
                    <a:pt x="10941300" y="0"/>
                  </a:cubicBezTo>
                  <a:lnTo>
                    <a:pt x="43180" y="0"/>
                  </a:lnTo>
                  <a:cubicBezTo>
                    <a:pt x="19050" y="0"/>
                    <a:pt x="0" y="19050"/>
                    <a:pt x="0" y="43180"/>
                  </a:cubicBezTo>
                  <a:lnTo>
                    <a:pt x="0" y="9651197"/>
                  </a:lnTo>
                  <a:cubicBezTo>
                    <a:pt x="0" y="9675326"/>
                    <a:pt x="19050" y="9694376"/>
                    <a:pt x="43180" y="9694376"/>
                  </a:cubicBezTo>
                  <a:close/>
                </a:path>
              </a:pathLst>
            </a:custGeom>
            <a:solidFill>
              <a:srgbClr val="F8F8F8"/>
            </a:solidFill>
          </p:spPr>
        </p:sp>
        <p:sp>
          <p:nvSpPr>
            <p:cNvPr name="Freeform 17" id="17"/>
            <p:cNvSpPr/>
            <p:nvPr/>
          </p:nvSpPr>
          <p:spPr>
            <a:xfrm flipH="false" flipV="false" rot="0">
              <a:off x="0" y="0"/>
              <a:ext cx="11051790" cy="9762957"/>
            </a:xfrm>
            <a:custGeom>
              <a:avLst/>
              <a:gdLst/>
              <a:ahLst/>
              <a:cxnLst/>
              <a:rect r="r" b="b" t="t" l="l"/>
              <a:pathLst>
                <a:path h="9762957" w="11051790">
                  <a:moveTo>
                    <a:pt x="11008609" y="44450"/>
                  </a:moveTo>
                  <a:cubicBezTo>
                    <a:pt x="11003530" y="19050"/>
                    <a:pt x="10980669" y="0"/>
                    <a:pt x="10954000" y="0"/>
                  </a:cubicBezTo>
                  <a:lnTo>
                    <a:pt x="55880" y="0"/>
                  </a:lnTo>
                  <a:cubicBezTo>
                    <a:pt x="25400" y="0"/>
                    <a:pt x="0" y="25400"/>
                    <a:pt x="0" y="55880"/>
                  </a:cubicBezTo>
                  <a:lnTo>
                    <a:pt x="0" y="9663897"/>
                  </a:lnTo>
                  <a:cubicBezTo>
                    <a:pt x="0" y="9690567"/>
                    <a:pt x="17780" y="9712157"/>
                    <a:pt x="43180" y="9718507"/>
                  </a:cubicBezTo>
                  <a:cubicBezTo>
                    <a:pt x="48260" y="9743907"/>
                    <a:pt x="71120" y="9762957"/>
                    <a:pt x="97790" y="9762957"/>
                  </a:cubicBezTo>
                  <a:lnTo>
                    <a:pt x="10995909" y="9762957"/>
                  </a:lnTo>
                  <a:cubicBezTo>
                    <a:pt x="11026390" y="9762957"/>
                    <a:pt x="11051790" y="9737557"/>
                    <a:pt x="11051790" y="9707076"/>
                  </a:cubicBezTo>
                  <a:lnTo>
                    <a:pt x="11051790" y="99060"/>
                  </a:lnTo>
                  <a:cubicBezTo>
                    <a:pt x="11051790" y="72390"/>
                    <a:pt x="11034009" y="50800"/>
                    <a:pt x="11008609" y="44450"/>
                  </a:cubicBezTo>
                  <a:close/>
                  <a:moveTo>
                    <a:pt x="12700" y="9663897"/>
                  </a:moveTo>
                  <a:lnTo>
                    <a:pt x="12700" y="55880"/>
                  </a:lnTo>
                  <a:cubicBezTo>
                    <a:pt x="12700" y="31750"/>
                    <a:pt x="31750" y="12700"/>
                    <a:pt x="55880" y="12700"/>
                  </a:cubicBezTo>
                  <a:lnTo>
                    <a:pt x="10954000" y="12700"/>
                  </a:lnTo>
                  <a:cubicBezTo>
                    <a:pt x="10978130" y="12700"/>
                    <a:pt x="10997180" y="31750"/>
                    <a:pt x="10997180" y="55880"/>
                  </a:cubicBezTo>
                  <a:lnTo>
                    <a:pt x="10997180" y="9663897"/>
                  </a:lnTo>
                  <a:cubicBezTo>
                    <a:pt x="10997180" y="9688026"/>
                    <a:pt x="10978130" y="9707076"/>
                    <a:pt x="10954000" y="9707076"/>
                  </a:cubicBezTo>
                  <a:lnTo>
                    <a:pt x="55880" y="9707076"/>
                  </a:lnTo>
                  <a:cubicBezTo>
                    <a:pt x="31750" y="9707076"/>
                    <a:pt x="12700" y="9688026"/>
                    <a:pt x="12700" y="9663897"/>
                  </a:cubicBezTo>
                  <a:close/>
                  <a:moveTo>
                    <a:pt x="11039090" y="9707076"/>
                  </a:moveTo>
                  <a:cubicBezTo>
                    <a:pt x="11039090" y="9731207"/>
                    <a:pt x="11020040" y="9750257"/>
                    <a:pt x="10995909" y="9750257"/>
                  </a:cubicBezTo>
                  <a:lnTo>
                    <a:pt x="97790" y="9750257"/>
                  </a:lnTo>
                  <a:cubicBezTo>
                    <a:pt x="78740" y="9750257"/>
                    <a:pt x="62230" y="9737557"/>
                    <a:pt x="57150" y="9719776"/>
                  </a:cubicBezTo>
                  <a:lnTo>
                    <a:pt x="10954000" y="9719776"/>
                  </a:lnTo>
                  <a:cubicBezTo>
                    <a:pt x="10984480" y="9719776"/>
                    <a:pt x="11009880" y="9694376"/>
                    <a:pt x="11009880" y="9663897"/>
                  </a:cubicBezTo>
                  <a:lnTo>
                    <a:pt x="11009880" y="58420"/>
                  </a:lnTo>
                  <a:cubicBezTo>
                    <a:pt x="11026390" y="64770"/>
                    <a:pt x="11039090" y="80010"/>
                    <a:pt x="11039090" y="99060"/>
                  </a:cubicBezTo>
                  <a:lnTo>
                    <a:pt x="11039090" y="9707076"/>
                  </a:lnTo>
                  <a:close/>
                </a:path>
              </a:pathLst>
            </a:custGeom>
            <a:solidFill>
              <a:srgbClr val="000000"/>
            </a:solidFill>
          </p:spPr>
        </p:sp>
      </p:grpSp>
      <p:sp>
        <p:nvSpPr>
          <p:cNvPr name="Freeform 18" id="18"/>
          <p:cNvSpPr/>
          <p:nvPr/>
        </p:nvSpPr>
        <p:spPr>
          <a:xfrm flipH="false" flipV="false" rot="0">
            <a:off x="877702" y="4205018"/>
            <a:ext cx="8063394" cy="4467868"/>
          </a:xfrm>
          <a:custGeom>
            <a:avLst/>
            <a:gdLst/>
            <a:ahLst/>
            <a:cxnLst/>
            <a:rect r="r" b="b" t="t" l="l"/>
            <a:pathLst>
              <a:path h="4467868" w="8063394">
                <a:moveTo>
                  <a:pt x="0" y="0"/>
                </a:moveTo>
                <a:lnTo>
                  <a:pt x="8063394" y="0"/>
                </a:lnTo>
                <a:lnTo>
                  <a:pt x="8063394" y="4467868"/>
                </a:lnTo>
                <a:lnTo>
                  <a:pt x="0" y="4467868"/>
                </a:lnTo>
                <a:lnTo>
                  <a:pt x="0" y="0"/>
                </a:lnTo>
                <a:close/>
              </a:path>
            </a:pathLst>
          </a:custGeom>
          <a:blipFill>
            <a:blip r:embed="rId2"/>
            <a:stretch>
              <a:fillRect l="0" t="0" r="-1701" b="-1062"/>
            </a:stretch>
          </a:blipFill>
        </p:spPr>
      </p:sp>
      <p:sp>
        <p:nvSpPr>
          <p:cNvPr name="TextBox 19" id="19"/>
          <p:cNvSpPr txBox="true"/>
          <p:nvPr/>
        </p:nvSpPr>
        <p:spPr>
          <a:xfrm rot="0">
            <a:off x="1028700" y="1038225"/>
            <a:ext cx="15703928" cy="1143254"/>
          </a:xfrm>
          <a:prstGeom prst="rect">
            <a:avLst/>
          </a:prstGeom>
        </p:spPr>
        <p:txBody>
          <a:bodyPr anchor="t" rtlCol="false" tIns="0" lIns="0" bIns="0" rIns="0">
            <a:spAutoFit/>
          </a:bodyPr>
          <a:lstStyle/>
          <a:p>
            <a:pPr algn="ctr">
              <a:lnSpc>
                <a:spcPts val="5428"/>
              </a:lnSpc>
            </a:pPr>
            <a:r>
              <a:rPr lang="en-US" sz="4600" b="true">
                <a:solidFill>
                  <a:srgbClr val="000000"/>
                </a:solidFill>
                <a:latin typeface="RoxboroughCF Bold"/>
                <a:ea typeface="RoxboroughCF Bold"/>
                <a:cs typeface="RoxboroughCF Bold"/>
                <a:sym typeface="RoxboroughCF Bold"/>
              </a:rPr>
              <a:t>Complex Task</a:t>
            </a:r>
          </a:p>
          <a:p>
            <a:pPr algn="ctr" marL="0" indent="0" lvl="0">
              <a:lnSpc>
                <a:spcPts val="3657"/>
              </a:lnSpc>
              <a:spcBef>
                <a:spcPct val="0"/>
              </a:spcBef>
            </a:pPr>
            <a:r>
              <a:rPr lang="en-US" sz="3099">
                <a:solidFill>
                  <a:srgbClr val="000000"/>
                </a:solidFill>
                <a:latin typeface="RoxboroughCF"/>
                <a:ea typeface="RoxboroughCF"/>
                <a:cs typeface="RoxboroughCF"/>
                <a:sym typeface="RoxboroughCF"/>
              </a:rPr>
              <a:t>Taking action on post suggestions through calendar or reminders integration</a:t>
            </a:r>
          </a:p>
        </p:txBody>
      </p:sp>
      <p:sp>
        <p:nvSpPr>
          <p:cNvPr name="TextBox 20" id="20"/>
          <p:cNvSpPr txBox="true"/>
          <p:nvPr/>
        </p:nvSpPr>
        <p:spPr>
          <a:xfrm rot="0">
            <a:off x="2365648" y="2748368"/>
            <a:ext cx="5087502" cy="474853"/>
          </a:xfrm>
          <a:prstGeom prst="rect">
            <a:avLst/>
          </a:prstGeom>
        </p:spPr>
        <p:txBody>
          <a:bodyPr anchor="t" rtlCol="false" tIns="0" lIns="0" bIns="0" rIns="0">
            <a:spAutoFit/>
          </a:bodyPr>
          <a:lstStyle/>
          <a:p>
            <a:pPr algn="ctr" marL="0" indent="0" lvl="0">
              <a:lnSpc>
                <a:spcPts val="3776"/>
              </a:lnSpc>
              <a:spcBef>
                <a:spcPct val="0"/>
              </a:spcBef>
            </a:pPr>
            <a:r>
              <a:rPr lang="en-US" b="true" sz="3200">
                <a:solidFill>
                  <a:srgbClr val="000000"/>
                </a:solidFill>
                <a:latin typeface="RoxboroughCF Bold"/>
                <a:ea typeface="RoxboroughCF Bold"/>
                <a:cs typeface="RoxboroughCF Bold"/>
                <a:sym typeface="RoxboroughCF Bold"/>
              </a:rPr>
              <a:t>Lofi Prototype</a:t>
            </a:r>
          </a:p>
        </p:txBody>
      </p:sp>
      <p:sp>
        <p:nvSpPr>
          <p:cNvPr name="TextBox 21" id="21"/>
          <p:cNvSpPr txBox="true"/>
          <p:nvPr/>
        </p:nvSpPr>
        <p:spPr>
          <a:xfrm rot="0">
            <a:off x="11151084" y="2748368"/>
            <a:ext cx="5087502" cy="474853"/>
          </a:xfrm>
          <a:prstGeom prst="rect">
            <a:avLst/>
          </a:prstGeom>
        </p:spPr>
        <p:txBody>
          <a:bodyPr anchor="t" rtlCol="false" tIns="0" lIns="0" bIns="0" rIns="0">
            <a:spAutoFit/>
          </a:bodyPr>
          <a:lstStyle/>
          <a:p>
            <a:pPr algn="ctr" marL="0" indent="0" lvl="0">
              <a:lnSpc>
                <a:spcPts val="3776"/>
              </a:lnSpc>
              <a:spcBef>
                <a:spcPct val="0"/>
              </a:spcBef>
            </a:pPr>
            <a:r>
              <a:rPr lang="en-US" b="true" sz="3200">
                <a:solidFill>
                  <a:srgbClr val="000000"/>
                </a:solidFill>
                <a:latin typeface="RoxboroughCF Bold"/>
                <a:ea typeface="RoxboroughCF Bold"/>
                <a:cs typeface="RoxboroughCF Bold"/>
                <a:sym typeface="RoxboroughCF Bold"/>
              </a:rPr>
              <a:t>Changes Made</a:t>
            </a:r>
          </a:p>
        </p:txBody>
      </p:sp>
      <p:sp>
        <p:nvSpPr>
          <p:cNvPr name="TextBox 22" id="22"/>
          <p:cNvSpPr txBox="true"/>
          <p:nvPr/>
        </p:nvSpPr>
        <p:spPr>
          <a:xfrm rot="0">
            <a:off x="10542025" y="3666542"/>
            <a:ext cx="6292554" cy="5478145"/>
          </a:xfrm>
          <a:prstGeom prst="rect">
            <a:avLst/>
          </a:prstGeom>
        </p:spPr>
        <p:txBody>
          <a:bodyPr anchor="t" rtlCol="false" tIns="0" lIns="0" bIns="0" rIns="0">
            <a:spAutoFit/>
          </a:bodyPr>
          <a:lstStyle/>
          <a:p>
            <a:pPr algn="l" marL="474979" indent="-237490" lvl="1">
              <a:lnSpc>
                <a:spcPts val="3079"/>
              </a:lnSpc>
              <a:buFont typeface="Arial"/>
              <a:buChar char="•"/>
            </a:pPr>
            <a:r>
              <a:rPr lang="en-US" sz="2199">
                <a:solidFill>
                  <a:srgbClr val="000000"/>
                </a:solidFill>
                <a:latin typeface="Telegraf"/>
                <a:ea typeface="Telegraf"/>
                <a:cs typeface="Telegraf"/>
                <a:sym typeface="Telegraf"/>
              </a:rPr>
              <a:t>Separated pinning/post collections (simple task) from taking action on post suggestions (complex task) to </a:t>
            </a:r>
            <a:r>
              <a:rPr lang="en-US" b="true" sz="2199">
                <a:solidFill>
                  <a:srgbClr val="000000"/>
                </a:solidFill>
                <a:latin typeface="Telegraf Bold"/>
                <a:ea typeface="Telegraf Bold"/>
                <a:cs typeface="Telegraf Bold"/>
                <a:sym typeface="Telegraf Bold"/>
              </a:rPr>
              <a:t>simplify process of navigating to complex task</a:t>
            </a:r>
            <a:r>
              <a:rPr lang="en-US" sz="2199">
                <a:solidFill>
                  <a:srgbClr val="000000"/>
                </a:solidFill>
                <a:latin typeface="Telegraf"/>
                <a:ea typeface="Telegraf"/>
                <a:cs typeface="Telegraf"/>
                <a:sym typeface="Telegraf"/>
              </a:rPr>
              <a:t>: initially had to go through pins page</a:t>
            </a:r>
          </a:p>
          <a:p>
            <a:pPr algn="l" marL="474979" indent="-237490" lvl="1">
              <a:lnSpc>
                <a:spcPts val="3079"/>
              </a:lnSpc>
              <a:buFont typeface="Arial"/>
              <a:buChar char="•"/>
            </a:pPr>
            <a:r>
              <a:rPr lang="en-US" sz="2199">
                <a:solidFill>
                  <a:srgbClr val="000000"/>
                </a:solidFill>
                <a:latin typeface="Telegraf"/>
                <a:ea typeface="Telegraf"/>
                <a:cs typeface="Telegraf"/>
                <a:sym typeface="Telegraf"/>
              </a:rPr>
              <a:t>Iterated on popup and highlight designs, implementing an Apple-inspired auto-highlight and in-page popup to create a </a:t>
            </a:r>
            <a:r>
              <a:rPr lang="en-US" b="true" sz="2199">
                <a:solidFill>
                  <a:srgbClr val="000000"/>
                </a:solidFill>
                <a:latin typeface="Telegraf Bold"/>
                <a:ea typeface="Telegraf Bold"/>
                <a:cs typeface="Telegraf Bold"/>
                <a:sym typeface="Telegraf Bold"/>
              </a:rPr>
              <a:t>familiar interface for users</a:t>
            </a:r>
            <a:r>
              <a:rPr lang="en-US" sz="2199">
                <a:solidFill>
                  <a:srgbClr val="000000"/>
                </a:solidFill>
                <a:latin typeface="Telegraf"/>
                <a:ea typeface="Telegraf"/>
                <a:cs typeface="Telegraf"/>
                <a:sym typeface="Telegraf"/>
              </a:rPr>
              <a:t> (found prior design unintuitive)</a:t>
            </a:r>
          </a:p>
          <a:p>
            <a:pPr algn="l" marL="474979" indent="-237490" lvl="1">
              <a:lnSpc>
                <a:spcPts val="3079"/>
              </a:lnSpc>
              <a:buFont typeface="Arial"/>
              <a:buChar char="•"/>
            </a:pPr>
            <a:r>
              <a:rPr lang="en-US" sz="2199">
                <a:solidFill>
                  <a:srgbClr val="000000"/>
                </a:solidFill>
                <a:latin typeface="Telegraf"/>
                <a:ea typeface="Telegraf"/>
                <a:cs typeface="Telegraf"/>
                <a:sym typeface="Telegraf"/>
              </a:rPr>
              <a:t>Removed in-app calendar and reminders tab, opting for</a:t>
            </a:r>
            <a:r>
              <a:rPr lang="en-US" b="true" sz="2199">
                <a:solidFill>
                  <a:srgbClr val="000000"/>
                </a:solidFill>
                <a:latin typeface="Telegraf Bold"/>
                <a:ea typeface="Telegraf Bold"/>
                <a:cs typeface="Telegraf Bold"/>
                <a:sym typeface="Telegraf Bold"/>
              </a:rPr>
              <a:t> integration with user’s existing apps</a:t>
            </a:r>
            <a:r>
              <a:rPr lang="en-US" sz="2199">
                <a:solidFill>
                  <a:srgbClr val="000000"/>
                </a:solidFill>
                <a:latin typeface="Telegraf"/>
                <a:ea typeface="Telegraf"/>
                <a:cs typeface="Telegraf"/>
                <a:sym typeface="Telegraf"/>
              </a:rPr>
              <a:t>: users wanted something more adaptable into their lives</a:t>
            </a:r>
          </a:p>
        </p:txBody>
      </p:sp>
    </p:spTree>
  </p:cSld>
  <p:clrMapOvr>
    <a:masterClrMapping/>
  </p:clrMapOvr>
</p:sld>
</file>

<file path=ppt/slides/slide13.xml><?xml version="1.0" encoding="utf-8"?>
<p:sld xmlns:p="http://schemas.openxmlformats.org/presentationml/2006/main" xmlns:a="http://schemas.openxmlformats.org/drawingml/2006/main">
  <p:cSld>
    <p:bg>
      <p:bgPr>
        <a:solidFill>
          <a:srgbClr val="EFEFEE"/>
        </a:solidFill>
      </p:bgPr>
    </p:bg>
    <p:spTree>
      <p:nvGrpSpPr>
        <p:cNvPr id="1" name=""/>
        <p:cNvGrpSpPr/>
        <p:nvPr/>
      </p:nvGrpSpPr>
      <p:grpSpPr>
        <a:xfrm>
          <a:off x="0" y="0"/>
          <a:ext cx="0" cy="0"/>
          <a:chOff x="0" y="0"/>
          <a:chExt cx="0" cy="0"/>
        </a:xfrm>
      </p:grpSpPr>
      <p:sp>
        <p:nvSpPr>
          <p:cNvPr name="AutoShape 2" id="2"/>
          <p:cNvSpPr/>
          <p:nvPr/>
        </p:nvSpPr>
        <p:spPr>
          <a:xfrm>
            <a:off x="0" y="6068398"/>
            <a:ext cx="19251599" cy="0"/>
          </a:xfrm>
          <a:prstGeom prst="line">
            <a:avLst/>
          </a:prstGeom>
          <a:ln cap="flat" w="47625">
            <a:solidFill>
              <a:srgbClr val="000000"/>
            </a:solidFill>
            <a:prstDash val="solid"/>
            <a:headEnd type="none" len="sm" w="sm"/>
            <a:tailEnd type="none" len="sm" w="sm"/>
          </a:ln>
        </p:spPr>
      </p:sp>
      <p:grpSp>
        <p:nvGrpSpPr>
          <p:cNvPr name="Group 3" id="3"/>
          <p:cNvGrpSpPr/>
          <p:nvPr/>
        </p:nvGrpSpPr>
        <p:grpSpPr>
          <a:xfrm rot="0">
            <a:off x="6790189" y="5186211"/>
            <a:ext cx="1764375" cy="1764375"/>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5" id="5"/>
          <p:cNvSpPr txBox="true"/>
          <p:nvPr/>
        </p:nvSpPr>
        <p:spPr>
          <a:xfrm rot="0">
            <a:off x="7445134" y="5477848"/>
            <a:ext cx="454485" cy="1047750"/>
          </a:xfrm>
          <a:prstGeom prst="rect">
            <a:avLst/>
          </a:prstGeom>
        </p:spPr>
        <p:txBody>
          <a:bodyPr anchor="t" rtlCol="false" tIns="0" lIns="0" bIns="0" rIns="0">
            <a:spAutoFit/>
          </a:bodyPr>
          <a:lstStyle/>
          <a:p>
            <a:pPr algn="ctr" marL="0" indent="0" lvl="0">
              <a:lnSpc>
                <a:spcPts val="8400"/>
              </a:lnSpc>
              <a:spcBef>
                <a:spcPct val="0"/>
              </a:spcBef>
            </a:pPr>
            <a:r>
              <a:rPr lang="en-US" b="true" sz="6000">
                <a:solidFill>
                  <a:srgbClr val="FFFFFF"/>
                </a:solidFill>
                <a:latin typeface="RoxboroughCF Bold"/>
                <a:ea typeface="RoxboroughCF Bold"/>
                <a:cs typeface="RoxboroughCF Bold"/>
                <a:sym typeface="RoxboroughCF Bold"/>
              </a:rPr>
              <a:t>3</a:t>
            </a:r>
          </a:p>
        </p:txBody>
      </p:sp>
      <p:sp>
        <p:nvSpPr>
          <p:cNvPr name="TextBox 6" id="6"/>
          <p:cNvSpPr txBox="true"/>
          <p:nvPr/>
        </p:nvSpPr>
        <p:spPr>
          <a:xfrm rot="0">
            <a:off x="3388121" y="3094071"/>
            <a:ext cx="11511759" cy="1805973"/>
          </a:xfrm>
          <a:prstGeom prst="rect">
            <a:avLst/>
          </a:prstGeom>
        </p:spPr>
        <p:txBody>
          <a:bodyPr anchor="t" rtlCol="false" tIns="0" lIns="0" bIns="0" rIns="0">
            <a:spAutoFit/>
          </a:bodyPr>
          <a:lstStyle/>
          <a:p>
            <a:pPr algn="ctr" marL="0" indent="0" lvl="0">
              <a:lnSpc>
                <a:spcPts val="7080"/>
              </a:lnSpc>
            </a:pPr>
            <a:r>
              <a:rPr lang="en-US" b="true" sz="6000">
                <a:solidFill>
                  <a:srgbClr val="000000"/>
                </a:solidFill>
                <a:latin typeface="RoxboroughCF Bold"/>
                <a:ea typeface="RoxboroughCF Bold"/>
                <a:cs typeface="RoxboroughCF Bold"/>
                <a:sym typeface="RoxboroughCF Bold"/>
              </a:rPr>
              <a:t>Usability Goals &amp; Key Measurements</a:t>
            </a:r>
          </a:p>
        </p:txBody>
      </p:sp>
    </p:spTree>
  </p:cSld>
  <p:clrMapOvr>
    <a:masterClrMapping/>
  </p:clrMapOvr>
</p:sld>
</file>

<file path=ppt/slides/slide14.xml><?xml version="1.0" encoding="utf-8"?>
<p:sld xmlns:p="http://schemas.openxmlformats.org/presentationml/2006/main" xmlns:a="http://schemas.openxmlformats.org/drawingml/2006/main">
  <p:cSld>
    <p:bg>
      <p:bgPr>
        <a:solidFill>
          <a:srgbClr val="EFEFEE"/>
        </a:solidFill>
      </p:bgPr>
    </p:bg>
    <p:spTree>
      <p:nvGrpSpPr>
        <p:cNvPr id="1" name=""/>
        <p:cNvGrpSpPr/>
        <p:nvPr/>
      </p:nvGrpSpPr>
      <p:grpSpPr>
        <a:xfrm>
          <a:off x="0" y="0"/>
          <a:ext cx="0" cy="0"/>
          <a:chOff x="0" y="0"/>
          <a:chExt cx="0" cy="0"/>
        </a:xfrm>
      </p:grpSpPr>
      <p:grpSp>
        <p:nvGrpSpPr>
          <p:cNvPr name="Group 2" id="2"/>
          <p:cNvGrpSpPr/>
          <p:nvPr/>
        </p:nvGrpSpPr>
        <p:grpSpPr>
          <a:xfrm rot="0">
            <a:off x="745755" y="2743238"/>
            <a:ext cx="5094892" cy="7207201"/>
            <a:chOff x="0" y="0"/>
            <a:chExt cx="1341864" cy="1898193"/>
          </a:xfrm>
        </p:grpSpPr>
        <p:sp>
          <p:nvSpPr>
            <p:cNvPr name="Freeform 3" id="3"/>
            <p:cNvSpPr/>
            <p:nvPr/>
          </p:nvSpPr>
          <p:spPr>
            <a:xfrm flipH="false" flipV="false" rot="0">
              <a:off x="0" y="0"/>
              <a:ext cx="1341865" cy="1898193"/>
            </a:xfrm>
            <a:custGeom>
              <a:avLst/>
              <a:gdLst/>
              <a:ahLst/>
              <a:cxnLst/>
              <a:rect r="r" b="b" t="t" l="l"/>
              <a:pathLst>
                <a:path h="1898193" w="1341865">
                  <a:moveTo>
                    <a:pt x="0" y="0"/>
                  </a:moveTo>
                  <a:lnTo>
                    <a:pt x="1341865" y="0"/>
                  </a:lnTo>
                  <a:lnTo>
                    <a:pt x="1341865" y="1898193"/>
                  </a:lnTo>
                  <a:lnTo>
                    <a:pt x="0" y="1898193"/>
                  </a:lnTo>
                  <a:close/>
                </a:path>
              </a:pathLst>
            </a:custGeom>
            <a:solidFill>
              <a:srgbClr val="CFCFFF"/>
            </a:solidFill>
            <a:ln w="19050" cap="sq">
              <a:solidFill>
                <a:srgbClr val="000000"/>
              </a:solidFill>
              <a:prstDash val="solid"/>
              <a:miter/>
            </a:ln>
          </p:spPr>
        </p:sp>
        <p:sp>
          <p:nvSpPr>
            <p:cNvPr name="TextBox 4" id="4"/>
            <p:cNvSpPr txBox="true"/>
            <p:nvPr/>
          </p:nvSpPr>
          <p:spPr>
            <a:xfrm>
              <a:off x="0" y="-57150"/>
              <a:ext cx="1341864" cy="1955343"/>
            </a:xfrm>
            <a:prstGeom prst="rect">
              <a:avLst/>
            </a:prstGeom>
          </p:spPr>
          <p:txBody>
            <a:bodyPr anchor="ctr" rtlCol="false" tIns="50800" lIns="50800" bIns="50800" rIns="50800"/>
            <a:lstStyle/>
            <a:p>
              <a:pPr algn="ctr">
                <a:lnSpc>
                  <a:spcPts val="2380"/>
                </a:lnSpc>
              </a:pPr>
            </a:p>
          </p:txBody>
        </p:sp>
      </p:grpSp>
      <p:grpSp>
        <p:nvGrpSpPr>
          <p:cNvPr name="Group 5" id="5"/>
          <p:cNvGrpSpPr/>
          <p:nvPr/>
        </p:nvGrpSpPr>
        <p:grpSpPr>
          <a:xfrm rot="0">
            <a:off x="6349744" y="2823207"/>
            <a:ext cx="5172232" cy="7055538"/>
            <a:chOff x="0" y="0"/>
            <a:chExt cx="1362234" cy="1858249"/>
          </a:xfrm>
        </p:grpSpPr>
        <p:sp>
          <p:nvSpPr>
            <p:cNvPr name="Freeform 6" id="6"/>
            <p:cNvSpPr/>
            <p:nvPr/>
          </p:nvSpPr>
          <p:spPr>
            <a:xfrm flipH="false" flipV="false" rot="0">
              <a:off x="0" y="0"/>
              <a:ext cx="1362234" cy="1858249"/>
            </a:xfrm>
            <a:custGeom>
              <a:avLst/>
              <a:gdLst/>
              <a:ahLst/>
              <a:cxnLst/>
              <a:rect r="r" b="b" t="t" l="l"/>
              <a:pathLst>
                <a:path h="1858249" w="1362234">
                  <a:moveTo>
                    <a:pt x="0" y="0"/>
                  </a:moveTo>
                  <a:lnTo>
                    <a:pt x="1362234" y="0"/>
                  </a:lnTo>
                  <a:lnTo>
                    <a:pt x="1362234" y="1858249"/>
                  </a:lnTo>
                  <a:lnTo>
                    <a:pt x="0" y="1858249"/>
                  </a:lnTo>
                  <a:close/>
                </a:path>
              </a:pathLst>
            </a:custGeom>
            <a:solidFill>
              <a:srgbClr val="CFCFFF"/>
            </a:solidFill>
            <a:ln w="19050" cap="sq">
              <a:solidFill>
                <a:srgbClr val="000000"/>
              </a:solidFill>
              <a:prstDash val="solid"/>
              <a:miter/>
            </a:ln>
          </p:spPr>
        </p:sp>
        <p:sp>
          <p:nvSpPr>
            <p:cNvPr name="TextBox 7" id="7"/>
            <p:cNvSpPr txBox="true"/>
            <p:nvPr/>
          </p:nvSpPr>
          <p:spPr>
            <a:xfrm>
              <a:off x="0" y="-57150"/>
              <a:ext cx="1362234" cy="1915399"/>
            </a:xfrm>
            <a:prstGeom prst="rect">
              <a:avLst/>
            </a:prstGeom>
          </p:spPr>
          <p:txBody>
            <a:bodyPr anchor="ctr" rtlCol="false" tIns="50800" lIns="50800" bIns="50800" rIns="50800"/>
            <a:lstStyle/>
            <a:p>
              <a:pPr algn="ctr">
                <a:lnSpc>
                  <a:spcPts val="2380"/>
                </a:lnSpc>
              </a:pPr>
            </a:p>
          </p:txBody>
        </p:sp>
      </p:grpSp>
      <p:sp>
        <p:nvSpPr>
          <p:cNvPr name="TextBox 8" id="8"/>
          <p:cNvSpPr txBox="true"/>
          <p:nvPr/>
        </p:nvSpPr>
        <p:spPr>
          <a:xfrm rot="0">
            <a:off x="6604537" y="4382142"/>
            <a:ext cx="4694637" cy="4758055"/>
          </a:xfrm>
          <a:prstGeom prst="rect">
            <a:avLst/>
          </a:prstGeom>
        </p:spPr>
        <p:txBody>
          <a:bodyPr anchor="t" rtlCol="false" tIns="0" lIns="0" bIns="0" rIns="0">
            <a:spAutoFit/>
          </a:bodyPr>
          <a:lstStyle/>
          <a:p>
            <a:pPr algn="l">
              <a:lnSpc>
                <a:spcPts val="2360"/>
              </a:lnSpc>
            </a:pPr>
            <a:r>
              <a:rPr lang="en-US" sz="2000" b="true">
                <a:solidFill>
                  <a:srgbClr val="000000"/>
                </a:solidFill>
                <a:latin typeface="Telegraf Bold"/>
                <a:ea typeface="Telegraf Bold"/>
                <a:cs typeface="Telegraf Bold"/>
                <a:sym typeface="Telegraf Bold"/>
              </a:rPr>
              <a:t>Key measurements: Lowering error rate, time to correct errors</a:t>
            </a:r>
          </a:p>
          <a:p>
            <a:pPr algn="l">
              <a:lnSpc>
                <a:spcPts val="2360"/>
              </a:lnSpc>
            </a:pPr>
          </a:p>
          <a:p>
            <a:pPr algn="l">
              <a:lnSpc>
                <a:spcPts val="2360"/>
              </a:lnSpc>
            </a:pPr>
            <a:r>
              <a:rPr lang="en-US" sz="2000" b="true">
                <a:solidFill>
                  <a:srgbClr val="000000"/>
                </a:solidFill>
                <a:latin typeface="Telegraf Bold"/>
                <a:ea typeface="Telegraf Bold"/>
                <a:cs typeface="Telegraf Bold"/>
                <a:sym typeface="Telegraf Bold"/>
              </a:rPr>
              <a:t>Additional Objective Metrics:</a:t>
            </a:r>
          </a:p>
          <a:p>
            <a:pPr algn="l" marL="431801" indent="-215900" lvl="1">
              <a:lnSpc>
                <a:spcPts val="2360"/>
              </a:lnSpc>
              <a:buFont typeface="Arial"/>
              <a:buChar char="•"/>
            </a:pPr>
            <a:r>
              <a:rPr lang="en-US" b="true" sz="2000">
                <a:solidFill>
                  <a:srgbClr val="000000"/>
                </a:solidFill>
                <a:latin typeface="Telegraf Bold"/>
                <a:ea typeface="Telegraf Bold"/>
                <a:cs typeface="Telegraf Bold"/>
                <a:sym typeface="Telegraf Bold"/>
              </a:rPr>
              <a:t>Error Rate per Task</a:t>
            </a:r>
          </a:p>
          <a:p>
            <a:pPr algn="l" marL="863601" indent="-287867" lvl="2">
              <a:lnSpc>
                <a:spcPts val="2360"/>
              </a:lnSpc>
              <a:buFont typeface="Arial"/>
              <a:buChar char="⚬"/>
            </a:pPr>
            <a:r>
              <a:rPr lang="en-US" sz="2000">
                <a:solidFill>
                  <a:srgbClr val="000000"/>
                </a:solidFill>
                <a:latin typeface="Telegraf"/>
                <a:ea typeface="Telegraf"/>
                <a:cs typeface="Telegraf"/>
                <a:sym typeface="Telegraf"/>
              </a:rPr>
              <a:t>Identifying this metric allows us to create a straightforward, dependable interface that workers can use when they’re tired</a:t>
            </a:r>
          </a:p>
          <a:p>
            <a:pPr algn="l" marL="431801" indent="-215900" lvl="1">
              <a:lnSpc>
                <a:spcPts val="2360"/>
              </a:lnSpc>
              <a:buFont typeface="Arial"/>
              <a:buChar char="•"/>
            </a:pPr>
            <a:r>
              <a:rPr lang="en-US" b="true" sz="2000">
                <a:solidFill>
                  <a:srgbClr val="000000"/>
                </a:solidFill>
                <a:latin typeface="Telegraf Bold"/>
                <a:ea typeface="Telegraf Bold"/>
                <a:cs typeface="Telegraf Bold"/>
                <a:sym typeface="Telegraf Bold"/>
              </a:rPr>
              <a:t>Backtrack Rate</a:t>
            </a:r>
          </a:p>
          <a:p>
            <a:pPr algn="l" marL="863601" indent="-287867" lvl="2">
              <a:lnSpc>
                <a:spcPts val="2360"/>
              </a:lnSpc>
              <a:spcBef>
                <a:spcPct val="0"/>
              </a:spcBef>
              <a:buFont typeface="Arial"/>
              <a:buChar char="⚬"/>
            </a:pPr>
            <a:r>
              <a:rPr lang="en-US" sz="2000">
                <a:solidFill>
                  <a:srgbClr val="000000"/>
                </a:solidFill>
                <a:latin typeface="Telegraf"/>
                <a:ea typeface="Telegraf"/>
                <a:cs typeface="Telegraf"/>
                <a:sym typeface="Telegraf"/>
              </a:rPr>
              <a:t>A high backtrack rate allows us to ensure that users are finding what they need, especially for workers that are trying to find something on the first attempt</a:t>
            </a:r>
          </a:p>
        </p:txBody>
      </p:sp>
      <p:sp>
        <p:nvSpPr>
          <p:cNvPr name="TextBox 9" id="9"/>
          <p:cNvSpPr txBox="true"/>
          <p:nvPr/>
        </p:nvSpPr>
        <p:spPr>
          <a:xfrm rot="0">
            <a:off x="1028700" y="2054581"/>
            <a:ext cx="10642087" cy="464820"/>
          </a:xfrm>
          <a:prstGeom prst="rect">
            <a:avLst/>
          </a:prstGeom>
        </p:spPr>
        <p:txBody>
          <a:bodyPr anchor="t" rtlCol="false" tIns="0" lIns="0" bIns="0" rIns="0">
            <a:spAutoFit/>
          </a:bodyPr>
          <a:lstStyle/>
          <a:p>
            <a:pPr algn="l"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Current Goals + Refined Key Measurements</a:t>
            </a:r>
          </a:p>
        </p:txBody>
      </p:sp>
      <p:sp>
        <p:nvSpPr>
          <p:cNvPr name="TextBox 10" id="10"/>
          <p:cNvSpPr txBox="true"/>
          <p:nvPr/>
        </p:nvSpPr>
        <p:spPr>
          <a:xfrm rot="0">
            <a:off x="876347" y="2962313"/>
            <a:ext cx="6601785" cy="464820"/>
          </a:xfrm>
          <a:prstGeom prst="rect">
            <a:avLst/>
          </a:prstGeom>
        </p:spPr>
        <p:txBody>
          <a:bodyPr anchor="t" rtlCol="false" tIns="0" lIns="0" bIns="0" rIns="0">
            <a:spAutoFit/>
          </a:bodyPr>
          <a:lstStyle/>
          <a:p>
            <a:pPr algn="l"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1. Efficient App Navigation</a:t>
            </a:r>
          </a:p>
        </p:txBody>
      </p:sp>
      <p:sp>
        <p:nvSpPr>
          <p:cNvPr name="TextBox 11" id="11"/>
          <p:cNvSpPr txBox="true"/>
          <p:nvPr/>
        </p:nvSpPr>
        <p:spPr>
          <a:xfrm rot="0">
            <a:off x="1081983" y="3716009"/>
            <a:ext cx="4272326" cy="5939155"/>
          </a:xfrm>
          <a:prstGeom prst="rect">
            <a:avLst/>
          </a:prstGeom>
        </p:spPr>
        <p:txBody>
          <a:bodyPr anchor="t" rtlCol="false" tIns="0" lIns="0" bIns="0" rIns="0">
            <a:spAutoFit/>
          </a:bodyPr>
          <a:lstStyle/>
          <a:p>
            <a:pPr algn="l">
              <a:lnSpc>
                <a:spcPts val="2360"/>
              </a:lnSpc>
            </a:pPr>
            <a:r>
              <a:rPr lang="en-US" sz="2000" b="true">
                <a:solidFill>
                  <a:srgbClr val="000000"/>
                </a:solidFill>
                <a:latin typeface="Telegraf Bold"/>
                <a:ea typeface="Telegraf Bold"/>
                <a:cs typeface="Telegraf Bold"/>
                <a:sym typeface="Telegraf Bold"/>
              </a:rPr>
              <a:t>Key measurements: Ease of finding right pages (community groups, pins etc)</a:t>
            </a:r>
          </a:p>
          <a:p>
            <a:pPr algn="l">
              <a:lnSpc>
                <a:spcPts val="2360"/>
              </a:lnSpc>
            </a:pPr>
          </a:p>
          <a:p>
            <a:pPr algn="l">
              <a:lnSpc>
                <a:spcPts val="2360"/>
              </a:lnSpc>
            </a:pPr>
            <a:r>
              <a:rPr lang="en-US" sz="2000" b="true">
                <a:solidFill>
                  <a:srgbClr val="000000"/>
                </a:solidFill>
                <a:latin typeface="Telegraf Bold"/>
                <a:ea typeface="Telegraf Bold"/>
                <a:cs typeface="Telegraf Bold"/>
                <a:sym typeface="Telegraf Bold"/>
              </a:rPr>
              <a:t>Previous Objective Metrics:</a:t>
            </a:r>
          </a:p>
          <a:p>
            <a:pPr algn="l" marL="431801" indent="-215900" lvl="1">
              <a:lnSpc>
                <a:spcPts val="2360"/>
              </a:lnSpc>
              <a:buFont typeface="Arial"/>
              <a:buChar char="•"/>
            </a:pPr>
            <a:r>
              <a:rPr lang="en-US" sz="2000">
                <a:solidFill>
                  <a:srgbClr val="000000"/>
                </a:solidFill>
                <a:latin typeface="Telegraf"/>
                <a:ea typeface="Telegraf"/>
                <a:cs typeface="Telegraf"/>
                <a:sym typeface="Telegraf"/>
              </a:rPr>
              <a:t>Time it takes to complete tasks</a:t>
            </a:r>
          </a:p>
          <a:p>
            <a:pPr algn="l" marL="431801" indent="-215900" lvl="1">
              <a:lnSpc>
                <a:spcPts val="2360"/>
              </a:lnSpc>
              <a:buFont typeface="Arial"/>
              <a:buChar char="•"/>
            </a:pPr>
            <a:r>
              <a:rPr lang="en-US" sz="2000">
                <a:solidFill>
                  <a:srgbClr val="000000"/>
                </a:solidFill>
                <a:latin typeface="Telegraf"/>
                <a:ea typeface="Telegraf"/>
                <a:cs typeface="Telegraf"/>
                <a:sym typeface="Telegraf"/>
              </a:rPr>
              <a:t>Number of errors</a:t>
            </a:r>
          </a:p>
          <a:p>
            <a:pPr algn="l">
              <a:lnSpc>
                <a:spcPts val="2360"/>
              </a:lnSpc>
            </a:pPr>
          </a:p>
          <a:p>
            <a:pPr algn="l">
              <a:lnSpc>
                <a:spcPts val="2360"/>
              </a:lnSpc>
            </a:pPr>
            <a:r>
              <a:rPr lang="en-US" sz="2000" b="true">
                <a:solidFill>
                  <a:srgbClr val="000000"/>
                </a:solidFill>
                <a:latin typeface="Telegraf Bold"/>
                <a:ea typeface="Telegraf Bold"/>
                <a:cs typeface="Telegraf Bold"/>
                <a:sym typeface="Telegraf Bold"/>
              </a:rPr>
              <a:t>Additional Objective Metrics</a:t>
            </a:r>
          </a:p>
          <a:p>
            <a:pPr algn="l" marL="431801" indent="-215900" lvl="1">
              <a:lnSpc>
                <a:spcPts val="2360"/>
              </a:lnSpc>
              <a:buFont typeface="Arial"/>
              <a:buChar char="•"/>
            </a:pPr>
            <a:r>
              <a:rPr lang="en-US" b="true" sz="2000">
                <a:solidFill>
                  <a:srgbClr val="000000"/>
                </a:solidFill>
                <a:latin typeface="Telegraf Bold"/>
                <a:ea typeface="Telegraf Bold"/>
                <a:cs typeface="Telegraf Bold"/>
                <a:sym typeface="Telegraf Bold"/>
              </a:rPr>
              <a:t>Reduced Clicks and Taps:</a:t>
            </a:r>
          </a:p>
          <a:p>
            <a:pPr algn="l" marL="863601" indent="-287867" lvl="2">
              <a:lnSpc>
                <a:spcPts val="2360"/>
              </a:lnSpc>
              <a:buFont typeface="Arial"/>
              <a:buChar char="⚬"/>
            </a:pPr>
            <a:r>
              <a:rPr lang="en-US" sz="2000">
                <a:solidFill>
                  <a:srgbClr val="000000"/>
                </a:solidFill>
                <a:latin typeface="Telegraf"/>
                <a:ea typeface="Telegraf"/>
                <a:cs typeface="Telegraf"/>
                <a:sym typeface="Telegraf"/>
              </a:rPr>
              <a:t>On shift fatigue makes lowering amount of taps vital for nightshift workers</a:t>
            </a:r>
          </a:p>
          <a:p>
            <a:pPr algn="l" marL="431801" indent="-215900" lvl="1">
              <a:lnSpc>
                <a:spcPts val="2360"/>
              </a:lnSpc>
              <a:buFont typeface="Arial"/>
              <a:buChar char="•"/>
            </a:pPr>
            <a:r>
              <a:rPr lang="en-US" b="true" sz="2000">
                <a:solidFill>
                  <a:srgbClr val="000000"/>
                </a:solidFill>
                <a:latin typeface="Telegraf Bold"/>
                <a:ea typeface="Telegraf Bold"/>
                <a:cs typeface="Telegraf Bold"/>
                <a:sym typeface="Telegraf Bold"/>
              </a:rPr>
              <a:t>Quick Returns to Previous Tasks:</a:t>
            </a:r>
          </a:p>
          <a:p>
            <a:pPr algn="l" marL="863601" indent="-287867" lvl="2">
              <a:lnSpc>
                <a:spcPts val="2360"/>
              </a:lnSpc>
              <a:buFont typeface="Arial"/>
              <a:buChar char="⚬"/>
            </a:pPr>
            <a:r>
              <a:rPr lang="en-US" sz="2000">
                <a:solidFill>
                  <a:srgbClr val="000000"/>
                </a:solidFill>
                <a:latin typeface="Telegraf"/>
                <a:ea typeface="Telegraf"/>
                <a:cs typeface="Telegraf"/>
                <a:sym typeface="Telegraf"/>
              </a:rPr>
              <a:t>Nightshift workers have to respond to other duties without starting over if bouncing between tasks</a:t>
            </a:r>
          </a:p>
          <a:p>
            <a:pPr algn="l">
              <a:lnSpc>
                <a:spcPts val="2360"/>
              </a:lnSpc>
              <a:spcBef>
                <a:spcPct val="0"/>
              </a:spcBef>
            </a:pPr>
          </a:p>
        </p:txBody>
      </p:sp>
      <p:sp>
        <p:nvSpPr>
          <p:cNvPr name="TextBox 12" id="12"/>
          <p:cNvSpPr txBox="true"/>
          <p:nvPr/>
        </p:nvSpPr>
        <p:spPr>
          <a:xfrm rot="0">
            <a:off x="6504585" y="3127323"/>
            <a:ext cx="4794589" cy="912495"/>
          </a:xfrm>
          <a:prstGeom prst="rect">
            <a:avLst/>
          </a:prstGeom>
        </p:spPr>
        <p:txBody>
          <a:bodyPr anchor="t" rtlCol="false" tIns="0" lIns="0" bIns="0" rIns="0">
            <a:spAutoFit/>
          </a:bodyPr>
          <a:lstStyle/>
          <a:p>
            <a:pPr algn="ctr"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2. Commission Fewer Errors</a:t>
            </a:r>
          </a:p>
        </p:txBody>
      </p:sp>
      <p:sp>
        <p:nvSpPr>
          <p:cNvPr name="TextBox 13" id="13"/>
          <p:cNvSpPr txBox="true"/>
          <p:nvPr/>
        </p:nvSpPr>
        <p:spPr>
          <a:xfrm rot="0">
            <a:off x="1028700" y="1118464"/>
            <a:ext cx="13222230" cy="717042"/>
          </a:xfrm>
          <a:prstGeom prst="rect">
            <a:avLst/>
          </a:prstGeom>
        </p:spPr>
        <p:txBody>
          <a:bodyPr anchor="t" rtlCol="false" tIns="0" lIns="0" bIns="0" rIns="0">
            <a:spAutoFit/>
          </a:bodyPr>
          <a:lstStyle/>
          <a:p>
            <a:pPr algn="l" marL="0" indent="0" lvl="0">
              <a:lnSpc>
                <a:spcPts val="5664"/>
              </a:lnSpc>
              <a:spcBef>
                <a:spcPct val="0"/>
              </a:spcBef>
            </a:pPr>
            <a:r>
              <a:rPr lang="en-US" b="true" sz="4800">
                <a:solidFill>
                  <a:srgbClr val="000000"/>
                </a:solidFill>
                <a:latin typeface="RoxboroughCF Bold"/>
                <a:ea typeface="RoxboroughCF Bold"/>
                <a:cs typeface="RoxboroughCF Bold"/>
                <a:sym typeface="RoxboroughCF Bold"/>
              </a:rPr>
              <a:t>Usability Goals + Key Measurements</a:t>
            </a:r>
          </a:p>
        </p:txBody>
      </p:sp>
      <p:grpSp>
        <p:nvGrpSpPr>
          <p:cNvPr name="Group 14" id="14"/>
          <p:cNvGrpSpPr/>
          <p:nvPr/>
        </p:nvGrpSpPr>
        <p:grpSpPr>
          <a:xfrm rot="0">
            <a:off x="12063064" y="2610040"/>
            <a:ext cx="5387239" cy="7481871"/>
            <a:chOff x="0" y="0"/>
            <a:chExt cx="1418861" cy="1970534"/>
          </a:xfrm>
        </p:grpSpPr>
        <p:sp>
          <p:nvSpPr>
            <p:cNvPr name="Freeform 15" id="15"/>
            <p:cNvSpPr/>
            <p:nvPr/>
          </p:nvSpPr>
          <p:spPr>
            <a:xfrm flipH="false" flipV="false" rot="0">
              <a:off x="0" y="0"/>
              <a:ext cx="1418861" cy="1970534"/>
            </a:xfrm>
            <a:custGeom>
              <a:avLst/>
              <a:gdLst/>
              <a:ahLst/>
              <a:cxnLst/>
              <a:rect r="r" b="b" t="t" l="l"/>
              <a:pathLst>
                <a:path h="1970534" w="1418861">
                  <a:moveTo>
                    <a:pt x="0" y="0"/>
                  </a:moveTo>
                  <a:lnTo>
                    <a:pt x="1418861" y="0"/>
                  </a:lnTo>
                  <a:lnTo>
                    <a:pt x="1418861" y="1970534"/>
                  </a:lnTo>
                  <a:lnTo>
                    <a:pt x="0" y="1970534"/>
                  </a:lnTo>
                  <a:close/>
                </a:path>
              </a:pathLst>
            </a:custGeom>
            <a:solidFill>
              <a:srgbClr val="CFCFFF"/>
            </a:solidFill>
            <a:ln w="19050" cap="sq">
              <a:solidFill>
                <a:srgbClr val="000000"/>
              </a:solidFill>
              <a:prstDash val="solid"/>
              <a:miter/>
            </a:ln>
          </p:spPr>
        </p:sp>
        <p:sp>
          <p:nvSpPr>
            <p:cNvPr name="TextBox 16" id="16"/>
            <p:cNvSpPr txBox="true"/>
            <p:nvPr/>
          </p:nvSpPr>
          <p:spPr>
            <a:xfrm>
              <a:off x="0" y="-57150"/>
              <a:ext cx="1418861" cy="2027684"/>
            </a:xfrm>
            <a:prstGeom prst="rect">
              <a:avLst/>
            </a:prstGeom>
          </p:spPr>
          <p:txBody>
            <a:bodyPr anchor="ctr" rtlCol="false" tIns="50800" lIns="50800" bIns="50800" rIns="50800"/>
            <a:lstStyle/>
            <a:p>
              <a:pPr algn="ctr">
                <a:lnSpc>
                  <a:spcPts val="2380"/>
                </a:lnSpc>
              </a:pPr>
            </a:p>
          </p:txBody>
        </p:sp>
      </p:grpSp>
      <p:sp>
        <p:nvSpPr>
          <p:cNvPr name="TextBox 17" id="17"/>
          <p:cNvSpPr txBox="true"/>
          <p:nvPr/>
        </p:nvSpPr>
        <p:spPr>
          <a:xfrm rot="0">
            <a:off x="12351999" y="3764010"/>
            <a:ext cx="4809369" cy="7120255"/>
          </a:xfrm>
          <a:prstGeom prst="rect">
            <a:avLst/>
          </a:prstGeom>
        </p:spPr>
        <p:txBody>
          <a:bodyPr anchor="t" rtlCol="false" tIns="0" lIns="0" bIns="0" rIns="0">
            <a:spAutoFit/>
          </a:bodyPr>
          <a:lstStyle/>
          <a:p>
            <a:pPr algn="l">
              <a:lnSpc>
                <a:spcPts val="2360"/>
              </a:lnSpc>
            </a:pPr>
            <a:r>
              <a:rPr lang="en-US" sz="2000">
                <a:solidFill>
                  <a:srgbClr val="000000"/>
                </a:solidFill>
                <a:latin typeface="Telegraf"/>
                <a:ea typeface="Telegraf"/>
                <a:cs typeface="Telegraf"/>
                <a:sym typeface="Telegraf"/>
              </a:rPr>
              <a:t>Rationale: Positive user experiences directly impact job satisfaction, productivity, and mental well-being</a:t>
            </a:r>
          </a:p>
          <a:p>
            <a:pPr algn="l">
              <a:lnSpc>
                <a:spcPts val="2360"/>
              </a:lnSpc>
            </a:pPr>
          </a:p>
          <a:p>
            <a:pPr algn="l">
              <a:lnSpc>
                <a:spcPts val="2360"/>
              </a:lnSpc>
            </a:pPr>
            <a:r>
              <a:rPr lang="en-US" sz="2000" b="true">
                <a:solidFill>
                  <a:srgbClr val="000000"/>
                </a:solidFill>
                <a:latin typeface="Telegraf Bold"/>
                <a:ea typeface="Telegraf Bold"/>
                <a:cs typeface="Telegraf Bold"/>
                <a:sym typeface="Telegraf Bold"/>
              </a:rPr>
              <a:t>Refined Subjective Measurements:</a:t>
            </a:r>
          </a:p>
          <a:p>
            <a:pPr algn="l" marL="431801" indent="-215900" lvl="1">
              <a:lnSpc>
                <a:spcPts val="2360"/>
              </a:lnSpc>
              <a:buFont typeface="Arial"/>
              <a:buChar char="•"/>
            </a:pPr>
            <a:r>
              <a:rPr lang="en-US" b="true" sz="2000">
                <a:solidFill>
                  <a:srgbClr val="000000"/>
                </a:solidFill>
                <a:latin typeface="Telegraf Bold"/>
                <a:ea typeface="Telegraf Bold"/>
                <a:cs typeface="Telegraf Bold"/>
                <a:sym typeface="Telegraf Bold"/>
              </a:rPr>
              <a:t>Clarity and Prominence of Reminders</a:t>
            </a:r>
          </a:p>
          <a:p>
            <a:pPr algn="l" marL="863601" indent="-287867" lvl="2">
              <a:lnSpc>
                <a:spcPts val="2360"/>
              </a:lnSpc>
              <a:buFont typeface="Arial"/>
              <a:buChar char="⚬"/>
            </a:pPr>
            <a:r>
              <a:rPr lang="en-US" sz="2000">
                <a:solidFill>
                  <a:srgbClr val="000000"/>
                </a:solidFill>
                <a:latin typeface="Telegraf"/>
                <a:ea typeface="Telegraf"/>
                <a:cs typeface="Telegraf"/>
                <a:sym typeface="Telegraf"/>
              </a:rPr>
              <a:t>We plan to ask “how noticeable and clear are alert or notifications that appear during your shift” </a:t>
            </a:r>
          </a:p>
          <a:p>
            <a:pPr algn="l" marL="1295402" indent="-323850" lvl="3">
              <a:lnSpc>
                <a:spcPts val="2360"/>
              </a:lnSpc>
              <a:buFont typeface="Arial"/>
              <a:buChar char="￭"/>
            </a:pPr>
            <a:r>
              <a:rPr lang="en-US" sz="2000">
                <a:solidFill>
                  <a:srgbClr val="000000"/>
                </a:solidFill>
                <a:latin typeface="Telegraf"/>
                <a:ea typeface="Telegraf"/>
                <a:cs typeface="Telegraf"/>
                <a:sym typeface="Telegraf"/>
              </a:rPr>
              <a:t>This can help mitigate alerts missed due to fatigue </a:t>
            </a:r>
          </a:p>
          <a:p>
            <a:pPr algn="l" marL="431801" indent="-215900" lvl="1">
              <a:lnSpc>
                <a:spcPts val="2360"/>
              </a:lnSpc>
              <a:buFont typeface="Arial"/>
              <a:buChar char="•"/>
            </a:pPr>
            <a:r>
              <a:rPr lang="en-US" b="true" sz="2000">
                <a:solidFill>
                  <a:srgbClr val="000000"/>
                </a:solidFill>
                <a:latin typeface="Telegraf Bold"/>
                <a:ea typeface="Telegraf Bold"/>
                <a:cs typeface="Telegraf Bold"/>
                <a:sym typeface="Telegraf Bold"/>
              </a:rPr>
              <a:t>Community Connectedness</a:t>
            </a:r>
          </a:p>
          <a:p>
            <a:pPr algn="l" marL="863601" indent="-287867" lvl="2">
              <a:lnSpc>
                <a:spcPts val="2360"/>
              </a:lnSpc>
              <a:buFont typeface="Arial"/>
              <a:buChar char="⚬"/>
            </a:pPr>
            <a:r>
              <a:rPr lang="en-US" sz="2000">
                <a:solidFill>
                  <a:srgbClr val="000000"/>
                </a:solidFill>
                <a:latin typeface="Telegraf"/>
                <a:ea typeface="Telegraf"/>
                <a:cs typeface="Telegraf"/>
                <a:sym typeface="Telegraf"/>
              </a:rPr>
              <a:t>We plan on asking “how often did you feel connected with a group online”</a:t>
            </a:r>
          </a:p>
          <a:p>
            <a:pPr algn="l" marL="1295402" indent="-323850" lvl="3">
              <a:lnSpc>
                <a:spcPts val="2360"/>
              </a:lnSpc>
              <a:buFont typeface="Arial"/>
              <a:buChar char="￭"/>
            </a:pPr>
            <a:r>
              <a:rPr lang="en-US" sz="2000">
                <a:solidFill>
                  <a:srgbClr val="000000"/>
                </a:solidFill>
                <a:latin typeface="Telegraf"/>
                <a:ea typeface="Telegraf"/>
                <a:cs typeface="Telegraf"/>
                <a:sym typeface="Telegraf"/>
              </a:rPr>
              <a:t>This subjective metrics provides us insight degree of community orientation</a:t>
            </a:r>
          </a:p>
          <a:p>
            <a:pPr algn="l">
              <a:lnSpc>
                <a:spcPts val="2360"/>
              </a:lnSpc>
            </a:pPr>
          </a:p>
          <a:p>
            <a:pPr algn="l">
              <a:lnSpc>
                <a:spcPts val="2360"/>
              </a:lnSpc>
            </a:pPr>
          </a:p>
          <a:p>
            <a:pPr algn="l">
              <a:lnSpc>
                <a:spcPts val="2360"/>
              </a:lnSpc>
            </a:pPr>
          </a:p>
          <a:p>
            <a:pPr algn="l">
              <a:lnSpc>
                <a:spcPts val="2360"/>
              </a:lnSpc>
              <a:spcBef>
                <a:spcPct val="0"/>
              </a:spcBef>
            </a:pPr>
          </a:p>
        </p:txBody>
      </p:sp>
      <p:sp>
        <p:nvSpPr>
          <p:cNvPr name="TextBox 18" id="18"/>
          <p:cNvSpPr txBox="true"/>
          <p:nvPr/>
        </p:nvSpPr>
        <p:spPr>
          <a:xfrm rot="0">
            <a:off x="12351999" y="2738476"/>
            <a:ext cx="4809369" cy="912495"/>
          </a:xfrm>
          <a:prstGeom prst="rect">
            <a:avLst/>
          </a:prstGeom>
        </p:spPr>
        <p:txBody>
          <a:bodyPr anchor="t" rtlCol="false" tIns="0" lIns="0" bIns="0" rIns="0">
            <a:spAutoFit/>
          </a:bodyPr>
          <a:lstStyle/>
          <a:p>
            <a:pPr algn="l"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3. Greater Pleasure and Satisfaction</a:t>
            </a:r>
          </a:p>
        </p:txBody>
      </p:sp>
    </p:spTree>
  </p:cSld>
  <p:clrMapOvr>
    <a:masterClrMapping/>
  </p:clrMapOvr>
</p:sld>
</file>

<file path=ppt/slides/slide15.xml><?xml version="1.0" encoding="utf-8"?>
<p:sld xmlns:p="http://schemas.openxmlformats.org/presentationml/2006/main" xmlns:a="http://schemas.openxmlformats.org/drawingml/2006/main">
  <p:cSld>
    <p:bg>
      <p:bgPr>
        <a:solidFill>
          <a:srgbClr val="EFEFEE"/>
        </a:solidFill>
      </p:bgPr>
    </p:bg>
    <p:spTree>
      <p:nvGrpSpPr>
        <p:cNvPr id="1" name=""/>
        <p:cNvGrpSpPr/>
        <p:nvPr/>
      </p:nvGrpSpPr>
      <p:grpSpPr>
        <a:xfrm>
          <a:off x="0" y="0"/>
          <a:ext cx="0" cy="0"/>
          <a:chOff x="0" y="0"/>
          <a:chExt cx="0" cy="0"/>
        </a:xfrm>
      </p:grpSpPr>
      <p:grpSp>
        <p:nvGrpSpPr>
          <p:cNvPr name="Group 2" id="2"/>
          <p:cNvGrpSpPr/>
          <p:nvPr/>
        </p:nvGrpSpPr>
        <p:grpSpPr>
          <a:xfrm rot="0">
            <a:off x="1028700" y="2743238"/>
            <a:ext cx="6037074" cy="6515062"/>
            <a:chOff x="0" y="0"/>
            <a:chExt cx="1590011" cy="1715901"/>
          </a:xfrm>
        </p:grpSpPr>
        <p:sp>
          <p:nvSpPr>
            <p:cNvPr name="Freeform 3" id="3"/>
            <p:cNvSpPr/>
            <p:nvPr/>
          </p:nvSpPr>
          <p:spPr>
            <a:xfrm flipH="false" flipV="false" rot="0">
              <a:off x="0" y="0"/>
              <a:ext cx="1590011" cy="1715901"/>
            </a:xfrm>
            <a:custGeom>
              <a:avLst/>
              <a:gdLst/>
              <a:ahLst/>
              <a:cxnLst/>
              <a:rect r="r" b="b" t="t" l="l"/>
              <a:pathLst>
                <a:path h="1715901" w="1590011">
                  <a:moveTo>
                    <a:pt x="0" y="0"/>
                  </a:moveTo>
                  <a:lnTo>
                    <a:pt x="1590011" y="0"/>
                  </a:lnTo>
                  <a:lnTo>
                    <a:pt x="1590011" y="1715901"/>
                  </a:lnTo>
                  <a:lnTo>
                    <a:pt x="0" y="1715901"/>
                  </a:lnTo>
                  <a:close/>
                </a:path>
              </a:pathLst>
            </a:custGeom>
            <a:solidFill>
              <a:srgbClr val="CFCFFF"/>
            </a:solidFill>
            <a:ln w="19050" cap="sq">
              <a:solidFill>
                <a:srgbClr val="000000"/>
              </a:solidFill>
              <a:prstDash val="solid"/>
              <a:miter/>
            </a:ln>
          </p:spPr>
        </p:sp>
        <p:sp>
          <p:nvSpPr>
            <p:cNvPr name="TextBox 4" id="4"/>
            <p:cNvSpPr txBox="true"/>
            <p:nvPr/>
          </p:nvSpPr>
          <p:spPr>
            <a:xfrm>
              <a:off x="0" y="-57150"/>
              <a:ext cx="1590011" cy="1773051"/>
            </a:xfrm>
            <a:prstGeom prst="rect">
              <a:avLst/>
            </a:prstGeom>
          </p:spPr>
          <p:txBody>
            <a:bodyPr anchor="ctr" rtlCol="false" tIns="50800" lIns="50800" bIns="50800" rIns="50800"/>
            <a:lstStyle/>
            <a:p>
              <a:pPr algn="ctr">
                <a:lnSpc>
                  <a:spcPts val="2380"/>
                </a:lnSpc>
              </a:pPr>
            </a:p>
          </p:txBody>
        </p:sp>
      </p:grpSp>
      <p:grpSp>
        <p:nvGrpSpPr>
          <p:cNvPr name="Group 5" id="5"/>
          <p:cNvGrpSpPr/>
          <p:nvPr/>
        </p:nvGrpSpPr>
        <p:grpSpPr>
          <a:xfrm rot="0">
            <a:off x="7260304" y="2743238"/>
            <a:ext cx="4817896" cy="6515062"/>
            <a:chOff x="0" y="0"/>
            <a:chExt cx="1268911" cy="1715901"/>
          </a:xfrm>
        </p:grpSpPr>
        <p:sp>
          <p:nvSpPr>
            <p:cNvPr name="Freeform 6" id="6"/>
            <p:cNvSpPr/>
            <p:nvPr/>
          </p:nvSpPr>
          <p:spPr>
            <a:xfrm flipH="false" flipV="false" rot="0">
              <a:off x="0" y="0"/>
              <a:ext cx="1268911" cy="1715901"/>
            </a:xfrm>
            <a:custGeom>
              <a:avLst/>
              <a:gdLst/>
              <a:ahLst/>
              <a:cxnLst/>
              <a:rect r="r" b="b" t="t" l="l"/>
              <a:pathLst>
                <a:path h="1715901" w="1268911">
                  <a:moveTo>
                    <a:pt x="0" y="0"/>
                  </a:moveTo>
                  <a:lnTo>
                    <a:pt x="1268911" y="0"/>
                  </a:lnTo>
                  <a:lnTo>
                    <a:pt x="1268911" y="1715901"/>
                  </a:lnTo>
                  <a:lnTo>
                    <a:pt x="0" y="1715901"/>
                  </a:lnTo>
                  <a:close/>
                </a:path>
              </a:pathLst>
            </a:custGeom>
            <a:solidFill>
              <a:srgbClr val="CFCFFF"/>
            </a:solidFill>
            <a:ln w="19050" cap="sq">
              <a:solidFill>
                <a:srgbClr val="000000"/>
              </a:solidFill>
              <a:prstDash val="solid"/>
              <a:miter/>
            </a:ln>
          </p:spPr>
        </p:sp>
        <p:sp>
          <p:nvSpPr>
            <p:cNvPr name="TextBox 7" id="7"/>
            <p:cNvSpPr txBox="true"/>
            <p:nvPr/>
          </p:nvSpPr>
          <p:spPr>
            <a:xfrm>
              <a:off x="0" y="-57150"/>
              <a:ext cx="1268911" cy="1773051"/>
            </a:xfrm>
            <a:prstGeom prst="rect">
              <a:avLst/>
            </a:prstGeom>
          </p:spPr>
          <p:txBody>
            <a:bodyPr anchor="ctr" rtlCol="false" tIns="50800" lIns="50800" bIns="50800" rIns="50800"/>
            <a:lstStyle/>
            <a:p>
              <a:pPr algn="ctr">
                <a:lnSpc>
                  <a:spcPts val="2380"/>
                </a:lnSpc>
              </a:pPr>
            </a:p>
          </p:txBody>
        </p:sp>
      </p:grpSp>
      <p:grpSp>
        <p:nvGrpSpPr>
          <p:cNvPr name="Group 8" id="8"/>
          <p:cNvGrpSpPr/>
          <p:nvPr/>
        </p:nvGrpSpPr>
        <p:grpSpPr>
          <a:xfrm rot="0">
            <a:off x="12268699" y="2743238"/>
            <a:ext cx="4990601" cy="6515062"/>
            <a:chOff x="0" y="0"/>
            <a:chExt cx="1287342" cy="1680581"/>
          </a:xfrm>
        </p:grpSpPr>
        <p:sp>
          <p:nvSpPr>
            <p:cNvPr name="Freeform 9" id="9"/>
            <p:cNvSpPr/>
            <p:nvPr/>
          </p:nvSpPr>
          <p:spPr>
            <a:xfrm flipH="false" flipV="false" rot="0">
              <a:off x="0" y="0"/>
              <a:ext cx="1287341" cy="1680581"/>
            </a:xfrm>
            <a:custGeom>
              <a:avLst/>
              <a:gdLst/>
              <a:ahLst/>
              <a:cxnLst/>
              <a:rect r="r" b="b" t="t" l="l"/>
              <a:pathLst>
                <a:path h="1680581" w="1287341">
                  <a:moveTo>
                    <a:pt x="0" y="0"/>
                  </a:moveTo>
                  <a:lnTo>
                    <a:pt x="1287341" y="0"/>
                  </a:lnTo>
                  <a:lnTo>
                    <a:pt x="1287341" y="1680581"/>
                  </a:lnTo>
                  <a:lnTo>
                    <a:pt x="0" y="1680581"/>
                  </a:lnTo>
                  <a:close/>
                </a:path>
              </a:pathLst>
            </a:custGeom>
            <a:solidFill>
              <a:srgbClr val="CFCFFF"/>
            </a:solidFill>
            <a:ln w="19050" cap="sq">
              <a:solidFill>
                <a:srgbClr val="000000"/>
              </a:solidFill>
              <a:prstDash val="solid"/>
              <a:miter/>
            </a:ln>
          </p:spPr>
        </p:sp>
        <p:sp>
          <p:nvSpPr>
            <p:cNvPr name="TextBox 10" id="10"/>
            <p:cNvSpPr txBox="true"/>
            <p:nvPr/>
          </p:nvSpPr>
          <p:spPr>
            <a:xfrm>
              <a:off x="0" y="-57150"/>
              <a:ext cx="1287342" cy="1737731"/>
            </a:xfrm>
            <a:prstGeom prst="rect">
              <a:avLst/>
            </a:prstGeom>
          </p:spPr>
          <p:txBody>
            <a:bodyPr anchor="ctr" rtlCol="false" tIns="50800" lIns="50800" bIns="50800" rIns="50800"/>
            <a:lstStyle/>
            <a:p>
              <a:pPr algn="ctr">
                <a:lnSpc>
                  <a:spcPts val="2380"/>
                </a:lnSpc>
              </a:pPr>
            </a:p>
          </p:txBody>
        </p:sp>
      </p:grpSp>
      <p:sp>
        <p:nvSpPr>
          <p:cNvPr name="TextBox 11" id="11"/>
          <p:cNvSpPr txBox="true"/>
          <p:nvPr/>
        </p:nvSpPr>
        <p:spPr>
          <a:xfrm rot="0">
            <a:off x="1351129" y="3072637"/>
            <a:ext cx="6330836" cy="387350"/>
          </a:xfrm>
          <a:prstGeom prst="rect">
            <a:avLst/>
          </a:prstGeom>
        </p:spPr>
        <p:txBody>
          <a:bodyPr anchor="t" rtlCol="false" tIns="0" lIns="0" bIns="0" rIns="0">
            <a:spAutoFit/>
          </a:bodyPr>
          <a:lstStyle/>
          <a:p>
            <a:pPr algn="l" marL="0" indent="0" lvl="0">
              <a:lnSpc>
                <a:spcPts val="2949"/>
              </a:lnSpc>
              <a:spcBef>
                <a:spcPct val="0"/>
              </a:spcBef>
            </a:pPr>
            <a:r>
              <a:rPr lang="en-US" b="true" sz="2499">
                <a:solidFill>
                  <a:srgbClr val="000000"/>
                </a:solidFill>
                <a:latin typeface="RoxboroughCF Bold"/>
                <a:ea typeface="RoxboroughCF Bold"/>
                <a:cs typeface="RoxboroughCF Bold"/>
                <a:sym typeface="RoxboroughCF Bold"/>
              </a:rPr>
              <a:t>Goal 1: Efficient App Navigation</a:t>
            </a:r>
          </a:p>
        </p:txBody>
      </p:sp>
      <p:sp>
        <p:nvSpPr>
          <p:cNvPr name="TextBox 12" id="12"/>
          <p:cNvSpPr txBox="true"/>
          <p:nvPr/>
        </p:nvSpPr>
        <p:spPr>
          <a:xfrm rot="0">
            <a:off x="1028700" y="2054581"/>
            <a:ext cx="11878257" cy="464820"/>
          </a:xfrm>
          <a:prstGeom prst="rect">
            <a:avLst/>
          </a:prstGeom>
        </p:spPr>
        <p:txBody>
          <a:bodyPr anchor="t" rtlCol="false" tIns="0" lIns="0" bIns="0" rIns="0">
            <a:spAutoFit/>
          </a:bodyPr>
          <a:lstStyle/>
          <a:p>
            <a:pPr algn="l"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Progress Towards Usability Goals + High Level Design Changes</a:t>
            </a:r>
          </a:p>
        </p:txBody>
      </p:sp>
      <p:sp>
        <p:nvSpPr>
          <p:cNvPr name="TextBox 13" id="13"/>
          <p:cNvSpPr txBox="true"/>
          <p:nvPr/>
        </p:nvSpPr>
        <p:spPr>
          <a:xfrm rot="0">
            <a:off x="7681965" y="3034537"/>
            <a:ext cx="3643507" cy="758825"/>
          </a:xfrm>
          <a:prstGeom prst="rect">
            <a:avLst/>
          </a:prstGeom>
        </p:spPr>
        <p:txBody>
          <a:bodyPr anchor="t" rtlCol="false" tIns="0" lIns="0" bIns="0" rIns="0">
            <a:spAutoFit/>
          </a:bodyPr>
          <a:lstStyle/>
          <a:p>
            <a:pPr algn="l" marL="0" indent="0" lvl="0">
              <a:lnSpc>
                <a:spcPts val="2949"/>
              </a:lnSpc>
              <a:spcBef>
                <a:spcPct val="0"/>
              </a:spcBef>
            </a:pPr>
            <a:r>
              <a:rPr lang="en-US" b="true" sz="2499">
                <a:solidFill>
                  <a:srgbClr val="000000"/>
                </a:solidFill>
                <a:latin typeface="RoxboroughCF Bold"/>
                <a:ea typeface="RoxboroughCF Bold"/>
                <a:cs typeface="RoxboroughCF Bold"/>
                <a:sym typeface="RoxboroughCF Bold"/>
              </a:rPr>
              <a:t>Goal 2: Commission Fewer Errors</a:t>
            </a:r>
          </a:p>
        </p:txBody>
      </p:sp>
      <p:sp>
        <p:nvSpPr>
          <p:cNvPr name="TextBox 14" id="14"/>
          <p:cNvSpPr txBox="true"/>
          <p:nvPr/>
        </p:nvSpPr>
        <p:spPr>
          <a:xfrm rot="0">
            <a:off x="12697324" y="3034537"/>
            <a:ext cx="4097413" cy="758825"/>
          </a:xfrm>
          <a:prstGeom prst="rect">
            <a:avLst/>
          </a:prstGeom>
        </p:spPr>
        <p:txBody>
          <a:bodyPr anchor="t" rtlCol="false" tIns="0" lIns="0" bIns="0" rIns="0">
            <a:spAutoFit/>
          </a:bodyPr>
          <a:lstStyle/>
          <a:p>
            <a:pPr algn="l" marL="0" indent="0" lvl="0">
              <a:lnSpc>
                <a:spcPts val="2949"/>
              </a:lnSpc>
              <a:spcBef>
                <a:spcPct val="0"/>
              </a:spcBef>
            </a:pPr>
            <a:r>
              <a:rPr lang="en-US" b="true" sz="2499">
                <a:solidFill>
                  <a:srgbClr val="000000"/>
                </a:solidFill>
                <a:latin typeface="RoxboroughCF Bold"/>
                <a:ea typeface="RoxboroughCF Bold"/>
                <a:cs typeface="RoxboroughCF Bold"/>
                <a:sym typeface="RoxboroughCF Bold"/>
              </a:rPr>
              <a:t>Goal 3: Greater Pleasure and Satisfaction</a:t>
            </a:r>
          </a:p>
        </p:txBody>
      </p:sp>
      <p:sp>
        <p:nvSpPr>
          <p:cNvPr name="TextBox 15" id="15"/>
          <p:cNvSpPr txBox="true"/>
          <p:nvPr/>
        </p:nvSpPr>
        <p:spPr>
          <a:xfrm rot="0">
            <a:off x="7681965" y="4332261"/>
            <a:ext cx="4061476" cy="2100580"/>
          </a:xfrm>
          <a:prstGeom prst="rect">
            <a:avLst/>
          </a:prstGeom>
        </p:spPr>
        <p:txBody>
          <a:bodyPr anchor="t" rtlCol="false" tIns="0" lIns="0" bIns="0" rIns="0">
            <a:spAutoFit/>
          </a:bodyPr>
          <a:lstStyle/>
          <a:p>
            <a:pPr algn="l" marL="431801" indent="-215900" lvl="1">
              <a:lnSpc>
                <a:spcPts val="2360"/>
              </a:lnSpc>
              <a:buFont typeface="Arial"/>
              <a:buChar char="•"/>
            </a:pPr>
            <a:r>
              <a:rPr lang="en-US" b="true" sz="2000">
                <a:solidFill>
                  <a:srgbClr val="000000"/>
                </a:solidFill>
                <a:latin typeface="Telegraf Bold"/>
                <a:ea typeface="Telegraf Bold"/>
                <a:cs typeface="Telegraf Bold"/>
                <a:sym typeface="Telegraf Bold"/>
              </a:rPr>
              <a:t>Emblem consistency</a:t>
            </a:r>
            <a:r>
              <a:rPr lang="en-US" sz="2000">
                <a:solidFill>
                  <a:srgbClr val="000000"/>
                </a:solidFill>
                <a:latin typeface="Telegraf"/>
                <a:ea typeface="Telegraf"/>
                <a:cs typeface="Telegraf"/>
                <a:sym typeface="Telegraf"/>
              </a:rPr>
              <a:t> for pinned and saved </a:t>
            </a:r>
          </a:p>
          <a:p>
            <a:pPr algn="l" marL="431801" indent="-215900" lvl="1">
              <a:lnSpc>
                <a:spcPts val="2360"/>
              </a:lnSpc>
              <a:buFont typeface="Arial"/>
              <a:buChar char="•"/>
            </a:pPr>
            <a:r>
              <a:rPr lang="en-US" sz="2000">
                <a:solidFill>
                  <a:srgbClr val="000000"/>
                </a:solidFill>
                <a:latin typeface="Telegraf"/>
                <a:ea typeface="Telegraf"/>
                <a:cs typeface="Telegraf"/>
                <a:sym typeface="Telegraf"/>
              </a:rPr>
              <a:t>Leverage </a:t>
            </a:r>
            <a:r>
              <a:rPr lang="en-US" b="true" sz="2000">
                <a:solidFill>
                  <a:srgbClr val="000000"/>
                </a:solidFill>
                <a:latin typeface="Telegraf Bold"/>
                <a:ea typeface="Telegraf Bold"/>
                <a:cs typeface="Telegraf Bold"/>
                <a:sym typeface="Telegraf Bold"/>
              </a:rPr>
              <a:t>toggles and sliders </a:t>
            </a:r>
            <a:r>
              <a:rPr lang="en-US" sz="2000">
                <a:solidFill>
                  <a:srgbClr val="000000"/>
                </a:solidFill>
                <a:latin typeface="Telegraf"/>
                <a:ea typeface="Telegraf"/>
                <a:cs typeface="Telegraf"/>
                <a:sym typeface="Telegraf"/>
              </a:rPr>
              <a:t>for turning on and off reminders</a:t>
            </a:r>
          </a:p>
          <a:p>
            <a:pPr algn="l" marL="431801" indent="-215900" lvl="1">
              <a:lnSpc>
                <a:spcPts val="2360"/>
              </a:lnSpc>
              <a:spcBef>
                <a:spcPct val="0"/>
              </a:spcBef>
              <a:buFont typeface="Arial"/>
              <a:buChar char="•"/>
            </a:pPr>
            <a:r>
              <a:rPr lang="en-US" sz="2000">
                <a:solidFill>
                  <a:srgbClr val="000000"/>
                </a:solidFill>
                <a:latin typeface="Telegraf"/>
                <a:ea typeface="Telegraf"/>
                <a:cs typeface="Telegraf"/>
                <a:sym typeface="Telegraf"/>
              </a:rPr>
              <a:t>Cutting down on excessive information on screen</a:t>
            </a:r>
          </a:p>
        </p:txBody>
      </p:sp>
      <p:sp>
        <p:nvSpPr>
          <p:cNvPr name="TextBox 16" id="16"/>
          <p:cNvSpPr txBox="true"/>
          <p:nvPr/>
        </p:nvSpPr>
        <p:spPr>
          <a:xfrm rot="0">
            <a:off x="12451073" y="4509960"/>
            <a:ext cx="4625853" cy="1214755"/>
          </a:xfrm>
          <a:prstGeom prst="rect">
            <a:avLst/>
          </a:prstGeom>
        </p:spPr>
        <p:txBody>
          <a:bodyPr anchor="t" rtlCol="false" tIns="0" lIns="0" bIns="0" rIns="0">
            <a:spAutoFit/>
          </a:bodyPr>
          <a:lstStyle/>
          <a:p>
            <a:pPr algn="l" marL="431801" indent="-215900" lvl="1">
              <a:lnSpc>
                <a:spcPts val="2360"/>
              </a:lnSpc>
              <a:buFont typeface="Arial"/>
              <a:buChar char="•"/>
            </a:pPr>
            <a:r>
              <a:rPr lang="en-US" sz="2000">
                <a:solidFill>
                  <a:srgbClr val="000000"/>
                </a:solidFill>
                <a:latin typeface="Telegraf"/>
                <a:ea typeface="Telegraf"/>
                <a:cs typeface="Telegraf"/>
                <a:sym typeface="Telegraf"/>
              </a:rPr>
              <a:t>Title text (black / white) is in </a:t>
            </a:r>
            <a:r>
              <a:rPr lang="en-US" b="true" sz="2000">
                <a:solidFill>
                  <a:srgbClr val="000000"/>
                </a:solidFill>
                <a:latin typeface="Telegraf Bold"/>
                <a:ea typeface="Telegraf Bold"/>
                <a:cs typeface="Telegraf Bold"/>
                <a:sym typeface="Telegraf Bold"/>
              </a:rPr>
              <a:t>high contrast </a:t>
            </a:r>
            <a:r>
              <a:rPr lang="en-US" sz="2000">
                <a:solidFill>
                  <a:srgbClr val="000000"/>
                </a:solidFill>
                <a:latin typeface="Telegraf"/>
                <a:ea typeface="Telegraf"/>
                <a:cs typeface="Telegraf"/>
                <a:sym typeface="Telegraf"/>
              </a:rPr>
              <a:t>with main purple color</a:t>
            </a:r>
          </a:p>
          <a:p>
            <a:pPr algn="l" marL="431801" indent="-215900" lvl="1">
              <a:lnSpc>
                <a:spcPts val="2360"/>
              </a:lnSpc>
              <a:spcBef>
                <a:spcPct val="0"/>
              </a:spcBef>
              <a:buFont typeface="Arial"/>
              <a:buChar char="•"/>
            </a:pPr>
            <a:r>
              <a:rPr lang="en-US" b="true" sz="2000">
                <a:solidFill>
                  <a:srgbClr val="000000"/>
                </a:solidFill>
                <a:latin typeface="Telegraf Bold"/>
                <a:ea typeface="Telegraf Bold"/>
                <a:cs typeface="Telegraf Bold"/>
                <a:sym typeface="Telegraf Bold"/>
              </a:rPr>
              <a:t>Integration</a:t>
            </a:r>
            <a:r>
              <a:rPr lang="en-US" sz="2000">
                <a:solidFill>
                  <a:srgbClr val="000000"/>
                </a:solidFill>
                <a:latin typeface="Telegraf"/>
                <a:ea typeface="Telegraf"/>
                <a:cs typeface="Telegraf"/>
                <a:sym typeface="Telegraf"/>
              </a:rPr>
              <a:t> with 3rd party calendar apps</a:t>
            </a:r>
          </a:p>
        </p:txBody>
      </p:sp>
      <p:sp>
        <p:nvSpPr>
          <p:cNvPr name="TextBox 17" id="17"/>
          <p:cNvSpPr txBox="true"/>
          <p:nvPr/>
        </p:nvSpPr>
        <p:spPr>
          <a:xfrm rot="0">
            <a:off x="1397037" y="4205068"/>
            <a:ext cx="5300400" cy="2100580"/>
          </a:xfrm>
          <a:prstGeom prst="rect">
            <a:avLst/>
          </a:prstGeom>
        </p:spPr>
        <p:txBody>
          <a:bodyPr anchor="t" rtlCol="false" tIns="0" lIns="0" bIns="0" rIns="0">
            <a:spAutoFit/>
          </a:bodyPr>
          <a:lstStyle/>
          <a:p>
            <a:pPr algn="l" marL="431801" indent="-215900" lvl="1">
              <a:lnSpc>
                <a:spcPts val="2360"/>
              </a:lnSpc>
              <a:buFont typeface="Arial"/>
              <a:buChar char="•"/>
            </a:pPr>
            <a:r>
              <a:rPr lang="en-US" sz="2000">
                <a:solidFill>
                  <a:srgbClr val="000000"/>
                </a:solidFill>
                <a:latin typeface="Telegraf"/>
                <a:ea typeface="Telegraf"/>
                <a:cs typeface="Telegraf"/>
                <a:sym typeface="Telegraf"/>
              </a:rPr>
              <a:t>Adding</a:t>
            </a:r>
            <a:r>
              <a:rPr lang="en-US" b="true" sz="2000">
                <a:solidFill>
                  <a:srgbClr val="000000"/>
                </a:solidFill>
                <a:latin typeface="Telegraf Bold"/>
                <a:ea typeface="Telegraf Bold"/>
                <a:cs typeface="Telegraf Bold"/>
                <a:sym typeface="Telegraf Bold"/>
              </a:rPr>
              <a:t> separate “reminders” column</a:t>
            </a:r>
          </a:p>
          <a:p>
            <a:pPr algn="l" marL="431801" indent="-215900" lvl="1">
              <a:lnSpc>
                <a:spcPts val="2360"/>
              </a:lnSpc>
              <a:buFont typeface="Arial"/>
              <a:buChar char="•"/>
            </a:pPr>
            <a:r>
              <a:rPr lang="en-US" b="true" sz="2000">
                <a:solidFill>
                  <a:srgbClr val="000000"/>
                </a:solidFill>
                <a:latin typeface="Telegraf Bold"/>
                <a:ea typeface="Telegraf Bold"/>
                <a:cs typeface="Telegraf Bold"/>
                <a:sym typeface="Telegraf Bold"/>
              </a:rPr>
              <a:t>Combining posting and replying</a:t>
            </a:r>
            <a:r>
              <a:rPr lang="en-US" sz="2000">
                <a:solidFill>
                  <a:srgbClr val="000000"/>
                </a:solidFill>
                <a:latin typeface="Telegraf"/>
                <a:ea typeface="Telegraf"/>
                <a:cs typeface="Telegraf"/>
                <a:sym typeface="Telegraf"/>
              </a:rPr>
              <a:t> into one task flow</a:t>
            </a:r>
          </a:p>
          <a:p>
            <a:pPr algn="l" marL="431801" indent="-215900" lvl="1">
              <a:lnSpc>
                <a:spcPts val="2360"/>
              </a:lnSpc>
              <a:spcBef>
                <a:spcPct val="0"/>
              </a:spcBef>
              <a:buFont typeface="Arial"/>
              <a:buChar char="•"/>
            </a:pPr>
            <a:r>
              <a:rPr lang="en-US" sz="2000">
                <a:solidFill>
                  <a:srgbClr val="000000"/>
                </a:solidFill>
                <a:latin typeface="Telegraf"/>
                <a:ea typeface="Telegraf"/>
                <a:cs typeface="Telegraf"/>
                <a:sym typeface="Telegraf"/>
              </a:rPr>
              <a:t>Creating Home View to </a:t>
            </a:r>
            <a:r>
              <a:rPr lang="en-US" b="true" sz="2000">
                <a:solidFill>
                  <a:srgbClr val="000000"/>
                </a:solidFill>
                <a:latin typeface="Telegraf Bold"/>
                <a:ea typeface="Telegraf Bold"/>
                <a:cs typeface="Telegraf Bold"/>
                <a:sym typeface="Telegraf Bold"/>
              </a:rPr>
              <a:t>combine groups and top posts </a:t>
            </a:r>
            <a:r>
              <a:rPr lang="en-US" sz="2000">
                <a:solidFill>
                  <a:srgbClr val="000000"/>
                </a:solidFill>
                <a:latin typeface="Telegraf"/>
                <a:ea typeface="Telegraf"/>
                <a:cs typeface="Telegraf"/>
                <a:sym typeface="Telegraf"/>
              </a:rPr>
              <a:t>as shortcuts for users to navigate to select groups and trending posts </a:t>
            </a:r>
          </a:p>
        </p:txBody>
      </p:sp>
      <p:sp>
        <p:nvSpPr>
          <p:cNvPr name="TextBox 18" id="18"/>
          <p:cNvSpPr txBox="true"/>
          <p:nvPr/>
        </p:nvSpPr>
        <p:spPr>
          <a:xfrm rot="0">
            <a:off x="1397037" y="3745102"/>
            <a:ext cx="3368129" cy="309880"/>
          </a:xfrm>
          <a:prstGeom prst="rect">
            <a:avLst/>
          </a:prstGeom>
        </p:spPr>
        <p:txBody>
          <a:bodyPr anchor="t" rtlCol="false" tIns="0" lIns="0" bIns="0" rIns="0">
            <a:spAutoFit/>
          </a:bodyPr>
          <a:lstStyle/>
          <a:p>
            <a:pPr algn="ctr">
              <a:lnSpc>
                <a:spcPts val="2360"/>
              </a:lnSpc>
              <a:spcBef>
                <a:spcPct val="0"/>
              </a:spcBef>
            </a:pPr>
            <a:r>
              <a:rPr lang="en-US" b="true" sz="2000">
                <a:solidFill>
                  <a:srgbClr val="000000"/>
                </a:solidFill>
                <a:latin typeface="RoxboroughCF Bold"/>
                <a:ea typeface="RoxboroughCF Bold"/>
                <a:cs typeface="RoxboroughCF Bold"/>
                <a:sym typeface="RoxboroughCF Bold"/>
              </a:rPr>
              <a:t>High-Level Design Changes</a:t>
            </a:r>
          </a:p>
        </p:txBody>
      </p:sp>
      <p:sp>
        <p:nvSpPr>
          <p:cNvPr name="TextBox 19" id="19"/>
          <p:cNvSpPr txBox="true"/>
          <p:nvPr/>
        </p:nvSpPr>
        <p:spPr>
          <a:xfrm rot="0">
            <a:off x="1397037" y="7089463"/>
            <a:ext cx="5300400" cy="1214755"/>
          </a:xfrm>
          <a:prstGeom prst="rect">
            <a:avLst/>
          </a:prstGeom>
        </p:spPr>
        <p:txBody>
          <a:bodyPr anchor="t" rtlCol="false" tIns="0" lIns="0" bIns="0" rIns="0">
            <a:spAutoFit/>
          </a:bodyPr>
          <a:lstStyle/>
          <a:p>
            <a:pPr algn="l" marL="431801" indent="-215900" lvl="1">
              <a:lnSpc>
                <a:spcPts val="2360"/>
              </a:lnSpc>
              <a:buFont typeface="Arial"/>
              <a:buChar char="•"/>
            </a:pPr>
            <a:r>
              <a:rPr lang="en-US" sz="2000">
                <a:solidFill>
                  <a:srgbClr val="000000"/>
                </a:solidFill>
                <a:latin typeface="Telegraf"/>
                <a:ea typeface="Telegraf"/>
                <a:cs typeface="Telegraf"/>
                <a:sym typeface="Telegraf"/>
              </a:rPr>
              <a:t>Significant progress to simplify and address high-level design </a:t>
            </a:r>
          </a:p>
          <a:p>
            <a:pPr algn="l" marL="431801" indent="-215900" lvl="1">
              <a:lnSpc>
                <a:spcPts val="2360"/>
              </a:lnSpc>
              <a:spcBef>
                <a:spcPct val="0"/>
              </a:spcBef>
              <a:buFont typeface="Arial"/>
              <a:buChar char="•"/>
            </a:pPr>
            <a:r>
              <a:rPr lang="en-US" sz="2000">
                <a:solidFill>
                  <a:srgbClr val="000000"/>
                </a:solidFill>
                <a:latin typeface="Telegraf"/>
                <a:ea typeface="Telegraf"/>
                <a:cs typeface="Telegraf"/>
                <a:sym typeface="Telegraf"/>
              </a:rPr>
              <a:t>Status: Complete, with minor refinements as needed in user testing</a:t>
            </a:r>
          </a:p>
        </p:txBody>
      </p:sp>
      <p:sp>
        <p:nvSpPr>
          <p:cNvPr name="TextBox 20" id="20"/>
          <p:cNvSpPr txBox="true"/>
          <p:nvPr/>
        </p:nvSpPr>
        <p:spPr>
          <a:xfrm rot="0">
            <a:off x="1397037" y="6700687"/>
            <a:ext cx="1084659" cy="309880"/>
          </a:xfrm>
          <a:prstGeom prst="rect">
            <a:avLst/>
          </a:prstGeom>
        </p:spPr>
        <p:txBody>
          <a:bodyPr anchor="t" rtlCol="false" tIns="0" lIns="0" bIns="0" rIns="0">
            <a:spAutoFit/>
          </a:bodyPr>
          <a:lstStyle/>
          <a:p>
            <a:pPr algn="ctr">
              <a:lnSpc>
                <a:spcPts val="2360"/>
              </a:lnSpc>
              <a:spcBef>
                <a:spcPct val="0"/>
              </a:spcBef>
            </a:pPr>
            <a:r>
              <a:rPr lang="en-US" b="true" sz="2000">
                <a:solidFill>
                  <a:srgbClr val="000000"/>
                </a:solidFill>
                <a:latin typeface="RoxboroughCF Bold"/>
                <a:ea typeface="RoxboroughCF Bold"/>
                <a:cs typeface="RoxboroughCF Bold"/>
                <a:sym typeface="RoxboroughCF Bold"/>
              </a:rPr>
              <a:t>Progress</a:t>
            </a:r>
          </a:p>
        </p:txBody>
      </p:sp>
      <p:sp>
        <p:nvSpPr>
          <p:cNvPr name="TextBox 21" id="21"/>
          <p:cNvSpPr txBox="true"/>
          <p:nvPr/>
        </p:nvSpPr>
        <p:spPr>
          <a:xfrm rot="0">
            <a:off x="7681965" y="3923763"/>
            <a:ext cx="3643507" cy="309880"/>
          </a:xfrm>
          <a:prstGeom prst="rect">
            <a:avLst/>
          </a:prstGeom>
        </p:spPr>
        <p:txBody>
          <a:bodyPr anchor="t" rtlCol="false" tIns="0" lIns="0" bIns="0" rIns="0">
            <a:spAutoFit/>
          </a:bodyPr>
          <a:lstStyle/>
          <a:p>
            <a:pPr algn="l" marL="0" indent="0" lvl="0">
              <a:lnSpc>
                <a:spcPts val="2360"/>
              </a:lnSpc>
              <a:spcBef>
                <a:spcPct val="0"/>
              </a:spcBef>
            </a:pPr>
            <a:r>
              <a:rPr lang="en-US" b="true" sz="2000">
                <a:solidFill>
                  <a:srgbClr val="000000"/>
                </a:solidFill>
                <a:latin typeface="RoxboroughCF Bold"/>
                <a:ea typeface="RoxboroughCF Bold"/>
                <a:cs typeface="RoxboroughCF Bold"/>
                <a:sym typeface="RoxboroughCF Bold"/>
              </a:rPr>
              <a:t>High Level Design Changes</a:t>
            </a:r>
          </a:p>
        </p:txBody>
      </p:sp>
      <p:sp>
        <p:nvSpPr>
          <p:cNvPr name="TextBox 22" id="22"/>
          <p:cNvSpPr txBox="true"/>
          <p:nvPr/>
        </p:nvSpPr>
        <p:spPr>
          <a:xfrm rot="0">
            <a:off x="7681965" y="7293376"/>
            <a:ext cx="4061476" cy="1214755"/>
          </a:xfrm>
          <a:prstGeom prst="rect">
            <a:avLst/>
          </a:prstGeom>
        </p:spPr>
        <p:txBody>
          <a:bodyPr anchor="t" rtlCol="false" tIns="0" lIns="0" bIns="0" rIns="0">
            <a:spAutoFit/>
          </a:bodyPr>
          <a:lstStyle/>
          <a:p>
            <a:pPr algn="l" marL="431801" indent="-215900" lvl="1">
              <a:lnSpc>
                <a:spcPts val="2360"/>
              </a:lnSpc>
              <a:buFont typeface="Arial"/>
              <a:buChar char="•"/>
            </a:pPr>
            <a:r>
              <a:rPr lang="en-US" sz="2000">
                <a:solidFill>
                  <a:srgbClr val="000000"/>
                </a:solidFill>
                <a:latin typeface="Telegraf"/>
                <a:ea typeface="Telegraf"/>
                <a:cs typeface="Telegraf"/>
                <a:sym typeface="Telegraf"/>
              </a:rPr>
              <a:t>Refined all minor design changes to address errors from initial testers</a:t>
            </a:r>
          </a:p>
          <a:p>
            <a:pPr algn="l" marL="431801" indent="-215900" lvl="1">
              <a:lnSpc>
                <a:spcPts val="2360"/>
              </a:lnSpc>
              <a:spcBef>
                <a:spcPct val="0"/>
              </a:spcBef>
              <a:buFont typeface="Arial"/>
              <a:buChar char="•"/>
            </a:pPr>
            <a:r>
              <a:rPr lang="en-US" sz="2000">
                <a:solidFill>
                  <a:srgbClr val="000000"/>
                </a:solidFill>
                <a:latin typeface="Telegraf"/>
                <a:ea typeface="Telegraf"/>
                <a:cs typeface="Telegraf"/>
                <a:sym typeface="Telegraf"/>
              </a:rPr>
              <a:t>Status: Complete </a:t>
            </a:r>
          </a:p>
        </p:txBody>
      </p:sp>
      <p:sp>
        <p:nvSpPr>
          <p:cNvPr name="TextBox 23" id="23"/>
          <p:cNvSpPr txBox="true"/>
          <p:nvPr/>
        </p:nvSpPr>
        <p:spPr>
          <a:xfrm rot="0">
            <a:off x="7681965" y="6904600"/>
            <a:ext cx="1084659" cy="309880"/>
          </a:xfrm>
          <a:prstGeom prst="rect">
            <a:avLst/>
          </a:prstGeom>
        </p:spPr>
        <p:txBody>
          <a:bodyPr anchor="t" rtlCol="false" tIns="0" lIns="0" bIns="0" rIns="0">
            <a:spAutoFit/>
          </a:bodyPr>
          <a:lstStyle/>
          <a:p>
            <a:pPr algn="ctr">
              <a:lnSpc>
                <a:spcPts val="2360"/>
              </a:lnSpc>
              <a:spcBef>
                <a:spcPct val="0"/>
              </a:spcBef>
            </a:pPr>
            <a:r>
              <a:rPr lang="en-US" b="true" sz="2000">
                <a:solidFill>
                  <a:srgbClr val="000000"/>
                </a:solidFill>
                <a:latin typeface="RoxboroughCF Bold"/>
                <a:ea typeface="RoxboroughCF Bold"/>
                <a:cs typeface="RoxboroughCF Bold"/>
                <a:sym typeface="RoxboroughCF Bold"/>
              </a:rPr>
              <a:t>Progress</a:t>
            </a:r>
          </a:p>
        </p:txBody>
      </p:sp>
      <p:sp>
        <p:nvSpPr>
          <p:cNvPr name="TextBox 24" id="24"/>
          <p:cNvSpPr txBox="true"/>
          <p:nvPr/>
        </p:nvSpPr>
        <p:spPr>
          <a:xfrm rot="0">
            <a:off x="12697324" y="3967829"/>
            <a:ext cx="3643507" cy="309880"/>
          </a:xfrm>
          <a:prstGeom prst="rect">
            <a:avLst/>
          </a:prstGeom>
        </p:spPr>
        <p:txBody>
          <a:bodyPr anchor="t" rtlCol="false" tIns="0" lIns="0" bIns="0" rIns="0">
            <a:spAutoFit/>
          </a:bodyPr>
          <a:lstStyle/>
          <a:p>
            <a:pPr algn="l" marL="0" indent="0" lvl="0">
              <a:lnSpc>
                <a:spcPts val="2360"/>
              </a:lnSpc>
              <a:spcBef>
                <a:spcPct val="0"/>
              </a:spcBef>
            </a:pPr>
            <a:r>
              <a:rPr lang="en-US" b="true" sz="2000">
                <a:solidFill>
                  <a:srgbClr val="000000"/>
                </a:solidFill>
                <a:latin typeface="RoxboroughCF Bold"/>
                <a:ea typeface="RoxboroughCF Bold"/>
                <a:cs typeface="RoxboroughCF Bold"/>
                <a:sym typeface="RoxboroughCF Bold"/>
              </a:rPr>
              <a:t>High Level Design Changes</a:t>
            </a:r>
          </a:p>
        </p:txBody>
      </p:sp>
      <p:sp>
        <p:nvSpPr>
          <p:cNvPr name="TextBox 25" id="25"/>
          <p:cNvSpPr txBox="true"/>
          <p:nvPr/>
        </p:nvSpPr>
        <p:spPr>
          <a:xfrm rot="0">
            <a:off x="12733262" y="7239640"/>
            <a:ext cx="4061476" cy="1214755"/>
          </a:xfrm>
          <a:prstGeom prst="rect">
            <a:avLst/>
          </a:prstGeom>
        </p:spPr>
        <p:txBody>
          <a:bodyPr anchor="t" rtlCol="false" tIns="0" lIns="0" bIns="0" rIns="0">
            <a:spAutoFit/>
          </a:bodyPr>
          <a:lstStyle/>
          <a:p>
            <a:pPr algn="l" marL="431801" indent="-215900" lvl="1">
              <a:lnSpc>
                <a:spcPts val="2360"/>
              </a:lnSpc>
              <a:buFont typeface="Arial"/>
              <a:buChar char="•"/>
            </a:pPr>
            <a:r>
              <a:rPr lang="en-US" sz="2000">
                <a:solidFill>
                  <a:srgbClr val="000000"/>
                </a:solidFill>
                <a:latin typeface="Telegraf"/>
                <a:ea typeface="Telegraf"/>
                <a:cs typeface="Telegraf"/>
                <a:sym typeface="Telegraf"/>
              </a:rPr>
              <a:t>Major changes to integrate with 3rd party apps and change color scheme</a:t>
            </a:r>
          </a:p>
          <a:p>
            <a:pPr algn="l" marL="431801" indent="-215900" lvl="1">
              <a:lnSpc>
                <a:spcPts val="2360"/>
              </a:lnSpc>
              <a:spcBef>
                <a:spcPct val="0"/>
              </a:spcBef>
              <a:buFont typeface="Arial"/>
              <a:buChar char="•"/>
            </a:pPr>
            <a:r>
              <a:rPr lang="en-US" sz="2000">
                <a:solidFill>
                  <a:srgbClr val="000000"/>
                </a:solidFill>
                <a:latin typeface="Telegraf"/>
                <a:ea typeface="Telegraf"/>
                <a:cs typeface="Telegraf"/>
                <a:sym typeface="Telegraf"/>
              </a:rPr>
              <a:t>Status: Complete</a:t>
            </a:r>
          </a:p>
        </p:txBody>
      </p:sp>
      <p:sp>
        <p:nvSpPr>
          <p:cNvPr name="TextBox 26" id="26"/>
          <p:cNvSpPr txBox="true"/>
          <p:nvPr/>
        </p:nvSpPr>
        <p:spPr>
          <a:xfrm rot="0">
            <a:off x="12733262" y="6850865"/>
            <a:ext cx="1084659" cy="309880"/>
          </a:xfrm>
          <a:prstGeom prst="rect">
            <a:avLst/>
          </a:prstGeom>
        </p:spPr>
        <p:txBody>
          <a:bodyPr anchor="t" rtlCol="false" tIns="0" lIns="0" bIns="0" rIns="0">
            <a:spAutoFit/>
          </a:bodyPr>
          <a:lstStyle/>
          <a:p>
            <a:pPr algn="ctr">
              <a:lnSpc>
                <a:spcPts val="2360"/>
              </a:lnSpc>
              <a:spcBef>
                <a:spcPct val="0"/>
              </a:spcBef>
            </a:pPr>
            <a:r>
              <a:rPr lang="en-US" b="true" sz="2000">
                <a:solidFill>
                  <a:srgbClr val="000000"/>
                </a:solidFill>
                <a:latin typeface="RoxboroughCF Bold"/>
                <a:ea typeface="RoxboroughCF Bold"/>
                <a:cs typeface="RoxboroughCF Bold"/>
                <a:sym typeface="RoxboroughCF Bold"/>
              </a:rPr>
              <a:t>Progress</a:t>
            </a:r>
          </a:p>
        </p:txBody>
      </p:sp>
      <p:sp>
        <p:nvSpPr>
          <p:cNvPr name="TextBox 27" id="27"/>
          <p:cNvSpPr txBox="true"/>
          <p:nvPr/>
        </p:nvSpPr>
        <p:spPr>
          <a:xfrm rot="0">
            <a:off x="1028700" y="1118464"/>
            <a:ext cx="13222230" cy="717042"/>
          </a:xfrm>
          <a:prstGeom prst="rect">
            <a:avLst/>
          </a:prstGeom>
        </p:spPr>
        <p:txBody>
          <a:bodyPr anchor="t" rtlCol="false" tIns="0" lIns="0" bIns="0" rIns="0">
            <a:spAutoFit/>
          </a:bodyPr>
          <a:lstStyle/>
          <a:p>
            <a:pPr algn="l" marL="0" indent="0" lvl="0">
              <a:lnSpc>
                <a:spcPts val="5664"/>
              </a:lnSpc>
              <a:spcBef>
                <a:spcPct val="0"/>
              </a:spcBef>
            </a:pPr>
            <a:r>
              <a:rPr lang="en-US" b="true" sz="4800">
                <a:solidFill>
                  <a:srgbClr val="000000"/>
                </a:solidFill>
                <a:latin typeface="RoxboroughCF Bold"/>
                <a:ea typeface="RoxboroughCF Bold"/>
                <a:cs typeface="RoxboroughCF Bold"/>
                <a:sym typeface="RoxboroughCF Bold"/>
              </a:rPr>
              <a:t>Usability Goals + Key Measurements</a:t>
            </a:r>
          </a:p>
        </p:txBody>
      </p:sp>
    </p:spTree>
  </p:cSld>
  <p:clrMapOvr>
    <a:masterClrMapping/>
  </p:clrMapOvr>
</p:sld>
</file>

<file path=ppt/slides/slide16.xml><?xml version="1.0" encoding="utf-8"?>
<p:sld xmlns:p="http://schemas.openxmlformats.org/presentationml/2006/main" xmlns:a="http://schemas.openxmlformats.org/drawingml/2006/main">
  <p:cSld>
    <p:bg>
      <p:bgPr>
        <a:solidFill>
          <a:srgbClr val="EEEEEE"/>
        </a:solidFill>
      </p:bgPr>
    </p:bg>
    <p:spTree>
      <p:nvGrpSpPr>
        <p:cNvPr id="1" name=""/>
        <p:cNvGrpSpPr/>
        <p:nvPr/>
      </p:nvGrpSpPr>
      <p:grpSpPr>
        <a:xfrm>
          <a:off x="0" y="0"/>
          <a:ext cx="0" cy="0"/>
          <a:chOff x="0" y="0"/>
          <a:chExt cx="0" cy="0"/>
        </a:xfrm>
      </p:grpSpPr>
      <p:sp>
        <p:nvSpPr>
          <p:cNvPr name="TextBox 2" id="2"/>
          <p:cNvSpPr txBox="true"/>
          <p:nvPr/>
        </p:nvSpPr>
        <p:spPr>
          <a:xfrm rot="0">
            <a:off x="1028700" y="801879"/>
            <a:ext cx="10206202" cy="709148"/>
          </a:xfrm>
          <a:prstGeom prst="rect">
            <a:avLst/>
          </a:prstGeom>
        </p:spPr>
        <p:txBody>
          <a:bodyPr anchor="t" rtlCol="false" tIns="0" lIns="0" bIns="0" rIns="0">
            <a:spAutoFit/>
          </a:bodyPr>
          <a:lstStyle/>
          <a:p>
            <a:pPr algn="l" marL="0" indent="0" lvl="0">
              <a:lnSpc>
                <a:spcPts val="5664"/>
              </a:lnSpc>
              <a:spcBef>
                <a:spcPct val="0"/>
              </a:spcBef>
            </a:pPr>
            <a:r>
              <a:rPr lang="en-US" b="true" sz="4800">
                <a:solidFill>
                  <a:srgbClr val="000000"/>
                </a:solidFill>
                <a:latin typeface="RoxboroughCF Bold"/>
                <a:ea typeface="RoxboroughCF Bold"/>
                <a:cs typeface="RoxboroughCF Bold"/>
                <a:sym typeface="RoxboroughCF Bold"/>
              </a:rPr>
              <a:t>Limitations</a:t>
            </a:r>
          </a:p>
        </p:txBody>
      </p:sp>
      <p:grpSp>
        <p:nvGrpSpPr>
          <p:cNvPr name="Group 3" id="3"/>
          <p:cNvGrpSpPr/>
          <p:nvPr/>
        </p:nvGrpSpPr>
        <p:grpSpPr>
          <a:xfrm rot="0">
            <a:off x="1028700" y="3324079"/>
            <a:ext cx="5103101" cy="6101616"/>
            <a:chOff x="0" y="0"/>
            <a:chExt cx="11348402" cy="13568926"/>
          </a:xfrm>
        </p:grpSpPr>
        <p:sp>
          <p:nvSpPr>
            <p:cNvPr name="Freeform 4" id="4"/>
            <p:cNvSpPr/>
            <p:nvPr/>
          </p:nvSpPr>
          <p:spPr>
            <a:xfrm flipH="false" flipV="false" rot="0">
              <a:off x="57150" y="58420"/>
              <a:ext cx="11278552" cy="13497805"/>
            </a:xfrm>
            <a:custGeom>
              <a:avLst/>
              <a:gdLst/>
              <a:ahLst/>
              <a:cxnLst/>
              <a:rect r="r" b="b" t="t" l="l"/>
              <a:pathLst>
                <a:path h="13497805" w="11278552">
                  <a:moveTo>
                    <a:pt x="11193462" y="13467326"/>
                  </a:moveTo>
                  <a:lnTo>
                    <a:pt x="0" y="13467326"/>
                  </a:lnTo>
                  <a:cubicBezTo>
                    <a:pt x="5080" y="13485105"/>
                    <a:pt x="21590" y="13497805"/>
                    <a:pt x="40640" y="13497805"/>
                  </a:cubicBezTo>
                  <a:lnTo>
                    <a:pt x="11235372" y="13497805"/>
                  </a:lnTo>
                  <a:cubicBezTo>
                    <a:pt x="11259502" y="13497805"/>
                    <a:pt x="11278552" y="13478755"/>
                    <a:pt x="11278552" y="13454626"/>
                  </a:cubicBezTo>
                  <a:lnTo>
                    <a:pt x="11278552" y="40640"/>
                  </a:lnTo>
                  <a:cubicBezTo>
                    <a:pt x="11278552" y="21590"/>
                    <a:pt x="11265852" y="6350"/>
                    <a:pt x="11249342" y="0"/>
                  </a:cubicBezTo>
                  <a:lnTo>
                    <a:pt x="11249342" y="13411446"/>
                  </a:lnTo>
                  <a:cubicBezTo>
                    <a:pt x="11249342" y="13441926"/>
                    <a:pt x="11223942" y="13467326"/>
                    <a:pt x="11193462" y="13467326"/>
                  </a:cubicBezTo>
                  <a:close/>
                </a:path>
              </a:pathLst>
            </a:custGeom>
            <a:solidFill>
              <a:srgbClr val="000000"/>
            </a:solidFill>
          </p:spPr>
        </p:sp>
        <p:sp>
          <p:nvSpPr>
            <p:cNvPr name="Freeform 5" id="5"/>
            <p:cNvSpPr/>
            <p:nvPr/>
          </p:nvSpPr>
          <p:spPr>
            <a:xfrm flipH="false" flipV="false" rot="0">
              <a:off x="12700" y="12700"/>
              <a:ext cx="11281092" cy="13500346"/>
            </a:xfrm>
            <a:custGeom>
              <a:avLst/>
              <a:gdLst/>
              <a:ahLst/>
              <a:cxnLst/>
              <a:rect r="r" b="b" t="t" l="l"/>
              <a:pathLst>
                <a:path h="13500346" w="11281092">
                  <a:moveTo>
                    <a:pt x="43180" y="13500346"/>
                  </a:moveTo>
                  <a:lnTo>
                    <a:pt x="11237912" y="13500346"/>
                  </a:lnTo>
                  <a:cubicBezTo>
                    <a:pt x="11262042" y="13500346"/>
                    <a:pt x="11281092" y="13481296"/>
                    <a:pt x="11281092" y="13457166"/>
                  </a:cubicBezTo>
                  <a:lnTo>
                    <a:pt x="11281092" y="43180"/>
                  </a:lnTo>
                  <a:cubicBezTo>
                    <a:pt x="11281092" y="19050"/>
                    <a:pt x="11262042" y="0"/>
                    <a:pt x="11237912" y="0"/>
                  </a:cubicBezTo>
                  <a:lnTo>
                    <a:pt x="43180" y="0"/>
                  </a:lnTo>
                  <a:cubicBezTo>
                    <a:pt x="19050" y="0"/>
                    <a:pt x="0" y="19050"/>
                    <a:pt x="0" y="43180"/>
                  </a:cubicBezTo>
                  <a:lnTo>
                    <a:pt x="0" y="13457166"/>
                  </a:lnTo>
                  <a:cubicBezTo>
                    <a:pt x="0" y="13481296"/>
                    <a:pt x="19050" y="13500346"/>
                    <a:pt x="43180" y="13500346"/>
                  </a:cubicBezTo>
                  <a:close/>
                </a:path>
              </a:pathLst>
            </a:custGeom>
            <a:solidFill>
              <a:srgbClr val="F8F8F8"/>
            </a:solidFill>
          </p:spPr>
        </p:sp>
        <p:sp>
          <p:nvSpPr>
            <p:cNvPr name="Freeform 6" id="6"/>
            <p:cNvSpPr/>
            <p:nvPr/>
          </p:nvSpPr>
          <p:spPr>
            <a:xfrm flipH="false" flipV="false" rot="0">
              <a:off x="0" y="0"/>
              <a:ext cx="11348402" cy="13568925"/>
            </a:xfrm>
            <a:custGeom>
              <a:avLst/>
              <a:gdLst/>
              <a:ahLst/>
              <a:cxnLst/>
              <a:rect r="r" b="b" t="t" l="l"/>
              <a:pathLst>
                <a:path h="13568925" w="11348402">
                  <a:moveTo>
                    <a:pt x="11305222" y="44450"/>
                  </a:moveTo>
                  <a:cubicBezTo>
                    <a:pt x="11300142" y="19050"/>
                    <a:pt x="11277282" y="0"/>
                    <a:pt x="11250612" y="0"/>
                  </a:cubicBezTo>
                  <a:lnTo>
                    <a:pt x="55880" y="0"/>
                  </a:lnTo>
                  <a:cubicBezTo>
                    <a:pt x="25400" y="0"/>
                    <a:pt x="0" y="25400"/>
                    <a:pt x="0" y="55880"/>
                  </a:cubicBezTo>
                  <a:lnTo>
                    <a:pt x="0" y="13469866"/>
                  </a:lnTo>
                  <a:cubicBezTo>
                    <a:pt x="0" y="13496536"/>
                    <a:pt x="17780" y="13518125"/>
                    <a:pt x="43180" y="13524475"/>
                  </a:cubicBezTo>
                  <a:cubicBezTo>
                    <a:pt x="48260" y="13549875"/>
                    <a:pt x="71120" y="13568925"/>
                    <a:pt x="97790" y="13568925"/>
                  </a:cubicBezTo>
                  <a:lnTo>
                    <a:pt x="11292522" y="13568925"/>
                  </a:lnTo>
                  <a:cubicBezTo>
                    <a:pt x="11323002" y="13568925"/>
                    <a:pt x="11348402" y="13543525"/>
                    <a:pt x="11348402" y="13513046"/>
                  </a:cubicBezTo>
                  <a:lnTo>
                    <a:pt x="11348402" y="99060"/>
                  </a:lnTo>
                  <a:cubicBezTo>
                    <a:pt x="11348402" y="72390"/>
                    <a:pt x="11330622" y="50800"/>
                    <a:pt x="11305222" y="44450"/>
                  </a:cubicBezTo>
                  <a:close/>
                  <a:moveTo>
                    <a:pt x="12700" y="13469866"/>
                  </a:moveTo>
                  <a:lnTo>
                    <a:pt x="12700" y="55880"/>
                  </a:lnTo>
                  <a:cubicBezTo>
                    <a:pt x="12700" y="31750"/>
                    <a:pt x="31750" y="12700"/>
                    <a:pt x="55880" y="12700"/>
                  </a:cubicBezTo>
                  <a:lnTo>
                    <a:pt x="11250612" y="12700"/>
                  </a:lnTo>
                  <a:cubicBezTo>
                    <a:pt x="11274742" y="12700"/>
                    <a:pt x="11293792" y="31750"/>
                    <a:pt x="11293792" y="55880"/>
                  </a:cubicBezTo>
                  <a:lnTo>
                    <a:pt x="11293792" y="13469866"/>
                  </a:lnTo>
                  <a:cubicBezTo>
                    <a:pt x="11293792" y="13493996"/>
                    <a:pt x="11274742" y="13513046"/>
                    <a:pt x="11250612" y="13513046"/>
                  </a:cubicBezTo>
                  <a:lnTo>
                    <a:pt x="55880" y="13513046"/>
                  </a:lnTo>
                  <a:cubicBezTo>
                    <a:pt x="31750" y="13513046"/>
                    <a:pt x="12700" y="13493996"/>
                    <a:pt x="12700" y="13469866"/>
                  </a:cubicBezTo>
                  <a:close/>
                  <a:moveTo>
                    <a:pt x="11335702" y="13513046"/>
                  </a:moveTo>
                  <a:cubicBezTo>
                    <a:pt x="11335702" y="13537175"/>
                    <a:pt x="11316652" y="13556225"/>
                    <a:pt x="11292522" y="13556225"/>
                  </a:cubicBezTo>
                  <a:lnTo>
                    <a:pt x="97790" y="13556225"/>
                  </a:lnTo>
                  <a:cubicBezTo>
                    <a:pt x="78740" y="13556225"/>
                    <a:pt x="62230" y="13543525"/>
                    <a:pt x="57150" y="13525746"/>
                  </a:cubicBezTo>
                  <a:lnTo>
                    <a:pt x="11250612" y="13525746"/>
                  </a:lnTo>
                  <a:cubicBezTo>
                    <a:pt x="11281092" y="13525746"/>
                    <a:pt x="11306492" y="13500346"/>
                    <a:pt x="11306492" y="13469866"/>
                  </a:cubicBezTo>
                  <a:lnTo>
                    <a:pt x="11306492" y="58420"/>
                  </a:lnTo>
                  <a:cubicBezTo>
                    <a:pt x="11323002" y="64770"/>
                    <a:pt x="11335702" y="80010"/>
                    <a:pt x="11335702" y="99060"/>
                  </a:cubicBezTo>
                  <a:lnTo>
                    <a:pt x="11335702" y="13513046"/>
                  </a:lnTo>
                  <a:close/>
                </a:path>
              </a:pathLst>
            </a:custGeom>
            <a:solidFill>
              <a:srgbClr val="000000"/>
            </a:solidFill>
          </p:spPr>
        </p:sp>
      </p:grpSp>
      <p:grpSp>
        <p:nvGrpSpPr>
          <p:cNvPr name="Group 7" id="7"/>
          <p:cNvGrpSpPr/>
          <p:nvPr/>
        </p:nvGrpSpPr>
        <p:grpSpPr>
          <a:xfrm rot="0">
            <a:off x="3127750" y="2684150"/>
            <a:ext cx="905001" cy="905001"/>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9" id="9"/>
          <p:cNvSpPr txBox="true"/>
          <p:nvPr/>
        </p:nvSpPr>
        <p:spPr>
          <a:xfrm rot="0">
            <a:off x="1622103" y="3952729"/>
            <a:ext cx="3920358" cy="3965575"/>
          </a:xfrm>
          <a:prstGeom prst="rect">
            <a:avLst/>
          </a:prstGeom>
        </p:spPr>
        <p:txBody>
          <a:bodyPr anchor="t" rtlCol="false" tIns="0" lIns="0" bIns="0" rIns="0">
            <a:spAutoFit/>
          </a:bodyPr>
          <a:lstStyle/>
          <a:p>
            <a:pPr algn="l">
              <a:lnSpc>
                <a:spcPts val="3499"/>
              </a:lnSpc>
            </a:pPr>
            <a:r>
              <a:rPr lang="en-US" sz="2499">
                <a:solidFill>
                  <a:srgbClr val="000000"/>
                </a:solidFill>
                <a:latin typeface="Telegraf"/>
                <a:ea typeface="Telegraf"/>
                <a:cs typeface="Telegraf"/>
                <a:sym typeface="Telegraf"/>
              </a:rPr>
              <a:t>Although we were able took gauge users’ initial impressions of our project, this is not indicative of</a:t>
            </a:r>
            <a:r>
              <a:rPr lang="en-US" sz="2499" b="true">
                <a:solidFill>
                  <a:srgbClr val="000000"/>
                </a:solidFill>
                <a:latin typeface="Telegraf Bold"/>
                <a:ea typeface="Telegraf Bold"/>
                <a:cs typeface="Telegraf Bold"/>
                <a:sym typeface="Telegraf Bold"/>
              </a:rPr>
              <a:t> long-term use</a:t>
            </a:r>
            <a:r>
              <a:rPr lang="en-US" sz="2499">
                <a:solidFill>
                  <a:srgbClr val="000000"/>
                </a:solidFill>
                <a:latin typeface="Telegraf"/>
                <a:ea typeface="Telegraf"/>
                <a:cs typeface="Telegraf"/>
                <a:sym typeface="Telegraf"/>
              </a:rPr>
              <a:t> and behaviors of the actual app. For example, how </a:t>
            </a:r>
            <a:r>
              <a:rPr lang="en-US" sz="2499" b="true">
                <a:solidFill>
                  <a:srgbClr val="000000"/>
                </a:solidFill>
                <a:latin typeface="Telegraf Bold"/>
                <a:ea typeface="Telegraf Bold"/>
                <a:cs typeface="Telegraf Bold"/>
                <a:sym typeface="Telegraf Bold"/>
              </a:rPr>
              <a:t>often</a:t>
            </a:r>
            <a:r>
              <a:rPr lang="en-US" sz="2499">
                <a:solidFill>
                  <a:srgbClr val="000000"/>
                </a:solidFill>
                <a:latin typeface="Telegraf"/>
                <a:ea typeface="Telegraf"/>
                <a:cs typeface="Telegraf"/>
                <a:sym typeface="Telegraf"/>
              </a:rPr>
              <a:t> a user would post or return to a post.</a:t>
            </a:r>
          </a:p>
        </p:txBody>
      </p:sp>
      <p:sp>
        <p:nvSpPr>
          <p:cNvPr name="TextBox 10" id="10"/>
          <p:cNvSpPr txBox="true"/>
          <p:nvPr/>
        </p:nvSpPr>
        <p:spPr>
          <a:xfrm rot="0">
            <a:off x="3294440" y="2681079"/>
            <a:ext cx="571620" cy="811546"/>
          </a:xfrm>
          <a:prstGeom prst="rect">
            <a:avLst/>
          </a:prstGeom>
        </p:spPr>
        <p:txBody>
          <a:bodyPr anchor="t" rtlCol="false" tIns="0" lIns="0" bIns="0" rIns="0">
            <a:spAutoFit/>
          </a:bodyPr>
          <a:lstStyle/>
          <a:p>
            <a:pPr algn="ctr" marL="0" indent="0" lvl="0">
              <a:lnSpc>
                <a:spcPts val="6656"/>
              </a:lnSpc>
              <a:spcBef>
                <a:spcPct val="0"/>
              </a:spcBef>
            </a:pPr>
            <a:r>
              <a:rPr lang="en-US" b="true" sz="4754">
                <a:solidFill>
                  <a:srgbClr val="FFFFFF"/>
                </a:solidFill>
                <a:latin typeface="RoxboroughCF Bold"/>
                <a:ea typeface="RoxboroughCF Bold"/>
                <a:cs typeface="RoxboroughCF Bold"/>
                <a:sym typeface="RoxboroughCF Bold"/>
              </a:rPr>
              <a:t>1</a:t>
            </a:r>
          </a:p>
        </p:txBody>
      </p:sp>
      <p:sp>
        <p:nvSpPr>
          <p:cNvPr name="TextBox 11" id="11"/>
          <p:cNvSpPr txBox="true"/>
          <p:nvPr/>
        </p:nvSpPr>
        <p:spPr>
          <a:xfrm rot="0">
            <a:off x="1028700" y="1605464"/>
            <a:ext cx="10584616" cy="898525"/>
          </a:xfrm>
          <a:prstGeom prst="rect">
            <a:avLst/>
          </a:prstGeom>
        </p:spPr>
        <p:txBody>
          <a:bodyPr anchor="t" rtlCol="false" tIns="0" lIns="0" bIns="0" rIns="0">
            <a:spAutoFit/>
          </a:bodyPr>
          <a:lstStyle/>
          <a:p>
            <a:pPr algn="l">
              <a:lnSpc>
                <a:spcPts val="3499"/>
              </a:lnSpc>
            </a:pPr>
            <a:r>
              <a:rPr lang="en-US" sz="2499">
                <a:solidFill>
                  <a:srgbClr val="000000"/>
                </a:solidFill>
                <a:latin typeface="Telegraf"/>
                <a:ea typeface="Telegraf"/>
                <a:cs typeface="Telegraf"/>
                <a:sym typeface="Telegraf"/>
              </a:rPr>
              <a:t>Was there anything that the testing couldn’t reveal?</a:t>
            </a:r>
          </a:p>
          <a:p>
            <a:pPr algn="l">
              <a:lnSpc>
                <a:spcPts val="3499"/>
              </a:lnSpc>
            </a:pPr>
          </a:p>
        </p:txBody>
      </p:sp>
      <p:grpSp>
        <p:nvGrpSpPr>
          <p:cNvPr name="Group 12" id="12"/>
          <p:cNvGrpSpPr/>
          <p:nvPr/>
        </p:nvGrpSpPr>
        <p:grpSpPr>
          <a:xfrm rot="0">
            <a:off x="6780711" y="3324079"/>
            <a:ext cx="5103101" cy="6101616"/>
            <a:chOff x="0" y="0"/>
            <a:chExt cx="11348402" cy="13568926"/>
          </a:xfrm>
        </p:grpSpPr>
        <p:sp>
          <p:nvSpPr>
            <p:cNvPr name="Freeform 13" id="13"/>
            <p:cNvSpPr/>
            <p:nvPr/>
          </p:nvSpPr>
          <p:spPr>
            <a:xfrm flipH="false" flipV="false" rot="0">
              <a:off x="57150" y="58420"/>
              <a:ext cx="11278552" cy="13497805"/>
            </a:xfrm>
            <a:custGeom>
              <a:avLst/>
              <a:gdLst/>
              <a:ahLst/>
              <a:cxnLst/>
              <a:rect r="r" b="b" t="t" l="l"/>
              <a:pathLst>
                <a:path h="13497805" w="11278552">
                  <a:moveTo>
                    <a:pt x="11193462" y="13467326"/>
                  </a:moveTo>
                  <a:lnTo>
                    <a:pt x="0" y="13467326"/>
                  </a:lnTo>
                  <a:cubicBezTo>
                    <a:pt x="5080" y="13485105"/>
                    <a:pt x="21590" y="13497805"/>
                    <a:pt x="40640" y="13497805"/>
                  </a:cubicBezTo>
                  <a:lnTo>
                    <a:pt x="11235372" y="13497805"/>
                  </a:lnTo>
                  <a:cubicBezTo>
                    <a:pt x="11259502" y="13497805"/>
                    <a:pt x="11278552" y="13478755"/>
                    <a:pt x="11278552" y="13454626"/>
                  </a:cubicBezTo>
                  <a:lnTo>
                    <a:pt x="11278552" y="40640"/>
                  </a:lnTo>
                  <a:cubicBezTo>
                    <a:pt x="11278552" y="21590"/>
                    <a:pt x="11265852" y="6350"/>
                    <a:pt x="11249342" y="0"/>
                  </a:cubicBezTo>
                  <a:lnTo>
                    <a:pt x="11249342" y="13411446"/>
                  </a:lnTo>
                  <a:cubicBezTo>
                    <a:pt x="11249342" y="13441926"/>
                    <a:pt x="11223942" y="13467326"/>
                    <a:pt x="11193462" y="13467326"/>
                  </a:cubicBezTo>
                  <a:close/>
                </a:path>
              </a:pathLst>
            </a:custGeom>
            <a:solidFill>
              <a:srgbClr val="000000"/>
            </a:solidFill>
          </p:spPr>
        </p:sp>
        <p:sp>
          <p:nvSpPr>
            <p:cNvPr name="Freeform 14" id="14"/>
            <p:cNvSpPr/>
            <p:nvPr/>
          </p:nvSpPr>
          <p:spPr>
            <a:xfrm flipH="false" flipV="false" rot="0">
              <a:off x="12700" y="12700"/>
              <a:ext cx="11281092" cy="13500346"/>
            </a:xfrm>
            <a:custGeom>
              <a:avLst/>
              <a:gdLst/>
              <a:ahLst/>
              <a:cxnLst/>
              <a:rect r="r" b="b" t="t" l="l"/>
              <a:pathLst>
                <a:path h="13500346" w="11281092">
                  <a:moveTo>
                    <a:pt x="43180" y="13500346"/>
                  </a:moveTo>
                  <a:lnTo>
                    <a:pt x="11237912" y="13500346"/>
                  </a:lnTo>
                  <a:cubicBezTo>
                    <a:pt x="11262042" y="13500346"/>
                    <a:pt x="11281092" y="13481296"/>
                    <a:pt x="11281092" y="13457166"/>
                  </a:cubicBezTo>
                  <a:lnTo>
                    <a:pt x="11281092" y="43180"/>
                  </a:lnTo>
                  <a:cubicBezTo>
                    <a:pt x="11281092" y="19050"/>
                    <a:pt x="11262042" y="0"/>
                    <a:pt x="11237912" y="0"/>
                  </a:cubicBezTo>
                  <a:lnTo>
                    <a:pt x="43180" y="0"/>
                  </a:lnTo>
                  <a:cubicBezTo>
                    <a:pt x="19050" y="0"/>
                    <a:pt x="0" y="19050"/>
                    <a:pt x="0" y="43180"/>
                  </a:cubicBezTo>
                  <a:lnTo>
                    <a:pt x="0" y="13457166"/>
                  </a:lnTo>
                  <a:cubicBezTo>
                    <a:pt x="0" y="13481296"/>
                    <a:pt x="19050" y="13500346"/>
                    <a:pt x="43180" y="13500346"/>
                  </a:cubicBezTo>
                  <a:close/>
                </a:path>
              </a:pathLst>
            </a:custGeom>
            <a:solidFill>
              <a:srgbClr val="F8F8F8"/>
            </a:solidFill>
          </p:spPr>
        </p:sp>
        <p:sp>
          <p:nvSpPr>
            <p:cNvPr name="Freeform 15" id="15"/>
            <p:cNvSpPr/>
            <p:nvPr/>
          </p:nvSpPr>
          <p:spPr>
            <a:xfrm flipH="false" flipV="false" rot="0">
              <a:off x="0" y="0"/>
              <a:ext cx="11348402" cy="13568925"/>
            </a:xfrm>
            <a:custGeom>
              <a:avLst/>
              <a:gdLst/>
              <a:ahLst/>
              <a:cxnLst/>
              <a:rect r="r" b="b" t="t" l="l"/>
              <a:pathLst>
                <a:path h="13568925" w="11348402">
                  <a:moveTo>
                    <a:pt x="11305222" y="44450"/>
                  </a:moveTo>
                  <a:cubicBezTo>
                    <a:pt x="11300142" y="19050"/>
                    <a:pt x="11277282" y="0"/>
                    <a:pt x="11250612" y="0"/>
                  </a:cubicBezTo>
                  <a:lnTo>
                    <a:pt x="55880" y="0"/>
                  </a:lnTo>
                  <a:cubicBezTo>
                    <a:pt x="25400" y="0"/>
                    <a:pt x="0" y="25400"/>
                    <a:pt x="0" y="55880"/>
                  </a:cubicBezTo>
                  <a:lnTo>
                    <a:pt x="0" y="13469866"/>
                  </a:lnTo>
                  <a:cubicBezTo>
                    <a:pt x="0" y="13496536"/>
                    <a:pt x="17780" y="13518125"/>
                    <a:pt x="43180" y="13524475"/>
                  </a:cubicBezTo>
                  <a:cubicBezTo>
                    <a:pt x="48260" y="13549875"/>
                    <a:pt x="71120" y="13568925"/>
                    <a:pt x="97790" y="13568925"/>
                  </a:cubicBezTo>
                  <a:lnTo>
                    <a:pt x="11292522" y="13568925"/>
                  </a:lnTo>
                  <a:cubicBezTo>
                    <a:pt x="11323002" y="13568925"/>
                    <a:pt x="11348402" y="13543525"/>
                    <a:pt x="11348402" y="13513046"/>
                  </a:cubicBezTo>
                  <a:lnTo>
                    <a:pt x="11348402" y="99060"/>
                  </a:lnTo>
                  <a:cubicBezTo>
                    <a:pt x="11348402" y="72390"/>
                    <a:pt x="11330622" y="50800"/>
                    <a:pt x="11305222" y="44450"/>
                  </a:cubicBezTo>
                  <a:close/>
                  <a:moveTo>
                    <a:pt x="12700" y="13469866"/>
                  </a:moveTo>
                  <a:lnTo>
                    <a:pt x="12700" y="55880"/>
                  </a:lnTo>
                  <a:cubicBezTo>
                    <a:pt x="12700" y="31750"/>
                    <a:pt x="31750" y="12700"/>
                    <a:pt x="55880" y="12700"/>
                  </a:cubicBezTo>
                  <a:lnTo>
                    <a:pt x="11250612" y="12700"/>
                  </a:lnTo>
                  <a:cubicBezTo>
                    <a:pt x="11274742" y="12700"/>
                    <a:pt x="11293792" y="31750"/>
                    <a:pt x="11293792" y="55880"/>
                  </a:cubicBezTo>
                  <a:lnTo>
                    <a:pt x="11293792" y="13469866"/>
                  </a:lnTo>
                  <a:cubicBezTo>
                    <a:pt x="11293792" y="13493996"/>
                    <a:pt x="11274742" y="13513046"/>
                    <a:pt x="11250612" y="13513046"/>
                  </a:cubicBezTo>
                  <a:lnTo>
                    <a:pt x="55880" y="13513046"/>
                  </a:lnTo>
                  <a:cubicBezTo>
                    <a:pt x="31750" y="13513046"/>
                    <a:pt x="12700" y="13493996"/>
                    <a:pt x="12700" y="13469866"/>
                  </a:cubicBezTo>
                  <a:close/>
                  <a:moveTo>
                    <a:pt x="11335702" y="13513046"/>
                  </a:moveTo>
                  <a:cubicBezTo>
                    <a:pt x="11335702" y="13537175"/>
                    <a:pt x="11316652" y="13556225"/>
                    <a:pt x="11292522" y="13556225"/>
                  </a:cubicBezTo>
                  <a:lnTo>
                    <a:pt x="97790" y="13556225"/>
                  </a:lnTo>
                  <a:cubicBezTo>
                    <a:pt x="78740" y="13556225"/>
                    <a:pt x="62230" y="13543525"/>
                    <a:pt x="57150" y="13525746"/>
                  </a:cubicBezTo>
                  <a:lnTo>
                    <a:pt x="11250612" y="13525746"/>
                  </a:lnTo>
                  <a:cubicBezTo>
                    <a:pt x="11281092" y="13525746"/>
                    <a:pt x="11306492" y="13500346"/>
                    <a:pt x="11306492" y="13469866"/>
                  </a:cubicBezTo>
                  <a:lnTo>
                    <a:pt x="11306492" y="58420"/>
                  </a:lnTo>
                  <a:cubicBezTo>
                    <a:pt x="11323002" y="64770"/>
                    <a:pt x="11335702" y="80010"/>
                    <a:pt x="11335702" y="99060"/>
                  </a:cubicBezTo>
                  <a:lnTo>
                    <a:pt x="11335702" y="13513046"/>
                  </a:lnTo>
                  <a:close/>
                </a:path>
              </a:pathLst>
            </a:custGeom>
            <a:solidFill>
              <a:srgbClr val="000000"/>
            </a:solidFill>
          </p:spPr>
        </p:sp>
      </p:grpSp>
      <p:grpSp>
        <p:nvGrpSpPr>
          <p:cNvPr name="Group 16" id="16"/>
          <p:cNvGrpSpPr/>
          <p:nvPr/>
        </p:nvGrpSpPr>
        <p:grpSpPr>
          <a:xfrm rot="0">
            <a:off x="8879761" y="2684150"/>
            <a:ext cx="905001" cy="905001"/>
            <a:chOff x="0" y="0"/>
            <a:chExt cx="6350000" cy="6350000"/>
          </a:xfrm>
        </p:grpSpPr>
        <p:sp>
          <p:nvSpPr>
            <p:cNvPr name="Freeform 17" id="1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18" id="18"/>
          <p:cNvSpPr txBox="true"/>
          <p:nvPr/>
        </p:nvSpPr>
        <p:spPr>
          <a:xfrm rot="0">
            <a:off x="7372082" y="3952729"/>
            <a:ext cx="3920358" cy="3527425"/>
          </a:xfrm>
          <a:prstGeom prst="rect">
            <a:avLst/>
          </a:prstGeom>
        </p:spPr>
        <p:txBody>
          <a:bodyPr anchor="t" rtlCol="false" tIns="0" lIns="0" bIns="0" rIns="0">
            <a:spAutoFit/>
          </a:bodyPr>
          <a:lstStyle/>
          <a:p>
            <a:pPr algn="l">
              <a:lnSpc>
                <a:spcPts val="3499"/>
              </a:lnSpc>
            </a:pPr>
            <a:r>
              <a:rPr lang="en-US" sz="2499">
                <a:solidFill>
                  <a:srgbClr val="000000"/>
                </a:solidFill>
                <a:latin typeface="Telegraf"/>
                <a:ea typeface="Telegraf"/>
                <a:cs typeface="Telegraf"/>
                <a:sym typeface="Telegraf"/>
              </a:rPr>
              <a:t>We had features such as swiping up on a specific post which expanded a view or sharing elements, and those cannot </a:t>
            </a:r>
            <a:r>
              <a:rPr lang="en-US" sz="2499" b="true">
                <a:solidFill>
                  <a:srgbClr val="000000"/>
                </a:solidFill>
                <a:latin typeface="Telegraf Bold"/>
                <a:ea typeface="Telegraf Bold"/>
                <a:cs typeface="Telegraf Bold"/>
                <a:sym typeface="Telegraf Bold"/>
              </a:rPr>
              <a:t>replicate the nuances</a:t>
            </a:r>
            <a:r>
              <a:rPr lang="en-US" sz="2499">
                <a:solidFill>
                  <a:srgbClr val="000000"/>
                </a:solidFill>
                <a:latin typeface="Telegraf"/>
                <a:ea typeface="Telegraf"/>
                <a:cs typeface="Telegraf"/>
                <a:sym typeface="Telegraf"/>
              </a:rPr>
              <a:t> of a real touch gesture on the phone.</a:t>
            </a:r>
          </a:p>
        </p:txBody>
      </p:sp>
      <p:sp>
        <p:nvSpPr>
          <p:cNvPr name="TextBox 19" id="19"/>
          <p:cNvSpPr txBox="true"/>
          <p:nvPr/>
        </p:nvSpPr>
        <p:spPr>
          <a:xfrm rot="0">
            <a:off x="9046451" y="2681079"/>
            <a:ext cx="571620" cy="815894"/>
          </a:xfrm>
          <a:prstGeom prst="rect">
            <a:avLst/>
          </a:prstGeom>
        </p:spPr>
        <p:txBody>
          <a:bodyPr anchor="t" rtlCol="false" tIns="0" lIns="0" bIns="0" rIns="0">
            <a:spAutoFit/>
          </a:bodyPr>
          <a:lstStyle/>
          <a:p>
            <a:pPr algn="ctr" marL="0" indent="0" lvl="0">
              <a:lnSpc>
                <a:spcPts val="6656"/>
              </a:lnSpc>
              <a:spcBef>
                <a:spcPct val="0"/>
              </a:spcBef>
            </a:pPr>
            <a:r>
              <a:rPr lang="en-US" b="true" sz="4754">
                <a:solidFill>
                  <a:srgbClr val="FFFFFF"/>
                </a:solidFill>
                <a:latin typeface="RoxboroughCF Bold"/>
                <a:ea typeface="RoxboroughCF Bold"/>
                <a:cs typeface="RoxboroughCF Bold"/>
                <a:sym typeface="RoxboroughCF Bold"/>
              </a:rPr>
              <a:t>2</a:t>
            </a:r>
          </a:p>
        </p:txBody>
      </p:sp>
      <p:grpSp>
        <p:nvGrpSpPr>
          <p:cNvPr name="Group 20" id="20"/>
          <p:cNvGrpSpPr/>
          <p:nvPr/>
        </p:nvGrpSpPr>
        <p:grpSpPr>
          <a:xfrm rot="0">
            <a:off x="12532722" y="3324079"/>
            <a:ext cx="5103101" cy="6101616"/>
            <a:chOff x="0" y="0"/>
            <a:chExt cx="11348402" cy="13568926"/>
          </a:xfrm>
        </p:grpSpPr>
        <p:sp>
          <p:nvSpPr>
            <p:cNvPr name="Freeform 21" id="21"/>
            <p:cNvSpPr/>
            <p:nvPr/>
          </p:nvSpPr>
          <p:spPr>
            <a:xfrm flipH="false" flipV="false" rot="0">
              <a:off x="57150" y="58420"/>
              <a:ext cx="11278552" cy="13497805"/>
            </a:xfrm>
            <a:custGeom>
              <a:avLst/>
              <a:gdLst/>
              <a:ahLst/>
              <a:cxnLst/>
              <a:rect r="r" b="b" t="t" l="l"/>
              <a:pathLst>
                <a:path h="13497805" w="11278552">
                  <a:moveTo>
                    <a:pt x="11193462" y="13467326"/>
                  </a:moveTo>
                  <a:lnTo>
                    <a:pt x="0" y="13467326"/>
                  </a:lnTo>
                  <a:cubicBezTo>
                    <a:pt x="5080" y="13485105"/>
                    <a:pt x="21590" y="13497805"/>
                    <a:pt x="40640" y="13497805"/>
                  </a:cubicBezTo>
                  <a:lnTo>
                    <a:pt x="11235372" y="13497805"/>
                  </a:lnTo>
                  <a:cubicBezTo>
                    <a:pt x="11259502" y="13497805"/>
                    <a:pt x="11278552" y="13478755"/>
                    <a:pt x="11278552" y="13454626"/>
                  </a:cubicBezTo>
                  <a:lnTo>
                    <a:pt x="11278552" y="40640"/>
                  </a:lnTo>
                  <a:cubicBezTo>
                    <a:pt x="11278552" y="21590"/>
                    <a:pt x="11265852" y="6350"/>
                    <a:pt x="11249342" y="0"/>
                  </a:cubicBezTo>
                  <a:lnTo>
                    <a:pt x="11249342" y="13411446"/>
                  </a:lnTo>
                  <a:cubicBezTo>
                    <a:pt x="11249342" y="13441926"/>
                    <a:pt x="11223942" y="13467326"/>
                    <a:pt x="11193462" y="13467326"/>
                  </a:cubicBezTo>
                  <a:close/>
                </a:path>
              </a:pathLst>
            </a:custGeom>
            <a:solidFill>
              <a:srgbClr val="000000"/>
            </a:solidFill>
          </p:spPr>
        </p:sp>
        <p:sp>
          <p:nvSpPr>
            <p:cNvPr name="Freeform 22" id="22"/>
            <p:cNvSpPr/>
            <p:nvPr/>
          </p:nvSpPr>
          <p:spPr>
            <a:xfrm flipH="false" flipV="false" rot="0">
              <a:off x="12700" y="12700"/>
              <a:ext cx="11281092" cy="13500346"/>
            </a:xfrm>
            <a:custGeom>
              <a:avLst/>
              <a:gdLst/>
              <a:ahLst/>
              <a:cxnLst/>
              <a:rect r="r" b="b" t="t" l="l"/>
              <a:pathLst>
                <a:path h="13500346" w="11281092">
                  <a:moveTo>
                    <a:pt x="43180" y="13500346"/>
                  </a:moveTo>
                  <a:lnTo>
                    <a:pt x="11237912" y="13500346"/>
                  </a:lnTo>
                  <a:cubicBezTo>
                    <a:pt x="11262042" y="13500346"/>
                    <a:pt x="11281092" y="13481296"/>
                    <a:pt x="11281092" y="13457166"/>
                  </a:cubicBezTo>
                  <a:lnTo>
                    <a:pt x="11281092" y="43180"/>
                  </a:lnTo>
                  <a:cubicBezTo>
                    <a:pt x="11281092" y="19050"/>
                    <a:pt x="11262042" y="0"/>
                    <a:pt x="11237912" y="0"/>
                  </a:cubicBezTo>
                  <a:lnTo>
                    <a:pt x="43180" y="0"/>
                  </a:lnTo>
                  <a:cubicBezTo>
                    <a:pt x="19050" y="0"/>
                    <a:pt x="0" y="19050"/>
                    <a:pt x="0" y="43180"/>
                  </a:cubicBezTo>
                  <a:lnTo>
                    <a:pt x="0" y="13457166"/>
                  </a:lnTo>
                  <a:cubicBezTo>
                    <a:pt x="0" y="13481296"/>
                    <a:pt x="19050" y="13500346"/>
                    <a:pt x="43180" y="13500346"/>
                  </a:cubicBezTo>
                  <a:close/>
                </a:path>
              </a:pathLst>
            </a:custGeom>
            <a:solidFill>
              <a:srgbClr val="F8F8F8"/>
            </a:solidFill>
          </p:spPr>
        </p:sp>
        <p:sp>
          <p:nvSpPr>
            <p:cNvPr name="Freeform 23" id="23"/>
            <p:cNvSpPr/>
            <p:nvPr/>
          </p:nvSpPr>
          <p:spPr>
            <a:xfrm flipH="false" flipV="false" rot="0">
              <a:off x="0" y="0"/>
              <a:ext cx="11348402" cy="13568925"/>
            </a:xfrm>
            <a:custGeom>
              <a:avLst/>
              <a:gdLst/>
              <a:ahLst/>
              <a:cxnLst/>
              <a:rect r="r" b="b" t="t" l="l"/>
              <a:pathLst>
                <a:path h="13568925" w="11348402">
                  <a:moveTo>
                    <a:pt x="11305222" y="44450"/>
                  </a:moveTo>
                  <a:cubicBezTo>
                    <a:pt x="11300142" y="19050"/>
                    <a:pt x="11277282" y="0"/>
                    <a:pt x="11250612" y="0"/>
                  </a:cubicBezTo>
                  <a:lnTo>
                    <a:pt x="55880" y="0"/>
                  </a:lnTo>
                  <a:cubicBezTo>
                    <a:pt x="25400" y="0"/>
                    <a:pt x="0" y="25400"/>
                    <a:pt x="0" y="55880"/>
                  </a:cubicBezTo>
                  <a:lnTo>
                    <a:pt x="0" y="13469866"/>
                  </a:lnTo>
                  <a:cubicBezTo>
                    <a:pt x="0" y="13496536"/>
                    <a:pt x="17780" y="13518125"/>
                    <a:pt x="43180" y="13524475"/>
                  </a:cubicBezTo>
                  <a:cubicBezTo>
                    <a:pt x="48260" y="13549875"/>
                    <a:pt x="71120" y="13568925"/>
                    <a:pt x="97790" y="13568925"/>
                  </a:cubicBezTo>
                  <a:lnTo>
                    <a:pt x="11292522" y="13568925"/>
                  </a:lnTo>
                  <a:cubicBezTo>
                    <a:pt x="11323002" y="13568925"/>
                    <a:pt x="11348402" y="13543525"/>
                    <a:pt x="11348402" y="13513046"/>
                  </a:cubicBezTo>
                  <a:lnTo>
                    <a:pt x="11348402" y="99060"/>
                  </a:lnTo>
                  <a:cubicBezTo>
                    <a:pt x="11348402" y="72390"/>
                    <a:pt x="11330622" y="50800"/>
                    <a:pt x="11305222" y="44450"/>
                  </a:cubicBezTo>
                  <a:close/>
                  <a:moveTo>
                    <a:pt x="12700" y="13469866"/>
                  </a:moveTo>
                  <a:lnTo>
                    <a:pt x="12700" y="55880"/>
                  </a:lnTo>
                  <a:cubicBezTo>
                    <a:pt x="12700" y="31750"/>
                    <a:pt x="31750" y="12700"/>
                    <a:pt x="55880" y="12700"/>
                  </a:cubicBezTo>
                  <a:lnTo>
                    <a:pt x="11250612" y="12700"/>
                  </a:lnTo>
                  <a:cubicBezTo>
                    <a:pt x="11274742" y="12700"/>
                    <a:pt x="11293792" y="31750"/>
                    <a:pt x="11293792" y="55880"/>
                  </a:cubicBezTo>
                  <a:lnTo>
                    <a:pt x="11293792" y="13469866"/>
                  </a:lnTo>
                  <a:cubicBezTo>
                    <a:pt x="11293792" y="13493996"/>
                    <a:pt x="11274742" y="13513046"/>
                    <a:pt x="11250612" y="13513046"/>
                  </a:cubicBezTo>
                  <a:lnTo>
                    <a:pt x="55880" y="13513046"/>
                  </a:lnTo>
                  <a:cubicBezTo>
                    <a:pt x="31750" y="13513046"/>
                    <a:pt x="12700" y="13493996"/>
                    <a:pt x="12700" y="13469866"/>
                  </a:cubicBezTo>
                  <a:close/>
                  <a:moveTo>
                    <a:pt x="11335702" y="13513046"/>
                  </a:moveTo>
                  <a:cubicBezTo>
                    <a:pt x="11335702" y="13537175"/>
                    <a:pt x="11316652" y="13556225"/>
                    <a:pt x="11292522" y="13556225"/>
                  </a:cubicBezTo>
                  <a:lnTo>
                    <a:pt x="97790" y="13556225"/>
                  </a:lnTo>
                  <a:cubicBezTo>
                    <a:pt x="78740" y="13556225"/>
                    <a:pt x="62230" y="13543525"/>
                    <a:pt x="57150" y="13525746"/>
                  </a:cubicBezTo>
                  <a:lnTo>
                    <a:pt x="11250612" y="13525746"/>
                  </a:lnTo>
                  <a:cubicBezTo>
                    <a:pt x="11281092" y="13525746"/>
                    <a:pt x="11306492" y="13500346"/>
                    <a:pt x="11306492" y="13469866"/>
                  </a:cubicBezTo>
                  <a:lnTo>
                    <a:pt x="11306492" y="58420"/>
                  </a:lnTo>
                  <a:cubicBezTo>
                    <a:pt x="11323002" y="64770"/>
                    <a:pt x="11335702" y="80010"/>
                    <a:pt x="11335702" y="99060"/>
                  </a:cubicBezTo>
                  <a:lnTo>
                    <a:pt x="11335702" y="13513046"/>
                  </a:lnTo>
                  <a:close/>
                </a:path>
              </a:pathLst>
            </a:custGeom>
            <a:solidFill>
              <a:srgbClr val="000000"/>
            </a:solidFill>
          </p:spPr>
        </p:sp>
      </p:grpSp>
      <p:grpSp>
        <p:nvGrpSpPr>
          <p:cNvPr name="Group 24" id="24"/>
          <p:cNvGrpSpPr/>
          <p:nvPr/>
        </p:nvGrpSpPr>
        <p:grpSpPr>
          <a:xfrm rot="0">
            <a:off x="14631771" y="2684150"/>
            <a:ext cx="905001" cy="905001"/>
            <a:chOff x="0" y="0"/>
            <a:chExt cx="6350000" cy="6350000"/>
          </a:xfrm>
        </p:grpSpPr>
        <p:sp>
          <p:nvSpPr>
            <p:cNvPr name="Freeform 25" id="2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26" id="26"/>
          <p:cNvSpPr txBox="true"/>
          <p:nvPr/>
        </p:nvSpPr>
        <p:spPr>
          <a:xfrm rot="0">
            <a:off x="14798462" y="2681079"/>
            <a:ext cx="571620" cy="815894"/>
          </a:xfrm>
          <a:prstGeom prst="rect">
            <a:avLst/>
          </a:prstGeom>
        </p:spPr>
        <p:txBody>
          <a:bodyPr anchor="t" rtlCol="false" tIns="0" lIns="0" bIns="0" rIns="0">
            <a:spAutoFit/>
          </a:bodyPr>
          <a:lstStyle/>
          <a:p>
            <a:pPr algn="ctr" marL="0" indent="0" lvl="0">
              <a:lnSpc>
                <a:spcPts val="6656"/>
              </a:lnSpc>
              <a:spcBef>
                <a:spcPct val="0"/>
              </a:spcBef>
            </a:pPr>
            <a:r>
              <a:rPr lang="en-US" b="true" sz="4754">
                <a:solidFill>
                  <a:srgbClr val="FFFFFF"/>
                </a:solidFill>
                <a:latin typeface="RoxboroughCF Bold"/>
                <a:ea typeface="RoxboroughCF Bold"/>
                <a:cs typeface="RoxboroughCF Bold"/>
                <a:sym typeface="RoxboroughCF Bold"/>
              </a:rPr>
              <a:t>3</a:t>
            </a:r>
          </a:p>
        </p:txBody>
      </p:sp>
      <p:sp>
        <p:nvSpPr>
          <p:cNvPr name="TextBox 27" id="27"/>
          <p:cNvSpPr txBox="true"/>
          <p:nvPr/>
        </p:nvSpPr>
        <p:spPr>
          <a:xfrm rot="0">
            <a:off x="13124093" y="3952729"/>
            <a:ext cx="3920358" cy="4403725"/>
          </a:xfrm>
          <a:prstGeom prst="rect">
            <a:avLst/>
          </a:prstGeom>
        </p:spPr>
        <p:txBody>
          <a:bodyPr anchor="t" rtlCol="false" tIns="0" lIns="0" bIns="0" rIns="0">
            <a:spAutoFit/>
          </a:bodyPr>
          <a:lstStyle/>
          <a:p>
            <a:pPr algn="l">
              <a:lnSpc>
                <a:spcPts val="3499"/>
              </a:lnSpc>
            </a:pPr>
            <a:r>
              <a:rPr lang="en-US" sz="2499">
                <a:solidFill>
                  <a:srgbClr val="000000"/>
                </a:solidFill>
                <a:latin typeface="Telegraf"/>
                <a:ea typeface="Telegraf"/>
                <a:cs typeface="Telegraf"/>
                <a:sym typeface="Telegraf"/>
              </a:rPr>
              <a:t>Although we introduced the idea of integrating with user’s </a:t>
            </a:r>
            <a:r>
              <a:rPr lang="en-US" sz="2499" b="true">
                <a:solidFill>
                  <a:srgbClr val="000000"/>
                </a:solidFill>
                <a:latin typeface="Telegraf Bold"/>
                <a:ea typeface="Telegraf Bold"/>
                <a:cs typeface="Telegraf Bold"/>
                <a:sym typeface="Telegraf Bold"/>
              </a:rPr>
              <a:t>calendar or reminders</a:t>
            </a:r>
            <a:r>
              <a:rPr lang="en-US" sz="2499">
                <a:solidFill>
                  <a:srgbClr val="000000"/>
                </a:solidFill>
                <a:latin typeface="Telegraf"/>
                <a:ea typeface="Telegraf"/>
                <a:cs typeface="Telegraf"/>
                <a:sym typeface="Telegraf"/>
              </a:rPr>
              <a:t>, we were not able to test follow-through with those integrations or evaluate </a:t>
            </a:r>
            <a:r>
              <a:rPr lang="en-US" sz="2499" b="true">
                <a:solidFill>
                  <a:srgbClr val="000000"/>
                </a:solidFill>
                <a:latin typeface="Telegraf Bold"/>
                <a:ea typeface="Telegraf Bold"/>
                <a:cs typeface="Telegraf Bold"/>
                <a:sym typeface="Telegraf Bold"/>
              </a:rPr>
              <a:t>how helpful </a:t>
            </a:r>
            <a:r>
              <a:rPr lang="en-US" sz="2499">
                <a:solidFill>
                  <a:srgbClr val="000000"/>
                </a:solidFill>
                <a:latin typeface="Telegraf"/>
                <a:ea typeface="Telegraf"/>
                <a:cs typeface="Telegraf"/>
                <a:sym typeface="Telegraf"/>
              </a:rPr>
              <a:t>they actually were within our user’s workflow.</a:t>
            </a:r>
          </a:p>
        </p:txBody>
      </p:sp>
    </p:spTree>
  </p:cSld>
  <p:clrMapOvr>
    <a:masterClrMapping/>
  </p:clrMapOvr>
</p:sld>
</file>

<file path=ppt/slides/slide17.xml><?xml version="1.0" encoding="utf-8"?>
<p:sld xmlns:p="http://schemas.openxmlformats.org/presentationml/2006/main" xmlns:a="http://schemas.openxmlformats.org/drawingml/2006/main">
  <p:cSld>
    <p:bg>
      <p:bgPr>
        <a:solidFill>
          <a:srgbClr val="EFEFEE"/>
        </a:solidFill>
      </p:bgPr>
    </p:bg>
    <p:spTree>
      <p:nvGrpSpPr>
        <p:cNvPr id="1" name=""/>
        <p:cNvGrpSpPr/>
        <p:nvPr/>
      </p:nvGrpSpPr>
      <p:grpSpPr>
        <a:xfrm>
          <a:off x="0" y="0"/>
          <a:ext cx="0" cy="0"/>
          <a:chOff x="0" y="0"/>
          <a:chExt cx="0" cy="0"/>
        </a:xfrm>
      </p:grpSpPr>
      <p:sp>
        <p:nvSpPr>
          <p:cNvPr name="AutoShape 2" id="2"/>
          <p:cNvSpPr/>
          <p:nvPr/>
        </p:nvSpPr>
        <p:spPr>
          <a:xfrm>
            <a:off x="0" y="6068398"/>
            <a:ext cx="19251599" cy="0"/>
          </a:xfrm>
          <a:prstGeom prst="line">
            <a:avLst/>
          </a:prstGeom>
          <a:ln cap="flat" w="47625">
            <a:solidFill>
              <a:srgbClr val="000000"/>
            </a:solidFill>
            <a:prstDash val="solid"/>
            <a:headEnd type="none" len="sm" w="sm"/>
            <a:tailEnd type="none" len="sm" w="sm"/>
          </a:ln>
        </p:spPr>
      </p:sp>
      <p:grpSp>
        <p:nvGrpSpPr>
          <p:cNvPr name="Group 3" id="3"/>
          <p:cNvGrpSpPr/>
          <p:nvPr/>
        </p:nvGrpSpPr>
        <p:grpSpPr>
          <a:xfrm rot="0">
            <a:off x="9772249" y="5143500"/>
            <a:ext cx="1764375" cy="1764375"/>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5" id="5"/>
          <p:cNvSpPr txBox="true"/>
          <p:nvPr/>
        </p:nvSpPr>
        <p:spPr>
          <a:xfrm rot="0">
            <a:off x="10427194" y="5435137"/>
            <a:ext cx="454485" cy="1047750"/>
          </a:xfrm>
          <a:prstGeom prst="rect">
            <a:avLst/>
          </a:prstGeom>
        </p:spPr>
        <p:txBody>
          <a:bodyPr anchor="t" rtlCol="false" tIns="0" lIns="0" bIns="0" rIns="0">
            <a:spAutoFit/>
          </a:bodyPr>
          <a:lstStyle/>
          <a:p>
            <a:pPr algn="ctr" marL="0" indent="0" lvl="0">
              <a:lnSpc>
                <a:spcPts val="8400"/>
              </a:lnSpc>
              <a:spcBef>
                <a:spcPct val="0"/>
              </a:spcBef>
            </a:pPr>
            <a:r>
              <a:rPr lang="en-US" b="true" sz="6000">
                <a:solidFill>
                  <a:srgbClr val="FFFFFF"/>
                </a:solidFill>
                <a:latin typeface="RoxboroughCF Bold"/>
                <a:ea typeface="RoxboroughCF Bold"/>
                <a:cs typeface="RoxboroughCF Bold"/>
                <a:sym typeface="RoxboroughCF Bold"/>
              </a:rPr>
              <a:t>4</a:t>
            </a:r>
          </a:p>
        </p:txBody>
      </p:sp>
      <p:sp>
        <p:nvSpPr>
          <p:cNvPr name="TextBox 6" id="6"/>
          <p:cNvSpPr txBox="true"/>
          <p:nvPr/>
        </p:nvSpPr>
        <p:spPr>
          <a:xfrm rot="0">
            <a:off x="3388121" y="3541755"/>
            <a:ext cx="11511759" cy="910607"/>
          </a:xfrm>
          <a:prstGeom prst="rect">
            <a:avLst/>
          </a:prstGeom>
        </p:spPr>
        <p:txBody>
          <a:bodyPr anchor="t" rtlCol="false" tIns="0" lIns="0" bIns="0" rIns="0">
            <a:spAutoFit/>
          </a:bodyPr>
          <a:lstStyle/>
          <a:p>
            <a:pPr algn="ctr" marL="0" indent="0" lvl="0">
              <a:lnSpc>
                <a:spcPts val="7080"/>
              </a:lnSpc>
            </a:pPr>
            <a:r>
              <a:rPr lang="en-US" b="true" sz="6000">
                <a:solidFill>
                  <a:srgbClr val="000000"/>
                </a:solidFill>
                <a:latin typeface="RoxboroughCF Bold"/>
                <a:ea typeface="RoxboroughCF Bold"/>
                <a:cs typeface="RoxboroughCF Bold"/>
                <a:sym typeface="RoxboroughCF Bold"/>
              </a:rPr>
              <a:t>Revised interface sketches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sp>
        <p:nvSpPr>
          <p:cNvPr name="Freeform 2" id="2"/>
          <p:cNvSpPr/>
          <p:nvPr/>
        </p:nvSpPr>
        <p:spPr>
          <a:xfrm flipH="false" flipV="false" rot="0">
            <a:off x="7806614" y="2120750"/>
            <a:ext cx="4669486" cy="6578078"/>
          </a:xfrm>
          <a:custGeom>
            <a:avLst/>
            <a:gdLst/>
            <a:ahLst/>
            <a:cxnLst/>
            <a:rect r="r" b="b" t="t" l="l"/>
            <a:pathLst>
              <a:path h="6578078" w="4669486">
                <a:moveTo>
                  <a:pt x="0" y="0"/>
                </a:moveTo>
                <a:lnTo>
                  <a:pt x="4669486" y="0"/>
                </a:lnTo>
                <a:lnTo>
                  <a:pt x="4669486" y="6578078"/>
                </a:lnTo>
                <a:lnTo>
                  <a:pt x="0" y="6578078"/>
                </a:lnTo>
                <a:lnTo>
                  <a:pt x="0" y="0"/>
                </a:lnTo>
                <a:close/>
              </a:path>
            </a:pathLst>
          </a:custGeom>
          <a:blipFill>
            <a:blip r:embed="rId2"/>
            <a:stretch>
              <a:fillRect l="0" t="0" r="-224459" b="-78209"/>
            </a:stretch>
          </a:blipFill>
        </p:spPr>
      </p:sp>
      <p:sp>
        <p:nvSpPr>
          <p:cNvPr name="Freeform 3" id="3"/>
          <p:cNvSpPr/>
          <p:nvPr/>
        </p:nvSpPr>
        <p:spPr>
          <a:xfrm flipH="false" flipV="false" rot="0">
            <a:off x="13462309" y="1500607"/>
            <a:ext cx="3655626" cy="7439997"/>
          </a:xfrm>
          <a:custGeom>
            <a:avLst/>
            <a:gdLst/>
            <a:ahLst/>
            <a:cxnLst/>
            <a:rect r="r" b="b" t="t" l="l"/>
            <a:pathLst>
              <a:path h="7439997" w="3655626">
                <a:moveTo>
                  <a:pt x="0" y="0"/>
                </a:moveTo>
                <a:lnTo>
                  <a:pt x="3655627" y="0"/>
                </a:lnTo>
                <a:lnTo>
                  <a:pt x="3655627" y="7439998"/>
                </a:lnTo>
                <a:lnTo>
                  <a:pt x="0" y="7439998"/>
                </a:lnTo>
                <a:lnTo>
                  <a:pt x="0" y="0"/>
                </a:lnTo>
                <a:close/>
              </a:path>
            </a:pathLst>
          </a:custGeom>
          <a:blipFill>
            <a:blip r:embed="rId3"/>
            <a:stretch>
              <a:fillRect l="0" t="-6814" r="0" b="0"/>
            </a:stretch>
          </a:blipFill>
        </p:spPr>
      </p:sp>
      <p:sp>
        <p:nvSpPr>
          <p:cNvPr name="Freeform 4" id="4"/>
          <p:cNvSpPr/>
          <p:nvPr/>
        </p:nvSpPr>
        <p:spPr>
          <a:xfrm flipH="false" flipV="false" rot="0">
            <a:off x="11901772" y="4800253"/>
            <a:ext cx="1379563" cy="377655"/>
          </a:xfrm>
          <a:custGeom>
            <a:avLst/>
            <a:gdLst/>
            <a:ahLst/>
            <a:cxnLst/>
            <a:rect r="r" b="b" t="t" l="l"/>
            <a:pathLst>
              <a:path h="377655" w="1379563">
                <a:moveTo>
                  <a:pt x="0" y="0"/>
                </a:moveTo>
                <a:lnTo>
                  <a:pt x="1379562" y="0"/>
                </a:lnTo>
                <a:lnTo>
                  <a:pt x="1379562" y="377655"/>
                </a:lnTo>
                <a:lnTo>
                  <a:pt x="0" y="37765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290914" y="3466736"/>
            <a:ext cx="6906813" cy="1753870"/>
          </a:xfrm>
          <a:prstGeom prst="rect">
            <a:avLst/>
          </a:prstGeom>
        </p:spPr>
        <p:txBody>
          <a:bodyPr anchor="t" rtlCol="false" tIns="0" lIns="0" bIns="0" rIns="0">
            <a:spAutoFit/>
          </a:bodyPr>
          <a:lstStyle/>
          <a:p>
            <a:pPr algn="l">
              <a:lnSpc>
                <a:spcPts val="6890"/>
              </a:lnSpc>
            </a:pPr>
            <a:r>
              <a:rPr lang="en-US" sz="6500" b="true">
                <a:solidFill>
                  <a:srgbClr val="000000"/>
                </a:solidFill>
                <a:latin typeface="RoxboroughCF Bold"/>
                <a:ea typeface="RoxboroughCF Bold"/>
                <a:cs typeface="RoxboroughCF Bold"/>
                <a:sym typeface="RoxboroughCF Bold"/>
              </a:rPr>
              <a:t>Major Design Change #1</a:t>
            </a:r>
          </a:p>
        </p:txBody>
      </p:sp>
      <p:sp>
        <p:nvSpPr>
          <p:cNvPr name="TextBox 6" id="6"/>
          <p:cNvSpPr txBox="true"/>
          <p:nvPr/>
        </p:nvSpPr>
        <p:spPr>
          <a:xfrm rot="0">
            <a:off x="1290914" y="5491620"/>
            <a:ext cx="6548949" cy="561975"/>
          </a:xfrm>
          <a:prstGeom prst="rect">
            <a:avLst/>
          </a:prstGeom>
        </p:spPr>
        <p:txBody>
          <a:bodyPr anchor="t" rtlCol="false" tIns="0" lIns="0" bIns="0" rIns="0">
            <a:spAutoFit/>
          </a:bodyPr>
          <a:lstStyle/>
          <a:p>
            <a:pPr algn="l">
              <a:lnSpc>
                <a:spcPts val="4200"/>
              </a:lnSpc>
            </a:pPr>
            <a:r>
              <a:rPr lang="en-US" sz="3000">
                <a:solidFill>
                  <a:srgbClr val="000000"/>
                </a:solidFill>
                <a:latin typeface="Telegraf"/>
                <a:ea typeface="Telegraf"/>
                <a:cs typeface="Telegraf"/>
                <a:sym typeface="Telegraf"/>
              </a:rPr>
              <a:t>Home Page Layout &amp; Navigation</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sp>
        <p:nvSpPr>
          <p:cNvPr name="Freeform 2" id="2"/>
          <p:cNvSpPr/>
          <p:nvPr/>
        </p:nvSpPr>
        <p:spPr>
          <a:xfrm flipH="false" flipV="false" rot="0">
            <a:off x="654489" y="1842916"/>
            <a:ext cx="3903491" cy="6571816"/>
          </a:xfrm>
          <a:custGeom>
            <a:avLst/>
            <a:gdLst/>
            <a:ahLst/>
            <a:cxnLst/>
            <a:rect r="r" b="b" t="t" l="l"/>
            <a:pathLst>
              <a:path h="6571816" w="3903491">
                <a:moveTo>
                  <a:pt x="0" y="0"/>
                </a:moveTo>
                <a:lnTo>
                  <a:pt x="3903491" y="0"/>
                </a:lnTo>
                <a:lnTo>
                  <a:pt x="3903491" y="6571816"/>
                </a:lnTo>
                <a:lnTo>
                  <a:pt x="0" y="6571816"/>
                </a:lnTo>
                <a:lnTo>
                  <a:pt x="0" y="0"/>
                </a:lnTo>
                <a:close/>
              </a:path>
            </a:pathLst>
          </a:custGeom>
          <a:blipFill>
            <a:blip r:embed="rId2"/>
            <a:stretch>
              <a:fillRect l="0" t="0" r="-289491" b="-79005"/>
            </a:stretch>
          </a:blipFill>
        </p:spPr>
      </p:sp>
      <p:sp>
        <p:nvSpPr>
          <p:cNvPr name="Freeform 3" id="3"/>
          <p:cNvSpPr/>
          <p:nvPr/>
        </p:nvSpPr>
        <p:spPr>
          <a:xfrm flipH="false" flipV="false" rot="0">
            <a:off x="13215704" y="1028700"/>
            <a:ext cx="4043596" cy="8229600"/>
          </a:xfrm>
          <a:custGeom>
            <a:avLst/>
            <a:gdLst/>
            <a:ahLst/>
            <a:cxnLst/>
            <a:rect r="r" b="b" t="t" l="l"/>
            <a:pathLst>
              <a:path h="8229600" w="4043596">
                <a:moveTo>
                  <a:pt x="0" y="0"/>
                </a:moveTo>
                <a:lnTo>
                  <a:pt x="4043596" y="0"/>
                </a:lnTo>
                <a:lnTo>
                  <a:pt x="4043596" y="8229600"/>
                </a:lnTo>
                <a:lnTo>
                  <a:pt x="0" y="8229600"/>
                </a:lnTo>
                <a:lnTo>
                  <a:pt x="0" y="0"/>
                </a:lnTo>
                <a:close/>
              </a:path>
            </a:pathLst>
          </a:custGeom>
          <a:blipFill>
            <a:blip r:embed="rId3"/>
            <a:stretch>
              <a:fillRect l="0" t="-6814" r="0" b="0"/>
            </a:stretch>
          </a:blipFill>
        </p:spPr>
      </p:sp>
      <p:sp>
        <p:nvSpPr>
          <p:cNvPr name="TextBox 4" id="4"/>
          <p:cNvSpPr txBox="true"/>
          <p:nvPr/>
        </p:nvSpPr>
        <p:spPr>
          <a:xfrm rot="0">
            <a:off x="9036757" y="1913597"/>
            <a:ext cx="3739995" cy="1195070"/>
          </a:xfrm>
          <a:prstGeom prst="rect">
            <a:avLst/>
          </a:prstGeom>
        </p:spPr>
        <p:txBody>
          <a:bodyPr anchor="t" rtlCol="false" tIns="0" lIns="0" bIns="0" rIns="0">
            <a:spAutoFit/>
          </a:bodyPr>
          <a:lstStyle/>
          <a:p>
            <a:pPr algn="r">
              <a:lnSpc>
                <a:spcPts val="2380"/>
              </a:lnSpc>
            </a:pPr>
            <a:r>
              <a:rPr lang="en-US" sz="1700">
                <a:solidFill>
                  <a:srgbClr val="000000"/>
                </a:solidFill>
                <a:latin typeface="Telegraf"/>
                <a:ea typeface="Telegraf"/>
                <a:cs typeface="Telegraf"/>
                <a:sym typeface="Telegraf"/>
              </a:rPr>
              <a:t>Home allows for both group exploration and top posts across groups, suggested based on number of likes and relevant hashtags. </a:t>
            </a:r>
          </a:p>
        </p:txBody>
      </p:sp>
      <p:grpSp>
        <p:nvGrpSpPr>
          <p:cNvPr name="Group 5" id="5"/>
          <p:cNvGrpSpPr/>
          <p:nvPr/>
        </p:nvGrpSpPr>
        <p:grpSpPr>
          <a:xfrm rot="0">
            <a:off x="3480435" y="1595438"/>
            <a:ext cx="1476375" cy="1973580"/>
            <a:chOff x="0" y="0"/>
            <a:chExt cx="1968500" cy="2631440"/>
          </a:xfrm>
        </p:grpSpPr>
        <p:sp>
          <p:nvSpPr>
            <p:cNvPr name="Freeform 6" id="6"/>
            <p:cNvSpPr/>
            <p:nvPr/>
          </p:nvSpPr>
          <p:spPr>
            <a:xfrm flipH="false" flipV="false" rot="0">
              <a:off x="46990" y="35560"/>
              <a:ext cx="1870710" cy="2547620"/>
            </a:xfrm>
            <a:custGeom>
              <a:avLst/>
              <a:gdLst/>
              <a:ahLst/>
              <a:cxnLst/>
              <a:rect r="r" b="b" t="t" l="l"/>
              <a:pathLst>
                <a:path h="2547620" w="1870710">
                  <a:moveTo>
                    <a:pt x="1845310" y="66040"/>
                  </a:moveTo>
                  <a:cubicBezTo>
                    <a:pt x="1639570" y="73660"/>
                    <a:pt x="1624330" y="87630"/>
                    <a:pt x="1591310" y="113030"/>
                  </a:cubicBezTo>
                  <a:cubicBezTo>
                    <a:pt x="1530350" y="161290"/>
                    <a:pt x="1426210" y="270510"/>
                    <a:pt x="1351280" y="358140"/>
                  </a:cubicBezTo>
                  <a:cubicBezTo>
                    <a:pt x="1275080" y="447040"/>
                    <a:pt x="1207770" y="543560"/>
                    <a:pt x="1139190" y="641350"/>
                  </a:cubicBezTo>
                  <a:cubicBezTo>
                    <a:pt x="1068070" y="742950"/>
                    <a:pt x="1010920" y="825500"/>
                    <a:pt x="932180" y="955040"/>
                  </a:cubicBezTo>
                  <a:cubicBezTo>
                    <a:pt x="807720" y="1158240"/>
                    <a:pt x="579120" y="1570990"/>
                    <a:pt x="483870" y="1752600"/>
                  </a:cubicBezTo>
                  <a:cubicBezTo>
                    <a:pt x="436880" y="1844040"/>
                    <a:pt x="420370" y="1874520"/>
                    <a:pt x="383540" y="1962150"/>
                  </a:cubicBezTo>
                  <a:cubicBezTo>
                    <a:pt x="323850" y="2100580"/>
                    <a:pt x="223520" y="2432050"/>
                    <a:pt x="177800" y="2505710"/>
                  </a:cubicBezTo>
                  <a:cubicBezTo>
                    <a:pt x="165100" y="2527300"/>
                    <a:pt x="156210" y="2538730"/>
                    <a:pt x="143510" y="2543810"/>
                  </a:cubicBezTo>
                  <a:cubicBezTo>
                    <a:pt x="133350" y="2547620"/>
                    <a:pt x="121920" y="2546350"/>
                    <a:pt x="110490" y="2541270"/>
                  </a:cubicBezTo>
                  <a:cubicBezTo>
                    <a:pt x="90170" y="2531110"/>
                    <a:pt x="66040" y="2496820"/>
                    <a:pt x="48260" y="2470150"/>
                  </a:cubicBezTo>
                  <a:cubicBezTo>
                    <a:pt x="30480" y="2442210"/>
                    <a:pt x="5080" y="2402840"/>
                    <a:pt x="3810" y="2376170"/>
                  </a:cubicBezTo>
                  <a:cubicBezTo>
                    <a:pt x="1270" y="2358390"/>
                    <a:pt x="7620" y="2334260"/>
                    <a:pt x="16510" y="2329180"/>
                  </a:cubicBezTo>
                  <a:cubicBezTo>
                    <a:pt x="22860" y="2325370"/>
                    <a:pt x="34290" y="2327910"/>
                    <a:pt x="44450" y="2334260"/>
                  </a:cubicBezTo>
                  <a:cubicBezTo>
                    <a:pt x="64770" y="2346960"/>
                    <a:pt x="88900" y="2402840"/>
                    <a:pt x="113030" y="2429510"/>
                  </a:cubicBezTo>
                  <a:cubicBezTo>
                    <a:pt x="134620" y="2452370"/>
                    <a:pt x="161290" y="2482850"/>
                    <a:pt x="181610" y="2487930"/>
                  </a:cubicBezTo>
                  <a:cubicBezTo>
                    <a:pt x="194310" y="2491740"/>
                    <a:pt x="208280" y="2487930"/>
                    <a:pt x="215900" y="2482850"/>
                  </a:cubicBezTo>
                  <a:cubicBezTo>
                    <a:pt x="223520" y="2477770"/>
                    <a:pt x="222250" y="2468880"/>
                    <a:pt x="231140" y="2461260"/>
                  </a:cubicBezTo>
                  <a:cubicBezTo>
                    <a:pt x="247650" y="2447290"/>
                    <a:pt x="292100" y="2430780"/>
                    <a:pt x="323850" y="2420620"/>
                  </a:cubicBezTo>
                  <a:cubicBezTo>
                    <a:pt x="355600" y="2410460"/>
                    <a:pt x="398780" y="2396490"/>
                    <a:pt x="421640" y="2399030"/>
                  </a:cubicBezTo>
                  <a:cubicBezTo>
                    <a:pt x="434340" y="2400300"/>
                    <a:pt x="445770" y="2404110"/>
                    <a:pt x="450850" y="2410460"/>
                  </a:cubicBezTo>
                  <a:cubicBezTo>
                    <a:pt x="454660" y="2415540"/>
                    <a:pt x="454660" y="2428240"/>
                    <a:pt x="452120" y="2434590"/>
                  </a:cubicBezTo>
                  <a:cubicBezTo>
                    <a:pt x="448310" y="2440940"/>
                    <a:pt x="439420" y="2447290"/>
                    <a:pt x="433070" y="2448560"/>
                  </a:cubicBezTo>
                  <a:cubicBezTo>
                    <a:pt x="425450" y="2449830"/>
                    <a:pt x="415290" y="2446020"/>
                    <a:pt x="410210" y="2440940"/>
                  </a:cubicBezTo>
                  <a:cubicBezTo>
                    <a:pt x="405130" y="2435860"/>
                    <a:pt x="402590" y="2424430"/>
                    <a:pt x="403860" y="2418080"/>
                  </a:cubicBezTo>
                  <a:cubicBezTo>
                    <a:pt x="405130" y="2410460"/>
                    <a:pt x="412750" y="2401570"/>
                    <a:pt x="419100" y="2400300"/>
                  </a:cubicBezTo>
                  <a:cubicBezTo>
                    <a:pt x="426720" y="2397760"/>
                    <a:pt x="444500" y="2401570"/>
                    <a:pt x="448310" y="2407920"/>
                  </a:cubicBezTo>
                  <a:cubicBezTo>
                    <a:pt x="453390" y="2414270"/>
                    <a:pt x="455930" y="2429510"/>
                    <a:pt x="448310" y="2438400"/>
                  </a:cubicBezTo>
                  <a:cubicBezTo>
                    <a:pt x="433070" y="2459990"/>
                    <a:pt x="334010" y="2466340"/>
                    <a:pt x="290830" y="2486660"/>
                  </a:cubicBezTo>
                  <a:cubicBezTo>
                    <a:pt x="257810" y="2501900"/>
                    <a:pt x="231140" y="2534920"/>
                    <a:pt x="209550" y="2541270"/>
                  </a:cubicBezTo>
                  <a:cubicBezTo>
                    <a:pt x="196850" y="2545080"/>
                    <a:pt x="189230" y="2545080"/>
                    <a:pt x="176530" y="2541270"/>
                  </a:cubicBezTo>
                  <a:cubicBezTo>
                    <a:pt x="151130" y="2532380"/>
                    <a:pt x="105410" y="2493010"/>
                    <a:pt x="77470" y="2466340"/>
                  </a:cubicBezTo>
                  <a:cubicBezTo>
                    <a:pt x="52070" y="2442210"/>
                    <a:pt x="26670" y="2411730"/>
                    <a:pt x="15240" y="2387600"/>
                  </a:cubicBezTo>
                  <a:cubicBezTo>
                    <a:pt x="6350" y="2371090"/>
                    <a:pt x="0" y="2352040"/>
                    <a:pt x="3810" y="2341880"/>
                  </a:cubicBezTo>
                  <a:cubicBezTo>
                    <a:pt x="6350" y="2334260"/>
                    <a:pt x="15240" y="2327910"/>
                    <a:pt x="21590" y="2326640"/>
                  </a:cubicBezTo>
                  <a:cubicBezTo>
                    <a:pt x="29210" y="2325370"/>
                    <a:pt x="36830" y="2327910"/>
                    <a:pt x="44450" y="2334260"/>
                  </a:cubicBezTo>
                  <a:cubicBezTo>
                    <a:pt x="63500" y="2350770"/>
                    <a:pt x="86360" y="2438400"/>
                    <a:pt x="105410" y="2462530"/>
                  </a:cubicBezTo>
                  <a:cubicBezTo>
                    <a:pt x="115570" y="2473960"/>
                    <a:pt x="123190" y="2486660"/>
                    <a:pt x="134620" y="2484120"/>
                  </a:cubicBezTo>
                  <a:cubicBezTo>
                    <a:pt x="177800" y="2471420"/>
                    <a:pt x="279400" y="2076450"/>
                    <a:pt x="339090" y="1938020"/>
                  </a:cubicBezTo>
                  <a:cubicBezTo>
                    <a:pt x="375920" y="1849120"/>
                    <a:pt x="392430" y="1818640"/>
                    <a:pt x="440690" y="1725930"/>
                  </a:cubicBezTo>
                  <a:cubicBezTo>
                    <a:pt x="535940" y="1544320"/>
                    <a:pt x="765810" y="1130300"/>
                    <a:pt x="890270" y="927100"/>
                  </a:cubicBezTo>
                  <a:cubicBezTo>
                    <a:pt x="970280" y="796290"/>
                    <a:pt x="1027430" y="712470"/>
                    <a:pt x="1098550" y="610870"/>
                  </a:cubicBezTo>
                  <a:cubicBezTo>
                    <a:pt x="1168400" y="511810"/>
                    <a:pt x="1242060" y="408940"/>
                    <a:pt x="1314450" y="323850"/>
                  </a:cubicBezTo>
                  <a:cubicBezTo>
                    <a:pt x="1377950" y="247650"/>
                    <a:pt x="1452880" y="167640"/>
                    <a:pt x="1504950" y="119380"/>
                  </a:cubicBezTo>
                  <a:cubicBezTo>
                    <a:pt x="1536700" y="88900"/>
                    <a:pt x="1559560" y="69850"/>
                    <a:pt x="1587500" y="52070"/>
                  </a:cubicBezTo>
                  <a:cubicBezTo>
                    <a:pt x="1610360" y="36830"/>
                    <a:pt x="1625600" y="24130"/>
                    <a:pt x="1654810" y="16510"/>
                  </a:cubicBezTo>
                  <a:cubicBezTo>
                    <a:pt x="1700530" y="5080"/>
                    <a:pt x="1812290" y="0"/>
                    <a:pt x="1845310" y="15240"/>
                  </a:cubicBezTo>
                  <a:cubicBezTo>
                    <a:pt x="1859280" y="21590"/>
                    <a:pt x="1870710" y="34290"/>
                    <a:pt x="1869440" y="43180"/>
                  </a:cubicBezTo>
                  <a:cubicBezTo>
                    <a:pt x="1869440" y="50800"/>
                    <a:pt x="1845310" y="66040"/>
                    <a:pt x="1845310" y="66040"/>
                  </a:cubicBezTo>
                </a:path>
              </a:pathLst>
            </a:custGeom>
            <a:solidFill>
              <a:srgbClr val="E50E0E"/>
            </a:solidFill>
            <a:ln cap="sq">
              <a:noFill/>
              <a:prstDash val="solid"/>
              <a:miter/>
            </a:ln>
          </p:spPr>
        </p:sp>
      </p:grpSp>
      <p:sp>
        <p:nvSpPr>
          <p:cNvPr name="TextBox 7" id="7"/>
          <p:cNvSpPr txBox="true"/>
          <p:nvPr/>
        </p:nvSpPr>
        <p:spPr>
          <a:xfrm rot="0">
            <a:off x="9900277" y="3331845"/>
            <a:ext cx="2983718" cy="464820"/>
          </a:xfrm>
          <a:prstGeom prst="rect">
            <a:avLst/>
          </a:prstGeom>
        </p:spPr>
        <p:txBody>
          <a:bodyPr anchor="t" rtlCol="false" tIns="0" lIns="0" bIns="0" rIns="0">
            <a:spAutoFit/>
          </a:bodyPr>
          <a:lstStyle/>
          <a:p>
            <a:pPr algn="r"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Search Bar</a:t>
            </a:r>
          </a:p>
        </p:txBody>
      </p:sp>
      <p:grpSp>
        <p:nvGrpSpPr>
          <p:cNvPr name="Group 8" id="8"/>
          <p:cNvGrpSpPr/>
          <p:nvPr/>
        </p:nvGrpSpPr>
        <p:grpSpPr>
          <a:xfrm rot="0">
            <a:off x="4128135" y="3579495"/>
            <a:ext cx="811530" cy="383858"/>
            <a:chOff x="0" y="0"/>
            <a:chExt cx="1082040" cy="511810"/>
          </a:xfrm>
        </p:grpSpPr>
        <p:sp>
          <p:nvSpPr>
            <p:cNvPr name="Freeform 9" id="9"/>
            <p:cNvSpPr/>
            <p:nvPr/>
          </p:nvSpPr>
          <p:spPr>
            <a:xfrm flipH="false" flipV="false" rot="0">
              <a:off x="48260" y="27940"/>
              <a:ext cx="982980" cy="433070"/>
            </a:xfrm>
            <a:custGeom>
              <a:avLst/>
              <a:gdLst/>
              <a:ahLst/>
              <a:cxnLst/>
              <a:rect r="r" b="b" t="t" l="l"/>
              <a:pathLst>
                <a:path h="433070" w="982980">
                  <a:moveTo>
                    <a:pt x="958850" y="72390"/>
                  </a:moveTo>
                  <a:cubicBezTo>
                    <a:pt x="461010" y="85090"/>
                    <a:pt x="424180" y="97790"/>
                    <a:pt x="375920" y="118110"/>
                  </a:cubicBezTo>
                  <a:cubicBezTo>
                    <a:pt x="325120" y="137160"/>
                    <a:pt x="266700" y="170180"/>
                    <a:pt x="226060" y="195580"/>
                  </a:cubicBezTo>
                  <a:cubicBezTo>
                    <a:pt x="194310" y="215900"/>
                    <a:pt x="173990" y="228600"/>
                    <a:pt x="149860" y="256540"/>
                  </a:cubicBezTo>
                  <a:cubicBezTo>
                    <a:pt x="114300" y="295910"/>
                    <a:pt x="77470" y="405130"/>
                    <a:pt x="46990" y="422910"/>
                  </a:cubicBezTo>
                  <a:cubicBezTo>
                    <a:pt x="34290" y="430530"/>
                    <a:pt x="16510" y="430530"/>
                    <a:pt x="10160" y="424180"/>
                  </a:cubicBezTo>
                  <a:cubicBezTo>
                    <a:pt x="3810" y="419100"/>
                    <a:pt x="1270" y="401320"/>
                    <a:pt x="5080" y="393700"/>
                  </a:cubicBezTo>
                  <a:cubicBezTo>
                    <a:pt x="8890" y="387350"/>
                    <a:pt x="25400" y="379730"/>
                    <a:pt x="33020" y="381000"/>
                  </a:cubicBezTo>
                  <a:cubicBezTo>
                    <a:pt x="40640" y="382270"/>
                    <a:pt x="49530" y="389890"/>
                    <a:pt x="52070" y="397510"/>
                  </a:cubicBezTo>
                  <a:cubicBezTo>
                    <a:pt x="54610" y="403860"/>
                    <a:pt x="53340" y="415290"/>
                    <a:pt x="48260" y="420370"/>
                  </a:cubicBezTo>
                  <a:cubicBezTo>
                    <a:pt x="44450" y="426720"/>
                    <a:pt x="34290" y="433070"/>
                    <a:pt x="27940" y="431800"/>
                  </a:cubicBezTo>
                  <a:cubicBezTo>
                    <a:pt x="19050" y="430530"/>
                    <a:pt x="5080" y="415290"/>
                    <a:pt x="2540" y="405130"/>
                  </a:cubicBezTo>
                  <a:cubicBezTo>
                    <a:pt x="0" y="391160"/>
                    <a:pt x="11430" y="375920"/>
                    <a:pt x="21590" y="355600"/>
                  </a:cubicBezTo>
                  <a:cubicBezTo>
                    <a:pt x="40640" y="320040"/>
                    <a:pt x="85090" y="250190"/>
                    <a:pt x="121920" y="212090"/>
                  </a:cubicBezTo>
                  <a:cubicBezTo>
                    <a:pt x="152400" y="181610"/>
                    <a:pt x="182880" y="162560"/>
                    <a:pt x="219710" y="139700"/>
                  </a:cubicBezTo>
                  <a:cubicBezTo>
                    <a:pt x="261620" y="114300"/>
                    <a:pt x="309880" y="88900"/>
                    <a:pt x="358140" y="69850"/>
                  </a:cubicBezTo>
                  <a:cubicBezTo>
                    <a:pt x="410210" y="49530"/>
                    <a:pt x="455930" y="35560"/>
                    <a:pt x="524510" y="25400"/>
                  </a:cubicBezTo>
                  <a:cubicBezTo>
                    <a:pt x="633730" y="11430"/>
                    <a:pt x="899160" y="0"/>
                    <a:pt x="955040" y="22860"/>
                  </a:cubicBezTo>
                  <a:cubicBezTo>
                    <a:pt x="971550" y="29210"/>
                    <a:pt x="981710" y="40640"/>
                    <a:pt x="982980" y="48260"/>
                  </a:cubicBezTo>
                  <a:cubicBezTo>
                    <a:pt x="982980" y="57150"/>
                    <a:pt x="958850" y="72390"/>
                    <a:pt x="958850" y="72390"/>
                  </a:cubicBezTo>
                </a:path>
              </a:pathLst>
            </a:custGeom>
            <a:solidFill>
              <a:srgbClr val="E50E0E"/>
            </a:solidFill>
            <a:ln cap="sq">
              <a:noFill/>
              <a:prstDash val="solid"/>
              <a:miter/>
            </a:ln>
          </p:spPr>
        </p:sp>
      </p:grpSp>
      <p:grpSp>
        <p:nvGrpSpPr>
          <p:cNvPr name="Group 10" id="10"/>
          <p:cNvGrpSpPr/>
          <p:nvPr/>
        </p:nvGrpSpPr>
        <p:grpSpPr>
          <a:xfrm rot="0">
            <a:off x="4091940" y="3759517"/>
            <a:ext cx="291465" cy="211455"/>
            <a:chOff x="0" y="0"/>
            <a:chExt cx="388620" cy="281940"/>
          </a:xfrm>
        </p:grpSpPr>
        <p:sp>
          <p:nvSpPr>
            <p:cNvPr name="Freeform 11" id="11"/>
            <p:cNvSpPr/>
            <p:nvPr/>
          </p:nvSpPr>
          <p:spPr>
            <a:xfrm flipH="false" flipV="false" rot="0">
              <a:off x="43180" y="50800"/>
              <a:ext cx="294640" cy="181610"/>
            </a:xfrm>
            <a:custGeom>
              <a:avLst/>
              <a:gdLst/>
              <a:ahLst/>
              <a:cxnLst/>
              <a:rect r="r" b="b" t="t" l="l"/>
              <a:pathLst>
                <a:path h="181610" w="294640">
                  <a:moveTo>
                    <a:pt x="58420" y="25400"/>
                  </a:moveTo>
                  <a:cubicBezTo>
                    <a:pt x="105410" y="151130"/>
                    <a:pt x="233680" y="58420"/>
                    <a:pt x="267970" y="66040"/>
                  </a:cubicBezTo>
                  <a:cubicBezTo>
                    <a:pt x="281940" y="69850"/>
                    <a:pt x="293370" y="83820"/>
                    <a:pt x="293370" y="92710"/>
                  </a:cubicBezTo>
                  <a:cubicBezTo>
                    <a:pt x="294640" y="100330"/>
                    <a:pt x="281940" y="114300"/>
                    <a:pt x="274320" y="116840"/>
                  </a:cubicBezTo>
                  <a:cubicBezTo>
                    <a:pt x="267970" y="119380"/>
                    <a:pt x="256540" y="115570"/>
                    <a:pt x="251460" y="110490"/>
                  </a:cubicBezTo>
                  <a:cubicBezTo>
                    <a:pt x="246380" y="106680"/>
                    <a:pt x="242570" y="95250"/>
                    <a:pt x="242570" y="88900"/>
                  </a:cubicBezTo>
                  <a:cubicBezTo>
                    <a:pt x="243840" y="81280"/>
                    <a:pt x="250190" y="71120"/>
                    <a:pt x="256540" y="68580"/>
                  </a:cubicBezTo>
                  <a:cubicBezTo>
                    <a:pt x="265430" y="66040"/>
                    <a:pt x="288290" y="73660"/>
                    <a:pt x="292100" y="82550"/>
                  </a:cubicBezTo>
                  <a:cubicBezTo>
                    <a:pt x="294640" y="90170"/>
                    <a:pt x="288290" y="105410"/>
                    <a:pt x="276860" y="115570"/>
                  </a:cubicBezTo>
                  <a:cubicBezTo>
                    <a:pt x="248920" y="140970"/>
                    <a:pt x="110490" y="179070"/>
                    <a:pt x="73660" y="180340"/>
                  </a:cubicBezTo>
                  <a:cubicBezTo>
                    <a:pt x="59690" y="181610"/>
                    <a:pt x="52070" y="180340"/>
                    <a:pt x="44450" y="173990"/>
                  </a:cubicBezTo>
                  <a:cubicBezTo>
                    <a:pt x="33020" y="165100"/>
                    <a:pt x="25400" y="143510"/>
                    <a:pt x="19050" y="123190"/>
                  </a:cubicBezTo>
                  <a:cubicBezTo>
                    <a:pt x="11430" y="96520"/>
                    <a:pt x="0" y="46990"/>
                    <a:pt x="7620" y="25400"/>
                  </a:cubicBezTo>
                  <a:cubicBezTo>
                    <a:pt x="11430" y="12700"/>
                    <a:pt x="21590" y="0"/>
                    <a:pt x="29210" y="0"/>
                  </a:cubicBezTo>
                  <a:cubicBezTo>
                    <a:pt x="38100" y="0"/>
                    <a:pt x="58420" y="25400"/>
                    <a:pt x="58420" y="25400"/>
                  </a:cubicBezTo>
                </a:path>
              </a:pathLst>
            </a:custGeom>
            <a:solidFill>
              <a:srgbClr val="E50E0E"/>
            </a:solidFill>
            <a:ln cap="sq">
              <a:noFill/>
              <a:prstDash val="solid"/>
              <a:miter/>
            </a:ln>
          </p:spPr>
        </p:sp>
      </p:grpSp>
      <p:grpSp>
        <p:nvGrpSpPr>
          <p:cNvPr name="Group 12" id="12"/>
          <p:cNvGrpSpPr/>
          <p:nvPr/>
        </p:nvGrpSpPr>
        <p:grpSpPr>
          <a:xfrm rot="0">
            <a:off x="12933045" y="7811453"/>
            <a:ext cx="1621155" cy="905827"/>
            <a:chOff x="0" y="0"/>
            <a:chExt cx="2161540" cy="1207770"/>
          </a:xfrm>
        </p:grpSpPr>
        <p:sp>
          <p:nvSpPr>
            <p:cNvPr name="Freeform 13" id="13"/>
            <p:cNvSpPr/>
            <p:nvPr/>
          </p:nvSpPr>
          <p:spPr>
            <a:xfrm flipH="false" flipV="false" rot="0">
              <a:off x="50800" y="48260"/>
              <a:ext cx="2063750" cy="1126490"/>
            </a:xfrm>
            <a:custGeom>
              <a:avLst/>
              <a:gdLst/>
              <a:ahLst/>
              <a:cxnLst/>
              <a:rect r="r" b="b" t="t" l="l"/>
              <a:pathLst>
                <a:path h="1126490" w="2063750">
                  <a:moveTo>
                    <a:pt x="44450" y="10160"/>
                  </a:moveTo>
                  <a:cubicBezTo>
                    <a:pt x="222250" y="189230"/>
                    <a:pt x="254000" y="215900"/>
                    <a:pt x="309880" y="254000"/>
                  </a:cubicBezTo>
                  <a:cubicBezTo>
                    <a:pt x="396240" y="312420"/>
                    <a:pt x="551180" y="394970"/>
                    <a:pt x="655320" y="449580"/>
                  </a:cubicBezTo>
                  <a:cubicBezTo>
                    <a:pt x="737870" y="492760"/>
                    <a:pt x="793750" y="520700"/>
                    <a:pt x="881380" y="557530"/>
                  </a:cubicBezTo>
                  <a:cubicBezTo>
                    <a:pt x="999490" y="605790"/>
                    <a:pt x="1158240" y="647700"/>
                    <a:pt x="1304290" y="702310"/>
                  </a:cubicBezTo>
                  <a:cubicBezTo>
                    <a:pt x="1463040" y="762000"/>
                    <a:pt x="1692910" y="836930"/>
                    <a:pt x="1798320" y="902970"/>
                  </a:cubicBezTo>
                  <a:cubicBezTo>
                    <a:pt x="1856740" y="939800"/>
                    <a:pt x="1896110" y="980440"/>
                    <a:pt x="1918970" y="1010920"/>
                  </a:cubicBezTo>
                  <a:cubicBezTo>
                    <a:pt x="1931670" y="1028700"/>
                    <a:pt x="1943100" y="1049020"/>
                    <a:pt x="1939290" y="1059180"/>
                  </a:cubicBezTo>
                  <a:cubicBezTo>
                    <a:pt x="1935480" y="1066800"/>
                    <a:pt x="1921510" y="1069340"/>
                    <a:pt x="1908810" y="1071880"/>
                  </a:cubicBezTo>
                  <a:cubicBezTo>
                    <a:pt x="1889760" y="1074420"/>
                    <a:pt x="1864360" y="1074420"/>
                    <a:pt x="1837690" y="1066800"/>
                  </a:cubicBezTo>
                  <a:cubicBezTo>
                    <a:pt x="1800860" y="1056640"/>
                    <a:pt x="1714500" y="994410"/>
                    <a:pt x="1709420" y="1000760"/>
                  </a:cubicBezTo>
                  <a:cubicBezTo>
                    <a:pt x="1706880" y="1003300"/>
                    <a:pt x="1723390" y="1023620"/>
                    <a:pt x="1723390" y="1023620"/>
                  </a:cubicBezTo>
                  <a:cubicBezTo>
                    <a:pt x="1723390" y="1023620"/>
                    <a:pt x="1706880" y="1002030"/>
                    <a:pt x="1708150" y="993140"/>
                  </a:cubicBezTo>
                  <a:cubicBezTo>
                    <a:pt x="1710690" y="985520"/>
                    <a:pt x="1723390" y="975360"/>
                    <a:pt x="1736090" y="975360"/>
                  </a:cubicBezTo>
                  <a:cubicBezTo>
                    <a:pt x="1765300" y="974090"/>
                    <a:pt x="1833880" y="1051560"/>
                    <a:pt x="1875790" y="1062990"/>
                  </a:cubicBezTo>
                  <a:cubicBezTo>
                    <a:pt x="1905000" y="1071880"/>
                    <a:pt x="1932940" y="1076960"/>
                    <a:pt x="1954530" y="1062990"/>
                  </a:cubicBezTo>
                  <a:cubicBezTo>
                    <a:pt x="1985010" y="1045210"/>
                    <a:pt x="1997710" y="948690"/>
                    <a:pt x="2016760" y="930910"/>
                  </a:cubicBezTo>
                  <a:cubicBezTo>
                    <a:pt x="2024380" y="923290"/>
                    <a:pt x="2032000" y="920750"/>
                    <a:pt x="2038350" y="920750"/>
                  </a:cubicBezTo>
                  <a:cubicBezTo>
                    <a:pt x="2045970" y="922020"/>
                    <a:pt x="2056130" y="928370"/>
                    <a:pt x="2058670" y="933450"/>
                  </a:cubicBezTo>
                  <a:cubicBezTo>
                    <a:pt x="2062480" y="939800"/>
                    <a:pt x="2063750" y="951230"/>
                    <a:pt x="2059940" y="957580"/>
                  </a:cubicBezTo>
                  <a:cubicBezTo>
                    <a:pt x="2056130" y="965200"/>
                    <a:pt x="2040890" y="972820"/>
                    <a:pt x="2032000" y="971550"/>
                  </a:cubicBezTo>
                  <a:cubicBezTo>
                    <a:pt x="2025650" y="971550"/>
                    <a:pt x="2016760" y="962660"/>
                    <a:pt x="2014220" y="956310"/>
                  </a:cubicBezTo>
                  <a:cubicBezTo>
                    <a:pt x="2010410" y="949960"/>
                    <a:pt x="2011680" y="938530"/>
                    <a:pt x="2015490" y="933450"/>
                  </a:cubicBezTo>
                  <a:cubicBezTo>
                    <a:pt x="2019300" y="927100"/>
                    <a:pt x="2029460" y="922020"/>
                    <a:pt x="2035810" y="920750"/>
                  </a:cubicBezTo>
                  <a:cubicBezTo>
                    <a:pt x="2043430" y="920750"/>
                    <a:pt x="2053590" y="924560"/>
                    <a:pt x="2057400" y="932180"/>
                  </a:cubicBezTo>
                  <a:cubicBezTo>
                    <a:pt x="2063750" y="943610"/>
                    <a:pt x="2051050" y="974090"/>
                    <a:pt x="2042160" y="999490"/>
                  </a:cubicBezTo>
                  <a:cubicBezTo>
                    <a:pt x="2028190" y="1031240"/>
                    <a:pt x="2009140" y="1089660"/>
                    <a:pt x="1977390" y="1107440"/>
                  </a:cubicBezTo>
                  <a:cubicBezTo>
                    <a:pt x="1943100" y="1126490"/>
                    <a:pt x="1882140" y="1120140"/>
                    <a:pt x="1838960" y="1106170"/>
                  </a:cubicBezTo>
                  <a:cubicBezTo>
                    <a:pt x="1794510" y="1092200"/>
                    <a:pt x="1725930" y="1042670"/>
                    <a:pt x="1713230" y="1016000"/>
                  </a:cubicBezTo>
                  <a:cubicBezTo>
                    <a:pt x="1708150" y="1004570"/>
                    <a:pt x="1709420" y="989330"/>
                    <a:pt x="1714500" y="982980"/>
                  </a:cubicBezTo>
                  <a:cubicBezTo>
                    <a:pt x="1718310" y="976630"/>
                    <a:pt x="1725930" y="975360"/>
                    <a:pt x="1736090" y="975360"/>
                  </a:cubicBezTo>
                  <a:cubicBezTo>
                    <a:pt x="1766570" y="974090"/>
                    <a:pt x="1891030" y="1007110"/>
                    <a:pt x="1905000" y="1028700"/>
                  </a:cubicBezTo>
                  <a:cubicBezTo>
                    <a:pt x="1911350" y="1038860"/>
                    <a:pt x="1906270" y="1057910"/>
                    <a:pt x="1901190" y="1059180"/>
                  </a:cubicBezTo>
                  <a:cubicBezTo>
                    <a:pt x="1891030" y="1062990"/>
                    <a:pt x="1844040" y="1017270"/>
                    <a:pt x="1831340" y="1000760"/>
                  </a:cubicBezTo>
                  <a:cubicBezTo>
                    <a:pt x="1824990" y="990600"/>
                    <a:pt x="1828800" y="981710"/>
                    <a:pt x="1822450" y="974090"/>
                  </a:cubicBezTo>
                  <a:cubicBezTo>
                    <a:pt x="1813560" y="963930"/>
                    <a:pt x="1800860" y="960120"/>
                    <a:pt x="1776730" y="948690"/>
                  </a:cubicBezTo>
                  <a:cubicBezTo>
                    <a:pt x="1701800" y="913130"/>
                    <a:pt x="1446530" y="810260"/>
                    <a:pt x="1289050" y="750570"/>
                  </a:cubicBezTo>
                  <a:cubicBezTo>
                    <a:pt x="1141730" y="695960"/>
                    <a:pt x="1005840" y="665480"/>
                    <a:pt x="861060" y="603250"/>
                  </a:cubicBezTo>
                  <a:cubicBezTo>
                    <a:pt x="699770" y="534670"/>
                    <a:pt x="483870" y="419100"/>
                    <a:pt x="368300" y="350520"/>
                  </a:cubicBezTo>
                  <a:cubicBezTo>
                    <a:pt x="302260" y="311150"/>
                    <a:pt x="267970" y="287020"/>
                    <a:pt x="217170" y="247650"/>
                  </a:cubicBezTo>
                  <a:cubicBezTo>
                    <a:pt x="161290" y="204470"/>
                    <a:pt x="86360" y="138430"/>
                    <a:pt x="48260" y="96520"/>
                  </a:cubicBezTo>
                  <a:cubicBezTo>
                    <a:pt x="25400" y="69850"/>
                    <a:pt x="0" y="43180"/>
                    <a:pt x="0" y="25400"/>
                  </a:cubicBezTo>
                  <a:cubicBezTo>
                    <a:pt x="0" y="15240"/>
                    <a:pt x="10160" y="5080"/>
                    <a:pt x="16510" y="2540"/>
                  </a:cubicBezTo>
                  <a:cubicBezTo>
                    <a:pt x="24130" y="0"/>
                    <a:pt x="44450" y="10160"/>
                    <a:pt x="44450" y="10160"/>
                  </a:cubicBezTo>
                </a:path>
              </a:pathLst>
            </a:custGeom>
            <a:solidFill>
              <a:srgbClr val="1CA11E"/>
            </a:solidFill>
            <a:ln cap="sq">
              <a:noFill/>
              <a:prstDash val="solid"/>
              <a:miter/>
            </a:ln>
          </p:spPr>
        </p:sp>
      </p:grpSp>
      <p:grpSp>
        <p:nvGrpSpPr>
          <p:cNvPr name="Group 14" id="14"/>
          <p:cNvGrpSpPr/>
          <p:nvPr/>
        </p:nvGrpSpPr>
        <p:grpSpPr>
          <a:xfrm rot="0">
            <a:off x="12945428" y="5547360"/>
            <a:ext cx="1046798" cy="989648"/>
            <a:chOff x="0" y="0"/>
            <a:chExt cx="1395730" cy="1319530"/>
          </a:xfrm>
        </p:grpSpPr>
        <p:sp>
          <p:nvSpPr>
            <p:cNvPr name="Freeform 15" id="15"/>
            <p:cNvSpPr/>
            <p:nvPr/>
          </p:nvSpPr>
          <p:spPr>
            <a:xfrm flipH="false" flipV="false" rot="0">
              <a:off x="49530" y="50800"/>
              <a:ext cx="1300480" cy="1217930"/>
            </a:xfrm>
            <a:custGeom>
              <a:avLst/>
              <a:gdLst/>
              <a:ahLst/>
              <a:cxnLst/>
              <a:rect r="r" b="b" t="t" l="l"/>
              <a:pathLst>
                <a:path h="1217930" w="1300480">
                  <a:moveTo>
                    <a:pt x="26670" y="0"/>
                  </a:moveTo>
                  <a:cubicBezTo>
                    <a:pt x="424180" y="8890"/>
                    <a:pt x="444500" y="8890"/>
                    <a:pt x="480060" y="20320"/>
                  </a:cubicBezTo>
                  <a:cubicBezTo>
                    <a:pt x="525780" y="36830"/>
                    <a:pt x="582930" y="68580"/>
                    <a:pt x="629920" y="99060"/>
                  </a:cubicBezTo>
                  <a:cubicBezTo>
                    <a:pt x="678180" y="129540"/>
                    <a:pt x="715010" y="154940"/>
                    <a:pt x="764540" y="201930"/>
                  </a:cubicBezTo>
                  <a:cubicBezTo>
                    <a:pt x="838200" y="274320"/>
                    <a:pt x="942340" y="398780"/>
                    <a:pt x="1012190" y="501650"/>
                  </a:cubicBezTo>
                  <a:cubicBezTo>
                    <a:pt x="1076960" y="598170"/>
                    <a:pt x="1127760" y="694690"/>
                    <a:pt x="1173480" y="798830"/>
                  </a:cubicBezTo>
                  <a:cubicBezTo>
                    <a:pt x="1220470" y="904240"/>
                    <a:pt x="1275080" y="1064260"/>
                    <a:pt x="1289050" y="1132840"/>
                  </a:cubicBezTo>
                  <a:cubicBezTo>
                    <a:pt x="1295400" y="1162050"/>
                    <a:pt x="1300480" y="1183640"/>
                    <a:pt x="1294130" y="1198880"/>
                  </a:cubicBezTo>
                  <a:cubicBezTo>
                    <a:pt x="1290320" y="1207770"/>
                    <a:pt x="1277620" y="1216660"/>
                    <a:pt x="1270000" y="1216660"/>
                  </a:cubicBezTo>
                  <a:cubicBezTo>
                    <a:pt x="1263650" y="1217930"/>
                    <a:pt x="1253490" y="1211580"/>
                    <a:pt x="1249680" y="1205230"/>
                  </a:cubicBezTo>
                  <a:cubicBezTo>
                    <a:pt x="1245870" y="1200150"/>
                    <a:pt x="1243330" y="1188720"/>
                    <a:pt x="1247140" y="1182370"/>
                  </a:cubicBezTo>
                  <a:cubicBezTo>
                    <a:pt x="1250950" y="1174750"/>
                    <a:pt x="1264920" y="1165860"/>
                    <a:pt x="1273810" y="1165860"/>
                  </a:cubicBezTo>
                  <a:cubicBezTo>
                    <a:pt x="1280160" y="1167130"/>
                    <a:pt x="1290320" y="1173480"/>
                    <a:pt x="1292860" y="1179830"/>
                  </a:cubicBezTo>
                  <a:cubicBezTo>
                    <a:pt x="1295400" y="1187450"/>
                    <a:pt x="1289050" y="1211580"/>
                    <a:pt x="1281430" y="1214120"/>
                  </a:cubicBezTo>
                  <a:cubicBezTo>
                    <a:pt x="1272540" y="1217930"/>
                    <a:pt x="1254760" y="1211580"/>
                    <a:pt x="1247140" y="1200150"/>
                  </a:cubicBezTo>
                  <a:cubicBezTo>
                    <a:pt x="1233170" y="1183640"/>
                    <a:pt x="1242060" y="1140460"/>
                    <a:pt x="1231900" y="1099820"/>
                  </a:cubicBezTo>
                  <a:cubicBezTo>
                    <a:pt x="1212850" y="1028700"/>
                    <a:pt x="1164590" y="904240"/>
                    <a:pt x="1127760" y="820420"/>
                  </a:cubicBezTo>
                  <a:cubicBezTo>
                    <a:pt x="1097280" y="749300"/>
                    <a:pt x="1066800" y="690880"/>
                    <a:pt x="1029970" y="627380"/>
                  </a:cubicBezTo>
                  <a:cubicBezTo>
                    <a:pt x="991870" y="562610"/>
                    <a:pt x="949960" y="500380"/>
                    <a:pt x="902970" y="438150"/>
                  </a:cubicBezTo>
                  <a:cubicBezTo>
                    <a:pt x="852170" y="372110"/>
                    <a:pt x="788670" y="295910"/>
                    <a:pt x="734060" y="243840"/>
                  </a:cubicBezTo>
                  <a:cubicBezTo>
                    <a:pt x="690880" y="203200"/>
                    <a:pt x="651510" y="172720"/>
                    <a:pt x="607060" y="143510"/>
                  </a:cubicBezTo>
                  <a:cubicBezTo>
                    <a:pt x="563880" y="115570"/>
                    <a:pt x="513080" y="85090"/>
                    <a:pt x="471170" y="71120"/>
                  </a:cubicBezTo>
                  <a:cubicBezTo>
                    <a:pt x="439420" y="59690"/>
                    <a:pt x="420370" y="58420"/>
                    <a:pt x="379730" y="55880"/>
                  </a:cubicBezTo>
                  <a:cubicBezTo>
                    <a:pt x="299720" y="48260"/>
                    <a:pt x="72390" y="73660"/>
                    <a:pt x="24130" y="50800"/>
                  </a:cubicBezTo>
                  <a:cubicBezTo>
                    <a:pt x="8890" y="43180"/>
                    <a:pt x="0" y="30480"/>
                    <a:pt x="1270" y="21590"/>
                  </a:cubicBezTo>
                  <a:cubicBezTo>
                    <a:pt x="1270" y="12700"/>
                    <a:pt x="26670" y="0"/>
                    <a:pt x="26670" y="0"/>
                  </a:cubicBezTo>
                </a:path>
              </a:pathLst>
            </a:custGeom>
            <a:solidFill>
              <a:srgbClr val="1CA11E"/>
            </a:solidFill>
            <a:ln cap="sq">
              <a:noFill/>
              <a:prstDash val="solid"/>
              <a:miter/>
            </a:ln>
          </p:spPr>
        </p:sp>
      </p:grpSp>
      <p:grpSp>
        <p:nvGrpSpPr>
          <p:cNvPr name="Group 16" id="16"/>
          <p:cNvGrpSpPr/>
          <p:nvPr/>
        </p:nvGrpSpPr>
        <p:grpSpPr>
          <a:xfrm rot="0">
            <a:off x="13773150" y="6269355"/>
            <a:ext cx="309562" cy="289560"/>
            <a:chOff x="0" y="0"/>
            <a:chExt cx="412750" cy="386080"/>
          </a:xfrm>
        </p:grpSpPr>
        <p:sp>
          <p:nvSpPr>
            <p:cNvPr name="Freeform 17" id="17"/>
            <p:cNvSpPr/>
            <p:nvPr/>
          </p:nvSpPr>
          <p:spPr>
            <a:xfrm flipH="false" flipV="false" rot="0">
              <a:off x="44450" y="48260"/>
              <a:ext cx="318770" cy="289560"/>
            </a:xfrm>
            <a:custGeom>
              <a:avLst/>
              <a:gdLst/>
              <a:ahLst/>
              <a:cxnLst/>
              <a:rect r="r" b="b" t="t" l="l"/>
              <a:pathLst>
                <a:path h="289560" w="318770">
                  <a:moveTo>
                    <a:pt x="44450" y="114300"/>
                  </a:moveTo>
                  <a:cubicBezTo>
                    <a:pt x="205740" y="255270"/>
                    <a:pt x="207010" y="261620"/>
                    <a:pt x="204470" y="269240"/>
                  </a:cubicBezTo>
                  <a:cubicBezTo>
                    <a:pt x="203200" y="275590"/>
                    <a:pt x="194310" y="283210"/>
                    <a:pt x="189230" y="285750"/>
                  </a:cubicBezTo>
                  <a:cubicBezTo>
                    <a:pt x="182880" y="288290"/>
                    <a:pt x="175260" y="289560"/>
                    <a:pt x="170180" y="285750"/>
                  </a:cubicBezTo>
                  <a:cubicBezTo>
                    <a:pt x="161290" y="276860"/>
                    <a:pt x="156210" y="241300"/>
                    <a:pt x="156210" y="218440"/>
                  </a:cubicBezTo>
                  <a:cubicBezTo>
                    <a:pt x="156210" y="195580"/>
                    <a:pt x="161290" y="171450"/>
                    <a:pt x="170180" y="148590"/>
                  </a:cubicBezTo>
                  <a:cubicBezTo>
                    <a:pt x="180340" y="121920"/>
                    <a:pt x="196850" y="91440"/>
                    <a:pt x="215900" y="67310"/>
                  </a:cubicBezTo>
                  <a:cubicBezTo>
                    <a:pt x="232410" y="44450"/>
                    <a:pt x="256540" y="16510"/>
                    <a:pt x="275590" y="8890"/>
                  </a:cubicBezTo>
                  <a:cubicBezTo>
                    <a:pt x="288290" y="3810"/>
                    <a:pt x="306070" y="2540"/>
                    <a:pt x="312420" y="8890"/>
                  </a:cubicBezTo>
                  <a:cubicBezTo>
                    <a:pt x="317500" y="13970"/>
                    <a:pt x="318770" y="31750"/>
                    <a:pt x="314960" y="39370"/>
                  </a:cubicBezTo>
                  <a:cubicBezTo>
                    <a:pt x="312420" y="45720"/>
                    <a:pt x="302260" y="50800"/>
                    <a:pt x="294640" y="52070"/>
                  </a:cubicBezTo>
                  <a:cubicBezTo>
                    <a:pt x="288290" y="52070"/>
                    <a:pt x="276860" y="46990"/>
                    <a:pt x="273050" y="41910"/>
                  </a:cubicBezTo>
                  <a:cubicBezTo>
                    <a:pt x="269240" y="35560"/>
                    <a:pt x="266700" y="24130"/>
                    <a:pt x="269240" y="17780"/>
                  </a:cubicBezTo>
                  <a:cubicBezTo>
                    <a:pt x="273050" y="10160"/>
                    <a:pt x="294640" y="0"/>
                    <a:pt x="303530" y="2540"/>
                  </a:cubicBezTo>
                  <a:cubicBezTo>
                    <a:pt x="311150" y="6350"/>
                    <a:pt x="318770" y="24130"/>
                    <a:pt x="316230" y="36830"/>
                  </a:cubicBezTo>
                  <a:cubicBezTo>
                    <a:pt x="312420" y="58420"/>
                    <a:pt x="260350" y="87630"/>
                    <a:pt x="241300" y="115570"/>
                  </a:cubicBezTo>
                  <a:cubicBezTo>
                    <a:pt x="224790" y="139700"/>
                    <a:pt x="213360" y="165100"/>
                    <a:pt x="207010" y="191770"/>
                  </a:cubicBezTo>
                  <a:cubicBezTo>
                    <a:pt x="200660" y="218440"/>
                    <a:pt x="204470" y="275590"/>
                    <a:pt x="200660" y="275590"/>
                  </a:cubicBezTo>
                  <a:cubicBezTo>
                    <a:pt x="198120" y="275590"/>
                    <a:pt x="189230" y="238760"/>
                    <a:pt x="190500" y="238760"/>
                  </a:cubicBezTo>
                  <a:cubicBezTo>
                    <a:pt x="191770" y="237490"/>
                    <a:pt x="205740" y="255270"/>
                    <a:pt x="205740" y="262890"/>
                  </a:cubicBezTo>
                  <a:cubicBezTo>
                    <a:pt x="205740" y="270510"/>
                    <a:pt x="198120" y="284480"/>
                    <a:pt x="189230" y="285750"/>
                  </a:cubicBezTo>
                  <a:cubicBezTo>
                    <a:pt x="166370" y="289560"/>
                    <a:pt x="97790" y="232410"/>
                    <a:pt x="64770" y="205740"/>
                  </a:cubicBezTo>
                  <a:cubicBezTo>
                    <a:pt x="40640" y="185420"/>
                    <a:pt x="13970" y="165100"/>
                    <a:pt x="6350" y="147320"/>
                  </a:cubicBezTo>
                  <a:cubicBezTo>
                    <a:pt x="1270" y="135890"/>
                    <a:pt x="0" y="119380"/>
                    <a:pt x="6350" y="114300"/>
                  </a:cubicBezTo>
                  <a:cubicBezTo>
                    <a:pt x="12700" y="107950"/>
                    <a:pt x="44450" y="114300"/>
                    <a:pt x="44450" y="114300"/>
                  </a:cubicBezTo>
                </a:path>
              </a:pathLst>
            </a:custGeom>
            <a:solidFill>
              <a:srgbClr val="1CA11E"/>
            </a:solidFill>
            <a:ln cap="sq">
              <a:noFill/>
              <a:prstDash val="solid"/>
              <a:miter/>
            </a:ln>
          </p:spPr>
        </p:sp>
      </p:grpSp>
      <p:grpSp>
        <p:nvGrpSpPr>
          <p:cNvPr name="Group 18" id="18"/>
          <p:cNvGrpSpPr/>
          <p:nvPr/>
        </p:nvGrpSpPr>
        <p:grpSpPr>
          <a:xfrm rot="0">
            <a:off x="12573000" y="2940367"/>
            <a:ext cx="1276350" cy="467678"/>
            <a:chOff x="0" y="0"/>
            <a:chExt cx="1701800" cy="623570"/>
          </a:xfrm>
        </p:grpSpPr>
        <p:sp>
          <p:nvSpPr>
            <p:cNvPr name="Freeform 19" id="19"/>
            <p:cNvSpPr/>
            <p:nvPr/>
          </p:nvSpPr>
          <p:spPr>
            <a:xfrm flipH="false" flipV="false" rot="0">
              <a:off x="48260" y="34290"/>
              <a:ext cx="1604010" cy="542290"/>
            </a:xfrm>
            <a:custGeom>
              <a:avLst/>
              <a:gdLst/>
              <a:ahLst/>
              <a:cxnLst/>
              <a:rect r="r" b="b" t="t" l="l"/>
              <a:pathLst>
                <a:path h="542290" w="1604010">
                  <a:moveTo>
                    <a:pt x="2540" y="504190"/>
                  </a:moveTo>
                  <a:cubicBezTo>
                    <a:pt x="115570" y="341630"/>
                    <a:pt x="204470" y="269240"/>
                    <a:pt x="274320" y="219710"/>
                  </a:cubicBezTo>
                  <a:cubicBezTo>
                    <a:pt x="336550" y="173990"/>
                    <a:pt x="405130" y="134620"/>
                    <a:pt x="467360" y="105410"/>
                  </a:cubicBezTo>
                  <a:cubicBezTo>
                    <a:pt x="521970" y="80010"/>
                    <a:pt x="565150" y="64770"/>
                    <a:pt x="628650" y="49530"/>
                  </a:cubicBezTo>
                  <a:cubicBezTo>
                    <a:pt x="712470" y="31750"/>
                    <a:pt x="824230" y="21590"/>
                    <a:pt x="928370" y="16510"/>
                  </a:cubicBezTo>
                  <a:cubicBezTo>
                    <a:pt x="1040130" y="10160"/>
                    <a:pt x="1177290" y="0"/>
                    <a:pt x="1275080" y="17780"/>
                  </a:cubicBezTo>
                  <a:cubicBezTo>
                    <a:pt x="1350010" y="30480"/>
                    <a:pt x="1412240" y="58420"/>
                    <a:pt x="1468120" y="87630"/>
                  </a:cubicBezTo>
                  <a:cubicBezTo>
                    <a:pt x="1516380" y="113030"/>
                    <a:pt x="1579880" y="153670"/>
                    <a:pt x="1595120" y="177800"/>
                  </a:cubicBezTo>
                  <a:cubicBezTo>
                    <a:pt x="1601470" y="187960"/>
                    <a:pt x="1602740" y="199390"/>
                    <a:pt x="1600200" y="205740"/>
                  </a:cubicBezTo>
                  <a:cubicBezTo>
                    <a:pt x="1597660" y="213360"/>
                    <a:pt x="1588770" y="219710"/>
                    <a:pt x="1582420" y="220980"/>
                  </a:cubicBezTo>
                  <a:cubicBezTo>
                    <a:pt x="1574800" y="222250"/>
                    <a:pt x="1563370" y="219710"/>
                    <a:pt x="1559560" y="213360"/>
                  </a:cubicBezTo>
                  <a:cubicBezTo>
                    <a:pt x="1554480" y="207010"/>
                    <a:pt x="1551940" y="190500"/>
                    <a:pt x="1555750" y="182880"/>
                  </a:cubicBezTo>
                  <a:cubicBezTo>
                    <a:pt x="1558290" y="176530"/>
                    <a:pt x="1568450" y="170180"/>
                    <a:pt x="1576070" y="170180"/>
                  </a:cubicBezTo>
                  <a:cubicBezTo>
                    <a:pt x="1583690" y="170180"/>
                    <a:pt x="1597660" y="180340"/>
                    <a:pt x="1601470" y="187960"/>
                  </a:cubicBezTo>
                  <a:cubicBezTo>
                    <a:pt x="1604010" y="194310"/>
                    <a:pt x="1601470" y="205740"/>
                    <a:pt x="1597660" y="210820"/>
                  </a:cubicBezTo>
                  <a:cubicBezTo>
                    <a:pt x="1592580" y="217170"/>
                    <a:pt x="1582420" y="222250"/>
                    <a:pt x="1576070" y="220980"/>
                  </a:cubicBezTo>
                  <a:cubicBezTo>
                    <a:pt x="1567180" y="219710"/>
                    <a:pt x="1554480" y="209550"/>
                    <a:pt x="1551940" y="200660"/>
                  </a:cubicBezTo>
                  <a:cubicBezTo>
                    <a:pt x="1550670" y="194310"/>
                    <a:pt x="1553210" y="182880"/>
                    <a:pt x="1558290" y="177800"/>
                  </a:cubicBezTo>
                  <a:cubicBezTo>
                    <a:pt x="1564640" y="172720"/>
                    <a:pt x="1582420" y="168910"/>
                    <a:pt x="1588770" y="173990"/>
                  </a:cubicBezTo>
                  <a:cubicBezTo>
                    <a:pt x="1596390" y="177800"/>
                    <a:pt x="1604010" y="198120"/>
                    <a:pt x="1600200" y="205740"/>
                  </a:cubicBezTo>
                  <a:cubicBezTo>
                    <a:pt x="1597660" y="213360"/>
                    <a:pt x="1583690" y="220980"/>
                    <a:pt x="1569720" y="219710"/>
                  </a:cubicBezTo>
                  <a:cubicBezTo>
                    <a:pt x="1537970" y="217170"/>
                    <a:pt x="1468120" y="142240"/>
                    <a:pt x="1414780" y="116840"/>
                  </a:cubicBezTo>
                  <a:cubicBezTo>
                    <a:pt x="1365250" y="92710"/>
                    <a:pt x="1324610" y="77470"/>
                    <a:pt x="1263650" y="67310"/>
                  </a:cubicBezTo>
                  <a:cubicBezTo>
                    <a:pt x="1174750" y="53340"/>
                    <a:pt x="1037590" y="60960"/>
                    <a:pt x="930910" y="66040"/>
                  </a:cubicBezTo>
                  <a:cubicBezTo>
                    <a:pt x="831850" y="72390"/>
                    <a:pt x="722630" y="81280"/>
                    <a:pt x="642620" y="99060"/>
                  </a:cubicBezTo>
                  <a:cubicBezTo>
                    <a:pt x="584200" y="111760"/>
                    <a:pt x="537210" y="130810"/>
                    <a:pt x="491490" y="149860"/>
                  </a:cubicBezTo>
                  <a:cubicBezTo>
                    <a:pt x="450850" y="167640"/>
                    <a:pt x="421640" y="181610"/>
                    <a:pt x="378460" y="209550"/>
                  </a:cubicBezTo>
                  <a:cubicBezTo>
                    <a:pt x="309880" y="254000"/>
                    <a:pt x="191770" y="341630"/>
                    <a:pt x="132080" y="405130"/>
                  </a:cubicBezTo>
                  <a:cubicBezTo>
                    <a:pt x="88900" y="449580"/>
                    <a:pt x="66040" y="525780"/>
                    <a:pt x="39370" y="537210"/>
                  </a:cubicBezTo>
                  <a:cubicBezTo>
                    <a:pt x="26670" y="542290"/>
                    <a:pt x="11430" y="539750"/>
                    <a:pt x="5080" y="533400"/>
                  </a:cubicBezTo>
                  <a:cubicBezTo>
                    <a:pt x="0" y="527050"/>
                    <a:pt x="2540" y="504190"/>
                    <a:pt x="2540" y="504190"/>
                  </a:cubicBezTo>
                </a:path>
              </a:pathLst>
            </a:custGeom>
            <a:solidFill>
              <a:srgbClr val="1CA11E"/>
            </a:solidFill>
            <a:ln cap="sq">
              <a:noFill/>
              <a:prstDash val="solid"/>
              <a:miter/>
            </a:ln>
          </p:spPr>
        </p:sp>
      </p:grpSp>
      <p:grpSp>
        <p:nvGrpSpPr>
          <p:cNvPr name="Group 20" id="20"/>
          <p:cNvGrpSpPr/>
          <p:nvPr/>
        </p:nvGrpSpPr>
        <p:grpSpPr>
          <a:xfrm rot="0">
            <a:off x="13628370" y="2907030"/>
            <a:ext cx="261938" cy="281940"/>
            <a:chOff x="0" y="0"/>
            <a:chExt cx="349250" cy="375920"/>
          </a:xfrm>
        </p:grpSpPr>
        <p:sp>
          <p:nvSpPr>
            <p:cNvPr name="Freeform 21" id="21"/>
            <p:cNvSpPr/>
            <p:nvPr/>
          </p:nvSpPr>
          <p:spPr>
            <a:xfrm flipH="false" flipV="false" rot="0">
              <a:off x="49530" y="50800"/>
              <a:ext cx="256540" cy="278130"/>
            </a:xfrm>
            <a:custGeom>
              <a:avLst/>
              <a:gdLst/>
              <a:ahLst/>
              <a:cxnLst/>
              <a:rect r="r" b="b" t="t" l="l"/>
              <a:pathLst>
                <a:path h="278130" w="256540">
                  <a:moveTo>
                    <a:pt x="25400" y="198120"/>
                  </a:moveTo>
                  <a:cubicBezTo>
                    <a:pt x="151130" y="203200"/>
                    <a:pt x="203200" y="223520"/>
                    <a:pt x="203200" y="228600"/>
                  </a:cubicBezTo>
                  <a:cubicBezTo>
                    <a:pt x="201930" y="232410"/>
                    <a:pt x="182880" y="238760"/>
                    <a:pt x="177800" y="234950"/>
                  </a:cubicBezTo>
                  <a:cubicBezTo>
                    <a:pt x="166370" y="226060"/>
                    <a:pt x="172720" y="162560"/>
                    <a:pt x="176530" y="127000"/>
                  </a:cubicBezTo>
                  <a:cubicBezTo>
                    <a:pt x="179070" y="90170"/>
                    <a:pt x="185420" y="38100"/>
                    <a:pt x="198120" y="19050"/>
                  </a:cubicBezTo>
                  <a:cubicBezTo>
                    <a:pt x="204470" y="7620"/>
                    <a:pt x="214630" y="0"/>
                    <a:pt x="222250" y="0"/>
                  </a:cubicBezTo>
                  <a:cubicBezTo>
                    <a:pt x="231140" y="1270"/>
                    <a:pt x="243840" y="11430"/>
                    <a:pt x="246380" y="20320"/>
                  </a:cubicBezTo>
                  <a:cubicBezTo>
                    <a:pt x="248920" y="26670"/>
                    <a:pt x="245110" y="38100"/>
                    <a:pt x="241300" y="43180"/>
                  </a:cubicBezTo>
                  <a:cubicBezTo>
                    <a:pt x="236220" y="48260"/>
                    <a:pt x="226060" y="52070"/>
                    <a:pt x="218440" y="50800"/>
                  </a:cubicBezTo>
                  <a:cubicBezTo>
                    <a:pt x="210820" y="49530"/>
                    <a:pt x="196850" y="36830"/>
                    <a:pt x="196850" y="29210"/>
                  </a:cubicBezTo>
                  <a:cubicBezTo>
                    <a:pt x="196850" y="20320"/>
                    <a:pt x="212090" y="1270"/>
                    <a:pt x="219710" y="0"/>
                  </a:cubicBezTo>
                  <a:cubicBezTo>
                    <a:pt x="228600" y="0"/>
                    <a:pt x="242570" y="11430"/>
                    <a:pt x="247650" y="25400"/>
                  </a:cubicBezTo>
                  <a:cubicBezTo>
                    <a:pt x="256540" y="49530"/>
                    <a:pt x="227330" y="113030"/>
                    <a:pt x="223520" y="153670"/>
                  </a:cubicBezTo>
                  <a:cubicBezTo>
                    <a:pt x="219710" y="189230"/>
                    <a:pt x="231140" y="233680"/>
                    <a:pt x="222250" y="252730"/>
                  </a:cubicBezTo>
                  <a:cubicBezTo>
                    <a:pt x="218440" y="264160"/>
                    <a:pt x="212090" y="271780"/>
                    <a:pt x="201930" y="274320"/>
                  </a:cubicBezTo>
                  <a:cubicBezTo>
                    <a:pt x="184150" y="278130"/>
                    <a:pt x="151130" y="254000"/>
                    <a:pt x="121920" y="248920"/>
                  </a:cubicBezTo>
                  <a:cubicBezTo>
                    <a:pt x="91440" y="243840"/>
                    <a:pt x="39370" y="259080"/>
                    <a:pt x="20320" y="248920"/>
                  </a:cubicBezTo>
                  <a:cubicBezTo>
                    <a:pt x="8890" y="242570"/>
                    <a:pt x="0" y="228600"/>
                    <a:pt x="1270" y="220980"/>
                  </a:cubicBezTo>
                  <a:cubicBezTo>
                    <a:pt x="1270" y="212090"/>
                    <a:pt x="25400" y="198120"/>
                    <a:pt x="25400" y="198120"/>
                  </a:cubicBezTo>
                </a:path>
              </a:pathLst>
            </a:custGeom>
            <a:solidFill>
              <a:srgbClr val="1CA11E"/>
            </a:solidFill>
            <a:ln cap="sq">
              <a:noFill/>
              <a:prstDash val="solid"/>
              <a:miter/>
            </a:ln>
          </p:spPr>
        </p:sp>
      </p:grpSp>
      <p:grpSp>
        <p:nvGrpSpPr>
          <p:cNvPr name="Group 22" id="22"/>
          <p:cNvGrpSpPr/>
          <p:nvPr/>
        </p:nvGrpSpPr>
        <p:grpSpPr>
          <a:xfrm rot="0">
            <a:off x="8372905" y="1414945"/>
            <a:ext cx="1020221" cy="555802"/>
            <a:chOff x="0" y="0"/>
            <a:chExt cx="1200668" cy="654108"/>
          </a:xfrm>
        </p:grpSpPr>
        <p:sp>
          <p:nvSpPr>
            <p:cNvPr name="Freeform 23" id="23"/>
            <p:cNvSpPr/>
            <p:nvPr/>
          </p:nvSpPr>
          <p:spPr>
            <a:xfrm flipH="false" flipV="false" rot="0">
              <a:off x="0" y="18535"/>
              <a:ext cx="1182500" cy="617037"/>
            </a:xfrm>
            <a:custGeom>
              <a:avLst/>
              <a:gdLst/>
              <a:ahLst/>
              <a:cxnLst/>
              <a:rect r="r" b="b" t="t" l="l"/>
              <a:pathLst>
                <a:path h="617037" w="1182500">
                  <a:moveTo>
                    <a:pt x="1171109" y="284731"/>
                  </a:moveTo>
                  <a:lnTo>
                    <a:pt x="823828" y="5253"/>
                  </a:lnTo>
                  <a:cubicBezTo>
                    <a:pt x="818379" y="868"/>
                    <a:pt x="810898" y="0"/>
                    <a:pt x="804590" y="3021"/>
                  </a:cubicBezTo>
                  <a:cubicBezTo>
                    <a:pt x="798283" y="6041"/>
                    <a:pt x="794268" y="12414"/>
                    <a:pt x="794268" y="19407"/>
                  </a:cubicBezTo>
                  <a:lnTo>
                    <a:pt x="794268" y="146723"/>
                  </a:lnTo>
                  <a:cubicBezTo>
                    <a:pt x="794268" y="156786"/>
                    <a:pt x="790271" y="166436"/>
                    <a:pt x="783155" y="173552"/>
                  </a:cubicBezTo>
                  <a:cubicBezTo>
                    <a:pt x="776040" y="180668"/>
                    <a:pt x="766389" y="184665"/>
                    <a:pt x="756326" y="184665"/>
                  </a:cubicBezTo>
                  <a:lnTo>
                    <a:pt x="37942" y="184665"/>
                  </a:lnTo>
                  <a:cubicBezTo>
                    <a:pt x="27879" y="184665"/>
                    <a:pt x="18229" y="188662"/>
                    <a:pt x="11113" y="195778"/>
                  </a:cubicBezTo>
                  <a:cubicBezTo>
                    <a:pt x="3997" y="202894"/>
                    <a:pt x="0" y="212544"/>
                    <a:pt x="0" y="222607"/>
                  </a:cubicBezTo>
                  <a:lnTo>
                    <a:pt x="0" y="394430"/>
                  </a:lnTo>
                  <a:cubicBezTo>
                    <a:pt x="0" y="404493"/>
                    <a:pt x="3997" y="414144"/>
                    <a:pt x="11113" y="421259"/>
                  </a:cubicBezTo>
                  <a:cubicBezTo>
                    <a:pt x="18229" y="428375"/>
                    <a:pt x="27879" y="432373"/>
                    <a:pt x="37942" y="432373"/>
                  </a:cubicBezTo>
                  <a:lnTo>
                    <a:pt x="756326" y="432373"/>
                  </a:lnTo>
                  <a:cubicBezTo>
                    <a:pt x="766389" y="432373"/>
                    <a:pt x="776040" y="436370"/>
                    <a:pt x="783155" y="443486"/>
                  </a:cubicBezTo>
                  <a:cubicBezTo>
                    <a:pt x="790271" y="450601"/>
                    <a:pt x="794268" y="460252"/>
                    <a:pt x="794268" y="470315"/>
                  </a:cubicBezTo>
                  <a:lnTo>
                    <a:pt x="794268" y="597630"/>
                  </a:lnTo>
                  <a:cubicBezTo>
                    <a:pt x="794268" y="604624"/>
                    <a:pt x="798283" y="610996"/>
                    <a:pt x="804590" y="614017"/>
                  </a:cubicBezTo>
                  <a:cubicBezTo>
                    <a:pt x="810898" y="617037"/>
                    <a:pt x="818379" y="616169"/>
                    <a:pt x="823828" y="611784"/>
                  </a:cubicBezTo>
                  <a:lnTo>
                    <a:pt x="1171109" y="332307"/>
                  </a:lnTo>
                  <a:cubicBezTo>
                    <a:pt x="1178312" y="326511"/>
                    <a:pt x="1182500" y="317764"/>
                    <a:pt x="1182500" y="308519"/>
                  </a:cubicBezTo>
                  <a:cubicBezTo>
                    <a:pt x="1182500" y="299274"/>
                    <a:pt x="1178312" y="290527"/>
                    <a:pt x="1171109" y="284731"/>
                  </a:cubicBezTo>
                  <a:close/>
                </a:path>
              </a:pathLst>
            </a:custGeom>
            <a:solidFill>
              <a:srgbClr val="CFCFFF"/>
            </a:solidFill>
          </p:spPr>
        </p:sp>
        <p:sp>
          <p:nvSpPr>
            <p:cNvPr name="TextBox 24" id="24"/>
            <p:cNvSpPr txBox="true"/>
            <p:nvPr/>
          </p:nvSpPr>
          <p:spPr>
            <a:xfrm>
              <a:off x="0" y="146050"/>
              <a:ext cx="1099068" cy="304858"/>
            </a:xfrm>
            <a:prstGeom prst="rect">
              <a:avLst/>
            </a:prstGeom>
          </p:spPr>
          <p:txBody>
            <a:bodyPr anchor="ctr" rtlCol="false" tIns="50800" lIns="50800" bIns="50800" rIns="50800"/>
            <a:lstStyle/>
            <a:p>
              <a:pPr algn="ctr">
                <a:lnSpc>
                  <a:spcPts val="2380"/>
                </a:lnSpc>
              </a:pPr>
            </a:p>
          </p:txBody>
        </p:sp>
      </p:grpSp>
      <p:sp>
        <p:nvSpPr>
          <p:cNvPr name="TextBox 25" id="25"/>
          <p:cNvSpPr txBox="true"/>
          <p:nvPr/>
        </p:nvSpPr>
        <p:spPr>
          <a:xfrm rot="0">
            <a:off x="4989278" y="1363554"/>
            <a:ext cx="2983718" cy="464820"/>
          </a:xfrm>
          <a:prstGeom prst="rect">
            <a:avLst/>
          </a:prstGeom>
        </p:spPr>
        <p:txBody>
          <a:bodyPr anchor="t" rtlCol="false" tIns="0" lIns="0" bIns="0" rIns="0">
            <a:spAutoFit/>
          </a:bodyPr>
          <a:lstStyle/>
          <a:p>
            <a:pPr algn="l"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Too Modular</a:t>
            </a:r>
          </a:p>
        </p:txBody>
      </p:sp>
      <p:sp>
        <p:nvSpPr>
          <p:cNvPr name="TextBox 26" id="26"/>
          <p:cNvSpPr txBox="true"/>
          <p:nvPr/>
        </p:nvSpPr>
        <p:spPr>
          <a:xfrm rot="0">
            <a:off x="5017853" y="1898966"/>
            <a:ext cx="3608528" cy="899795"/>
          </a:xfrm>
          <a:prstGeom prst="rect">
            <a:avLst/>
          </a:prstGeom>
        </p:spPr>
        <p:txBody>
          <a:bodyPr anchor="t" rtlCol="false" tIns="0" lIns="0" bIns="0" rIns="0">
            <a:spAutoFit/>
          </a:bodyPr>
          <a:lstStyle/>
          <a:p>
            <a:pPr algn="l">
              <a:lnSpc>
                <a:spcPts val="2380"/>
              </a:lnSpc>
            </a:pPr>
            <a:r>
              <a:rPr lang="en-US" sz="1700">
                <a:solidFill>
                  <a:srgbClr val="000000"/>
                </a:solidFill>
                <a:latin typeface="Telegraf"/>
                <a:ea typeface="Telegraf"/>
                <a:cs typeface="Telegraf"/>
                <a:sym typeface="Telegraf"/>
              </a:rPr>
              <a:t>All 3 users frustrated with having to tap into every group to see posts, and only opened top few groups.</a:t>
            </a:r>
          </a:p>
        </p:txBody>
      </p:sp>
      <p:sp>
        <p:nvSpPr>
          <p:cNvPr name="TextBox 27" id="27"/>
          <p:cNvSpPr txBox="true"/>
          <p:nvPr/>
        </p:nvSpPr>
        <p:spPr>
          <a:xfrm rot="0">
            <a:off x="9793035" y="1363554"/>
            <a:ext cx="2983718" cy="464820"/>
          </a:xfrm>
          <a:prstGeom prst="rect">
            <a:avLst/>
          </a:prstGeom>
        </p:spPr>
        <p:txBody>
          <a:bodyPr anchor="t" rtlCol="false" tIns="0" lIns="0" bIns="0" rIns="0">
            <a:spAutoFit/>
          </a:bodyPr>
          <a:lstStyle/>
          <a:p>
            <a:pPr algn="r"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Trending Posts</a:t>
            </a:r>
          </a:p>
        </p:txBody>
      </p:sp>
      <p:sp>
        <p:nvSpPr>
          <p:cNvPr name="TextBox 28" id="28"/>
          <p:cNvSpPr txBox="true"/>
          <p:nvPr/>
        </p:nvSpPr>
        <p:spPr>
          <a:xfrm rot="0">
            <a:off x="4989278" y="7379335"/>
            <a:ext cx="3608528" cy="912495"/>
          </a:xfrm>
          <a:prstGeom prst="rect">
            <a:avLst/>
          </a:prstGeom>
        </p:spPr>
        <p:txBody>
          <a:bodyPr anchor="t" rtlCol="false" tIns="0" lIns="0" bIns="0" rIns="0">
            <a:spAutoFit/>
          </a:bodyPr>
          <a:lstStyle/>
          <a:p>
            <a:pPr algn="l"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Stuck in onboarding groups</a:t>
            </a:r>
          </a:p>
        </p:txBody>
      </p:sp>
      <p:sp>
        <p:nvSpPr>
          <p:cNvPr name="TextBox 29" id="29"/>
          <p:cNvSpPr txBox="true"/>
          <p:nvPr/>
        </p:nvSpPr>
        <p:spPr>
          <a:xfrm rot="0">
            <a:off x="4989278" y="8358505"/>
            <a:ext cx="3608528" cy="899795"/>
          </a:xfrm>
          <a:prstGeom prst="rect">
            <a:avLst/>
          </a:prstGeom>
        </p:spPr>
        <p:txBody>
          <a:bodyPr anchor="t" rtlCol="false" tIns="0" lIns="0" bIns="0" rIns="0">
            <a:spAutoFit/>
          </a:bodyPr>
          <a:lstStyle/>
          <a:p>
            <a:pPr algn="l">
              <a:lnSpc>
                <a:spcPts val="2380"/>
              </a:lnSpc>
            </a:pPr>
            <a:r>
              <a:rPr lang="en-US" sz="1700">
                <a:solidFill>
                  <a:srgbClr val="000000"/>
                </a:solidFill>
                <a:latin typeface="Telegraf"/>
                <a:ea typeface="Telegraf"/>
                <a:cs typeface="Telegraf"/>
                <a:sym typeface="Telegraf"/>
              </a:rPr>
              <a:t>Guest feedback indicated no way to join + explore new groups, giving users a stale experience</a:t>
            </a:r>
          </a:p>
        </p:txBody>
      </p:sp>
      <p:sp>
        <p:nvSpPr>
          <p:cNvPr name="TextBox 30" id="30"/>
          <p:cNvSpPr txBox="true"/>
          <p:nvPr/>
        </p:nvSpPr>
        <p:spPr>
          <a:xfrm rot="0">
            <a:off x="9900277" y="7603173"/>
            <a:ext cx="2983718" cy="464820"/>
          </a:xfrm>
          <a:prstGeom prst="rect">
            <a:avLst/>
          </a:prstGeom>
        </p:spPr>
        <p:txBody>
          <a:bodyPr anchor="t" rtlCol="false" tIns="0" lIns="0" bIns="0" rIns="0">
            <a:spAutoFit/>
          </a:bodyPr>
          <a:lstStyle/>
          <a:p>
            <a:pPr algn="r"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Explore Page</a:t>
            </a:r>
          </a:p>
        </p:txBody>
      </p:sp>
      <p:sp>
        <p:nvSpPr>
          <p:cNvPr name="TextBox 31" id="31"/>
          <p:cNvSpPr txBox="true"/>
          <p:nvPr/>
        </p:nvSpPr>
        <p:spPr>
          <a:xfrm rot="0">
            <a:off x="9144000" y="8153718"/>
            <a:ext cx="3739995" cy="899795"/>
          </a:xfrm>
          <a:prstGeom prst="rect">
            <a:avLst/>
          </a:prstGeom>
        </p:spPr>
        <p:txBody>
          <a:bodyPr anchor="t" rtlCol="false" tIns="0" lIns="0" bIns="0" rIns="0">
            <a:spAutoFit/>
          </a:bodyPr>
          <a:lstStyle/>
          <a:p>
            <a:pPr algn="r">
              <a:lnSpc>
                <a:spcPts val="2380"/>
              </a:lnSpc>
            </a:pPr>
            <a:r>
              <a:rPr lang="en-US" sz="1700">
                <a:solidFill>
                  <a:srgbClr val="000000"/>
                </a:solidFill>
                <a:latin typeface="Telegraf"/>
                <a:ea typeface="Telegraf"/>
                <a:cs typeface="Telegraf"/>
                <a:sym typeface="Telegraf"/>
              </a:rPr>
              <a:t>Added explore groups page so users and search for and join new groups after initial onboarding </a:t>
            </a:r>
          </a:p>
        </p:txBody>
      </p:sp>
      <p:sp>
        <p:nvSpPr>
          <p:cNvPr name="TextBox 32" id="32"/>
          <p:cNvSpPr txBox="true"/>
          <p:nvPr/>
        </p:nvSpPr>
        <p:spPr>
          <a:xfrm rot="0">
            <a:off x="4989278" y="5309834"/>
            <a:ext cx="3747314" cy="464820"/>
          </a:xfrm>
          <a:prstGeom prst="rect">
            <a:avLst/>
          </a:prstGeom>
        </p:spPr>
        <p:txBody>
          <a:bodyPr anchor="t" rtlCol="false" tIns="0" lIns="0" bIns="0" rIns="0">
            <a:spAutoFit/>
          </a:bodyPr>
          <a:lstStyle/>
          <a:p>
            <a:pPr algn="l"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Chronological Feed</a:t>
            </a:r>
          </a:p>
        </p:txBody>
      </p:sp>
      <p:sp>
        <p:nvSpPr>
          <p:cNvPr name="TextBox 33" id="33"/>
          <p:cNvSpPr txBox="true"/>
          <p:nvPr/>
        </p:nvSpPr>
        <p:spPr>
          <a:xfrm rot="0">
            <a:off x="4989278" y="5845245"/>
            <a:ext cx="3747314" cy="1195070"/>
          </a:xfrm>
          <a:prstGeom prst="rect">
            <a:avLst/>
          </a:prstGeom>
        </p:spPr>
        <p:txBody>
          <a:bodyPr anchor="t" rtlCol="false" tIns="0" lIns="0" bIns="0" rIns="0">
            <a:spAutoFit/>
          </a:bodyPr>
          <a:lstStyle/>
          <a:p>
            <a:pPr algn="l">
              <a:lnSpc>
                <a:spcPts val="2380"/>
              </a:lnSpc>
            </a:pPr>
            <a:r>
              <a:rPr lang="en-US" sz="1700">
                <a:solidFill>
                  <a:srgbClr val="000000"/>
                </a:solidFill>
                <a:latin typeface="Telegraf"/>
                <a:ea typeface="Telegraf"/>
                <a:cs typeface="Telegraf"/>
                <a:sym typeface="Telegraf"/>
              </a:rPr>
              <a:t>User tests demonstrated preference for opening most relevant/liked posts within a group, didn’t want to scroll through every post</a:t>
            </a:r>
          </a:p>
        </p:txBody>
      </p:sp>
      <p:sp>
        <p:nvSpPr>
          <p:cNvPr name="TextBox 34" id="34"/>
          <p:cNvSpPr txBox="true"/>
          <p:nvPr/>
        </p:nvSpPr>
        <p:spPr>
          <a:xfrm rot="0">
            <a:off x="9165217" y="5402723"/>
            <a:ext cx="3747314" cy="464787"/>
          </a:xfrm>
          <a:prstGeom prst="rect">
            <a:avLst/>
          </a:prstGeom>
        </p:spPr>
        <p:txBody>
          <a:bodyPr anchor="t" rtlCol="false" tIns="0" lIns="0" bIns="0" rIns="0">
            <a:spAutoFit/>
          </a:bodyPr>
          <a:lstStyle/>
          <a:p>
            <a:pPr algn="r"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Most Liked Feed</a:t>
            </a:r>
          </a:p>
        </p:txBody>
      </p:sp>
      <p:sp>
        <p:nvSpPr>
          <p:cNvPr name="TextBox 35" id="35"/>
          <p:cNvSpPr txBox="true"/>
          <p:nvPr/>
        </p:nvSpPr>
        <p:spPr>
          <a:xfrm rot="0">
            <a:off x="9268013" y="5938118"/>
            <a:ext cx="3644519" cy="1195070"/>
          </a:xfrm>
          <a:prstGeom prst="rect">
            <a:avLst/>
          </a:prstGeom>
        </p:spPr>
        <p:txBody>
          <a:bodyPr anchor="t" rtlCol="false" tIns="0" lIns="0" bIns="0" rIns="0">
            <a:spAutoFit/>
          </a:bodyPr>
          <a:lstStyle/>
          <a:p>
            <a:pPr algn="r">
              <a:lnSpc>
                <a:spcPts val="2380"/>
              </a:lnSpc>
            </a:pPr>
            <a:r>
              <a:rPr lang="en-US" sz="1700">
                <a:solidFill>
                  <a:srgbClr val="000000"/>
                </a:solidFill>
                <a:latin typeface="Telegraf"/>
                <a:ea typeface="Telegraf"/>
                <a:cs typeface="Telegraf"/>
                <a:sym typeface="Telegraf"/>
              </a:rPr>
              <a:t>Changed feed within groups and in “Trending Posts” to be organized by number of likes instead to stimulate interaction through social influence  </a:t>
            </a:r>
          </a:p>
        </p:txBody>
      </p:sp>
      <p:sp>
        <p:nvSpPr>
          <p:cNvPr name="TextBox 36" id="36"/>
          <p:cNvSpPr txBox="true"/>
          <p:nvPr/>
        </p:nvSpPr>
        <p:spPr>
          <a:xfrm rot="0">
            <a:off x="4989278" y="3331845"/>
            <a:ext cx="2983718" cy="464820"/>
          </a:xfrm>
          <a:prstGeom prst="rect">
            <a:avLst/>
          </a:prstGeom>
        </p:spPr>
        <p:txBody>
          <a:bodyPr anchor="t" rtlCol="false" tIns="0" lIns="0" bIns="0" rIns="0">
            <a:spAutoFit/>
          </a:bodyPr>
          <a:lstStyle/>
          <a:p>
            <a:pPr algn="l"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Scroll Search</a:t>
            </a:r>
          </a:p>
        </p:txBody>
      </p:sp>
      <p:sp>
        <p:nvSpPr>
          <p:cNvPr name="TextBox 37" id="37"/>
          <p:cNvSpPr txBox="true"/>
          <p:nvPr/>
        </p:nvSpPr>
        <p:spPr>
          <a:xfrm rot="0">
            <a:off x="4989278" y="3867257"/>
            <a:ext cx="3608528" cy="899795"/>
          </a:xfrm>
          <a:prstGeom prst="rect">
            <a:avLst/>
          </a:prstGeom>
        </p:spPr>
        <p:txBody>
          <a:bodyPr anchor="t" rtlCol="false" tIns="0" lIns="0" bIns="0" rIns="0">
            <a:spAutoFit/>
          </a:bodyPr>
          <a:lstStyle/>
          <a:p>
            <a:pPr algn="l">
              <a:lnSpc>
                <a:spcPts val="2380"/>
              </a:lnSpc>
            </a:pPr>
            <a:r>
              <a:rPr lang="en-US" sz="1700">
                <a:solidFill>
                  <a:srgbClr val="000000"/>
                </a:solidFill>
                <a:latin typeface="Telegraf"/>
                <a:ea typeface="Telegraf"/>
                <a:cs typeface="Telegraf"/>
                <a:sym typeface="Telegraf"/>
              </a:rPr>
              <a:t>Users that join many groups may find it tedious to only access a group through scrolling to it</a:t>
            </a:r>
          </a:p>
        </p:txBody>
      </p:sp>
      <p:sp>
        <p:nvSpPr>
          <p:cNvPr name="TextBox 38" id="38"/>
          <p:cNvSpPr txBox="true"/>
          <p:nvPr/>
        </p:nvSpPr>
        <p:spPr>
          <a:xfrm rot="0">
            <a:off x="9144000" y="3867257"/>
            <a:ext cx="3739995" cy="899795"/>
          </a:xfrm>
          <a:prstGeom prst="rect">
            <a:avLst/>
          </a:prstGeom>
        </p:spPr>
        <p:txBody>
          <a:bodyPr anchor="t" rtlCol="false" tIns="0" lIns="0" bIns="0" rIns="0">
            <a:spAutoFit/>
          </a:bodyPr>
          <a:lstStyle/>
          <a:p>
            <a:pPr algn="r">
              <a:lnSpc>
                <a:spcPts val="2380"/>
              </a:lnSpc>
            </a:pPr>
            <a:r>
              <a:rPr lang="en-US" sz="1700">
                <a:solidFill>
                  <a:srgbClr val="000000"/>
                </a:solidFill>
                <a:latin typeface="Telegraf"/>
                <a:ea typeface="Telegraf"/>
                <a:cs typeface="Telegraf"/>
                <a:sym typeface="Telegraf"/>
              </a:rPr>
              <a:t>Added a search bar to search for a group, reducing size taken up by group tabs and search friction </a:t>
            </a:r>
          </a:p>
        </p:txBody>
      </p:sp>
      <p:grpSp>
        <p:nvGrpSpPr>
          <p:cNvPr name="Group 39" id="39"/>
          <p:cNvGrpSpPr/>
          <p:nvPr/>
        </p:nvGrpSpPr>
        <p:grpSpPr>
          <a:xfrm rot="0">
            <a:off x="8372905" y="3367152"/>
            <a:ext cx="1020221" cy="555802"/>
            <a:chOff x="0" y="0"/>
            <a:chExt cx="1200668" cy="654108"/>
          </a:xfrm>
        </p:grpSpPr>
        <p:sp>
          <p:nvSpPr>
            <p:cNvPr name="Freeform 40" id="40"/>
            <p:cNvSpPr/>
            <p:nvPr/>
          </p:nvSpPr>
          <p:spPr>
            <a:xfrm flipH="false" flipV="false" rot="0">
              <a:off x="0" y="18535"/>
              <a:ext cx="1182500" cy="617037"/>
            </a:xfrm>
            <a:custGeom>
              <a:avLst/>
              <a:gdLst/>
              <a:ahLst/>
              <a:cxnLst/>
              <a:rect r="r" b="b" t="t" l="l"/>
              <a:pathLst>
                <a:path h="617037" w="1182500">
                  <a:moveTo>
                    <a:pt x="1171109" y="284731"/>
                  </a:moveTo>
                  <a:lnTo>
                    <a:pt x="823828" y="5253"/>
                  </a:lnTo>
                  <a:cubicBezTo>
                    <a:pt x="818379" y="868"/>
                    <a:pt x="810898" y="0"/>
                    <a:pt x="804590" y="3021"/>
                  </a:cubicBezTo>
                  <a:cubicBezTo>
                    <a:pt x="798283" y="6041"/>
                    <a:pt x="794268" y="12414"/>
                    <a:pt x="794268" y="19407"/>
                  </a:cubicBezTo>
                  <a:lnTo>
                    <a:pt x="794268" y="146723"/>
                  </a:lnTo>
                  <a:cubicBezTo>
                    <a:pt x="794268" y="156786"/>
                    <a:pt x="790271" y="166436"/>
                    <a:pt x="783155" y="173552"/>
                  </a:cubicBezTo>
                  <a:cubicBezTo>
                    <a:pt x="776040" y="180668"/>
                    <a:pt x="766389" y="184665"/>
                    <a:pt x="756326" y="184665"/>
                  </a:cubicBezTo>
                  <a:lnTo>
                    <a:pt x="37942" y="184665"/>
                  </a:lnTo>
                  <a:cubicBezTo>
                    <a:pt x="27879" y="184665"/>
                    <a:pt x="18229" y="188662"/>
                    <a:pt x="11113" y="195778"/>
                  </a:cubicBezTo>
                  <a:cubicBezTo>
                    <a:pt x="3997" y="202894"/>
                    <a:pt x="0" y="212544"/>
                    <a:pt x="0" y="222607"/>
                  </a:cubicBezTo>
                  <a:lnTo>
                    <a:pt x="0" y="394430"/>
                  </a:lnTo>
                  <a:cubicBezTo>
                    <a:pt x="0" y="404493"/>
                    <a:pt x="3997" y="414144"/>
                    <a:pt x="11113" y="421259"/>
                  </a:cubicBezTo>
                  <a:cubicBezTo>
                    <a:pt x="18229" y="428375"/>
                    <a:pt x="27879" y="432373"/>
                    <a:pt x="37942" y="432373"/>
                  </a:cubicBezTo>
                  <a:lnTo>
                    <a:pt x="756326" y="432373"/>
                  </a:lnTo>
                  <a:cubicBezTo>
                    <a:pt x="766389" y="432373"/>
                    <a:pt x="776040" y="436370"/>
                    <a:pt x="783155" y="443486"/>
                  </a:cubicBezTo>
                  <a:cubicBezTo>
                    <a:pt x="790271" y="450601"/>
                    <a:pt x="794268" y="460252"/>
                    <a:pt x="794268" y="470315"/>
                  </a:cubicBezTo>
                  <a:lnTo>
                    <a:pt x="794268" y="597630"/>
                  </a:lnTo>
                  <a:cubicBezTo>
                    <a:pt x="794268" y="604624"/>
                    <a:pt x="798283" y="610996"/>
                    <a:pt x="804590" y="614017"/>
                  </a:cubicBezTo>
                  <a:cubicBezTo>
                    <a:pt x="810898" y="617037"/>
                    <a:pt x="818379" y="616169"/>
                    <a:pt x="823828" y="611784"/>
                  </a:cubicBezTo>
                  <a:lnTo>
                    <a:pt x="1171109" y="332307"/>
                  </a:lnTo>
                  <a:cubicBezTo>
                    <a:pt x="1178312" y="326511"/>
                    <a:pt x="1182500" y="317764"/>
                    <a:pt x="1182500" y="308519"/>
                  </a:cubicBezTo>
                  <a:cubicBezTo>
                    <a:pt x="1182500" y="299274"/>
                    <a:pt x="1178312" y="290527"/>
                    <a:pt x="1171109" y="284731"/>
                  </a:cubicBezTo>
                  <a:close/>
                </a:path>
              </a:pathLst>
            </a:custGeom>
            <a:solidFill>
              <a:srgbClr val="CFCFFF"/>
            </a:solidFill>
          </p:spPr>
        </p:sp>
        <p:sp>
          <p:nvSpPr>
            <p:cNvPr name="TextBox 41" id="41"/>
            <p:cNvSpPr txBox="true"/>
            <p:nvPr/>
          </p:nvSpPr>
          <p:spPr>
            <a:xfrm>
              <a:off x="0" y="146050"/>
              <a:ext cx="1099068" cy="304858"/>
            </a:xfrm>
            <a:prstGeom prst="rect">
              <a:avLst/>
            </a:prstGeom>
          </p:spPr>
          <p:txBody>
            <a:bodyPr anchor="ctr" rtlCol="false" tIns="50800" lIns="50800" bIns="50800" rIns="50800"/>
            <a:lstStyle/>
            <a:p>
              <a:pPr algn="ctr">
                <a:lnSpc>
                  <a:spcPts val="2380"/>
                </a:lnSpc>
              </a:pPr>
            </a:p>
          </p:txBody>
        </p:sp>
      </p:grpSp>
      <p:grpSp>
        <p:nvGrpSpPr>
          <p:cNvPr name="Group 42" id="42"/>
          <p:cNvGrpSpPr/>
          <p:nvPr/>
        </p:nvGrpSpPr>
        <p:grpSpPr>
          <a:xfrm rot="0">
            <a:off x="8757903" y="5319359"/>
            <a:ext cx="1020221" cy="555802"/>
            <a:chOff x="0" y="0"/>
            <a:chExt cx="1200668" cy="654108"/>
          </a:xfrm>
        </p:grpSpPr>
        <p:sp>
          <p:nvSpPr>
            <p:cNvPr name="Freeform 43" id="43"/>
            <p:cNvSpPr/>
            <p:nvPr/>
          </p:nvSpPr>
          <p:spPr>
            <a:xfrm flipH="false" flipV="false" rot="0">
              <a:off x="0" y="18535"/>
              <a:ext cx="1182500" cy="617037"/>
            </a:xfrm>
            <a:custGeom>
              <a:avLst/>
              <a:gdLst/>
              <a:ahLst/>
              <a:cxnLst/>
              <a:rect r="r" b="b" t="t" l="l"/>
              <a:pathLst>
                <a:path h="617037" w="1182500">
                  <a:moveTo>
                    <a:pt x="1171109" y="284731"/>
                  </a:moveTo>
                  <a:lnTo>
                    <a:pt x="823828" y="5253"/>
                  </a:lnTo>
                  <a:cubicBezTo>
                    <a:pt x="818379" y="868"/>
                    <a:pt x="810898" y="0"/>
                    <a:pt x="804590" y="3021"/>
                  </a:cubicBezTo>
                  <a:cubicBezTo>
                    <a:pt x="798283" y="6041"/>
                    <a:pt x="794268" y="12414"/>
                    <a:pt x="794268" y="19407"/>
                  </a:cubicBezTo>
                  <a:lnTo>
                    <a:pt x="794268" y="146723"/>
                  </a:lnTo>
                  <a:cubicBezTo>
                    <a:pt x="794268" y="156786"/>
                    <a:pt x="790271" y="166436"/>
                    <a:pt x="783155" y="173552"/>
                  </a:cubicBezTo>
                  <a:cubicBezTo>
                    <a:pt x="776040" y="180668"/>
                    <a:pt x="766389" y="184665"/>
                    <a:pt x="756326" y="184665"/>
                  </a:cubicBezTo>
                  <a:lnTo>
                    <a:pt x="37942" y="184665"/>
                  </a:lnTo>
                  <a:cubicBezTo>
                    <a:pt x="27879" y="184665"/>
                    <a:pt x="18229" y="188662"/>
                    <a:pt x="11113" y="195778"/>
                  </a:cubicBezTo>
                  <a:cubicBezTo>
                    <a:pt x="3997" y="202894"/>
                    <a:pt x="0" y="212544"/>
                    <a:pt x="0" y="222607"/>
                  </a:cubicBezTo>
                  <a:lnTo>
                    <a:pt x="0" y="394430"/>
                  </a:lnTo>
                  <a:cubicBezTo>
                    <a:pt x="0" y="404493"/>
                    <a:pt x="3997" y="414144"/>
                    <a:pt x="11113" y="421259"/>
                  </a:cubicBezTo>
                  <a:cubicBezTo>
                    <a:pt x="18229" y="428375"/>
                    <a:pt x="27879" y="432373"/>
                    <a:pt x="37942" y="432373"/>
                  </a:cubicBezTo>
                  <a:lnTo>
                    <a:pt x="756326" y="432373"/>
                  </a:lnTo>
                  <a:cubicBezTo>
                    <a:pt x="766389" y="432373"/>
                    <a:pt x="776040" y="436370"/>
                    <a:pt x="783155" y="443486"/>
                  </a:cubicBezTo>
                  <a:cubicBezTo>
                    <a:pt x="790271" y="450601"/>
                    <a:pt x="794268" y="460252"/>
                    <a:pt x="794268" y="470315"/>
                  </a:cubicBezTo>
                  <a:lnTo>
                    <a:pt x="794268" y="597630"/>
                  </a:lnTo>
                  <a:cubicBezTo>
                    <a:pt x="794268" y="604624"/>
                    <a:pt x="798283" y="610996"/>
                    <a:pt x="804590" y="614017"/>
                  </a:cubicBezTo>
                  <a:cubicBezTo>
                    <a:pt x="810898" y="617037"/>
                    <a:pt x="818379" y="616169"/>
                    <a:pt x="823828" y="611784"/>
                  </a:cubicBezTo>
                  <a:lnTo>
                    <a:pt x="1171109" y="332307"/>
                  </a:lnTo>
                  <a:cubicBezTo>
                    <a:pt x="1178312" y="326511"/>
                    <a:pt x="1182500" y="317764"/>
                    <a:pt x="1182500" y="308519"/>
                  </a:cubicBezTo>
                  <a:cubicBezTo>
                    <a:pt x="1182500" y="299274"/>
                    <a:pt x="1178312" y="290527"/>
                    <a:pt x="1171109" y="284731"/>
                  </a:cubicBezTo>
                  <a:close/>
                </a:path>
              </a:pathLst>
            </a:custGeom>
            <a:solidFill>
              <a:srgbClr val="CFCFFF"/>
            </a:solidFill>
          </p:spPr>
        </p:sp>
        <p:sp>
          <p:nvSpPr>
            <p:cNvPr name="TextBox 44" id="44"/>
            <p:cNvSpPr txBox="true"/>
            <p:nvPr/>
          </p:nvSpPr>
          <p:spPr>
            <a:xfrm>
              <a:off x="0" y="146050"/>
              <a:ext cx="1099068" cy="304858"/>
            </a:xfrm>
            <a:prstGeom prst="rect">
              <a:avLst/>
            </a:prstGeom>
          </p:spPr>
          <p:txBody>
            <a:bodyPr anchor="ctr" rtlCol="false" tIns="50800" lIns="50800" bIns="50800" rIns="50800"/>
            <a:lstStyle/>
            <a:p>
              <a:pPr algn="ctr">
                <a:lnSpc>
                  <a:spcPts val="2380"/>
                </a:lnSpc>
              </a:pPr>
            </a:p>
          </p:txBody>
        </p:sp>
      </p:grpSp>
      <p:grpSp>
        <p:nvGrpSpPr>
          <p:cNvPr name="Group 45" id="45"/>
          <p:cNvGrpSpPr/>
          <p:nvPr/>
        </p:nvGrpSpPr>
        <p:grpSpPr>
          <a:xfrm rot="0">
            <a:off x="8597806" y="7512190"/>
            <a:ext cx="1020221" cy="555802"/>
            <a:chOff x="0" y="0"/>
            <a:chExt cx="1200668" cy="654108"/>
          </a:xfrm>
        </p:grpSpPr>
        <p:sp>
          <p:nvSpPr>
            <p:cNvPr name="Freeform 46" id="46"/>
            <p:cNvSpPr/>
            <p:nvPr/>
          </p:nvSpPr>
          <p:spPr>
            <a:xfrm flipH="false" flipV="false" rot="0">
              <a:off x="0" y="18535"/>
              <a:ext cx="1182500" cy="617037"/>
            </a:xfrm>
            <a:custGeom>
              <a:avLst/>
              <a:gdLst/>
              <a:ahLst/>
              <a:cxnLst/>
              <a:rect r="r" b="b" t="t" l="l"/>
              <a:pathLst>
                <a:path h="617037" w="1182500">
                  <a:moveTo>
                    <a:pt x="1171109" y="284731"/>
                  </a:moveTo>
                  <a:lnTo>
                    <a:pt x="823828" y="5253"/>
                  </a:lnTo>
                  <a:cubicBezTo>
                    <a:pt x="818379" y="868"/>
                    <a:pt x="810898" y="0"/>
                    <a:pt x="804590" y="3021"/>
                  </a:cubicBezTo>
                  <a:cubicBezTo>
                    <a:pt x="798283" y="6041"/>
                    <a:pt x="794268" y="12414"/>
                    <a:pt x="794268" y="19407"/>
                  </a:cubicBezTo>
                  <a:lnTo>
                    <a:pt x="794268" y="146723"/>
                  </a:lnTo>
                  <a:cubicBezTo>
                    <a:pt x="794268" y="156786"/>
                    <a:pt x="790271" y="166436"/>
                    <a:pt x="783155" y="173552"/>
                  </a:cubicBezTo>
                  <a:cubicBezTo>
                    <a:pt x="776040" y="180668"/>
                    <a:pt x="766389" y="184665"/>
                    <a:pt x="756326" y="184665"/>
                  </a:cubicBezTo>
                  <a:lnTo>
                    <a:pt x="37942" y="184665"/>
                  </a:lnTo>
                  <a:cubicBezTo>
                    <a:pt x="27879" y="184665"/>
                    <a:pt x="18229" y="188662"/>
                    <a:pt x="11113" y="195778"/>
                  </a:cubicBezTo>
                  <a:cubicBezTo>
                    <a:pt x="3997" y="202894"/>
                    <a:pt x="0" y="212544"/>
                    <a:pt x="0" y="222607"/>
                  </a:cubicBezTo>
                  <a:lnTo>
                    <a:pt x="0" y="394430"/>
                  </a:lnTo>
                  <a:cubicBezTo>
                    <a:pt x="0" y="404493"/>
                    <a:pt x="3997" y="414144"/>
                    <a:pt x="11113" y="421259"/>
                  </a:cubicBezTo>
                  <a:cubicBezTo>
                    <a:pt x="18229" y="428375"/>
                    <a:pt x="27879" y="432373"/>
                    <a:pt x="37942" y="432373"/>
                  </a:cubicBezTo>
                  <a:lnTo>
                    <a:pt x="756326" y="432373"/>
                  </a:lnTo>
                  <a:cubicBezTo>
                    <a:pt x="766389" y="432373"/>
                    <a:pt x="776040" y="436370"/>
                    <a:pt x="783155" y="443486"/>
                  </a:cubicBezTo>
                  <a:cubicBezTo>
                    <a:pt x="790271" y="450601"/>
                    <a:pt x="794268" y="460252"/>
                    <a:pt x="794268" y="470315"/>
                  </a:cubicBezTo>
                  <a:lnTo>
                    <a:pt x="794268" y="597630"/>
                  </a:lnTo>
                  <a:cubicBezTo>
                    <a:pt x="794268" y="604624"/>
                    <a:pt x="798283" y="610996"/>
                    <a:pt x="804590" y="614017"/>
                  </a:cubicBezTo>
                  <a:cubicBezTo>
                    <a:pt x="810898" y="617037"/>
                    <a:pt x="818379" y="616169"/>
                    <a:pt x="823828" y="611784"/>
                  </a:cubicBezTo>
                  <a:lnTo>
                    <a:pt x="1171109" y="332307"/>
                  </a:lnTo>
                  <a:cubicBezTo>
                    <a:pt x="1178312" y="326511"/>
                    <a:pt x="1182500" y="317764"/>
                    <a:pt x="1182500" y="308519"/>
                  </a:cubicBezTo>
                  <a:cubicBezTo>
                    <a:pt x="1182500" y="299274"/>
                    <a:pt x="1178312" y="290527"/>
                    <a:pt x="1171109" y="284731"/>
                  </a:cubicBezTo>
                  <a:close/>
                </a:path>
              </a:pathLst>
            </a:custGeom>
            <a:solidFill>
              <a:srgbClr val="CFCFFF"/>
            </a:solidFill>
          </p:spPr>
        </p:sp>
        <p:sp>
          <p:nvSpPr>
            <p:cNvPr name="TextBox 47" id="47"/>
            <p:cNvSpPr txBox="true"/>
            <p:nvPr/>
          </p:nvSpPr>
          <p:spPr>
            <a:xfrm>
              <a:off x="0" y="146050"/>
              <a:ext cx="1099068" cy="304858"/>
            </a:xfrm>
            <a:prstGeom prst="rect">
              <a:avLst/>
            </a:prstGeom>
          </p:spPr>
          <p:txBody>
            <a:bodyPr anchor="ctr" rtlCol="false" tIns="50800" lIns="50800" bIns="50800" rIns="50800"/>
            <a:lstStyle/>
            <a:p>
              <a:pPr algn="ctr">
                <a:lnSpc>
                  <a:spcPts val="2380"/>
                </a:lnSpc>
              </a:pP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sp>
        <p:nvSpPr>
          <p:cNvPr name="Freeform 2" id="2"/>
          <p:cNvSpPr/>
          <p:nvPr/>
        </p:nvSpPr>
        <p:spPr>
          <a:xfrm flipH="false" flipV="false" rot="0">
            <a:off x="1926478" y="6148402"/>
            <a:ext cx="3538631" cy="707726"/>
          </a:xfrm>
          <a:custGeom>
            <a:avLst/>
            <a:gdLst/>
            <a:ahLst/>
            <a:cxnLst/>
            <a:rect r="r" b="b" t="t" l="l"/>
            <a:pathLst>
              <a:path h="707726" w="3538631">
                <a:moveTo>
                  <a:pt x="0" y="0"/>
                </a:moveTo>
                <a:lnTo>
                  <a:pt x="3538631" y="0"/>
                </a:lnTo>
                <a:lnTo>
                  <a:pt x="3538631" y="707726"/>
                </a:lnTo>
                <a:lnTo>
                  <a:pt x="0" y="707726"/>
                </a:lnTo>
                <a:lnTo>
                  <a:pt x="0" y="0"/>
                </a:lnTo>
                <a:close/>
              </a:path>
            </a:pathLst>
          </a:custGeom>
          <a:blipFill>
            <a:blip r:embed="rId2">
              <a:alphaModFix amt="61000"/>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926478" y="2457886"/>
            <a:ext cx="8688194" cy="4293446"/>
          </a:xfrm>
          <a:prstGeom prst="rect">
            <a:avLst/>
          </a:prstGeom>
        </p:spPr>
        <p:txBody>
          <a:bodyPr anchor="t" rtlCol="false" tIns="0" lIns="0" bIns="0" rIns="0">
            <a:spAutoFit/>
          </a:bodyPr>
          <a:lstStyle/>
          <a:p>
            <a:pPr algn="l" marL="0" indent="0" lvl="0">
              <a:lnSpc>
                <a:spcPts val="5664"/>
              </a:lnSpc>
            </a:pPr>
            <a:r>
              <a:rPr lang="en-US" b="true" sz="4800">
                <a:solidFill>
                  <a:srgbClr val="000000"/>
                </a:solidFill>
                <a:latin typeface="RoxboroughCF Bold"/>
                <a:ea typeface="RoxboroughCF Bold"/>
                <a:cs typeface="RoxboroughCF Bold"/>
                <a:sym typeface="RoxboroughCF Bold"/>
              </a:rPr>
              <a:t>Nightshift workers are often lonely, believe that work and personal life can’t go hand in hand, and that they have little to no time to care for connections with others</a:t>
            </a:r>
          </a:p>
        </p:txBody>
      </p:sp>
      <p:sp>
        <p:nvSpPr>
          <p:cNvPr name="TextBox 4" id="4"/>
          <p:cNvSpPr txBox="true"/>
          <p:nvPr/>
        </p:nvSpPr>
        <p:spPr>
          <a:xfrm rot="0">
            <a:off x="1926478" y="7805762"/>
            <a:ext cx="8063427" cy="378156"/>
          </a:xfrm>
          <a:prstGeom prst="rect">
            <a:avLst/>
          </a:prstGeom>
        </p:spPr>
        <p:txBody>
          <a:bodyPr anchor="t" rtlCol="false" tIns="0" lIns="0" bIns="0" rIns="0">
            <a:spAutoFit/>
          </a:bodyPr>
          <a:lstStyle/>
          <a:p>
            <a:pPr algn="l" marL="0" indent="0" lvl="0">
              <a:lnSpc>
                <a:spcPts val="2879"/>
              </a:lnSpc>
            </a:pPr>
            <a:r>
              <a:rPr lang="en-US" sz="2400">
                <a:solidFill>
                  <a:srgbClr val="000000"/>
                </a:solidFill>
                <a:latin typeface="Telegraf"/>
                <a:ea typeface="Telegraf"/>
                <a:cs typeface="Telegraf"/>
                <a:sym typeface="Telegraf"/>
              </a:rPr>
              <a:t>Problem Statement</a:t>
            </a:r>
          </a:p>
        </p:txBody>
      </p:sp>
      <p:grpSp>
        <p:nvGrpSpPr>
          <p:cNvPr name="Group 5" id="5"/>
          <p:cNvGrpSpPr/>
          <p:nvPr/>
        </p:nvGrpSpPr>
        <p:grpSpPr>
          <a:xfrm rot="0">
            <a:off x="11241494" y="1836703"/>
            <a:ext cx="6360420" cy="6675906"/>
            <a:chOff x="0" y="0"/>
            <a:chExt cx="10354308" cy="10867897"/>
          </a:xfrm>
        </p:grpSpPr>
        <p:sp>
          <p:nvSpPr>
            <p:cNvPr name="Freeform 6" id="6"/>
            <p:cNvSpPr/>
            <p:nvPr/>
          </p:nvSpPr>
          <p:spPr>
            <a:xfrm flipH="false" flipV="false" rot="0">
              <a:off x="57150" y="58420"/>
              <a:ext cx="10284458" cy="10796776"/>
            </a:xfrm>
            <a:custGeom>
              <a:avLst/>
              <a:gdLst/>
              <a:ahLst/>
              <a:cxnLst/>
              <a:rect r="r" b="b" t="t" l="l"/>
              <a:pathLst>
                <a:path h="10796776" w="10284458">
                  <a:moveTo>
                    <a:pt x="10199368" y="10766297"/>
                  </a:moveTo>
                  <a:lnTo>
                    <a:pt x="0" y="10766297"/>
                  </a:lnTo>
                  <a:cubicBezTo>
                    <a:pt x="5080" y="10784076"/>
                    <a:pt x="21590" y="10796776"/>
                    <a:pt x="40640" y="10796776"/>
                  </a:cubicBezTo>
                  <a:lnTo>
                    <a:pt x="10241278" y="10796776"/>
                  </a:lnTo>
                  <a:cubicBezTo>
                    <a:pt x="10265408" y="10796776"/>
                    <a:pt x="10284458" y="10777726"/>
                    <a:pt x="10284458" y="10753597"/>
                  </a:cubicBezTo>
                  <a:lnTo>
                    <a:pt x="10284458" y="40640"/>
                  </a:lnTo>
                  <a:cubicBezTo>
                    <a:pt x="10284458" y="21590"/>
                    <a:pt x="10271758" y="6350"/>
                    <a:pt x="10255248" y="0"/>
                  </a:cubicBezTo>
                  <a:lnTo>
                    <a:pt x="10255248" y="10710416"/>
                  </a:lnTo>
                  <a:cubicBezTo>
                    <a:pt x="10255248" y="10740897"/>
                    <a:pt x="10229848" y="10766297"/>
                    <a:pt x="10199368" y="10766297"/>
                  </a:cubicBezTo>
                  <a:close/>
                </a:path>
              </a:pathLst>
            </a:custGeom>
            <a:solidFill>
              <a:srgbClr val="000000"/>
            </a:solidFill>
          </p:spPr>
        </p:sp>
        <p:sp>
          <p:nvSpPr>
            <p:cNvPr name="Freeform 7" id="7"/>
            <p:cNvSpPr/>
            <p:nvPr/>
          </p:nvSpPr>
          <p:spPr>
            <a:xfrm flipH="false" flipV="false" rot="0">
              <a:off x="12700" y="12700"/>
              <a:ext cx="10286998" cy="10799317"/>
            </a:xfrm>
            <a:custGeom>
              <a:avLst/>
              <a:gdLst/>
              <a:ahLst/>
              <a:cxnLst/>
              <a:rect r="r" b="b" t="t" l="l"/>
              <a:pathLst>
                <a:path h="10799317" w="10286998">
                  <a:moveTo>
                    <a:pt x="43180" y="10799317"/>
                  </a:moveTo>
                  <a:lnTo>
                    <a:pt x="10243818" y="10799317"/>
                  </a:lnTo>
                  <a:cubicBezTo>
                    <a:pt x="10267948" y="10799317"/>
                    <a:pt x="10286998" y="10780267"/>
                    <a:pt x="10286998" y="10756136"/>
                  </a:cubicBezTo>
                  <a:lnTo>
                    <a:pt x="10286998" y="43180"/>
                  </a:lnTo>
                  <a:cubicBezTo>
                    <a:pt x="10286998" y="19050"/>
                    <a:pt x="10267948" y="0"/>
                    <a:pt x="10243818" y="0"/>
                  </a:cubicBezTo>
                  <a:lnTo>
                    <a:pt x="43180" y="0"/>
                  </a:lnTo>
                  <a:cubicBezTo>
                    <a:pt x="19050" y="0"/>
                    <a:pt x="0" y="19050"/>
                    <a:pt x="0" y="43180"/>
                  </a:cubicBezTo>
                  <a:lnTo>
                    <a:pt x="0" y="10756136"/>
                  </a:lnTo>
                  <a:cubicBezTo>
                    <a:pt x="0" y="10780267"/>
                    <a:pt x="19050" y="10799317"/>
                    <a:pt x="43180" y="10799317"/>
                  </a:cubicBezTo>
                  <a:close/>
                </a:path>
              </a:pathLst>
            </a:custGeom>
            <a:solidFill>
              <a:srgbClr val="F8F8F8"/>
            </a:solidFill>
          </p:spPr>
        </p:sp>
        <p:sp>
          <p:nvSpPr>
            <p:cNvPr name="Freeform 8" id="8"/>
            <p:cNvSpPr/>
            <p:nvPr/>
          </p:nvSpPr>
          <p:spPr>
            <a:xfrm flipH="false" flipV="false" rot="0">
              <a:off x="0" y="0"/>
              <a:ext cx="10354308" cy="10867896"/>
            </a:xfrm>
            <a:custGeom>
              <a:avLst/>
              <a:gdLst/>
              <a:ahLst/>
              <a:cxnLst/>
              <a:rect r="r" b="b" t="t" l="l"/>
              <a:pathLst>
                <a:path h="10867896" w="10354308">
                  <a:moveTo>
                    <a:pt x="10311128" y="44450"/>
                  </a:moveTo>
                  <a:cubicBezTo>
                    <a:pt x="10306048" y="19050"/>
                    <a:pt x="10283188" y="0"/>
                    <a:pt x="10256518" y="0"/>
                  </a:cubicBezTo>
                  <a:lnTo>
                    <a:pt x="55880" y="0"/>
                  </a:lnTo>
                  <a:cubicBezTo>
                    <a:pt x="25400" y="0"/>
                    <a:pt x="0" y="25400"/>
                    <a:pt x="0" y="55880"/>
                  </a:cubicBezTo>
                  <a:lnTo>
                    <a:pt x="0" y="10768836"/>
                  </a:lnTo>
                  <a:cubicBezTo>
                    <a:pt x="0" y="10795507"/>
                    <a:pt x="17780" y="10817096"/>
                    <a:pt x="43180" y="10823446"/>
                  </a:cubicBezTo>
                  <a:cubicBezTo>
                    <a:pt x="48260" y="10848846"/>
                    <a:pt x="71120" y="10867896"/>
                    <a:pt x="97790" y="10867896"/>
                  </a:cubicBezTo>
                  <a:lnTo>
                    <a:pt x="10298428" y="10867896"/>
                  </a:lnTo>
                  <a:cubicBezTo>
                    <a:pt x="10328908" y="10867896"/>
                    <a:pt x="10354308" y="10842496"/>
                    <a:pt x="10354308" y="10812017"/>
                  </a:cubicBezTo>
                  <a:lnTo>
                    <a:pt x="10354308" y="99060"/>
                  </a:lnTo>
                  <a:cubicBezTo>
                    <a:pt x="10354308" y="72390"/>
                    <a:pt x="10336528" y="50800"/>
                    <a:pt x="10311128" y="44450"/>
                  </a:cubicBezTo>
                  <a:close/>
                  <a:moveTo>
                    <a:pt x="12700" y="10768836"/>
                  </a:moveTo>
                  <a:lnTo>
                    <a:pt x="12700" y="55880"/>
                  </a:lnTo>
                  <a:cubicBezTo>
                    <a:pt x="12700" y="31750"/>
                    <a:pt x="31750" y="12700"/>
                    <a:pt x="55880" y="12700"/>
                  </a:cubicBezTo>
                  <a:lnTo>
                    <a:pt x="10256518" y="12700"/>
                  </a:lnTo>
                  <a:cubicBezTo>
                    <a:pt x="10280648" y="12700"/>
                    <a:pt x="10299698" y="31750"/>
                    <a:pt x="10299698" y="55880"/>
                  </a:cubicBezTo>
                  <a:lnTo>
                    <a:pt x="10299698" y="10768836"/>
                  </a:lnTo>
                  <a:cubicBezTo>
                    <a:pt x="10299698" y="10792967"/>
                    <a:pt x="10280648" y="10812017"/>
                    <a:pt x="10256518" y="10812017"/>
                  </a:cubicBezTo>
                  <a:lnTo>
                    <a:pt x="55880" y="10812017"/>
                  </a:lnTo>
                  <a:cubicBezTo>
                    <a:pt x="31750" y="10812017"/>
                    <a:pt x="12700" y="10792967"/>
                    <a:pt x="12700" y="10768836"/>
                  </a:cubicBezTo>
                  <a:close/>
                  <a:moveTo>
                    <a:pt x="10341608" y="10812017"/>
                  </a:moveTo>
                  <a:cubicBezTo>
                    <a:pt x="10341608" y="10836146"/>
                    <a:pt x="10322558" y="10855196"/>
                    <a:pt x="10298428" y="10855196"/>
                  </a:cubicBezTo>
                  <a:lnTo>
                    <a:pt x="97790" y="10855196"/>
                  </a:lnTo>
                  <a:cubicBezTo>
                    <a:pt x="78740" y="10855196"/>
                    <a:pt x="62230" y="10842496"/>
                    <a:pt x="57150" y="10824717"/>
                  </a:cubicBezTo>
                  <a:lnTo>
                    <a:pt x="10256518" y="10824717"/>
                  </a:lnTo>
                  <a:cubicBezTo>
                    <a:pt x="10286998" y="10824717"/>
                    <a:pt x="10312398" y="10799317"/>
                    <a:pt x="10312398" y="10768836"/>
                  </a:cubicBezTo>
                  <a:lnTo>
                    <a:pt x="10312398" y="58420"/>
                  </a:lnTo>
                  <a:cubicBezTo>
                    <a:pt x="10328908" y="64770"/>
                    <a:pt x="10341608" y="80010"/>
                    <a:pt x="10341608" y="99060"/>
                  </a:cubicBezTo>
                  <a:lnTo>
                    <a:pt x="10341608" y="10812017"/>
                  </a:lnTo>
                  <a:close/>
                </a:path>
              </a:pathLst>
            </a:custGeom>
            <a:solidFill>
              <a:srgbClr val="000000"/>
            </a:solidFill>
          </p:spPr>
        </p:sp>
      </p:grpSp>
      <p:sp>
        <p:nvSpPr>
          <p:cNvPr name="Freeform 9" id="9"/>
          <p:cNvSpPr/>
          <p:nvPr/>
        </p:nvSpPr>
        <p:spPr>
          <a:xfrm flipH="false" flipV="false" rot="-5400000">
            <a:off x="13780865" y="1095756"/>
            <a:ext cx="1243499" cy="3674608"/>
          </a:xfrm>
          <a:custGeom>
            <a:avLst/>
            <a:gdLst/>
            <a:ahLst/>
            <a:cxnLst/>
            <a:rect r="r" b="b" t="t" l="l"/>
            <a:pathLst>
              <a:path h="3674608" w="1243499">
                <a:moveTo>
                  <a:pt x="0" y="0"/>
                </a:moveTo>
                <a:lnTo>
                  <a:pt x="1243499" y="0"/>
                </a:lnTo>
                <a:lnTo>
                  <a:pt x="1243499" y="3674609"/>
                </a:lnTo>
                <a:lnTo>
                  <a:pt x="0" y="36746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2486310" y="2555817"/>
            <a:ext cx="3870790" cy="627152"/>
          </a:xfrm>
          <a:prstGeom prst="rect">
            <a:avLst/>
          </a:prstGeom>
        </p:spPr>
        <p:txBody>
          <a:bodyPr anchor="t" rtlCol="false" tIns="0" lIns="0" bIns="0" rIns="0">
            <a:spAutoFit/>
          </a:bodyPr>
          <a:lstStyle/>
          <a:p>
            <a:pPr algn="ctr" marL="0" indent="0" lvl="0">
              <a:lnSpc>
                <a:spcPts val="5194"/>
              </a:lnSpc>
              <a:spcBef>
                <a:spcPct val="0"/>
              </a:spcBef>
            </a:pPr>
            <a:r>
              <a:rPr lang="en-US" b="true" sz="3710">
                <a:solidFill>
                  <a:srgbClr val="000000"/>
                </a:solidFill>
                <a:latin typeface="RoxboroughCF Bold"/>
                <a:ea typeface="RoxboroughCF Bold"/>
                <a:cs typeface="RoxboroughCF Bold"/>
                <a:sym typeface="RoxboroughCF Bold"/>
              </a:rPr>
              <a:t>Our Solution</a:t>
            </a:r>
          </a:p>
        </p:txBody>
      </p:sp>
      <p:sp>
        <p:nvSpPr>
          <p:cNvPr name="TextBox 11" id="11"/>
          <p:cNvSpPr txBox="true"/>
          <p:nvPr/>
        </p:nvSpPr>
        <p:spPr>
          <a:xfrm rot="0">
            <a:off x="11848036" y="4165118"/>
            <a:ext cx="5109157" cy="3228876"/>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Telegraf"/>
                <a:ea typeface="Telegraf"/>
                <a:cs typeface="Telegraf"/>
                <a:sym typeface="Telegraf"/>
              </a:rPr>
              <a:t>An online community of night shift workers with similar backgrounds, work schedules, situations etc. to share resources, tips, and support each other</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grpSp>
        <p:nvGrpSpPr>
          <p:cNvPr name="Group 2" id="2"/>
          <p:cNvGrpSpPr/>
          <p:nvPr/>
        </p:nvGrpSpPr>
        <p:grpSpPr>
          <a:xfrm rot="0">
            <a:off x="874315" y="2293612"/>
            <a:ext cx="16539370" cy="1043686"/>
            <a:chOff x="0" y="0"/>
            <a:chExt cx="4356048" cy="274880"/>
          </a:xfrm>
        </p:grpSpPr>
        <p:sp>
          <p:nvSpPr>
            <p:cNvPr name="Freeform 3" id="3"/>
            <p:cNvSpPr/>
            <p:nvPr/>
          </p:nvSpPr>
          <p:spPr>
            <a:xfrm flipH="false" flipV="false" rot="0">
              <a:off x="0" y="0"/>
              <a:ext cx="4356048" cy="274880"/>
            </a:xfrm>
            <a:custGeom>
              <a:avLst/>
              <a:gdLst/>
              <a:ahLst/>
              <a:cxnLst/>
              <a:rect r="r" b="b" t="t" l="l"/>
              <a:pathLst>
                <a:path h="274880" w="4356048">
                  <a:moveTo>
                    <a:pt x="7958" y="0"/>
                  </a:moveTo>
                  <a:lnTo>
                    <a:pt x="4348090" y="0"/>
                  </a:lnTo>
                  <a:cubicBezTo>
                    <a:pt x="4352485" y="0"/>
                    <a:pt x="4356048" y="3563"/>
                    <a:pt x="4356048" y="7958"/>
                  </a:cubicBezTo>
                  <a:lnTo>
                    <a:pt x="4356048" y="266923"/>
                  </a:lnTo>
                  <a:cubicBezTo>
                    <a:pt x="4356048" y="271318"/>
                    <a:pt x="4352485" y="274880"/>
                    <a:pt x="4348090" y="274880"/>
                  </a:cubicBezTo>
                  <a:lnTo>
                    <a:pt x="7958" y="274880"/>
                  </a:lnTo>
                  <a:cubicBezTo>
                    <a:pt x="3563" y="274880"/>
                    <a:pt x="0" y="271318"/>
                    <a:pt x="0" y="266923"/>
                  </a:cubicBezTo>
                  <a:lnTo>
                    <a:pt x="0" y="7958"/>
                  </a:lnTo>
                  <a:cubicBezTo>
                    <a:pt x="0" y="3563"/>
                    <a:pt x="3563" y="0"/>
                    <a:pt x="7958" y="0"/>
                  </a:cubicBezTo>
                  <a:close/>
                </a:path>
              </a:pathLst>
            </a:custGeom>
            <a:solidFill>
              <a:srgbClr val="F8F8F8"/>
            </a:solidFill>
            <a:ln w="19050" cap="sq">
              <a:solidFill>
                <a:srgbClr val="3F3F3F"/>
              </a:solidFill>
              <a:prstDash val="solid"/>
              <a:miter/>
            </a:ln>
          </p:spPr>
        </p:sp>
        <p:sp>
          <p:nvSpPr>
            <p:cNvPr name="TextBox 4" id="4"/>
            <p:cNvSpPr txBox="true"/>
            <p:nvPr/>
          </p:nvSpPr>
          <p:spPr>
            <a:xfrm>
              <a:off x="0" y="-57150"/>
              <a:ext cx="4356048" cy="332030"/>
            </a:xfrm>
            <a:prstGeom prst="rect">
              <a:avLst/>
            </a:prstGeom>
          </p:spPr>
          <p:txBody>
            <a:bodyPr anchor="ctr" rtlCol="false" tIns="50800" lIns="50800" bIns="50800" rIns="50800"/>
            <a:lstStyle/>
            <a:p>
              <a:pPr algn="ctr">
                <a:lnSpc>
                  <a:spcPts val="2380"/>
                </a:lnSpc>
              </a:pPr>
            </a:p>
          </p:txBody>
        </p:sp>
      </p:grpSp>
      <p:sp>
        <p:nvSpPr>
          <p:cNvPr name="Freeform 5" id="5"/>
          <p:cNvSpPr/>
          <p:nvPr/>
        </p:nvSpPr>
        <p:spPr>
          <a:xfrm flipH="false" flipV="false" rot="0">
            <a:off x="1320711" y="2619138"/>
            <a:ext cx="376928" cy="392633"/>
          </a:xfrm>
          <a:custGeom>
            <a:avLst/>
            <a:gdLst/>
            <a:ahLst/>
            <a:cxnLst/>
            <a:rect r="r" b="b" t="t" l="l"/>
            <a:pathLst>
              <a:path h="392633" w="376928">
                <a:moveTo>
                  <a:pt x="0" y="0"/>
                </a:moveTo>
                <a:lnTo>
                  <a:pt x="376928" y="0"/>
                </a:lnTo>
                <a:lnTo>
                  <a:pt x="376928" y="392633"/>
                </a:lnTo>
                <a:lnTo>
                  <a:pt x="0" y="3926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132247" y="4750867"/>
            <a:ext cx="376928" cy="392633"/>
          </a:xfrm>
          <a:custGeom>
            <a:avLst/>
            <a:gdLst/>
            <a:ahLst/>
            <a:cxnLst/>
            <a:rect r="r" b="b" t="t" l="l"/>
            <a:pathLst>
              <a:path h="392633" w="376928">
                <a:moveTo>
                  <a:pt x="0" y="0"/>
                </a:moveTo>
                <a:lnTo>
                  <a:pt x="376928" y="0"/>
                </a:lnTo>
                <a:lnTo>
                  <a:pt x="376928" y="392633"/>
                </a:lnTo>
                <a:lnTo>
                  <a:pt x="0" y="3926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5640703" y="4667747"/>
            <a:ext cx="376928" cy="392633"/>
          </a:xfrm>
          <a:custGeom>
            <a:avLst/>
            <a:gdLst/>
            <a:ahLst/>
            <a:cxnLst/>
            <a:rect r="r" b="b" t="t" l="l"/>
            <a:pathLst>
              <a:path h="392633" w="376928">
                <a:moveTo>
                  <a:pt x="0" y="0"/>
                </a:moveTo>
                <a:lnTo>
                  <a:pt x="376928" y="0"/>
                </a:lnTo>
                <a:lnTo>
                  <a:pt x="376928" y="392633"/>
                </a:lnTo>
                <a:lnTo>
                  <a:pt x="0" y="3926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7067366" y="2589503"/>
            <a:ext cx="405377" cy="422268"/>
          </a:xfrm>
          <a:custGeom>
            <a:avLst/>
            <a:gdLst/>
            <a:ahLst/>
            <a:cxnLst/>
            <a:rect r="r" b="b" t="t" l="l"/>
            <a:pathLst>
              <a:path h="422268" w="405377">
                <a:moveTo>
                  <a:pt x="0" y="0"/>
                </a:moveTo>
                <a:lnTo>
                  <a:pt x="405377" y="0"/>
                </a:lnTo>
                <a:lnTo>
                  <a:pt x="405377" y="422268"/>
                </a:lnTo>
                <a:lnTo>
                  <a:pt x="0" y="4222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4222740" y="4606119"/>
            <a:ext cx="405377" cy="422268"/>
          </a:xfrm>
          <a:custGeom>
            <a:avLst/>
            <a:gdLst/>
            <a:ahLst/>
            <a:cxnLst/>
            <a:rect r="r" b="b" t="t" l="l"/>
            <a:pathLst>
              <a:path h="422268" w="405377">
                <a:moveTo>
                  <a:pt x="0" y="0"/>
                </a:moveTo>
                <a:lnTo>
                  <a:pt x="405378" y="0"/>
                </a:lnTo>
                <a:lnTo>
                  <a:pt x="405378" y="422268"/>
                </a:lnTo>
                <a:lnTo>
                  <a:pt x="0" y="4222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3270379" y="2589503"/>
            <a:ext cx="391028" cy="407321"/>
          </a:xfrm>
          <a:custGeom>
            <a:avLst/>
            <a:gdLst/>
            <a:ahLst/>
            <a:cxnLst/>
            <a:rect r="r" b="b" t="t" l="l"/>
            <a:pathLst>
              <a:path h="407321" w="391028">
                <a:moveTo>
                  <a:pt x="0" y="0"/>
                </a:moveTo>
                <a:lnTo>
                  <a:pt x="391029" y="0"/>
                </a:lnTo>
                <a:lnTo>
                  <a:pt x="391029" y="407321"/>
                </a:lnTo>
                <a:lnTo>
                  <a:pt x="0" y="4073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5140793" y="3899273"/>
            <a:ext cx="2983718" cy="484378"/>
          </a:xfrm>
          <a:prstGeom prst="rect">
            <a:avLst/>
          </a:prstGeom>
        </p:spPr>
        <p:txBody>
          <a:bodyPr anchor="t" rtlCol="false" tIns="0" lIns="0" bIns="0" rIns="0">
            <a:spAutoFit/>
          </a:bodyPr>
          <a:lstStyle/>
          <a:p>
            <a:pPr algn="ctr" marL="0" indent="0" lvl="0">
              <a:lnSpc>
                <a:spcPts val="3775"/>
              </a:lnSpc>
              <a:spcBef>
                <a:spcPct val="0"/>
              </a:spcBef>
            </a:pPr>
            <a:r>
              <a:rPr lang="en-US" b="true" sz="3199">
                <a:solidFill>
                  <a:srgbClr val="000000"/>
                </a:solidFill>
                <a:latin typeface="RoxboroughCF Bold"/>
                <a:ea typeface="RoxboroughCF Bold"/>
                <a:cs typeface="RoxboroughCF Bold"/>
                <a:sym typeface="RoxboroughCF Bold"/>
              </a:rPr>
              <a:t>Search Bar</a:t>
            </a:r>
          </a:p>
        </p:txBody>
      </p:sp>
      <p:sp>
        <p:nvSpPr>
          <p:cNvPr name="TextBox 12" id="12"/>
          <p:cNvSpPr txBox="true"/>
          <p:nvPr/>
        </p:nvSpPr>
        <p:spPr>
          <a:xfrm rot="0">
            <a:off x="1050841" y="3899273"/>
            <a:ext cx="2983718" cy="484378"/>
          </a:xfrm>
          <a:prstGeom prst="rect">
            <a:avLst/>
          </a:prstGeom>
        </p:spPr>
        <p:txBody>
          <a:bodyPr anchor="t" rtlCol="false" tIns="0" lIns="0" bIns="0" rIns="0">
            <a:spAutoFit/>
          </a:bodyPr>
          <a:lstStyle/>
          <a:p>
            <a:pPr algn="ctr" marL="0" indent="0" lvl="0">
              <a:lnSpc>
                <a:spcPts val="3775"/>
              </a:lnSpc>
              <a:spcBef>
                <a:spcPct val="0"/>
              </a:spcBef>
            </a:pPr>
            <a:r>
              <a:rPr lang="en-US" b="true" sz="3199">
                <a:solidFill>
                  <a:srgbClr val="000000"/>
                </a:solidFill>
                <a:latin typeface="RoxboroughCF Bold"/>
                <a:ea typeface="RoxboroughCF Bold"/>
                <a:cs typeface="RoxboroughCF Bold"/>
                <a:sym typeface="RoxboroughCF Bold"/>
              </a:rPr>
              <a:t>Trending Posts</a:t>
            </a:r>
          </a:p>
        </p:txBody>
      </p:sp>
      <p:sp>
        <p:nvSpPr>
          <p:cNvPr name="TextBox 13" id="13"/>
          <p:cNvSpPr txBox="true"/>
          <p:nvPr/>
        </p:nvSpPr>
        <p:spPr>
          <a:xfrm rot="0">
            <a:off x="13950847" y="3899273"/>
            <a:ext cx="2983718" cy="484378"/>
          </a:xfrm>
          <a:prstGeom prst="rect">
            <a:avLst/>
          </a:prstGeom>
        </p:spPr>
        <p:txBody>
          <a:bodyPr anchor="t" rtlCol="false" tIns="0" lIns="0" bIns="0" rIns="0">
            <a:spAutoFit/>
          </a:bodyPr>
          <a:lstStyle/>
          <a:p>
            <a:pPr algn="ctr" marL="0" indent="0" lvl="0">
              <a:lnSpc>
                <a:spcPts val="3775"/>
              </a:lnSpc>
              <a:spcBef>
                <a:spcPct val="0"/>
              </a:spcBef>
            </a:pPr>
            <a:r>
              <a:rPr lang="en-US" b="true" sz="3199">
                <a:solidFill>
                  <a:srgbClr val="000000"/>
                </a:solidFill>
                <a:latin typeface="RoxboroughCF Bold"/>
                <a:ea typeface="RoxboroughCF Bold"/>
                <a:cs typeface="RoxboroughCF Bold"/>
                <a:sym typeface="RoxboroughCF Bold"/>
              </a:rPr>
              <a:t>Explore Page</a:t>
            </a:r>
          </a:p>
        </p:txBody>
      </p:sp>
      <p:sp>
        <p:nvSpPr>
          <p:cNvPr name="TextBox 14" id="14"/>
          <p:cNvSpPr txBox="true"/>
          <p:nvPr/>
        </p:nvSpPr>
        <p:spPr>
          <a:xfrm rot="0">
            <a:off x="9067092" y="3899273"/>
            <a:ext cx="3747314" cy="484378"/>
          </a:xfrm>
          <a:prstGeom prst="rect">
            <a:avLst/>
          </a:prstGeom>
        </p:spPr>
        <p:txBody>
          <a:bodyPr anchor="t" rtlCol="false" tIns="0" lIns="0" bIns="0" rIns="0">
            <a:spAutoFit/>
          </a:bodyPr>
          <a:lstStyle/>
          <a:p>
            <a:pPr algn="ctr" marL="0" indent="0" lvl="0">
              <a:lnSpc>
                <a:spcPts val="3775"/>
              </a:lnSpc>
              <a:spcBef>
                <a:spcPct val="0"/>
              </a:spcBef>
            </a:pPr>
            <a:r>
              <a:rPr lang="en-US" b="true" sz="3199">
                <a:solidFill>
                  <a:srgbClr val="000000"/>
                </a:solidFill>
                <a:latin typeface="RoxboroughCF Bold"/>
                <a:ea typeface="RoxboroughCF Bold"/>
                <a:cs typeface="RoxboroughCF Bold"/>
                <a:sym typeface="RoxboroughCF Bold"/>
              </a:rPr>
              <a:t>Most Liked Feed</a:t>
            </a:r>
          </a:p>
        </p:txBody>
      </p:sp>
      <p:sp>
        <p:nvSpPr>
          <p:cNvPr name="TextBox 15" id="15"/>
          <p:cNvSpPr txBox="true"/>
          <p:nvPr/>
        </p:nvSpPr>
        <p:spPr>
          <a:xfrm rot="0">
            <a:off x="1074031" y="1282057"/>
            <a:ext cx="11047056" cy="668655"/>
          </a:xfrm>
          <a:prstGeom prst="rect">
            <a:avLst/>
          </a:prstGeom>
        </p:spPr>
        <p:txBody>
          <a:bodyPr anchor="t" rtlCol="false" tIns="0" lIns="0" bIns="0" rIns="0">
            <a:spAutoFit/>
          </a:bodyPr>
          <a:lstStyle/>
          <a:p>
            <a:pPr algn="l" marL="0" indent="0" lvl="0">
              <a:lnSpc>
                <a:spcPts val="5309"/>
              </a:lnSpc>
              <a:spcBef>
                <a:spcPct val="0"/>
              </a:spcBef>
            </a:pPr>
            <a:r>
              <a:rPr lang="en-US" b="true" sz="4500">
                <a:solidFill>
                  <a:srgbClr val="000000"/>
                </a:solidFill>
                <a:latin typeface="RoxboroughCF Bold"/>
                <a:ea typeface="RoxboroughCF Bold"/>
                <a:cs typeface="RoxboroughCF Bold"/>
                <a:sym typeface="RoxboroughCF Bold"/>
              </a:rPr>
              <a:t>Progress toward Usability Goals</a:t>
            </a:r>
          </a:p>
        </p:txBody>
      </p:sp>
      <p:sp>
        <p:nvSpPr>
          <p:cNvPr name="TextBox 16" id="16"/>
          <p:cNvSpPr txBox="true"/>
          <p:nvPr/>
        </p:nvSpPr>
        <p:spPr>
          <a:xfrm rot="0">
            <a:off x="1883521" y="2580179"/>
            <a:ext cx="4140673" cy="394352"/>
          </a:xfrm>
          <a:prstGeom prst="rect">
            <a:avLst/>
          </a:prstGeom>
        </p:spPr>
        <p:txBody>
          <a:bodyPr anchor="t" rtlCol="false" tIns="0" lIns="0" bIns="0" rIns="0">
            <a:spAutoFit/>
          </a:bodyPr>
          <a:lstStyle/>
          <a:p>
            <a:pPr algn="l">
              <a:lnSpc>
                <a:spcPts val="2940"/>
              </a:lnSpc>
            </a:pPr>
            <a:r>
              <a:rPr lang="en-US" sz="2100" b="true">
                <a:solidFill>
                  <a:srgbClr val="000000"/>
                </a:solidFill>
                <a:latin typeface="Telegraf Bold"/>
                <a:ea typeface="Telegraf Bold"/>
                <a:cs typeface="Telegraf Bold"/>
                <a:sym typeface="Telegraf Bold"/>
              </a:rPr>
              <a:t>Efficient App Navigation</a:t>
            </a:r>
          </a:p>
        </p:txBody>
      </p:sp>
      <p:sp>
        <p:nvSpPr>
          <p:cNvPr name="TextBox 17" id="17"/>
          <p:cNvSpPr txBox="true"/>
          <p:nvPr/>
        </p:nvSpPr>
        <p:spPr>
          <a:xfrm rot="0">
            <a:off x="7663243" y="2567604"/>
            <a:ext cx="4140673" cy="394352"/>
          </a:xfrm>
          <a:prstGeom prst="rect">
            <a:avLst/>
          </a:prstGeom>
        </p:spPr>
        <p:txBody>
          <a:bodyPr anchor="t" rtlCol="false" tIns="0" lIns="0" bIns="0" rIns="0">
            <a:spAutoFit/>
          </a:bodyPr>
          <a:lstStyle/>
          <a:p>
            <a:pPr algn="l">
              <a:lnSpc>
                <a:spcPts val="2940"/>
              </a:lnSpc>
            </a:pPr>
            <a:r>
              <a:rPr lang="en-US" sz="2100" b="true">
                <a:solidFill>
                  <a:srgbClr val="000000"/>
                </a:solidFill>
                <a:latin typeface="Telegraf Bold"/>
                <a:ea typeface="Telegraf Bold"/>
                <a:cs typeface="Telegraf Bold"/>
                <a:sym typeface="Telegraf Bold"/>
              </a:rPr>
              <a:t>Commission Less Errors</a:t>
            </a:r>
          </a:p>
        </p:txBody>
      </p:sp>
      <p:sp>
        <p:nvSpPr>
          <p:cNvPr name="TextBox 18" id="18"/>
          <p:cNvSpPr txBox="true"/>
          <p:nvPr/>
        </p:nvSpPr>
        <p:spPr>
          <a:xfrm rot="0">
            <a:off x="13786330" y="2580179"/>
            <a:ext cx="4140673" cy="394352"/>
          </a:xfrm>
          <a:prstGeom prst="rect">
            <a:avLst/>
          </a:prstGeom>
        </p:spPr>
        <p:txBody>
          <a:bodyPr anchor="t" rtlCol="false" tIns="0" lIns="0" bIns="0" rIns="0">
            <a:spAutoFit/>
          </a:bodyPr>
          <a:lstStyle/>
          <a:p>
            <a:pPr algn="l">
              <a:lnSpc>
                <a:spcPts val="2940"/>
              </a:lnSpc>
            </a:pPr>
            <a:r>
              <a:rPr lang="en-US" sz="2100" b="true">
                <a:solidFill>
                  <a:srgbClr val="000000"/>
                </a:solidFill>
                <a:latin typeface="Telegraf Bold"/>
                <a:ea typeface="Telegraf Bold"/>
                <a:cs typeface="Telegraf Bold"/>
                <a:sym typeface="Telegraf Bold"/>
              </a:rPr>
              <a:t>Greater Satisfaction</a:t>
            </a:r>
          </a:p>
        </p:txBody>
      </p:sp>
      <p:sp>
        <p:nvSpPr>
          <p:cNvPr name="TextBox 19" id="19"/>
          <p:cNvSpPr txBox="true"/>
          <p:nvPr/>
        </p:nvSpPr>
        <p:spPr>
          <a:xfrm rot="0">
            <a:off x="1697639" y="4649319"/>
            <a:ext cx="2727035" cy="2139752"/>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Allows user to get an “all in one” look at recent updates on Lunar without having to navigate through each group separately.</a:t>
            </a:r>
          </a:p>
        </p:txBody>
      </p:sp>
      <p:sp>
        <p:nvSpPr>
          <p:cNvPr name="TextBox 20" id="20"/>
          <p:cNvSpPr txBox="true"/>
          <p:nvPr/>
        </p:nvSpPr>
        <p:spPr>
          <a:xfrm rot="0">
            <a:off x="1697639" y="7257004"/>
            <a:ext cx="2727035" cy="1787525"/>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Satisfies specific user-test request for such a feature and suggests more tailored posts to the user.</a:t>
            </a:r>
          </a:p>
        </p:txBody>
      </p:sp>
      <p:sp>
        <p:nvSpPr>
          <p:cNvPr name="TextBox 21" id="21"/>
          <p:cNvSpPr txBox="true"/>
          <p:nvPr/>
        </p:nvSpPr>
        <p:spPr>
          <a:xfrm rot="0">
            <a:off x="6246231" y="4649319"/>
            <a:ext cx="2727035" cy="2492375"/>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Prevents user from having to scroll through every group to find one in mind with easy to use and intuitive search bar flow.</a:t>
            </a:r>
          </a:p>
        </p:txBody>
      </p:sp>
      <p:sp>
        <p:nvSpPr>
          <p:cNvPr name="TextBox 22" id="22"/>
          <p:cNvSpPr txBox="true"/>
          <p:nvPr/>
        </p:nvSpPr>
        <p:spPr>
          <a:xfrm rot="0">
            <a:off x="10000280" y="4649319"/>
            <a:ext cx="2727035" cy="3549650"/>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Users already interacted with highest-liked posts most, so sorting by relevancy (number of likes with relevant tags) suggests them more applicable results for increased user satisfaction.</a:t>
            </a:r>
          </a:p>
        </p:txBody>
      </p:sp>
      <p:sp>
        <p:nvSpPr>
          <p:cNvPr name="TextBox 23" id="23"/>
          <p:cNvSpPr txBox="true"/>
          <p:nvPr/>
        </p:nvSpPr>
        <p:spPr>
          <a:xfrm rot="0">
            <a:off x="14894818" y="4591547"/>
            <a:ext cx="2727035" cy="2844800"/>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Users whose relevant situations have changed or may have made errors in initial onboarding can “revert” those errors by joining other groups</a:t>
            </a:r>
          </a:p>
        </p:txBody>
      </p:sp>
      <p:sp>
        <p:nvSpPr>
          <p:cNvPr name="TextBox 24" id="24"/>
          <p:cNvSpPr txBox="true"/>
          <p:nvPr/>
        </p:nvSpPr>
        <p:spPr>
          <a:xfrm rot="0">
            <a:off x="14894818" y="7664325"/>
            <a:ext cx="2727035" cy="1787525"/>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Prevents deterministic onboarding stress since users can change/ join groups later</a:t>
            </a:r>
          </a:p>
        </p:txBody>
      </p:sp>
      <p:sp>
        <p:nvSpPr>
          <p:cNvPr name="Freeform 25" id="25"/>
          <p:cNvSpPr/>
          <p:nvPr/>
        </p:nvSpPr>
        <p:spPr>
          <a:xfrm flipH="false" flipV="false" rot="0">
            <a:off x="9342552" y="4621065"/>
            <a:ext cx="391028" cy="407321"/>
          </a:xfrm>
          <a:custGeom>
            <a:avLst/>
            <a:gdLst/>
            <a:ahLst/>
            <a:cxnLst/>
            <a:rect r="r" b="b" t="t" l="l"/>
            <a:pathLst>
              <a:path h="407321" w="391028">
                <a:moveTo>
                  <a:pt x="0" y="0"/>
                </a:moveTo>
                <a:lnTo>
                  <a:pt x="391028" y="0"/>
                </a:lnTo>
                <a:lnTo>
                  <a:pt x="391028" y="407322"/>
                </a:lnTo>
                <a:lnTo>
                  <a:pt x="0" y="40732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6" id="26"/>
          <p:cNvSpPr/>
          <p:nvPr/>
        </p:nvSpPr>
        <p:spPr>
          <a:xfrm flipH="false" flipV="false" rot="0">
            <a:off x="1132247" y="7333204"/>
            <a:ext cx="391028" cy="407321"/>
          </a:xfrm>
          <a:custGeom>
            <a:avLst/>
            <a:gdLst/>
            <a:ahLst/>
            <a:cxnLst/>
            <a:rect r="r" b="b" t="t" l="l"/>
            <a:pathLst>
              <a:path h="407321" w="391028">
                <a:moveTo>
                  <a:pt x="0" y="0"/>
                </a:moveTo>
                <a:lnTo>
                  <a:pt x="391029" y="0"/>
                </a:lnTo>
                <a:lnTo>
                  <a:pt x="391029" y="407321"/>
                </a:lnTo>
                <a:lnTo>
                  <a:pt x="0" y="4073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7" id="27"/>
          <p:cNvSpPr/>
          <p:nvPr/>
        </p:nvSpPr>
        <p:spPr>
          <a:xfrm flipH="false" flipV="false" rot="0">
            <a:off x="14237089" y="7668804"/>
            <a:ext cx="391028" cy="407321"/>
          </a:xfrm>
          <a:custGeom>
            <a:avLst/>
            <a:gdLst/>
            <a:ahLst/>
            <a:cxnLst/>
            <a:rect r="r" b="b" t="t" l="l"/>
            <a:pathLst>
              <a:path h="407321" w="391028">
                <a:moveTo>
                  <a:pt x="0" y="0"/>
                </a:moveTo>
                <a:lnTo>
                  <a:pt x="391029" y="0"/>
                </a:lnTo>
                <a:lnTo>
                  <a:pt x="391029" y="407322"/>
                </a:lnTo>
                <a:lnTo>
                  <a:pt x="0" y="40732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sp>
        <p:nvSpPr>
          <p:cNvPr name="TextBox 2" id="2"/>
          <p:cNvSpPr txBox="true"/>
          <p:nvPr/>
        </p:nvSpPr>
        <p:spPr>
          <a:xfrm rot="0">
            <a:off x="1581771" y="6413264"/>
            <a:ext cx="6906813" cy="1753870"/>
          </a:xfrm>
          <a:prstGeom prst="rect">
            <a:avLst/>
          </a:prstGeom>
        </p:spPr>
        <p:txBody>
          <a:bodyPr anchor="t" rtlCol="false" tIns="0" lIns="0" bIns="0" rIns="0">
            <a:spAutoFit/>
          </a:bodyPr>
          <a:lstStyle/>
          <a:p>
            <a:pPr algn="l">
              <a:lnSpc>
                <a:spcPts val="6890"/>
              </a:lnSpc>
            </a:pPr>
            <a:r>
              <a:rPr lang="en-US" sz="6500" b="true">
                <a:solidFill>
                  <a:srgbClr val="000000"/>
                </a:solidFill>
                <a:latin typeface="RoxboroughCF Bold"/>
                <a:ea typeface="RoxboroughCF Bold"/>
                <a:cs typeface="RoxboroughCF Bold"/>
                <a:sym typeface="RoxboroughCF Bold"/>
              </a:rPr>
              <a:t>Major Design Change #2</a:t>
            </a:r>
          </a:p>
        </p:txBody>
      </p:sp>
      <p:sp>
        <p:nvSpPr>
          <p:cNvPr name="Freeform 3" id="3"/>
          <p:cNvSpPr/>
          <p:nvPr/>
        </p:nvSpPr>
        <p:spPr>
          <a:xfrm flipH="false" flipV="false" rot="0">
            <a:off x="5387750" y="346677"/>
            <a:ext cx="3103934" cy="5091344"/>
          </a:xfrm>
          <a:custGeom>
            <a:avLst/>
            <a:gdLst/>
            <a:ahLst/>
            <a:cxnLst/>
            <a:rect r="r" b="b" t="t" l="l"/>
            <a:pathLst>
              <a:path h="5091344" w="3103934">
                <a:moveTo>
                  <a:pt x="0" y="0"/>
                </a:moveTo>
                <a:lnTo>
                  <a:pt x="3103934" y="0"/>
                </a:lnTo>
                <a:lnTo>
                  <a:pt x="3103934" y="5091345"/>
                </a:lnTo>
                <a:lnTo>
                  <a:pt x="0" y="5091345"/>
                </a:lnTo>
                <a:lnTo>
                  <a:pt x="0" y="0"/>
                </a:lnTo>
                <a:close/>
              </a:path>
            </a:pathLst>
          </a:custGeom>
          <a:blipFill>
            <a:blip r:embed="rId2"/>
            <a:stretch>
              <a:fillRect l="-27699" t="-17527" r="-256210" b="-46015"/>
            </a:stretch>
          </a:blipFill>
        </p:spPr>
      </p:sp>
      <p:sp>
        <p:nvSpPr>
          <p:cNvPr name="Freeform 4" id="4"/>
          <p:cNvSpPr/>
          <p:nvPr/>
        </p:nvSpPr>
        <p:spPr>
          <a:xfrm flipH="false" flipV="false" rot="0">
            <a:off x="8119942" y="480505"/>
            <a:ext cx="2602548" cy="4823688"/>
          </a:xfrm>
          <a:custGeom>
            <a:avLst/>
            <a:gdLst/>
            <a:ahLst/>
            <a:cxnLst/>
            <a:rect r="r" b="b" t="t" l="l"/>
            <a:pathLst>
              <a:path h="4823688" w="2602548">
                <a:moveTo>
                  <a:pt x="0" y="0"/>
                </a:moveTo>
                <a:lnTo>
                  <a:pt x="2602548" y="0"/>
                </a:lnTo>
                <a:lnTo>
                  <a:pt x="2602548" y="4823689"/>
                </a:lnTo>
                <a:lnTo>
                  <a:pt x="0" y="4823689"/>
                </a:lnTo>
                <a:lnTo>
                  <a:pt x="0" y="0"/>
                </a:lnTo>
                <a:close/>
              </a:path>
            </a:pathLst>
          </a:custGeom>
          <a:blipFill>
            <a:blip r:embed="rId3"/>
            <a:stretch>
              <a:fillRect l="-201294" t="-21378" r="-158735" b="-52053"/>
            </a:stretch>
          </a:blipFill>
        </p:spPr>
      </p:sp>
      <p:sp>
        <p:nvSpPr>
          <p:cNvPr name="Freeform 5" id="5"/>
          <p:cNvSpPr/>
          <p:nvPr/>
        </p:nvSpPr>
        <p:spPr>
          <a:xfrm flipH="false" flipV="false" rot="0">
            <a:off x="11048202" y="3291525"/>
            <a:ext cx="2921101" cy="6356958"/>
          </a:xfrm>
          <a:custGeom>
            <a:avLst/>
            <a:gdLst/>
            <a:ahLst/>
            <a:cxnLst/>
            <a:rect r="r" b="b" t="t" l="l"/>
            <a:pathLst>
              <a:path h="6356958" w="2921101">
                <a:moveTo>
                  <a:pt x="0" y="0"/>
                </a:moveTo>
                <a:lnTo>
                  <a:pt x="2921101" y="0"/>
                </a:lnTo>
                <a:lnTo>
                  <a:pt x="2921101" y="6356959"/>
                </a:lnTo>
                <a:lnTo>
                  <a:pt x="0" y="6356959"/>
                </a:lnTo>
                <a:lnTo>
                  <a:pt x="0" y="0"/>
                </a:lnTo>
                <a:close/>
              </a:path>
            </a:pathLst>
          </a:custGeom>
          <a:blipFill>
            <a:blip r:embed="rId4"/>
            <a:stretch>
              <a:fillRect l="-106" t="0" r="0" b="0"/>
            </a:stretch>
          </a:blipFill>
        </p:spPr>
      </p:sp>
      <p:sp>
        <p:nvSpPr>
          <p:cNvPr name="Freeform 6" id="6"/>
          <p:cNvSpPr/>
          <p:nvPr/>
        </p:nvSpPr>
        <p:spPr>
          <a:xfrm flipH="false" flipV="false" rot="0">
            <a:off x="14109234" y="3291525"/>
            <a:ext cx="2924201" cy="6356958"/>
          </a:xfrm>
          <a:custGeom>
            <a:avLst/>
            <a:gdLst/>
            <a:ahLst/>
            <a:cxnLst/>
            <a:rect r="r" b="b" t="t" l="l"/>
            <a:pathLst>
              <a:path h="6356958" w="2924201">
                <a:moveTo>
                  <a:pt x="0" y="0"/>
                </a:moveTo>
                <a:lnTo>
                  <a:pt x="2924200" y="0"/>
                </a:lnTo>
                <a:lnTo>
                  <a:pt x="2924200" y="6356959"/>
                </a:lnTo>
                <a:lnTo>
                  <a:pt x="0" y="6356959"/>
                </a:lnTo>
                <a:lnTo>
                  <a:pt x="0" y="0"/>
                </a:lnTo>
                <a:close/>
              </a:path>
            </a:pathLst>
          </a:custGeom>
          <a:blipFill>
            <a:blip r:embed="rId5"/>
            <a:stretch>
              <a:fillRect l="0" t="0" r="0" b="0"/>
            </a:stretch>
          </a:blipFill>
        </p:spPr>
      </p:sp>
      <p:sp>
        <p:nvSpPr>
          <p:cNvPr name="Freeform 7" id="7"/>
          <p:cNvSpPr/>
          <p:nvPr/>
        </p:nvSpPr>
        <p:spPr>
          <a:xfrm flipH="false" flipV="false" rot="-2972340">
            <a:off x="9427987" y="4961391"/>
            <a:ext cx="680812" cy="2057400"/>
          </a:xfrm>
          <a:custGeom>
            <a:avLst/>
            <a:gdLst/>
            <a:ahLst/>
            <a:cxnLst/>
            <a:rect r="r" b="b" t="t" l="l"/>
            <a:pathLst>
              <a:path h="2057400" w="680812">
                <a:moveTo>
                  <a:pt x="0" y="0"/>
                </a:moveTo>
                <a:lnTo>
                  <a:pt x="680812" y="0"/>
                </a:lnTo>
                <a:lnTo>
                  <a:pt x="680812"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581771" y="8438148"/>
            <a:ext cx="6548949" cy="561975"/>
          </a:xfrm>
          <a:prstGeom prst="rect">
            <a:avLst/>
          </a:prstGeom>
        </p:spPr>
        <p:txBody>
          <a:bodyPr anchor="t" rtlCol="false" tIns="0" lIns="0" bIns="0" rIns="0">
            <a:spAutoFit/>
          </a:bodyPr>
          <a:lstStyle/>
          <a:p>
            <a:pPr algn="l">
              <a:lnSpc>
                <a:spcPts val="4200"/>
              </a:lnSpc>
            </a:pPr>
            <a:r>
              <a:rPr lang="en-US" sz="3000">
                <a:solidFill>
                  <a:srgbClr val="000000"/>
                </a:solidFill>
                <a:latin typeface="Telegraf"/>
                <a:ea typeface="Telegraf"/>
                <a:cs typeface="Telegraf"/>
                <a:sym typeface="Telegraf"/>
              </a:rPr>
              <a:t>Pinned Page and Collections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sp>
        <p:nvSpPr>
          <p:cNvPr name="TextBox 2" id="2"/>
          <p:cNvSpPr txBox="true"/>
          <p:nvPr/>
        </p:nvSpPr>
        <p:spPr>
          <a:xfrm rot="0">
            <a:off x="9646420" y="1913597"/>
            <a:ext cx="3739995" cy="899795"/>
          </a:xfrm>
          <a:prstGeom prst="rect">
            <a:avLst/>
          </a:prstGeom>
        </p:spPr>
        <p:txBody>
          <a:bodyPr anchor="t" rtlCol="false" tIns="0" lIns="0" bIns="0" rIns="0">
            <a:spAutoFit/>
          </a:bodyPr>
          <a:lstStyle/>
          <a:p>
            <a:pPr algn="r">
              <a:lnSpc>
                <a:spcPts val="2380"/>
              </a:lnSpc>
            </a:pPr>
            <a:r>
              <a:rPr lang="en-US" sz="1700">
                <a:solidFill>
                  <a:srgbClr val="000000"/>
                </a:solidFill>
                <a:latin typeface="Telegraf"/>
                <a:ea typeface="Telegraf"/>
                <a:cs typeface="Telegraf"/>
                <a:sym typeface="Telegraf"/>
              </a:rPr>
              <a:t>We changed all pin-related icons to an actual pin and kept terminology consistent on relevant pages..</a:t>
            </a:r>
          </a:p>
        </p:txBody>
      </p:sp>
      <p:sp>
        <p:nvSpPr>
          <p:cNvPr name="TextBox 3" id="3"/>
          <p:cNvSpPr txBox="true"/>
          <p:nvPr/>
        </p:nvSpPr>
        <p:spPr>
          <a:xfrm rot="0">
            <a:off x="10337386" y="3583802"/>
            <a:ext cx="2983718" cy="464820"/>
          </a:xfrm>
          <a:prstGeom prst="rect">
            <a:avLst/>
          </a:prstGeom>
        </p:spPr>
        <p:txBody>
          <a:bodyPr anchor="t" rtlCol="false" tIns="0" lIns="0" bIns="0" rIns="0">
            <a:spAutoFit/>
          </a:bodyPr>
          <a:lstStyle/>
          <a:p>
            <a:pPr algn="r"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Collections</a:t>
            </a:r>
          </a:p>
        </p:txBody>
      </p:sp>
      <p:grpSp>
        <p:nvGrpSpPr>
          <p:cNvPr name="Group 4" id="4"/>
          <p:cNvGrpSpPr/>
          <p:nvPr/>
        </p:nvGrpSpPr>
        <p:grpSpPr>
          <a:xfrm rot="0">
            <a:off x="8372905" y="1414945"/>
            <a:ext cx="1020221" cy="555802"/>
            <a:chOff x="0" y="0"/>
            <a:chExt cx="1200668" cy="654108"/>
          </a:xfrm>
        </p:grpSpPr>
        <p:sp>
          <p:nvSpPr>
            <p:cNvPr name="Freeform 5" id="5"/>
            <p:cNvSpPr/>
            <p:nvPr/>
          </p:nvSpPr>
          <p:spPr>
            <a:xfrm flipH="false" flipV="false" rot="0">
              <a:off x="0" y="18535"/>
              <a:ext cx="1182500" cy="617037"/>
            </a:xfrm>
            <a:custGeom>
              <a:avLst/>
              <a:gdLst/>
              <a:ahLst/>
              <a:cxnLst/>
              <a:rect r="r" b="b" t="t" l="l"/>
              <a:pathLst>
                <a:path h="617037" w="1182500">
                  <a:moveTo>
                    <a:pt x="1171109" y="284731"/>
                  </a:moveTo>
                  <a:lnTo>
                    <a:pt x="823828" y="5253"/>
                  </a:lnTo>
                  <a:cubicBezTo>
                    <a:pt x="818379" y="868"/>
                    <a:pt x="810898" y="0"/>
                    <a:pt x="804590" y="3021"/>
                  </a:cubicBezTo>
                  <a:cubicBezTo>
                    <a:pt x="798283" y="6041"/>
                    <a:pt x="794268" y="12414"/>
                    <a:pt x="794268" y="19407"/>
                  </a:cubicBezTo>
                  <a:lnTo>
                    <a:pt x="794268" y="146723"/>
                  </a:lnTo>
                  <a:cubicBezTo>
                    <a:pt x="794268" y="156786"/>
                    <a:pt x="790271" y="166436"/>
                    <a:pt x="783155" y="173552"/>
                  </a:cubicBezTo>
                  <a:cubicBezTo>
                    <a:pt x="776040" y="180668"/>
                    <a:pt x="766389" y="184665"/>
                    <a:pt x="756326" y="184665"/>
                  </a:cubicBezTo>
                  <a:lnTo>
                    <a:pt x="37942" y="184665"/>
                  </a:lnTo>
                  <a:cubicBezTo>
                    <a:pt x="27879" y="184665"/>
                    <a:pt x="18229" y="188662"/>
                    <a:pt x="11113" y="195778"/>
                  </a:cubicBezTo>
                  <a:cubicBezTo>
                    <a:pt x="3997" y="202894"/>
                    <a:pt x="0" y="212544"/>
                    <a:pt x="0" y="222607"/>
                  </a:cubicBezTo>
                  <a:lnTo>
                    <a:pt x="0" y="394430"/>
                  </a:lnTo>
                  <a:cubicBezTo>
                    <a:pt x="0" y="404493"/>
                    <a:pt x="3997" y="414144"/>
                    <a:pt x="11113" y="421259"/>
                  </a:cubicBezTo>
                  <a:cubicBezTo>
                    <a:pt x="18229" y="428375"/>
                    <a:pt x="27879" y="432373"/>
                    <a:pt x="37942" y="432373"/>
                  </a:cubicBezTo>
                  <a:lnTo>
                    <a:pt x="756326" y="432373"/>
                  </a:lnTo>
                  <a:cubicBezTo>
                    <a:pt x="766389" y="432373"/>
                    <a:pt x="776040" y="436370"/>
                    <a:pt x="783155" y="443486"/>
                  </a:cubicBezTo>
                  <a:cubicBezTo>
                    <a:pt x="790271" y="450601"/>
                    <a:pt x="794268" y="460252"/>
                    <a:pt x="794268" y="470315"/>
                  </a:cubicBezTo>
                  <a:lnTo>
                    <a:pt x="794268" y="597630"/>
                  </a:lnTo>
                  <a:cubicBezTo>
                    <a:pt x="794268" y="604624"/>
                    <a:pt x="798283" y="610996"/>
                    <a:pt x="804590" y="614017"/>
                  </a:cubicBezTo>
                  <a:cubicBezTo>
                    <a:pt x="810898" y="617037"/>
                    <a:pt x="818379" y="616169"/>
                    <a:pt x="823828" y="611784"/>
                  </a:cubicBezTo>
                  <a:lnTo>
                    <a:pt x="1171109" y="332307"/>
                  </a:lnTo>
                  <a:cubicBezTo>
                    <a:pt x="1178312" y="326511"/>
                    <a:pt x="1182500" y="317764"/>
                    <a:pt x="1182500" y="308519"/>
                  </a:cubicBezTo>
                  <a:cubicBezTo>
                    <a:pt x="1182500" y="299274"/>
                    <a:pt x="1178312" y="290527"/>
                    <a:pt x="1171109" y="284731"/>
                  </a:cubicBezTo>
                  <a:close/>
                </a:path>
              </a:pathLst>
            </a:custGeom>
            <a:solidFill>
              <a:srgbClr val="CFCFFF"/>
            </a:solidFill>
          </p:spPr>
        </p:sp>
        <p:sp>
          <p:nvSpPr>
            <p:cNvPr name="TextBox 6" id="6"/>
            <p:cNvSpPr txBox="true"/>
            <p:nvPr/>
          </p:nvSpPr>
          <p:spPr>
            <a:xfrm>
              <a:off x="0" y="146050"/>
              <a:ext cx="1099068" cy="304858"/>
            </a:xfrm>
            <a:prstGeom prst="rect">
              <a:avLst/>
            </a:prstGeom>
          </p:spPr>
          <p:txBody>
            <a:bodyPr anchor="ctr" rtlCol="false" tIns="50800" lIns="50800" bIns="50800" rIns="50800"/>
            <a:lstStyle/>
            <a:p>
              <a:pPr algn="ctr">
                <a:lnSpc>
                  <a:spcPts val="2380"/>
                </a:lnSpc>
              </a:pPr>
            </a:p>
          </p:txBody>
        </p:sp>
      </p:grpSp>
      <p:sp>
        <p:nvSpPr>
          <p:cNvPr name="TextBox 7" id="7"/>
          <p:cNvSpPr txBox="true"/>
          <p:nvPr/>
        </p:nvSpPr>
        <p:spPr>
          <a:xfrm rot="0">
            <a:off x="4989278" y="1363571"/>
            <a:ext cx="2983718" cy="464787"/>
          </a:xfrm>
          <a:prstGeom prst="rect">
            <a:avLst/>
          </a:prstGeom>
        </p:spPr>
        <p:txBody>
          <a:bodyPr anchor="t" rtlCol="false" tIns="0" lIns="0" bIns="0" rIns="0">
            <a:spAutoFit/>
          </a:bodyPr>
          <a:lstStyle/>
          <a:p>
            <a:pPr algn="l"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Confusing Icons</a:t>
            </a:r>
          </a:p>
        </p:txBody>
      </p:sp>
      <p:sp>
        <p:nvSpPr>
          <p:cNvPr name="TextBox 8" id="8"/>
          <p:cNvSpPr txBox="true"/>
          <p:nvPr/>
        </p:nvSpPr>
        <p:spPr>
          <a:xfrm rot="0">
            <a:off x="4989278" y="1898966"/>
            <a:ext cx="3608528" cy="1195070"/>
          </a:xfrm>
          <a:prstGeom prst="rect">
            <a:avLst/>
          </a:prstGeom>
        </p:spPr>
        <p:txBody>
          <a:bodyPr anchor="t" rtlCol="false" tIns="0" lIns="0" bIns="0" rIns="0">
            <a:spAutoFit/>
          </a:bodyPr>
          <a:lstStyle/>
          <a:p>
            <a:pPr algn="l">
              <a:lnSpc>
                <a:spcPts val="2380"/>
              </a:lnSpc>
            </a:pPr>
            <a:r>
              <a:rPr lang="en-US" sz="1700">
                <a:solidFill>
                  <a:srgbClr val="000000"/>
                </a:solidFill>
                <a:latin typeface="Telegraf"/>
                <a:ea typeface="Telegraf"/>
                <a:cs typeface="Telegraf"/>
                <a:sym typeface="Telegraf"/>
              </a:rPr>
              <a:t>One user indicated the presence of both bookmarks and pins were confusing, since they referred to the same thing.</a:t>
            </a:r>
          </a:p>
        </p:txBody>
      </p:sp>
      <p:sp>
        <p:nvSpPr>
          <p:cNvPr name="TextBox 9" id="9"/>
          <p:cNvSpPr txBox="true"/>
          <p:nvPr/>
        </p:nvSpPr>
        <p:spPr>
          <a:xfrm rot="0">
            <a:off x="9793035" y="1363554"/>
            <a:ext cx="3624322" cy="464820"/>
          </a:xfrm>
          <a:prstGeom prst="rect">
            <a:avLst/>
          </a:prstGeom>
        </p:spPr>
        <p:txBody>
          <a:bodyPr anchor="t" rtlCol="false" tIns="0" lIns="0" bIns="0" rIns="0">
            <a:spAutoFit/>
          </a:bodyPr>
          <a:lstStyle/>
          <a:p>
            <a:pPr algn="r"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Consistent Pin Icon</a:t>
            </a:r>
          </a:p>
        </p:txBody>
      </p:sp>
      <p:sp>
        <p:nvSpPr>
          <p:cNvPr name="TextBox 10" id="10"/>
          <p:cNvSpPr txBox="true"/>
          <p:nvPr/>
        </p:nvSpPr>
        <p:spPr>
          <a:xfrm rot="0">
            <a:off x="4989278" y="6554703"/>
            <a:ext cx="3608528" cy="464820"/>
          </a:xfrm>
          <a:prstGeom prst="rect">
            <a:avLst/>
          </a:prstGeom>
        </p:spPr>
        <p:txBody>
          <a:bodyPr anchor="t" rtlCol="false" tIns="0" lIns="0" bIns="0" rIns="0">
            <a:spAutoFit/>
          </a:bodyPr>
          <a:lstStyle/>
          <a:p>
            <a:pPr algn="l"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Auto Save to “All”</a:t>
            </a:r>
          </a:p>
        </p:txBody>
      </p:sp>
      <p:sp>
        <p:nvSpPr>
          <p:cNvPr name="TextBox 11" id="11"/>
          <p:cNvSpPr txBox="true"/>
          <p:nvPr/>
        </p:nvSpPr>
        <p:spPr>
          <a:xfrm rot="0">
            <a:off x="4989278" y="7178875"/>
            <a:ext cx="3296123" cy="2376170"/>
          </a:xfrm>
          <a:prstGeom prst="rect">
            <a:avLst/>
          </a:prstGeom>
        </p:spPr>
        <p:txBody>
          <a:bodyPr anchor="t" rtlCol="false" tIns="0" lIns="0" bIns="0" rIns="0">
            <a:spAutoFit/>
          </a:bodyPr>
          <a:lstStyle/>
          <a:p>
            <a:pPr algn="l">
              <a:lnSpc>
                <a:spcPts val="2380"/>
              </a:lnSpc>
            </a:pPr>
            <a:r>
              <a:rPr lang="en-US" sz="1700">
                <a:solidFill>
                  <a:srgbClr val="000000"/>
                </a:solidFill>
                <a:latin typeface="Telegraf"/>
                <a:ea typeface="Telegraf"/>
                <a:cs typeface="Telegraf"/>
                <a:sym typeface="Telegraf"/>
              </a:rPr>
              <a:t>When users pin, it automatically saves to “all pins” and tags can be added for sorting later on. User tests indicated users didn’t usually refer back to past pins to add documentation, so this approach didn’t make sense and would lead to lots of pin backup.</a:t>
            </a:r>
          </a:p>
        </p:txBody>
      </p:sp>
      <p:sp>
        <p:nvSpPr>
          <p:cNvPr name="TextBox 12" id="12"/>
          <p:cNvSpPr txBox="true"/>
          <p:nvPr/>
        </p:nvSpPr>
        <p:spPr>
          <a:xfrm rot="0">
            <a:off x="9393126" y="6695408"/>
            <a:ext cx="3714407" cy="912495"/>
          </a:xfrm>
          <a:prstGeom prst="rect">
            <a:avLst/>
          </a:prstGeom>
        </p:spPr>
        <p:txBody>
          <a:bodyPr anchor="t" rtlCol="false" tIns="0" lIns="0" bIns="0" rIns="0">
            <a:spAutoFit/>
          </a:bodyPr>
          <a:lstStyle/>
          <a:p>
            <a:pPr algn="r"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Default Collection Save</a:t>
            </a:r>
          </a:p>
        </p:txBody>
      </p:sp>
      <p:sp>
        <p:nvSpPr>
          <p:cNvPr name="TextBox 13" id="13"/>
          <p:cNvSpPr txBox="true"/>
          <p:nvPr/>
        </p:nvSpPr>
        <p:spPr>
          <a:xfrm rot="0">
            <a:off x="9912508" y="7760303"/>
            <a:ext cx="3207819" cy="1490345"/>
          </a:xfrm>
          <a:prstGeom prst="rect">
            <a:avLst/>
          </a:prstGeom>
        </p:spPr>
        <p:txBody>
          <a:bodyPr anchor="t" rtlCol="false" tIns="0" lIns="0" bIns="0" rIns="0">
            <a:spAutoFit/>
          </a:bodyPr>
          <a:lstStyle/>
          <a:p>
            <a:pPr algn="r">
              <a:lnSpc>
                <a:spcPts val="2380"/>
              </a:lnSpc>
            </a:pPr>
            <a:r>
              <a:rPr lang="en-US" sz="1700">
                <a:solidFill>
                  <a:srgbClr val="000000"/>
                </a:solidFill>
                <a:latin typeface="Telegraf"/>
                <a:ea typeface="Telegraf"/>
                <a:cs typeface="Telegraf"/>
                <a:sym typeface="Telegraf"/>
              </a:rPr>
              <a:t>When pinning, users are default asked to add to a collection to encourage pin organization and ease of browse and reference later on in the Pins page. </a:t>
            </a:r>
          </a:p>
        </p:txBody>
      </p:sp>
      <p:sp>
        <p:nvSpPr>
          <p:cNvPr name="TextBox 14" id="14"/>
          <p:cNvSpPr txBox="true"/>
          <p:nvPr/>
        </p:nvSpPr>
        <p:spPr>
          <a:xfrm rot="0">
            <a:off x="4989278" y="3500957"/>
            <a:ext cx="2983718" cy="464820"/>
          </a:xfrm>
          <a:prstGeom prst="rect">
            <a:avLst/>
          </a:prstGeom>
        </p:spPr>
        <p:txBody>
          <a:bodyPr anchor="t" rtlCol="false" tIns="0" lIns="0" bIns="0" rIns="0">
            <a:spAutoFit/>
          </a:bodyPr>
          <a:lstStyle/>
          <a:p>
            <a:pPr algn="l"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“Sort By”</a:t>
            </a:r>
          </a:p>
        </p:txBody>
      </p:sp>
      <p:sp>
        <p:nvSpPr>
          <p:cNvPr name="TextBox 15" id="15"/>
          <p:cNvSpPr txBox="true"/>
          <p:nvPr/>
        </p:nvSpPr>
        <p:spPr>
          <a:xfrm rot="0">
            <a:off x="4989278" y="4036368"/>
            <a:ext cx="3608528" cy="1785620"/>
          </a:xfrm>
          <a:prstGeom prst="rect">
            <a:avLst/>
          </a:prstGeom>
        </p:spPr>
        <p:txBody>
          <a:bodyPr anchor="t" rtlCol="false" tIns="0" lIns="0" bIns="0" rIns="0">
            <a:spAutoFit/>
          </a:bodyPr>
          <a:lstStyle/>
          <a:p>
            <a:pPr algn="l">
              <a:lnSpc>
                <a:spcPts val="2380"/>
              </a:lnSpc>
            </a:pPr>
            <a:r>
              <a:rPr lang="en-US" sz="1700">
                <a:solidFill>
                  <a:srgbClr val="000000"/>
                </a:solidFill>
                <a:latin typeface="Telegraf"/>
                <a:ea typeface="Telegraf"/>
                <a:cs typeface="Telegraf"/>
                <a:sym typeface="Telegraf"/>
              </a:rPr>
              <a:t>Pins would save chronologically and could be sorted by tags (“sleep”, “health” etc). Users found this tedious and hard to follow when pin count increased, and old pins would get buried.</a:t>
            </a:r>
          </a:p>
        </p:txBody>
      </p:sp>
      <p:sp>
        <p:nvSpPr>
          <p:cNvPr name="TextBox 16" id="16"/>
          <p:cNvSpPr txBox="true"/>
          <p:nvPr/>
        </p:nvSpPr>
        <p:spPr>
          <a:xfrm rot="0">
            <a:off x="9793035" y="4119213"/>
            <a:ext cx="3528069" cy="2376170"/>
          </a:xfrm>
          <a:prstGeom prst="rect">
            <a:avLst/>
          </a:prstGeom>
        </p:spPr>
        <p:txBody>
          <a:bodyPr anchor="t" rtlCol="false" tIns="0" lIns="0" bIns="0" rIns="0">
            <a:spAutoFit/>
          </a:bodyPr>
          <a:lstStyle/>
          <a:p>
            <a:pPr algn="r">
              <a:lnSpc>
                <a:spcPts val="2380"/>
              </a:lnSpc>
            </a:pPr>
            <a:r>
              <a:rPr lang="en-US" sz="1700">
                <a:solidFill>
                  <a:srgbClr val="000000"/>
                </a:solidFill>
                <a:latin typeface="Telegraf"/>
                <a:ea typeface="Telegraf"/>
                <a:cs typeface="Telegraf"/>
                <a:sym typeface="Telegraf"/>
              </a:rPr>
              <a:t>When pinning, users can choose a collection to add it to and look through pins either chronologically or by collection, allowing clearer distinction between groups. Tab switch between “All” and “Collections” allows for both use cases..</a:t>
            </a:r>
          </a:p>
        </p:txBody>
      </p:sp>
      <p:grpSp>
        <p:nvGrpSpPr>
          <p:cNvPr name="Group 17" id="17"/>
          <p:cNvGrpSpPr/>
          <p:nvPr/>
        </p:nvGrpSpPr>
        <p:grpSpPr>
          <a:xfrm rot="0">
            <a:off x="8533029" y="3687876"/>
            <a:ext cx="1020221" cy="555802"/>
            <a:chOff x="0" y="0"/>
            <a:chExt cx="1200668" cy="654108"/>
          </a:xfrm>
        </p:grpSpPr>
        <p:sp>
          <p:nvSpPr>
            <p:cNvPr name="Freeform 18" id="18"/>
            <p:cNvSpPr/>
            <p:nvPr/>
          </p:nvSpPr>
          <p:spPr>
            <a:xfrm flipH="false" flipV="false" rot="0">
              <a:off x="0" y="18535"/>
              <a:ext cx="1182500" cy="617037"/>
            </a:xfrm>
            <a:custGeom>
              <a:avLst/>
              <a:gdLst/>
              <a:ahLst/>
              <a:cxnLst/>
              <a:rect r="r" b="b" t="t" l="l"/>
              <a:pathLst>
                <a:path h="617037" w="1182500">
                  <a:moveTo>
                    <a:pt x="1171109" y="284731"/>
                  </a:moveTo>
                  <a:lnTo>
                    <a:pt x="823828" y="5253"/>
                  </a:lnTo>
                  <a:cubicBezTo>
                    <a:pt x="818379" y="868"/>
                    <a:pt x="810898" y="0"/>
                    <a:pt x="804590" y="3021"/>
                  </a:cubicBezTo>
                  <a:cubicBezTo>
                    <a:pt x="798283" y="6041"/>
                    <a:pt x="794268" y="12414"/>
                    <a:pt x="794268" y="19407"/>
                  </a:cubicBezTo>
                  <a:lnTo>
                    <a:pt x="794268" y="146723"/>
                  </a:lnTo>
                  <a:cubicBezTo>
                    <a:pt x="794268" y="156786"/>
                    <a:pt x="790271" y="166436"/>
                    <a:pt x="783155" y="173552"/>
                  </a:cubicBezTo>
                  <a:cubicBezTo>
                    <a:pt x="776040" y="180668"/>
                    <a:pt x="766389" y="184665"/>
                    <a:pt x="756326" y="184665"/>
                  </a:cubicBezTo>
                  <a:lnTo>
                    <a:pt x="37942" y="184665"/>
                  </a:lnTo>
                  <a:cubicBezTo>
                    <a:pt x="27879" y="184665"/>
                    <a:pt x="18229" y="188662"/>
                    <a:pt x="11113" y="195778"/>
                  </a:cubicBezTo>
                  <a:cubicBezTo>
                    <a:pt x="3997" y="202894"/>
                    <a:pt x="0" y="212544"/>
                    <a:pt x="0" y="222607"/>
                  </a:cubicBezTo>
                  <a:lnTo>
                    <a:pt x="0" y="394430"/>
                  </a:lnTo>
                  <a:cubicBezTo>
                    <a:pt x="0" y="404493"/>
                    <a:pt x="3997" y="414144"/>
                    <a:pt x="11113" y="421259"/>
                  </a:cubicBezTo>
                  <a:cubicBezTo>
                    <a:pt x="18229" y="428375"/>
                    <a:pt x="27879" y="432373"/>
                    <a:pt x="37942" y="432373"/>
                  </a:cubicBezTo>
                  <a:lnTo>
                    <a:pt x="756326" y="432373"/>
                  </a:lnTo>
                  <a:cubicBezTo>
                    <a:pt x="766389" y="432373"/>
                    <a:pt x="776040" y="436370"/>
                    <a:pt x="783155" y="443486"/>
                  </a:cubicBezTo>
                  <a:cubicBezTo>
                    <a:pt x="790271" y="450601"/>
                    <a:pt x="794268" y="460252"/>
                    <a:pt x="794268" y="470315"/>
                  </a:cubicBezTo>
                  <a:lnTo>
                    <a:pt x="794268" y="597630"/>
                  </a:lnTo>
                  <a:cubicBezTo>
                    <a:pt x="794268" y="604624"/>
                    <a:pt x="798283" y="610996"/>
                    <a:pt x="804590" y="614017"/>
                  </a:cubicBezTo>
                  <a:cubicBezTo>
                    <a:pt x="810898" y="617037"/>
                    <a:pt x="818379" y="616169"/>
                    <a:pt x="823828" y="611784"/>
                  </a:cubicBezTo>
                  <a:lnTo>
                    <a:pt x="1171109" y="332307"/>
                  </a:lnTo>
                  <a:cubicBezTo>
                    <a:pt x="1178312" y="326511"/>
                    <a:pt x="1182500" y="317764"/>
                    <a:pt x="1182500" y="308519"/>
                  </a:cubicBezTo>
                  <a:cubicBezTo>
                    <a:pt x="1182500" y="299274"/>
                    <a:pt x="1178312" y="290527"/>
                    <a:pt x="1171109" y="284731"/>
                  </a:cubicBezTo>
                  <a:close/>
                </a:path>
              </a:pathLst>
            </a:custGeom>
            <a:solidFill>
              <a:srgbClr val="CFCFFF"/>
            </a:solidFill>
          </p:spPr>
        </p:sp>
        <p:sp>
          <p:nvSpPr>
            <p:cNvPr name="TextBox 19" id="19"/>
            <p:cNvSpPr txBox="true"/>
            <p:nvPr/>
          </p:nvSpPr>
          <p:spPr>
            <a:xfrm>
              <a:off x="0" y="146050"/>
              <a:ext cx="1099068" cy="304858"/>
            </a:xfrm>
            <a:prstGeom prst="rect">
              <a:avLst/>
            </a:prstGeom>
          </p:spPr>
          <p:txBody>
            <a:bodyPr anchor="ctr" rtlCol="false" tIns="50800" lIns="50800" bIns="50800" rIns="50800"/>
            <a:lstStyle/>
            <a:p>
              <a:pPr algn="ctr">
                <a:lnSpc>
                  <a:spcPts val="2380"/>
                </a:lnSpc>
              </a:pPr>
            </a:p>
          </p:txBody>
        </p:sp>
      </p:grpSp>
      <p:grpSp>
        <p:nvGrpSpPr>
          <p:cNvPr name="Group 20" id="20"/>
          <p:cNvGrpSpPr/>
          <p:nvPr/>
        </p:nvGrpSpPr>
        <p:grpSpPr>
          <a:xfrm rot="0">
            <a:off x="8409226" y="6704933"/>
            <a:ext cx="1020221" cy="555802"/>
            <a:chOff x="0" y="0"/>
            <a:chExt cx="1200668" cy="654108"/>
          </a:xfrm>
        </p:grpSpPr>
        <p:sp>
          <p:nvSpPr>
            <p:cNvPr name="Freeform 21" id="21"/>
            <p:cNvSpPr/>
            <p:nvPr/>
          </p:nvSpPr>
          <p:spPr>
            <a:xfrm flipH="false" flipV="false" rot="0">
              <a:off x="0" y="18535"/>
              <a:ext cx="1182500" cy="617037"/>
            </a:xfrm>
            <a:custGeom>
              <a:avLst/>
              <a:gdLst/>
              <a:ahLst/>
              <a:cxnLst/>
              <a:rect r="r" b="b" t="t" l="l"/>
              <a:pathLst>
                <a:path h="617037" w="1182500">
                  <a:moveTo>
                    <a:pt x="1171109" y="284731"/>
                  </a:moveTo>
                  <a:lnTo>
                    <a:pt x="823828" y="5253"/>
                  </a:lnTo>
                  <a:cubicBezTo>
                    <a:pt x="818379" y="868"/>
                    <a:pt x="810898" y="0"/>
                    <a:pt x="804590" y="3021"/>
                  </a:cubicBezTo>
                  <a:cubicBezTo>
                    <a:pt x="798283" y="6041"/>
                    <a:pt x="794268" y="12414"/>
                    <a:pt x="794268" y="19407"/>
                  </a:cubicBezTo>
                  <a:lnTo>
                    <a:pt x="794268" y="146723"/>
                  </a:lnTo>
                  <a:cubicBezTo>
                    <a:pt x="794268" y="156786"/>
                    <a:pt x="790271" y="166436"/>
                    <a:pt x="783155" y="173552"/>
                  </a:cubicBezTo>
                  <a:cubicBezTo>
                    <a:pt x="776040" y="180668"/>
                    <a:pt x="766389" y="184665"/>
                    <a:pt x="756326" y="184665"/>
                  </a:cubicBezTo>
                  <a:lnTo>
                    <a:pt x="37942" y="184665"/>
                  </a:lnTo>
                  <a:cubicBezTo>
                    <a:pt x="27879" y="184665"/>
                    <a:pt x="18229" y="188662"/>
                    <a:pt x="11113" y="195778"/>
                  </a:cubicBezTo>
                  <a:cubicBezTo>
                    <a:pt x="3997" y="202894"/>
                    <a:pt x="0" y="212544"/>
                    <a:pt x="0" y="222607"/>
                  </a:cubicBezTo>
                  <a:lnTo>
                    <a:pt x="0" y="394430"/>
                  </a:lnTo>
                  <a:cubicBezTo>
                    <a:pt x="0" y="404493"/>
                    <a:pt x="3997" y="414144"/>
                    <a:pt x="11113" y="421259"/>
                  </a:cubicBezTo>
                  <a:cubicBezTo>
                    <a:pt x="18229" y="428375"/>
                    <a:pt x="27879" y="432373"/>
                    <a:pt x="37942" y="432373"/>
                  </a:cubicBezTo>
                  <a:lnTo>
                    <a:pt x="756326" y="432373"/>
                  </a:lnTo>
                  <a:cubicBezTo>
                    <a:pt x="766389" y="432373"/>
                    <a:pt x="776040" y="436370"/>
                    <a:pt x="783155" y="443486"/>
                  </a:cubicBezTo>
                  <a:cubicBezTo>
                    <a:pt x="790271" y="450601"/>
                    <a:pt x="794268" y="460252"/>
                    <a:pt x="794268" y="470315"/>
                  </a:cubicBezTo>
                  <a:lnTo>
                    <a:pt x="794268" y="597630"/>
                  </a:lnTo>
                  <a:cubicBezTo>
                    <a:pt x="794268" y="604624"/>
                    <a:pt x="798283" y="610996"/>
                    <a:pt x="804590" y="614017"/>
                  </a:cubicBezTo>
                  <a:cubicBezTo>
                    <a:pt x="810898" y="617037"/>
                    <a:pt x="818379" y="616169"/>
                    <a:pt x="823828" y="611784"/>
                  </a:cubicBezTo>
                  <a:lnTo>
                    <a:pt x="1171109" y="332307"/>
                  </a:lnTo>
                  <a:cubicBezTo>
                    <a:pt x="1178312" y="326511"/>
                    <a:pt x="1182500" y="317764"/>
                    <a:pt x="1182500" y="308519"/>
                  </a:cubicBezTo>
                  <a:cubicBezTo>
                    <a:pt x="1182500" y="299274"/>
                    <a:pt x="1178312" y="290527"/>
                    <a:pt x="1171109" y="284731"/>
                  </a:cubicBezTo>
                  <a:close/>
                </a:path>
              </a:pathLst>
            </a:custGeom>
            <a:solidFill>
              <a:srgbClr val="CFCFFF"/>
            </a:solidFill>
          </p:spPr>
        </p:sp>
        <p:sp>
          <p:nvSpPr>
            <p:cNvPr name="TextBox 22" id="22"/>
            <p:cNvSpPr txBox="true"/>
            <p:nvPr/>
          </p:nvSpPr>
          <p:spPr>
            <a:xfrm>
              <a:off x="0" y="146050"/>
              <a:ext cx="1099068" cy="304858"/>
            </a:xfrm>
            <a:prstGeom prst="rect">
              <a:avLst/>
            </a:prstGeom>
          </p:spPr>
          <p:txBody>
            <a:bodyPr anchor="ctr" rtlCol="false" tIns="50800" lIns="50800" bIns="50800" rIns="50800"/>
            <a:lstStyle/>
            <a:p>
              <a:pPr algn="ctr">
                <a:lnSpc>
                  <a:spcPts val="2380"/>
                </a:lnSpc>
              </a:pPr>
            </a:p>
          </p:txBody>
        </p:sp>
      </p:grpSp>
      <p:sp>
        <p:nvSpPr>
          <p:cNvPr name="Freeform 23" id="23"/>
          <p:cNvSpPr/>
          <p:nvPr/>
        </p:nvSpPr>
        <p:spPr>
          <a:xfrm flipH="false" flipV="false" rot="0">
            <a:off x="1395077" y="3734772"/>
            <a:ext cx="3470376" cy="5658912"/>
          </a:xfrm>
          <a:custGeom>
            <a:avLst/>
            <a:gdLst/>
            <a:ahLst/>
            <a:cxnLst/>
            <a:rect r="r" b="b" t="t" l="l"/>
            <a:pathLst>
              <a:path h="5658912" w="3470376">
                <a:moveTo>
                  <a:pt x="0" y="0"/>
                </a:moveTo>
                <a:lnTo>
                  <a:pt x="3470376" y="0"/>
                </a:lnTo>
                <a:lnTo>
                  <a:pt x="3470376" y="5658913"/>
                </a:lnTo>
                <a:lnTo>
                  <a:pt x="0" y="5658913"/>
                </a:lnTo>
                <a:lnTo>
                  <a:pt x="0" y="0"/>
                </a:lnTo>
                <a:close/>
              </a:path>
            </a:pathLst>
          </a:custGeom>
          <a:blipFill>
            <a:blip r:embed="rId2"/>
            <a:stretch>
              <a:fillRect l="-27536" t="-17527" r="-254114" b="-46015"/>
            </a:stretch>
          </a:blipFill>
        </p:spPr>
      </p:sp>
      <p:sp>
        <p:nvSpPr>
          <p:cNvPr name="Freeform 24" id="24"/>
          <p:cNvSpPr/>
          <p:nvPr/>
        </p:nvSpPr>
        <p:spPr>
          <a:xfrm flipH="false" flipV="false" rot="0">
            <a:off x="325337" y="911087"/>
            <a:ext cx="2804928" cy="5198789"/>
          </a:xfrm>
          <a:custGeom>
            <a:avLst/>
            <a:gdLst/>
            <a:ahLst/>
            <a:cxnLst/>
            <a:rect r="r" b="b" t="t" l="l"/>
            <a:pathLst>
              <a:path h="5198789" w="2804928">
                <a:moveTo>
                  <a:pt x="0" y="0"/>
                </a:moveTo>
                <a:lnTo>
                  <a:pt x="2804928" y="0"/>
                </a:lnTo>
                <a:lnTo>
                  <a:pt x="2804928" y="5198789"/>
                </a:lnTo>
                <a:lnTo>
                  <a:pt x="0" y="5198789"/>
                </a:lnTo>
                <a:lnTo>
                  <a:pt x="0" y="0"/>
                </a:lnTo>
                <a:close/>
              </a:path>
            </a:pathLst>
          </a:custGeom>
          <a:blipFill>
            <a:blip r:embed="rId3"/>
            <a:stretch>
              <a:fillRect l="-201294" t="-21378" r="-158735" b="-52053"/>
            </a:stretch>
          </a:blipFill>
        </p:spPr>
      </p:sp>
      <p:sp>
        <p:nvSpPr>
          <p:cNvPr name="Freeform 25" id="25"/>
          <p:cNvSpPr/>
          <p:nvPr/>
        </p:nvSpPr>
        <p:spPr>
          <a:xfrm flipH="false" flipV="false" rot="0">
            <a:off x="13663252" y="3820974"/>
            <a:ext cx="2924201" cy="6077096"/>
          </a:xfrm>
          <a:custGeom>
            <a:avLst/>
            <a:gdLst/>
            <a:ahLst/>
            <a:cxnLst/>
            <a:rect r="r" b="b" t="t" l="l"/>
            <a:pathLst>
              <a:path h="6077096" w="2924201">
                <a:moveTo>
                  <a:pt x="0" y="0"/>
                </a:moveTo>
                <a:lnTo>
                  <a:pt x="2924201" y="0"/>
                </a:lnTo>
                <a:lnTo>
                  <a:pt x="2924201" y="6077097"/>
                </a:lnTo>
                <a:lnTo>
                  <a:pt x="0" y="6077097"/>
                </a:lnTo>
                <a:lnTo>
                  <a:pt x="0" y="0"/>
                </a:lnTo>
                <a:close/>
              </a:path>
            </a:pathLst>
          </a:custGeom>
          <a:blipFill>
            <a:blip r:embed="rId4"/>
            <a:stretch>
              <a:fillRect l="0" t="-4605" r="0" b="0"/>
            </a:stretch>
          </a:blipFill>
        </p:spPr>
      </p:sp>
      <p:sp>
        <p:nvSpPr>
          <p:cNvPr name="Freeform 26" id="26"/>
          <p:cNvSpPr/>
          <p:nvPr/>
        </p:nvSpPr>
        <p:spPr>
          <a:xfrm flipH="false" flipV="false" rot="0">
            <a:off x="14836582" y="342802"/>
            <a:ext cx="2924201" cy="5997136"/>
          </a:xfrm>
          <a:custGeom>
            <a:avLst/>
            <a:gdLst/>
            <a:ahLst/>
            <a:cxnLst/>
            <a:rect r="r" b="b" t="t" l="l"/>
            <a:pathLst>
              <a:path h="5997136" w="2924201">
                <a:moveTo>
                  <a:pt x="0" y="0"/>
                </a:moveTo>
                <a:lnTo>
                  <a:pt x="2924200" y="0"/>
                </a:lnTo>
                <a:lnTo>
                  <a:pt x="2924200" y="5997136"/>
                </a:lnTo>
                <a:lnTo>
                  <a:pt x="0" y="5997136"/>
                </a:lnTo>
                <a:lnTo>
                  <a:pt x="0" y="0"/>
                </a:lnTo>
                <a:close/>
              </a:path>
            </a:pathLst>
          </a:custGeom>
          <a:blipFill>
            <a:blip r:embed="rId5"/>
            <a:stretch>
              <a:fillRect l="0" t="-5999" r="0" b="0"/>
            </a:stretch>
          </a:blipFill>
        </p:spPr>
      </p:sp>
      <p:grpSp>
        <p:nvGrpSpPr>
          <p:cNvPr name="Group 27" id="27"/>
          <p:cNvGrpSpPr/>
          <p:nvPr/>
        </p:nvGrpSpPr>
        <p:grpSpPr>
          <a:xfrm rot="0">
            <a:off x="13457873" y="1674495"/>
            <a:ext cx="2991802" cy="4102417"/>
            <a:chOff x="0" y="0"/>
            <a:chExt cx="3989070" cy="5469890"/>
          </a:xfrm>
        </p:grpSpPr>
        <p:sp>
          <p:nvSpPr>
            <p:cNvPr name="Freeform 28" id="28"/>
            <p:cNvSpPr/>
            <p:nvPr/>
          </p:nvSpPr>
          <p:spPr>
            <a:xfrm flipH="false" flipV="false" rot="0">
              <a:off x="44450" y="48260"/>
              <a:ext cx="3896360" cy="5375910"/>
            </a:xfrm>
            <a:custGeom>
              <a:avLst/>
              <a:gdLst/>
              <a:ahLst/>
              <a:cxnLst/>
              <a:rect r="r" b="b" t="t" l="l"/>
              <a:pathLst>
                <a:path h="5375910" w="3896360">
                  <a:moveTo>
                    <a:pt x="40640" y="2540"/>
                  </a:moveTo>
                  <a:cubicBezTo>
                    <a:pt x="304800" y="207010"/>
                    <a:pt x="528320" y="436880"/>
                    <a:pt x="666750" y="576580"/>
                  </a:cubicBezTo>
                  <a:cubicBezTo>
                    <a:pt x="775970" y="685800"/>
                    <a:pt x="847090" y="754380"/>
                    <a:pt x="955040" y="873760"/>
                  </a:cubicBezTo>
                  <a:cubicBezTo>
                    <a:pt x="1106170" y="1040130"/>
                    <a:pt x="1296670" y="1257300"/>
                    <a:pt x="1483360" y="1490980"/>
                  </a:cubicBezTo>
                  <a:cubicBezTo>
                    <a:pt x="1714500" y="1780540"/>
                    <a:pt x="1972310" y="2138680"/>
                    <a:pt x="2228850" y="2490470"/>
                  </a:cubicBezTo>
                  <a:cubicBezTo>
                    <a:pt x="2513330" y="2877820"/>
                    <a:pt x="2945130" y="3477260"/>
                    <a:pt x="3111500" y="3718560"/>
                  </a:cubicBezTo>
                  <a:cubicBezTo>
                    <a:pt x="3180080" y="3818890"/>
                    <a:pt x="3200400" y="3848100"/>
                    <a:pt x="3253740" y="3931920"/>
                  </a:cubicBezTo>
                  <a:cubicBezTo>
                    <a:pt x="3328670" y="4052570"/>
                    <a:pt x="3437890" y="4236720"/>
                    <a:pt x="3511550" y="4375150"/>
                  </a:cubicBezTo>
                  <a:cubicBezTo>
                    <a:pt x="3572510" y="4493260"/>
                    <a:pt x="3632200" y="4620260"/>
                    <a:pt x="3667760" y="4709160"/>
                  </a:cubicBezTo>
                  <a:cubicBezTo>
                    <a:pt x="3691890" y="4766310"/>
                    <a:pt x="3700780" y="4799330"/>
                    <a:pt x="3717290" y="4852670"/>
                  </a:cubicBezTo>
                  <a:cubicBezTo>
                    <a:pt x="3738880" y="4921250"/>
                    <a:pt x="3765550" y="5008880"/>
                    <a:pt x="3783330" y="5085080"/>
                  </a:cubicBezTo>
                  <a:cubicBezTo>
                    <a:pt x="3801110" y="5160010"/>
                    <a:pt x="3827780" y="5255260"/>
                    <a:pt x="3826510" y="5307330"/>
                  </a:cubicBezTo>
                  <a:cubicBezTo>
                    <a:pt x="3825240" y="5334000"/>
                    <a:pt x="3821430" y="5363210"/>
                    <a:pt x="3810000" y="5369560"/>
                  </a:cubicBezTo>
                  <a:cubicBezTo>
                    <a:pt x="3799840" y="5375910"/>
                    <a:pt x="3784600" y="5368290"/>
                    <a:pt x="3768090" y="5360670"/>
                  </a:cubicBezTo>
                  <a:cubicBezTo>
                    <a:pt x="3731260" y="5345430"/>
                    <a:pt x="3624580" y="5278120"/>
                    <a:pt x="3611880" y="5251450"/>
                  </a:cubicBezTo>
                  <a:cubicBezTo>
                    <a:pt x="3606800" y="5242560"/>
                    <a:pt x="3608070" y="5233670"/>
                    <a:pt x="3611880" y="5228590"/>
                  </a:cubicBezTo>
                  <a:cubicBezTo>
                    <a:pt x="3615690" y="5220970"/>
                    <a:pt x="3627120" y="5214620"/>
                    <a:pt x="3637280" y="5215890"/>
                  </a:cubicBezTo>
                  <a:cubicBezTo>
                    <a:pt x="3658870" y="5217160"/>
                    <a:pt x="3699510" y="5265420"/>
                    <a:pt x="3726180" y="5279390"/>
                  </a:cubicBezTo>
                  <a:cubicBezTo>
                    <a:pt x="3745230" y="5289550"/>
                    <a:pt x="3764280" y="5303520"/>
                    <a:pt x="3780790" y="5297170"/>
                  </a:cubicBezTo>
                  <a:cubicBezTo>
                    <a:pt x="3807460" y="5287010"/>
                    <a:pt x="3829050" y="5189220"/>
                    <a:pt x="3849370" y="5172710"/>
                  </a:cubicBezTo>
                  <a:cubicBezTo>
                    <a:pt x="3856990" y="5166360"/>
                    <a:pt x="3864610" y="5163820"/>
                    <a:pt x="3872230" y="5165090"/>
                  </a:cubicBezTo>
                  <a:cubicBezTo>
                    <a:pt x="3878580" y="5166360"/>
                    <a:pt x="3887470" y="5172710"/>
                    <a:pt x="3891280" y="5179060"/>
                  </a:cubicBezTo>
                  <a:cubicBezTo>
                    <a:pt x="3893820" y="5186680"/>
                    <a:pt x="3892550" y="5196840"/>
                    <a:pt x="3888740" y="5203190"/>
                  </a:cubicBezTo>
                  <a:cubicBezTo>
                    <a:pt x="3886200" y="5209540"/>
                    <a:pt x="3876040" y="5214620"/>
                    <a:pt x="3868420" y="5215890"/>
                  </a:cubicBezTo>
                  <a:cubicBezTo>
                    <a:pt x="3862070" y="5215890"/>
                    <a:pt x="3851910" y="5210810"/>
                    <a:pt x="3846830" y="5205730"/>
                  </a:cubicBezTo>
                  <a:cubicBezTo>
                    <a:pt x="3843020" y="5199380"/>
                    <a:pt x="3840480" y="5187950"/>
                    <a:pt x="3844290" y="5181600"/>
                  </a:cubicBezTo>
                  <a:cubicBezTo>
                    <a:pt x="3846830" y="5173980"/>
                    <a:pt x="3860800" y="5163820"/>
                    <a:pt x="3869690" y="5165090"/>
                  </a:cubicBezTo>
                  <a:cubicBezTo>
                    <a:pt x="3877310" y="5166360"/>
                    <a:pt x="3891280" y="5179060"/>
                    <a:pt x="3892550" y="5193030"/>
                  </a:cubicBezTo>
                  <a:cubicBezTo>
                    <a:pt x="3896360" y="5222240"/>
                    <a:pt x="3845560" y="5313680"/>
                    <a:pt x="3817620" y="5335270"/>
                  </a:cubicBezTo>
                  <a:cubicBezTo>
                    <a:pt x="3803650" y="5346700"/>
                    <a:pt x="3789680" y="5347970"/>
                    <a:pt x="3770630" y="5346700"/>
                  </a:cubicBezTo>
                  <a:cubicBezTo>
                    <a:pt x="3742690" y="5344160"/>
                    <a:pt x="3693160" y="5318760"/>
                    <a:pt x="3665220" y="5299710"/>
                  </a:cubicBezTo>
                  <a:cubicBezTo>
                    <a:pt x="3642360" y="5284470"/>
                    <a:pt x="3613150" y="5261610"/>
                    <a:pt x="3609340" y="5246370"/>
                  </a:cubicBezTo>
                  <a:cubicBezTo>
                    <a:pt x="3606800" y="5237480"/>
                    <a:pt x="3610610" y="5228590"/>
                    <a:pt x="3615690" y="5223510"/>
                  </a:cubicBezTo>
                  <a:cubicBezTo>
                    <a:pt x="3620770" y="5218430"/>
                    <a:pt x="3627120" y="5214620"/>
                    <a:pt x="3637280" y="5215890"/>
                  </a:cubicBezTo>
                  <a:cubicBezTo>
                    <a:pt x="3667760" y="5218430"/>
                    <a:pt x="3804920" y="5299710"/>
                    <a:pt x="3806190" y="5322570"/>
                  </a:cubicBezTo>
                  <a:cubicBezTo>
                    <a:pt x="3806190" y="5330190"/>
                    <a:pt x="3790950" y="5344160"/>
                    <a:pt x="3783330" y="5341620"/>
                  </a:cubicBezTo>
                  <a:cubicBezTo>
                    <a:pt x="3757930" y="5332730"/>
                    <a:pt x="3737610" y="5095240"/>
                    <a:pt x="3707130" y="4987290"/>
                  </a:cubicBezTo>
                  <a:cubicBezTo>
                    <a:pt x="3681730" y="4894580"/>
                    <a:pt x="3657600" y="4820920"/>
                    <a:pt x="3622040" y="4730750"/>
                  </a:cubicBezTo>
                  <a:cubicBezTo>
                    <a:pt x="3580130" y="4626610"/>
                    <a:pt x="3528060" y="4517390"/>
                    <a:pt x="3467100" y="4400550"/>
                  </a:cubicBezTo>
                  <a:cubicBezTo>
                    <a:pt x="3394710" y="4263390"/>
                    <a:pt x="3285490" y="4080510"/>
                    <a:pt x="3211830" y="3961130"/>
                  </a:cubicBezTo>
                  <a:cubicBezTo>
                    <a:pt x="3158490" y="3876040"/>
                    <a:pt x="3139440" y="3846830"/>
                    <a:pt x="3070860" y="3747770"/>
                  </a:cubicBezTo>
                  <a:cubicBezTo>
                    <a:pt x="2903220" y="3506470"/>
                    <a:pt x="2471420" y="2908300"/>
                    <a:pt x="2188210" y="2520950"/>
                  </a:cubicBezTo>
                  <a:cubicBezTo>
                    <a:pt x="1931670" y="2170430"/>
                    <a:pt x="1675130" y="1812290"/>
                    <a:pt x="1443990" y="1522730"/>
                  </a:cubicBezTo>
                  <a:cubicBezTo>
                    <a:pt x="1257300" y="1290320"/>
                    <a:pt x="1069340" y="1074420"/>
                    <a:pt x="918210" y="908050"/>
                  </a:cubicBezTo>
                  <a:cubicBezTo>
                    <a:pt x="810260" y="789940"/>
                    <a:pt x="739140" y="721360"/>
                    <a:pt x="631190" y="612140"/>
                  </a:cubicBezTo>
                  <a:cubicBezTo>
                    <a:pt x="494030" y="473710"/>
                    <a:pt x="275590" y="248920"/>
                    <a:pt x="158750" y="149860"/>
                  </a:cubicBezTo>
                  <a:cubicBezTo>
                    <a:pt x="96520" y="97790"/>
                    <a:pt x="21590" y="69850"/>
                    <a:pt x="6350" y="40640"/>
                  </a:cubicBezTo>
                  <a:cubicBezTo>
                    <a:pt x="0" y="27940"/>
                    <a:pt x="1270" y="12700"/>
                    <a:pt x="6350" y="6350"/>
                  </a:cubicBezTo>
                  <a:cubicBezTo>
                    <a:pt x="12700" y="0"/>
                    <a:pt x="40640" y="2540"/>
                    <a:pt x="40640" y="2540"/>
                  </a:cubicBezTo>
                </a:path>
              </a:pathLst>
            </a:custGeom>
            <a:solidFill>
              <a:srgbClr val="1CA11E"/>
            </a:solidFill>
            <a:ln cap="sq">
              <a:noFill/>
              <a:prstDash val="solid"/>
              <a:miter/>
            </a:ln>
          </p:spPr>
        </p:sp>
      </p:grpSp>
      <p:grpSp>
        <p:nvGrpSpPr>
          <p:cNvPr name="Group 29" id="29"/>
          <p:cNvGrpSpPr/>
          <p:nvPr/>
        </p:nvGrpSpPr>
        <p:grpSpPr>
          <a:xfrm rot="0">
            <a:off x="15039975" y="3555683"/>
            <a:ext cx="1471612" cy="3256597"/>
            <a:chOff x="0" y="0"/>
            <a:chExt cx="1962150" cy="4342130"/>
          </a:xfrm>
        </p:grpSpPr>
        <p:sp>
          <p:nvSpPr>
            <p:cNvPr name="Freeform 30" id="30"/>
            <p:cNvSpPr/>
            <p:nvPr/>
          </p:nvSpPr>
          <p:spPr>
            <a:xfrm flipH="false" flipV="false" rot="0">
              <a:off x="6350" y="50800"/>
              <a:ext cx="1907540" cy="4250690"/>
            </a:xfrm>
            <a:custGeom>
              <a:avLst/>
              <a:gdLst/>
              <a:ahLst/>
              <a:cxnLst/>
              <a:rect r="r" b="b" t="t" l="l"/>
              <a:pathLst>
                <a:path h="4250690" w="1907540">
                  <a:moveTo>
                    <a:pt x="95250" y="25400"/>
                  </a:moveTo>
                  <a:cubicBezTo>
                    <a:pt x="104140" y="1747520"/>
                    <a:pt x="115570" y="1823720"/>
                    <a:pt x="137160" y="1929130"/>
                  </a:cubicBezTo>
                  <a:cubicBezTo>
                    <a:pt x="156210" y="2024380"/>
                    <a:pt x="182880" y="2112010"/>
                    <a:pt x="215900" y="2198370"/>
                  </a:cubicBezTo>
                  <a:cubicBezTo>
                    <a:pt x="246380" y="2280920"/>
                    <a:pt x="284480" y="2357120"/>
                    <a:pt x="325120" y="2434590"/>
                  </a:cubicBezTo>
                  <a:cubicBezTo>
                    <a:pt x="367030" y="2512060"/>
                    <a:pt x="405130" y="2579370"/>
                    <a:pt x="462280" y="2664460"/>
                  </a:cubicBezTo>
                  <a:cubicBezTo>
                    <a:pt x="537210" y="2777490"/>
                    <a:pt x="652780" y="2936240"/>
                    <a:pt x="745490" y="3050540"/>
                  </a:cubicBezTo>
                  <a:cubicBezTo>
                    <a:pt x="824230" y="3149600"/>
                    <a:pt x="875030" y="3209290"/>
                    <a:pt x="976630" y="3317240"/>
                  </a:cubicBezTo>
                  <a:cubicBezTo>
                    <a:pt x="1148080" y="3496310"/>
                    <a:pt x="1582420" y="3855720"/>
                    <a:pt x="1699260" y="4011930"/>
                  </a:cubicBezTo>
                  <a:cubicBezTo>
                    <a:pt x="1747520" y="4079240"/>
                    <a:pt x="1775460" y="4141470"/>
                    <a:pt x="1780540" y="4170680"/>
                  </a:cubicBezTo>
                  <a:cubicBezTo>
                    <a:pt x="1781810" y="4182110"/>
                    <a:pt x="1779270" y="4188460"/>
                    <a:pt x="1775460" y="4194810"/>
                  </a:cubicBezTo>
                  <a:cubicBezTo>
                    <a:pt x="1770380" y="4199890"/>
                    <a:pt x="1762760" y="4202430"/>
                    <a:pt x="1753870" y="4203700"/>
                  </a:cubicBezTo>
                  <a:cubicBezTo>
                    <a:pt x="1738630" y="4204970"/>
                    <a:pt x="1715770" y="4198620"/>
                    <a:pt x="1694180" y="4188460"/>
                  </a:cubicBezTo>
                  <a:cubicBezTo>
                    <a:pt x="1663700" y="4174490"/>
                    <a:pt x="1605280" y="4138930"/>
                    <a:pt x="1591310" y="4117340"/>
                  </a:cubicBezTo>
                  <a:cubicBezTo>
                    <a:pt x="1584960" y="4107180"/>
                    <a:pt x="1582420" y="4095750"/>
                    <a:pt x="1586230" y="4089400"/>
                  </a:cubicBezTo>
                  <a:cubicBezTo>
                    <a:pt x="1591310" y="4081780"/>
                    <a:pt x="1604010" y="4074160"/>
                    <a:pt x="1617980" y="4075430"/>
                  </a:cubicBezTo>
                  <a:cubicBezTo>
                    <a:pt x="1653540" y="4077970"/>
                    <a:pt x="1760220" y="4206240"/>
                    <a:pt x="1802130" y="4194810"/>
                  </a:cubicBezTo>
                  <a:cubicBezTo>
                    <a:pt x="1836420" y="4185920"/>
                    <a:pt x="1842770" y="4083050"/>
                    <a:pt x="1864360" y="4070350"/>
                  </a:cubicBezTo>
                  <a:cubicBezTo>
                    <a:pt x="1874520" y="4064000"/>
                    <a:pt x="1889760" y="4066540"/>
                    <a:pt x="1894840" y="4071620"/>
                  </a:cubicBezTo>
                  <a:cubicBezTo>
                    <a:pt x="1901190" y="4076700"/>
                    <a:pt x="1906270" y="4094480"/>
                    <a:pt x="1902460" y="4102100"/>
                  </a:cubicBezTo>
                  <a:cubicBezTo>
                    <a:pt x="1897380" y="4109720"/>
                    <a:pt x="1874520" y="4116070"/>
                    <a:pt x="1866900" y="4113530"/>
                  </a:cubicBezTo>
                  <a:cubicBezTo>
                    <a:pt x="1860550" y="4110990"/>
                    <a:pt x="1854200" y="4100830"/>
                    <a:pt x="1854200" y="4093210"/>
                  </a:cubicBezTo>
                  <a:cubicBezTo>
                    <a:pt x="1852930" y="4086860"/>
                    <a:pt x="1856740" y="4076700"/>
                    <a:pt x="1863090" y="4071620"/>
                  </a:cubicBezTo>
                  <a:cubicBezTo>
                    <a:pt x="1868170" y="4067810"/>
                    <a:pt x="1879600" y="4064000"/>
                    <a:pt x="1885950" y="4066540"/>
                  </a:cubicBezTo>
                  <a:cubicBezTo>
                    <a:pt x="1893570" y="4069080"/>
                    <a:pt x="1902460" y="4079240"/>
                    <a:pt x="1903730" y="4090670"/>
                  </a:cubicBezTo>
                  <a:cubicBezTo>
                    <a:pt x="1907540" y="4119880"/>
                    <a:pt x="1866900" y="4220210"/>
                    <a:pt x="1838960" y="4239260"/>
                  </a:cubicBezTo>
                  <a:cubicBezTo>
                    <a:pt x="1821180" y="4250690"/>
                    <a:pt x="1803400" y="4246880"/>
                    <a:pt x="1779270" y="4239260"/>
                  </a:cubicBezTo>
                  <a:cubicBezTo>
                    <a:pt x="1732280" y="4226560"/>
                    <a:pt x="1610360" y="4150360"/>
                    <a:pt x="1591310" y="4117340"/>
                  </a:cubicBezTo>
                  <a:cubicBezTo>
                    <a:pt x="1584960" y="4104640"/>
                    <a:pt x="1584960" y="4090670"/>
                    <a:pt x="1590040" y="4084320"/>
                  </a:cubicBezTo>
                  <a:cubicBezTo>
                    <a:pt x="1595120" y="4077970"/>
                    <a:pt x="1606550" y="4074160"/>
                    <a:pt x="1617980" y="4075430"/>
                  </a:cubicBezTo>
                  <a:cubicBezTo>
                    <a:pt x="1640840" y="4079240"/>
                    <a:pt x="1681480" y="4124960"/>
                    <a:pt x="1711960" y="4141470"/>
                  </a:cubicBezTo>
                  <a:cubicBezTo>
                    <a:pt x="1734820" y="4152900"/>
                    <a:pt x="1770380" y="4152900"/>
                    <a:pt x="1778000" y="4165600"/>
                  </a:cubicBezTo>
                  <a:cubicBezTo>
                    <a:pt x="1783080" y="4174490"/>
                    <a:pt x="1778000" y="4193540"/>
                    <a:pt x="1770380" y="4198620"/>
                  </a:cubicBezTo>
                  <a:cubicBezTo>
                    <a:pt x="1764030" y="4203700"/>
                    <a:pt x="1748790" y="4203700"/>
                    <a:pt x="1737360" y="4196080"/>
                  </a:cubicBezTo>
                  <a:cubicBezTo>
                    <a:pt x="1711960" y="4179570"/>
                    <a:pt x="1685290" y="4081780"/>
                    <a:pt x="1661160" y="4046220"/>
                  </a:cubicBezTo>
                  <a:cubicBezTo>
                    <a:pt x="1644650" y="4023360"/>
                    <a:pt x="1639570" y="4020820"/>
                    <a:pt x="1614170" y="3994150"/>
                  </a:cubicBezTo>
                  <a:cubicBezTo>
                    <a:pt x="1521460" y="3897630"/>
                    <a:pt x="1103630" y="3521710"/>
                    <a:pt x="938530" y="3350260"/>
                  </a:cubicBezTo>
                  <a:cubicBezTo>
                    <a:pt x="838200" y="3244850"/>
                    <a:pt x="784860" y="3182620"/>
                    <a:pt x="704850" y="3082290"/>
                  </a:cubicBezTo>
                  <a:cubicBezTo>
                    <a:pt x="612140" y="2965450"/>
                    <a:pt x="494030" y="2805430"/>
                    <a:pt x="417830" y="2689860"/>
                  </a:cubicBezTo>
                  <a:cubicBezTo>
                    <a:pt x="360680" y="2603500"/>
                    <a:pt x="321310" y="2534920"/>
                    <a:pt x="279400" y="2456180"/>
                  </a:cubicBezTo>
                  <a:cubicBezTo>
                    <a:pt x="237490" y="2376170"/>
                    <a:pt x="198120" y="2297430"/>
                    <a:pt x="166370" y="2212340"/>
                  </a:cubicBezTo>
                  <a:cubicBezTo>
                    <a:pt x="133350" y="2123440"/>
                    <a:pt x="106680" y="2033270"/>
                    <a:pt x="86360" y="1935480"/>
                  </a:cubicBezTo>
                  <a:cubicBezTo>
                    <a:pt x="64770" y="1827530"/>
                    <a:pt x="53340" y="1750060"/>
                    <a:pt x="44450" y="1593850"/>
                  </a:cubicBezTo>
                  <a:cubicBezTo>
                    <a:pt x="24130" y="1262380"/>
                    <a:pt x="0" y="142240"/>
                    <a:pt x="44450" y="25400"/>
                  </a:cubicBezTo>
                  <a:cubicBezTo>
                    <a:pt x="50800" y="7620"/>
                    <a:pt x="58420" y="0"/>
                    <a:pt x="66040" y="0"/>
                  </a:cubicBezTo>
                  <a:cubicBezTo>
                    <a:pt x="74930" y="0"/>
                    <a:pt x="95250" y="25400"/>
                    <a:pt x="95250" y="25400"/>
                  </a:cubicBezTo>
                </a:path>
              </a:pathLst>
            </a:custGeom>
            <a:solidFill>
              <a:srgbClr val="1CA11E"/>
            </a:solidFill>
            <a:ln cap="sq">
              <a:noFill/>
              <a:prstDash val="solid"/>
              <a:miter/>
            </a:ln>
          </p:spPr>
        </p:sp>
      </p:grpSp>
      <p:grpSp>
        <p:nvGrpSpPr>
          <p:cNvPr name="Group 31" id="31"/>
          <p:cNvGrpSpPr/>
          <p:nvPr/>
        </p:nvGrpSpPr>
        <p:grpSpPr>
          <a:xfrm rot="0">
            <a:off x="13233082" y="1189673"/>
            <a:ext cx="1856423" cy="2587942"/>
            <a:chOff x="0" y="0"/>
            <a:chExt cx="2475230" cy="3450590"/>
          </a:xfrm>
        </p:grpSpPr>
        <p:sp>
          <p:nvSpPr>
            <p:cNvPr name="Freeform 32" id="32"/>
            <p:cNvSpPr/>
            <p:nvPr/>
          </p:nvSpPr>
          <p:spPr>
            <a:xfrm flipH="false" flipV="false" rot="0">
              <a:off x="50800" y="48260"/>
              <a:ext cx="2372360" cy="3352800"/>
            </a:xfrm>
            <a:custGeom>
              <a:avLst/>
              <a:gdLst/>
              <a:ahLst/>
              <a:cxnLst/>
              <a:rect r="r" b="b" t="t" l="l"/>
              <a:pathLst>
                <a:path h="3352800" w="2372360">
                  <a:moveTo>
                    <a:pt x="0" y="3326130"/>
                  </a:moveTo>
                  <a:cubicBezTo>
                    <a:pt x="34290" y="2870200"/>
                    <a:pt x="55880" y="2759710"/>
                    <a:pt x="92710" y="2650490"/>
                  </a:cubicBezTo>
                  <a:cubicBezTo>
                    <a:pt x="129540" y="2536190"/>
                    <a:pt x="187960" y="2420620"/>
                    <a:pt x="241300" y="2311400"/>
                  </a:cubicBezTo>
                  <a:cubicBezTo>
                    <a:pt x="294640" y="2204720"/>
                    <a:pt x="347980" y="2099310"/>
                    <a:pt x="410210" y="2002790"/>
                  </a:cubicBezTo>
                  <a:cubicBezTo>
                    <a:pt x="471170" y="1907540"/>
                    <a:pt x="541020" y="1821180"/>
                    <a:pt x="609600" y="1734820"/>
                  </a:cubicBezTo>
                  <a:cubicBezTo>
                    <a:pt x="674370" y="1652270"/>
                    <a:pt x="732790" y="1586230"/>
                    <a:pt x="811530" y="1494790"/>
                  </a:cubicBezTo>
                  <a:cubicBezTo>
                    <a:pt x="916940" y="1371600"/>
                    <a:pt x="1085850" y="1172210"/>
                    <a:pt x="1189990" y="1060450"/>
                  </a:cubicBezTo>
                  <a:cubicBezTo>
                    <a:pt x="1258570" y="986790"/>
                    <a:pt x="1283970" y="962660"/>
                    <a:pt x="1365250" y="883920"/>
                  </a:cubicBezTo>
                  <a:cubicBezTo>
                    <a:pt x="1543050" y="709930"/>
                    <a:pt x="2066290" y="190500"/>
                    <a:pt x="2223770" y="71120"/>
                  </a:cubicBezTo>
                  <a:cubicBezTo>
                    <a:pt x="2275840" y="31750"/>
                    <a:pt x="2312670" y="7620"/>
                    <a:pt x="2338070" y="2540"/>
                  </a:cubicBezTo>
                  <a:cubicBezTo>
                    <a:pt x="2348230" y="0"/>
                    <a:pt x="2355850" y="1270"/>
                    <a:pt x="2360930" y="5080"/>
                  </a:cubicBezTo>
                  <a:cubicBezTo>
                    <a:pt x="2367280" y="8890"/>
                    <a:pt x="2372360" y="19050"/>
                    <a:pt x="2372360" y="25400"/>
                  </a:cubicBezTo>
                  <a:cubicBezTo>
                    <a:pt x="2372360" y="33020"/>
                    <a:pt x="2367280" y="43180"/>
                    <a:pt x="2360930" y="46990"/>
                  </a:cubicBezTo>
                  <a:cubicBezTo>
                    <a:pt x="2355850" y="50800"/>
                    <a:pt x="2344420" y="52070"/>
                    <a:pt x="2338070" y="49530"/>
                  </a:cubicBezTo>
                  <a:cubicBezTo>
                    <a:pt x="2331720" y="46990"/>
                    <a:pt x="2324100" y="38100"/>
                    <a:pt x="2322830" y="31750"/>
                  </a:cubicBezTo>
                  <a:cubicBezTo>
                    <a:pt x="2320290" y="25400"/>
                    <a:pt x="2322830" y="12700"/>
                    <a:pt x="2329180" y="8890"/>
                  </a:cubicBezTo>
                  <a:cubicBezTo>
                    <a:pt x="2335530" y="3810"/>
                    <a:pt x="2359660" y="2540"/>
                    <a:pt x="2366010" y="8890"/>
                  </a:cubicBezTo>
                  <a:cubicBezTo>
                    <a:pt x="2371090" y="15240"/>
                    <a:pt x="2371090" y="33020"/>
                    <a:pt x="2363470" y="45720"/>
                  </a:cubicBezTo>
                  <a:cubicBezTo>
                    <a:pt x="2350770" y="67310"/>
                    <a:pt x="2291080" y="83820"/>
                    <a:pt x="2258060" y="107950"/>
                  </a:cubicBezTo>
                  <a:cubicBezTo>
                    <a:pt x="2222500" y="134620"/>
                    <a:pt x="2207260" y="151130"/>
                    <a:pt x="2159000" y="196850"/>
                  </a:cubicBezTo>
                  <a:cubicBezTo>
                    <a:pt x="2005330" y="340360"/>
                    <a:pt x="1496060" y="811530"/>
                    <a:pt x="1228090" y="1094740"/>
                  </a:cubicBezTo>
                  <a:cubicBezTo>
                    <a:pt x="1005840" y="1328420"/>
                    <a:pt x="789940" y="1591310"/>
                    <a:pt x="650240" y="1765300"/>
                  </a:cubicBezTo>
                  <a:cubicBezTo>
                    <a:pt x="565150" y="1870710"/>
                    <a:pt x="514350" y="1934210"/>
                    <a:pt x="454660" y="2026920"/>
                  </a:cubicBezTo>
                  <a:cubicBezTo>
                    <a:pt x="393700" y="2123440"/>
                    <a:pt x="340360" y="2227580"/>
                    <a:pt x="288290" y="2331720"/>
                  </a:cubicBezTo>
                  <a:cubicBezTo>
                    <a:pt x="234950" y="2438400"/>
                    <a:pt x="177800" y="2550160"/>
                    <a:pt x="142240" y="2661920"/>
                  </a:cubicBezTo>
                  <a:cubicBezTo>
                    <a:pt x="106680" y="2768600"/>
                    <a:pt x="85090" y="2875280"/>
                    <a:pt x="69850" y="2985770"/>
                  </a:cubicBezTo>
                  <a:cubicBezTo>
                    <a:pt x="53340" y="3098800"/>
                    <a:pt x="73660" y="3289300"/>
                    <a:pt x="49530" y="3332480"/>
                  </a:cubicBezTo>
                  <a:cubicBezTo>
                    <a:pt x="41910" y="3345180"/>
                    <a:pt x="30480" y="3352800"/>
                    <a:pt x="22860" y="3351530"/>
                  </a:cubicBezTo>
                  <a:cubicBezTo>
                    <a:pt x="13970" y="3350260"/>
                    <a:pt x="0" y="3326130"/>
                    <a:pt x="0" y="3326130"/>
                  </a:cubicBezTo>
                </a:path>
              </a:pathLst>
            </a:custGeom>
            <a:solidFill>
              <a:srgbClr val="1CA11E"/>
            </a:solidFill>
            <a:ln cap="sq">
              <a:noFill/>
              <a:prstDash val="solid"/>
              <a:miter/>
            </a:ln>
          </p:spPr>
        </p:sp>
      </p:grpSp>
      <p:grpSp>
        <p:nvGrpSpPr>
          <p:cNvPr name="Group 33" id="33"/>
          <p:cNvGrpSpPr/>
          <p:nvPr/>
        </p:nvGrpSpPr>
        <p:grpSpPr>
          <a:xfrm rot="0">
            <a:off x="14853285" y="1167765"/>
            <a:ext cx="253365" cy="289560"/>
            <a:chOff x="0" y="0"/>
            <a:chExt cx="337820" cy="386080"/>
          </a:xfrm>
        </p:grpSpPr>
        <p:sp>
          <p:nvSpPr>
            <p:cNvPr name="Freeform 34" id="34"/>
            <p:cNvSpPr/>
            <p:nvPr/>
          </p:nvSpPr>
          <p:spPr>
            <a:xfrm flipH="false" flipV="false" rot="0">
              <a:off x="50800" y="50800"/>
              <a:ext cx="240030" cy="285750"/>
            </a:xfrm>
            <a:custGeom>
              <a:avLst/>
              <a:gdLst/>
              <a:ahLst/>
              <a:cxnLst/>
              <a:rect r="r" b="b" t="t" l="l"/>
              <a:pathLst>
                <a:path h="285750" w="240030">
                  <a:moveTo>
                    <a:pt x="25400" y="0"/>
                  </a:moveTo>
                  <a:cubicBezTo>
                    <a:pt x="199390" y="1270"/>
                    <a:pt x="205740" y="0"/>
                    <a:pt x="213360" y="6350"/>
                  </a:cubicBezTo>
                  <a:cubicBezTo>
                    <a:pt x="223520" y="13970"/>
                    <a:pt x="232410" y="33020"/>
                    <a:pt x="236220" y="49530"/>
                  </a:cubicBezTo>
                  <a:cubicBezTo>
                    <a:pt x="240030" y="66040"/>
                    <a:pt x="238760" y="82550"/>
                    <a:pt x="233680" y="105410"/>
                  </a:cubicBezTo>
                  <a:cubicBezTo>
                    <a:pt x="226060" y="140970"/>
                    <a:pt x="203200" y="204470"/>
                    <a:pt x="182880" y="236220"/>
                  </a:cubicBezTo>
                  <a:cubicBezTo>
                    <a:pt x="168910" y="257810"/>
                    <a:pt x="151130" y="281940"/>
                    <a:pt x="137160" y="283210"/>
                  </a:cubicBezTo>
                  <a:cubicBezTo>
                    <a:pt x="127000" y="285750"/>
                    <a:pt x="113030" y="275590"/>
                    <a:pt x="109220" y="269240"/>
                  </a:cubicBezTo>
                  <a:cubicBezTo>
                    <a:pt x="106680" y="262890"/>
                    <a:pt x="107950" y="251460"/>
                    <a:pt x="110490" y="245110"/>
                  </a:cubicBezTo>
                  <a:cubicBezTo>
                    <a:pt x="114300" y="238760"/>
                    <a:pt x="124460" y="232410"/>
                    <a:pt x="132080" y="233680"/>
                  </a:cubicBezTo>
                  <a:cubicBezTo>
                    <a:pt x="139700" y="233680"/>
                    <a:pt x="153670" y="243840"/>
                    <a:pt x="157480" y="250190"/>
                  </a:cubicBezTo>
                  <a:cubicBezTo>
                    <a:pt x="160020" y="257810"/>
                    <a:pt x="157480" y="269240"/>
                    <a:pt x="152400" y="274320"/>
                  </a:cubicBezTo>
                  <a:cubicBezTo>
                    <a:pt x="148590" y="279400"/>
                    <a:pt x="138430" y="285750"/>
                    <a:pt x="130810" y="284480"/>
                  </a:cubicBezTo>
                  <a:cubicBezTo>
                    <a:pt x="121920" y="281940"/>
                    <a:pt x="109220" y="269240"/>
                    <a:pt x="107950" y="255270"/>
                  </a:cubicBezTo>
                  <a:cubicBezTo>
                    <a:pt x="104140" y="228600"/>
                    <a:pt x="160020" y="168910"/>
                    <a:pt x="172720" y="130810"/>
                  </a:cubicBezTo>
                  <a:cubicBezTo>
                    <a:pt x="182880" y="101600"/>
                    <a:pt x="199390" y="66040"/>
                    <a:pt x="186690" y="50800"/>
                  </a:cubicBezTo>
                  <a:cubicBezTo>
                    <a:pt x="167640" y="27940"/>
                    <a:pt x="46990" y="63500"/>
                    <a:pt x="19050" y="49530"/>
                  </a:cubicBezTo>
                  <a:cubicBezTo>
                    <a:pt x="7620" y="43180"/>
                    <a:pt x="0" y="30480"/>
                    <a:pt x="0" y="21590"/>
                  </a:cubicBezTo>
                  <a:cubicBezTo>
                    <a:pt x="1270" y="13970"/>
                    <a:pt x="25400" y="0"/>
                    <a:pt x="25400" y="0"/>
                  </a:cubicBezTo>
                </a:path>
              </a:pathLst>
            </a:custGeom>
            <a:solidFill>
              <a:srgbClr val="1CA11E"/>
            </a:solidFill>
            <a:ln cap="sq">
              <a:noFill/>
              <a:prstDash val="solid"/>
              <a:miter/>
            </a:ln>
          </p:spPr>
        </p:sp>
      </p:grpSp>
      <p:grpSp>
        <p:nvGrpSpPr>
          <p:cNvPr name="Group 35" id="35"/>
          <p:cNvGrpSpPr/>
          <p:nvPr/>
        </p:nvGrpSpPr>
        <p:grpSpPr>
          <a:xfrm rot="0">
            <a:off x="13053060" y="6990397"/>
            <a:ext cx="1861185" cy="509588"/>
            <a:chOff x="0" y="0"/>
            <a:chExt cx="2481580" cy="679450"/>
          </a:xfrm>
        </p:grpSpPr>
        <p:sp>
          <p:nvSpPr>
            <p:cNvPr name="Freeform 36" id="36"/>
            <p:cNvSpPr/>
            <p:nvPr/>
          </p:nvSpPr>
          <p:spPr>
            <a:xfrm flipH="false" flipV="false" rot="0">
              <a:off x="49530" y="48260"/>
              <a:ext cx="2383790" cy="586740"/>
            </a:xfrm>
            <a:custGeom>
              <a:avLst/>
              <a:gdLst/>
              <a:ahLst/>
              <a:cxnLst/>
              <a:rect r="r" b="b" t="t" l="l"/>
              <a:pathLst>
                <a:path h="586740" w="2383790">
                  <a:moveTo>
                    <a:pt x="17780" y="113030"/>
                  </a:moveTo>
                  <a:cubicBezTo>
                    <a:pt x="342900" y="16510"/>
                    <a:pt x="386080" y="16510"/>
                    <a:pt x="462280" y="12700"/>
                  </a:cubicBezTo>
                  <a:cubicBezTo>
                    <a:pt x="585470" y="5080"/>
                    <a:pt x="807720" y="0"/>
                    <a:pt x="946150" y="2540"/>
                  </a:cubicBezTo>
                  <a:cubicBezTo>
                    <a:pt x="1052830" y="3810"/>
                    <a:pt x="1136650" y="7620"/>
                    <a:pt x="1228090" y="17780"/>
                  </a:cubicBezTo>
                  <a:cubicBezTo>
                    <a:pt x="1313180" y="26670"/>
                    <a:pt x="1399540" y="39370"/>
                    <a:pt x="1478280" y="54610"/>
                  </a:cubicBezTo>
                  <a:cubicBezTo>
                    <a:pt x="1550670" y="68580"/>
                    <a:pt x="1617980" y="85090"/>
                    <a:pt x="1682750" y="105410"/>
                  </a:cubicBezTo>
                  <a:cubicBezTo>
                    <a:pt x="1744980" y="124460"/>
                    <a:pt x="1797050" y="144780"/>
                    <a:pt x="1858010" y="173990"/>
                  </a:cubicBezTo>
                  <a:cubicBezTo>
                    <a:pt x="1931670" y="209550"/>
                    <a:pt x="2024380" y="262890"/>
                    <a:pt x="2090420" y="309880"/>
                  </a:cubicBezTo>
                  <a:cubicBezTo>
                    <a:pt x="2145030" y="349250"/>
                    <a:pt x="2198370" y="387350"/>
                    <a:pt x="2230120" y="430530"/>
                  </a:cubicBezTo>
                  <a:cubicBezTo>
                    <a:pt x="2255520" y="466090"/>
                    <a:pt x="2275840" y="515620"/>
                    <a:pt x="2277110" y="542290"/>
                  </a:cubicBezTo>
                  <a:cubicBezTo>
                    <a:pt x="2277110" y="557530"/>
                    <a:pt x="2273300" y="570230"/>
                    <a:pt x="2263140" y="576580"/>
                  </a:cubicBezTo>
                  <a:cubicBezTo>
                    <a:pt x="2249170" y="586740"/>
                    <a:pt x="2214880" y="586740"/>
                    <a:pt x="2188210" y="579120"/>
                  </a:cubicBezTo>
                  <a:cubicBezTo>
                    <a:pt x="2150110" y="568960"/>
                    <a:pt x="2082800" y="521970"/>
                    <a:pt x="2066290" y="499110"/>
                  </a:cubicBezTo>
                  <a:cubicBezTo>
                    <a:pt x="2058670" y="488950"/>
                    <a:pt x="2056130" y="478790"/>
                    <a:pt x="2058670" y="471170"/>
                  </a:cubicBezTo>
                  <a:cubicBezTo>
                    <a:pt x="2061210" y="464820"/>
                    <a:pt x="2070100" y="457200"/>
                    <a:pt x="2081530" y="454660"/>
                  </a:cubicBezTo>
                  <a:cubicBezTo>
                    <a:pt x="2104390" y="448310"/>
                    <a:pt x="2161540" y="469900"/>
                    <a:pt x="2193290" y="469900"/>
                  </a:cubicBezTo>
                  <a:cubicBezTo>
                    <a:pt x="2216150" y="469900"/>
                    <a:pt x="2233930" y="472440"/>
                    <a:pt x="2252980" y="459740"/>
                  </a:cubicBezTo>
                  <a:cubicBezTo>
                    <a:pt x="2283460" y="439420"/>
                    <a:pt x="2311400" y="345440"/>
                    <a:pt x="2336800" y="327660"/>
                  </a:cubicBezTo>
                  <a:cubicBezTo>
                    <a:pt x="2348230" y="320040"/>
                    <a:pt x="2362200" y="316230"/>
                    <a:pt x="2369820" y="321310"/>
                  </a:cubicBezTo>
                  <a:cubicBezTo>
                    <a:pt x="2377440" y="326390"/>
                    <a:pt x="2382520" y="350520"/>
                    <a:pt x="2377440" y="358140"/>
                  </a:cubicBezTo>
                  <a:cubicBezTo>
                    <a:pt x="2373630" y="364490"/>
                    <a:pt x="2354580" y="370840"/>
                    <a:pt x="2346960" y="367030"/>
                  </a:cubicBezTo>
                  <a:cubicBezTo>
                    <a:pt x="2339340" y="363220"/>
                    <a:pt x="2331720" y="340360"/>
                    <a:pt x="2334260" y="332740"/>
                  </a:cubicBezTo>
                  <a:cubicBezTo>
                    <a:pt x="2336800" y="325120"/>
                    <a:pt x="2353310" y="317500"/>
                    <a:pt x="2362200" y="318770"/>
                  </a:cubicBezTo>
                  <a:cubicBezTo>
                    <a:pt x="2368550" y="318770"/>
                    <a:pt x="2377440" y="326390"/>
                    <a:pt x="2379980" y="332740"/>
                  </a:cubicBezTo>
                  <a:cubicBezTo>
                    <a:pt x="2383790" y="339090"/>
                    <a:pt x="2382520" y="350520"/>
                    <a:pt x="2378710" y="356870"/>
                  </a:cubicBezTo>
                  <a:cubicBezTo>
                    <a:pt x="2373630" y="363220"/>
                    <a:pt x="2358390" y="369570"/>
                    <a:pt x="2349500" y="367030"/>
                  </a:cubicBezTo>
                  <a:cubicBezTo>
                    <a:pt x="2341880" y="365760"/>
                    <a:pt x="2330450" y="350520"/>
                    <a:pt x="2331720" y="342900"/>
                  </a:cubicBezTo>
                  <a:cubicBezTo>
                    <a:pt x="2332990" y="334010"/>
                    <a:pt x="2359660" y="320040"/>
                    <a:pt x="2358390" y="317500"/>
                  </a:cubicBezTo>
                  <a:cubicBezTo>
                    <a:pt x="2358390" y="316230"/>
                    <a:pt x="2345690" y="320040"/>
                    <a:pt x="2345690" y="320040"/>
                  </a:cubicBezTo>
                  <a:cubicBezTo>
                    <a:pt x="2345690" y="321310"/>
                    <a:pt x="2368550" y="318770"/>
                    <a:pt x="2374900" y="325120"/>
                  </a:cubicBezTo>
                  <a:cubicBezTo>
                    <a:pt x="2379980" y="330200"/>
                    <a:pt x="2383790" y="340360"/>
                    <a:pt x="2381250" y="353060"/>
                  </a:cubicBezTo>
                  <a:cubicBezTo>
                    <a:pt x="2373630" y="386080"/>
                    <a:pt x="2307590" y="492760"/>
                    <a:pt x="2266950" y="515620"/>
                  </a:cubicBezTo>
                  <a:cubicBezTo>
                    <a:pt x="2241550" y="529590"/>
                    <a:pt x="2217420" y="521970"/>
                    <a:pt x="2189480" y="520700"/>
                  </a:cubicBezTo>
                  <a:cubicBezTo>
                    <a:pt x="2153920" y="519430"/>
                    <a:pt x="2090420" y="516890"/>
                    <a:pt x="2071370" y="502920"/>
                  </a:cubicBezTo>
                  <a:cubicBezTo>
                    <a:pt x="2061210" y="495300"/>
                    <a:pt x="2056130" y="480060"/>
                    <a:pt x="2058670" y="471170"/>
                  </a:cubicBezTo>
                  <a:cubicBezTo>
                    <a:pt x="2061210" y="463550"/>
                    <a:pt x="2075180" y="454660"/>
                    <a:pt x="2087880" y="454660"/>
                  </a:cubicBezTo>
                  <a:cubicBezTo>
                    <a:pt x="2112010" y="455930"/>
                    <a:pt x="2171700" y="520700"/>
                    <a:pt x="2195830" y="529590"/>
                  </a:cubicBezTo>
                  <a:cubicBezTo>
                    <a:pt x="2207260" y="534670"/>
                    <a:pt x="2219960" y="538480"/>
                    <a:pt x="2222500" y="533400"/>
                  </a:cubicBezTo>
                  <a:cubicBezTo>
                    <a:pt x="2227580" y="525780"/>
                    <a:pt x="2209800" y="488950"/>
                    <a:pt x="2192020" y="464820"/>
                  </a:cubicBezTo>
                  <a:cubicBezTo>
                    <a:pt x="2165350" y="429260"/>
                    <a:pt x="2113280" y="388620"/>
                    <a:pt x="2062480" y="351790"/>
                  </a:cubicBezTo>
                  <a:cubicBezTo>
                    <a:pt x="2000250" y="307340"/>
                    <a:pt x="1910080" y="255270"/>
                    <a:pt x="1840230" y="220980"/>
                  </a:cubicBezTo>
                  <a:cubicBezTo>
                    <a:pt x="1780540" y="193040"/>
                    <a:pt x="1729740" y="173990"/>
                    <a:pt x="1671320" y="154940"/>
                  </a:cubicBezTo>
                  <a:cubicBezTo>
                    <a:pt x="1607820" y="134620"/>
                    <a:pt x="1541780" y="119380"/>
                    <a:pt x="1470660" y="105410"/>
                  </a:cubicBezTo>
                  <a:cubicBezTo>
                    <a:pt x="1393190" y="88900"/>
                    <a:pt x="1309370" y="76200"/>
                    <a:pt x="1224280" y="68580"/>
                  </a:cubicBezTo>
                  <a:cubicBezTo>
                    <a:pt x="1135380" y="58420"/>
                    <a:pt x="1059180" y="53340"/>
                    <a:pt x="947420" y="53340"/>
                  </a:cubicBezTo>
                  <a:cubicBezTo>
                    <a:pt x="774700" y="50800"/>
                    <a:pt x="458470" y="49530"/>
                    <a:pt x="290830" y="78740"/>
                  </a:cubicBezTo>
                  <a:cubicBezTo>
                    <a:pt x="181610" y="97790"/>
                    <a:pt x="71120" y="168910"/>
                    <a:pt x="29210" y="162560"/>
                  </a:cubicBezTo>
                  <a:cubicBezTo>
                    <a:pt x="15240" y="160020"/>
                    <a:pt x="3810" y="151130"/>
                    <a:pt x="1270" y="143510"/>
                  </a:cubicBezTo>
                  <a:cubicBezTo>
                    <a:pt x="0" y="134620"/>
                    <a:pt x="17780" y="113030"/>
                    <a:pt x="17780" y="113030"/>
                  </a:cubicBezTo>
                </a:path>
              </a:pathLst>
            </a:custGeom>
            <a:solidFill>
              <a:srgbClr val="1CA11E"/>
            </a:solidFill>
            <a:ln cap="sq">
              <a:noFill/>
              <a:prstDash val="solid"/>
              <a:miter/>
            </a:ln>
          </p:spPr>
        </p:sp>
      </p:grpSp>
      <p:grpSp>
        <p:nvGrpSpPr>
          <p:cNvPr name="Group 37" id="37"/>
          <p:cNvGrpSpPr/>
          <p:nvPr/>
        </p:nvGrpSpPr>
        <p:grpSpPr>
          <a:xfrm rot="0">
            <a:off x="4128135" y="1875473"/>
            <a:ext cx="792480" cy="3549015"/>
            <a:chOff x="0" y="0"/>
            <a:chExt cx="1056640" cy="4732020"/>
          </a:xfrm>
        </p:grpSpPr>
        <p:sp>
          <p:nvSpPr>
            <p:cNvPr name="Freeform 38" id="38"/>
            <p:cNvSpPr/>
            <p:nvPr/>
          </p:nvSpPr>
          <p:spPr>
            <a:xfrm flipH="false" flipV="false" rot="0">
              <a:off x="49530" y="45720"/>
              <a:ext cx="961390" cy="4639310"/>
            </a:xfrm>
            <a:custGeom>
              <a:avLst/>
              <a:gdLst/>
              <a:ahLst/>
              <a:cxnLst/>
              <a:rect r="r" b="b" t="t" l="l"/>
              <a:pathLst>
                <a:path h="4639310" w="961390">
                  <a:moveTo>
                    <a:pt x="953770" y="44450"/>
                  </a:moveTo>
                  <a:cubicBezTo>
                    <a:pt x="885190" y="123190"/>
                    <a:pt x="831850" y="207010"/>
                    <a:pt x="788670" y="302260"/>
                  </a:cubicBezTo>
                  <a:cubicBezTo>
                    <a:pt x="718820" y="459740"/>
                    <a:pt x="641350" y="715010"/>
                    <a:pt x="579120" y="951230"/>
                  </a:cubicBezTo>
                  <a:cubicBezTo>
                    <a:pt x="506730" y="1225550"/>
                    <a:pt x="443230" y="1564640"/>
                    <a:pt x="394970" y="1854200"/>
                  </a:cubicBezTo>
                  <a:cubicBezTo>
                    <a:pt x="351790" y="2122170"/>
                    <a:pt x="334010" y="2315210"/>
                    <a:pt x="299720" y="2632710"/>
                  </a:cubicBezTo>
                  <a:cubicBezTo>
                    <a:pt x="246380" y="3130550"/>
                    <a:pt x="180340" y="4391660"/>
                    <a:pt x="125730" y="4555490"/>
                  </a:cubicBezTo>
                  <a:cubicBezTo>
                    <a:pt x="116840" y="4582160"/>
                    <a:pt x="111760" y="4592320"/>
                    <a:pt x="100330" y="4597400"/>
                  </a:cubicBezTo>
                  <a:cubicBezTo>
                    <a:pt x="91440" y="4601210"/>
                    <a:pt x="77470" y="4599940"/>
                    <a:pt x="67310" y="4592320"/>
                  </a:cubicBezTo>
                  <a:cubicBezTo>
                    <a:pt x="44450" y="4573270"/>
                    <a:pt x="3810" y="4464050"/>
                    <a:pt x="8890" y="4437380"/>
                  </a:cubicBezTo>
                  <a:cubicBezTo>
                    <a:pt x="11430" y="4425950"/>
                    <a:pt x="20320" y="4418330"/>
                    <a:pt x="27940" y="4415790"/>
                  </a:cubicBezTo>
                  <a:cubicBezTo>
                    <a:pt x="35560" y="4414520"/>
                    <a:pt x="49530" y="4418330"/>
                    <a:pt x="54610" y="4427220"/>
                  </a:cubicBezTo>
                  <a:cubicBezTo>
                    <a:pt x="66040" y="4443730"/>
                    <a:pt x="46990" y="4502150"/>
                    <a:pt x="57150" y="4528820"/>
                  </a:cubicBezTo>
                  <a:cubicBezTo>
                    <a:pt x="64770" y="4552950"/>
                    <a:pt x="86360" y="4585970"/>
                    <a:pt x="101600" y="4585970"/>
                  </a:cubicBezTo>
                  <a:cubicBezTo>
                    <a:pt x="119380" y="4584700"/>
                    <a:pt x="144780" y="4533900"/>
                    <a:pt x="157480" y="4507230"/>
                  </a:cubicBezTo>
                  <a:cubicBezTo>
                    <a:pt x="167640" y="4484370"/>
                    <a:pt x="161290" y="4446270"/>
                    <a:pt x="172720" y="4436110"/>
                  </a:cubicBezTo>
                  <a:cubicBezTo>
                    <a:pt x="181610" y="4429760"/>
                    <a:pt x="203200" y="4429760"/>
                    <a:pt x="209550" y="4434840"/>
                  </a:cubicBezTo>
                  <a:cubicBezTo>
                    <a:pt x="215900" y="4438650"/>
                    <a:pt x="218440" y="4451350"/>
                    <a:pt x="217170" y="4457700"/>
                  </a:cubicBezTo>
                  <a:cubicBezTo>
                    <a:pt x="215900" y="4465320"/>
                    <a:pt x="208280" y="4474210"/>
                    <a:pt x="201930" y="4476750"/>
                  </a:cubicBezTo>
                  <a:cubicBezTo>
                    <a:pt x="195580" y="4479290"/>
                    <a:pt x="184150" y="4479290"/>
                    <a:pt x="179070" y="4474210"/>
                  </a:cubicBezTo>
                  <a:cubicBezTo>
                    <a:pt x="172720" y="4470400"/>
                    <a:pt x="165100" y="4453890"/>
                    <a:pt x="167640" y="4446270"/>
                  </a:cubicBezTo>
                  <a:cubicBezTo>
                    <a:pt x="170180" y="4438650"/>
                    <a:pt x="184150" y="4427220"/>
                    <a:pt x="193040" y="4427220"/>
                  </a:cubicBezTo>
                  <a:cubicBezTo>
                    <a:pt x="200660" y="4428490"/>
                    <a:pt x="214630" y="4442460"/>
                    <a:pt x="217170" y="4455160"/>
                  </a:cubicBezTo>
                  <a:cubicBezTo>
                    <a:pt x="222250" y="4474210"/>
                    <a:pt x="210820" y="4508500"/>
                    <a:pt x="200660" y="4533900"/>
                  </a:cubicBezTo>
                  <a:cubicBezTo>
                    <a:pt x="190500" y="4559300"/>
                    <a:pt x="172720" y="4587240"/>
                    <a:pt x="158750" y="4606290"/>
                  </a:cubicBezTo>
                  <a:cubicBezTo>
                    <a:pt x="148590" y="4618990"/>
                    <a:pt x="140970" y="4631690"/>
                    <a:pt x="127000" y="4635500"/>
                  </a:cubicBezTo>
                  <a:cubicBezTo>
                    <a:pt x="111760" y="4639310"/>
                    <a:pt x="83820" y="4634230"/>
                    <a:pt x="66040" y="4622800"/>
                  </a:cubicBezTo>
                  <a:cubicBezTo>
                    <a:pt x="45720" y="4610100"/>
                    <a:pt x="24130" y="4578350"/>
                    <a:pt x="12700" y="4552950"/>
                  </a:cubicBezTo>
                  <a:cubicBezTo>
                    <a:pt x="3810" y="4530090"/>
                    <a:pt x="0" y="4499610"/>
                    <a:pt x="1270" y="4476750"/>
                  </a:cubicBezTo>
                  <a:cubicBezTo>
                    <a:pt x="2540" y="4458970"/>
                    <a:pt x="3810" y="4434840"/>
                    <a:pt x="13970" y="4425950"/>
                  </a:cubicBezTo>
                  <a:cubicBezTo>
                    <a:pt x="21590" y="4418330"/>
                    <a:pt x="39370" y="4414520"/>
                    <a:pt x="50800" y="4422140"/>
                  </a:cubicBezTo>
                  <a:cubicBezTo>
                    <a:pt x="76200" y="4437380"/>
                    <a:pt x="120650" y="4558030"/>
                    <a:pt x="111760" y="4583430"/>
                  </a:cubicBezTo>
                  <a:cubicBezTo>
                    <a:pt x="107950" y="4594860"/>
                    <a:pt x="91440" y="4602480"/>
                    <a:pt x="82550" y="4601210"/>
                  </a:cubicBezTo>
                  <a:cubicBezTo>
                    <a:pt x="74930" y="4599940"/>
                    <a:pt x="62230" y="4583430"/>
                    <a:pt x="62230" y="4574540"/>
                  </a:cubicBezTo>
                  <a:cubicBezTo>
                    <a:pt x="60960" y="4566920"/>
                    <a:pt x="71120" y="4564380"/>
                    <a:pt x="74930" y="4551680"/>
                  </a:cubicBezTo>
                  <a:cubicBezTo>
                    <a:pt x="92710" y="4502150"/>
                    <a:pt x="100330" y="4335780"/>
                    <a:pt x="116840" y="4163060"/>
                  </a:cubicBezTo>
                  <a:cubicBezTo>
                    <a:pt x="149860" y="3821430"/>
                    <a:pt x="204470" y="3053080"/>
                    <a:pt x="248920" y="2626360"/>
                  </a:cubicBezTo>
                  <a:cubicBezTo>
                    <a:pt x="280670" y="2322830"/>
                    <a:pt x="300990" y="2114550"/>
                    <a:pt x="345440" y="1845310"/>
                  </a:cubicBezTo>
                  <a:cubicBezTo>
                    <a:pt x="392430" y="1553210"/>
                    <a:pt x="471170" y="1169670"/>
                    <a:pt x="530860" y="935990"/>
                  </a:cubicBezTo>
                  <a:cubicBezTo>
                    <a:pt x="568960" y="787400"/>
                    <a:pt x="605790" y="690880"/>
                    <a:pt x="643890" y="576580"/>
                  </a:cubicBezTo>
                  <a:cubicBezTo>
                    <a:pt x="678180" y="472440"/>
                    <a:pt x="708660" y="358140"/>
                    <a:pt x="745490" y="278130"/>
                  </a:cubicBezTo>
                  <a:cubicBezTo>
                    <a:pt x="772160" y="218440"/>
                    <a:pt x="798830" y="177800"/>
                    <a:pt x="829310" y="132080"/>
                  </a:cubicBezTo>
                  <a:cubicBezTo>
                    <a:pt x="858520" y="86360"/>
                    <a:pt x="896620" y="15240"/>
                    <a:pt x="923290" y="5080"/>
                  </a:cubicBezTo>
                  <a:cubicBezTo>
                    <a:pt x="934720" y="0"/>
                    <a:pt x="951230" y="3810"/>
                    <a:pt x="956310" y="10160"/>
                  </a:cubicBezTo>
                  <a:cubicBezTo>
                    <a:pt x="961390" y="17780"/>
                    <a:pt x="953770" y="44450"/>
                    <a:pt x="953770" y="44450"/>
                  </a:cubicBezTo>
                </a:path>
              </a:pathLst>
            </a:custGeom>
            <a:solidFill>
              <a:srgbClr val="E50E0E"/>
            </a:solidFill>
            <a:ln cap="sq">
              <a:noFill/>
              <a:prstDash val="solid"/>
              <a:miter/>
            </a:ln>
          </p:spPr>
        </p:sp>
      </p:grpSp>
      <p:grpSp>
        <p:nvGrpSpPr>
          <p:cNvPr name="Group 39" id="39"/>
          <p:cNvGrpSpPr/>
          <p:nvPr/>
        </p:nvGrpSpPr>
        <p:grpSpPr>
          <a:xfrm rot="0">
            <a:off x="1877377" y="4474845"/>
            <a:ext cx="2469833" cy="1580198"/>
            <a:chOff x="0" y="0"/>
            <a:chExt cx="3293110" cy="2106930"/>
          </a:xfrm>
        </p:grpSpPr>
        <p:sp>
          <p:nvSpPr>
            <p:cNvPr name="Freeform 40" id="40"/>
            <p:cNvSpPr/>
            <p:nvPr/>
          </p:nvSpPr>
          <p:spPr>
            <a:xfrm flipH="false" flipV="false" rot="0">
              <a:off x="49530" y="48260"/>
              <a:ext cx="3192780" cy="2007870"/>
            </a:xfrm>
            <a:custGeom>
              <a:avLst/>
              <a:gdLst/>
              <a:ahLst/>
              <a:cxnLst/>
              <a:rect r="r" b="b" t="t" l="l"/>
              <a:pathLst>
                <a:path h="2007870" w="3192780">
                  <a:moveTo>
                    <a:pt x="3192780" y="34290"/>
                  </a:moveTo>
                  <a:cubicBezTo>
                    <a:pt x="3111500" y="248920"/>
                    <a:pt x="3011170" y="436880"/>
                    <a:pt x="2921000" y="589280"/>
                  </a:cubicBezTo>
                  <a:cubicBezTo>
                    <a:pt x="2818130" y="764540"/>
                    <a:pt x="2665730" y="996950"/>
                    <a:pt x="2565400" y="1137920"/>
                  </a:cubicBezTo>
                  <a:cubicBezTo>
                    <a:pt x="2498090" y="1231900"/>
                    <a:pt x="2449830" y="1291590"/>
                    <a:pt x="2388870" y="1363980"/>
                  </a:cubicBezTo>
                  <a:cubicBezTo>
                    <a:pt x="2327910" y="1435100"/>
                    <a:pt x="2266950" y="1504950"/>
                    <a:pt x="2198370" y="1567180"/>
                  </a:cubicBezTo>
                  <a:cubicBezTo>
                    <a:pt x="2128520" y="1629410"/>
                    <a:pt x="2051050" y="1689100"/>
                    <a:pt x="1973580" y="1737360"/>
                  </a:cubicBezTo>
                  <a:cubicBezTo>
                    <a:pt x="1899920" y="1781810"/>
                    <a:pt x="1823720" y="1819910"/>
                    <a:pt x="1744980" y="1849120"/>
                  </a:cubicBezTo>
                  <a:cubicBezTo>
                    <a:pt x="1667510" y="1878330"/>
                    <a:pt x="1582420" y="1898650"/>
                    <a:pt x="1502410" y="1913890"/>
                  </a:cubicBezTo>
                  <a:cubicBezTo>
                    <a:pt x="1427480" y="1927860"/>
                    <a:pt x="1362710" y="1932940"/>
                    <a:pt x="1280160" y="1940560"/>
                  </a:cubicBezTo>
                  <a:cubicBezTo>
                    <a:pt x="1177290" y="1949450"/>
                    <a:pt x="1040130" y="1957070"/>
                    <a:pt x="930910" y="1957070"/>
                  </a:cubicBezTo>
                  <a:cubicBezTo>
                    <a:pt x="835660" y="1955800"/>
                    <a:pt x="768350" y="1955800"/>
                    <a:pt x="660400" y="1939290"/>
                  </a:cubicBezTo>
                  <a:cubicBezTo>
                    <a:pt x="495300" y="1915160"/>
                    <a:pt x="81280" y="1743710"/>
                    <a:pt x="44450" y="1793240"/>
                  </a:cubicBezTo>
                  <a:cubicBezTo>
                    <a:pt x="24130" y="1821180"/>
                    <a:pt x="135890" y="1938020"/>
                    <a:pt x="143510" y="1969770"/>
                  </a:cubicBezTo>
                  <a:cubicBezTo>
                    <a:pt x="147320" y="1981200"/>
                    <a:pt x="147320" y="1987550"/>
                    <a:pt x="143510" y="1993900"/>
                  </a:cubicBezTo>
                  <a:cubicBezTo>
                    <a:pt x="140970" y="2000250"/>
                    <a:pt x="132080" y="2006600"/>
                    <a:pt x="124460" y="2006600"/>
                  </a:cubicBezTo>
                  <a:cubicBezTo>
                    <a:pt x="116840" y="2007870"/>
                    <a:pt x="105410" y="2002790"/>
                    <a:pt x="99060" y="1993900"/>
                  </a:cubicBezTo>
                  <a:cubicBezTo>
                    <a:pt x="87630" y="1976120"/>
                    <a:pt x="97790" y="1927860"/>
                    <a:pt x="90170" y="1891030"/>
                  </a:cubicBezTo>
                  <a:cubicBezTo>
                    <a:pt x="78740" y="1846580"/>
                    <a:pt x="38100" y="1783080"/>
                    <a:pt x="33020" y="1743710"/>
                  </a:cubicBezTo>
                  <a:cubicBezTo>
                    <a:pt x="30480" y="1719580"/>
                    <a:pt x="26670" y="1696720"/>
                    <a:pt x="40640" y="1682750"/>
                  </a:cubicBezTo>
                  <a:cubicBezTo>
                    <a:pt x="67310" y="1657350"/>
                    <a:pt x="203200" y="1690370"/>
                    <a:pt x="238760" y="1668780"/>
                  </a:cubicBezTo>
                  <a:cubicBezTo>
                    <a:pt x="257810" y="1656080"/>
                    <a:pt x="256540" y="1623060"/>
                    <a:pt x="269240" y="1617980"/>
                  </a:cubicBezTo>
                  <a:cubicBezTo>
                    <a:pt x="279400" y="1614170"/>
                    <a:pt x="298450" y="1621790"/>
                    <a:pt x="303530" y="1628140"/>
                  </a:cubicBezTo>
                  <a:cubicBezTo>
                    <a:pt x="308610" y="1634490"/>
                    <a:pt x="306070" y="1645920"/>
                    <a:pt x="303530" y="1652270"/>
                  </a:cubicBezTo>
                  <a:cubicBezTo>
                    <a:pt x="299720" y="1658620"/>
                    <a:pt x="289560" y="1664970"/>
                    <a:pt x="283210" y="1664970"/>
                  </a:cubicBezTo>
                  <a:cubicBezTo>
                    <a:pt x="275590" y="1666240"/>
                    <a:pt x="265430" y="1661160"/>
                    <a:pt x="261620" y="1656080"/>
                  </a:cubicBezTo>
                  <a:cubicBezTo>
                    <a:pt x="256540" y="1649730"/>
                    <a:pt x="254000" y="1638300"/>
                    <a:pt x="256540" y="1631950"/>
                  </a:cubicBezTo>
                  <a:cubicBezTo>
                    <a:pt x="260350" y="1624330"/>
                    <a:pt x="274320" y="1614170"/>
                    <a:pt x="281940" y="1614170"/>
                  </a:cubicBezTo>
                  <a:cubicBezTo>
                    <a:pt x="289560" y="1614170"/>
                    <a:pt x="302260" y="1624330"/>
                    <a:pt x="306070" y="1633220"/>
                  </a:cubicBezTo>
                  <a:cubicBezTo>
                    <a:pt x="311150" y="1649730"/>
                    <a:pt x="304800" y="1694180"/>
                    <a:pt x="281940" y="1710690"/>
                  </a:cubicBezTo>
                  <a:cubicBezTo>
                    <a:pt x="246380" y="1739900"/>
                    <a:pt x="54610" y="1723390"/>
                    <a:pt x="54610" y="1725930"/>
                  </a:cubicBezTo>
                  <a:cubicBezTo>
                    <a:pt x="54610" y="1727200"/>
                    <a:pt x="72390" y="1722120"/>
                    <a:pt x="81280" y="1728470"/>
                  </a:cubicBezTo>
                  <a:cubicBezTo>
                    <a:pt x="102870" y="1743710"/>
                    <a:pt x="129540" y="1837690"/>
                    <a:pt x="139700" y="1884680"/>
                  </a:cubicBezTo>
                  <a:cubicBezTo>
                    <a:pt x="147320" y="1920240"/>
                    <a:pt x="152400" y="1960880"/>
                    <a:pt x="147320" y="1982470"/>
                  </a:cubicBezTo>
                  <a:cubicBezTo>
                    <a:pt x="143510" y="1992630"/>
                    <a:pt x="137160" y="2002790"/>
                    <a:pt x="130810" y="2005330"/>
                  </a:cubicBezTo>
                  <a:cubicBezTo>
                    <a:pt x="124460" y="2007870"/>
                    <a:pt x="114300" y="2006600"/>
                    <a:pt x="106680" y="2002790"/>
                  </a:cubicBezTo>
                  <a:cubicBezTo>
                    <a:pt x="96520" y="1996440"/>
                    <a:pt x="91440" y="1982470"/>
                    <a:pt x="81280" y="1964690"/>
                  </a:cubicBezTo>
                  <a:cubicBezTo>
                    <a:pt x="59690" y="1926590"/>
                    <a:pt x="0" y="1811020"/>
                    <a:pt x="1270" y="1778000"/>
                  </a:cubicBezTo>
                  <a:cubicBezTo>
                    <a:pt x="2540" y="1764030"/>
                    <a:pt x="8890" y="1757680"/>
                    <a:pt x="16510" y="1751330"/>
                  </a:cubicBezTo>
                  <a:cubicBezTo>
                    <a:pt x="25400" y="1744980"/>
                    <a:pt x="33020" y="1742440"/>
                    <a:pt x="50800" y="1742440"/>
                  </a:cubicBezTo>
                  <a:cubicBezTo>
                    <a:pt x="129540" y="1742440"/>
                    <a:pt x="535940" y="1866900"/>
                    <a:pt x="665480" y="1888490"/>
                  </a:cubicBezTo>
                  <a:cubicBezTo>
                    <a:pt x="725170" y="1898650"/>
                    <a:pt x="744220" y="1899920"/>
                    <a:pt x="796290" y="1902460"/>
                  </a:cubicBezTo>
                  <a:cubicBezTo>
                    <a:pt x="873760" y="1906270"/>
                    <a:pt x="981710" y="1906270"/>
                    <a:pt x="1085850" y="1901190"/>
                  </a:cubicBezTo>
                  <a:cubicBezTo>
                    <a:pt x="1209040" y="1894840"/>
                    <a:pt x="1374140" y="1884680"/>
                    <a:pt x="1489710" y="1864360"/>
                  </a:cubicBezTo>
                  <a:cubicBezTo>
                    <a:pt x="1578610" y="1849120"/>
                    <a:pt x="1648460" y="1831340"/>
                    <a:pt x="1723390" y="1803400"/>
                  </a:cubicBezTo>
                  <a:cubicBezTo>
                    <a:pt x="1799590" y="1775460"/>
                    <a:pt x="1871980" y="1739900"/>
                    <a:pt x="1943100" y="1696720"/>
                  </a:cubicBezTo>
                  <a:cubicBezTo>
                    <a:pt x="2018030" y="1649730"/>
                    <a:pt x="2094230" y="1592580"/>
                    <a:pt x="2161540" y="1531620"/>
                  </a:cubicBezTo>
                  <a:cubicBezTo>
                    <a:pt x="2228850" y="1470660"/>
                    <a:pt x="2288540" y="1402080"/>
                    <a:pt x="2348230" y="1332230"/>
                  </a:cubicBezTo>
                  <a:cubicBezTo>
                    <a:pt x="2409190" y="1261110"/>
                    <a:pt x="2457450" y="1202690"/>
                    <a:pt x="2523490" y="1109980"/>
                  </a:cubicBezTo>
                  <a:cubicBezTo>
                    <a:pt x="2622550" y="970280"/>
                    <a:pt x="2774950" y="737870"/>
                    <a:pt x="2876550" y="565150"/>
                  </a:cubicBezTo>
                  <a:cubicBezTo>
                    <a:pt x="2965450" y="414020"/>
                    <a:pt x="3063240" y="232410"/>
                    <a:pt x="3106420" y="132080"/>
                  </a:cubicBezTo>
                  <a:cubicBezTo>
                    <a:pt x="3129280" y="81280"/>
                    <a:pt x="3129280" y="30480"/>
                    <a:pt x="3147060" y="12700"/>
                  </a:cubicBezTo>
                  <a:cubicBezTo>
                    <a:pt x="3157220" y="3810"/>
                    <a:pt x="3172460" y="0"/>
                    <a:pt x="3180080" y="2540"/>
                  </a:cubicBezTo>
                  <a:cubicBezTo>
                    <a:pt x="3186430" y="6350"/>
                    <a:pt x="3192780" y="34290"/>
                    <a:pt x="3192780" y="34290"/>
                  </a:cubicBezTo>
                </a:path>
              </a:pathLst>
            </a:custGeom>
            <a:solidFill>
              <a:srgbClr val="E50E0E"/>
            </a:solidFill>
            <a:ln cap="sq">
              <a:noFill/>
              <a:prstDash val="solid"/>
              <a:miter/>
            </a:ln>
          </p:spPr>
        </p:sp>
      </p:grpSp>
      <p:grpSp>
        <p:nvGrpSpPr>
          <p:cNvPr name="Group 41" id="41"/>
          <p:cNvGrpSpPr/>
          <p:nvPr/>
        </p:nvGrpSpPr>
        <p:grpSpPr>
          <a:xfrm rot="0">
            <a:off x="3071812" y="2029777"/>
            <a:ext cx="2005965" cy="1569720"/>
            <a:chOff x="0" y="0"/>
            <a:chExt cx="2674620" cy="2092960"/>
          </a:xfrm>
        </p:grpSpPr>
        <p:sp>
          <p:nvSpPr>
            <p:cNvPr name="Freeform 42" id="42"/>
            <p:cNvSpPr/>
            <p:nvPr/>
          </p:nvSpPr>
          <p:spPr>
            <a:xfrm flipH="false" flipV="false" rot="0">
              <a:off x="50800" y="39370"/>
              <a:ext cx="2580640" cy="2001520"/>
            </a:xfrm>
            <a:custGeom>
              <a:avLst/>
              <a:gdLst/>
              <a:ahLst/>
              <a:cxnLst/>
              <a:rect r="r" b="b" t="t" l="l"/>
              <a:pathLst>
                <a:path h="2001520" w="2580640">
                  <a:moveTo>
                    <a:pt x="2526030" y="1983740"/>
                  </a:moveTo>
                  <a:cubicBezTo>
                    <a:pt x="2480310" y="1863090"/>
                    <a:pt x="2413000" y="1774190"/>
                    <a:pt x="2353310" y="1696720"/>
                  </a:cubicBezTo>
                  <a:cubicBezTo>
                    <a:pt x="2283460" y="1604010"/>
                    <a:pt x="2195830" y="1499870"/>
                    <a:pt x="2106930" y="1403350"/>
                  </a:cubicBezTo>
                  <a:cubicBezTo>
                    <a:pt x="2014220" y="1301750"/>
                    <a:pt x="1911350" y="1198880"/>
                    <a:pt x="1807210" y="1104900"/>
                  </a:cubicBezTo>
                  <a:cubicBezTo>
                    <a:pt x="1701800" y="1009650"/>
                    <a:pt x="1587500" y="915670"/>
                    <a:pt x="1478280" y="833120"/>
                  </a:cubicBezTo>
                  <a:cubicBezTo>
                    <a:pt x="1376680" y="756920"/>
                    <a:pt x="1272540" y="688340"/>
                    <a:pt x="1172210" y="626110"/>
                  </a:cubicBezTo>
                  <a:cubicBezTo>
                    <a:pt x="1079500" y="570230"/>
                    <a:pt x="988060" y="520700"/>
                    <a:pt x="900430" y="476250"/>
                  </a:cubicBezTo>
                  <a:cubicBezTo>
                    <a:pt x="820420" y="435610"/>
                    <a:pt x="762000" y="408940"/>
                    <a:pt x="668020" y="368300"/>
                  </a:cubicBezTo>
                  <a:cubicBezTo>
                    <a:pt x="523240" y="304800"/>
                    <a:pt x="212090" y="200660"/>
                    <a:pt x="113030" y="143510"/>
                  </a:cubicBezTo>
                  <a:cubicBezTo>
                    <a:pt x="72390" y="119380"/>
                    <a:pt x="38100" y="77470"/>
                    <a:pt x="35560" y="81280"/>
                  </a:cubicBezTo>
                  <a:cubicBezTo>
                    <a:pt x="33020" y="82550"/>
                    <a:pt x="52070" y="99060"/>
                    <a:pt x="59690" y="118110"/>
                  </a:cubicBezTo>
                  <a:cubicBezTo>
                    <a:pt x="78740" y="158750"/>
                    <a:pt x="121920" y="294640"/>
                    <a:pt x="116840" y="330200"/>
                  </a:cubicBezTo>
                  <a:cubicBezTo>
                    <a:pt x="114300" y="342900"/>
                    <a:pt x="107950" y="351790"/>
                    <a:pt x="100330" y="354330"/>
                  </a:cubicBezTo>
                  <a:cubicBezTo>
                    <a:pt x="93980" y="356870"/>
                    <a:pt x="80010" y="356870"/>
                    <a:pt x="72390" y="347980"/>
                  </a:cubicBezTo>
                  <a:cubicBezTo>
                    <a:pt x="49530" y="320040"/>
                    <a:pt x="54610" y="90170"/>
                    <a:pt x="68580" y="49530"/>
                  </a:cubicBezTo>
                  <a:cubicBezTo>
                    <a:pt x="73660" y="36830"/>
                    <a:pt x="78740" y="33020"/>
                    <a:pt x="87630" y="27940"/>
                  </a:cubicBezTo>
                  <a:cubicBezTo>
                    <a:pt x="97790" y="21590"/>
                    <a:pt x="111760" y="21590"/>
                    <a:pt x="132080" y="20320"/>
                  </a:cubicBezTo>
                  <a:cubicBezTo>
                    <a:pt x="172720" y="15240"/>
                    <a:pt x="281940" y="0"/>
                    <a:pt x="314960" y="11430"/>
                  </a:cubicBezTo>
                  <a:cubicBezTo>
                    <a:pt x="328930" y="16510"/>
                    <a:pt x="339090" y="25400"/>
                    <a:pt x="340360" y="33020"/>
                  </a:cubicBezTo>
                  <a:cubicBezTo>
                    <a:pt x="340360" y="41910"/>
                    <a:pt x="322580" y="62230"/>
                    <a:pt x="314960" y="62230"/>
                  </a:cubicBezTo>
                  <a:cubicBezTo>
                    <a:pt x="306070" y="62230"/>
                    <a:pt x="289560" y="39370"/>
                    <a:pt x="289560" y="30480"/>
                  </a:cubicBezTo>
                  <a:cubicBezTo>
                    <a:pt x="290830" y="24130"/>
                    <a:pt x="299720" y="15240"/>
                    <a:pt x="306070" y="12700"/>
                  </a:cubicBezTo>
                  <a:cubicBezTo>
                    <a:pt x="312420" y="10160"/>
                    <a:pt x="323850" y="11430"/>
                    <a:pt x="328930" y="16510"/>
                  </a:cubicBezTo>
                  <a:cubicBezTo>
                    <a:pt x="335280" y="21590"/>
                    <a:pt x="340360" y="36830"/>
                    <a:pt x="339090" y="45720"/>
                  </a:cubicBezTo>
                  <a:cubicBezTo>
                    <a:pt x="336550" y="52070"/>
                    <a:pt x="327660" y="60960"/>
                    <a:pt x="321310" y="60960"/>
                  </a:cubicBezTo>
                  <a:cubicBezTo>
                    <a:pt x="312420" y="62230"/>
                    <a:pt x="292100" y="49530"/>
                    <a:pt x="289560" y="41910"/>
                  </a:cubicBezTo>
                  <a:cubicBezTo>
                    <a:pt x="287020" y="34290"/>
                    <a:pt x="295910" y="16510"/>
                    <a:pt x="303530" y="13970"/>
                  </a:cubicBezTo>
                  <a:cubicBezTo>
                    <a:pt x="311150" y="10160"/>
                    <a:pt x="337820" y="27940"/>
                    <a:pt x="337820" y="26670"/>
                  </a:cubicBezTo>
                  <a:cubicBezTo>
                    <a:pt x="339090" y="25400"/>
                    <a:pt x="314960" y="10160"/>
                    <a:pt x="314960" y="11430"/>
                  </a:cubicBezTo>
                  <a:cubicBezTo>
                    <a:pt x="313690" y="11430"/>
                    <a:pt x="339090" y="25400"/>
                    <a:pt x="340360" y="33020"/>
                  </a:cubicBezTo>
                  <a:cubicBezTo>
                    <a:pt x="341630" y="41910"/>
                    <a:pt x="334010" y="54610"/>
                    <a:pt x="321310" y="60960"/>
                  </a:cubicBezTo>
                  <a:cubicBezTo>
                    <a:pt x="290830" y="78740"/>
                    <a:pt x="152400" y="35560"/>
                    <a:pt x="116840" y="73660"/>
                  </a:cubicBezTo>
                  <a:cubicBezTo>
                    <a:pt x="76200" y="118110"/>
                    <a:pt x="137160" y="300990"/>
                    <a:pt x="115570" y="336550"/>
                  </a:cubicBezTo>
                  <a:cubicBezTo>
                    <a:pt x="107950" y="350520"/>
                    <a:pt x="92710" y="356870"/>
                    <a:pt x="82550" y="354330"/>
                  </a:cubicBezTo>
                  <a:cubicBezTo>
                    <a:pt x="72390" y="353060"/>
                    <a:pt x="63500" y="339090"/>
                    <a:pt x="54610" y="321310"/>
                  </a:cubicBezTo>
                  <a:cubicBezTo>
                    <a:pt x="33020" y="278130"/>
                    <a:pt x="0" y="120650"/>
                    <a:pt x="0" y="76200"/>
                  </a:cubicBezTo>
                  <a:cubicBezTo>
                    <a:pt x="0" y="58420"/>
                    <a:pt x="1270" y="48260"/>
                    <a:pt x="8890" y="40640"/>
                  </a:cubicBezTo>
                  <a:cubicBezTo>
                    <a:pt x="17780" y="33020"/>
                    <a:pt x="36830" y="27940"/>
                    <a:pt x="53340" y="33020"/>
                  </a:cubicBezTo>
                  <a:cubicBezTo>
                    <a:pt x="76200" y="38100"/>
                    <a:pt x="91440" y="72390"/>
                    <a:pt x="132080" y="96520"/>
                  </a:cubicBezTo>
                  <a:cubicBezTo>
                    <a:pt x="231140" y="154940"/>
                    <a:pt x="543560" y="257810"/>
                    <a:pt x="688340" y="321310"/>
                  </a:cubicBezTo>
                  <a:cubicBezTo>
                    <a:pt x="784860" y="363220"/>
                    <a:pt x="843280" y="389890"/>
                    <a:pt x="924560" y="431800"/>
                  </a:cubicBezTo>
                  <a:cubicBezTo>
                    <a:pt x="1013460" y="476250"/>
                    <a:pt x="1107440" y="527050"/>
                    <a:pt x="1200150" y="584200"/>
                  </a:cubicBezTo>
                  <a:cubicBezTo>
                    <a:pt x="1301750" y="646430"/>
                    <a:pt x="1407160" y="716280"/>
                    <a:pt x="1511300" y="793750"/>
                  </a:cubicBezTo>
                  <a:cubicBezTo>
                    <a:pt x="1621790" y="877570"/>
                    <a:pt x="1737360" y="971550"/>
                    <a:pt x="1842770" y="1068070"/>
                  </a:cubicBezTo>
                  <a:cubicBezTo>
                    <a:pt x="1948180" y="1164590"/>
                    <a:pt x="2052320" y="1268730"/>
                    <a:pt x="2146300" y="1370330"/>
                  </a:cubicBezTo>
                  <a:cubicBezTo>
                    <a:pt x="2235200" y="1468120"/>
                    <a:pt x="2324100" y="1573530"/>
                    <a:pt x="2395220" y="1667510"/>
                  </a:cubicBezTo>
                  <a:cubicBezTo>
                    <a:pt x="2457450" y="1748790"/>
                    <a:pt x="2528570" y="1840230"/>
                    <a:pt x="2553970" y="1901190"/>
                  </a:cubicBezTo>
                  <a:cubicBezTo>
                    <a:pt x="2569210" y="1935480"/>
                    <a:pt x="2580640" y="1971040"/>
                    <a:pt x="2573020" y="1986280"/>
                  </a:cubicBezTo>
                  <a:cubicBezTo>
                    <a:pt x="2569210" y="1996440"/>
                    <a:pt x="2556510" y="2001520"/>
                    <a:pt x="2548890" y="2001520"/>
                  </a:cubicBezTo>
                  <a:cubicBezTo>
                    <a:pt x="2540000" y="2000250"/>
                    <a:pt x="2526030" y="1983740"/>
                    <a:pt x="2526030" y="1983740"/>
                  </a:cubicBezTo>
                </a:path>
              </a:pathLst>
            </a:custGeom>
            <a:solidFill>
              <a:srgbClr val="E50E0E"/>
            </a:solidFill>
            <a:ln cap="sq">
              <a:noFill/>
              <a:prstDash val="solid"/>
              <a:miter/>
            </a:ln>
          </p:spPr>
        </p:sp>
      </p:grpSp>
      <p:grpSp>
        <p:nvGrpSpPr>
          <p:cNvPr name="Group 43" id="43"/>
          <p:cNvGrpSpPr/>
          <p:nvPr/>
        </p:nvGrpSpPr>
        <p:grpSpPr>
          <a:xfrm rot="0">
            <a:off x="2893695" y="5126355"/>
            <a:ext cx="2083117" cy="1864995"/>
            <a:chOff x="0" y="0"/>
            <a:chExt cx="2777490" cy="2486660"/>
          </a:xfrm>
        </p:grpSpPr>
        <p:sp>
          <p:nvSpPr>
            <p:cNvPr name="Freeform 44" id="44"/>
            <p:cNvSpPr/>
            <p:nvPr/>
          </p:nvSpPr>
          <p:spPr>
            <a:xfrm flipH="false" flipV="false" rot="0">
              <a:off x="49530" y="50800"/>
              <a:ext cx="2678430" cy="2396490"/>
            </a:xfrm>
            <a:custGeom>
              <a:avLst/>
              <a:gdLst/>
              <a:ahLst/>
              <a:cxnLst/>
              <a:rect r="r" b="b" t="t" l="l"/>
              <a:pathLst>
                <a:path h="2396490" w="2678430">
                  <a:moveTo>
                    <a:pt x="2658110" y="2369820"/>
                  </a:moveTo>
                  <a:cubicBezTo>
                    <a:pt x="2142490" y="2385060"/>
                    <a:pt x="2042160" y="2396490"/>
                    <a:pt x="1936750" y="2368550"/>
                  </a:cubicBezTo>
                  <a:cubicBezTo>
                    <a:pt x="1819910" y="2338070"/>
                    <a:pt x="1697990" y="2270760"/>
                    <a:pt x="1587500" y="2193290"/>
                  </a:cubicBezTo>
                  <a:cubicBezTo>
                    <a:pt x="1466850" y="2108200"/>
                    <a:pt x="1347470" y="1987550"/>
                    <a:pt x="1243330" y="1869440"/>
                  </a:cubicBezTo>
                  <a:cubicBezTo>
                    <a:pt x="1140460" y="1752600"/>
                    <a:pt x="1045210" y="1620520"/>
                    <a:pt x="965200" y="1489710"/>
                  </a:cubicBezTo>
                  <a:cubicBezTo>
                    <a:pt x="887730" y="1362710"/>
                    <a:pt x="834390" y="1242060"/>
                    <a:pt x="768350" y="1097280"/>
                  </a:cubicBezTo>
                  <a:cubicBezTo>
                    <a:pt x="688340" y="924560"/>
                    <a:pt x="588010" y="645160"/>
                    <a:pt x="525780" y="519430"/>
                  </a:cubicBezTo>
                  <a:cubicBezTo>
                    <a:pt x="494030" y="455930"/>
                    <a:pt x="474980" y="421640"/>
                    <a:pt x="445770" y="381000"/>
                  </a:cubicBezTo>
                  <a:cubicBezTo>
                    <a:pt x="420370" y="344170"/>
                    <a:pt x="392430" y="313690"/>
                    <a:pt x="363220" y="285750"/>
                  </a:cubicBezTo>
                  <a:cubicBezTo>
                    <a:pt x="336550" y="260350"/>
                    <a:pt x="316230" y="243840"/>
                    <a:pt x="279400" y="219710"/>
                  </a:cubicBezTo>
                  <a:cubicBezTo>
                    <a:pt x="220980" y="181610"/>
                    <a:pt x="66040" y="68580"/>
                    <a:pt x="40640" y="87630"/>
                  </a:cubicBezTo>
                  <a:cubicBezTo>
                    <a:pt x="21590" y="101600"/>
                    <a:pt x="74930" y="198120"/>
                    <a:pt x="67310" y="222250"/>
                  </a:cubicBezTo>
                  <a:cubicBezTo>
                    <a:pt x="63500" y="233680"/>
                    <a:pt x="55880" y="242570"/>
                    <a:pt x="46990" y="243840"/>
                  </a:cubicBezTo>
                  <a:cubicBezTo>
                    <a:pt x="39370" y="245110"/>
                    <a:pt x="26670" y="241300"/>
                    <a:pt x="20320" y="232410"/>
                  </a:cubicBezTo>
                  <a:cubicBezTo>
                    <a:pt x="6350" y="210820"/>
                    <a:pt x="12700" y="113030"/>
                    <a:pt x="17780" y="78740"/>
                  </a:cubicBezTo>
                  <a:cubicBezTo>
                    <a:pt x="20320" y="60960"/>
                    <a:pt x="22860" y="48260"/>
                    <a:pt x="29210" y="39370"/>
                  </a:cubicBezTo>
                  <a:cubicBezTo>
                    <a:pt x="35560" y="33020"/>
                    <a:pt x="40640" y="30480"/>
                    <a:pt x="53340" y="27940"/>
                  </a:cubicBezTo>
                  <a:cubicBezTo>
                    <a:pt x="97790" y="17780"/>
                    <a:pt x="316230" y="41910"/>
                    <a:pt x="363220" y="25400"/>
                  </a:cubicBezTo>
                  <a:cubicBezTo>
                    <a:pt x="381000" y="19050"/>
                    <a:pt x="383540" y="1270"/>
                    <a:pt x="393700" y="0"/>
                  </a:cubicBezTo>
                  <a:cubicBezTo>
                    <a:pt x="401320" y="0"/>
                    <a:pt x="414020" y="10160"/>
                    <a:pt x="417830" y="16510"/>
                  </a:cubicBezTo>
                  <a:cubicBezTo>
                    <a:pt x="420370" y="22860"/>
                    <a:pt x="417830" y="34290"/>
                    <a:pt x="414020" y="40640"/>
                  </a:cubicBezTo>
                  <a:cubicBezTo>
                    <a:pt x="410210" y="45720"/>
                    <a:pt x="400050" y="52070"/>
                    <a:pt x="393700" y="50800"/>
                  </a:cubicBezTo>
                  <a:cubicBezTo>
                    <a:pt x="384810" y="50800"/>
                    <a:pt x="369570" y="38100"/>
                    <a:pt x="368300" y="30480"/>
                  </a:cubicBezTo>
                  <a:cubicBezTo>
                    <a:pt x="367030" y="21590"/>
                    <a:pt x="382270" y="1270"/>
                    <a:pt x="391160" y="0"/>
                  </a:cubicBezTo>
                  <a:cubicBezTo>
                    <a:pt x="398780" y="0"/>
                    <a:pt x="417830" y="16510"/>
                    <a:pt x="419100" y="24130"/>
                  </a:cubicBezTo>
                  <a:cubicBezTo>
                    <a:pt x="419100" y="33020"/>
                    <a:pt x="402590" y="49530"/>
                    <a:pt x="393700" y="50800"/>
                  </a:cubicBezTo>
                  <a:cubicBezTo>
                    <a:pt x="386080" y="52070"/>
                    <a:pt x="375920" y="45720"/>
                    <a:pt x="372110" y="40640"/>
                  </a:cubicBezTo>
                  <a:cubicBezTo>
                    <a:pt x="368300" y="34290"/>
                    <a:pt x="367030" y="22860"/>
                    <a:pt x="369570" y="16510"/>
                  </a:cubicBezTo>
                  <a:cubicBezTo>
                    <a:pt x="372110" y="10160"/>
                    <a:pt x="381000" y="2540"/>
                    <a:pt x="388620" y="1270"/>
                  </a:cubicBezTo>
                  <a:cubicBezTo>
                    <a:pt x="396240" y="0"/>
                    <a:pt x="410210" y="5080"/>
                    <a:pt x="414020" y="11430"/>
                  </a:cubicBezTo>
                  <a:cubicBezTo>
                    <a:pt x="419100" y="17780"/>
                    <a:pt x="419100" y="31750"/>
                    <a:pt x="414020" y="40640"/>
                  </a:cubicBezTo>
                  <a:cubicBezTo>
                    <a:pt x="407670" y="53340"/>
                    <a:pt x="389890" y="67310"/>
                    <a:pt x="363220" y="76200"/>
                  </a:cubicBezTo>
                  <a:cubicBezTo>
                    <a:pt x="307340" y="93980"/>
                    <a:pt x="109220" y="38100"/>
                    <a:pt x="68580" y="78740"/>
                  </a:cubicBezTo>
                  <a:cubicBezTo>
                    <a:pt x="38100" y="109220"/>
                    <a:pt x="77470" y="205740"/>
                    <a:pt x="66040" y="228600"/>
                  </a:cubicBezTo>
                  <a:cubicBezTo>
                    <a:pt x="60960" y="237490"/>
                    <a:pt x="54610" y="242570"/>
                    <a:pt x="46990" y="243840"/>
                  </a:cubicBezTo>
                  <a:cubicBezTo>
                    <a:pt x="39370" y="245110"/>
                    <a:pt x="27940" y="241300"/>
                    <a:pt x="20320" y="232410"/>
                  </a:cubicBezTo>
                  <a:cubicBezTo>
                    <a:pt x="6350" y="214630"/>
                    <a:pt x="0" y="147320"/>
                    <a:pt x="1270" y="111760"/>
                  </a:cubicBezTo>
                  <a:cubicBezTo>
                    <a:pt x="3810" y="82550"/>
                    <a:pt x="10160" y="43180"/>
                    <a:pt x="24130" y="35560"/>
                  </a:cubicBezTo>
                  <a:cubicBezTo>
                    <a:pt x="34290" y="29210"/>
                    <a:pt x="45720" y="35560"/>
                    <a:pt x="63500" y="43180"/>
                  </a:cubicBezTo>
                  <a:cubicBezTo>
                    <a:pt x="110490" y="59690"/>
                    <a:pt x="250190" y="138430"/>
                    <a:pt x="311150" y="180340"/>
                  </a:cubicBezTo>
                  <a:cubicBezTo>
                    <a:pt x="350520" y="205740"/>
                    <a:pt x="373380" y="224790"/>
                    <a:pt x="401320" y="252730"/>
                  </a:cubicBezTo>
                  <a:cubicBezTo>
                    <a:pt x="433070" y="283210"/>
                    <a:pt x="462280" y="316230"/>
                    <a:pt x="490220" y="355600"/>
                  </a:cubicBezTo>
                  <a:cubicBezTo>
                    <a:pt x="519430" y="397510"/>
                    <a:pt x="539750" y="434340"/>
                    <a:pt x="572770" y="499110"/>
                  </a:cubicBezTo>
                  <a:cubicBezTo>
                    <a:pt x="635000" y="626110"/>
                    <a:pt x="734060" y="902970"/>
                    <a:pt x="812800" y="1074420"/>
                  </a:cubicBezTo>
                  <a:cubicBezTo>
                    <a:pt x="878840" y="1216660"/>
                    <a:pt x="930910" y="1334770"/>
                    <a:pt x="1007110" y="1459230"/>
                  </a:cubicBezTo>
                  <a:cubicBezTo>
                    <a:pt x="1084580" y="1587500"/>
                    <a:pt x="1177290" y="1717040"/>
                    <a:pt x="1278890" y="1832610"/>
                  </a:cubicBezTo>
                  <a:cubicBezTo>
                    <a:pt x="1379220" y="1946910"/>
                    <a:pt x="1494790" y="2066290"/>
                    <a:pt x="1611630" y="2148840"/>
                  </a:cubicBezTo>
                  <a:cubicBezTo>
                    <a:pt x="1717040" y="2223770"/>
                    <a:pt x="1828800" y="2288540"/>
                    <a:pt x="1940560" y="2319020"/>
                  </a:cubicBezTo>
                  <a:cubicBezTo>
                    <a:pt x="2043430" y="2345690"/>
                    <a:pt x="2143760" y="2334260"/>
                    <a:pt x="2255520" y="2334260"/>
                  </a:cubicBezTo>
                  <a:cubicBezTo>
                    <a:pt x="2379980" y="2335530"/>
                    <a:pt x="2600960" y="2299970"/>
                    <a:pt x="2653030" y="2319020"/>
                  </a:cubicBezTo>
                  <a:cubicBezTo>
                    <a:pt x="2668270" y="2325370"/>
                    <a:pt x="2677160" y="2334260"/>
                    <a:pt x="2677160" y="2341880"/>
                  </a:cubicBezTo>
                  <a:cubicBezTo>
                    <a:pt x="2678430" y="2350770"/>
                    <a:pt x="2658110" y="2369820"/>
                    <a:pt x="2658110" y="2369820"/>
                  </a:cubicBezTo>
                </a:path>
              </a:pathLst>
            </a:custGeom>
            <a:solidFill>
              <a:srgbClr val="E50E0E"/>
            </a:solidFill>
            <a:ln cap="sq">
              <a:noFill/>
              <a:prstDash val="solid"/>
              <a:miter/>
            </a:ln>
          </p:spPr>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grpSp>
        <p:nvGrpSpPr>
          <p:cNvPr name="Group 2" id="2"/>
          <p:cNvGrpSpPr/>
          <p:nvPr/>
        </p:nvGrpSpPr>
        <p:grpSpPr>
          <a:xfrm rot="0">
            <a:off x="874315" y="2293612"/>
            <a:ext cx="16539370" cy="1043686"/>
            <a:chOff x="0" y="0"/>
            <a:chExt cx="4356048" cy="274880"/>
          </a:xfrm>
        </p:grpSpPr>
        <p:sp>
          <p:nvSpPr>
            <p:cNvPr name="Freeform 3" id="3"/>
            <p:cNvSpPr/>
            <p:nvPr/>
          </p:nvSpPr>
          <p:spPr>
            <a:xfrm flipH="false" flipV="false" rot="0">
              <a:off x="0" y="0"/>
              <a:ext cx="4356048" cy="274880"/>
            </a:xfrm>
            <a:custGeom>
              <a:avLst/>
              <a:gdLst/>
              <a:ahLst/>
              <a:cxnLst/>
              <a:rect r="r" b="b" t="t" l="l"/>
              <a:pathLst>
                <a:path h="274880" w="4356048">
                  <a:moveTo>
                    <a:pt x="7958" y="0"/>
                  </a:moveTo>
                  <a:lnTo>
                    <a:pt x="4348090" y="0"/>
                  </a:lnTo>
                  <a:cubicBezTo>
                    <a:pt x="4352485" y="0"/>
                    <a:pt x="4356048" y="3563"/>
                    <a:pt x="4356048" y="7958"/>
                  </a:cubicBezTo>
                  <a:lnTo>
                    <a:pt x="4356048" y="266923"/>
                  </a:lnTo>
                  <a:cubicBezTo>
                    <a:pt x="4356048" y="271318"/>
                    <a:pt x="4352485" y="274880"/>
                    <a:pt x="4348090" y="274880"/>
                  </a:cubicBezTo>
                  <a:lnTo>
                    <a:pt x="7958" y="274880"/>
                  </a:lnTo>
                  <a:cubicBezTo>
                    <a:pt x="3563" y="274880"/>
                    <a:pt x="0" y="271318"/>
                    <a:pt x="0" y="266923"/>
                  </a:cubicBezTo>
                  <a:lnTo>
                    <a:pt x="0" y="7958"/>
                  </a:lnTo>
                  <a:cubicBezTo>
                    <a:pt x="0" y="3563"/>
                    <a:pt x="3563" y="0"/>
                    <a:pt x="7958" y="0"/>
                  </a:cubicBezTo>
                  <a:close/>
                </a:path>
              </a:pathLst>
            </a:custGeom>
            <a:solidFill>
              <a:srgbClr val="F8F8F8"/>
            </a:solidFill>
            <a:ln w="19050" cap="sq">
              <a:solidFill>
                <a:srgbClr val="3F3F3F"/>
              </a:solidFill>
              <a:prstDash val="solid"/>
              <a:miter/>
            </a:ln>
          </p:spPr>
        </p:sp>
        <p:sp>
          <p:nvSpPr>
            <p:cNvPr name="TextBox 4" id="4"/>
            <p:cNvSpPr txBox="true"/>
            <p:nvPr/>
          </p:nvSpPr>
          <p:spPr>
            <a:xfrm>
              <a:off x="0" y="-57150"/>
              <a:ext cx="4356048" cy="332030"/>
            </a:xfrm>
            <a:prstGeom prst="rect">
              <a:avLst/>
            </a:prstGeom>
          </p:spPr>
          <p:txBody>
            <a:bodyPr anchor="ctr" rtlCol="false" tIns="50800" lIns="50800" bIns="50800" rIns="50800"/>
            <a:lstStyle/>
            <a:p>
              <a:pPr algn="ctr">
                <a:lnSpc>
                  <a:spcPts val="2380"/>
                </a:lnSpc>
              </a:pPr>
            </a:p>
          </p:txBody>
        </p:sp>
      </p:grpSp>
      <p:sp>
        <p:nvSpPr>
          <p:cNvPr name="Freeform 5" id="5"/>
          <p:cNvSpPr/>
          <p:nvPr/>
        </p:nvSpPr>
        <p:spPr>
          <a:xfrm flipH="false" flipV="false" rot="0">
            <a:off x="1320711" y="2619138"/>
            <a:ext cx="376928" cy="392633"/>
          </a:xfrm>
          <a:custGeom>
            <a:avLst/>
            <a:gdLst/>
            <a:ahLst/>
            <a:cxnLst/>
            <a:rect r="r" b="b" t="t" l="l"/>
            <a:pathLst>
              <a:path h="392633" w="376928">
                <a:moveTo>
                  <a:pt x="0" y="0"/>
                </a:moveTo>
                <a:lnTo>
                  <a:pt x="376928" y="0"/>
                </a:lnTo>
                <a:lnTo>
                  <a:pt x="376928" y="392633"/>
                </a:lnTo>
                <a:lnTo>
                  <a:pt x="0" y="3926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6760136" y="4750867"/>
            <a:ext cx="376928" cy="392633"/>
          </a:xfrm>
          <a:custGeom>
            <a:avLst/>
            <a:gdLst/>
            <a:ahLst/>
            <a:cxnLst/>
            <a:rect r="r" b="b" t="t" l="l"/>
            <a:pathLst>
              <a:path h="392633" w="376928">
                <a:moveTo>
                  <a:pt x="0" y="0"/>
                </a:moveTo>
                <a:lnTo>
                  <a:pt x="376928" y="0"/>
                </a:lnTo>
                <a:lnTo>
                  <a:pt x="376928" y="392633"/>
                </a:lnTo>
                <a:lnTo>
                  <a:pt x="0" y="3926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7067366" y="2589503"/>
            <a:ext cx="405377" cy="422268"/>
          </a:xfrm>
          <a:custGeom>
            <a:avLst/>
            <a:gdLst/>
            <a:ahLst/>
            <a:cxnLst/>
            <a:rect r="r" b="b" t="t" l="l"/>
            <a:pathLst>
              <a:path h="422268" w="405377">
                <a:moveTo>
                  <a:pt x="0" y="0"/>
                </a:moveTo>
                <a:lnTo>
                  <a:pt x="405377" y="0"/>
                </a:lnTo>
                <a:lnTo>
                  <a:pt x="405377" y="422268"/>
                </a:lnTo>
                <a:lnTo>
                  <a:pt x="0" y="4222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3270379" y="2589503"/>
            <a:ext cx="391028" cy="407321"/>
          </a:xfrm>
          <a:custGeom>
            <a:avLst/>
            <a:gdLst/>
            <a:ahLst/>
            <a:cxnLst/>
            <a:rect r="r" b="b" t="t" l="l"/>
            <a:pathLst>
              <a:path h="407321" w="391028">
                <a:moveTo>
                  <a:pt x="0" y="0"/>
                </a:moveTo>
                <a:lnTo>
                  <a:pt x="391029" y="0"/>
                </a:lnTo>
                <a:lnTo>
                  <a:pt x="391029" y="407321"/>
                </a:lnTo>
                <a:lnTo>
                  <a:pt x="0" y="4073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7337089" y="3975473"/>
            <a:ext cx="2983718" cy="484378"/>
          </a:xfrm>
          <a:prstGeom prst="rect">
            <a:avLst/>
          </a:prstGeom>
        </p:spPr>
        <p:txBody>
          <a:bodyPr anchor="t" rtlCol="false" tIns="0" lIns="0" bIns="0" rIns="0">
            <a:spAutoFit/>
          </a:bodyPr>
          <a:lstStyle/>
          <a:p>
            <a:pPr algn="ctr" marL="0" indent="0" lvl="0">
              <a:lnSpc>
                <a:spcPts val="3775"/>
              </a:lnSpc>
              <a:spcBef>
                <a:spcPct val="0"/>
              </a:spcBef>
            </a:pPr>
            <a:r>
              <a:rPr lang="en-US" b="true" sz="3199">
                <a:solidFill>
                  <a:srgbClr val="000000"/>
                </a:solidFill>
                <a:latin typeface="RoxboroughCF Bold"/>
                <a:ea typeface="RoxboroughCF Bold"/>
                <a:cs typeface="RoxboroughCF Bold"/>
                <a:sym typeface="RoxboroughCF Bold"/>
              </a:rPr>
              <a:t>Collections</a:t>
            </a:r>
          </a:p>
        </p:txBody>
      </p:sp>
      <p:sp>
        <p:nvSpPr>
          <p:cNvPr name="TextBox 10" id="10"/>
          <p:cNvSpPr txBox="true"/>
          <p:nvPr/>
        </p:nvSpPr>
        <p:spPr>
          <a:xfrm rot="0">
            <a:off x="1833146" y="3975473"/>
            <a:ext cx="3373833" cy="484378"/>
          </a:xfrm>
          <a:prstGeom prst="rect">
            <a:avLst/>
          </a:prstGeom>
        </p:spPr>
        <p:txBody>
          <a:bodyPr anchor="t" rtlCol="false" tIns="0" lIns="0" bIns="0" rIns="0">
            <a:spAutoFit/>
          </a:bodyPr>
          <a:lstStyle/>
          <a:p>
            <a:pPr algn="ctr" marL="0" indent="0" lvl="0">
              <a:lnSpc>
                <a:spcPts val="3775"/>
              </a:lnSpc>
              <a:spcBef>
                <a:spcPct val="0"/>
              </a:spcBef>
            </a:pPr>
            <a:r>
              <a:rPr lang="en-US" b="true" sz="3199">
                <a:solidFill>
                  <a:srgbClr val="000000"/>
                </a:solidFill>
                <a:latin typeface="RoxboroughCF Bold"/>
                <a:ea typeface="RoxboroughCF Bold"/>
                <a:cs typeface="RoxboroughCF Bold"/>
                <a:sym typeface="RoxboroughCF Bold"/>
              </a:rPr>
              <a:t>Consistent Pins</a:t>
            </a:r>
          </a:p>
        </p:txBody>
      </p:sp>
      <p:sp>
        <p:nvSpPr>
          <p:cNvPr name="TextBox 11" id="11"/>
          <p:cNvSpPr txBox="true"/>
          <p:nvPr/>
        </p:nvSpPr>
        <p:spPr>
          <a:xfrm rot="0">
            <a:off x="12080835" y="3975473"/>
            <a:ext cx="4594316" cy="484378"/>
          </a:xfrm>
          <a:prstGeom prst="rect">
            <a:avLst/>
          </a:prstGeom>
        </p:spPr>
        <p:txBody>
          <a:bodyPr anchor="t" rtlCol="false" tIns="0" lIns="0" bIns="0" rIns="0">
            <a:spAutoFit/>
          </a:bodyPr>
          <a:lstStyle/>
          <a:p>
            <a:pPr algn="ctr" marL="0" indent="0" lvl="0">
              <a:lnSpc>
                <a:spcPts val="3775"/>
              </a:lnSpc>
              <a:spcBef>
                <a:spcPct val="0"/>
              </a:spcBef>
            </a:pPr>
            <a:r>
              <a:rPr lang="en-US" b="true" sz="3199">
                <a:solidFill>
                  <a:srgbClr val="000000"/>
                </a:solidFill>
                <a:latin typeface="RoxboroughCF Bold"/>
                <a:ea typeface="RoxboroughCF Bold"/>
                <a:cs typeface="RoxboroughCF Bold"/>
                <a:sym typeface="RoxboroughCF Bold"/>
              </a:rPr>
              <a:t>Default Collection Save</a:t>
            </a:r>
          </a:p>
        </p:txBody>
      </p:sp>
      <p:sp>
        <p:nvSpPr>
          <p:cNvPr name="TextBox 12" id="12"/>
          <p:cNvSpPr txBox="true"/>
          <p:nvPr/>
        </p:nvSpPr>
        <p:spPr>
          <a:xfrm rot="0">
            <a:off x="1074031" y="1282057"/>
            <a:ext cx="11157671" cy="668655"/>
          </a:xfrm>
          <a:prstGeom prst="rect">
            <a:avLst/>
          </a:prstGeom>
        </p:spPr>
        <p:txBody>
          <a:bodyPr anchor="t" rtlCol="false" tIns="0" lIns="0" bIns="0" rIns="0">
            <a:spAutoFit/>
          </a:bodyPr>
          <a:lstStyle/>
          <a:p>
            <a:pPr algn="l" marL="0" indent="0" lvl="0">
              <a:lnSpc>
                <a:spcPts val="5309"/>
              </a:lnSpc>
              <a:spcBef>
                <a:spcPct val="0"/>
              </a:spcBef>
            </a:pPr>
            <a:r>
              <a:rPr lang="en-US" b="true" sz="4500">
                <a:solidFill>
                  <a:srgbClr val="000000"/>
                </a:solidFill>
                <a:latin typeface="RoxboroughCF Bold"/>
                <a:ea typeface="RoxboroughCF Bold"/>
                <a:cs typeface="RoxboroughCF Bold"/>
                <a:sym typeface="RoxboroughCF Bold"/>
              </a:rPr>
              <a:t>Progress towards Usability Goals </a:t>
            </a:r>
          </a:p>
        </p:txBody>
      </p:sp>
      <p:sp>
        <p:nvSpPr>
          <p:cNvPr name="TextBox 13" id="13"/>
          <p:cNvSpPr txBox="true"/>
          <p:nvPr/>
        </p:nvSpPr>
        <p:spPr>
          <a:xfrm rot="0">
            <a:off x="1883521" y="2580179"/>
            <a:ext cx="4140673" cy="394352"/>
          </a:xfrm>
          <a:prstGeom prst="rect">
            <a:avLst/>
          </a:prstGeom>
        </p:spPr>
        <p:txBody>
          <a:bodyPr anchor="t" rtlCol="false" tIns="0" lIns="0" bIns="0" rIns="0">
            <a:spAutoFit/>
          </a:bodyPr>
          <a:lstStyle/>
          <a:p>
            <a:pPr algn="l">
              <a:lnSpc>
                <a:spcPts val="2940"/>
              </a:lnSpc>
            </a:pPr>
            <a:r>
              <a:rPr lang="en-US" sz="2100" b="true">
                <a:solidFill>
                  <a:srgbClr val="000000"/>
                </a:solidFill>
                <a:latin typeface="Telegraf Bold"/>
                <a:ea typeface="Telegraf Bold"/>
                <a:cs typeface="Telegraf Bold"/>
                <a:sym typeface="Telegraf Bold"/>
              </a:rPr>
              <a:t>Efficient App Navigation</a:t>
            </a:r>
          </a:p>
        </p:txBody>
      </p:sp>
      <p:sp>
        <p:nvSpPr>
          <p:cNvPr name="TextBox 14" id="14"/>
          <p:cNvSpPr txBox="true"/>
          <p:nvPr/>
        </p:nvSpPr>
        <p:spPr>
          <a:xfrm rot="0">
            <a:off x="7663243" y="2567604"/>
            <a:ext cx="4140673" cy="394352"/>
          </a:xfrm>
          <a:prstGeom prst="rect">
            <a:avLst/>
          </a:prstGeom>
        </p:spPr>
        <p:txBody>
          <a:bodyPr anchor="t" rtlCol="false" tIns="0" lIns="0" bIns="0" rIns="0">
            <a:spAutoFit/>
          </a:bodyPr>
          <a:lstStyle/>
          <a:p>
            <a:pPr algn="l">
              <a:lnSpc>
                <a:spcPts val="2940"/>
              </a:lnSpc>
            </a:pPr>
            <a:r>
              <a:rPr lang="en-US" sz="2100" b="true">
                <a:solidFill>
                  <a:srgbClr val="000000"/>
                </a:solidFill>
                <a:latin typeface="Telegraf Bold"/>
                <a:ea typeface="Telegraf Bold"/>
                <a:cs typeface="Telegraf Bold"/>
                <a:sym typeface="Telegraf Bold"/>
              </a:rPr>
              <a:t>Commission Less Errors</a:t>
            </a:r>
          </a:p>
        </p:txBody>
      </p:sp>
      <p:sp>
        <p:nvSpPr>
          <p:cNvPr name="TextBox 15" id="15"/>
          <p:cNvSpPr txBox="true"/>
          <p:nvPr/>
        </p:nvSpPr>
        <p:spPr>
          <a:xfrm rot="0">
            <a:off x="13786330" y="2580179"/>
            <a:ext cx="4140673" cy="394352"/>
          </a:xfrm>
          <a:prstGeom prst="rect">
            <a:avLst/>
          </a:prstGeom>
        </p:spPr>
        <p:txBody>
          <a:bodyPr anchor="t" rtlCol="false" tIns="0" lIns="0" bIns="0" rIns="0">
            <a:spAutoFit/>
          </a:bodyPr>
          <a:lstStyle/>
          <a:p>
            <a:pPr algn="l">
              <a:lnSpc>
                <a:spcPts val="2940"/>
              </a:lnSpc>
            </a:pPr>
            <a:r>
              <a:rPr lang="en-US" sz="2100" b="true">
                <a:solidFill>
                  <a:srgbClr val="000000"/>
                </a:solidFill>
                <a:latin typeface="Telegraf Bold"/>
                <a:ea typeface="Telegraf Bold"/>
                <a:cs typeface="Telegraf Bold"/>
                <a:sym typeface="Telegraf Bold"/>
              </a:rPr>
              <a:t>Greater Satisfaction</a:t>
            </a:r>
          </a:p>
        </p:txBody>
      </p:sp>
      <p:sp>
        <p:nvSpPr>
          <p:cNvPr name="TextBox 16" id="16"/>
          <p:cNvSpPr txBox="true"/>
          <p:nvPr/>
        </p:nvSpPr>
        <p:spPr>
          <a:xfrm rot="0">
            <a:off x="2110067" y="4725519"/>
            <a:ext cx="3613995" cy="2139950"/>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Prevents icon confusion on the user’s part -- users asked “what’s the difference between the two?”. Improved intuition of icons and frictionless flow pickup.</a:t>
            </a:r>
          </a:p>
        </p:txBody>
      </p:sp>
      <p:sp>
        <p:nvSpPr>
          <p:cNvPr name="Freeform 17" id="17"/>
          <p:cNvSpPr/>
          <p:nvPr/>
        </p:nvSpPr>
        <p:spPr>
          <a:xfrm flipH="false" flipV="false" rot="0">
            <a:off x="12505005" y="4750867"/>
            <a:ext cx="391028" cy="407321"/>
          </a:xfrm>
          <a:custGeom>
            <a:avLst/>
            <a:gdLst/>
            <a:ahLst/>
            <a:cxnLst/>
            <a:rect r="r" b="b" t="t" l="l"/>
            <a:pathLst>
              <a:path h="407321" w="391028">
                <a:moveTo>
                  <a:pt x="0" y="0"/>
                </a:moveTo>
                <a:lnTo>
                  <a:pt x="391029" y="0"/>
                </a:lnTo>
                <a:lnTo>
                  <a:pt x="391029" y="407321"/>
                </a:lnTo>
                <a:lnTo>
                  <a:pt x="0" y="4073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0">
            <a:off x="1509175" y="4801719"/>
            <a:ext cx="405377" cy="422268"/>
          </a:xfrm>
          <a:custGeom>
            <a:avLst/>
            <a:gdLst/>
            <a:ahLst/>
            <a:cxnLst/>
            <a:rect r="r" b="b" t="t" l="l"/>
            <a:pathLst>
              <a:path h="422268" w="405377">
                <a:moveTo>
                  <a:pt x="0" y="0"/>
                </a:moveTo>
                <a:lnTo>
                  <a:pt x="405377" y="0"/>
                </a:lnTo>
                <a:lnTo>
                  <a:pt x="405377" y="422268"/>
                </a:lnTo>
                <a:lnTo>
                  <a:pt x="0" y="4222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9" id="19"/>
          <p:cNvSpPr txBox="true"/>
          <p:nvPr/>
        </p:nvSpPr>
        <p:spPr>
          <a:xfrm rot="0">
            <a:off x="7337089" y="4725519"/>
            <a:ext cx="3613995" cy="2139950"/>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Users can more easily access a specific “tag” (now a “collection”) by tapping on an album, instead of having to sort through posts they need to separately tag.</a:t>
            </a:r>
          </a:p>
        </p:txBody>
      </p:sp>
      <p:sp>
        <p:nvSpPr>
          <p:cNvPr name="Freeform 20" id="20"/>
          <p:cNvSpPr/>
          <p:nvPr/>
        </p:nvSpPr>
        <p:spPr>
          <a:xfrm flipH="false" flipV="false" rot="0">
            <a:off x="6760136" y="7352863"/>
            <a:ext cx="391028" cy="407321"/>
          </a:xfrm>
          <a:custGeom>
            <a:avLst/>
            <a:gdLst/>
            <a:ahLst/>
            <a:cxnLst/>
            <a:rect r="r" b="b" t="t" l="l"/>
            <a:pathLst>
              <a:path h="407321" w="391028">
                <a:moveTo>
                  <a:pt x="0" y="0"/>
                </a:moveTo>
                <a:lnTo>
                  <a:pt x="391029" y="0"/>
                </a:lnTo>
                <a:lnTo>
                  <a:pt x="391029" y="407321"/>
                </a:lnTo>
                <a:lnTo>
                  <a:pt x="0" y="4073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1" id="21"/>
          <p:cNvSpPr txBox="true"/>
          <p:nvPr/>
        </p:nvSpPr>
        <p:spPr>
          <a:xfrm rot="0">
            <a:off x="7430765" y="7368313"/>
            <a:ext cx="3613995" cy="1787525"/>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Better organizational UI and familiar social media saved-posts interface so users can more easily adapt to Lunar’s interface.</a:t>
            </a:r>
          </a:p>
        </p:txBody>
      </p:sp>
      <p:sp>
        <p:nvSpPr>
          <p:cNvPr name="TextBox 22" id="22"/>
          <p:cNvSpPr txBox="true"/>
          <p:nvPr/>
        </p:nvSpPr>
        <p:spPr>
          <a:xfrm rot="0">
            <a:off x="13091548" y="4674667"/>
            <a:ext cx="3613995" cy="2139950"/>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By setting saving to a collection as default, users are encouraged to keep their pins more organized, so when app use increases there isn’t backlog from too many pins.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sp>
        <p:nvSpPr>
          <p:cNvPr name="Freeform 2" id="2"/>
          <p:cNvSpPr/>
          <p:nvPr/>
        </p:nvSpPr>
        <p:spPr>
          <a:xfrm flipH="false" flipV="false" rot="0">
            <a:off x="971014" y="6657961"/>
            <a:ext cx="2923018" cy="2518771"/>
          </a:xfrm>
          <a:custGeom>
            <a:avLst/>
            <a:gdLst/>
            <a:ahLst/>
            <a:cxnLst/>
            <a:rect r="r" b="b" t="t" l="l"/>
            <a:pathLst>
              <a:path h="2518771" w="2923018">
                <a:moveTo>
                  <a:pt x="0" y="0"/>
                </a:moveTo>
                <a:lnTo>
                  <a:pt x="2923018" y="0"/>
                </a:lnTo>
                <a:lnTo>
                  <a:pt x="2923018" y="2518771"/>
                </a:lnTo>
                <a:lnTo>
                  <a:pt x="0" y="2518771"/>
                </a:lnTo>
                <a:lnTo>
                  <a:pt x="0" y="0"/>
                </a:lnTo>
                <a:close/>
              </a:path>
            </a:pathLst>
          </a:custGeom>
          <a:blipFill>
            <a:blip r:embed="rId2"/>
            <a:stretch>
              <a:fillRect l="-201294" t="-45982" r="-158735" b="-227053"/>
            </a:stretch>
          </a:blipFill>
        </p:spPr>
      </p:sp>
      <p:sp>
        <p:nvSpPr>
          <p:cNvPr name="Freeform 3" id="3"/>
          <p:cNvSpPr/>
          <p:nvPr/>
        </p:nvSpPr>
        <p:spPr>
          <a:xfrm flipH="false" flipV="true" rot="2816504">
            <a:off x="6087586" y="3960179"/>
            <a:ext cx="680812" cy="2057400"/>
          </a:xfrm>
          <a:custGeom>
            <a:avLst/>
            <a:gdLst/>
            <a:ahLst/>
            <a:cxnLst/>
            <a:rect r="r" b="b" t="t" l="l"/>
            <a:pathLst>
              <a:path h="2057400" w="680812">
                <a:moveTo>
                  <a:pt x="0" y="2057400"/>
                </a:moveTo>
                <a:lnTo>
                  <a:pt x="680813" y="2057400"/>
                </a:lnTo>
                <a:lnTo>
                  <a:pt x="680813" y="0"/>
                </a:lnTo>
                <a:lnTo>
                  <a:pt x="0" y="0"/>
                </a:lnTo>
                <a:lnTo>
                  <a:pt x="0" y="205740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170257" y="6317776"/>
            <a:ext cx="2821289" cy="3199140"/>
          </a:xfrm>
          <a:custGeom>
            <a:avLst/>
            <a:gdLst/>
            <a:ahLst/>
            <a:cxnLst/>
            <a:rect r="r" b="b" t="t" l="l"/>
            <a:pathLst>
              <a:path h="3199140" w="2821289">
                <a:moveTo>
                  <a:pt x="0" y="0"/>
                </a:moveTo>
                <a:lnTo>
                  <a:pt x="2821289" y="0"/>
                </a:lnTo>
                <a:lnTo>
                  <a:pt x="2821289" y="3199140"/>
                </a:lnTo>
                <a:lnTo>
                  <a:pt x="0" y="3199140"/>
                </a:lnTo>
                <a:lnTo>
                  <a:pt x="0" y="0"/>
                </a:lnTo>
                <a:close/>
              </a:path>
            </a:pathLst>
          </a:custGeom>
          <a:blipFill>
            <a:blip r:embed="rId2"/>
            <a:stretch>
              <a:fillRect l="-332497" t="-111485" r="-50638" b="-86232"/>
            </a:stretch>
          </a:blipFill>
        </p:spPr>
      </p:sp>
      <p:sp>
        <p:nvSpPr>
          <p:cNvPr name="Freeform 5" id="5"/>
          <p:cNvSpPr/>
          <p:nvPr/>
        </p:nvSpPr>
        <p:spPr>
          <a:xfrm flipH="false" flipV="false" rot="0">
            <a:off x="11285063" y="2619637"/>
            <a:ext cx="3054675" cy="6640597"/>
          </a:xfrm>
          <a:custGeom>
            <a:avLst/>
            <a:gdLst/>
            <a:ahLst/>
            <a:cxnLst/>
            <a:rect r="r" b="b" t="t" l="l"/>
            <a:pathLst>
              <a:path h="6640597" w="3054675">
                <a:moveTo>
                  <a:pt x="0" y="0"/>
                </a:moveTo>
                <a:lnTo>
                  <a:pt x="3054675" y="0"/>
                </a:lnTo>
                <a:lnTo>
                  <a:pt x="3054675" y="6640598"/>
                </a:lnTo>
                <a:lnTo>
                  <a:pt x="0" y="6640598"/>
                </a:lnTo>
                <a:lnTo>
                  <a:pt x="0" y="0"/>
                </a:lnTo>
                <a:close/>
              </a:path>
            </a:pathLst>
          </a:custGeom>
          <a:blipFill>
            <a:blip r:embed="rId5"/>
            <a:stretch>
              <a:fillRect l="0" t="0" r="0" b="0"/>
            </a:stretch>
          </a:blipFill>
        </p:spPr>
      </p:sp>
      <p:sp>
        <p:nvSpPr>
          <p:cNvPr name="Freeform 6" id="6"/>
          <p:cNvSpPr/>
          <p:nvPr/>
        </p:nvSpPr>
        <p:spPr>
          <a:xfrm flipH="false" flipV="false" rot="0">
            <a:off x="7951788" y="2619637"/>
            <a:ext cx="3054675" cy="6640597"/>
          </a:xfrm>
          <a:custGeom>
            <a:avLst/>
            <a:gdLst/>
            <a:ahLst/>
            <a:cxnLst/>
            <a:rect r="r" b="b" t="t" l="l"/>
            <a:pathLst>
              <a:path h="6640597" w="3054675">
                <a:moveTo>
                  <a:pt x="0" y="0"/>
                </a:moveTo>
                <a:lnTo>
                  <a:pt x="3054675" y="0"/>
                </a:lnTo>
                <a:lnTo>
                  <a:pt x="3054675" y="6640598"/>
                </a:lnTo>
                <a:lnTo>
                  <a:pt x="0" y="6640598"/>
                </a:lnTo>
                <a:lnTo>
                  <a:pt x="0" y="0"/>
                </a:lnTo>
                <a:close/>
              </a:path>
            </a:pathLst>
          </a:custGeom>
          <a:blipFill>
            <a:blip r:embed="rId6"/>
            <a:stretch>
              <a:fillRect l="0" t="0" r="0" b="0"/>
            </a:stretch>
          </a:blipFill>
        </p:spPr>
      </p:sp>
      <p:sp>
        <p:nvSpPr>
          <p:cNvPr name="Freeform 7" id="7"/>
          <p:cNvSpPr/>
          <p:nvPr/>
        </p:nvSpPr>
        <p:spPr>
          <a:xfrm flipH="false" flipV="false" rot="0">
            <a:off x="14449107" y="2619637"/>
            <a:ext cx="3054675" cy="6640597"/>
          </a:xfrm>
          <a:custGeom>
            <a:avLst/>
            <a:gdLst/>
            <a:ahLst/>
            <a:cxnLst/>
            <a:rect r="r" b="b" t="t" l="l"/>
            <a:pathLst>
              <a:path h="6640597" w="3054675">
                <a:moveTo>
                  <a:pt x="0" y="0"/>
                </a:moveTo>
                <a:lnTo>
                  <a:pt x="3054674" y="0"/>
                </a:lnTo>
                <a:lnTo>
                  <a:pt x="3054674" y="6640598"/>
                </a:lnTo>
                <a:lnTo>
                  <a:pt x="0" y="6640598"/>
                </a:lnTo>
                <a:lnTo>
                  <a:pt x="0" y="0"/>
                </a:lnTo>
                <a:close/>
              </a:path>
            </a:pathLst>
          </a:custGeom>
          <a:blipFill>
            <a:blip r:embed="rId7"/>
            <a:stretch>
              <a:fillRect l="0" t="0" r="0" b="0"/>
            </a:stretch>
          </a:blipFill>
        </p:spPr>
      </p:sp>
      <p:sp>
        <p:nvSpPr>
          <p:cNvPr name="TextBox 8" id="8"/>
          <p:cNvSpPr txBox="true"/>
          <p:nvPr/>
        </p:nvSpPr>
        <p:spPr>
          <a:xfrm rot="0">
            <a:off x="1402839" y="1251491"/>
            <a:ext cx="6906813" cy="1753870"/>
          </a:xfrm>
          <a:prstGeom prst="rect">
            <a:avLst/>
          </a:prstGeom>
        </p:spPr>
        <p:txBody>
          <a:bodyPr anchor="t" rtlCol="false" tIns="0" lIns="0" bIns="0" rIns="0">
            <a:spAutoFit/>
          </a:bodyPr>
          <a:lstStyle/>
          <a:p>
            <a:pPr algn="l">
              <a:lnSpc>
                <a:spcPts val="6890"/>
              </a:lnSpc>
            </a:pPr>
            <a:r>
              <a:rPr lang="en-US" sz="6500" b="true">
                <a:solidFill>
                  <a:srgbClr val="000000"/>
                </a:solidFill>
                <a:latin typeface="RoxboroughCF Bold"/>
                <a:ea typeface="RoxboroughCF Bold"/>
                <a:cs typeface="RoxboroughCF Bold"/>
                <a:sym typeface="RoxboroughCF Bold"/>
              </a:rPr>
              <a:t>Major Design Change #3</a:t>
            </a:r>
          </a:p>
        </p:txBody>
      </p:sp>
      <p:sp>
        <p:nvSpPr>
          <p:cNvPr name="TextBox 9" id="9"/>
          <p:cNvSpPr txBox="true"/>
          <p:nvPr/>
        </p:nvSpPr>
        <p:spPr>
          <a:xfrm rot="0">
            <a:off x="1402839" y="3102616"/>
            <a:ext cx="6548949" cy="561975"/>
          </a:xfrm>
          <a:prstGeom prst="rect">
            <a:avLst/>
          </a:prstGeom>
        </p:spPr>
        <p:txBody>
          <a:bodyPr anchor="t" rtlCol="false" tIns="0" lIns="0" bIns="0" rIns="0">
            <a:spAutoFit/>
          </a:bodyPr>
          <a:lstStyle/>
          <a:p>
            <a:pPr algn="l">
              <a:lnSpc>
                <a:spcPts val="4200"/>
              </a:lnSpc>
            </a:pPr>
            <a:r>
              <a:rPr lang="en-US" sz="3000">
                <a:solidFill>
                  <a:srgbClr val="000000"/>
                </a:solidFill>
                <a:latin typeface="Telegraf"/>
                <a:ea typeface="Telegraf"/>
                <a:cs typeface="Telegraf"/>
                <a:sym typeface="Telegraf"/>
              </a:rPr>
              <a:t>Reminder Suggestions &amp; Flow</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sp>
        <p:nvSpPr>
          <p:cNvPr name="TextBox 2" id="2"/>
          <p:cNvSpPr txBox="true"/>
          <p:nvPr/>
        </p:nvSpPr>
        <p:spPr>
          <a:xfrm rot="0">
            <a:off x="9064893" y="1893387"/>
            <a:ext cx="3739995" cy="1195070"/>
          </a:xfrm>
          <a:prstGeom prst="rect">
            <a:avLst/>
          </a:prstGeom>
        </p:spPr>
        <p:txBody>
          <a:bodyPr anchor="t" rtlCol="false" tIns="0" lIns="0" bIns="0" rIns="0">
            <a:spAutoFit/>
          </a:bodyPr>
          <a:lstStyle/>
          <a:p>
            <a:pPr algn="r">
              <a:lnSpc>
                <a:spcPts val="2380"/>
              </a:lnSpc>
            </a:pPr>
            <a:r>
              <a:rPr lang="en-US" sz="1700">
                <a:solidFill>
                  <a:srgbClr val="000000"/>
                </a:solidFill>
                <a:latin typeface="Telegraf"/>
                <a:ea typeface="Telegraf"/>
                <a:cs typeface="Telegraf"/>
                <a:sym typeface="Telegraf"/>
              </a:rPr>
              <a:t>Changed reminder/calendar invite functionality to start from auto-suggested locations and times in posts for simplified UX flow  </a:t>
            </a:r>
          </a:p>
        </p:txBody>
      </p:sp>
      <p:sp>
        <p:nvSpPr>
          <p:cNvPr name="TextBox 3" id="3"/>
          <p:cNvSpPr txBox="true"/>
          <p:nvPr/>
        </p:nvSpPr>
        <p:spPr>
          <a:xfrm rot="0">
            <a:off x="8882016" y="3862946"/>
            <a:ext cx="3953814" cy="464820"/>
          </a:xfrm>
          <a:prstGeom prst="rect">
            <a:avLst/>
          </a:prstGeom>
        </p:spPr>
        <p:txBody>
          <a:bodyPr anchor="t" rtlCol="false" tIns="0" lIns="0" bIns="0" rIns="0">
            <a:spAutoFit/>
          </a:bodyPr>
          <a:lstStyle/>
          <a:p>
            <a:pPr algn="r"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Auto Suggestions</a:t>
            </a:r>
          </a:p>
        </p:txBody>
      </p:sp>
      <p:grpSp>
        <p:nvGrpSpPr>
          <p:cNvPr name="Group 4" id="4"/>
          <p:cNvGrpSpPr/>
          <p:nvPr/>
        </p:nvGrpSpPr>
        <p:grpSpPr>
          <a:xfrm rot="0">
            <a:off x="7827699" y="1672636"/>
            <a:ext cx="1020221" cy="555802"/>
            <a:chOff x="0" y="0"/>
            <a:chExt cx="1200668" cy="654108"/>
          </a:xfrm>
        </p:grpSpPr>
        <p:sp>
          <p:nvSpPr>
            <p:cNvPr name="Freeform 5" id="5"/>
            <p:cNvSpPr/>
            <p:nvPr/>
          </p:nvSpPr>
          <p:spPr>
            <a:xfrm flipH="false" flipV="false" rot="0">
              <a:off x="0" y="18535"/>
              <a:ext cx="1182500" cy="617037"/>
            </a:xfrm>
            <a:custGeom>
              <a:avLst/>
              <a:gdLst/>
              <a:ahLst/>
              <a:cxnLst/>
              <a:rect r="r" b="b" t="t" l="l"/>
              <a:pathLst>
                <a:path h="617037" w="1182500">
                  <a:moveTo>
                    <a:pt x="1171109" y="284731"/>
                  </a:moveTo>
                  <a:lnTo>
                    <a:pt x="823828" y="5253"/>
                  </a:lnTo>
                  <a:cubicBezTo>
                    <a:pt x="818379" y="868"/>
                    <a:pt x="810898" y="0"/>
                    <a:pt x="804590" y="3021"/>
                  </a:cubicBezTo>
                  <a:cubicBezTo>
                    <a:pt x="798283" y="6041"/>
                    <a:pt x="794268" y="12414"/>
                    <a:pt x="794268" y="19407"/>
                  </a:cubicBezTo>
                  <a:lnTo>
                    <a:pt x="794268" y="146723"/>
                  </a:lnTo>
                  <a:cubicBezTo>
                    <a:pt x="794268" y="156786"/>
                    <a:pt x="790271" y="166436"/>
                    <a:pt x="783155" y="173552"/>
                  </a:cubicBezTo>
                  <a:cubicBezTo>
                    <a:pt x="776040" y="180668"/>
                    <a:pt x="766389" y="184665"/>
                    <a:pt x="756326" y="184665"/>
                  </a:cubicBezTo>
                  <a:lnTo>
                    <a:pt x="37942" y="184665"/>
                  </a:lnTo>
                  <a:cubicBezTo>
                    <a:pt x="27879" y="184665"/>
                    <a:pt x="18229" y="188662"/>
                    <a:pt x="11113" y="195778"/>
                  </a:cubicBezTo>
                  <a:cubicBezTo>
                    <a:pt x="3997" y="202894"/>
                    <a:pt x="0" y="212544"/>
                    <a:pt x="0" y="222607"/>
                  </a:cubicBezTo>
                  <a:lnTo>
                    <a:pt x="0" y="394430"/>
                  </a:lnTo>
                  <a:cubicBezTo>
                    <a:pt x="0" y="404493"/>
                    <a:pt x="3997" y="414144"/>
                    <a:pt x="11113" y="421259"/>
                  </a:cubicBezTo>
                  <a:cubicBezTo>
                    <a:pt x="18229" y="428375"/>
                    <a:pt x="27879" y="432373"/>
                    <a:pt x="37942" y="432373"/>
                  </a:cubicBezTo>
                  <a:lnTo>
                    <a:pt x="756326" y="432373"/>
                  </a:lnTo>
                  <a:cubicBezTo>
                    <a:pt x="766389" y="432373"/>
                    <a:pt x="776040" y="436370"/>
                    <a:pt x="783155" y="443486"/>
                  </a:cubicBezTo>
                  <a:cubicBezTo>
                    <a:pt x="790271" y="450601"/>
                    <a:pt x="794268" y="460252"/>
                    <a:pt x="794268" y="470315"/>
                  </a:cubicBezTo>
                  <a:lnTo>
                    <a:pt x="794268" y="597630"/>
                  </a:lnTo>
                  <a:cubicBezTo>
                    <a:pt x="794268" y="604624"/>
                    <a:pt x="798283" y="610996"/>
                    <a:pt x="804590" y="614017"/>
                  </a:cubicBezTo>
                  <a:cubicBezTo>
                    <a:pt x="810898" y="617037"/>
                    <a:pt x="818379" y="616169"/>
                    <a:pt x="823828" y="611784"/>
                  </a:cubicBezTo>
                  <a:lnTo>
                    <a:pt x="1171109" y="332307"/>
                  </a:lnTo>
                  <a:cubicBezTo>
                    <a:pt x="1178312" y="326511"/>
                    <a:pt x="1182500" y="317764"/>
                    <a:pt x="1182500" y="308519"/>
                  </a:cubicBezTo>
                  <a:cubicBezTo>
                    <a:pt x="1182500" y="299274"/>
                    <a:pt x="1178312" y="290527"/>
                    <a:pt x="1171109" y="284731"/>
                  </a:cubicBezTo>
                  <a:close/>
                </a:path>
              </a:pathLst>
            </a:custGeom>
            <a:solidFill>
              <a:srgbClr val="CFCFFF"/>
            </a:solidFill>
          </p:spPr>
        </p:sp>
        <p:sp>
          <p:nvSpPr>
            <p:cNvPr name="TextBox 6" id="6"/>
            <p:cNvSpPr txBox="true"/>
            <p:nvPr/>
          </p:nvSpPr>
          <p:spPr>
            <a:xfrm>
              <a:off x="0" y="146050"/>
              <a:ext cx="1099068" cy="304858"/>
            </a:xfrm>
            <a:prstGeom prst="rect">
              <a:avLst/>
            </a:prstGeom>
          </p:spPr>
          <p:txBody>
            <a:bodyPr anchor="ctr" rtlCol="false" tIns="50800" lIns="50800" bIns="50800" rIns="50800"/>
            <a:lstStyle/>
            <a:p>
              <a:pPr algn="ctr">
                <a:lnSpc>
                  <a:spcPts val="2380"/>
                </a:lnSpc>
              </a:pPr>
            </a:p>
          </p:txBody>
        </p:sp>
      </p:grpSp>
      <p:sp>
        <p:nvSpPr>
          <p:cNvPr name="TextBox 7" id="7"/>
          <p:cNvSpPr txBox="true"/>
          <p:nvPr/>
        </p:nvSpPr>
        <p:spPr>
          <a:xfrm rot="0">
            <a:off x="3963124" y="1343344"/>
            <a:ext cx="3428345" cy="464820"/>
          </a:xfrm>
          <a:prstGeom prst="rect">
            <a:avLst/>
          </a:prstGeom>
        </p:spPr>
        <p:txBody>
          <a:bodyPr anchor="t" rtlCol="false" tIns="0" lIns="0" bIns="0" rIns="0">
            <a:spAutoFit/>
          </a:bodyPr>
          <a:lstStyle/>
          <a:p>
            <a:pPr algn="l"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Remind from Pins</a:t>
            </a:r>
          </a:p>
        </p:txBody>
      </p:sp>
      <p:sp>
        <p:nvSpPr>
          <p:cNvPr name="TextBox 8" id="8"/>
          <p:cNvSpPr txBox="true"/>
          <p:nvPr/>
        </p:nvSpPr>
        <p:spPr>
          <a:xfrm rot="0">
            <a:off x="3963124" y="1893387"/>
            <a:ext cx="3608528" cy="1195070"/>
          </a:xfrm>
          <a:prstGeom prst="rect">
            <a:avLst/>
          </a:prstGeom>
        </p:spPr>
        <p:txBody>
          <a:bodyPr anchor="t" rtlCol="false" tIns="0" lIns="0" bIns="0" rIns="0">
            <a:spAutoFit/>
          </a:bodyPr>
          <a:lstStyle/>
          <a:p>
            <a:pPr algn="l">
              <a:lnSpc>
                <a:spcPts val="2380"/>
              </a:lnSpc>
            </a:pPr>
            <a:r>
              <a:rPr lang="en-US" sz="1700">
                <a:solidFill>
                  <a:srgbClr val="000000"/>
                </a:solidFill>
                <a:latin typeface="Telegraf"/>
                <a:ea typeface="Telegraf"/>
                <a:cs typeface="Telegraf"/>
                <a:sym typeface="Telegraf"/>
              </a:rPr>
              <a:t>Users indicated pinning a post and setting a reminder from it didn’t always correlate, and having to pin first created unnecessary friction.</a:t>
            </a:r>
          </a:p>
        </p:txBody>
      </p:sp>
      <p:sp>
        <p:nvSpPr>
          <p:cNvPr name="TextBox 9" id="9"/>
          <p:cNvSpPr txBox="true"/>
          <p:nvPr/>
        </p:nvSpPr>
        <p:spPr>
          <a:xfrm rot="0">
            <a:off x="9211508" y="1343344"/>
            <a:ext cx="3624322" cy="464820"/>
          </a:xfrm>
          <a:prstGeom prst="rect">
            <a:avLst/>
          </a:prstGeom>
        </p:spPr>
        <p:txBody>
          <a:bodyPr anchor="t" rtlCol="false" tIns="0" lIns="0" bIns="0" rIns="0">
            <a:spAutoFit/>
          </a:bodyPr>
          <a:lstStyle/>
          <a:p>
            <a:pPr algn="r"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Remind from Post</a:t>
            </a:r>
          </a:p>
        </p:txBody>
      </p:sp>
      <p:sp>
        <p:nvSpPr>
          <p:cNvPr name="TextBox 10" id="10"/>
          <p:cNvSpPr txBox="true"/>
          <p:nvPr/>
        </p:nvSpPr>
        <p:spPr>
          <a:xfrm rot="0">
            <a:off x="3864827" y="6408661"/>
            <a:ext cx="3608528" cy="912495"/>
          </a:xfrm>
          <a:prstGeom prst="rect">
            <a:avLst/>
          </a:prstGeom>
        </p:spPr>
        <p:txBody>
          <a:bodyPr anchor="t" rtlCol="false" tIns="0" lIns="0" bIns="0" rIns="0">
            <a:spAutoFit/>
          </a:bodyPr>
          <a:lstStyle/>
          <a:p>
            <a:pPr algn="l"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Reminders App Integration Only</a:t>
            </a:r>
          </a:p>
        </p:txBody>
      </p:sp>
      <p:sp>
        <p:nvSpPr>
          <p:cNvPr name="TextBox 11" id="11"/>
          <p:cNvSpPr txBox="true"/>
          <p:nvPr/>
        </p:nvSpPr>
        <p:spPr>
          <a:xfrm rot="0">
            <a:off x="3864827" y="7478650"/>
            <a:ext cx="3296123" cy="1490345"/>
          </a:xfrm>
          <a:prstGeom prst="rect">
            <a:avLst/>
          </a:prstGeom>
        </p:spPr>
        <p:txBody>
          <a:bodyPr anchor="t" rtlCol="false" tIns="0" lIns="0" bIns="0" rIns="0">
            <a:spAutoFit/>
          </a:bodyPr>
          <a:lstStyle/>
          <a:p>
            <a:pPr algn="l">
              <a:lnSpc>
                <a:spcPts val="2380"/>
              </a:lnSpc>
            </a:pPr>
            <a:r>
              <a:rPr lang="en-US" sz="1700">
                <a:solidFill>
                  <a:srgbClr val="000000"/>
                </a:solidFill>
                <a:latin typeface="Telegraf"/>
                <a:ea typeface="Telegraf"/>
                <a:cs typeface="Telegraf"/>
                <a:sym typeface="Telegraf"/>
              </a:rPr>
              <a:t>Originally, reminders could only be made into user’s existing reminders app. This was not clear to all 3 testees, who asked us where their reminders went.</a:t>
            </a:r>
          </a:p>
        </p:txBody>
      </p:sp>
      <p:sp>
        <p:nvSpPr>
          <p:cNvPr name="TextBox 12" id="12"/>
          <p:cNvSpPr txBox="true"/>
          <p:nvPr/>
        </p:nvSpPr>
        <p:spPr>
          <a:xfrm rot="0">
            <a:off x="9118339" y="6632498"/>
            <a:ext cx="3714407" cy="464820"/>
          </a:xfrm>
          <a:prstGeom prst="rect">
            <a:avLst/>
          </a:prstGeom>
        </p:spPr>
        <p:txBody>
          <a:bodyPr anchor="t" rtlCol="false" tIns="0" lIns="0" bIns="0" rIns="0">
            <a:spAutoFit/>
          </a:bodyPr>
          <a:lstStyle/>
          <a:p>
            <a:pPr algn="r"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In-App Reminders</a:t>
            </a:r>
          </a:p>
        </p:txBody>
      </p:sp>
      <p:sp>
        <p:nvSpPr>
          <p:cNvPr name="TextBox 13" id="13"/>
          <p:cNvSpPr txBox="true"/>
          <p:nvPr/>
        </p:nvSpPr>
        <p:spPr>
          <a:xfrm rot="0">
            <a:off x="9090481" y="7183375"/>
            <a:ext cx="3714407" cy="1785620"/>
          </a:xfrm>
          <a:prstGeom prst="rect">
            <a:avLst/>
          </a:prstGeom>
        </p:spPr>
        <p:txBody>
          <a:bodyPr anchor="t" rtlCol="false" tIns="0" lIns="0" bIns="0" rIns="0">
            <a:spAutoFit/>
          </a:bodyPr>
          <a:lstStyle/>
          <a:p>
            <a:pPr algn="r">
              <a:lnSpc>
                <a:spcPts val="2380"/>
              </a:lnSpc>
            </a:pPr>
            <a:r>
              <a:rPr lang="en-US" sz="1700">
                <a:solidFill>
                  <a:srgbClr val="000000"/>
                </a:solidFill>
                <a:latin typeface="Telegraf"/>
                <a:ea typeface="Telegraf"/>
                <a:cs typeface="Telegraf"/>
                <a:sym typeface="Telegraf"/>
              </a:rPr>
              <a:t>To make the use case flow clearer, we created a separate in-app page that held reminders created from Lunar apps that also supports adding custom reminders and integrating into existing calendars.</a:t>
            </a:r>
          </a:p>
        </p:txBody>
      </p:sp>
      <p:sp>
        <p:nvSpPr>
          <p:cNvPr name="TextBox 14" id="14"/>
          <p:cNvSpPr txBox="true"/>
          <p:nvPr/>
        </p:nvSpPr>
        <p:spPr>
          <a:xfrm rot="0">
            <a:off x="3890735" y="3860875"/>
            <a:ext cx="3428345" cy="464820"/>
          </a:xfrm>
          <a:prstGeom prst="rect">
            <a:avLst/>
          </a:prstGeom>
        </p:spPr>
        <p:txBody>
          <a:bodyPr anchor="t" rtlCol="false" tIns="0" lIns="0" bIns="0" rIns="0">
            <a:spAutoFit/>
          </a:bodyPr>
          <a:lstStyle/>
          <a:p>
            <a:pPr algn="l" marL="0" indent="0" lvl="0">
              <a:lnSpc>
                <a:spcPts val="3540"/>
              </a:lnSpc>
              <a:spcBef>
                <a:spcPct val="0"/>
              </a:spcBef>
            </a:pPr>
            <a:r>
              <a:rPr lang="en-US" b="true" sz="3000">
                <a:solidFill>
                  <a:srgbClr val="000000"/>
                </a:solidFill>
                <a:latin typeface="RoxboroughCF Bold"/>
                <a:ea typeface="RoxboroughCF Bold"/>
                <a:cs typeface="RoxboroughCF Bold"/>
                <a:sym typeface="RoxboroughCF Bold"/>
              </a:rPr>
              <a:t>Manual Input</a:t>
            </a:r>
          </a:p>
        </p:txBody>
      </p:sp>
      <p:sp>
        <p:nvSpPr>
          <p:cNvPr name="TextBox 15" id="15"/>
          <p:cNvSpPr txBox="true"/>
          <p:nvPr/>
        </p:nvSpPr>
        <p:spPr>
          <a:xfrm rot="0">
            <a:off x="3890735" y="4413491"/>
            <a:ext cx="3608528" cy="1195070"/>
          </a:xfrm>
          <a:prstGeom prst="rect">
            <a:avLst/>
          </a:prstGeom>
        </p:spPr>
        <p:txBody>
          <a:bodyPr anchor="t" rtlCol="false" tIns="0" lIns="0" bIns="0" rIns="0">
            <a:spAutoFit/>
          </a:bodyPr>
          <a:lstStyle/>
          <a:p>
            <a:pPr algn="l">
              <a:lnSpc>
                <a:spcPts val="2380"/>
              </a:lnSpc>
            </a:pPr>
            <a:r>
              <a:rPr lang="en-US" sz="1700">
                <a:solidFill>
                  <a:srgbClr val="000000"/>
                </a:solidFill>
                <a:latin typeface="Telegraf"/>
                <a:ea typeface="Telegraf"/>
                <a:cs typeface="Telegraf"/>
                <a:sym typeface="Telegraf"/>
              </a:rPr>
              <a:t>Requiring manual reminder name input after selecting it from a relevant post seemed repetitive to 2/3 interviewees.</a:t>
            </a:r>
          </a:p>
        </p:txBody>
      </p:sp>
      <p:sp>
        <p:nvSpPr>
          <p:cNvPr name="TextBox 16" id="16"/>
          <p:cNvSpPr txBox="true"/>
          <p:nvPr/>
        </p:nvSpPr>
        <p:spPr>
          <a:xfrm rot="0">
            <a:off x="9139119" y="4413491"/>
            <a:ext cx="3528069" cy="1785620"/>
          </a:xfrm>
          <a:prstGeom prst="rect">
            <a:avLst/>
          </a:prstGeom>
        </p:spPr>
        <p:txBody>
          <a:bodyPr anchor="t" rtlCol="false" tIns="0" lIns="0" bIns="0" rIns="0">
            <a:spAutoFit/>
          </a:bodyPr>
          <a:lstStyle/>
          <a:p>
            <a:pPr algn="r">
              <a:lnSpc>
                <a:spcPts val="2380"/>
              </a:lnSpc>
            </a:pPr>
            <a:r>
              <a:rPr lang="en-US" sz="1700">
                <a:solidFill>
                  <a:srgbClr val="000000"/>
                </a:solidFill>
                <a:latin typeface="Telegraf"/>
                <a:ea typeface="Telegraf"/>
                <a:cs typeface="Telegraf"/>
                <a:sym typeface="Telegraf"/>
              </a:rPr>
              <a:t>Posts correlating to a potential reminder are auto-highlighted and name of reminder is automatically taken from highlighted text, similar to Apple’s iMessage reminder interface.</a:t>
            </a:r>
          </a:p>
        </p:txBody>
      </p:sp>
      <p:grpSp>
        <p:nvGrpSpPr>
          <p:cNvPr name="Group 17" id="17"/>
          <p:cNvGrpSpPr/>
          <p:nvPr/>
        </p:nvGrpSpPr>
        <p:grpSpPr>
          <a:xfrm rot="0">
            <a:off x="7755310" y="4048637"/>
            <a:ext cx="1020221" cy="555802"/>
            <a:chOff x="0" y="0"/>
            <a:chExt cx="1200668" cy="654108"/>
          </a:xfrm>
        </p:grpSpPr>
        <p:sp>
          <p:nvSpPr>
            <p:cNvPr name="Freeform 18" id="18"/>
            <p:cNvSpPr/>
            <p:nvPr/>
          </p:nvSpPr>
          <p:spPr>
            <a:xfrm flipH="false" flipV="false" rot="0">
              <a:off x="0" y="18535"/>
              <a:ext cx="1182500" cy="617037"/>
            </a:xfrm>
            <a:custGeom>
              <a:avLst/>
              <a:gdLst/>
              <a:ahLst/>
              <a:cxnLst/>
              <a:rect r="r" b="b" t="t" l="l"/>
              <a:pathLst>
                <a:path h="617037" w="1182500">
                  <a:moveTo>
                    <a:pt x="1171109" y="284731"/>
                  </a:moveTo>
                  <a:lnTo>
                    <a:pt x="823828" y="5253"/>
                  </a:lnTo>
                  <a:cubicBezTo>
                    <a:pt x="818379" y="868"/>
                    <a:pt x="810898" y="0"/>
                    <a:pt x="804590" y="3021"/>
                  </a:cubicBezTo>
                  <a:cubicBezTo>
                    <a:pt x="798283" y="6041"/>
                    <a:pt x="794268" y="12414"/>
                    <a:pt x="794268" y="19407"/>
                  </a:cubicBezTo>
                  <a:lnTo>
                    <a:pt x="794268" y="146723"/>
                  </a:lnTo>
                  <a:cubicBezTo>
                    <a:pt x="794268" y="156786"/>
                    <a:pt x="790271" y="166436"/>
                    <a:pt x="783155" y="173552"/>
                  </a:cubicBezTo>
                  <a:cubicBezTo>
                    <a:pt x="776040" y="180668"/>
                    <a:pt x="766389" y="184665"/>
                    <a:pt x="756326" y="184665"/>
                  </a:cubicBezTo>
                  <a:lnTo>
                    <a:pt x="37942" y="184665"/>
                  </a:lnTo>
                  <a:cubicBezTo>
                    <a:pt x="27879" y="184665"/>
                    <a:pt x="18229" y="188662"/>
                    <a:pt x="11113" y="195778"/>
                  </a:cubicBezTo>
                  <a:cubicBezTo>
                    <a:pt x="3997" y="202894"/>
                    <a:pt x="0" y="212544"/>
                    <a:pt x="0" y="222607"/>
                  </a:cubicBezTo>
                  <a:lnTo>
                    <a:pt x="0" y="394430"/>
                  </a:lnTo>
                  <a:cubicBezTo>
                    <a:pt x="0" y="404493"/>
                    <a:pt x="3997" y="414144"/>
                    <a:pt x="11113" y="421259"/>
                  </a:cubicBezTo>
                  <a:cubicBezTo>
                    <a:pt x="18229" y="428375"/>
                    <a:pt x="27879" y="432373"/>
                    <a:pt x="37942" y="432373"/>
                  </a:cubicBezTo>
                  <a:lnTo>
                    <a:pt x="756326" y="432373"/>
                  </a:lnTo>
                  <a:cubicBezTo>
                    <a:pt x="766389" y="432373"/>
                    <a:pt x="776040" y="436370"/>
                    <a:pt x="783155" y="443486"/>
                  </a:cubicBezTo>
                  <a:cubicBezTo>
                    <a:pt x="790271" y="450601"/>
                    <a:pt x="794268" y="460252"/>
                    <a:pt x="794268" y="470315"/>
                  </a:cubicBezTo>
                  <a:lnTo>
                    <a:pt x="794268" y="597630"/>
                  </a:lnTo>
                  <a:cubicBezTo>
                    <a:pt x="794268" y="604624"/>
                    <a:pt x="798283" y="610996"/>
                    <a:pt x="804590" y="614017"/>
                  </a:cubicBezTo>
                  <a:cubicBezTo>
                    <a:pt x="810898" y="617037"/>
                    <a:pt x="818379" y="616169"/>
                    <a:pt x="823828" y="611784"/>
                  </a:cubicBezTo>
                  <a:lnTo>
                    <a:pt x="1171109" y="332307"/>
                  </a:lnTo>
                  <a:cubicBezTo>
                    <a:pt x="1178312" y="326511"/>
                    <a:pt x="1182500" y="317764"/>
                    <a:pt x="1182500" y="308519"/>
                  </a:cubicBezTo>
                  <a:cubicBezTo>
                    <a:pt x="1182500" y="299274"/>
                    <a:pt x="1178312" y="290527"/>
                    <a:pt x="1171109" y="284731"/>
                  </a:cubicBezTo>
                  <a:close/>
                </a:path>
              </a:pathLst>
            </a:custGeom>
            <a:solidFill>
              <a:srgbClr val="CFCFFF"/>
            </a:solidFill>
          </p:spPr>
        </p:sp>
        <p:sp>
          <p:nvSpPr>
            <p:cNvPr name="TextBox 19" id="19"/>
            <p:cNvSpPr txBox="true"/>
            <p:nvPr/>
          </p:nvSpPr>
          <p:spPr>
            <a:xfrm>
              <a:off x="0" y="146050"/>
              <a:ext cx="1099068" cy="304858"/>
            </a:xfrm>
            <a:prstGeom prst="rect">
              <a:avLst/>
            </a:prstGeom>
          </p:spPr>
          <p:txBody>
            <a:bodyPr anchor="ctr" rtlCol="false" tIns="50800" lIns="50800" bIns="50800" rIns="50800"/>
            <a:lstStyle/>
            <a:p>
              <a:pPr algn="ctr">
                <a:lnSpc>
                  <a:spcPts val="2380"/>
                </a:lnSpc>
              </a:pPr>
            </a:p>
          </p:txBody>
        </p:sp>
      </p:grpSp>
      <p:grpSp>
        <p:nvGrpSpPr>
          <p:cNvPr name="Group 20" id="20"/>
          <p:cNvGrpSpPr/>
          <p:nvPr/>
        </p:nvGrpSpPr>
        <p:grpSpPr>
          <a:xfrm rot="0">
            <a:off x="7771807" y="6819417"/>
            <a:ext cx="1020221" cy="555802"/>
            <a:chOff x="0" y="0"/>
            <a:chExt cx="1200668" cy="654108"/>
          </a:xfrm>
        </p:grpSpPr>
        <p:sp>
          <p:nvSpPr>
            <p:cNvPr name="Freeform 21" id="21"/>
            <p:cNvSpPr/>
            <p:nvPr/>
          </p:nvSpPr>
          <p:spPr>
            <a:xfrm flipH="false" flipV="false" rot="0">
              <a:off x="0" y="18535"/>
              <a:ext cx="1182500" cy="617037"/>
            </a:xfrm>
            <a:custGeom>
              <a:avLst/>
              <a:gdLst/>
              <a:ahLst/>
              <a:cxnLst/>
              <a:rect r="r" b="b" t="t" l="l"/>
              <a:pathLst>
                <a:path h="617037" w="1182500">
                  <a:moveTo>
                    <a:pt x="1171109" y="284731"/>
                  </a:moveTo>
                  <a:lnTo>
                    <a:pt x="823828" y="5253"/>
                  </a:lnTo>
                  <a:cubicBezTo>
                    <a:pt x="818379" y="868"/>
                    <a:pt x="810898" y="0"/>
                    <a:pt x="804590" y="3021"/>
                  </a:cubicBezTo>
                  <a:cubicBezTo>
                    <a:pt x="798283" y="6041"/>
                    <a:pt x="794268" y="12414"/>
                    <a:pt x="794268" y="19407"/>
                  </a:cubicBezTo>
                  <a:lnTo>
                    <a:pt x="794268" y="146723"/>
                  </a:lnTo>
                  <a:cubicBezTo>
                    <a:pt x="794268" y="156786"/>
                    <a:pt x="790271" y="166436"/>
                    <a:pt x="783155" y="173552"/>
                  </a:cubicBezTo>
                  <a:cubicBezTo>
                    <a:pt x="776040" y="180668"/>
                    <a:pt x="766389" y="184665"/>
                    <a:pt x="756326" y="184665"/>
                  </a:cubicBezTo>
                  <a:lnTo>
                    <a:pt x="37942" y="184665"/>
                  </a:lnTo>
                  <a:cubicBezTo>
                    <a:pt x="27879" y="184665"/>
                    <a:pt x="18229" y="188662"/>
                    <a:pt x="11113" y="195778"/>
                  </a:cubicBezTo>
                  <a:cubicBezTo>
                    <a:pt x="3997" y="202894"/>
                    <a:pt x="0" y="212544"/>
                    <a:pt x="0" y="222607"/>
                  </a:cubicBezTo>
                  <a:lnTo>
                    <a:pt x="0" y="394430"/>
                  </a:lnTo>
                  <a:cubicBezTo>
                    <a:pt x="0" y="404493"/>
                    <a:pt x="3997" y="414144"/>
                    <a:pt x="11113" y="421259"/>
                  </a:cubicBezTo>
                  <a:cubicBezTo>
                    <a:pt x="18229" y="428375"/>
                    <a:pt x="27879" y="432373"/>
                    <a:pt x="37942" y="432373"/>
                  </a:cubicBezTo>
                  <a:lnTo>
                    <a:pt x="756326" y="432373"/>
                  </a:lnTo>
                  <a:cubicBezTo>
                    <a:pt x="766389" y="432373"/>
                    <a:pt x="776040" y="436370"/>
                    <a:pt x="783155" y="443486"/>
                  </a:cubicBezTo>
                  <a:cubicBezTo>
                    <a:pt x="790271" y="450601"/>
                    <a:pt x="794268" y="460252"/>
                    <a:pt x="794268" y="470315"/>
                  </a:cubicBezTo>
                  <a:lnTo>
                    <a:pt x="794268" y="597630"/>
                  </a:lnTo>
                  <a:cubicBezTo>
                    <a:pt x="794268" y="604624"/>
                    <a:pt x="798283" y="610996"/>
                    <a:pt x="804590" y="614017"/>
                  </a:cubicBezTo>
                  <a:cubicBezTo>
                    <a:pt x="810898" y="617037"/>
                    <a:pt x="818379" y="616169"/>
                    <a:pt x="823828" y="611784"/>
                  </a:cubicBezTo>
                  <a:lnTo>
                    <a:pt x="1171109" y="332307"/>
                  </a:lnTo>
                  <a:cubicBezTo>
                    <a:pt x="1178312" y="326511"/>
                    <a:pt x="1182500" y="317764"/>
                    <a:pt x="1182500" y="308519"/>
                  </a:cubicBezTo>
                  <a:cubicBezTo>
                    <a:pt x="1182500" y="299274"/>
                    <a:pt x="1178312" y="290527"/>
                    <a:pt x="1171109" y="284731"/>
                  </a:cubicBezTo>
                  <a:close/>
                </a:path>
              </a:pathLst>
            </a:custGeom>
            <a:solidFill>
              <a:srgbClr val="CFCFFF"/>
            </a:solidFill>
          </p:spPr>
        </p:sp>
        <p:sp>
          <p:nvSpPr>
            <p:cNvPr name="TextBox 22" id="22"/>
            <p:cNvSpPr txBox="true"/>
            <p:nvPr/>
          </p:nvSpPr>
          <p:spPr>
            <a:xfrm>
              <a:off x="0" y="146050"/>
              <a:ext cx="1099068" cy="304858"/>
            </a:xfrm>
            <a:prstGeom prst="rect">
              <a:avLst/>
            </a:prstGeom>
          </p:spPr>
          <p:txBody>
            <a:bodyPr anchor="ctr" rtlCol="false" tIns="50800" lIns="50800" bIns="50800" rIns="50800"/>
            <a:lstStyle/>
            <a:p>
              <a:pPr algn="ctr">
                <a:lnSpc>
                  <a:spcPts val="2380"/>
                </a:lnSpc>
              </a:pPr>
            </a:p>
          </p:txBody>
        </p:sp>
      </p:grpSp>
      <p:sp>
        <p:nvSpPr>
          <p:cNvPr name="Freeform 23" id="23"/>
          <p:cNvSpPr/>
          <p:nvPr/>
        </p:nvSpPr>
        <p:spPr>
          <a:xfrm flipH="false" flipV="false" rot="0">
            <a:off x="523502" y="4574546"/>
            <a:ext cx="2821289" cy="3199140"/>
          </a:xfrm>
          <a:custGeom>
            <a:avLst/>
            <a:gdLst/>
            <a:ahLst/>
            <a:cxnLst/>
            <a:rect r="r" b="b" t="t" l="l"/>
            <a:pathLst>
              <a:path h="3199140" w="2821289">
                <a:moveTo>
                  <a:pt x="0" y="0"/>
                </a:moveTo>
                <a:lnTo>
                  <a:pt x="2821289" y="0"/>
                </a:lnTo>
                <a:lnTo>
                  <a:pt x="2821289" y="3199140"/>
                </a:lnTo>
                <a:lnTo>
                  <a:pt x="0" y="3199140"/>
                </a:lnTo>
                <a:lnTo>
                  <a:pt x="0" y="0"/>
                </a:lnTo>
                <a:close/>
              </a:path>
            </a:pathLst>
          </a:custGeom>
          <a:blipFill>
            <a:blip r:embed="rId2"/>
            <a:stretch>
              <a:fillRect l="-332497" t="-111485" r="-50638" b="-86232"/>
            </a:stretch>
          </a:blipFill>
        </p:spPr>
      </p:sp>
      <p:sp>
        <p:nvSpPr>
          <p:cNvPr name="Freeform 24" id="24"/>
          <p:cNvSpPr/>
          <p:nvPr/>
        </p:nvSpPr>
        <p:spPr>
          <a:xfrm flipH="false" flipV="false" rot="0">
            <a:off x="13054905" y="321921"/>
            <a:ext cx="3338556" cy="3168351"/>
          </a:xfrm>
          <a:custGeom>
            <a:avLst/>
            <a:gdLst/>
            <a:ahLst/>
            <a:cxnLst/>
            <a:rect r="r" b="b" t="t" l="l"/>
            <a:pathLst>
              <a:path h="3168351" w="3338556">
                <a:moveTo>
                  <a:pt x="0" y="0"/>
                </a:moveTo>
                <a:lnTo>
                  <a:pt x="3338556" y="0"/>
                </a:lnTo>
                <a:lnTo>
                  <a:pt x="3338556" y="3168351"/>
                </a:lnTo>
                <a:lnTo>
                  <a:pt x="0" y="3168351"/>
                </a:lnTo>
                <a:lnTo>
                  <a:pt x="0" y="0"/>
                </a:lnTo>
                <a:close/>
              </a:path>
            </a:pathLst>
          </a:custGeom>
          <a:blipFill>
            <a:blip r:embed="rId3"/>
            <a:stretch>
              <a:fillRect l="0" t="-11154" r="0" b="-117915"/>
            </a:stretch>
          </a:blipFill>
        </p:spPr>
      </p:sp>
      <p:sp>
        <p:nvSpPr>
          <p:cNvPr name="Freeform 25" id="25"/>
          <p:cNvSpPr/>
          <p:nvPr/>
        </p:nvSpPr>
        <p:spPr>
          <a:xfrm flipH="false" flipV="false" rot="0">
            <a:off x="13177727" y="5816911"/>
            <a:ext cx="3054675" cy="4432819"/>
          </a:xfrm>
          <a:custGeom>
            <a:avLst/>
            <a:gdLst/>
            <a:ahLst/>
            <a:cxnLst/>
            <a:rect r="r" b="b" t="t" l="l"/>
            <a:pathLst>
              <a:path h="4432819" w="3054675">
                <a:moveTo>
                  <a:pt x="0" y="0"/>
                </a:moveTo>
                <a:lnTo>
                  <a:pt x="3054675" y="0"/>
                </a:lnTo>
                <a:lnTo>
                  <a:pt x="3054675" y="4432819"/>
                </a:lnTo>
                <a:lnTo>
                  <a:pt x="0" y="4432819"/>
                </a:lnTo>
                <a:lnTo>
                  <a:pt x="0" y="0"/>
                </a:lnTo>
                <a:close/>
              </a:path>
            </a:pathLst>
          </a:custGeom>
          <a:blipFill>
            <a:blip r:embed="rId4"/>
            <a:stretch>
              <a:fillRect l="0" t="0" r="0" b="-49805"/>
            </a:stretch>
          </a:blipFill>
        </p:spPr>
      </p:sp>
      <p:sp>
        <p:nvSpPr>
          <p:cNvPr name="Freeform 26" id="26"/>
          <p:cNvSpPr/>
          <p:nvPr/>
        </p:nvSpPr>
        <p:spPr>
          <a:xfrm flipH="false" flipV="false" rot="0">
            <a:off x="14471155" y="3088457"/>
            <a:ext cx="3522493" cy="3111607"/>
          </a:xfrm>
          <a:custGeom>
            <a:avLst/>
            <a:gdLst/>
            <a:ahLst/>
            <a:cxnLst/>
            <a:rect r="r" b="b" t="t" l="l"/>
            <a:pathLst>
              <a:path h="3111607" w="3522493">
                <a:moveTo>
                  <a:pt x="0" y="0"/>
                </a:moveTo>
                <a:lnTo>
                  <a:pt x="3522493" y="0"/>
                </a:lnTo>
                <a:lnTo>
                  <a:pt x="3522493" y="3111606"/>
                </a:lnTo>
                <a:lnTo>
                  <a:pt x="0" y="3111606"/>
                </a:lnTo>
                <a:lnTo>
                  <a:pt x="0" y="0"/>
                </a:lnTo>
                <a:close/>
              </a:path>
            </a:pathLst>
          </a:custGeom>
          <a:blipFill>
            <a:blip r:embed="rId5"/>
            <a:stretch>
              <a:fillRect l="0" t="-54621" r="0" b="-91476"/>
            </a:stretch>
          </a:blipFill>
        </p:spPr>
      </p:sp>
      <p:sp>
        <p:nvSpPr>
          <p:cNvPr name="Freeform 27" id="27"/>
          <p:cNvSpPr/>
          <p:nvPr/>
        </p:nvSpPr>
        <p:spPr>
          <a:xfrm flipH="false" flipV="false" rot="0">
            <a:off x="523502" y="1530041"/>
            <a:ext cx="2923018" cy="2558400"/>
          </a:xfrm>
          <a:custGeom>
            <a:avLst/>
            <a:gdLst/>
            <a:ahLst/>
            <a:cxnLst/>
            <a:rect r="r" b="b" t="t" l="l"/>
            <a:pathLst>
              <a:path h="2558400" w="2923018">
                <a:moveTo>
                  <a:pt x="0" y="0"/>
                </a:moveTo>
                <a:lnTo>
                  <a:pt x="2923018" y="0"/>
                </a:lnTo>
                <a:lnTo>
                  <a:pt x="2923018" y="2558401"/>
                </a:lnTo>
                <a:lnTo>
                  <a:pt x="0" y="2558401"/>
                </a:lnTo>
                <a:lnTo>
                  <a:pt x="0" y="0"/>
                </a:lnTo>
                <a:close/>
              </a:path>
            </a:pathLst>
          </a:custGeom>
          <a:blipFill>
            <a:blip r:embed="rId2"/>
            <a:stretch>
              <a:fillRect l="-201294" t="-45270" r="-158735" b="-221987"/>
            </a:stretch>
          </a:blipFill>
        </p:spPr>
      </p:sp>
      <p:grpSp>
        <p:nvGrpSpPr>
          <p:cNvPr name="Group 28" id="28"/>
          <p:cNvGrpSpPr/>
          <p:nvPr/>
        </p:nvGrpSpPr>
        <p:grpSpPr>
          <a:xfrm rot="0">
            <a:off x="2945130" y="1547812"/>
            <a:ext cx="982980" cy="1388745"/>
            <a:chOff x="0" y="0"/>
            <a:chExt cx="1310640" cy="1851660"/>
          </a:xfrm>
        </p:grpSpPr>
        <p:sp>
          <p:nvSpPr>
            <p:cNvPr name="Freeform 29" id="29"/>
            <p:cNvSpPr/>
            <p:nvPr/>
          </p:nvSpPr>
          <p:spPr>
            <a:xfrm flipH="false" flipV="false" rot="0">
              <a:off x="49530" y="33020"/>
              <a:ext cx="1210310" cy="1769110"/>
            </a:xfrm>
            <a:custGeom>
              <a:avLst/>
              <a:gdLst/>
              <a:ahLst/>
              <a:cxnLst/>
              <a:rect r="r" b="b" t="t" l="l"/>
              <a:pathLst>
                <a:path h="1769110" w="1210310">
                  <a:moveTo>
                    <a:pt x="1184910" y="68580"/>
                  </a:moveTo>
                  <a:cubicBezTo>
                    <a:pt x="825500" y="73660"/>
                    <a:pt x="814070" y="78740"/>
                    <a:pt x="788670" y="92710"/>
                  </a:cubicBezTo>
                  <a:cubicBezTo>
                    <a:pt x="754380" y="111760"/>
                    <a:pt x="711200" y="143510"/>
                    <a:pt x="671830" y="181610"/>
                  </a:cubicBezTo>
                  <a:cubicBezTo>
                    <a:pt x="621030" y="229870"/>
                    <a:pt x="567690" y="298450"/>
                    <a:pt x="520700" y="367030"/>
                  </a:cubicBezTo>
                  <a:cubicBezTo>
                    <a:pt x="468630" y="444500"/>
                    <a:pt x="415290" y="542290"/>
                    <a:pt x="379730" y="623570"/>
                  </a:cubicBezTo>
                  <a:cubicBezTo>
                    <a:pt x="347980" y="694690"/>
                    <a:pt x="334010" y="748030"/>
                    <a:pt x="309880" y="828040"/>
                  </a:cubicBezTo>
                  <a:cubicBezTo>
                    <a:pt x="276860" y="938530"/>
                    <a:pt x="236220" y="1085850"/>
                    <a:pt x="208280" y="1226820"/>
                  </a:cubicBezTo>
                  <a:cubicBezTo>
                    <a:pt x="176530" y="1380490"/>
                    <a:pt x="156210" y="1648460"/>
                    <a:pt x="134620" y="1715770"/>
                  </a:cubicBezTo>
                  <a:cubicBezTo>
                    <a:pt x="128270" y="1734820"/>
                    <a:pt x="125730" y="1743710"/>
                    <a:pt x="116840" y="1750060"/>
                  </a:cubicBezTo>
                  <a:cubicBezTo>
                    <a:pt x="109220" y="1755140"/>
                    <a:pt x="95250" y="1753870"/>
                    <a:pt x="86360" y="1751330"/>
                  </a:cubicBezTo>
                  <a:cubicBezTo>
                    <a:pt x="76200" y="1748790"/>
                    <a:pt x="68580" y="1744980"/>
                    <a:pt x="58420" y="1734820"/>
                  </a:cubicBezTo>
                  <a:cubicBezTo>
                    <a:pt x="40640" y="1715770"/>
                    <a:pt x="0" y="1651000"/>
                    <a:pt x="1270" y="1630680"/>
                  </a:cubicBezTo>
                  <a:cubicBezTo>
                    <a:pt x="2540" y="1620520"/>
                    <a:pt x="8890" y="1614170"/>
                    <a:pt x="15240" y="1610360"/>
                  </a:cubicBezTo>
                  <a:cubicBezTo>
                    <a:pt x="21590" y="1607820"/>
                    <a:pt x="33020" y="1609090"/>
                    <a:pt x="43180" y="1614170"/>
                  </a:cubicBezTo>
                  <a:cubicBezTo>
                    <a:pt x="66040" y="1626870"/>
                    <a:pt x="88900" y="1704340"/>
                    <a:pt x="125730" y="1718310"/>
                  </a:cubicBezTo>
                  <a:cubicBezTo>
                    <a:pt x="167640" y="1732280"/>
                    <a:pt x="262890" y="1696720"/>
                    <a:pt x="289560" y="1680210"/>
                  </a:cubicBezTo>
                  <a:cubicBezTo>
                    <a:pt x="300990" y="1673860"/>
                    <a:pt x="300990" y="1658620"/>
                    <a:pt x="308610" y="1657350"/>
                  </a:cubicBezTo>
                  <a:cubicBezTo>
                    <a:pt x="316230" y="1657350"/>
                    <a:pt x="332740" y="1670050"/>
                    <a:pt x="335280" y="1678940"/>
                  </a:cubicBezTo>
                  <a:cubicBezTo>
                    <a:pt x="336550" y="1686560"/>
                    <a:pt x="325120" y="1706880"/>
                    <a:pt x="317500" y="1706880"/>
                  </a:cubicBezTo>
                  <a:cubicBezTo>
                    <a:pt x="308610" y="1708150"/>
                    <a:pt x="285750" y="1684020"/>
                    <a:pt x="285750" y="1675130"/>
                  </a:cubicBezTo>
                  <a:cubicBezTo>
                    <a:pt x="285750" y="1668780"/>
                    <a:pt x="297180" y="1659890"/>
                    <a:pt x="303530" y="1658620"/>
                  </a:cubicBezTo>
                  <a:cubicBezTo>
                    <a:pt x="309880" y="1657350"/>
                    <a:pt x="321310" y="1659890"/>
                    <a:pt x="326390" y="1663700"/>
                  </a:cubicBezTo>
                  <a:cubicBezTo>
                    <a:pt x="331470" y="1668780"/>
                    <a:pt x="335280" y="1678940"/>
                    <a:pt x="335280" y="1686560"/>
                  </a:cubicBezTo>
                  <a:cubicBezTo>
                    <a:pt x="334010" y="1692910"/>
                    <a:pt x="327660" y="1703070"/>
                    <a:pt x="321310" y="1705610"/>
                  </a:cubicBezTo>
                  <a:cubicBezTo>
                    <a:pt x="314960" y="1709420"/>
                    <a:pt x="303530" y="1708150"/>
                    <a:pt x="297180" y="1705610"/>
                  </a:cubicBezTo>
                  <a:cubicBezTo>
                    <a:pt x="290830" y="1701800"/>
                    <a:pt x="284480" y="1692910"/>
                    <a:pt x="284480" y="1685290"/>
                  </a:cubicBezTo>
                  <a:cubicBezTo>
                    <a:pt x="284480" y="1677670"/>
                    <a:pt x="293370" y="1661160"/>
                    <a:pt x="300990" y="1659890"/>
                  </a:cubicBezTo>
                  <a:cubicBezTo>
                    <a:pt x="308610" y="1657350"/>
                    <a:pt x="334010" y="1676400"/>
                    <a:pt x="334010" y="1675130"/>
                  </a:cubicBezTo>
                  <a:cubicBezTo>
                    <a:pt x="334010" y="1675130"/>
                    <a:pt x="307340" y="1658620"/>
                    <a:pt x="308610" y="1657350"/>
                  </a:cubicBezTo>
                  <a:cubicBezTo>
                    <a:pt x="308610" y="1657350"/>
                    <a:pt x="325120" y="1662430"/>
                    <a:pt x="330200" y="1667510"/>
                  </a:cubicBezTo>
                  <a:cubicBezTo>
                    <a:pt x="334010" y="1672590"/>
                    <a:pt x="336550" y="1682750"/>
                    <a:pt x="334010" y="1690370"/>
                  </a:cubicBezTo>
                  <a:cubicBezTo>
                    <a:pt x="330200" y="1703070"/>
                    <a:pt x="313690" y="1719580"/>
                    <a:pt x="293370" y="1731010"/>
                  </a:cubicBezTo>
                  <a:cubicBezTo>
                    <a:pt x="257810" y="1750060"/>
                    <a:pt x="157480" y="1769110"/>
                    <a:pt x="124460" y="1766570"/>
                  </a:cubicBezTo>
                  <a:cubicBezTo>
                    <a:pt x="110490" y="1766570"/>
                    <a:pt x="105410" y="1765300"/>
                    <a:pt x="93980" y="1756410"/>
                  </a:cubicBezTo>
                  <a:cubicBezTo>
                    <a:pt x="69850" y="1738630"/>
                    <a:pt x="1270" y="1653540"/>
                    <a:pt x="1270" y="1630680"/>
                  </a:cubicBezTo>
                  <a:cubicBezTo>
                    <a:pt x="1270" y="1620520"/>
                    <a:pt x="8890" y="1614170"/>
                    <a:pt x="15240" y="1610360"/>
                  </a:cubicBezTo>
                  <a:cubicBezTo>
                    <a:pt x="21590" y="1607820"/>
                    <a:pt x="34290" y="1609090"/>
                    <a:pt x="43180" y="1614170"/>
                  </a:cubicBezTo>
                  <a:cubicBezTo>
                    <a:pt x="63500" y="1626870"/>
                    <a:pt x="111760" y="1691640"/>
                    <a:pt x="107950" y="1708150"/>
                  </a:cubicBezTo>
                  <a:cubicBezTo>
                    <a:pt x="105410" y="1715770"/>
                    <a:pt x="86360" y="1724660"/>
                    <a:pt x="80010" y="1720850"/>
                  </a:cubicBezTo>
                  <a:cubicBezTo>
                    <a:pt x="59690" y="1705610"/>
                    <a:pt x="111760" y="1485900"/>
                    <a:pt x="134620" y="1361440"/>
                  </a:cubicBezTo>
                  <a:cubicBezTo>
                    <a:pt x="160020" y="1225550"/>
                    <a:pt x="193040" y="1068070"/>
                    <a:pt x="227330" y="935990"/>
                  </a:cubicBezTo>
                  <a:cubicBezTo>
                    <a:pt x="259080" y="816610"/>
                    <a:pt x="288290" y="704850"/>
                    <a:pt x="332740" y="601980"/>
                  </a:cubicBezTo>
                  <a:cubicBezTo>
                    <a:pt x="374650" y="505460"/>
                    <a:pt x="427990" y="414020"/>
                    <a:pt x="481330" y="335280"/>
                  </a:cubicBezTo>
                  <a:cubicBezTo>
                    <a:pt x="529590" y="262890"/>
                    <a:pt x="581660" y="195580"/>
                    <a:pt x="637540" y="143510"/>
                  </a:cubicBezTo>
                  <a:cubicBezTo>
                    <a:pt x="688340" y="97790"/>
                    <a:pt x="759460" y="52070"/>
                    <a:pt x="800100" y="33020"/>
                  </a:cubicBezTo>
                  <a:cubicBezTo>
                    <a:pt x="822960" y="22860"/>
                    <a:pt x="829310" y="21590"/>
                    <a:pt x="855980" y="17780"/>
                  </a:cubicBezTo>
                  <a:cubicBezTo>
                    <a:pt x="919480" y="8890"/>
                    <a:pt x="1137920" y="0"/>
                    <a:pt x="1184910" y="17780"/>
                  </a:cubicBezTo>
                  <a:cubicBezTo>
                    <a:pt x="1198880" y="22860"/>
                    <a:pt x="1209040" y="31750"/>
                    <a:pt x="1209040" y="40640"/>
                  </a:cubicBezTo>
                  <a:cubicBezTo>
                    <a:pt x="1210310" y="48260"/>
                    <a:pt x="1184910" y="68580"/>
                    <a:pt x="1184910" y="68580"/>
                  </a:cubicBezTo>
                </a:path>
              </a:pathLst>
            </a:custGeom>
            <a:solidFill>
              <a:srgbClr val="E50E0E"/>
            </a:solidFill>
            <a:ln cap="sq">
              <a:noFill/>
              <a:prstDash val="solid"/>
              <a:miter/>
            </a:ln>
          </p:spPr>
        </p:sp>
      </p:grpSp>
      <p:grpSp>
        <p:nvGrpSpPr>
          <p:cNvPr name="Group 30" id="30"/>
          <p:cNvGrpSpPr/>
          <p:nvPr/>
        </p:nvGrpSpPr>
        <p:grpSpPr>
          <a:xfrm rot="0">
            <a:off x="2854642" y="4247197"/>
            <a:ext cx="1000125" cy="2766060"/>
            <a:chOff x="0" y="0"/>
            <a:chExt cx="1333500" cy="3688080"/>
          </a:xfrm>
        </p:grpSpPr>
        <p:sp>
          <p:nvSpPr>
            <p:cNvPr name="Freeform 31" id="31"/>
            <p:cNvSpPr/>
            <p:nvPr/>
          </p:nvSpPr>
          <p:spPr>
            <a:xfrm flipH="false" flipV="false" rot="0">
              <a:off x="43180" y="49530"/>
              <a:ext cx="1238250" cy="3591560"/>
            </a:xfrm>
            <a:custGeom>
              <a:avLst/>
              <a:gdLst/>
              <a:ahLst/>
              <a:cxnLst/>
              <a:rect r="r" b="b" t="t" l="l"/>
              <a:pathLst>
                <a:path h="3591560" w="1238250">
                  <a:moveTo>
                    <a:pt x="1238250" y="26670"/>
                  </a:moveTo>
                  <a:cubicBezTo>
                    <a:pt x="1230630" y="1059180"/>
                    <a:pt x="1216660" y="1176020"/>
                    <a:pt x="1201420" y="1299210"/>
                  </a:cubicBezTo>
                  <a:cubicBezTo>
                    <a:pt x="1187450" y="1407160"/>
                    <a:pt x="1173480" y="1494790"/>
                    <a:pt x="1153160" y="1601470"/>
                  </a:cubicBezTo>
                  <a:cubicBezTo>
                    <a:pt x="1129030" y="1723390"/>
                    <a:pt x="1099820" y="1860550"/>
                    <a:pt x="1064260" y="1992630"/>
                  </a:cubicBezTo>
                  <a:cubicBezTo>
                    <a:pt x="1027430" y="2129790"/>
                    <a:pt x="976630" y="2297430"/>
                    <a:pt x="934720" y="2407920"/>
                  </a:cubicBezTo>
                  <a:cubicBezTo>
                    <a:pt x="906780" y="2482850"/>
                    <a:pt x="885190" y="2528570"/>
                    <a:pt x="852170" y="2594610"/>
                  </a:cubicBezTo>
                  <a:cubicBezTo>
                    <a:pt x="812800" y="2674620"/>
                    <a:pt x="764540" y="2769870"/>
                    <a:pt x="709930" y="2854960"/>
                  </a:cubicBezTo>
                  <a:cubicBezTo>
                    <a:pt x="651510" y="2946400"/>
                    <a:pt x="563880" y="3061970"/>
                    <a:pt x="510540" y="3122930"/>
                  </a:cubicBezTo>
                  <a:cubicBezTo>
                    <a:pt x="481330" y="3157220"/>
                    <a:pt x="463550" y="3172460"/>
                    <a:pt x="434340" y="3199130"/>
                  </a:cubicBezTo>
                  <a:cubicBezTo>
                    <a:pt x="398780" y="3233420"/>
                    <a:pt x="360680" y="3268980"/>
                    <a:pt x="309880" y="3308350"/>
                  </a:cubicBezTo>
                  <a:cubicBezTo>
                    <a:pt x="240030" y="3364230"/>
                    <a:pt x="95250" y="3495040"/>
                    <a:pt x="49530" y="3495040"/>
                  </a:cubicBezTo>
                  <a:cubicBezTo>
                    <a:pt x="34290" y="3495040"/>
                    <a:pt x="26670" y="3487420"/>
                    <a:pt x="19050" y="3473450"/>
                  </a:cubicBezTo>
                  <a:cubicBezTo>
                    <a:pt x="3810" y="3449320"/>
                    <a:pt x="0" y="3360420"/>
                    <a:pt x="7620" y="3333750"/>
                  </a:cubicBezTo>
                  <a:cubicBezTo>
                    <a:pt x="10160" y="3322320"/>
                    <a:pt x="16510" y="3313430"/>
                    <a:pt x="24130" y="3310890"/>
                  </a:cubicBezTo>
                  <a:cubicBezTo>
                    <a:pt x="31750" y="3308350"/>
                    <a:pt x="48260" y="3312160"/>
                    <a:pt x="55880" y="3322320"/>
                  </a:cubicBezTo>
                  <a:cubicBezTo>
                    <a:pt x="72390" y="3343910"/>
                    <a:pt x="50800" y="3444240"/>
                    <a:pt x="68580" y="3473450"/>
                  </a:cubicBezTo>
                  <a:cubicBezTo>
                    <a:pt x="77470" y="3491230"/>
                    <a:pt x="92710" y="3493770"/>
                    <a:pt x="110490" y="3503930"/>
                  </a:cubicBezTo>
                  <a:cubicBezTo>
                    <a:pt x="137160" y="3516630"/>
                    <a:pt x="199390" y="3524250"/>
                    <a:pt x="217170" y="3539490"/>
                  </a:cubicBezTo>
                  <a:cubicBezTo>
                    <a:pt x="224790" y="3547110"/>
                    <a:pt x="229870" y="3557270"/>
                    <a:pt x="228600" y="3566160"/>
                  </a:cubicBezTo>
                  <a:cubicBezTo>
                    <a:pt x="228600" y="3572510"/>
                    <a:pt x="220980" y="3581400"/>
                    <a:pt x="214630" y="3583940"/>
                  </a:cubicBezTo>
                  <a:cubicBezTo>
                    <a:pt x="209550" y="3587750"/>
                    <a:pt x="201930" y="3589020"/>
                    <a:pt x="196850" y="3586480"/>
                  </a:cubicBezTo>
                  <a:cubicBezTo>
                    <a:pt x="190500" y="3582670"/>
                    <a:pt x="179070" y="3569970"/>
                    <a:pt x="179070" y="3561080"/>
                  </a:cubicBezTo>
                  <a:cubicBezTo>
                    <a:pt x="177800" y="3554730"/>
                    <a:pt x="184150" y="3544570"/>
                    <a:pt x="190500" y="3540760"/>
                  </a:cubicBezTo>
                  <a:cubicBezTo>
                    <a:pt x="195580" y="3536950"/>
                    <a:pt x="207010" y="3535680"/>
                    <a:pt x="213360" y="3538220"/>
                  </a:cubicBezTo>
                  <a:cubicBezTo>
                    <a:pt x="219710" y="3540760"/>
                    <a:pt x="227330" y="3549650"/>
                    <a:pt x="228600" y="3556000"/>
                  </a:cubicBezTo>
                  <a:cubicBezTo>
                    <a:pt x="229870" y="3563620"/>
                    <a:pt x="227330" y="3573780"/>
                    <a:pt x="222250" y="3578860"/>
                  </a:cubicBezTo>
                  <a:cubicBezTo>
                    <a:pt x="217170" y="3583940"/>
                    <a:pt x="207010" y="3587750"/>
                    <a:pt x="199390" y="3586480"/>
                  </a:cubicBezTo>
                  <a:cubicBezTo>
                    <a:pt x="193040" y="3585210"/>
                    <a:pt x="184150" y="3578860"/>
                    <a:pt x="180340" y="3572510"/>
                  </a:cubicBezTo>
                  <a:cubicBezTo>
                    <a:pt x="177800" y="3566160"/>
                    <a:pt x="177800" y="3553460"/>
                    <a:pt x="182880" y="3548380"/>
                  </a:cubicBezTo>
                  <a:cubicBezTo>
                    <a:pt x="186690" y="3542030"/>
                    <a:pt x="203200" y="3534410"/>
                    <a:pt x="210820" y="3536950"/>
                  </a:cubicBezTo>
                  <a:cubicBezTo>
                    <a:pt x="219710" y="3539490"/>
                    <a:pt x="229870" y="3557270"/>
                    <a:pt x="228600" y="3566160"/>
                  </a:cubicBezTo>
                  <a:cubicBezTo>
                    <a:pt x="227330" y="3573780"/>
                    <a:pt x="215900" y="3585210"/>
                    <a:pt x="203200" y="3586480"/>
                  </a:cubicBezTo>
                  <a:cubicBezTo>
                    <a:pt x="172720" y="3591560"/>
                    <a:pt x="64770" y="3547110"/>
                    <a:pt x="36830" y="3516630"/>
                  </a:cubicBezTo>
                  <a:cubicBezTo>
                    <a:pt x="19050" y="3497580"/>
                    <a:pt x="17780" y="3475990"/>
                    <a:pt x="13970" y="3450590"/>
                  </a:cubicBezTo>
                  <a:cubicBezTo>
                    <a:pt x="6350" y="3415030"/>
                    <a:pt x="0" y="3342640"/>
                    <a:pt x="10160" y="3322320"/>
                  </a:cubicBezTo>
                  <a:cubicBezTo>
                    <a:pt x="15240" y="3313430"/>
                    <a:pt x="22860" y="3309620"/>
                    <a:pt x="30480" y="3309620"/>
                  </a:cubicBezTo>
                  <a:cubicBezTo>
                    <a:pt x="38100" y="3308350"/>
                    <a:pt x="49530" y="3313430"/>
                    <a:pt x="55880" y="3322320"/>
                  </a:cubicBezTo>
                  <a:cubicBezTo>
                    <a:pt x="68580" y="3342640"/>
                    <a:pt x="77470" y="3441700"/>
                    <a:pt x="64770" y="3453130"/>
                  </a:cubicBezTo>
                  <a:cubicBezTo>
                    <a:pt x="59690" y="3458210"/>
                    <a:pt x="40640" y="3455670"/>
                    <a:pt x="39370" y="3451860"/>
                  </a:cubicBezTo>
                  <a:cubicBezTo>
                    <a:pt x="36830" y="3444240"/>
                    <a:pt x="63500" y="3420110"/>
                    <a:pt x="85090" y="3401060"/>
                  </a:cubicBezTo>
                  <a:cubicBezTo>
                    <a:pt x="125730" y="3365500"/>
                    <a:pt x="215900" y="3319780"/>
                    <a:pt x="278130" y="3268980"/>
                  </a:cubicBezTo>
                  <a:cubicBezTo>
                    <a:pt x="344170" y="3216910"/>
                    <a:pt x="408940" y="3159760"/>
                    <a:pt x="471170" y="3092450"/>
                  </a:cubicBezTo>
                  <a:cubicBezTo>
                    <a:pt x="539750" y="3016250"/>
                    <a:pt x="609600" y="2918460"/>
                    <a:pt x="666750" y="2829560"/>
                  </a:cubicBezTo>
                  <a:cubicBezTo>
                    <a:pt x="720090" y="2745740"/>
                    <a:pt x="767080" y="2651760"/>
                    <a:pt x="806450" y="2573020"/>
                  </a:cubicBezTo>
                  <a:cubicBezTo>
                    <a:pt x="838200" y="2508250"/>
                    <a:pt x="858520" y="2466340"/>
                    <a:pt x="886460" y="2392680"/>
                  </a:cubicBezTo>
                  <a:cubicBezTo>
                    <a:pt x="927100" y="2284730"/>
                    <a:pt x="979170" y="2117090"/>
                    <a:pt x="1016000" y="1981200"/>
                  </a:cubicBezTo>
                  <a:cubicBezTo>
                    <a:pt x="1050290" y="1850390"/>
                    <a:pt x="1079500" y="1714500"/>
                    <a:pt x="1102360" y="1593850"/>
                  </a:cubicBezTo>
                  <a:cubicBezTo>
                    <a:pt x="1122680" y="1487170"/>
                    <a:pt x="1136650" y="1400810"/>
                    <a:pt x="1150620" y="1292860"/>
                  </a:cubicBezTo>
                  <a:cubicBezTo>
                    <a:pt x="1165860" y="1170940"/>
                    <a:pt x="1179830" y="1056640"/>
                    <a:pt x="1187450" y="900430"/>
                  </a:cubicBezTo>
                  <a:cubicBezTo>
                    <a:pt x="1198880" y="666750"/>
                    <a:pt x="1155700" y="110490"/>
                    <a:pt x="1187450" y="26670"/>
                  </a:cubicBezTo>
                  <a:cubicBezTo>
                    <a:pt x="1193800" y="10160"/>
                    <a:pt x="1201420" y="1270"/>
                    <a:pt x="1210310" y="1270"/>
                  </a:cubicBezTo>
                  <a:cubicBezTo>
                    <a:pt x="1219200" y="0"/>
                    <a:pt x="1238250" y="26670"/>
                    <a:pt x="1238250" y="26670"/>
                  </a:cubicBezTo>
                </a:path>
              </a:pathLst>
            </a:custGeom>
            <a:solidFill>
              <a:srgbClr val="E50E0E"/>
            </a:solidFill>
            <a:ln cap="sq">
              <a:noFill/>
              <a:prstDash val="solid"/>
              <a:miter/>
            </a:ln>
          </p:spPr>
        </p:sp>
      </p:grpSp>
      <p:grpSp>
        <p:nvGrpSpPr>
          <p:cNvPr name="Group 32" id="32"/>
          <p:cNvGrpSpPr/>
          <p:nvPr/>
        </p:nvGrpSpPr>
        <p:grpSpPr>
          <a:xfrm rot="0">
            <a:off x="2547938" y="6980872"/>
            <a:ext cx="1262062" cy="561975"/>
            <a:chOff x="0" y="0"/>
            <a:chExt cx="1682750" cy="749300"/>
          </a:xfrm>
        </p:grpSpPr>
        <p:sp>
          <p:nvSpPr>
            <p:cNvPr name="Freeform 33" id="33"/>
            <p:cNvSpPr/>
            <p:nvPr/>
          </p:nvSpPr>
          <p:spPr>
            <a:xfrm flipH="false" flipV="false" rot="0">
              <a:off x="40640" y="34290"/>
              <a:ext cx="1591310" cy="671830"/>
            </a:xfrm>
            <a:custGeom>
              <a:avLst/>
              <a:gdLst/>
              <a:ahLst/>
              <a:cxnLst/>
              <a:rect r="r" b="b" t="t" l="l"/>
              <a:pathLst>
                <a:path h="671830" w="1591310">
                  <a:moveTo>
                    <a:pt x="1567180" y="66040"/>
                  </a:moveTo>
                  <a:cubicBezTo>
                    <a:pt x="1183640" y="91440"/>
                    <a:pt x="934720" y="162560"/>
                    <a:pt x="786130" y="205740"/>
                  </a:cubicBezTo>
                  <a:cubicBezTo>
                    <a:pt x="678180" y="236220"/>
                    <a:pt x="577850" y="269240"/>
                    <a:pt x="513080" y="294640"/>
                  </a:cubicBezTo>
                  <a:cubicBezTo>
                    <a:pt x="476250" y="308610"/>
                    <a:pt x="461010" y="313690"/>
                    <a:pt x="427990" y="332740"/>
                  </a:cubicBezTo>
                  <a:cubicBezTo>
                    <a:pt x="374650" y="363220"/>
                    <a:pt x="294640" y="420370"/>
                    <a:pt x="234950" y="467360"/>
                  </a:cubicBezTo>
                  <a:cubicBezTo>
                    <a:pt x="179070" y="511810"/>
                    <a:pt x="110490" y="596900"/>
                    <a:pt x="78740" y="604520"/>
                  </a:cubicBezTo>
                  <a:cubicBezTo>
                    <a:pt x="67310" y="607060"/>
                    <a:pt x="60960" y="603250"/>
                    <a:pt x="52070" y="596900"/>
                  </a:cubicBezTo>
                  <a:cubicBezTo>
                    <a:pt x="38100" y="586740"/>
                    <a:pt x="20320" y="561340"/>
                    <a:pt x="12700" y="533400"/>
                  </a:cubicBezTo>
                  <a:cubicBezTo>
                    <a:pt x="0" y="490220"/>
                    <a:pt x="1270" y="386080"/>
                    <a:pt x="10160" y="355600"/>
                  </a:cubicBezTo>
                  <a:cubicBezTo>
                    <a:pt x="13970" y="342900"/>
                    <a:pt x="19050" y="332740"/>
                    <a:pt x="26670" y="331470"/>
                  </a:cubicBezTo>
                  <a:cubicBezTo>
                    <a:pt x="35560" y="328930"/>
                    <a:pt x="50800" y="337820"/>
                    <a:pt x="59690" y="349250"/>
                  </a:cubicBezTo>
                  <a:cubicBezTo>
                    <a:pt x="77470" y="369570"/>
                    <a:pt x="87630" y="427990"/>
                    <a:pt x="96520" y="469900"/>
                  </a:cubicBezTo>
                  <a:cubicBezTo>
                    <a:pt x="105410" y="514350"/>
                    <a:pt x="83820" y="582930"/>
                    <a:pt x="114300" y="609600"/>
                  </a:cubicBezTo>
                  <a:cubicBezTo>
                    <a:pt x="154940" y="645160"/>
                    <a:pt x="339090" y="585470"/>
                    <a:pt x="375920" y="604520"/>
                  </a:cubicBezTo>
                  <a:cubicBezTo>
                    <a:pt x="388620" y="610870"/>
                    <a:pt x="394970" y="623570"/>
                    <a:pt x="394970" y="632460"/>
                  </a:cubicBezTo>
                  <a:cubicBezTo>
                    <a:pt x="393700" y="640080"/>
                    <a:pt x="377190" y="655320"/>
                    <a:pt x="369570" y="654050"/>
                  </a:cubicBezTo>
                  <a:cubicBezTo>
                    <a:pt x="360680" y="654050"/>
                    <a:pt x="342900" y="632460"/>
                    <a:pt x="344170" y="624840"/>
                  </a:cubicBezTo>
                  <a:cubicBezTo>
                    <a:pt x="345440" y="615950"/>
                    <a:pt x="367030" y="603250"/>
                    <a:pt x="374650" y="604520"/>
                  </a:cubicBezTo>
                  <a:cubicBezTo>
                    <a:pt x="382270" y="604520"/>
                    <a:pt x="391160" y="613410"/>
                    <a:pt x="393700" y="619760"/>
                  </a:cubicBezTo>
                  <a:cubicBezTo>
                    <a:pt x="394970" y="626110"/>
                    <a:pt x="394970" y="637540"/>
                    <a:pt x="389890" y="643890"/>
                  </a:cubicBezTo>
                  <a:cubicBezTo>
                    <a:pt x="384810" y="650240"/>
                    <a:pt x="368300" y="655320"/>
                    <a:pt x="360680" y="652780"/>
                  </a:cubicBezTo>
                  <a:cubicBezTo>
                    <a:pt x="354330" y="651510"/>
                    <a:pt x="346710" y="642620"/>
                    <a:pt x="344170" y="635000"/>
                  </a:cubicBezTo>
                  <a:cubicBezTo>
                    <a:pt x="342900" y="628650"/>
                    <a:pt x="345440" y="617220"/>
                    <a:pt x="350520" y="612140"/>
                  </a:cubicBezTo>
                  <a:cubicBezTo>
                    <a:pt x="354330" y="607060"/>
                    <a:pt x="365760" y="603250"/>
                    <a:pt x="372110" y="603250"/>
                  </a:cubicBezTo>
                  <a:cubicBezTo>
                    <a:pt x="379730" y="604520"/>
                    <a:pt x="389890" y="613410"/>
                    <a:pt x="393700" y="619760"/>
                  </a:cubicBezTo>
                  <a:cubicBezTo>
                    <a:pt x="396240" y="626110"/>
                    <a:pt x="394970" y="637540"/>
                    <a:pt x="389890" y="643890"/>
                  </a:cubicBezTo>
                  <a:cubicBezTo>
                    <a:pt x="382270" y="652780"/>
                    <a:pt x="364490" y="659130"/>
                    <a:pt x="340360" y="662940"/>
                  </a:cubicBezTo>
                  <a:cubicBezTo>
                    <a:pt x="290830" y="671830"/>
                    <a:pt x="138430" y="669290"/>
                    <a:pt x="97790" y="654050"/>
                  </a:cubicBezTo>
                  <a:cubicBezTo>
                    <a:pt x="82550" y="647700"/>
                    <a:pt x="76200" y="641350"/>
                    <a:pt x="69850" y="628650"/>
                  </a:cubicBezTo>
                  <a:cubicBezTo>
                    <a:pt x="57150" y="605790"/>
                    <a:pt x="63500" y="557530"/>
                    <a:pt x="55880" y="518160"/>
                  </a:cubicBezTo>
                  <a:cubicBezTo>
                    <a:pt x="45720" y="468630"/>
                    <a:pt x="5080" y="384810"/>
                    <a:pt x="10160" y="355600"/>
                  </a:cubicBezTo>
                  <a:cubicBezTo>
                    <a:pt x="12700" y="342900"/>
                    <a:pt x="19050" y="332740"/>
                    <a:pt x="26670" y="331470"/>
                  </a:cubicBezTo>
                  <a:cubicBezTo>
                    <a:pt x="35560" y="328930"/>
                    <a:pt x="52070" y="336550"/>
                    <a:pt x="59690" y="349250"/>
                  </a:cubicBezTo>
                  <a:cubicBezTo>
                    <a:pt x="76200" y="375920"/>
                    <a:pt x="50800" y="485140"/>
                    <a:pt x="59690" y="516890"/>
                  </a:cubicBezTo>
                  <a:cubicBezTo>
                    <a:pt x="63500" y="532130"/>
                    <a:pt x="68580" y="547370"/>
                    <a:pt x="78740" y="547370"/>
                  </a:cubicBezTo>
                  <a:cubicBezTo>
                    <a:pt x="96520" y="549910"/>
                    <a:pt x="125730" y="491490"/>
                    <a:pt x="163830" y="458470"/>
                  </a:cubicBezTo>
                  <a:cubicBezTo>
                    <a:pt x="220980" y="408940"/>
                    <a:pt x="320040" y="332740"/>
                    <a:pt x="401320" y="289560"/>
                  </a:cubicBezTo>
                  <a:cubicBezTo>
                    <a:pt x="473710" y="250190"/>
                    <a:pt x="527050" y="234950"/>
                    <a:pt x="622300" y="204470"/>
                  </a:cubicBezTo>
                  <a:cubicBezTo>
                    <a:pt x="791210" y="149860"/>
                    <a:pt x="1153160" y="45720"/>
                    <a:pt x="1328420" y="21590"/>
                  </a:cubicBezTo>
                  <a:cubicBezTo>
                    <a:pt x="1428750" y="7620"/>
                    <a:pt x="1534160" y="0"/>
                    <a:pt x="1569720" y="16510"/>
                  </a:cubicBezTo>
                  <a:cubicBezTo>
                    <a:pt x="1583690" y="22860"/>
                    <a:pt x="1591310" y="34290"/>
                    <a:pt x="1591310" y="43180"/>
                  </a:cubicBezTo>
                  <a:cubicBezTo>
                    <a:pt x="1590040" y="50800"/>
                    <a:pt x="1567180" y="66040"/>
                    <a:pt x="1567180" y="66040"/>
                  </a:cubicBezTo>
                </a:path>
              </a:pathLst>
            </a:custGeom>
            <a:solidFill>
              <a:srgbClr val="E50E0E"/>
            </a:solidFill>
            <a:ln cap="sq">
              <a:noFill/>
              <a:prstDash val="solid"/>
              <a:miter/>
            </a:ln>
          </p:spPr>
        </p:sp>
      </p:grpSp>
      <p:grpSp>
        <p:nvGrpSpPr>
          <p:cNvPr name="Group 34" id="34"/>
          <p:cNvGrpSpPr/>
          <p:nvPr/>
        </p:nvGrpSpPr>
        <p:grpSpPr>
          <a:xfrm rot="0">
            <a:off x="12838748" y="1480185"/>
            <a:ext cx="1304925" cy="739140"/>
            <a:chOff x="0" y="0"/>
            <a:chExt cx="1739900" cy="985520"/>
          </a:xfrm>
        </p:grpSpPr>
        <p:sp>
          <p:nvSpPr>
            <p:cNvPr name="Freeform 35" id="35"/>
            <p:cNvSpPr/>
            <p:nvPr/>
          </p:nvSpPr>
          <p:spPr>
            <a:xfrm flipH="false" flipV="false" rot="0">
              <a:off x="50800" y="50800"/>
              <a:ext cx="1638300" cy="890270"/>
            </a:xfrm>
            <a:custGeom>
              <a:avLst/>
              <a:gdLst/>
              <a:ahLst/>
              <a:cxnLst/>
              <a:rect r="r" b="b" t="t" l="l"/>
              <a:pathLst>
                <a:path h="890270" w="1638300">
                  <a:moveTo>
                    <a:pt x="26670" y="0"/>
                  </a:moveTo>
                  <a:cubicBezTo>
                    <a:pt x="674370" y="12700"/>
                    <a:pt x="699770" y="21590"/>
                    <a:pt x="745490" y="38100"/>
                  </a:cubicBezTo>
                  <a:cubicBezTo>
                    <a:pt x="798830" y="58420"/>
                    <a:pt x="854710" y="88900"/>
                    <a:pt x="915670" y="125730"/>
                  </a:cubicBezTo>
                  <a:cubicBezTo>
                    <a:pt x="990600" y="170180"/>
                    <a:pt x="1084580" y="233680"/>
                    <a:pt x="1159510" y="294640"/>
                  </a:cubicBezTo>
                  <a:cubicBezTo>
                    <a:pt x="1231900" y="353060"/>
                    <a:pt x="1303020" y="412750"/>
                    <a:pt x="1356360" y="480060"/>
                  </a:cubicBezTo>
                  <a:cubicBezTo>
                    <a:pt x="1405890" y="542290"/>
                    <a:pt x="1443990" y="617220"/>
                    <a:pt x="1473200" y="683260"/>
                  </a:cubicBezTo>
                  <a:cubicBezTo>
                    <a:pt x="1498600" y="740410"/>
                    <a:pt x="1532890" y="816610"/>
                    <a:pt x="1527810" y="850900"/>
                  </a:cubicBezTo>
                  <a:cubicBezTo>
                    <a:pt x="1525270" y="866140"/>
                    <a:pt x="1516380" y="878840"/>
                    <a:pt x="1503680" y="882650"/>
                  </a:cubicBezTo>
                  <a:cubicBezTo>
                    <a:pt x="1482090" y="890270"/>
                    <a:pt x="1417320" y="859790"/>
                    <a:pt x="1394460" y="847090"/>
                  </a:cubicBezTo>
                  <a:cubicBezTo>
                    <a:pt x="1383030" y="839470"/>
                    <a:pt x="1371600" y="833120"/>
                    <a:pt x="1370330" y="824230"/>
                  </a:cubicBezTo>
                  <a:cubicBezTo>
                    <a:pt x="1370330" y="816610"/>
                    <a:pt x="1379220" y="800100"/>
                    <a:pt x="1390650" y="796290"/>
                  </a:cubicBezTo>
                  <a:cubicBezTo>
                    <a:pt x="1410970" y="789940"/>
                    <a:pt x="1494790" y="822960"/>
                    <a:pt x="1496060" y="831850"/>
                  </a:cubicBezTo>
                  <a:cubicBezTo>
                    <a:pt x="1496060" y="836930"/>
                    <a:pt x="1473200" y="845820"/>
                    <a:pt x="1470660" y="843280"/>
                  </a:cubicBezTo>
                  <a:cubicBezTo>
                    <a:pt x="1466850" y="838200"/>
                    <a:pt x="1518920" y="751840"/>
                    <a:pt x="1548130" y="728980"/>
                  </a:cubicBezTo>
                  <a:cubicBezTo>
                    <a:pt x="1569720" y="712470"/>
                    <a:pt x="1602740" y="698500"/>
                    <a:pt x="1617980" y="702310"/>
                  </a:cubicBezTo>
                  <a:cubicBezTo>
                    <a:pt x="1626870" y="704850"/>
                    <a:pt x="1637030" y="716280"/>
                    <a:pt x="1637030" y="723900"/>
                  </a:cubicBezTo>
                  <a:cubicBezTo>
                    <a:pt x="1638300" y="731520"/>
                    <a:pt x="1626870" y="749300"/>
                    <a:pt x="1619250" y="751840"/>
                  </a:cubicBezTo>
                  <a:cubicBezTo>
                    <a:pt x="1611630" y="754380"/>
                    <a:pt x="1596390" y="748030"/>
                    <a:pt x="1591310" y="741680"/>
                  </a:cubicBezTo>
                  <a:cubicBezTo>
                    <a:pt x="1586230" y="735330"/>
                    <a:pt x="1586230" y="723900"/>
                    <a:pt x="1588770" y="717550"/>
                  </a:cubicBezTo>
                  <a:cubicBezTo>
                    <a:pt x="1591310" y="711200"/>
                    <a:pt x="1600200" y="703580"/>
                    <a:pt x="1606550" y="702310"/>
                  </a:cubicBezTo>
                  <a:cubicBezTo>
                    <a:pt x="1614170" y="701040"/>
                    <a:pt x="1625600" y="703580"/>
                    <a:pt x="1629410" y="708660"/>
                  </a:cubicBezTo>
                  <a:cubicBezTo>
                    <a:pt x="1635760" y="715010"/>
                    <a:pt x="1638300" y="731520"/>
                    <a:pt x="1634490" y="739140"/>
                  </a:cubicBezTo>
                  <a:cubicBezTo>
                    <a:pt x="1631950" y="745490"/>
                    <a:pt x="1621790" y="751840"/>
                    <a:pt x="1614170" y="753110"/>
                  </a:cubicBezTo>
                  <a:cubicBezTo>
                    <a:pt x="1607820" y="753110"/>
                    <a:pt x="1597660" y="749300"/>
                    <a:pt x="1592580" y="744220"/>
                  </a:cubicBezTo>
                  <a:cubicBezTo>
                    <a:pt x="1588770" y="737870"/>
                    <a:pt x="1586230" y="727710"/>
                    <a:pt x="1587500" y="720090"/>
                  </a:cubicBezTo>
                  <a:cubicBezTo>
                    <a:pt x="1590040" y="713740"/>
                    <a:pt x="1598930" y="704850"/>
                    <a:pt x="1605280" y="702310"/>
                  </a:cubicBezTo>
                  <a:cubicBezTo>
                    <a:pt x="1612900" y="701040"/>
                    <a:pt x="1628140" y="706120"/>
                    <a:pt x="1633220" y="712470"/>
                  </a:cubicBezTo>
                  <a:cubicBezTo>
                    <a:pt x="1637030" y="718820"/>
                    <a:pt x="1638300" y="732790"/>
                    <a:pt x="1633220" y="741680"/>
                  </a:cubicBezTo>
                  <a:cubicBezTo>
                    <a:pt x="1626870" y="751840"/>
                    <a:pt x="1601470" y="750570"/>
                    <a:pt x="1586230" y="763270"/>
                  </a:cubicBezTo>
                  <a:cubicBezTo>
                    <a:pt x="1562100" y="784860"/>
                    <a:pt x="1536700" y="852170"/>
                    <a:pt x="1515110" y="868680"/>
                  </a:cubicBezTo>
                  <a:cubicBezTo>
                    <a:pt x="1502410" y="877570"/>
                    <a:pt x="1494790" y="880110"/>
                    <a:pt x="1480820" y="878840"/>
                  </a:cubicBezTo>
                  <a:cubicBezTo>
                    <a:pt x="1459230" y="878840"/>
                    <a:pt x="1404620" y="862330"/>
                    <a:pt x="1395730" y="844550"/>
                  </a:cubicBezTo>
                  <a:cubicBezTo>
                    <a:pt x="1388110" y="831850"/>
                    <a:pt x="1394460" y="802640"/>
                    <a:pt x="1405890" y="797560"/>
                  </a:cubicBezTo>
                  <a:cubicBezTo>
                    <a:pt x="1421130" y="788670"/>
                    <a:pt x="1498600" y="829310"/>
                    <a:pt x="1498600" y="834390"/>
                  </a:cubicBezTo>
                  <a:cubicBezTo>
                    <a:pt x="1497330" y="836930"/>
                    <a:pt x="1479550" y="842010"/>
                    <a:pt x="1471930" y="836930"/>
                  </a:cubicBezTo>
                  <a:cubicBezTo>
                    <a:pt x="1454150" y="824230"/>
                    <a:pt x="1446530" y="750570"/>
                    <a:pt x="1427480" y="704850"/>
                  </a:cubicBezTo>
                  <a:cubicBezTo>
                    <a:pt x="1407160" y="655320"/>
                    <a:pt x="1388110" y="605790"/>
                    <a:pt x="1348740" y="553720"/>
                  </a:cubicBezTo>
                  <a:cubicBezTo>
                    <a:pt x="1297940" y="482600"/>
                    <a:pt x="1206500" y="400050"/>
                    <a:pt x="1129030" y="335280"/>
                  </a:cubicBezTo>
                  <a:cubicBezTo>
                    <a:pt x="1054100" y="273050"/>
                    <a:pt x="966470" y="214630"/>
                    <a:pt x="894080" y="171450"/>
                  </a:cubicBezTo>
                  <a:cubicBezTo>
                    <a:pt x="834390" y="135890"/>
                    <a:pt x="778510" y="105410"/>
                    <a:pt x="727710" y="86360"/>
                  </a:cubicBezTo>
                  <a:cubicBezTo>
                    <a:pt x="687070" y="71120"/>
                    <a:pt x="668020" y="63500"/>
                    <a:pt x="614680" y="55880"/>
                  </a:cubicBezTo>
                  <a:cubicBezTo>
                    <a:pt x="495300" y="39370"/>
                    <a:pt x="88900" y="77470"/>
                    <a:pt x="24130" y="50800"/>
                  </a:cubicBezTo>
                  <a:cubicBezTo>
                    <a:pt x="8890" y="44450"/>
                    <a:pt x="0" y="35560"/>
                    <a:pt x="0" y="27940"/>
                  </a:cubicBezTo>
                  <a:cubicBezTo>
                    <a:pt x="0" y="19050"/>
                    <a:pt x="26670" y="0"/>
                    <a:pt x="26670" y="0"/>
                  </a:cubicBezTo>
                </a:path>
              </a:pathLst>
            </a:custGeom>
            <a:solidFill>
              <a:srgbClr val="1CA11E"/>
            </a:solidFill>
            <a:ln cap="sq">
              <a:noFill/>
              <a:prstDash val="solid"/>
              <a:miter/>
            </a:ln>
          </p:spPr>
        </p:sp>
      </p:grpSp>
      <p:grpSp>
        <p:nvGrpSpPr>
          <p:cNvPr name="Group 36" id="36"/>
          <p:cNvGrpSpPr/>
          <p:nvPr/>
        </p:nvGrpSpPr>
        <p:grpSpPr>
          <a:xfrm rot="0">
            <a:off x="12860655" y="4016692"/>
            <a:ext cx="1816417" cy="220980"/>
            <a:chOff x="0" y="0"/>
            <a:chExt cx="2421890" cy="294640"/>
          </a:xfrm>
        </p:grpSpPr>
        <p:sp>
          <p:nvSpPr>
            <p:cNvPr name="Freeform 37" id="37"/>
            <p:cNvSpPr/>
            <p:nvPr/>
          </p:nvSpPr>
          <p:spPr>
            <a:xfrm flipH="false" flipV="false" rot="0">
              <a:off x="49530" y="49530"/>
              <a:ext cx="2321560" cy="246380"/>
            </a:xfrm>
            <a:custGeom>
              <a:avLst/>
              <a:gdLst/>
              <a:ahLst/>
              <a:cxnLst/>
              <a:rect r="r" b="b" t="t" l="l"/>
              <a:pathLst>
                <a:path h="246380" w="2321560">
                  <a:moveTo>
                    <a:pt x="26670" y="142240"/>
                  </a:moveTo>
                  <a:cubicBezTo>
                    <a:pt x="1911350" y="118110"/>
                    <a:pt x="2207260" y="58420"/>
                    <a:pt x="2269490" y="24130"/>
                  </a:cubicBezTo>
                  <a:cubicBezTo>
                    <a:pt x="2283460" y="16510"/>
                    <a:pt x="2282190" y="2540"/>
                    <a:pt x="2291080" y="1270"/>
                  </a:cubicBezTo>
                  <a:cubicBezTo>
                    <a:pt x="2298700" y="0"/>
                    <a:pt x="2319020" y="13970"/>
                    <a:pt x="2320290" y="22860"/>
                  </a:cubicBezTo>
                  <a:cubicBezTo>
                    <a:pt x="2321560" y="31750"/>
                    <a:pt x="2305050" y="50800"/>
                    <a:pt x="2297430" y="50800"/>
                  </a:cubicBezTo>
                  <a:cubicBezTo>
                    <a:pt x="2288540" y="52070"/>
                    <a:pt x="2269490" y="35560"/>
                    <a:pt x="2269490" y="26670"/>
                  </a:cubicBezTo>
                  <a:cubicBezTo>
                    <a:pt x="2269490" y="17780"/>
                    <a:pt x="2287270" y="0"/>
                    <a:pt x="2296160" y="1270"/>
                  </a:cubicBezTo>
                  <a:cubicBezTo>
                    <a:pt x="2305050" y="1270"/>
                    <a:pt x="2321560" y="19050"/>
                    <a:pt x="2320290" y="27940"/>
                  </a:cubicBezTo>
                  <a:cubicBezTo>
                    <a:pt x="2320290" y="40640"/>
                    <a:pt x="2305050" y="54610"/>
                    <a:pt x="2280920" y="67310"/>
                  </a:cubicBezTo>
                  <a:cubicBezTo>
                    <a:pt x="2198370" y="110490"/>
                    <a:pt x="1915160" y="166370"/>
                    <a:pt x="1656080" y="193040"/>
                  </a:cubicBezTo>
                  <a:cubicBezTo>
                    <a:pt x="1242060" y="233680"/>
                    <a:pt x="146050" y="246380"/>
                    <a:pt x="26670" y="193040"/>
                  </a:cubicBezTo>
                  <a:cubicBezTo>
                    <a:pt x="7620" y="184150"/>
                    <a:pt x="0" y="172720"/>
                    <a:pt x="1270" y="163830"/>
                  </a:cubicBezTo>
                  <a:cubicBezTo>
                    <a:pt x="1270" y="156210"/>
                    <a:pt x="26670" y="142240"/>
                    <a:pt x="26670" y="142240"/>
                  </a:cubicBezTo>
                </a:path>
              </a:pathLst>
            </a:custGeom>
            <a:solidFill>
              <a:srgbClr val="1CA11E"/>
            </a:solidFill>
            <a:ln cap="sq">
              <a:noFill/>
              <a:prstDash val="solid"/>
              <a:miter/>
            </a:ln>
          </p:spPr>
        </p:sp>
      </p:grpSp>
      <p:grpSp>
        <p:nvGrpSpPr>
          <p:cNvPr name="Group 38" id="38"/>
          <p:cNvGrpSpPr/>
          <p:nvPr/>
        </p:nvGrpSpPr>
        <p:grpSpPr>
          <a:xfrm rot="0">
            <a:off x="14459902" y="3978592"/>
            <a:ext cx="295275" cy="356235"/>
            <a:chOff x="0" y="0"/>
            <a:chExt cx="393700" cy="474980"/>
          </a:xfrm>
        </p:grpSpPr>
        <p:sp>
          <p:nvSpPr>
            <p:cNvPr name="Freeform 39" id="39"/>
            <p:cNvSpPr/>
            <p:nvPr/>
          </p:nvSpPr>
          <p:spPr>
            <a:xfrm flipH="false" flipV="false" rot="0">
              <a:off x="49530" y="50800"/>
              <a:ext cx="300990" cy="373380"/>
            </a:xfrm>
            <a:custGeom>
              <a:avLst/>
              <a:gdLst/>
              <a:ahLst/>
              <a:cxnLst/>
              <a:rect r="r" b="b" t="t" l="l"/>
              <a:pathLst>
                <a:path h="373380" w="300990">
                  <a:moveTo>
                    <a:pt x="25400" y="0"/>
                  </a:moveTo>
                  <a:cubicBezTo>
                    <a:pt x="256540" y="20320"/>
                    <a:pt x="262890" y="19050"/>
                    <a:pt x="270510" y="24130"/>
                  </a:cubicBezTo>
                  <a:cubicBezTo>
                    <a:pt x="279400" y="29210"/>
                    <a:pt x="287020" y="36830"/>
                    <a:pt x="292100" y="49530"/>
                  </a:cubicBezTo>
                  <a:cubicBezTo>
                    <a:pt x="298450" y="69850"/>
                    <a:pt x="300990" y="110490"/>
                    <a:pt x="287020" y="144780"/>
                  </a:cubicBezTo>
                  <a:cubicBezTo>
                    <a:pt x="264160" y="201930"/>
                    <a:pt x="158750" y="304800"/>
                    <a:pt x="118110" y="340360"/>
                  </a:cubicBezTo>
                  <a:cubicBezTo>
                    <a:pt x="97790" y="358140"/>
                    <a:pt x="81280" y="372110"/>
                    <a:pt x="67310" y="373380"/>
                  </a:cubicBezTo>
                  <a:cubicBezTo>
                    <a:pt x="58420" y="373380"/>
                    <a:pt x="49530" y="369570"/>
                    <a:pt x="45720" y="363220"/>
                  </a:cubicBezTo>
                  <a:cubicBezTo>
                    <a:pt x="40640" y="358140"/>
                    <a:pt x="38100" y="346710"/>
                    <a:pt x="40640" y="340360"/>
                  </a:cubicBezTo>
                  <a:cubicBezTo>
                    <a:pt x="44450" y="332740"/>
                    <a:pt x="57150" y="322580"/>
                    <a:pt x="66040" y="322580"/>
                  </a:cubicBezTo>
                  <a:cubicBezTo>
                    <a:pt x="72390" y="321310"/>
                    <a:pt x="82550" y="327660"/>
                    <a:pt x="86360" y="334010"/>
                  </a:cubicBezTo>
                  <a:cubicBezTo>
                    <a:pt x="90170" y="339090"/>
                    <a:pt x="91440" y="351790"/>
                    <a:pt x="88900" y="358140"/>
                  </a:cubicBezTo>
                  <a:cubicBezTo>
                    <a:pt x="85090" y="364490"/>
                    <a:pt x="69850" y="373380"/>
                    <a:pt x="62230" y="373380"/>
                  </a:cubicBezTo>
                  <a:cubicBezTo>
                    <a:pt x="54610" y="372110"/>
                    <a:pt x="45720" y="365760"/>
                    <a:pt x="43180" y="359410"/>
                  </a:cubicBezTo>
                  <a:cubicBezTo>
                    <a:pt x="39370" y="353060"/>
                    <a:pt x="39370" y="345440"/>
                    <a:pt x="43180" y="335280"/>
                  </a:cubicBezTo>
                  <a:cubicBezTo>
                    <a:pt x="58420" y="298450"/>
                    <a:pt x="217170" y="175260"/>
                    <a:pt x="242570" y="124460"/>
                  </a:cubicBezTo>
                  <a:cubicBezTo>
                    <a:pt x="254000" y="101600"/>
                    <a:pt x="261620" y="81280"/>
                    <a:pt x="251460" y="68580"/>
                  </a:cubicBezTo>
                  <a:cubicBezTo>
                    <a:pt x="229870" y="40640"/>
                    <a:pt x="53340" y="68580"/>
                    <a:pt x="20320" y="49530"/>
                  </a:cubicBezTo>
                  <a:cubicBezTo>
                    <a:pt x="7620" y="43180"/>
                    <a:pt x="0" y="30480"/>
                    <a:pt x="1270" y="22860"/>
                  </a:cubicBezTo>
                  <a:cubicBezTo>
                    <a:pt x="1270" y="13970"/>
                    <a:pt x="25400" y="0"/>
                    <a:pt x="25400" y="0"/>
                  </a:cubicBezTo>
                </a:path>
              </a:pathLst>
            </a:custGeom>
            <a:solidFill>
              <a:srgbClr val="1CA11E"/>
            </a:solidFill>
            <a:ln cap="sq">
              <a:noFill/>
              <a:prstDash val="solid"/>
              <a:miter/>
            </a:ln>
          </p:spPr>
        </p:sp>
      </p:grpSp>
      <p:grpSp>
        <p:nvGrpSpPr>
          <p:cNvPr name="Group 40" id="40"/>
          <p:cNvGrpSpPr/>
          <p:nvPr/>
        </p:nvGrpSpPr>
        <p:grpSpPr>
          <a:xfrm rot="0">
            <a:off x="12309157" y="6097905"/>
            <a:ext cx="1652588" cy="540068"/>
            <a:chOff x="0" y="0"/>
            <a:chExt cx="2203450" cy="720090"/>
          </a:xfrm>
        </p:grpSpPr>
        <p:sp>
          <p:nvSpPr>
            <p:cNvPr name="Freeform 41" id="41"/>
            <p:cNvSpPr/>
            <p:nvPr/>
          </p:nvSpPr>
          <p:spPr>
            <a:xfrm flipH="false" flipV="false" rot="0">
              <a:off x="50800" y="19050"/>
              <a:ext cx="2103120" cy="654050"/>
            </a:xfrm>
            <a:custGeom>
              <a:avLst/>
              <a:gdLst/>
              <a:ahLst/>
              <a:cxnLst/>
              <a:rect r="r" b="b" t="t" l="l"/>
              <a:pathLst>
                <a:path h="654050" w="2103120">
                  <a:moveTo>
                    <a:pt x="0" y="617220"/>
                  </a:moveTo>
                  <a:cubicBezTo>
                    <a:pt x="95250" y="478790"/>
                    <a:pt x="111760" y="464820"/>
                    <a:pt x="143510" y="439420"/>
                  </a:cubicBezTo>
                  <a:cubicBezTo>
                    <a:pt x="199390" y="396240"/>
                    <a:pt x="308610" y="323850"/>
                    <a:pt x="384810" y="280670"/>
                  </a:cubicBezTo>
                  <a:cubicBezTo>
                    <a:pt x="447040" y="243840"/>
                    <a:pt x="500380" y="217170"/>
                    <a:pt x="562610" y="189230"/>
                  </a:cubicBezTo>
                  <a:cubicBezTo>
                    <a:pt x="624840" y="161290"/>
                    <a:pt x="685800" y="137160"/>
                    <a:pt x="759460" y="114300"/>
                  </a:cubicBezTo>
                  <a:cubicBezTo>
                    <a:pt x="847090" y="85090"/>
                    <a:pt x="938530" y="50800"/>
                    <a:pt x="1054100" y="35560"/>
                  </a:cubicBezTo>
                  <a:cubicBezTo>
                    <a:pt x="1211580" y="13970"/>
                    <a:pt x="1494790" y="0"/>
                    <a:pt x="1621790" y="31750"/>
                  </a:cubicBezTo>
                  <a:cubicBezTo>
                    <a:pt x="1692910" y="49530"/>
                    <a:pt x="1728470" y="81280"/>
                    <a:pt x="1779270" y="114300"/>
                  </a:cubicBezTo>
                  <a:cubicBezTo>
                    <a:pt x="1832610" y="149860"/>
                    <a:pt x="1902460" y="205740"/>
                    <a:pt x="1932940" y="241300"/>
                  </a:cubicBezTo>
                  <a:cubicBezTo>
                    <a:pt x="1949450" y="260350"/>
                    <a:pt x="1959610" y="276860"/>
                    <a:pt x="1963420" y="293370"/>
                  </a:cubicBezTo>
                  <a:cubicBezTo>
                    <a:pt x="1965960" y="308610"/>
                    <a:pt x="1968500" y="330200"/>
                    <a:pt x="1959610" y="340360"/>
                  </a:cubicBezTo>
                  <a:cubicBezTo>
                    <a:pt x="1948180" y="351790"/>
                    <a:pt x="1920240" y="350520"/>
                    <a:pt x="1893570" y="350520"/>
                  </a:cubicBezTo>
                  <a:cubicBezTo>
                    <a:pt x="1850390" y="350520"/>
                    <a:pt x="1750060" y="335280"/>
                    <a:pt x="1723390" y="322580"/>
                  </a:cubicBezTo>
                  <a:cubicBezTo>
                    <a:pt x="1713230" y="317500"/>
                    <a:pt x="1708150" y="313690"/>
                    <a:pt x="1705610" y="306070"/>
                  </a:cubicBezTo>
                  <a:cubicBezTo>
                    <a:pt x="1703070" y="299720"/>
                    <a:pt x="1704340" y="289560"/>
                    <a:pt x="1708150" y="283210"/>
                  </a:cubicBezTo>
                  <a:cubicBezTo>
                    <a:pt x="1711960" y="276860"/>
                    <a:pt x="1718310" y="274320"/>
                    <a:pt x="1729740" y="271780"/>
                  </a:cubicBezTo>
                  <a:cubicBezTo>
                    <a:pt x="1766570" y="262890"/>
                    <a:pt x="1967230" y="306070"/>
                    <a:pt x="1988820" y="278130"/>
                  </a:cubicBezTo>
                  <a:cubicBezTo>
                    <a:pt x="2000250" y="265430"/>
                    <a:pt x="1974850" y="240030"/>
                    <a:pt x="1974850" y="215900"/>
                  </a:cubicBezTo>
                  <a:cubicBezTo>
                    <a:pt x="1974850" y="186690"/>
                    <a:pt x="1985010" y="140970"/>
                    <a:pt x="1998980" y="114300"/>
                  </a:cubicBezTo>
                  <a:cubicBezTo>
                    <a:pt x="2010410" y="91440"/>
                    <a:pt x="2030730" y="71120"/>
                    <a:pt x="2045970" y="62230"/>
                  </a:cubicBezTo>
                  <a:cubicBezTo>
                    <a:pt x="2057400" y="55880"/>
                    <a:pt x="2071370" y="54610"/>
                    <a:pt x="2080260" y="58420"/>
                  </a:cubicBezTo>
                  <a:cubicBezTo>
                    <a:pt x="2089150" y="60960"/>
                    <a:pt x="2101850" y="74930"/>
                    <a:pt x="2101850" y="83820"/>
                  </a:cubicBezTo>
                  <a:cubicBezTo>
                    <a:pt x="2101850" y="92710"/>
                    <a:pt x="2090420" y="104140"/>
                    <a:pt x="2078990" y="107950"/>
                  </a:cubicBezTo>
                  <a:cubicBezTo>
                    <a:pt x="2061210" y="115570"/>
                    <a:pt x="2007870" y="114300"/>
                    <a:pt x="1996440" y="102870"/>
                  </a:cubicBezTo>
                  <a:cubicBezTo>
                    <a:pt x="1987550" y="95250"/>
                    <a:pt x="1986280" y="73660"/>
                    <a:pt x="1991360" y="66040"/>
                  </a:cubicBezTo>
                  <a:cubicBezTo>
                    <a:pt x="1996440" y="59690"/>
                    <a:pt x="2014220" y="57150"/>
                    <a:pt x="2021840" y="59690"/>
                  </a:cubicBezTo>
                  <a:cubicBezTo>
                    <a:pt x="2028190" y="62230"/>
                    <a:pt x="2035810" y="71120"/>
                    <a:pt x="2035810" y="78740"/>
                  </a:cubicBezTo>
                  <a:cubicBezTo>
                    <a:pt x="2037080" y="86360"/>
                    <a:pt x="2029460" y="101600"/>
                    <a:pt x="2021840" y="105410"/>
                  </a:cubicBezTo>
                  <a:cubicBezTo>
                    <a:pt x="2015490" y="109220"/>
                    <a:pt x="2004060" y="109220"/>
                    <a:pt x="1997710" y="104140"/>
                  </a:cubicBezTo>
                  <a:cubicBezTo>
                    <a:pt x="1991360" y="100330"/>
                    <a:pt x="1985010" y="83820"/>
                    <a:pt x="1986280" y="76200"/>
                  </a:cubicBezTo>
                  <a:cubicBezTo>
                    <a:pt x="1987550" y="68580"/>
                    <a:pt x="1995170" y="62230"/>
                    <a:pt x="2002790" y="58420"/>
                  </a:cubicBezTo>
                  <a:cubicBezTo>
                    <a:pt x="2018030" y="52070"/>
                    <a:pt x="2057400" y="52070"/>
                    <a:pt x="2073910" y="57150"/>
                  </a:cubicBezTo>
                  <a:cubicBezTo>
                    <a:pt x="2086610" y="60960"/>
                    <a:pt x="2099310" y="69850"/>
                    <a:pt x="2101850" y="77470"/>
                  </a:cubicBezTo>
                  <a:cubicBezTo>
                    <a:pt x="2103120" y="83820"/>
                    <a:pt x="2100580" y="93980"/>
                    <a:pt x="2095500" y="100330"/>
                  </a:cubicBezTo>
                  <a:cubicBezTo>
                    <a:pt x="2086610" y="111760"/>
                    <a:pt x="2058670" y="116840"/>
                    <a:pt x="2047240" y="128270"/>
                  </a:cubicBezTo>
                  <a:cubicBezTo>
                    <a:pt x="2038350" y="138430"/>
                    <a:pt x="2035810" y="148590"/>
                    <a:pt x="2032000" y="163830"/>
                  </a:cubicBezTo>
                  <a:cubicBezTo>
                    <a:pt x="2025650" y="193040"/>
                    <a:pt x="2032000" y="267970"/>
                    <a:pt x="2024380" y="294640"/>
                  </a:cubicBezTo>
                  <a:cubicBezTo>
                    <a:pt x="2020570" y="307340"/>
                    <a:pt x="2016760" y="314960"/>
                    <a:pt x="2009140" y="320040"/>
                  </a:cubicBezTo>
                  <a:cubicBezTo>
                    <a:pt x="2001520" y="326390"/>
                    <a:pt x="1993900" y="327660"/>
                    <a:pt x="1977390" y="328930"/>
                  </a:cubicBezTo>
                  <a:cubicBezTo>
                    <a:pt x="1932940" y="334010"/>
                    <a:pt x="1748790" y="341630"/>
                    <a:pt x="1718310" y="320040"/>
                  </a:cubicBezTo>
                  <a:cubicBezTo>
                    <a:pt x="1706880" y="312420"/>
                    <a:pt x="1703070" y="297180"/>
                    <a:pt x="1705610" y="288290"/>
                  </a:cubicBezTo>
                  <a:cubicBezTo>
                    <a:pt x="1708150" y="280670"/>
                    <a:pt x="1717040" y="275590"/>
                    <a:pt x="1729740" y="271780"/>
                  </a:cubicBezTo>
                  <a:cubicBezTo>
                    <a:pt x="1762760" y="264160"/>
                    <a:pt x="1921510" y="280670"/>
                    <a:pt x="1936750" y="302260"/>
                  </a:cubicBezTo>
                  <a:cubicBezTo>
                    <a:pt x="1941830" y="309880"/>
                    <a:pt x="1934210" y="330200"/>
                    <a:pt x="1930400" y="330200"/>
                  </a:cubicBezTo>
                  <a:cubicBezTo>
                    <a:pt x="1922780" y="331470"/>
                    <a:pt x="1906270" y="289560"/>
                    <a:pt x="1889760" y="270510"/>
                  </a:cubicBezTo>
                  <a:cubicBezTo>
                    <a:pt x="1869440" y="246380"/>
                    <a:pt x="1847850" y="226060"/>
                    <a:pt x="1816100" y="201930"/>
                  </a:cubicBezTo>
                  <a:cubicBezTo>
                    <a:pt x="1766570" y="165100"/>
                    <a:pt x="1701800" y="105410"/>
                    <a:pt x="1612900" y="81280"/>
                  </a:cubicBezTo>
                  <a:cubicBezTo>
                    <a:pt x="1479550" y="45720"/>
                    <a:pt x="1219200" y="64770"/>
                    <a:pt x="1066800" y="85090"/>
                  </a:cubicBezTo>
                  <a:cubicBezTo>
                    <a:pt x="953770" y="100330"/>
                    <a:pt x="869950" y="130810"/>
                    <a:pt x="777240" y="161290"/>
                  </a:cubicBezTo>
                  <a:cubicBezTo>
                    <a:pt x="688340" y="190500"/>
                    <a:pt x="600710" y="228600"/>
                    <a:pt x="520700" y="265430"/>
                  </a:cubicBezTo>
                  <a:cubicBezTo>
                    <a:pt x="445770" y="300990"/>
                    <a:pt x="372110" y="340360"/>
                    <a:pt x="312420" y="378460"/>
                  </a:cubicBezTo>
                  <a:cubicBezTo>
                    <a:pt x="261620" y="410210"/>
                    <a:pt x="214630" y="447040"/>
                    <a:pt x="179070" y="476250"/>
                  </a:cubicBezTo>
                  <a:cubicBezTo>
                    <a:pt x="152400" y="497840"/>
                    <a:pt x="134620" y="510540"/>
                    <a:pt x="114300" y="534670"/>
                  </a:cubicBezTo>
                  <a:cubicBezTo>
                    <a:pt x="87630" y="565150"/>
                    <a:pt x="60960" y="635000"/>
                    <a:pt x="39370" y="647700"/>
                  </a:cubicBezTo>
                  <a:cubicBezTo>
                    <a:pt x="29210" y="652780"/>
                    <a:pt x="16510" y="654050"/>
                    <a:pt x="10160" y="648970"/>
                  </a:cubicBezTo>
                  <a:cubicBezTo>
                    <a:pt x="3810" y="643890"/>
                    <a:pt x="0" y="617220"/>
                    <a:pt x="0" y="617220"/>
                  </a:cubicBezTo>
                </a:path>
              </a:pathLst>
            </a:custGeom>
            <a:solidFill>
              <a:srgbClr val="1CA11E"/>
            </a:solidFill>
            <a:ln cap="sq">
              <a:noFill/>
              <a:prstDash val="solid"/>
              <a:miter/>
            </a:ln>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grpSp>
        <p:nvGrpSpPr>
          <p:cNvPr name="Group 2" id="2"/>
          <p:cNvGrpSpPr/>
          <p:nvPr/>
        </p:nvGrpSpPr>
        <p:grpSpPr>
          <a:xfrm rot="0">
            <a:off x="874315" y="2293612"/>
            <a:ext cx="16539370" cy="1043686"/>
            <a:chOff x="0" y="0"/>
            <a:chExt cx="4356048" cy="274880"/>
          </a:xfrm>
        </p:grpSpPr>
        <p:sp>
          <p:nvSpPr>
            <p:cNvPr name="Freeform 3" id="3"/>
            <p:cNvSpPr/>
            <p:nvPr/>
          </p:nvSpPr>
          <p:spPr>
            <a:xfrm flipH="false" flipV="false" rot="0">
              <a:off x="0" y="0"/>
              <a:ext cx="4356048" cy="274880"/>
            </a:xfrm>
            <a:custGeom>
              <a:avLst/>
              <a:gdLst/>
              <a:ahLst/>
              <a:cxnLst/>
              <a:rect r="r" b="b" t="t" l="l"/>
              <a:pathLst>
                <a:path h="274880" w="4356048">
                  <a:moveTo>
                    <a:pt x="7958" y="0"/>
                  </a:moveTo>
                  <a:lnTo>
                    <a:pt x="4348090" y="0"/>
                  </a:lnTo>
                  <a:cubicBezTo>
                    <a:pt x="4352485" y="0"/>
                    <a:pt x="4356048" y="3563"/>
                    <a:pt x="4356048" y="7958"/>
                  </a:cubicBezTo>
                  <a:lnTo>
                    <a:pt x="4356048" y="266923"/>
                  </a:lnTo>
                  <a:cubicBezTo>
                    <a:pt x="4356048" y="271318"/>
                    <a:pt x="4352485" y="274880"/>
                    <a:pt x="4348090" y="274880"/>
                  </a:cubicBezTo>
                  <a:lnTo>
                    <a:pt x="7958" y="274880"/>
                  </a:lnTo>
                  <a:cubicBezTo>
                    <a:pt x="3563" y="274880"/>
                    <a:pt x="0" y="271318"/>
                    <a:pt x="0" y="266923"/>
                  </a:cubicBezTo>
                  <a:lnTo>
                    <a:pt x="0" y="7958"/>
                  </a:lnTo>
                  <a:cubicBezTo>
                    <a:pt x="0" y="3563"/>
                    <a:pt x="3563" y="0"/>
                    <a:pt x="7958" y="0"/>
                  </a:cubicBezTo>
                  <a:close/>
                </a:path>
              </a:pathLst>
            </a:custGeom>
            <a:solidFill>
              <a:srgbClr val="F8F8F8"/>
            </a:solidFill>
            <a:ln w="19050" cap="sq">
              <a:solidFill>
                <a:srgbClr val="3F3F3F"/>
              </a:solidFill>
              <a:prstDash val="solid"/>
              <a:miter/>
            </a:ln>
          </p:spPr>
        </p:sp>
        <p:sp>
          <p:nvSpPr>
            <p:cNvPr name="TextBox 4" id="4"/>
            <p:cNvSpPr txBox="true"/>
            <p:nvPr/>
          </p:nvSpPr>
          <p:spPr>
            <a:xfrm>
              <a:off x="0" y="-57150"/>
              <a:ext cx="4356048" cy="332030"/>
            </a:xfrm>
            <a:prstGeom prst="rect">
              <a:avLst/>
            </a:prstGeom>
          </p:spPr>
          <p:txBody>
            <a:bodyPr anchor="ctr" rtlCol="false" tIns="50800" lIns="50800" bIns="50800" rIns="50800"/>
            <a:lstStyle/>
            <a:p>
              <a:pPr algn="ctr">
                <a:lnSpc>
                  <a:spcPts val="2380"/>
                </a:lnSpc>
              </a:pPr>
            </a:p>
          </p:txBody>
        </p:sp>
      </p:grpSp>
      <p:sp>
        <p:nvSpPr>
          <p:cNvPr name="Freeform 5" id="5"/>
          <p:cNvSpPr/>
          <p:nvPr/>
        </p:nvSpPr>
        <p:spPr>
          <a:xfrm flipH="false" flipV="false" rot="0">
            <a:off x="1320711" y="2619138"/>
            <a:ext cx="376928" cy="392633"/>
          </a:xfrm>
          <a:custGeom>
            <a:avLst/>
            <a:gdLst/>
            <a:ahLst/>
            <a:cxnLst/>
            <a:rect r="r" b="b" t="t" l="l"/>
            <a:pathLst>
              <a:path h="392633" w="376928">
                <a:moveTo>
                  <a:pt x="0" y="0"/>
                </a:moveTo>
                <a:lnTo>
                  <a:pt x="376928" y="0"/>
                </a:lnTo>
                <a:lnTo>
                  <a:pt x="376928" y="392633"/>
                </a:lnTo>
                <a:lnTo>
                  <a:pt x="0" y="3926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6718237" y="4750867"/>
            <a:ext cx="376928" cy="392633"/>
          </a:xfrm>
          <a:custGeom>
            <a:avLst/>
            <a:gdLst/>
            <a:ahLst/>
            <a:cxnLst/>
            <a:rect r="r" b="b" t="t" l="l"/>
            <a:pathLst>
              <a:path h="392633" w="376928">
                <a:moveTo>
                  <a:pt x="0" y="0"/>
                </a:moveTo>
                <a:lnTo>
                  <a:pt x="376928" y="0"/>
                </a:lnTo>
                <a:lnTo>
                  <a:pt x="376928" y="392633"/>
                </a:lnTo>
                <a:lnTo>
                  <a:pt x="0" y="3926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7067366" y="2589503"/>
            <a:ext cx="405377" cy="422268"/>
          </a:xfrm>
          <a:custGeom>
            <a:avLst/>
            <a:gdLst/>
            <a:ahLst/>
            <a:cxnLst/>
            <a:rect r="r" b="b" t="t" l="l"/>
            <a:pathLst>
              <a:path h="422268" w="405377">
                <a:moveTo>
                  <a:pt x="0" y="0"/>
                </a:moveTo>
                <a:lnTo>
                  <a:pt x="405377" y="0"/>
                </a:lnTo>
                <a:lnTo>
                  <a:pt x="405377" y="422268"/>
                </a:lnTo>
                <a:lnTo>
                  <a:pt x="0" y="4222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3270379" y="2589503"/>
            <a:ext cx="391028" cy="407321"/>
          </a:xfrm>
          <a:custGeom>
            <a:avLst/>
            <a:gdLst/>
            <a:ahLst/>
            <a:cxnLst/>
            <a:rect r="r" b="b" t="t" l="l"/>
            <a:pathLst>
              <a:path h="407321" w="391028">
                <a:moveTo>
                  <a:pt x="0" y="0"/>
                </a:moveTo>
                <a:lnTo>
                  <a:pt x="391029" y="0"/>
                </a:lnTo>
                <a:lnTo>
                  <a:pt x="391029" y="407321"/>
                </a:lnTo>
                <a:lnTo>
                  <a:pt x="0" y="4073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7151165" y="3975473"/>
            <a:ext cx="3707671" cy="484378"/>
          </a:xfrm>
          <a:prstGeom prst="rect">
            <a:avLst/>
          </a:prstGeom>
        </p:spPr>
        <p:txBody>
          <a:bodyPr anchor="t" rtlCol="false" tIns="0" lIns="0" bIns="0" rIns="0">
            <a:spAutoFit/>
          </a:bodyPr>
          <a:lstStyle/>
          <a:p>
            <a:pPr algn="ctr" marL="0" indent="0" lvl="0">
              <a:lnSpc>
                <a:spcPts val="3775"/>
              </a:lnSpc>
              <a:spcBef>
                <a:spcPct val="0"/>
              </a:spcBef>
            </a:pPr>
            <a:r>
              <a:rPr lang="en-US" b="true" sz="3199">
                <a:solidFill>
                  <a:srgbClr val="000000"/>
                </a:solidFill>
                <a:latin typeface="RoxboroughCF Bold"/>
                <a:ea typeface="RoxboroughCF Bold"/>
                <a:cs typeface="RoxboroughCF Bold"/>
                <a:sym typeface="RoxboroughCF Bold"/>
              </a:rPr>
              <a:t>Auto Suggestions</a:t>
            </a:r>
          </a:p>
        </p:txBody>
      </p:sp>
      <p:sp>
        <p:nvSpPr>
          <p:cNvPr name="TextBox 10" id="10"/>
          <p:cNvSpPr txBox="true"/>
          <p:nvPr/>
        </p:nvSpPr>
        <p:spPr>
          <a:xfrm rot="0">
            <a:off x="1684049" y="3975473"/>
            <a:ext cx="3890915" cy="484378"/>
          </a:xfrm>
          <a:prstGeom prst="rect">
            <a:avLst/>
          </a:prstGeom>
        </p:spPr>
        <p:txBody>
          <a:bodyPr anchor="t" rtlCol="false" tIns="0" lIns="0" bIns="0" rIns="0">
            <a:spAutoFit/>
          </a:bodyPr>
          <a:lstStyle/>
          <a:p>
            <a:pPr algn="ctr" marL="0" indent="0" lvl="0">
              <a:lnSpc>
                <a:spcPts val="3775"/>
              </a:lnSpc>
              <a:spcBef>
                <a:spcPct val="0"/>
              </a:spcBef>
            </a:pPr>
            <a:r>
              <a:rPr lang="en-US" b="true" sz="3199">
                <a:solidFill>
                  <a:srgbClr val="000000"/>
                </a:solidFill>
                <a:latin typeface="RoxboroughCF Bold"/>
                <a:ea typeface="RoxboroughCF Bold"/>
                <a:cs typeface="RoxboroughCF Bold"/>
                <a:sym typeface="RoxboroughCF Bold"/>
              </a:rPr>
              <a:t>Remind from Post</a:t>
            </a:r>
          </a:p>
        </p:txBody>
      </p:sp>
      <p:sp>
        <p:nvSpPr>
          <p:cNvPr name="TextBox 11" id="11"/>
          <p:cNvSpPr txBox="true"/>
          <p:nvPr/>
        </p:nvSpPr>
        <p:spPr>
          <a:xfrm rot="0">
            <a:off x="12430461" y="3975473"/>
            <a:ext cx="4594316" cy="484378"/>
          </a:xfrm>
          <a:prstGeom prst="rect">
            <a:avLst/>
          </a:prstGeom>
        </p:spPr>
        <p:txBody>
          <a:bodyPr anchor="t" rtlCol="false" tIns="0" lIns="0" bIns="0" rIns="0">
            <a:spAutoFit/>
          </a:bodyPr>
          <a:lstStyle/>
          <a:p>
            <a:pPr algn="ctr" marL="0" indent="0" lvl="0">
              <a:lnSpc>
                <a:spcPts val="3775"/>
              </a:lnSpc>
              <a:spcBef>
                <a:spcPct val="0"/>
              </a:spcBef>
            </a:pPr>
            <a:r>
              <a:rPr lang="en-US" b="true" sz="3199">
                <a:solidFill>
                  <a:srgbClr val="000000"/>
                </a:solidFill>
                <a:latin typeface="RoxboroughCF Bold"/>
                <a:ea typeface="RoxboroughCF Bold"/>
                <a:cs typeface="RoxboroughCF Bold"/>
                <a:sym typeface="RoxboroughCF Bold"/>
              </a:rPr>
              <a:t>In-App Reminders</a:t>
            </a:r>
          </a:p>
        </p:txBody>
      </p:sp>
      <p:sp>
        <p:nvSpPr>
          <p:cNvPr name="TextBox 12" id="12"/>
          <p:cNvSpPr txBox="true"/>
          <p:nvPr/>
        </p:nvSpPr>
        <p:spPr>
          <a:xfrm rot="0">
            <a:off x="1074031" y="1282057"/>
            <a:ext cx="9054355" cy="668655"/>
          </a:xfrm>
          <a:prstGeom prst="rect">
            <a:avLst/>
          </a:prstGeom>
        </p:spPr>
        <p:txBody>
          <a:bodyPr anchor="t" rtlCol="false" tIns="0" lIns="0" bIns="0" rIns="0">
            <a:spAutoFit/>
          </a:bodyPr>
          <a:lstStyle/>
          <a:p>
            <a:pPr algn="l" marL="0" indent="0" lvl="0">
              <a:lnSpc>
                <a:spcPts val="5309"/>
              </a:lnSpc>
              <a:spcBef>
                <a:spcPct val="0"/>
              </a:spcBef>
            </a:pPr>
            <a:r>
              <a:rPr lang="en-US" b="true" sz="4500">
                <a:solidFill>
                  <a:srgbClr val="000000"/>
                </a:solidFill>
                <a:latin typeface="RoxboroughCF Bold"/>
                <a:ea typeface="RoxboroughCF Bold"/>
                <a:cs typeface="RoxboroughCF Bold"/>
                <a:sym typeface="RoxboroughCF Bold"/>
              </a:rPr>
              <a:t>Progress toward Usability Goals</a:t>
            </a:r>
          </a:p>
        </p:txBody>
      </p:sp>
      <p:sp>
        <p:nvSpPr>
          <p:cNvPr name="TextBox 13" id="13"/>
          <p:cNvSpPr txBox="true"/>
          <p:nvPr/>
        </p:nvSpPr>
        <p:spPr>
          <a:xfrm rot="0">
            <a:off x="1883521" y="2580179"/>
            <a:ext cx="4140673" cy="394352"/>
          </a:xfrm>
          <a:prstGeom prst="rect">
            <a:avLst/>
          </a:prstGeom>
        </p:spPr>
        <p:txBody>
          <a:bodyPr anchor="t" rtlCol="false" tIns="0" lIns="0" bIns="0" rIns="0">
            <a:spAutoFit/>
          </a:bodyPr>
          <a:lstStyle/>
          <a:p>
            <a:pPr algn="l">
              <a:lnSpc>
                <a:spcPts val="2940"/>
              </a:lnSpc>
            </a:pPr>
            <a:r>
              <a:rPr lang="en-US" sz="2100" b="true">
                <a:solidFill>
                  <a:srgbClr val="000000"/>
                </a:solidFill>
                <a:latin typeface="Telegraf Bold"/>
                <a:ea typeface="Telegraf Bold"/>
                <a:cs typeface="Telegraf Bold"/>
                <a:sym typeface="Telegraf Bold"/>
              </a:rPr>
              <a:t>Efficient App Navigation</a:t>
            </a:r>
          </a:p>
        </p:txBody>
      </p:sp>
      <p:sp>
        <p:nvSpPr>
          <p:cNvPr name="TextBox 14" id="14"/>
          <p:cNvSpPr txBox="true"/>
          <p:nvPr/>
        </p:nvSpPr>
        <p:spPr>
          <a:xfrm rot="0">
            <a:off x="7663243" y="2567604"/>
            <a:ext cx="4140673" cy="394352"/>
          </a:xfrm>
          <a:prstGeom prst="rect">
            <a:avLst/>
          </a:prstGeom>
        </p:spPr>
        <p:txBody>
          <a:bodyPr anchor="t" rtlCol="false" tIns="0" lIns="0" bIns="0" rIns="0">
            <a:spAutoFit/>
          </a:bodyPr>
          <a:lstStyle/>
          <a:p>
            <a:pPr algn="l">
              <a:lnSpc>
                <a:spcPts val="2940"/>
              </a:lnSpc>
            </a:pPr>
            <a:r>
              <a:rPr lang="en-US" sz="2100" b="true">
                <a:solidFill>
                  <a:srgbClr val="000000"/>
                </a:solidFill>
                <a:latin typeface="Telegraf Bold"/>
                <a:ea typeface="Telegraf Bold"/>
                <a:cs typeface="Telegraf Bold"/>
                <a:sym typeface="Telegraf Bold"/>
              </a:rPr>
              <a:t>Commission Less Errors</a:t>
            </a:r>
          </a:p>
        </p:txBody>
      </p:sp>
      <p:sp>
        <p:nvSpPr>
          <p:cNvPr name="TextBox 15" id="15"/>
          <p:cNvSpPr txBox="true"/>
          <p:nvPr/>
        </p:nvSpPr>
        <p:spPr>
          <a:xfrm rot="0">
            <a:off x="13786330" y="2580179"/>
            <a:ext cx="4140673" cy="394352"/>
          </a:xfrm>
          <a:prstGeom prst="rect">
            <a:avLst/>
          </a:prstGeom>
        </p:spPr>
        <p:txBody>
          <a:bodyPr anchor="t" rtlCol="false" tIns="0" lIns="0" bIns="0" rIns="0">
            <a:spAutoFit/>
          </a:bodyPr>
          <a:lstStyle/>
          <a:p>
            <a:pPr algn="l">
              <a:lnSpc>
                <a:spcPts val="2940"/>
              </a:lnSpc>
            </a:pPr>
            <a:r>
              <a:rPr lang="en-US" sz="2100" b="true">
                <a:solidFill>
                  <a:srgbClr val="000000"/>
                </a:solidFill>
                <a:latin typeface="Telegraf Bold"/>
                <a:ea typeface="Telegraf Bold"/>
                <a:cs typeface="Telegraf Bold"/>
                <a:sym typeface="Telegraf Bold"/>
              </a:rPr>
              <a:t>Greater Satisfaction</a:t>
            </a:r>
          </a:p>
        </p:txBody>
      </p:sp>
      <p:sp>
        <p:nvSpPr>
          <p:cNvPr name="TextBox 16" id="16"/>
          <p:cNvSpPr txBox="true"/>
          <p:nvPr/>
        </p:nvSpPr>
        <p:spPr>
          <a:xfrm rot="0">
            <a:off x="2110067" y="4725519"/>
            <a:ext cx="3613995" cy="2139950"/>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Setting a reminder from a specific place/time in a post reduces confusion on what exactly the reminder is for -- for example, the whole post vs. a segment of it.</a:t>
            </a:r>
          </a:p>
        </p:txBody>
      </p:sp>
      <p:sp>
        <p:nvSpPr>
          <p:cNvPr name="Freeform 17" id="17"/>
          <p:cNvSpPr/>
          <p:nvPr/>
        </p:nvSpPr>
        <p:spPr>
          <a:xfrm flipH="false" flipV="false" rot="0">
            <a:off x="12451860" y="4583061"/>
            <a:ext cx="391028" cy="407321"/>
          </a:xfrm>
          <a:custGeom>
            <a:avLst/>
            <a:gdLst/>
            <a:ahLst/>
            <a:cxnLst/>
            <a:rect r="r" b="b" t="t" l="l"/>
            <a:pathLst>
              <a:path h="407321" w="391028">
                <a:moveTo>
                  <a:pt x="0" y="0"/>
                </a:moveTo>
                <a:lnTo>
                  <a:pt x="391028" y="0"/>
                </a:lnTo>
                <a:lnTo>
                  <a:pt x="391028" y="407321"/>
                </a:lnTo>
                <a:lnTo>
                  <a:pt x="0" y="4073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0">
            <a:off x="1509175" y="4801719"/>
            <a:ext cx="405377" cy="422268"/>
          </a:xfrm>
          <a:custGeom>
            <a:avLst/>
            <a:gdLst/>
            <a:ahLst/>
            <a:cxnLst/>
            <a:rect r="r" b="b" t="t" l="l"/>
            <a:pathLst>
              <a:path h="422268" w="405377">
                <a:moveTo>
                  <a:pt x="0" y="0"/>
                </a:moveTo>
                <a:lnTo>
                  <a:pt x="405377" y="0"/>
                </a:lnTo>
                <a:lnTo>
                  <a:pt x="405377" y="422268"/>
                </a:lnTo>
                <a:lnTo>
                  <a:pt x="0" y="4222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9" id="19"/>
          <p:cNvSpPr txBox="true"/>
          <p:nvPr/>
        </p:nvSpPr>
        <p:spPr>
          <a:xfrm rot="0">
            <a:off x="7337089" y="4725519"/>
            <a:ext cx="3613995" cy="1435100"/>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Users can more efficiently create reminders by not having to manually input text that’s already on the post.</a:t>
            </a:r>
          </a:p>
        </p:txBody>
      </p:sp>
      <p:sp>
        <p:nvSpPr>
          <p:cNvPr name="Freeform 20" id="20"/>
          <p:cNvSpPr/>
          <p:nvPr/>
        </p:nvSpPr>
        <p:spPr>
          <a:xfrm flipH="false" flipV="false" rot="0">
            <a:off x="6711187" y="6610956"/>
            <a:ext cx="391028" cy="407321"/>
          </a:xfrm>
          <a:custGeom>
            <a:avLst/>
            <a:gdLst/>
            <a:ahLst/>
            <a:cxnLst/>
            <a:rect r="r" b="b" t="t" l="l"/>
            <a:pathLst>
              <a:path h="407321" w="391028">
                <a:moveTo>
                  <a:pt x="0" y="0"/>
                </a:moveTo>
                <a:lnTo>
                  <a:pt x="391028" y="0"/>
                </a:lnTo>
                <a:lnTo>
                  <a:pt x="391028" y="407322"/>
                </a:lnTo>
                <a:lnTo>
                  <a:pt x="0" y="40732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1" id="21"/>
          <p:cNvSpPr txBox="true"/>
          <p:nvPr/>
        </p:nvSpPr>
        <p:spPr>
          <a:xfrm rot="0">
            <a:off x="7337003" y="6584365"/>
            <a:ext cx="3613995" cy="1435100"/>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A UI similar to Apple’s iMessage suggestions gives users more flow familiarity and ease of adoption.</a:t>
            </a:r>
          </a:p>
        </p:txBody>
      </p:sp>
      <p:sp>
        <p:nvSpPr>
          <p:cNvPr name="TextBox 22" id="22"/>
          <p:cNvSpPr txBox="true"/>
          <p:nvPr/>
        </p:nvSpPr>
        <p:spPr>
          <a:xfrm rot="0">
            <a:off x="13075675" y="4506861"/>
            <a:ext cx="3613995" cy="2492375"/>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Users are able to see all Lunar-created reminders together, improving organization and distincts between iPhone Reminders app additions and Lunar-created ones.</a:t>
            </a:r>
          </a:p>
        </p:txBody>
      </p:sp>
      <p:sp>
        <p:nvSpPr>
          <p:cNvPr name="Freeform 23" id="23"/>
          <p:cNvSpPr/>
          <p:nvPr/>
        </p:nvSpPr>
        <p:spPr>
          <a:xfrm flipH="false" flipV="false" rot="0">
            <a:off x="1509175" y="7143699"/>
            <a:ext cx="376928" cy="392633"/>
          </a:xfrm>
          <a:custGeom>
            <a:avLst/>
            <a:gdLst/>
            <a:ahLst/>
            <a:cxnLst/>
            <a:rect r="r" b="b" t="t" l="l"/>
            <a:pathLst>
              <a:path h="392633" w="376928">
                <a:moveTo>
                  <a:pt x="0" y="0"/>
                </a:moveTo>
                <a:lnTo>
                  <a:pt x="376928" y="0"/>
                </a:lnTo>
                <a:lnTo>
                  <a:pt x="376928" y="392633"/>
                </a:lnTo>
                <a:lnTo>
                  <a:pt x="0" y="3926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4" id="24"/>
          <p:cNvSpPr txBox="true"/>
          <p:nvPr/>
        </p:nvSpPr>
        <p:spPr>
          <a:xfrm rot="0">
            <a:off x="2086128" y="7118350"/>
            <a:ext cx="3613995" cy="1787525"/>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Reduces need to pin a post, then create a reminder from it - tap count and effort to remind cut in half, making navigation more efficient.</a:t>
            </a:r>
          </a:p>
        </p:txBody>
      </p:sp>
      <p:sp>
        <p:nvSpPr>
          <p:cNvPr name="Freeform 25" id="25"/>
          <p:cNvSpPr/>
          <p:nvPr/>
        </p:nvSpPr>
        <p:spPr>
          <a:xfrm flipH="false" flipV="false" rot="0">
            <a:off x="12465961" y="7097917"/>
            <a:ext cx="376928" cy="392633"/>
          </a:xfrm>
          <a:custGeom>
            <a:avLst/>
            <a:gdLst/>
            <a:ahLst/>
            <a:cxnLst/>
            <a:rect r="r" b="b" t="t" l="l"/>
            <a:pathLst>
              <a:path h="392633" w="376928">
                <a:moveTo>
                  <a:pt x="0" y="0"/>
                </a:moveTo>
                <a:lnTo>
                  <a:pt x="376927" y="0"/>
                </a:lnTo>
                <a:lnTo>
                  <a:pt x="376927" y="392633"/>
                </a:lnTo>
                <a:lnTo>
                  <a:pt x="0" y="39263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6" id="26"/>
          <p:cNvSpPr txBox="true"/>
          <p:nvPr/>
        </p:nvSpPr>
        <p:spPr>
          <a:xfrm rot="0">
            <a:off x="13015479" y="7021717"/>
            <a:ext cx="3613995" cy="1435100"/>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Eliminates user confusion on “where reminders go”, especially since reminders app vary by phone model. </a:t>
            </a:r>
          </a:p>
        </p:txBody>
      </p:sp>
      <p:sp>
        <p:nvSpPr>
          <p:cNvPr name="TextBox 27" id="27"/>
          <p:cNvSpPr txBox="true"/>
          <p:nvPr/>
        </p:nvSpPr>
        <p:spPr>
          <a:xfrm rot="0">
            <a:off x="13015479" y="8661869"/>
            <a:ext cx="3613995" cy="1435100"/>
          </a:xfrm>
          <a:prstGeom prst="rect">
            <a:avLst/>
          </a:prstGeom>
        </p:spPr>
        <p:txBody>
          <a:bodyPr anchor="t" rtlCol="false" tIns="0" lIns="0" bIns="0" rIns="0">
            <a:spAutoFit/>
          </a:bodyPr>
          <a:lstStyle/>
          <a:p>
            <a:pPr algn="l">
              <a:lnSpc>
                <a:spcPts val="2800"/>
              </a:lnSpc>
            </a:pPr>
            <a:r>
              <a:rPr lang="en-US" sz="2000">
                <a:solidFill>
                  <a:srgbClr val="000000"/>
                </a:solidFill>
                <a:latin typeface="Telegraf"/>
                <a:ea typeface="Telegraf"/>
                <a:cs typeface="Telegraf"/>
                <a:sym typeface="Telegraf"/>
              </a:rPr>
              <a:t>User confusion between Lunar reminders page and actual Reminders app reduced.</a:t>
            </a:r>
          </a:p>
        </p:txBody>
      </p:sp>
      <p:sp>
        <p:nvSpPr>
          <p:cNvPr name="Freeform 28" id="28"/>
          <p:cNvSpPr/>
          <p:nvPr/>
        </p:nvSpPr>
        <p:spPr>
          <a:xfrm flipH="false" flipV="false" rot="0">
            <a:off x="12430461" y="8738069"/>
            <a:ext cx="405377" cy="422268"/>
          </a:xfrm>
          <a:custGeom>
            <a:avLst/>
            <a:gdLst/>
            <a:ahLst/>
            <a:cxnLst/>
            <a:rect r="r" b="b" t="t" l="l"/>
            <a:pathLst>
              <a:path h="422268" w="405377">
                <a:moveTo>
                  <a:pt x="0" y="0"/>
                </a:moveTo>
                <a:lnTo>
                  <a:pt x="405377" y="0"/>
                </a:lnTo>
                <a:lnTo>
                  <a:pt x="405377" y="422268"/>
                </a:lnTo>
                <a:lnTo>
                  <a:pt x="0" y="4222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p:cSld>
    <p:bg>
      <p:bgPr>
        <a:solidFill>
          <a:srgbClr val="EFEFEE"/>
        </a:solidFill>
      </p:bgPr>
    </p:bg>
    <p:spTree>
      <p:nvGrpSpPr>
        <p:cNvPr id="1" name=""/>
        <p:cNvGrpSpPr/>
        <p:nvPr/>
      </p:nvGrpSpPr>
      <p:grpSpPr>
        <a:xfrm>
          <a:off x="0" y="0"/>
          <a:ext cx="0" cy="0"/>
          <a:chOff x="0" y="0"/>
          <a:chExt cx="0" cy="0"/>
        </a:xfrm>
      </p:grpSpPr>
      <p:sp>
        <p:nvSpPr>
          <p:cNvPr name="AutoShape 2" id="2"/>
          <p:cNvSpPr/>
          <p:nvPr/>
        </p:nvSpPr>
        <p:spPr>
          <a:xfrm>
            <a:off x="0" y="6068398"/>
            <a:ext cx="19251599" cy="0"/>
          </a:xfrm>
          <a:prstGeom prst="line">
            <a:avLst/>
          </a:prstGeom>
          <a:ln cap="flat" w="47625">
            <a:solidFill>
              <a:srgbClr val="000000"/>
            </a:solidFill>
            <a:prstDash val="solid"/>
            <a:headEnd type="none" len="sm" w="sm"/>
            <a:tailEnd type="none" len="sm" w="sm"/>
          </a:ln>
        </p:spPr>
      </p:sp>
      <p:grpSp>
        <p:nvGrpSpPr>
          <p:cNvPr name="Group 3" id="3"/>
          <p:cNvGrpSpPr/>
          <p:nvPr/>
        </p:nvGrpSpPr>
        <p:grpSpPr>
          <a:xfrm rot="0">
            <a:off x="11989679" y="5143500"/>
            <a:ext cx="1764375" cy="1764375"/>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5" id="5"/>
          <p:cNvSpPr txBox="true"/>
          <p:nvPr/>
        </p:nvSpPr>
        <p:spPr>
          <a:xfrm rot="0">
            <a:off x="12644624" y="5435137"/>
            <a:ext cx="454485" cy="1047750"/>
          </a:xfrm>
          <a:prstGeom prst="rect">
            <a:avLst/>
          </a:prstGeom>
        </p:spPr>
        <p:txBody>
          <a:bodyPr anchor="t" rtlCol="false" tIns="0" lIns="0" bIns="0" rIns="0">
            <a:spAutoFit/>
          </a:bodyPr>
          <a:lstStyle/>
          <a:p>
            <a:pPr algn="ctr" marL="0" indent="0" lvl="0">
              <a:lnSpc>
                <a:spcPts val="8400"/>
              </a:lnSpc>
              <a:spcBef>
                <a:spcPct val="0"/>
              </a:spcBef>
            </a:pPr>
            <a:r>
              <a:rPr lang="en-US" b="true" sz="6000">
                <a:solidFill>
                  <a:srgbClr val="FFFFFF"/>
                </a:solidFill>
                <a:latin typeface="RoxboroughCF Bold"/>
                <a:ea typeface="RoxboroughCF Bold"/>
                <a:cs typeface="RoxboroughCF Bold"/>
                <a:sym typeface="RoxboroughCF Bold"/>
              </a:rPr>
              <a:t>5</a:t>
            </a:r>
          </a:p>
        </p:txBody>
      </p:sp>
      <p:sp>
        <p:nvSpPr>
          <p:cNvPr name="TextBox 6" id="6"/>
          <p:cNvSpPr txBox="true"/>
          <p:nvPr/>
        </p:nvSpPr>
        <p:spPr>
          <a:xfrm rot="0">
            <a:off x="3388121" y="3541755"/>
            <a:ext cx="11511759" cy="910607"/>
          </a:xfrm>
          <a:prstGeom prst="rect">
            <a:avLst/>
          </a:prstGeom>
        </p:spPr>
        <p:txBody>
          <a:bodyPr anchor="t" rtlCol="false" tIns="0" lIns="0" bIns="0" rIns="0">
            <a:spAutoFit/>
          </a:bodyPr>
          <a:lstStyle/>
          <a:p>
            <a:pPr algn="ctr" marL="0" indent="0" lvl="0">
              <a:lnSpc>
                <a:spcPts val="7080"/>
              </a:lnSpc>
            </a:pPr>
            <a:r>
              <a:rPr lang="en-US" b="true" sz="6000">
                <a:solidFill>
                  <a:srgbClr val="000000"/>
                </a:solidFill>
                <a:latin typeface="RoxboroughCF Bold"/>
                <a:ea typeface="RoxboroughCF Bold"/>
                <a:cs typeface="RoxboroughCF Bold"/>
                <a:sym typeface="RoxboroughCF Bold"/>
              </a:rPr>
              <a:t>Medium-fi Task Flows</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sp>
        <p:nvSpPr>
          <p:cNvPr name="Freeform 2" id="2"/>
          <p:cNvSpPr/>
          <p:nvPr/>
        </p:nvSpPr>
        <p:spPr>
          <a:xfrm flipH="false" flipV="false" rot="0">
            <a:off x="3257583" y="3005611"/>
            <a:ext cx="2924201" cy="6356958"/>
          </a:xfrm>
          <a:custGeom>
            <a:avLst/>
            <a:gdLst/>
            <a:ahLst/>
            <a:cxnLst/>
            <a:rect r="r" b="b" t="t" l="l"/>
            <a:pathLst>
              <a:path h="6356958" w="2924201">
                <a:moveTo>
                  <a:pt x="0" y="0"/>
                </a:moveTo>
                <a:lnTo>
                  <a:pt x="2924201" y="0"/>
                </a:lnTo>
                <a:lnTo>
                  <a:pt x="2924201" y="6356958"/>
                </a:lnTo>
                <a:lnTo>
                  <a:pt x="0" y="6356958"/>
                </a:lnTo>
                <a:lnTo>
                  <a:pt x="0" y="0"/>
                </a:lnTo>
                <a:close/>
              </a:path>
            </a:pathLst>
          </a:custGeom>
          <a:blipFill>
            <a:blip r:embed="rId2"/>
            <a:stretch>
              <a:fillRect l="0" t="0" r="0" b="0"/>
            </a:stretch>
          </a:blipFill>
        </p:spPr>
      </p:sp>
      <p:sp>
        <p:nvSpPr>
          <p:cNvPr name="Freeform 3" id="3"/>
          <p:cNvSpPr/>
          <p:nvPr/>
        </p:nvSpPr>
        <p:spPr>
          <a:xfrm flipH="false" flipV="false" rot="0">
            <a:off x="7684111" y="3005611"/>
            <a:ext cx="2924201" cy="6356958"/>
          </a:xfrm>
          <a:custGeom>
            <a:avLst/>
            <a:gdLst/>
            <a:ahLst/>
            <a:cxnLst/>
            <a:rect r="r" b="b" t="t" l="l"/>
            <a:pathLst>
              <a:path h="6356958" w="2924201">
                <a:moveTo>
                  <a:pt x="0" y="0"/>
                </a:moveTo>
                <a:lnTo>
                  <a:pt x="2924200" y="0"/>
                </a:lnTo>
                <a:lnTo>
                  <a:pt x="2924200" y="6356958"/>
                </a:lnTo>
                <a:lnTo>
                  <a:pt x="0" y="6356958"/>
                </a:lnTo>
                <a:lnTo>
                  <a:pt x="0" y="0"/>
                </a:lnTo>
                <a:close/>
              </a:path>
            </a:pathLst>
          </a:custGeom>
          <a:blipFill>
            <a:blip r:embed="rId3"/>
            <a:stretch>
              <a:fillRect l="0" t="0" r="0" b="0"/>
            </a:stretch>
          </a:blipFill>
        </p:spPr>
      </p:sp>
      <p:sp>
        <p:nvSpPr>
          <p:cNvPr name="Freeform 4" id="4"/>
          <p:cNvSpPr/>
          <p:nvPr/>
        </p:nvSpPr>
        <p:spPr>
          <a:xfrm flipH="false" flipV="false" rot="0">
            <a:off x="12113261" y="3005611"/>
            <a:ext cx="2924201" cy="6356958"/>
          </a:xfrm>
          <a:custGeom>
            <a:avLst/>
            <a:gdLst/>
            <a:ahLst/>
            <a:cxnLst/>
            <a:rect r="r" b="b" t="t" l="l"/>
            <a:pathLst>
              <a:path h="6356958" w="2924201">
                <a:moveTo>
                  <a:pt x="0" y="0"/>
                </a:moveTo>
                <a:lnTo>
                  <a:pt x="2924201" y="0"/>
                </a:lnTo>
                <a:lnTo>
                  <a:pt x="2924201" y="6356958"/>
                </a:lnTo>
                <a:lnTo>
                  <a:pt x="0" y="6356958"/>
                </a:lnTo>
                <a:lnTo>
                  <a:pt x="0" y="0"/>
                </a:lnTo>
                <a:close/>
              </a:path>
            </a:pathLst>
          </a:custGeom>
          <a:blipFill>
            <a:blip r:embed="rId4"/>
            <a:stretch>
              <a:fillRect l="0" t="0" r="0" b="0"/>
            </a:stretch>
          </a:blipFill>
        </p:spPr>
      </p:sp>
      <p:sp>
        <p:nvSpPr>
          <p:cNvPr name="Freeform 5" id="5"/>
          <p:cNvSpPr/>
          <p:nvPr/>
        </p:nvSpPr>
        <p:spPr>
          <a:xfrm flipH="false" flipV="false" rot="0">
            <a:off x="427467" y="494288"/>
            <a:ext cx="17889108" cy="9811762"/>
          </a:xfrm>
          <a:custGeom>
            <a:avLst/>
            <a:gdLst/>
            <a:ahLst/>
            <a:cxnLst/>
            <a:rect r="r" b="b" t="t" l="l"/>
            <a:pathLst>
              <a:path h="9811762" w="17889108">
                <a:moveTo>
                  <a:pt x="0" y="0"/>
                </a:moveTo>
                <a:lnTo>
                  <a:pt x="17889108" y="0"/>
                </a:lnTo>
                <a:lnTo>
                  <a:pt x="17889108" y="9811762"/>
                </a:lnTo>
                <a:lnTo>
                  <a:pt x="0" y="9811762"/>
                </a:lnTo>
                <a:lnTo>
                  <a:pt x="0" y="0"/>
                </a:lnTo>
                <a:close/>
              </a:path>
            </a:pathLst>
          </a:custGeom>
          <a:blipFill>
            <a:blip r:embed="rId5"/>
            <a:stretch>
              <a:fillRect l="0" t="-900" r="0" b="-18749"/>
            </a:stretch>
          </a:blipFill>
        </p:spPr>
      </p:sp>
      <p:sp>
        <p:nvSpPr>
          <p:cNvPr name="Freeform 6" id="6"/>
          <p:cNvSpPr/>
          <p:nvPr/>
        </p:nvSpPr>
        <p:spPr>
          <a:xfrm flipH="false" flipV="false" rot="0">
            <a:off x="302269" y="279690"/>
            <a:ext cx="18139504" cy="11904050"/>
          </a:xfrm>
          <a:custGeom>
            <a:avLst/>
            <a:gdLst/>
            <a:ahLst/>
            <a:cxnLst/>
            <a:rect r="r" b="b" t="t" l="l"/>
            <a:pathLst>
              <a:path h="11904050" w="18139504">
                <a:moveTo>
                  <a:pt x="0" y="0"/>
                </a:moveTo>
                <a:lnTo>
                  <a:pt x="18139504" y="0"/>
                </a:lnTo>
                <a:lnTo>
                  <a:pt x="18139504" y="11904050"/>
                </a:lnTo>
                <a:lnTo>
                  <a:pt x="0" y="11904050"/>
                </a:lnTo>
                <a:lnTo>
                  <a:pt x="0" y="0"/>
                </a:lnTo>
                <a:close/>
              </a:path>
            </a:pathLst>
          </a:custGeom>
          <a:blipFill>
            <a:blip r:embed="rId6"/>
            <a:stretch>
              <a:fillRect l="0" t="0" r="0" b="0"/>
            </a:stretch>
          </a:blipFill>
        </p:spPr>
      </p:sp>
      <p:sp>
        <p:nvSpPr>
          <p:cNvPr name="TextBox 7" id="7"/>
          <p:cNvSpPr txBox="true"/>
          <p:nvPr/>
        </p:nvSpPr>
        <p:spPr>
          <a:xfrm rot="0">
            <a:off x="1028700" y="1038225"/>
            <a:ext cx="15703928" cy="687926"/>
          </a:xfrm>
          <a:prstGeom prst="rect">
            <a:avLst/>
          </a:prstGeom>
        </p:spPr>
        <p:txBody>
          <a:bodyPr anchor="t" rtlCol="false" tIns="0" lIns="0" bIns="0" rIns="0">
            <a:spAutoFit/>
          </a:bodyPr>
          <a:lstStyle/>
          <a:p>
            <a:pPr algn="ctr" marL="0" indent="0" lvl="0">
              <a:lnSpc>
                <a:spcPts val="5428"/>
              </a:lnSpc>
              <a:spcBef>
                <a:spcPct val="0"/>
              </a:spcBef>
            </a:pPr>
            <a:r>
              <a:rPr lang="en-US" b="true" sz="4600">
                <a:solidFill>
                  <a:srgbClr val="000000"/>
                </a:solidFill>
                <a:latin typeface="RoxboroughCF Bold"/>
                <a:ea typeface="RoxboroughCF Bold"/>
                <a:cs typeface="RoxboroughCF Bold"/>
                <a:sym typeface="RoxboroughCF Bold"/>
              </a:rPr>
              <a:t>1. Simple Task Flow</a:t>
            </a:r>
          </a:p>
        </p:txBody>
      </p:sp>
      <p:sp>
        <p:nvSpPr>
          <p:cNvPr name="TextBox 8" id="8"/>
          <p:cNvSpPr txBox="true"/>
          <p:nvPr/>
        </p:nvSpPr>
        <p:spPr>
          <a:xfrm rot="0">
            <a:off x="3113649" y="1872468"/>
            <a:ext cx="12060701" cy="485718"/>
          </a:xfrm>
          <a:prstGeom prst="rect">
            <a:avLst/>
          </a:prstGeom>
        </p:spPr>
        <p:txBody>
          <a:bodyPr anchor="t" rtlCol="false" tIns="0" lIns="0" bIns="0" rIns="0">
            <a:spAutoFit/>
          </a:bodyPr>
          <a:lstStyle/>
          <a:p>
            <a:pPr algn="ctr">
              <a:lnSpc>
                <a:spcPts val="3679"/>
              </a:lnSpc>
            </a:pPr>
            <a:r>
              <a:rPr lang="en-US" sz="2627" b="true">
                <a:solidFill>
                  <a:srgbClr val="000000"/>
                </a:solidFill>
                <a:latin typeface="Telegraf Bold"/>
                <a:ea typeface="Telegraf Bold"/>
                <a:cs typeface="Telegraf Bold"/>
                <a:sym typeface="Telegraf Bold"/>
              </a:rPr>
              <a:t>Viewing</a:t>
            </a:r>
            <a:r>
              <a:rPr lang="en-US" sz="2627">
                <a:solidFill>
                  <a:srgbClr val="000000"/>
                </a:solidFill>
                <a:latin typeface="Telegraf"/>
                <a:ea typeface="Telegraf"/>
                <a:cs typeface="Telegraf"/>
                <a:sym typeface="Telegraf"/>
              </a:rPr>
              <a:t> and pinning relevant resources within a night shift community group</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sp>
        <p:nvSpPr>
          <p:cNvPr name="Freeform 2" id="2"/>
          <p:cNvSpPr/>
          <p:nvPr/>
        </p:nvSpPr>
        <p:spPr>
          <a:xfrm flipH="false" flipV="false" rot="0">
            <a:off x="11006150" y="3032986"/>
            <a:ext cx="2924201" cy="6356958"/>
          </a:xfrm>
          <a:custGeom>
            <a:avLst/>
            <a:gdLst/>
            <a:ahLst/>
            <a:cxnLst/>
            <a:rect r="r" b="b" t="t" l="l"/>
            <a:pathLst>
              <a:path h="6356958" w="2924201">
                <a:moveTo>
                  <a:pt x="0" y="0"/>
                </a:moveTo>
                <a:lnTo>
                  <a:pt x="2924201" y="0"/>
                </a:lnTo>
                <a:lnTo>
                  <a:pt x="2924201" y="6356958"/>
                </a:lnTo>
                <a:lnTo>
                  <a:pt x="0" y="6356958"/>
                </a:lnTo>
                <a:lnTo>
                  <a:pt x="0" y="0"/>
                </a:lnTo>
                <a:close/>
              </a:path>
            </a:pathLst>
          </a:custGeom>
          <a:blipFill>
            <a:blip r:embed="rId2"/>
            <a:stretch>
              <a:fillRect l="0" t="0" r="0" b="0"/>
            </a:stretch>
          </a:blipFill>
        </p:spPr>
      </p:sp>
      <p:sp>
        <p:nvSpPr>
          <p:cNvPr name="Freeform 3" id="3"/>
          <p:cNvSpPr/>
          <p:nvPr/>
        </p:nvSpPr>
        <p:spPr>
          <a:xfrm flipH="false" flipV="false" rot="0">
            <a:off x="14330401" y="3032986"/>
            <a:ext cx="2924201" cy="6356958"/>
          </a:xfrm>
          <a:custGeom>
            <a:avLst/>
            <a:gdLst/>
            <a:ahLst/>
            <a:cxnLst/>
            <a:rect r="r" b="b" t="t" l="l"/>
            <a:pathLst>
              <a:path h="6356958" w="2924201">
                <a:moveTo>
                  <a:pt x="0" y="0"/>
                </a:moveTo>
                <a:lnTo>
                  <a:pt x="2924201" y="0"/>
                </a:lnTo>
                <a:lnTo>
                  <a:pt x="2924201" y="6356958"/>
                </a:lnTo>
                <a:lnTo>
                  <a:pt x="0" y="6356958"/>
                </a:lnTo>
                <a:lnTo>
                  <a:pt x="0" y="0"/>
                </a:lnTo>
                <a:close/>
              </a:path>
            </a:pathLst>
          </a:custGeom>
          <a:blipFill>
            <a:blip r:embed="rId3"/>
            <a:stretch>
              <a:fillRect l="0" t="0" r="0" b="0"/>
            </a:stretch>
          </a:blipFill>
        </p:spPr>
      </p:sp>
      <p:sp>
        <p:nvSpPr>
          <p:cNvPr name="Freeform 4" id="4"/>
          <p:cNvSpPr/>
          <p:nvPr/>
        </p:nvSpPr>
        <p:spPr>
          <a:xfrm flipH="false" flipV="false" rot="0">
            <a:off x="7681900" y="3032986"/>
            <a:ext cx="2924201" cy="6356958"/>
          </a:xfrm>
          <a:custGeom>
            <a:avLst/>
            <a:gdLst/>
            <a:ahLst/>
            <a:cxnLst/>
            <a:rect r="r" b="b" t="t" l="l"/>
            <a:pathLst>
              <a:path h="6356958" w="2924201">
                <a:moveTo>
                  <a:pt x="0" y="0"/>
                </a:moveTo>
                <a:lnTo>
                  <a:pt x="2924200" y="0"/>
                </a:lnTo>
                <a:lnTo>
                  <a:pt x="2924200" y="6356958"/>
                </a:lnTo>
                <a:lnTo>
                  <a:pt x="0" y="6356958"/>
                </a:lnTo>
                <a:lnTo>
                  <a:pt x="0" y="0"/>
                </a:lnTo>
                <a:close/>
              </a:path>
            </a:pathLst>
          </a:custGeom>
          <a:blipFill>
            <a:blip r:embed="rId4"/>
            <a:stretch>
              <a:fillRect l="0" t="0" r="0" b="0"/>
            </a:stretch>
          </a:blipFill>
        </p:spPr>
      </p:sp>
      <p:sp>
        <p:nvSpPr>
          <p:cNvPr name="Freeform 5" id="5"/>
          <p:cNvSpPr/>
          <p:nvPr/>
        </p:nvSpPr>
        <p:spPr>
          <a:xfrm flipH="false" flipV="false" rot="0">
            <a:off x="4355300" y="3032986"/>
            <a:ext cx="2924201" cy="6356958"/>
          </a:xfrm>
          <a:custGeom>
            <a:avLst/>
            <a:gdLst/>
            <a:ahLst/>
            <a:cxnLst/>
            <a:rect r="r" b="b" t="t" l="l"/>
            <a:pathLst>
              <a:path h="6356958" w="2924201">
                <a:moveTo>
                  <a:pt x="0" y="0"/>
                </a:moveTo>
                <a:lnTo>
                  <a:pt x="2924201" y="0"/>
                </a:lnTo>
                <a:lnTo>
                  <a:pt x="2924201" y="6356958"/>
                </a:lnTo>
                <a:lnTo>
                  <a:pt x="0" y="6356958"/>
                </a:lnTo>
                <a:lnTo>
                  <a:pt x="0" y="0"/>
                </a:lnTo>
                <a:close/>
              </a:path>
            </a:pathLst>
          </a:custGeom>
          <a:blipFill>
            <a:blip r:embed="rId5"/>
            <a:stretch>
              <a:fillRect l="0" t="0" r="0" b="0"/>
            </a:stretch>
          </a:blipFill>
        </p:spPr>
      </p:sp>
      <p:sp>
        <p:nvSpPr>
          <p:cNvPr name="Freeform 6" id="6"/>
          <p:cNvSpPr/>
          <p:nvPr/>
        </p:nvSpPr>
        <p:spPr>
          <a:xfrm flipH="false" flipV="false" rot="0">
            <a:off x="1028700" y="3032986"/>
            <a:ext cx="2924201" cy="6356958"/>
          </a:xfrm>
          <a:custGeom>
            <a:avLst/>
            <a:gdLst/>
            <a:ahLst/>
            <a:cxnLst/>
            <a:rect r="r" b="b" t="t" l="l"/>
            <a:pathLst>
              <a:path h="6356958" w="2924201">
                <a:moveTo>
                  <a:pt x="0" y="0"/>
                </a:moveTo>
                <a:lnTo>
                  <a:pt x="2924201" y="0"/>
                </a:lnTo>
                <a:lnTo>
                  <a:pt x="2924201" y="6356958"/>
                </a:lnTo>
                <a:lnTo>
                  <a:pt x="0" y="6356958"/>
                </a:lnTo>
                <a:lnTo>
                  <a:pt x="0" y="0"/>
                </a:lnTo>
                <a:close/>
              </a:path>
            </a:pathLst>
          </a:custGeom>
          <a:blipFill>
            <a:blip r:embed="rId6"/>
            <a:stretch>
              <a:fillRect l="0" t="0" r="0" b="0"/>
            </a:stretch>
          </a:blipFill>
        </p:spPr>
      </p:sp>
      <p:sp>
        <p:nvSpPr>
          <p:cNvPr name="Freeform 7" id="7"/>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7"/>
            <a:stretch>
              <a:fillRect l="0" t="0" r="0" b="0"/>
            </a:stretch>
          </a:blipFill>
        </p:spPr>
      </p:sp>
      <p:sp>
        <p:nvSpPr>
          <p:cNvPr name="TextBox 8" id="8"/>
          <p:cNvSpPr txBox="true"/>
          <p:nvPr/>
        </p:nvSpPr>
        <p:spPr>
          <a:xfrm rot="0">
            <a:off x="1028700" y="1038225"/>
            <a:ext cx="15703928" cy="687926"/>
          </a:xfrm>
          <a:prstGeom prst="rect">
            <a:avLst/>
          </a:prstGeom>
        </p:spPr>
        <p:txBody>
          <a:bodyPr anchor="t" rtlCol="false" tIns="0" lIns="0" bIns="0" rIns="0">
            <a:spAutoFit/>
          </a:bodyPr>
          <a:lstStyle/>
          <a:p>
            <a:pPr algn="ctr" marL="0" indent="0" lvl="0">
              <a:lnSpc>
                <a:spcPts val="5428"/>
              </a:lnSpc>
              <a:spcBef>
                <a:spcPct val="0"/>
              </a:spcBef>
            </a:pPr>
            <a:r>
              <a:rPr lang="en-US" b="true" sz="4600">
                <a:solidFill>
                  <a:srgbClr val="000000"/>
                </a:solidFill>
                <a:latin typeface="RoxboroughCF Bold"/>
                <a:ea typeface="RoxboroughCF Bold"/>
                <a:cs typeface="RoxboroughCF Bold"/>
                <a:sym typeface="RoxboroughCF Bold"/>
              </a:rPr>
              <a:t>1. Simple Task Flow</a:t>
            </a:r>
          </a:p>
        </p:txBody>
      </p:sp>
      <p:sp>
        <p:nvSpPr>
          <p:cNvPr name="TextBox 9" id="9"/>
          <p:cNvSpPr txBox="true"/>
          <p:nvPr/>
        </p:nvSpPr>
        <p:spPr>
          <a:xfrm rot="0">
            <a:off x="3114973" y="1872468"/>
            <a:ext cx="12058055" cy="485718"/>
          </a:xfrm>
          <a:prstGeom prst="rect">
            <a:avLst/>
          </a:prstGeom>
        </p:spPr>
        <p:txBody>
          <a:bodyPr anchor="t" rtlCol="false" tIns="0" lIns="0" bIns="0" rIns="0">
            <a:spAutoFit/>
          </a:bodyPr>
          <a:lstStyle/>
          <a:p>
            <a:pPr algn="ctr">
              <a:lnSpc>
                <a:spcPts val="3679"/>
              </a:lnSpc>
            </a:pPr>
            <a:r>
              <a:rPr lang="en-US" sz="2627">
                <a:solidFill>
                  <a:srgbClr val="000000"/>
                </a:solidFill>
                <a:latin typeface="Telegraf"/>
                <a:ea typeface="Telegraf"/>
                <a:cs typeface="Telegraf"/>
                <a:sym typeface="Telegraf"/>
              </a:rPr>
              <a:t>Viewing and </a:t>
            </a:r>
            <a:r>
              <a:rPr lang="en-US" sz="2627" b="true">
                <a:solidFill>
                  <a:srgbClr val="000000"/>
                </a:solidFill>
                <a:latin typeface="Telegraf Bold"/>
                <a:ea typeface="Telegraf Bold"/>
                <a:cs typeface="Telegraf Bold"/>
                <a:sym typeface="Telegraf Bold"/>
              </a:rPr>
              <a:t>pinning</a:t>
            </a:r>
            <a:r>
              <a:rPr lang="en-US" sz="2627">
                <a:solidFill>
                  <a:srgbClr val="000000"/>
                </a:solidFill>
                <a:latin typeface="Telegraf"/>
                <a:ea typeface="Telegraf"/>
                <a:cs typeface="Telegraf"/>
                <a:sym typeface="Telegraf"/>
              </a:rPr>
              <a:t> relevant resources within a night shift community group</a:t>
            </a: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EFEFEE"/>
        </a:solidFill>
      </p:bgPr>
    </p:bg>
    <p:spTree>
      <p:nvGrpSpPr>
        <p:cNvPr id="1" name=""/>
        <p:cNvGrpSpPr/>
        <p:nvPr/>
      </p:nvGrpSpPr>
      <p:grpSpPr>
        <a:xfrm>
          <a:off x="0" y="0"/>
          <a:ext cx="0" cy="0"/>
          <a:chOff x="0" y="0"/>
          <a:chExt cx="0" cy="0"/>
        </a:xfrm>
      </p:grpSpPr>
      <p:sp>
        <p:nvSpPr>
          <p:cNvPr name="TextBox 2" id="2"/>
          <p:cNvSpPr txBox="true"/>
          <p:nvPr/>
        </p:nvSpPr>
        <p:spPr>
          <a:xfrm rot="0">
            <a:off x="3579101" y="3414443"/>
            <a:ext cx="11511759" cy="910590"/>
          </a:xfrm>
          <a:prstGeom prst="rect">
            <a:avLst/>
          </a:prstGeom>
        </p:spPr>
        <p:txBody>
          <a:bodyPr anchor="t" rtlCol="false" tIns="0" lIns="0" bIns="0" rIns="0">
            <a:spAutoFit/>
          </a:bodyPr>
          <a:lstStyle/>
          <a:p>
            <a:pPr algn="ctr" marL="0" indent="0" lvl="0">
              <a:lnSpc>
                <a:spcPts val="7080"/>
              </a:lnSpc>
            </a:pPr>
            <a:r>
              <a:rPr lang="en-US" b="true" sz="6000">
                <a:solidFill>
                  <a:srgbClr val="000000"/>
                </a:solidFill>
                <a:latin typeface="RoxboroughCF Bold"/>
                <a:ea typeface="RoxboroughCF Bold"/>
                <a:cs typeface="RoxboroughCF Bold"/>
                <a:sym typeface="RoxboroughCF Bold"/>
              </a:rPr>
              <a:t>Values in Design</a:t>
            </a:r>
          </a:p>
        </p:txBody>
      </p:sp>
      <p:sp>
        <p:nvSpPr>
          <p:cNvPr name="AutoShape 3" id="3"/>
          <p:cNvSpPr/>
          <p:nvPr/>
        </p:nvSpPr>
        <p:spPr>
          <a:xfrm>
            <a:off x="2806515" y="6049500"/>
            <a:ext cx="19251599" cy="0"/>
          </a:xfrm>
          <a:prstGeom prst="line">
            <a:avLst/>
          </a:prstGeom>
          <a:ln cap="flat" w="47625">
            <a:solidFill>
              <a:srgbClr val="000000"/>
            </a:solidFill>
            <a:prstDash val="solid"/>
            <a:headEnd type="none" len="sm" w="sm"/>
            <a:tailEnd type="none" len="sm" w="sm"/>
          </a:ln>
        </p:spPr>
      </p:sp>
      <p:grpSp>
        <p:nvGrpSpPr>
          <p:cNvPr name="Group 4" id="4"/>
          <p:cNvGrpSpPr/>
          <p:nvPr/>
        </p:nvGrpSpPr>
        <p:grpSpPr>
          <a:xfrm rot="0">
            <a:off x="1924327" y="5143500"/>
            <a:ext cx="1764375" cy="1764375"/>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6" id="6"/>
          <p:cNvSpPr txBox="true"/>
          <p:nvPr/>
        </p:nvSpPr>
        <p:spPr>
          <a:xfrm rot="0">
            <a:off x="2579272" y="5435137"/>
            <a:ext cx="454485" cy="1047750"/>
          </a:xfrm>
          <a:prstGeom prst="rect">
            <a:avLst/>
          </a:prstGeom>
        </p:spPr>
        <p:txBody>
          <a:bodyPr anchor="t" rtlCol="false" tIns="0" lIns="0" bIns="0" rIns="0">
            <a:spAutoFit/>
          </a:bodyPr>
          <a:lstStyle/>
          <a:p>
            <a:pPr algn="ctr" marL="0" indent="0" lvl="0">
              <a:lnSpc>
                <a:spcPts val="8400"/>
              </a:lnSpc>
              <a:spcBef>
                <a:spcPct val="0"/>
              </a:spcBef>
            </a:pPr>
            <a:r>
              <a:rPr lang="en-US" b="true" sz="6000">
                <a:solidFill>
                  <a:srgbClr val="FFFFFF"/>
                </a:solidFill>
                <a:latin typeface="RoxboroughCF Bold"/>
                <a:ea typeface="RoxboroughCF Bold"/>
                <a:cs typeface="RoxboroughCF Bold"/>
                <a:sym typeface="RoxboroughCF Bold"/>
              </a:rPr>
              <a:t>1</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sp>
        <p:nvSpPr>
          <p:cNvPr name="Freeform 2" id="2"/>
          <p:cNvSpPr/>
          <p:nvPr/>
        </p:nvSpPr>
        <p:spPr>
          <a:xfrm flipH="false" flipV="false" rot="0">
            <a:off x="1286542" y="2901342"/>
            <a:ext cx="2924201" cy="6356958"/>
          </a:xfrm>
          <a:custGeom>
            <a:avLst/>
            <a:gdLst/>
            <a:ahLst/>
            <a:cxnLst/>
            <a:rect r="r" b="b" t="t" l="l"/>
            <a:pathLst>
              <a:path h="6356958" w="2924201">
                <a:moveTo>
                  <a:pt x="0" y="0"/>
                </a:moveTo>
                <a:lnTo>
                  <a:pt x="2924201" y="0"/>
                </a:lnTo>
                <a:lnTo>
                  <a:pt x="2924201" y="6356958"/>
                </a:lnTo>
                <a:lnTo>
                  <a:pt x="0" y="6356958"/>
                </a:lnTo>
                <a:lnTo>
                  <a:pt x="0" y="0"/>
                </a:lnTo>
                <a:close/>
              </a:path>
            </a:pathLst>
          </a:custGeom>
          <a:blipFill>
            <a:blip r:embed="rId2"/>
            <a:stretch>
              <a:fillRect l="0" t="0" r="0" b="0"/>
            </a:stretch>
          </a:blipFill>
        </p:spPr>
      </p:sp>
      <p:sp>
        <p:nvSpPr>
          <p:cNvPr name="Freeform 3" id="3"/>
          <p:cNvSpPr/>
          <p:nvPr/>
        </p:nvSpPr>
        <p:spPr>
          <a:xfrm flipH="false" flipV="false" rot="0">
            <a:off x="4479380" y="2901342"/>
            <a:ext cx="2924201" cy="6356958"/>
          </a:xfrm>
          <a:custGeom>
            <a:avLst/>
            <a:gdLst/>
            <a:ahLst/>
            <a:cxnLst/>
            <a:rect r="r" b="b" t="t" l="l"/>
            <a:pathLst>
              <a:path h="6356958" w="2924201">
                <a:moveTo>
                  <a:pt x="0" y="0"/>
                </a:moveTo>
                <a:lnTo>
                  <a:pt x="2924200" y="0"/>
                </a:lnTo>
                <a:lnTo>
                  <a:pt x="2924200" y="6356958"/>
                </a:lnTo>
                <a:lnTo>
                  <a:pt x="0" y="6356958"/>
                </a:lnTo>
                <a:lnTo>
                  <a:pt x="0" y="0"/>
                </a:lnTo>
                <a:close/>
              </a:path>
            </a:pathLst>
          </a:custGeom>
          <a:blipFill>
            <a:blip r:embed="rId3"/>
            <a:stretch>
              <a:fillRect l="0" t="0" r="0" b="0"/>
            </a:stretch>
          </a:blipFill>
        </p:spPr>
      </p:sp>
      <p:sp>
        <p:nvSpPr>
          <p:cNvPr name="Freeform 4" id="4"/>
          <p:cNvSpPr/>
          <p:nvPr/>
        </p:nvSpPr>
        <p:spPr>
          <a:xfrm flipH="false" flipV="false" rot="0">
            <a:off x="7676406" y="2901342"/>
            <a:ext cx="2924201" cy="6356958"/>
          </a:xfrm>
          <a:custGeom>
            <a:avLst/>
            <a:gdLst/>
            <a:ahLst/>
            <a:cxnLst/>
            <a:rect r="r" b="b" t="t" l="l"/>
            <a:pathLst>
              <a:path h="6356958" w="2924201">
                <a:moveTo>
                  <a:pt x="0" y="0"/>
                </a:moveTo>
                <a:lnTo>
                  <a:pt x="2924200" y="0"/>
                </a:lnTo>
                <a:lnTo>
                  <a:pt x="2924200" y="6356958"/>
                </a:lnTo>
                <a:lnTo>
                  <a:pt x="0" y="6356958"/>
                </a:lnTo>
                <a:lnTo>
                  <a:pt x="0" y="0"/>
                </a:lnTo>
                <a:close/>
              </a:path>
            </a:pathLst>
          </a:custGeom>
          <a:blipFill>
            <a:blip r:embed="rId4"/>
            <a:stretch>
              <a:fillRect l="0" t="0" r="0" b="0"/>
            </a:stretch>
          </a:blipFill>
        </p:spPr>
      </p:sp>
      <p:sp>
        <p:nvSpPr>
          <p:cNvPr name="Freeform 5" id="5"/>
          <p:cNvSpPr/>
          <p:nvPr/>
        </p:nvSpPr>
        <p:spPr>
          <a:xfrm flipH="false" flipV="false" rot="0">
            <a:off x="10876831" y="2901342"/>
            <a:ext cx="2924201" cy="6356958"/>
          </a:xfrm>
          <a:custGeom>
            <a:avLst/>
            <a:gdLst/>
            <a:ahLst/>
            <a:cxnLst/>
            <a:rect r="r" b="b" t="t" l="l"/>
            <a:pathLst>
              <a:path h="6356958" w="2924201">
                <a:moveTo>
                  <a:pt x="0" y="0"/>
                </a:moveTo>
                <a:lnTo>
                  <a:pt x="2924201" y="0"/>
                </a:lnTo>
                <a:lnTo>
                  <a:pt x="2924201" y="6356958"/>
                </a:lnTo>
                <a:lnTo>
                  <a:pt x="0" y="6356958"/>
                </a:lnTo>
                <a:lnTo>
                  <a:pt x="0" y="0"/>
                </a:lnTo>
                <a:close/>
              </a:path>
            </a:pathLst>
          </a:custGeom>
          <a:blipFill>
            <a:blip r:embed="rId5"/>
            <a:stretch>
              <a:fillRect l="0" t="0" r="0" b="0"/>
            </a:stretch>
          </a:blipFill>
        </p:spPr>
      </p:sp>
      <p:sp>
        <p:nvSpPr>
          <p:cNvPr name="Freeform 6" id="6"/>
          <p:cNvSpPr/>
          <p:nvPr/>
        </p:nvSpPr>
        <p:spPr>
          <a:xfrm flipH="false" flipV="false" rot="0">
            <a:off x="14077257" y="2901342"/>
            <a:ext cx="2924201" cy="6356958"/>
          </a:xfrm>
          <a:custGeom>
            <a:avLst/>
            <a:gdLst/>
            <a:ahLst/>
            <a:cxnLst/>
            <a:rect r="r" b="b" t="t" l="l"/>
            <a:pathLst>
              <a:path h="6356958" w="2924201">
                <a:moveTo>
                  <a:pt x="0" y="0"/>
                </a:moveTo>
                <a:lnTo>
                  <a:pt x="2924201" y="0"/>
                </a:lnTo>
                <a:lnTo>
                  <a:pt x="2924201" y="6356958"/>
                </a:lnTo>
                <a:lnTo>
                  <a:pt x="0" y="6356958"/>
                </a:lnTo>
                <a:lnTo>
                  <a:pt x="0" y="0"/>
                </a:lnTo>
                <a:close/>
              </a:path>
            </a:pathLst>
          </a:custGeom>
          <a:blipFill>
            <a:blip r:embed="rId6"/>
            <a:stretch>
              <a:fillRect l="0" t="0" r="0" b="0"/>
            </a:stretch>
          </a:blipFill>
        </p:spPr>
      </p:sp>
      <p:sp>
        <p:nvSpPr>
          <p:cNvPr name="Freeform 7" id="7"/>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7"/>
            <a:stretch>
              <a:fillRect l="0" t="0" r="0" b="0"/>
            </a:stretch>
          </a:blipFill>
        </p:spPr>
      </p:sp>
      <p:sp>
        <p:nvSpPr>
          <p:cNvPr name="TextBox 8" id="8"/>
          <p:cNvSpPr txBox="true"/>
          <p:nvPr/>
        </p:nvSpPr>
        <p:spPr>
          <a:xfrm rot="0">
            <a:off x="1028700" y="1038225"/>
            <a:ext cx="15703928" cy="687926"/>
          </a:xfrm>
          <a:prstGeom prst="rect">
            <a:avLst/>
          </a:prstGeom>
        </p:spPr>
        <p:txBody>
          <a:bodyPr anchor="t" rtlCol="false" tIns="0" lIns="0" bIns="0" rIns="0">
            <a:spAutoFit/>
          </a:bodyPr>
          <a:lstStyle/>
          <a:p>
            <a:pPr algn="ctr" marL="0" indent="0" lvl="0">
              <a:lnSpc>
                <a:spcPts val="5428"/>
              </a:lnSpc>
              <a:spcBef>
                <a:spcPct val="0"/>
              </a:spcBef>
            </a:pPr>
            <a:r>
              <a:rPr lang="en-US" b="true" sz="4600">
                <a:solidFill>
                  <a:srgbClr val="000000"/>
                </a:solidFill>
                <a:latin typeface="RoxboroughCF Bold"/>
                <a:ea typeface="RoxboroughCF Bold"/>
                <a:cs typeface="RoxboroughCF Bold"/>
                <a:sym typeface="RoxboroughCF Bold"/>
              </a:rPr>
              <a:t>2. Moderate Task Flow</a:t>
            </a:r>
          </a:p>
        </p:txBody>
      </p:sp>
      <p:sp>
        <p:nvSpPr>
          <p:cNvPr name="TextBox 9" id="9"/>
          <p:cNvSpPr txBox="true"/>
          <p:nvPr/>
        </p:nvSpPr>
        <p:spPr>
          <a:xfrm rot="0">
            <a:off x="4660970" y="1853662"/>
            <a:ext cx="8884296" cy="485718"/>
          </a:xfrm>
          <a:prstGeom prst="rect">
            <a:avLst/>
          </a:prstGeom>
        </p:spPr>
        <p:txBody>
          <a:bodyPr anchor="t" rtlCol="false" tIns="0" lIns="0" bIns="0" rIns="0">
            <a:spAutoFit/>
          </a:bodyPr>
          <a:lstStyle/>
          <a:p>
            <a:pPr algn="l">
              <a:lnSpc>
                <a:spcPts val="3679"/>
              </a:lnSpc>
            </a:pPr>
            <a:r>
              <a:rPr lang="en-US" sz="2627">
                <a:solidFill>
                  <a:srgbClr val="000000"/>
                </a:solidFill>
                <a:latin typeface="Telegraf"/>
                <a:ea typeface="Telegraf"/>
                <a:cs typeface="Telegraf"/>
                <a:sym typeface="Telegraf"/>
              </a:rPr>
              <a:t>Sharing wisdom and </a:t>
            </a:r>
            <a:r>
              <a:rPr lang="en-US" sz="2627" b="true">
                <a:solidFill>
                  <a:srgbClr val="000000"/>
                </a:solidFill>
                <a:latin typeface="Telegraf Bold"/>
                <a:ea typeface="Telegraf Bold"/>
                <a:cs typeface="Telegraf Bold"/>
                <a:sym typeface="Telegraf Bold"/>
              </a:rPr>
              <a:t>contributing</a:t>
            </a:r>
            <a:r>
              <a:rPr lang="en-US" sz="2627">
                <a:solidFill>
                  <a:srgbClr val="000000"/>
                </a:solidFill>
                <a:latin typeface="Telegraf"/>
                <a:ea typeface="Telegraf"/>
                <a:cs typeface="Telegraf"/>
                <a:sym typeface="Telegraf"/>
              </a:rPr>
              <a:t> to a community forum</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sp>
        <p:nvSpPr>
          <p:cNvPr name="Freeform 2" id="2"/>
          <p:cNvSpPr/>
          <p:nvPr/>
        </p:nvSpPr>
        <p:spPr>
          <a:xfrm flipH="false" flipV="false" rot="0">
            <a:off x="5512988" y="2901342"/>
            <a:ext cx="2924201" cy="6356958"/>
          </a:xfrm>
          <a:custGeom>
            <a:avLst/>
            <a:gdLst/>
            <a:ahLst/>
            <a:cxnLst/>
            <a:rect r="r" b="b" t="t" l="l"/>
            <a:pathLst>
              <a:path h="6356958" w="2924201">
                <a:moveTo>
                  <a:pt x="0" y="0"/>
                </a:moveTo>
                <a:lnTo>
                  <a:pt x="2924201" y="0"/>
                </a:lnTo>
                <a:lnTo>
                  <a:pt x="2924201" y="6356958"/>
                </a:lnTo>
                <a:lnTo>
                  <a:pt x="0" y="6356958"/>
                </a:lnTo>
                <a:lnTo>
                  <a:pt x="0" y="0"/>
                </a:lnTo>
                <a:close/>
              </a:path>
            </a:pathLst>
          </a:custGeom>
          <a:blipFill>
            <a:blip r:embed="rId2"/>
            <a:stretch>
              <a:fillRect l="0" t="0" r="0" b="0"/>
            </a:stretch>
          </a:blipFill>
        </p:spPr>
      </p:sp>
      <p:sp>
        <p:nvSpPr>
          <p:cNvPr name="Freeform 3" id="3"/>
          <p:cNvSpPr/>
          <p:nvPr/>
        </p:nvSpPr>
        <p:spPr>
          <a:xfrm flipH="false" flipV="false" rot="0">
            <a:off x="9589714" y="2901342"/>
            <a:ext cx="2924201" cy="6356958"/>
          </a:xfrm>
          <a:custGeom>
            <a:avLst/>
            <a:gdLst/>
            <a:ahLst/>
            <a:cxnLst/>
            <a:rect r="r" b="b" t="t" l="l"/>
            <a:pathLst>
              <a:path h="6356958" w="2924201">
                <a:moveTo>
                  <a:pt x="0" y="0"/>
                </a:moveTo>
                <a:lnTo>
                  <a:pt x="2924200" y="0"/>
                </a:lnTo>
                <a:lnTo>
                  <a:pt x="2924200" y="6356958"/>
                </a:lnTo>
                <a:lnTo>
                  <a:pt x="0" y="6356958"/>
                </a:lnTo>
                <a:lnTo>
                  <a:pt x="0" y="0"/>
                </a:lnTo>
                <a:close/>
              </a:path>
            </a:pathLst>
          </a:custGeom>
          <a:blipFill>
            <a:blip r:embed="rId3"/>
            <a:stretch>
              <a:fillRect l="0" t="0" r="0" b="0"/>
            </a:stretch>
          </a:blipFill>
        </p:spPr>
      </p:sp>
      <p:sp>
        <p:nvSpPr>
          <p:cNvPr name="Freeform 4" id="4"/>
          <p:cNvSpPr/>
          <p:nvPr/>
        </p:nvSpPr>
        <p:spPr>
          <a:xfrm flipH="false" flipV="false" rot="0">
            <a:off x="1439674" y="2901342"/>
            <a:ext cx="2924201" cy="6356958"/>
          </a:xfrm>
          <a:custGeom>
            <a:avLst/>
            <a:gdLst/>
            <a:ahLst/>
            <a:cxnLst/>
            <a:rect r="r" b="b" t="t" l="l"/>
            <a:pathLst>
              <a:path h="6356958" w="2924201">
                <a:moveTo>
                  <a:pt x="0" y="0"/>
                </a:moveTo>
                <a:lnTo>
                  <a:pt x="2924200" y="0"/>
                </a:lnTo>
                <a:lnTo>
                  <a:pt x="2924200" y="6356958"/>
                </a:lnTo>
                <a:lnTo>
                  <a:pt x="0" y="6356958"/>
                </a:lnTo>
                <a:lnTo>
                  <a:pt x="0" y="0"/>
                </a:lnTo>
                <a:close/>
              </a:path>
            </a:pathLst>
          </a:custGeom>
          <a:blipFill>
            <a:blip r:embed="rId4"/>
            <a:stretch>
              <a:fillRect l="0" t="0" r="0" b="0"/>
            </a:stretch>
          </a:blipFill>
        </p:spPr>
      </p:sp>
      <p:sp>
        <p:nvSpPr>
          <p:cNvPr name="Freeform 5" id="5"/>
          <p:cNvSpPr/>
          <p:nvPr/>
        </p:nvSpPr>
        <p:spPr>
          <a:xfrm flipH="false" flipV="false" rot="0">
            <a:off x="13666439" y="2901342"/>
            <a:ext cx="2924201" cy="6356958"/>
          </a:xfrm>
          <a:custGeom>
            <a:avLst/>
            <a:gdLst/>
            <a:ahLst/>
            <a:cxnLst/>
            <a:rect r="r" b="b" t="t" l="l"/>
            <a:pathLst>
              <a:path h="6356958" w="2924201">
                <a:moveTo>
                  <a:pt x="0" y="0"/>
                </a:moveTo>
                <a:lnTo>
                  <a:pt x="2924201" y="0"/>
                </a:lnTo>
                <a:lnTo>
                  <a:pt x="2924201" y="6356958"/>
                </a:lnTo>
                <a:lnTo>
                  <a:pt x="0" y="6356958"/>
                </a:lnTo>
                <a:lnTo>
                  <a:pt x="0" y="0"/>
                </a:lnTo>
                <a:close/>
              </a:path>
            </a:pathLst>
          </a:custGeom>
          <a:blipFill>
            <a:blip r:embed="rId5"/>
            <a:stretch>
              <a:fillRect l="0" t="0" r="0" b="0"/>
            </a:stretch>
          </a:blipFill>
        </p:spPr>
      </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6"/>
            <a:stretch>
              <a:fillRect l="0" t="0" r="0" b="0"/>
            </a:stretch>
          </a:blipFill>
        </p:spPr>
      </p:sp>
      <p:sp>
        <p:nvSpPr>
          <p:cNvPr name="TextBox 7" id="7"/>
          <p:cNvSpPr txBox="true"/>
          <p:nvPr/>
        </p:nvSpPr>
        <p:spPr>
          <a:xfrm rot="0">
            <a:off x="1028700" y="1038225"/>
            <a:ext cx="15703928" cy="687926"/>
          </a:xfrm>
          <a:prstGeom prst="rect">
            <a:avLst/>
          </a:prstGeom>
        </p:spPr>
        <p:txBody>
          <a:bodyPr anchor="t" rtlCol="false" tIns="0" lIns="0" bIns="0" rIns="0">
            <a:spAutoFit/>
          </a:bodyPr>
          <a:lstStyle/>
          <a:p>
            <a:pPr algn="ctr" marL="0" indent="0" lvl="0">
              <a:lnSpc>
                <a:spcPts val="5428"/>
              </a:lnSpc>
              <a:spcBef>
                <a:spcPct val="0"/>
              </a:spcBef>
            </a:pPr>
            <a:r>
              <a:rPr lang="en-US" b="true" sz="4600">
                <a:solidFill>
                  <a:srgbClr val="000000"/>
                </a:solidFill>
                <a:latin typeface="RoxboroughCF Bold"/>
                <a:ea typeface="RoxboroughCF Bold"/>
                <a:cs typeface="RoxboroughCF Bold"/>
                <a:sym typeface="RoxboroughCF Bold"/>
              </a:rPr>
              <a:t>2. Moderate Task Flow</a:t>
            </a:r>
          </a:p>
        </p:txBody>
      </p:sp>
      <p:sp>
        <p:nvSpPr>
          <p:cNvPr name="TextBox 8" id="8"/>
          <p:cNvSpPr txBox="true"/>
          <p:nvPr/>
        </p:nvSpPr>
        <p:spPr>
          <a:xfrm rot="0">
            <a:off x="4797681" y="1872468"/>
            <a:ext cx="8823854" cy="485718"/>
          </a:xfrm>
          <a:prstGeom prst="rect">
            <a:avLst/>
          </a:prstGeom>
        </p:spPr>
        <p:txBody>
          <a:bodyPr anchor="t" rtlCol="false" tIns="0" lIns="0" bIns="0" rIns="0">
            <a:spAutoFit/>
          </a:bodyPr>
          <a:lstStyle/>
          <a:p>
            <a:pPr algn="r">
              <a:lnSpc>
                <a:spcPts val="3679"/>
              </a:lnSpc>
            </a:pPr>
            <a:r>
              <a:rPr lang="en-US" sz="2627" b="true">
                <a:solidFill>
                  <a:srgbClr val="000000"/>
                </a:solidFill>
                <a:latin typeface="Telegraf Bold"/>
                <a:ea typeface="Telegraf Bold"/>
                <a:cs typeface="Telegraf Bold"/>
                <a:sym typeface="Telegraf Bold"/>
              </a:rPr>
              <a:t>Sharing</a:t>
            </a:r>
            <a:r>
              <a:rPr lang="en-US" sz="2627">
                <a:solidFill>
                  <a:srgbClr val="000000"/>
                </a:solidFill>
                <a:latin typeface="Telegraf"/>
                <a:ea typeface="Telegraf"/>
                <a:cs typeface="Telegraf"/>
                <a:sym typeface="Telegraf"/>
              </a:rPr>
              <a:t> wisdom and contributing to a community forum</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sp>
        <p:nvSpPr>
          <p:cNvPr name="Freeform 2" id="2"/>
          <p:cNvSpPr/>
          <p:nvPr/>
        </p:nvSpPr>
        <p:spPr>
          <a:xfrm flipH="false" flipV="false" rot="0">
            <a:off x="1495842" y="2514792"/>
            <a:ext cx="15274885" cy="7198167"/>
          </a:xfrm>
          <a:custGeom>
            <a:avLst/>
            <a:gdLst/>
            <a:ahLst/>
            <a:cxnLst/>
            <a:rect r="r" b="b" t="t" l="l"/>
            <a:pathLst>
              <a:path h="7198167" w="15274885">
                <a:moveTo>
                  <a:pt x="0" y="0"/>
                </a:moveTo>
                <a:lnTo>
                  <a:pt x="15274886" y="0"/>
                </a:lnTo>
                <a:lnTo>
                  <a:pt x="15274886" y="7198167"/>
                </a:lnTo>
                <a:lnTo>
                  <a:pt x="0" y="7198167"/>
                </a:lnTo>
                <a:lnTo>
                  <a:pt x="0" y="0"/>
                </a:lnTo>
                <a:close/>
              </a:path>
            </a:pathLst>
          </a:custGeom>
          <a:blipFill>
            <a:blip r:embed="rId2"/>
            <a:stretch>
              <a:fillRect l="-582" t="-17667" r="-1131" b="-3744"/>
            </a:stretch>
          </a:blipFill>
        </p:spPr>
      </p:sp>
      <p:sp>
        <p:nvSpPr>
          <p:cNvPr name="Freeform 3" id="3"/>
          <p:cNvSpPr/>
          <p:nvPr/>
        </p:nvSpPr>
        <p:spPr>
          <a:xfrm flipH="false" flipV="false" rot="0">
            <a:off x="7764846" y="6921056"/>
            <a:ext cx="2689095" cy="1909136"/>
          </a:xfrm>
          <a:custGeom>
            <a:avLst/>
            <a:gdLst/>
            <a:ahLst/>
            <a:cxnLst/>
            <a:rect r="r" b="b" t="t" l="l"/>
            <a:pathLst>
              <a:path h="1909136" w="2689095">
                <a:moveTo>
                  <a:pt x="0" y="0"/>
                </a:moveTo>
                <a:lnTo>
                  <a:pt x="2689094" y="0"/>
                </a:lnTo>
                <a:lnTo>
                  <a:pt x="2689094" y="1909135"/>
                </a:lnTo>
                <a:lnTo>
                  <a:pt x="0" y="1909135"/>
                </a:lnTo>
                <a:lnTo>
                  <a:pt x="0" y="0"/>
                </a:lnTo>
                <a:close/>
              </a:path>
            </a:pathLst>
          </a:custGeom>
          <a:blipFill>
            <a:blip r:embed="rId3"/>
            <a:stretch>
              <a:fillRect l="0" t="-104" r="0" b="-104"/>
            </a:stretch>
          </a:blipFill>
        </p:spPr>
      </p:sp>
      <p:sp>
        <p:nvSpPr>
          <p:cNvPr name="TextBox 4" id="4"/>
          <p:cNvSpPr txBox="true"/>
          <p:nvPr/>
        </p:nvSpPr>
        <p:spPr>
          <a:xfrm rot="0">
            <a:off x="1028700" y="1038225"/>
            <a:ext cx="15703928" cy="687926"/>
          </a:xfrm>
          <a:prstGeom prst="rect">
            <a:avLst/>
          </a:prstGeom>
        </p:spPr>
        <p:txBody>
          <a:bodyPr anchor="t" rtlCol="false" tIns="0" lIns="0" bIns="0" rIns="0">
            <a:spAutoFit/>
          </a:bodyPr>
          <a:lstStyle/>
          <a:p>
            <a:pPr algn="ctr" marL="0" indent="0" lvl="0">
              <a:lnSpc>
                <a:spcPts val="5428"/>
              </a:lnSpc>
              <a:spcBef>
                <a:spcPct val="0"/>
              </a:spcBef>
            </a:pPr>
            <a:r>
              <a:rPr lang="en-US" b="true" sz="4600">
                <a:solidFill>
                  <a:srgbClr val="000000"/>
                </a:solidFill>
                <a:latin typeface="RoxboroughCF Bold"/>
                <a:ea typeface="RoxboroughCF Bold"/>
                <a:cs typeface="RoxboroughCF Bold"/>
                <a:sym typeface="RoxboroughCF Bold"/>
              </a:rPr>
              <a:t>3. Complex Task Flow</a:t>
            </a:r>
          </a:p>
        </p:txBody>
      </p:sp>
      <p:sp>
        <p:nvSpPr>
          <p:cNvPr name="TextBox 5" id="5"/>
          <p:cNvSpPr txBox="true"/>
          <p:nvPr/>
        </p:nvSpPr>
        <p:spPr>
          <a:xfrm rot="0">
            <a:off x="2247139" y="1891275"/>
            <a:ext cx="13793722" cy="485718"/>
          </a:xfrm>
          <a:prstGeom prst="rect">
            <a:avLst/>
          </a:prstGeom>
        </p:spPr>
        <p:txBody>
          <a:bodyPr anchor="t" rtlCol="false" tIns="0" lIns="0" bIns="0" rIns="0">
            <a:spAutoFit/>
          </a:bodyPr>
          <a:lstStyle/>
          <a:p>
            <a:pPr algn="ctr">
              <a:lnSpc>
                <a:spcPts val="3679"/>
              </a:lnSpc>
            </a:pPr>
            <a:r>
              <a:rPr lang="en-US" sz="2627">
                <a:solidFill>
                  <a:srgbClr val="000000"/>
                </a:solidFill>
                <a:latin typeface="Telegraf"/>
                <a:ea typeface="Telegraf"/>
                <a:cs typeface="Telegraf"/>
                <a:sym typeface="Telegraf"/>
              </a:rPr>
              <a:t>Taking action on post suggestions through </a:t>
            </a:r>
            <a:r>
              <a:rPr lang="en-US" sz="2627" b="true">
                <a:solidFill>
                  <a:srgbClr val="000000"/>
                </a:solidFill>
                <a:latin typeface="Telegraf Bold"/>
                <a:ea typeface="Telegraf Bold"/>
                <a:cs typeface="Telegraf Bold"/>
                <a:sym typeface="Telegraf Bold"/>
              </a:rPr>
              <a:t>creating</a:t>
            </a:r>
            <a:r>
              <a:rPr lang="en-US" sz="2627">
                <a:solidFill>
                  <a:srgbClr val="000000"/>
                </a:solidFill>
                <a:latin typeface="Telegraf"/>
                <a:ea typeface="Telegraf"/>
                <a:cs typeface="Telegraf"/>
                <a:sym typeface="Telegraf"/>
              </a:rPr>
              <a:t> </a:t>
            </a:r>
            <a:r>
              <a:rPr lang="en-US" sz="2627" b="true">
                <a:solidFill>
                  <a:srgbClr val="000000"/>
                </a:solidFill>
                <a:latin typeface="Telegraf Bold"/>
                <a:ea typeface="Telegraf Bold"/>
                <a:cs typeface="Telegraf Bold"/>
                <a:sym typeface="Telegraf Bold"/>
              </a:rPr>
              <a:t>reminders </a:t>
            </a:r>
            <a:r>
              <a:rPr lang="en-US" sz="2627">
                <a:solidFill>
                  <a:srgbClr val="000000"/>
                </a:solidFill>
                <a:latin typeface="Telegraf"/>
                <a:ea typeface="Telegraf"/>
                <a:cs typeface="Telegraf"/>
                <a:sym typeface="Telegraf"/>
              </a:rPr>
              <a:t>and calendar integration</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sp>
        <p:nvSpPr>
          <p:cNvPr name="Freeform 2" id="2"/>
          <p:cNvSpPr/>
          <p:nvPr/>
        </p:nvSpPr>
        <p:spPr>
          <a:xfrm flipH="false" flipV="false" rot="0">
            <a:off x="13768480" y="2901342"/>
            <a:ext cx="2924201" cy="6356958"/>
          </a:xfrm>
          <a:custGeom>
            <a:avLst/>
            <a:gdLst/>
            <a:ahLst/>
            <a:cxnLst/>
            <a:rect r="r" b="b" t="t" l="l"/>
            <a:pathLst>
              <a:path h="6356958" w="2924201">
                <a:moveTo>
                  <a:pt x="0" y="0"/>
                </a:moveTo>
                <a:lnTo>
                  <a:pt x="2924201" y="0"/>
                </a:lnTo>
                <a:lnTo>
                  <a:pt x="2924201" y="6356958"/>
                </a:lnTo>
                <a:lnTo>
                  <a:pt x="0" y="6356958"/>
                </a:lnTo>
                <a:lnTo>
                  <a:pt x="0" y="0"/>
                </a:lnTo>
                <a:close/>
              </a:path>
            </a:pathLst>
          </a:custGeom>
          <a:blipFill>
            <a:blip r:embed="rId2"/>
            <a:stretch>
              <a:fillRect l="0" t="0" r="0" b="0"/>
            </a:stretch>
          </a:blipFill>
        </p:spPr>
      </p:sp>
      <p:sp>
        <p:nvSpPr>
          <p:cNvPr name="Freeform 3" id="3"/>
          <p:cNvSpPr/>
          <p:nvPr/>
        </p:nvSpPr>
        <p:spPr>
          <a:xfrm flipH="false" flipV="false" rot="0">
            <a:off x="9710805" y="2901342"/>
            <a:ext cx="2924201" cy="6356958"/>
          </a:xfrm>
          <a:custGeom>
            <a:avLst/>
            <a:gdLst/>
            <a:ahLst/>
            <a:cxnLst/>
            <a:rect r="r" b="b" t="t" l="l"/>
            <a:pathLst>
              <a:path h="6356958" w="2924201">
                <a:moveTo>
                  <a:pt x="0" y="0"/>
                </a:moveTo>
                <a:lnTo>
                  <a:pt x="2924200" y="0"/>
                </a:lnTo>
                <a:lnTo>
                  <a:pt x="2924200" y="6356958"/>
                </a:lnTo>
                <a:lnTo>
                  <a:pt x="0" y="6356958"/>
                </a:lnTo>
                <a:lnTo>
                  <a:pt x="0" y="0"/>
                </a:lnTo>
                <a:close/>
              </a:path>
            </a:pathLst>
          </a:custGeom>
          <a:blipFill>
            <a:blip r:embed="rId3"/>
            <a:stretch>
              <a:fillRect l="0" t="0" r="0" b="0"/>
            </a:stretch>
          </a:blipFill>
        </p:spPr>
      </p:sp>
      <p:sp>
        <p:nvSpPr>
          <p:cNvPr name="Freeform 4" id="4"/>
          <p:cNvSpPr/>
          <p:nvPr/>
        </p:nvSpPr>
        <p:spPr>
          <a:xfrm flipH="false" flipV="false" rot="0">
            <a:off x="5653129" y="2901342"/>
            <a:ext cx="2924201" cy="6356958"/>
          </a:xfrm>
          <a:custGeom>
            <a:avLst/>
            <a:gdLst/>
            <a:ahLst/>
            <a:cxnLst/>
            <a:rect r="r" b="b" t="t" l="l"/>
            <a:pathLst>
              <a:path h="6356958" w="2924201">
                <a:moveTo>
                  <a:pt x="0" y="0"/>
                </a:moveTo>
                <a:lnTo>
                  <a:pt x="2924201" y="0"/>
                </a:lnTo>
                <a:lnTo>
                  <a:pt x="2924201" y="6356958"/>
                </a:lnTo>
                <a:lnTo>
                  <a:pt x="0" y="6356958"/>
                </a:lnTo>
                <a:lnTo>
                  <a:pt x="0" y="0"/>
                </a:lnTo>
                <a:close/>
              </a:path>
            </a:pathLst>
          </a:custGeom>
          <a:blipFill>
            <a:blip r:embed="rId4"/>
            <a:stretch>
              <a:fillRect l="0" t="0" r="0" b="0"/>
            </a:stretch>
          </a:blipFill>
        </p:spPr>
      </p:sp>
      <p:sp>
        <p:nvSpPr>
          <p:cNvPr name="Freeform 5" id="5"/>
          <p:cNvSpPr/>
          <p:nvPr/>
        </p:nvSpPr>
        <p:spPr>
          <a:xfrm flipH="false" flipV="false" rot="0">
            <a:off x="1595319" y="2901342"/>
            <a:ext cx="2924201" cy="6356958"/>
          </a:xfrm>
          <a:custGeom>
            <a:avLst/>
            <a:gdLst/>
            <a:ahLst/>
            <a:cxnLst/>
            <a:rect r="r" b="b" t="t" l="l"/>
            <a:pathLst>
              <a:path h="6356958" w="2924201">
                <a:moveTo>
                  <a:pt x="0" y="0"/>
                </a:moveTo>
                <a:lnTo>
                  <a:pt x="2924201" y="0"/>
                </a:lnTo>
                <a:lnTo>
                  <a:pt x="2924201" y="6356958"/>
                </a:lnTo>
                <a:lnTo>
                  <a:pt x="0" y="6356958"/>
                </a:lnTo>
                <a:lnTo>
                  <a:pt x="0" y="0"/>
                </a:lnTo>
                <a:close/>
              </a:path>
            </a:pathLst>
          </a:custGeom>
          <a:blipFill>
            <a:blip r:embed="rId5"/>
            <a:stretch>
              <a:fillRect l="0" t="0" r="0" b="0"/>
            </a:stretch>
          </a:blipFill>
        </p:spPr>
      </p:sp>
      <p:sp>
        <p:nvSpPr>
          <p:cNvPr name="Freeform 6" id="6"/>
          <p:cNvSpPr/>
          <p:nvPr/>
        </p:nvSpPr>
        <p:spPr>
          <a:xfrm flipH="false" flipV="false" rot="0">
            <a:off x="2499" y="0"/>
            <a:ext cx="18285501" cy="10285594"/>
          </a:xfrm>
          <a:custGeom>
            <a:avLst/>
            <a:gdLst/>
            <a:ahLst/>
            <a:cxnLst/>
            <a:rect r="r" b="b" t="t" l="l"/>
            <a:pathLst>
              <a:path h="10285594" w="18285501">
                <a:moveTo>
                  <a:pt x="0" y="0"/>
                </a:moveTo>
                <a:lnTo>
                  <a:pt x="18285501" y="0"/>
                </a:lnTo>
                <a:lnTo>
                  <a:pt x="18285501" y="10285594"/>
                </a:lnTo>
                <a:lnTo>
                  <a:pt x="0" y="10285594"/>
                </a:lnTo>
                <a:lnTo>
                  <a:pt x="0" y="0"/>
                </a:lnTo>
                <a:close/>
              </a:path>
            </a:pathLst>
          </a:custGeom>
          <a:blipFill>
            <a:blip r:embed="rId6"/>
            <a:stretch>
              <a:fillRect l="0" t="0" r="0" b="0"/>
            </a:stretch>
          </a:blipFill>
        </p:spPr>
      </p:sp>
      <p:sp>
        <p:nvSpPr>
          <p:cNvPr name="TextBox 7" id="7"/>
          <p:cNvSpPr txBox="true"/>
          <p:nvPr/>
        </p:nvSpPr>
        <p:spPr>
          <a:xfrm rot="0">
            <a:off x="1028700" y="1038225"/>
            <a:ext cx="15703928" cy="687926"/>
          </a:xfrm>
          <a:prstGeom prst="rect">
            <a:avLst/>
          </a:prstGeom>
        </p:spPr>
        <p:txBody>
          <a:bodyPr anchor="t" rtlCol="false" tIns="0" lIns="0" bIns="0" rIns="0">
            <a:spAutoFit/>
          </a:bodyPr>
          <a:lstStyle/>
          <a:p>
            <a:pPr algn="ctr" marL="0" indent="0" lvl="0">
              <a:lnSpc>
                <a:spcPts val="5428"/>
              </a:lnSpc>
              <a:spcBef>
                <a:spcPct val="0"/>
              </a:spcBef>
            </a:pPr>
            <a:r>
              <a:rPr lang="en-US" b="true" sz="4600">
                <a:solidFill>
                  <a:srgbClr val="000000"/>
                </a:solidFill>
                <a:latin typeface="RoxboroughCF Bold"/>
                <a:ea typeface="RoxboroughCF Bold"/>
                <a:cs typeface="RoxboroughCF Bold"/>
                <a:sym typeface="RoxboroughCF Bold"/>
              </a:rPr>
              <a:t>3. Complex Task Flow</a:t>
            </a:r>
          </a:p>
        </p:txBody>
      </p:sp>
      <p:sp>
        <p:nvSpPr>
          <p:cNvPr name="TextBox 8" id="8"/>
          <p:cNvSpPr txBox="true"/>
          <p:nvPr/>
        </p:nvSpPr>
        <p:spPr>
          <a:xfrm rot="0">
            <a:off x="2232835" y="1891275"/>
            <a:ext cx="13822330" cy="485718"/>
          </a:xfrm>
          <a:prstGeom prst="rect">
            <a:avLst/>
          </a:prstGeom>
        </p:spPr>
        <p:txBody>
          <a:bodyPr anchor="t" rtlCol="false" tIns="0" lIns="0" bIns="0" rIns="0">
            <a:spAutoFit/>
          </a:bodyPr>
          <a:lstStyle/>
          <a:p>
            <a:pPr algn="ctr">
              <a:lnSpc>
                <a:spcPts val="3679"/>
              </a:lnSpc>
            </a:pPr>
            <a:r>
              <a:rPr lang="en-US" sz="2627">
                <a:solidFill>
                  <a:srgbClr val="000000"/>
                </a:solidFill>
                <a:latin typeface="Telegraf"/>
                <a:ea typeface="Telegraf"/>
                <a:cs typeface="Telegraf"/>
                <a:sym typeface="Telegraf"/>
              </a:rPr>
              <a:t>Taking action on post suggestions through creating reminders and </a:t>
            </a:r>
            <a:r>
              <a:rPr lang="en-US" sz="2627" b="true">
                <a:solidFill>
                  <a:srgbClr val="000000"/>
                </a:solidFill>
                <a:latin typeface="Telegraf Bold"/>
                <a:ea typeface="Telegraf Bold"/>
                <a:cs typeface="Telegraf Bold"/>
                <a:sym typeface="Telegraf Bold"/>
              </a:rPr>
              <a:t>calendar integration</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7335322" y="2627766"/>
            <a:ext cx="3347905" cy="6923626"/>
          </a:xfrm>
          <a:prstGeom prst="rect">
            <a:avLst/>
          </a:prstGeom>
        </p:spPr>
      </p:pic>
      <p:pic>
        <p:nvPicPr>
          <p:cNvPr name="Picture 3" id="3">
            <a:hlinkClick action="ppaction://media"/>
          </p:cNvPr>
          <p:cNvPicPr>
            <a:picLocks noChangeAspect="true"/>
          </p:cNvPicPr>
          <p:nvPr>
            <a:videoFile r:link="rId6"/>
            <p:extLst>
              <p:ext uri="{DAA4B4D4-6D71-4841-9C94-3DE7FCFB9230}">
                <p14:media xmlns:p14="http://schemas.microsoft.com/office/powerpoint/2010/main" r:embed="rId7"/>
              </p:ext>
            </p:extLst>
          </p:nvPr>
        </p:nvPicPr>
        <p:blipFill>
          <a:blip r:embed="rId5"/>
          <a:srcRect l="0" t="0" r="0" b="0"/>
          <a:stretch>
            <a:fillRect/>
          </a:stretch>
        </p:blipFill>
        <p:spPr>
          <a:xfrm flipH="false" flipV="false" rot="0">
            <a:off x="13384723" y="2627766"/>
            <a:ext cx="3347905" cy="6923626"/>
          </a:xfrm>
          <a:prstGeom prst="rect">
            <a:avLst/>
          </a:prstGeom>
        </p:spPr>
      </p:pic>
      <p:pic>
        <p:nvPicPr>
          <p:cNvPr name="Picture 4" id="4">
            <a:hlinkClick action="ppaction://media"/>
          </p:cNvPr>
          <p:cNvPicPr>
            <a:picLocks noChangeAspect="true"/>
          </p:cNvPicPr>
          <p:nvPr>
            <a:videoFile r:link="rId9"/>
            <p:extLst>
              <p:ext uri="{DAA4B4D4-6D71-4841-9C94-3DE7FCFB9230}">
                <p14:media xmlns:p14="http://schemas.microsoft.com/office/powerpoint/2010/main" r:embed="rId10"/>
              </p:ext>
            </p:extLst>
          </p:nvPr>
        </p:nvPicPr>
        <p:blipFill>
          <a:blip r:embed="rId8"/>
          <a:srcRect l="0" t="0" r="0" b="0"/>
          <a:stretch>
            <a:fillRect/>
          </a:stretch>
        </p:blipFill>
        <p:spPr>
          <a:xfrm flipH="false" flipV="false" rot="0">
            <a:off x="1411333" y="2627766"/>
            <a:ext cx="3347905" cy="6923626"/>
          </a:xfrm>
          <a:prstGeom prst="rect">
            <a:avLst/>
          </a:prstGeom>
        </p:spPr>
      </p:pic>
      <p:sp>
        <p:nvSpPr>
          <p:cNvPr name="TextBox 5" id="5"/>
          <p:cNvSpPr txBox="true"/>
          <p:nvPr/>
        </p:nvSpPr>
        <p:spPr>
          <a:xfrm rot="0">
            <a:off x="1028700" y="1038225"/>
            <a:ext cx="15703928" cy="687959"/>
          </a:xfrm>
          <a:prstGeom prst="rect">
            <a:avLst/>
          </a:prstGeom>
        </p:spPr>
        <p:txBody>
          <a:bodyPr anchor="t" rtlCol="false" tIns="0" lIns="0" bIns="0" rIns="0">
            <a:spAutoFit/>
          </a:bodyPr>
          <a:lstStyle/>
          <a:p>
            <a:pPr algn="ctr" marL="0" indent="0" lvl="0">
              <a:lnSpc>
                <a:spcPts val="5428"/>
              </a:lnSpc>
              <a:spcBef>
                <a:spcPct val="0"/>
              </a:spcBef>
            </a:pPr>
            <a:r>
              <a:rPr lang="en-US" b="true" sz="4600">
                <a:solidFill>
                  <a:srgbClr val="000000"/>
                </a:solidFill>
                <a:latin typeface="RoxboroughCF Bold"/>
                <a:ea typeface="RoxboroughCF Bold"/>
                <a:cs typeface="RoxboroughCF Bold"/>
                <a:sym typeface="RoxboroughCF Bold"/>
              </a:rPr>
              <a:t>Prototype Demos</a:t>
            </a:r>
          </a:p>
        </p:txBody>
      </p:sp>
      <p:sp>
        <p:nvSpPr>
          <p:cNvPr name="TextBox 6" id="6"/>
          <p:cNvSpPr txBox="true"/>
          <p:nvPr/>
        </p:nvSpPr>
        <p:spPr>
          <a:xfrm rot="0">
            <a:off x="7819512" y="542982"/>
            <a:ext cx="2090705" cy="485718"/>
          </a:xfrm>
          <a:prstGeom prst="rect">
            <a:avLst/>
          </a:prstGeom>
        </p:spPr>
        <p:txBody>
          <a:bodyPr anchor="t" rtlCol="false" tIns="0" lIns="0" bIns="0" rIns="0">
            <a:spAutoFit/>
          </a:bodyPr>
          <a:lstStyle/>
          <a:p>
            <a:pPr algn="l">
              <a:lnSpc>
                <a:spcPts val="3679"/>
              </a:lnSpc>
            </a:pPr>
            <a:r>
              <a:rPr lang="en-US" sz="2627" u="sng">
                <a:solidFill>
                  <a:srgbClr val="000000"/>
                </a:solidFill>
                <a:latin typeface="Telegraf"/>
                <a:ea typeface="Telegraf"/>
                <a:cs typeface="Telegraf"/>
                <a:sym typeface="Telegraf"/>
                <a:hlinkClick r:id="rId11" tooltip="https://www.figma.com/design/URSSYhRL8jEbIDqCqH5mn5/Lunar-Figma?node-id=6-2&amp;t=BcBVHFc0MAIDVlNQ-1"/>
              </a:rPr>
              <a:t>Link</a:t>
            </a:r>
            <a:r>
              <a:rPr lang="en-US" sz="2627">
                <a:solidFill>
                  <a:srgbClr val="000000"/>
                </a:solidFill>
                <a:latin typeface="Telegraf"/>
                <a:ea typeface="Telegraf"/>
                <a:cs typeface="Telegraf"/>
                <a:sym typeface="Telegraf"/>
              </a:rPr>
              <a:t> to Figma</a:t>
            </a:r>
          </a:p>
        </p:txBody>
      </p:sp>
      <p:sp>
        <p:nvSpPr>
          <p:cNvPr name="TextBox 7" id="7"/>
          <p:cNvSpPr txBox="true"/>
          <p:nvPr/>
        </p:nvSpPr>
        <p:spPr>
          <a:xfrm rot="0">
            <a:off x="1887963" y="1910926"/>
            <a:ext cx="2394645" cy="474853"/>
          </a:xfrm>
          <a:prstGeom prst="rect">
            <a:avLst/>
          </a:prstGeom>
        </p:spPr>
        <p:txBody>
          <a:bodyPr anchor="t" rtlCol="false" tIns="0" lIns="0" bIns="0" rIns="0">
            <a:spAutoFit/>
          </a:bodyPr>
          <a:lstStyle/>
          <a:p>
            <a:pPr algn="ctr">
              <a:lnSpc>
                <a:spcPts val="3776"/>
              </a:lnSpc>
              <a:spcBef>
                <a:spcPct val="0"/>
              </a:spcBef>
            </a:pPr>
            <a:r>
              <a:rPr lang="en-US" b="true" sz="3200" u="sng">
                <a:solidFill>
                  <a:srgbClr val="000000"/>
                </a:solidFill>
                <a:latin typeface="RoxboroughCF Bold"/>
                <a:ea typeface="RoxboroughCF Bold"/>
                <a:cs typeface="RoxboroughCF Bold"/>
                <a:sym typeface="RoxboroughCF Bold"/>
                <a:hlinkClick r:id="rId12" tooltip="https://youtube.com/shorts/nBzbqF9hrbg"/>
              </a:rPr>
              <a:t>Simple Task</a:t>
            </a:r>
          </a:p>
        </p:txBody>
      </p:sp>
      <p:sp>
        <p:nvSpPr>
          <p:cNvPr name="TextBox 8" id="8"/>
          <p:cNvSpPr txBox="true"/>
          <p:nvPr/>
        </p:nvSpPr>
        <p:spPr>
          <a:xfrm rot="0">
            <a:off x="7684779" y="1910926"/>
            <a:ext cx="2648992" cy="474853"/>
          </a:xfrm>
          <a:prstGeom prst="rect">
            <a:avLst/>
          </a:prstGeom>
        </p:spPr>
        <p:txBody>
          <a:bodyPr anchor="t" rtlCol="false" tIns="0" lIns="0" bIns="0" rIns="0">
            <a:spAutoFit/>
          </a:bodyPr>
          <a:lstStyle/>
          <a:p>
            <a:pPr algn="ctr">
              <a:lnSpc>
                <a:spcPts val="3776"/>
              </a:lnSpc>
              <a:spcBef>
                <a:spcPct val="0"/>
              </a:spcBef>
            </a:pPr>
            <a:r>
              <a:rPr lang="en-US" b="true" sz="3200" u="sng">
                <a:solidFill>
                  <a:srgbClr val="000000"/>
                </a:solidFill>
                <a:latin typeface="RoxboroughCF Bold"/>
                <a:ea typeface="RoxboroughCF Bold"/>
                <a:cs typeface="RoxboroughCF Bold"/>
                <a:sym typeface="RoxboroughCF Bold"/>
                <a:hlinkClick r:id="rId13" tooltip="https://youtube.com/shorts/I0_5Eh_MVfU"/>
              </a:rPr>
              <a:t>Medium Task</a:t>
            </a:r>
          </a:p>
        </p:txBody>
      </p:sp>
      <p:sp>
        <p:nvSpPr>
          <p:cNvPr name="TextBox 9" id="9"/>
          <p:cNvSpPr txBox="true"/>
          <p:nvPr/>
        </p:nvSpPr>
        <p:spPr>
          <a:xfrm rot="0">
            <a:off x="13652100" y="1910926"/>
            <a:ext cx="2813149" cy="474853"/>
          </a:xfrm>
          <a:prstGeom prst="rect">
            <a:avLst/>
          </a:prstGeom>
        </p:spPr>
        <p:txBody>
          <a:bodyPr anchor="t" rtlCol="false" tIns="0" lIns="0" bIns="0" rIns="0">
            <a:spAutoFit/>
          </a:bodyPr>
          <a:lstStyle/>
          <a:p>
            <a:pPr algn="ctr">
              <a:lnSpc>
                <a:spcPts val="3776"/>
              </a:lnSpc>
              <a:spcBef>
                <a:spcPct val="0"/>
              </a:spcBef>
            </a:pPr>
            <a:r>
              <a:rPr lang="en-US" b="true" sz="3200" u="sng">
                <a:solidFill>
                  <a:srgbClr val="000000"/>
                </a:solidFill>
                <a:latin typeface="RoxboroughCF Bold"/>
                <a:ea typeface="RoxboroughCF Bold"/>
                <a:cs typeface="RoxboroughCF Bold"/>
                <a:sym typeface="RoxboroughCF Bold"/>
                <a:hlinkClick r:id="rId14" tooltip="https://youtube.com/shorts/WKlfje3X_Jk"/>
              </a:rPr>
              <a:t>Complex Task</a:t>
            </a:r>
          </a:p>
        </p:txBody>
      </p:sp>
      <p:sp>
        <p:nvSpPr>
          <p:cNvPr name="TextBox 10" id="10"/>
          <p:cNvSpPr txBox="true"/>
          <p:nvPr/>
        </p:nvSpPr>
        <p:spPr>
          <a:xfrm rot="0">
            <a:off x="7571854" y="4857787"/>
            <a:ext cx="3144292" cy="485702"/>
          </a:xfrm>
          <a:prstGeom prst="rect">
            <a:avLst/>
          </a:prstGeom>
        </p:spPr>
        <p:txBody>
          <a:bodyPr anchor="t" rtlCol="false" tIns="0" lIns="0" bIns="0" rIns="0">
            <a:spAutoFit/>
          </a:bodyPr>
          <a:lstStyle/>
          <a:p>
            <a:pPr algn="ctr">
              <a:lnSpc>
                <a:spcPts val="3679"/>
              </a:lnSpc>
              <a:spcBef>
                <a:spcPct val="0"/>
              </a:spcBef>
            </a:pPr>
            <a:r>
              <a:rPr lang="en-US" sz="2627">
                <a:solidFill>
                  <a:srgbClr val="000000"/>
                </a:solidFill>
                <a:latin typeface="Telegraf"/>
                <a:ea typeface="Telegraf"/>
                <a:cs typeface="Telegraf"/>
                <a:sym typeface="Telegraf"/>
              </a:rPr>
              <a:t>Your paragraph text</a:t>
            </a:r>
          </a:p>
        </p:txBody>
      </p:sp>
      <p:sp>
        <p:nvSpPr>
          <p:cNvPr name="TextBox 11" id="11"/>
          <p:cNvSpPr txBox="true"/>
          <p:nvPr/>
        </p:nvSpPr>
        <p:spPr>
          <a:xfrm rot="0">
            <a:off x="7571854" y="4857787"/>
            <a:ext cx="3144292" cy="485702"/>
          </a:xfrm>
          <a:prstGeom prst="rect">
            <a:avLst/>
          </a:prstGeom>
        </p:spPr>
        <p:txBody>
          <a:bodyPr anchor="t" rtlCol="false" tIns="0" lIns="0" bIns="0" rIns="0">
            <a:spAutoFit/>
          </a:bodyPr>
          <a:lstStyle/>
          <a:p>
            <a:pPr algn="ctr">
              <a:lnSpc>
                <a:spcPts val="3679"/>
              </a:lnSpc>
              <a:spcBef>
                <a:spcPct val="0"/>
              </a:spcBef>
            </a:pPr>
            <a:r>
              <a:rPr lang="en-US" sz="2627">
                <a:solidFill>
                  <a:srgbClr val="000000"/>
                </a:solidFill>
                <a:latin typeface="Telegraf"/>
                <a:ea typeface="Telegraf"/>
                <a:cs typeface="Telegraf"/>
                <a:sym typeface="Telegraf"/>
              </a:rPr>
              <a:t>Your paragraph text</a:t>
            </a:r>
          </a:p>
        </p:txBody>
      </p:sp>
      <p:sp>
        <p:nvSpPr>
          <p:cNvPr name="TextBox 12" id="12"/>
          <p:cNvSpPr txBox="true"/>
          <p:nvPr/>
        </p:nvSpPr>
        <p:spPr>
          <a:xfrm rot="0">
            <a:off x="743770" y="9665692"/>
            <a:ext cx="4683031" cy="269240"/>
          </a:xfrm>
          <a:prstGeom prst="rect">
            <a:avLst/>
          </a:prstGeom>
        </p:spPr>
        <p:txBody>
          <a:bodyPr anchor="t" rtlCol="false" tIns="0" lIns="0" bIns="0" rIns="0">
            <a:spAutoFit/>
          </a:bodyPr>
          <a:lstStyle/>
          <a:p>
            <a:pPr algn="ctr">
              <a:lnSpc>
                <a:spcPts val="1960"/>
              </a:lnSpc>
              <a:spcBef>
                <a:spcPct val="0"/>
              </a:spcBef>
            </a:pPr>
            <a:r>
              <a:rPr lang="en-US" sz="1400">
                <a:solidFill>
                  <a:srgbClr val="000000"/>
                </a:solidFill>
                <a:latin typeface="Telegraf"/>
                <a:ea typeface="Telegraf"/>
                <a:cs typeface="Telegraf"/>
                <a:sym typeface="Telegraf"/>
              </a:rPr>
              <a:t>https://youtube.com/shorts/nBzbqF9hrbg</a:t>
            </a:r>
          </a:p>
        </p:txBody>
      </p:sp>
      <p:sp>
        <p:nvSpPr>
          <p:cNvPr name="TextBox 13" id="13"/>
          <p:cNvSpPr txBox="true"/>
          <p:nvPr/>
        </p:nvSpPr>
        <p:spPr>
          <a:xfrm rot="0">
            <a:off x="6667759" y="9665692"/>
            <a:ext cx="4683031" cy="269240"/>
          </a:xfrm>
          <a:prstGeom prst="rect">
            <a:avLst/>
          </a:prstGeom>
        </p:spPr>
        <p:txBody>
          <a:bodyPr anchor="t" rtlCol="false" tIns="0" lIns="0" bIns="0" rIns="0">
            <a:spAutoFit/>
          </a:bodyPr>
          <a:lstStyle/>
          <a:p>
            <a:pPr algn="ctr">
              <a:lnSpc>
                <a:spcPts val="1960"/>
              </a:lnSpc>
              <a:spcBef>
                <a:spcPct val="0"/>
              </a:spcBef>
            </a:pPr>
            <a:r>
              <a:rPr lang="en-US" sz="1400">
                <a:solidFill>
                  <a:srgbClr val="000000"/>
                </a:solidFill>
                <a:latin typeface="Telegraf"/>
                <a:ea typeface="Telegraf"/>
                <a:cs typeface="Telegraf"/>
                <a:sym typeface="Telegraf"/>
              </a:rPr>
              <a:t>https://youtube.com/shorts/I0_5Eh_MVfU</a:t>
            </a:r>
          </a:p>
        </p:txBody>
      </p:sp>
      <p:sp>
        <p:nvSpPr>
          <p:cNvPr name="TextBox 14" id="14"/>
          <p:cNvSpPr txBox="true"/>
          <p:nvPr/>
        </p:nvSpPr>
        <p:spPr>
          <a:xfrm rot="0">
            <a:off x="12591749" y="9665692"/>
            <a:ext cx="4683031" cy="269240"/>
          </a:xfrm>
          <a:prstGeom prst="rect">
            <a:avLst/>
          </a:prstGeom>
        </p:spPr>
        <p:txBody>
          <a:bodyPr anchor="t" rtlCol="false" tIns="0" lIns="0" bIns="0" rIns="0">
            <a:spAutoFit/>
          </a:bodyPr>
          <a:lstStyle/>
          <a:p>
            <a:pPr algn="ctr">
              <a:lnSpc>
                <a:spcPts val="1960"/>
              </a:lnSpc>
              <a:spcBef>
                <a:spcPct val="0"/>
              </a:spcBef>
            </a:pPr>
            <a:r>
              <a:rPr lang="en-US" sz="1400">
                <a:solidFill>
                  <a:srgbClr val="000000"/>
                </a:solidFill>
                <a:latin typeface="Telegraf"/>
                <a:ea typeface="Telegraf"/>
                <a:cs typeface="Telegraf"/>
                <a:sym typeface="Telegraf"/>
              </a:rPr>
              <a:t>https://youtube.com/shorts/WKlfje3X_Jk</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video>
              <p:cMediaNode vol="100000">
                <p:cTn fill="hold" display="false">
                  <p:stCondLst>
                    <p:cond delay="indefinite"/>
                  </p:stCondLst>
                </p:cTn>
                <p:tgtEl>
                  <p:spTgt spid="3"/>
                </p:tgtEl>
              </p:cMediaNode>
            </p:video>
            <p:video>
              <p:cMediaNode vol="100000">
                <p:cTn fill="hold" display="false">
                  <p:stCondLst>
                    <p:cond delay="indefinite"/>
                  </p:stCondLst>
                </p:cTn>
                <p:tgtEl>
                  <p:spTgt spid="4"/>
                </p:tgtEl>
              </p:cMediaNode>
            </p:video>
          </p:childTnLst>
        </p:cTn>
      </p:par>
    </p:tnLst>
  </p:timing>
</p:sld>
</file>

<file path=ppt/slides/slide35.xml><?xml version="1.0" encoding="utf-8"?>
<p:sld xmlns:p="http://schemas.openxmlformats.org/presentationml/2006/main" xmlns:a="http://schemas.openxmlformats.org/drawingml/2006/main">
  <p:cSld>
    <p:bg>
      <p:bgPr>
        <a:solidFill>
          <a:srgbClr val="EFEFEE"/>
        </a:solidFill>
      </p:bgPr>
    </p:bg>
    <p:spTree>
      <p:nvGrpSpPr>
        <p:cNvPr id="1" name=""/>
        <p:cNvGrpSpPr/>
        <p:nvPr/>
      </p:nvGrpSpPr>
      <p:grpSpPr>
        <a:xfrm>
          <a:off x="0" y="0"/>
          <a:ext cx="0" cy="0"/>
          <a:chOff x="0" y="0"/>
          <a:chExt cx="0" cy="0"/>
        </a:xfrm>
      </p:grpSpPr>
      <p:sp>
        <p:nvSpPr>
          <p:cNvPr name="AutoShape 2" id="2"/>
          <p:cNvSpPr/>
          <p:nvPr/>
        </p:nvSpPr>
        <p:spPr>
          <a:xfrm>
            <a:off x="0" y="6068398"/>
            <a:ext cx="19251599" cy="0"/>
          </a:xfrm>
          <a:prstGeom prst="line">
            <a:avLst/>
          </a:prstGeom>
          <a:ln cap="flat" w="47625">
            <a:solidFill>
              <a:srgbClr val="000000"/>
            </a:solidFill>
            <a:prstDash val="solid"/>
            <a:headEnd type="none" len="sm" w="sm"/>
            <a:tailEnd type="none" len="sm" w="sm"/>
          </a:ln>
        </p:spPr>
      </p:sp>
      <p:grpSp>
        <p:nvGrpSpPr>
          <p:cNvPr name="Group 3" id="3"/>
          <p:cNvGrpSpPr/>
          <p:nvPr/>
        </p:nvGrpSpPr>
        <p:grpSpPr>
          <a:xfrm rot="0">
            <a:off x="13135504" y="5143500"/>
            <a:ext cx="1764375" cy="1764375"/>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5" id="5"/>
          <p:cNvSpPr txBox="true"/>
          <p:nvPr/>
        </p:nvSpPr>
        <p:spPr>
          <a:xfrm rot="0">
            <a:off x="13790450" y="5435137"/>
            <a:ext cx="454485" cy="1047750"/>
          </a:xfrm>
          <a:prstGeom prst="rect">
            <a:avLst/>
          </a:prstGeom>
        </p:spPr>
        <p:txBody>
          <a:bodyPr anchor="t" rtlCol="false" tIns="0" lIns="0" bIns="0" rIns="0">
            <a:spAutoFit/>
          </a:bodyPr>
          <a:lstStyle/>
          <a:p>
            <a:pPr algn="ctr" marL="0" indent="0" lvl="0">
              <a:lnSpc>
                <a:spcPts val="8400"/>
              </a:lnSpc>
              <a:spcBef>
                <a:spcPct val="0"/>
              </a:spcBef>
            </a:pPr>
            <a:r>
              <a:rPr lang="en-US" b="true" sz="6000">
                <a:solidFill>
                  <a:srgbClr val="FFFFFF"/>
                </a:solidFill>
                <a:latin typeface="RoxboroughCF Bold"/>
                <a:ea typeface="RoxboroughCF Bold"/>
                <a:cs typeface="RoxboroughCF Bold"/>
                <a:sym typeface="RoxboroughCF Bold"/>
              </a:rPr>
              <a:t>6</a:t>
            </a:r>
          </a:p>
        </p:txBody>
      </p:sp>
      <p:sp>
        <p:nvSpPr>
          <p:cNvPr name="TextBox 6" id="6"/>
          <p:cNvSpPr txBox="true"/>
          <p:nvPr/>
        </p:nvSpPr>
        <p:spPr>
          <a:xfrm rot="0">
            <a:off x="3388121" y="3541755"/>
            <a:ext cx="11511759" cy="910607"/>
          </a:xfrm>
          <a:prstGeom prst="rect">
            <a:avLst/>
          </a:prstGeom>
        </p:spPr>
        <p:txBody>
          <a:bodyPr anchor="t" rtlCol="false" tIns="0" lIns="0" bIns="0" rIns="0">
            <a:spAutoFit/>
          </a:bodyPr>
          <a:lstStyle/>
          <a:p>
            <a:pPr algn="ctr" marL="0" indent="0" lvl="0">
              <a:lnSpc>
                <a:spcPts val="7080"/>
              </a:lnSpc>
            </a:pPr>
            <a:r>
              <a:rPr lang="en-US" b="true" sz="6000">
                <a:solidFill>
                  <a:srgbClr val="000000"/>
                </a:solidFill>
                <a:latin typeface="RoxboroughCF Bold"/>
                <a:ea typeface="RoxboroughCF Bold"/>
                <a:cs typeface="RoxboroughCF Bold"/>
                <a:sym typeface="RoxboroughCF Bold"/>
              </a:rPr>
              <a:t>Prototype Implementation</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sp>
        <p:nvSpPr>
          <p:cNvPr name="Freeform 2" id="2"/>
          <p:cNvSpPr/>
          <p:nvPr/>
        </p:nvSpPr>
        <p:spPr>
          <a:xfrm flipH="false" flipV="false" rot="0">
            <a:off x="7904698" y="3491592"/>
            <a:ext cx="8364329" cy="6200059"/>
          </a:xfrm>
          <a:custGeom>
            <a:avLst/>
            <a:gdLst/>
            <a:ahLst/>
            <a:cxnLst/>
            <a:rect r="r" b="b" t="t" l="l"/>
            <a:pathLst>
              <a:path h="6200059" w="8364329">
                <a:moveTo>
                  <a:pt x="0" y="0"/>
                </a:moveTo>
                <a:lnTo>
                  <a:pt x="8364329" y="0"/>
                </a:lnTo>
                <a:lnTo>
                  <a:pt x="8364329" y="6200059"/>
                </a:lnTo>
                <a:lnTo>
                  <a:pt x="0" y="6200059"/>
                </a:lnTo>
                <a:lnTo>
                  <a:pt x="0" y="0"/>
                </a:lnTo>
                <a:close/>
              </a:path>
            </a:pathLst>
          </a:custGeom>
          <a:blipFill>
            <a:blip r:embed="rId2"/>
            <a:stretch>
              <a:fillRect l="0" t="0" r="0" b="0"/>
            </a:stretch>
          </a:blipFill>
        </p:spPr>
      </p:sp>
      <p:sp>
        <p:nvSpPr>
          <p:cNvPr name="Freeform 3" id="3"/>
          <p:cNvSpPr/>
          <p:nvPr/>
        </p:nvSpPr>
        <p:spPr>
          <a:xfrm flipH="false" flipV="false" rot="0">
            <a:off x="9914365" y="714503"/>
            <a:ext cx="7908922" cy="4428997"/>
          </a:xfrm>
          <a:custGeom>
            <a:avLst/>
            <a:gdLst/>
            <a:ahLst/>
            <a:cxnLst/>
            <a:rect r="r" b="b" t="t" l="l"/>
            <a:pathLst>
              <a:path h="4428997" w="7908922">
                <a:moveTo>
                  <a:pt x="0" y="0"/>
                </a:moveTo>
                <a:lnTo>
                  <a:pt x="7908922" y="0"/>
                </a:lnTo>
                <a:lnTo>
                  <a:pt x="7908922" y="4428997"/>
                </a:lnTo>
                <a:lnTo>
                  <a:pt x="0" y="4428997"/>
                </a:lnTo>
                <a:lnTo>
                  <a:pt x="0" y="0"/>
                </a:lnTo>
                <a:close/>
              </a:path>
            </a:pathLst>
          </a:custGeom>
          <a:blipFill>
            <a:blip r:embed="rId3"/>
            <a:stretch>
              <a:fillRect l="0" t="0" r="0" b="0"/>
            </a:stretch>
          </a:blipFill>
        </p:spPr>
      </p:sp>
      <p:sp>
        <p:nvSpPr>
          <p:cNvPr name="TextBox 4" id="4"/>
          <p:cNvSpPr txBox="true"/>
          <p:nvPr/>
        </p:nvSpPr>
        <p:spPr>
          <a:xfrm rot="0">
            <a:off x="1028700" y="1038225"/>
            <a:ext cx="15703928" cy="687959"/>
          </a:xfrm>
          <a:prstGeom prst="rect">
            <a:avLst/>
          </a:prstGeom>
        </p:spPr>
        <p:txBody>
          <a:bodyPr anchor="t" rtlCol="false" tIns="0" lIns="0" bIns="0" rIns="0">
            <a:spAutoFit/>
          </a:bodyPr>
          <a:lstStyle/>
          <a:p>
            <a:pPr algn="l" marL="0" indent="0" lvl="0">
              <a:lnSpc>
                <a:spcPts val="5428"/>
              </a:lnSpc>
              <a:spcBef>
                <a:spcPct val="0"/>
              </a:spcBef>
            </a:pPr>
            <a:r>
              <a:rPr lang="en-US" b="true" sz="4600">
                <a:solidFill>
                  <a:srgbClr val="000000"/>
                </a:solidFill>
                <a:latin typeface="RoxboroughCF Bold"/>
                <a:ea typeface="RoxboroughCF Bold"/>
                <a:cs typeface="RoxboroughCF Bold"/>
                <a:sym typeface="RoxboroughCF Bold"/>
              </a:rPr>
              <a:t>Selected Tool</a:t>
            </a:r>
          </a:p>
        </p:txBody>
      </p:sp>
      <p:sp>
        <p:nvSpPr>
          <p:cNvPr name="TextBox 5" id="5"/>
          <p:cNvSpPr txBox="true"/>
          <p:nvPr/>
        </p:nvSpPr>
        <p:spPr>
          <a:xfrm rot="0">
            <a:off x="1028700" y="1870151"/>
            <a:ext cx="5648212" cy="1419152"/>
          </a:xfrm>
          <a:prstGeom prst="rect">
            <a:avLst/>
          </a:prstGeom>
        </p:spPr>
        <p:txBody>
          <a:bodyPr anchor="t" rtlCol="false" tIns="0" lIns="0" bIns="0" rIns="0">
            <a:spAutoFit/>
          </a:bodyPr>
          <a:lstStyle/>
          <a:p>
            <a:pPr algn="l">
              <a:lnSpc>
                <a:spcPts val="3679"/>
              </a:lnSpc>
            </a:pPr>
            <a:r>
              <a:rPr lang="en-US" sz="2627">
                <a:solidFill>
                  <a:srgbClr val="000000"/>
                </a:solidFill>
                <a:latin typeface="Telegraf"/>
                <a:ea typeface="Telegraf"/>
                <a:cs typeface="Telegraf"/>
                <a:sym typeface="Telegraf"/>
              </a:rPr>
              <a:t>We decided to use </a:t>
            </a:r>
            <a:r>
              <a:rPr lang="en-US" sz="2627" b="true">
                <a:solidFill>
                  <a:srgbClr val="000000"/>
                </a:solidFill>
                <a:latin typeface="Telegraf Bold"/>
                <a:ea typeface="Telegraf Bold"/>
                <a:cs typeface="Telegraf Bold"/>
                <a:sym typeface="Telegraf Bold"/>
              </a:rPr>
              <a:t>Figma</a:t>
            </a:r>
            <a:r>
              <a:rPr lang="en-US" sz="2627">
                <a:solidFill>
                  <a:srgbClr val="000000"/>
                </a:solidFill>
                <a:latin typeface="Telegraf"/>
                <a:ea typeface="Telegraf"/>
                <a:cs typeface="Telegraf"/>
                <a:sym typeface="Telegraf"/>
              </a:rPr>
              <a:t> as a tool due to the ease of collaboration and wireframing.</a:t>
            </a:r>
          </a:p>
        </p:txBody>
      </p:sp>
      <p:sp>
        <p:nvSpPr>
          <p:cNvPr name="TextBox 6" id="6"/>
          <p:cNvSpPr txBox="true"/>
          <p:nvPr/>
        </p:nvSpPr>
        <p:spPr>
          <a:xfrm rot="0">
            <a:off x="1028700" y="3671150"/>
            <a:ext cx="6577638" cy="4686227"/>
          </a:xfrm>
          <a:prstGeom prst="rect">
            <a:avLst/>
          </a:prstGeom>
        </p:spPr>
        <p:txBody>
          <a:bodyPr anchor="t" rtlCol="false" tIns="0" lIns="0" bIns="0" rIns="0">
            <a:spAutoFit/>
          </a:bodyPr>
          <a:lstStyle/>
          <a:p>
            <a:pPr algn="l">
              <a:lnSpc>
                <a:spcPts val="3679"/>
              </a:lnSpc>
            </a:pPr>
            <a:r>
              <a:rPr lang="en-US" sz="2627" b="true">
                <a:solidFill>
                  <a:srgbClr val="000000"/>
                </a:solidFill>
                <a:latin typeface="Telegraf Bold"/>
                <a:ea typeface="Telegraf Bold"/>
                <a:cs typeface="Telegraf Bold"/>
                <a:sym typeface="Telegraf Bold"/>
              </a:rPr>
              <a:t>Pros:</a:t>
            </a:r>
          </a:p>
          <a:p>
            <a:pPr algn="l" marL="567359" indent="-283680" lvl="1">
              <a:lnSpc>
                <a:spcPts val="3679"/>
              </a:lnSpc>
              <a:buFont typeface="Arial"/>
              <a:buChar char="•"/>
            </a:pPr>
            <a:r>
              <a:rPr lang="en-US" sz="2627">
                <a:solidFill>
                  <a:srgbClr val="000000"/>
                </a:solidFill>
                <a:latin typeface="Telegraf"/>
                <a:ea typeface="Telegraf"/>
                <a:cs typeface="Telegraf"/>
                <a:sym typeface="Telegraf"/>
              </a:rPr>
              <a:t>Unified design system emphasizes consistency</a:t>
            </a:r>
          </a:p>
          <a:p>
            <a:pPr algn="l" marL="567359" indent="-283680" lvl="1">
              <a:lnSpc>
                <a:spcPts val="3679"/>
              </a:lnSpc>
              <a:buFont typeface="Arial"/>
              <a:buChar char="•"/>
            </a:pPr>
            <a:r>
              <a:rPr lang="en-US" sz="2627">
                <a:solidFill>
                  <a:srgbClr val="000000"/>
                </a:solidFill>
                <a:latin typeface="Telegraf"/>
                <a:ea typeface="Telegraf"/>
                <a:cs typeface="Telegraf"/>
                <a:sym typeface="Telegraf"/>
              </a:rPr>
              <a:t>Mimics coding structures through components, constraints, etc.</a:t>
            </a:r>
          </a:p>
          <a:p>
            <a:pPr algn="l">
              <a:lnSpc>
                <a:spcPts val="3679"/>
              </a:lnSpc>
            </a:pPr>
            <a:r>
              <a:rPr lang="en-US" sz="2627" b="true">
                <a:solidFill>
                  <a:srgbClr val="000000"/>
                </a:solidFill>
                <a:latin typeface="Telegraf Bold"/>
                <a:ea typeface="Telegraf Bold"/>
                <a:cs typeface="Telegraf Bold"/>
                <a:sym typeface="Telegraf Bold"/>
              </a:rPr>
              <a:t>Cons:</a:t>
            </a:r>
          </a:p>
          <a:p>
            <a:pPr algn="l" marL="567359" indent="-283680" lvl="1">
              <a:lnSpc>
                <a:spcPts val="3679"/>
              </a:lnSpc>
              <a:buFont typeface="Arial"/>
              <a:buChar char="•"/>
            </a:pPr>
            <a:r>
              <a:rPr lang="en-US" sz="2627">
                <a:solidFill>
                  <a:srgbClr val="000000"/>
                </a:solidFill>
                <a:latin typeface="Telegraf"/>
                <a:ea typeface="Telegraf"/>
                <a:cs typeface="Telegraf"/>
                <a:sym typeface="Telegraf"/>
              </a:rPr>
              <a:t>Falls short when creating complex interactions</a:t>
            </a:r>
          </a:p>
          <a:p>
            <a:pPr algn="l" marL="567359" indent="-283680" lvl="1">
              <a:lnSpc>
                <a:spcPts val="3679"/>
              </a:lnSpc>
              <a:buFont typeface="Arial"/>
              <a:buChar char="•"/>
            </a:pPr>
            <a:r>
              <a:rPr lang="en-US" sz="2627">
                <a:solidFill>
                  <a:srgbClr val="000000"/>
                </a:solidFill>
                <a:latin typeface="Telegraf"/>
                <a:ea typeface="Telegraf"/>
                <a:cs typeface="Telegraf"/>
                <a:sym typeface="Telegraf"/>
              </a:rPr>
              <a:t>Potential problems when coding (ex. converting auto-layout to flex box)</a:t>
            </a:r>
          </a:p>
        </p:txBody>
      </p:sp>
      <p:sp>
        <p:nvSpPr>
          <p:cNvPr name="TextBox 7" id="7"/>
          <p:cNvSpPr txBox="true"/>
          <p:nvPr/>
        </p:nvSpPr>
        <p:spPr>
          <a:xfrm rot="0">
            <a:off x="1028700" y="8739224"/>
            <a:ext cx="5648212" cy="952427"/>
          </a:xfrm>
          <a:prstGeom prst="rect">
            <a:avLst/>
          </a:prstGeom>
        </p:spPr>
        <p:txBody>
          <a:bodyPr anchor="t" rtlCol="false" tIns="0" lIns="0" bIns="0" rIns="0">
            <a:spAutoFit/>
          </a:bodyPr>
          <a:lstStyle/>
          <a:p>
            <a:pPr algn="l">
              <a:lnSpc>
                <a:spcPts val="3679"/>
              </a:lnSpc>
            </a:pPr>
            <a:r>
              <a:rPr lang="en-US" sz="2627" b="true">
                <a:solidFill>
                  <a:srgbClr val="000000"/>
                </a:solidFill>
                <a:latin typeface="Telegraf Bold"/>
                <a:ea typeface="Telegraf Bold"/>
                <a:cs typeface="Telegraf Bold"/>
                <a:sym typeface="Telegraf Bold"/>
              </a:rPr>
              <a:t>Adobe Illustrator </a:t>
            </a:r>
            <a:r>
              <a:rPr lang="en-US" sz="2627">
                <a:solidFill>
                  <a:srgbClr val="000000"/>
                </a:solidFill>
                <a:latin typeface="Telegraf"/>
                <a:ea typeface="Telegraf"/>
                <a:cs typeface="Telegraf"/>
                <a:sym typeface="Telegraf"/>
              </a:rPr>
              <a:t>was used to develop some graphics and logos.</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grpSp>
        <p:nvGrpSpPr>
          <p:cNvPr name="Group 2" id="2"/>
          <p:cNvGrpSpPr/>
          <p:nvPr/>
        </p:nvGrpSpPr>
        <p:grpSpPr>
          <a:xfrm rot="0">
            <a:off x="10050117" y="1158844"/>
            <a:ext cx="6965345" cy="1770623"/>
            <a:chOff x="0" y="0"/>
            <a:chExt cx="1834494" cy="466337"/>
          </a:xfrm>
        </p:grpSpPr>
        <p:sp>
          <p:nvSpPr>
            <p:cNvPr name="Freeform 3" id="3"/>
            <p:cNvSpPr/>
            <p:nvPr/>
          </p:nvSpPr>
          <p:spPr>
            <a:xfrm flipH="false" flipV="false" rot="0">
              <a:off x="0" y="0"/>
              <a:ext cx="1834494" cy="466337"/>
            </a:xfrm>
            <a:custGeom>
              <a:avLst/>
              <a:gdLst/>
              <a:ahLst/>
              <a:cxnLst/>
              <a:rect r="r" b="b" t="t" l="l"/>
              <a:pathLst>
                <a:path h="466337" w="1834494">
                  <a:moveTo>
                    <a:pt x="0" y="0"/>
                  </a:moveTo>
                  <a:lnTo>
                    <a:pt x="1834494" y="0"/>
                  </a:lnTo>
                  <a:lnTo>
                    <a:pt x="1834494" y="466337"/>
                  </a:lnTo>
                  <a:lnTo>
                    <a:pt x="0" y="466337"/>
                  </a:lnTo>
                  <a:close/>
                </a:path>
              </a:pathLst>
            </a:custGeom>
            <a:solidFill>
              <a:srgbClr val="3939BB">
                <a:alpha val="22745"/>
              </a:srgbClr>
            </a:solidFill>
          </p:spPr>
        </p:sp>
        <p:sp>
          <p:nvSpPr>
            <p:cNvPr name="TextBox 4" id="4"/>
            <p:cNvSpPr txBox="true"/>
            <p:nvPr/>
          </p:nvSpPr>
          <p:spPr>
            <a:xfrm>
              <a:off x="0" y="-85725"/>
              <a:ext cx="1834494" cy="552062"/>
            </a:xfrm>
            <a:prstGeom prst="rect">
              <a:avLst/>
            </a:prstGeom>
          </p:spPr>
          <p:txBody>
            <a:bodyPr anchor="ctr" rtlCol="false" tIns="50800" lIns="50800" bIns="50800" rIns="50800"/>
            <a:lstStyle/>
            <a:p>
              <a:pPr algn="ctr">
                <a:lnSpc>
                  <a:spcPts val="3679"/>
                </a:lnSpc>
              </a:pPr>
            </a:p>
          </p:txBody>
        </p:sp>
      </p:grpSp>
      <p:grpSp>
        <p:nvGrpSpPr>
          <p:cNvPr name="Group 5" id="5"/>
          <p:cNvGrpSpPr/>
          <p:nvPr/>
        </p:nvGrpSpPr>
        <p:grpSpPr>
          <a:xfrm rot="0">
            <a:off x="13422220" y="4450108"/>
            <a:ext cx="4437617" cy="4019604"/>
            <a:chOff x="0" y="0"/>
            <a:chExt cx="1168755" cy="1058661"/>
          </a:xfrm>
        </p:grpSpPr>
        <p:sp>
          <p:nvSpPr>
            <p:cNvPr name="Freeform 6" id="6"/>
            <p:cNvSpPr/>
            <p:nvPr/>
          </p:nvSpPr>
          <p:spPr>
            <a:xfrm flipH="false" flipV="false" rot="0">
              <a:off x="0" y="0"/>
              <a:ext cx="1168755" cy="1058661"/>
            </a:xfrm>
            <a:custGeom>
              <a:avLst/>
              <a:gdLst/>
              <a:ahLst/>
              <a:cxnLst/>
              <a:rect r="r" b="b" t="t" l="l"/>
              <a:pathLst>
                <a:path h="1058661" w="1168755">
                  <a:moveTo>
                    <a:pt x="0" y="0"/>
                  </a:moveTo>
                  <a:lnTo>
                    <a:pt x="1168755" y="0"/>
                  </a:lnTo>
                  <a:lnTo>
                    <a:pt x="1168755" y="1058661"/>
                  </a:lnTo>
                  <a:lnTo>
                    <a:pt x="0" y="1058661"/>
                  </a:lnTo>
                  <a:close/>
                </a:path>
              </a:pathLst>
            </a:custGeom>
            <a:solidFill>
              <a:srgbClr val="3939BB">
                <a:alpha val="22745"/>
              </a:srgbClr>
            </a:solidFill>
          </p:spPr>
        </p:sp>
        <p:sp>
          <p:nvSpPr>
            <p:cNvPr name="TextBox 7" id="7"/>
            <p:cNvSpPr txBox="true"/>
            <p:nvPr/>
          </p:nvSpPr>
          <p:spPr>
            <a:xfrm>
              <a:off x="0" y="-85725"/>
              <a:ext cx="1168755" cy="1144386"/>
            </a:xfrm>
            <a:prstGeom prst="rect">
              <a:avLst/>
            </a:prstGeom>
          </p:spPr>
          <p:txBody>
            <a:bodyPr anchor="ctr" rtlCol="false" tIns="50800" lIns="50800" bIns="50800" rIns="50800"/>
            <a:lstStyle/>
            <a:p>
              <a:pPr algn="ctr">
                <a:lnSpc>
                  <a:spcPts val="3679"/>
                </a:lnSpc>
              </a:pPr>
            </a:p>
          </p:txBody>
        </p:sp>
      </p:grpSp>
      <p:sp>
        <p:nvSpPr>
          <p:cNvPr name="TextBox 8" id="8"/>
          <p:cNvSpPr txBox="true"/>
          <p:nvPr/>
        </p:nvSpPr>
        <p:spPr>
          <a:xfrm rot="0">
            <a:off x="1028700" y="1038225"/>
            <a:ext cx="15703928" cy="687959"/>
          </a:xfrm>
          <a:prstGeom prst="rect">
            <a:avLst/>
          </a:prstGeom>
        </p:spPr>
        <p:txBody>
          <a:bodyPr anchor="t" rtlCol="false" tIns="0" lIns="0" bIns="0" rIns="0">
            <a:spAutoFit/>
          </a:bodyPr>
          <a:lstStyle/>
          <a:p>
            <a:pPr algn="l" marL="0" indent="0" lvl="0">
              <a:lnSpc>
                <a:spcPts val="5428"/>
              </a:lnSpc>
              <a:spcBef>
                <a:spcPct val="0"/>
              </a:spcBef>
            </a:pPr>
            <a:r>
              <a:rPr lang="en-US" b="true" sz="4600">
                <a:solidFill>
                  <a:srgbClr val="000000"/>
                </a:solidFill>
                <a:latin typeface="RoxboroughCF Bold"/>
                <a:ea typeface="RoxboroughCF Bold"/>
                <a:cs typeface="RoxboroughCF Bold"/>
                <a:sym typeface="RoxboroughCF Bold"/>
              </a:rPr>
              <a:t>Limitations of Figma</a:t>
            </a:r>
          </a:p>
        </p:txBody>
      </p:sp>
      <p:grpSp>
        <p:nvGrpSpPr>
          <p:cNvPr name="Group 9" id="9"/>
          <p:cNvGrpSpPr>
            <a:grpSpLocks noChangeAspect="true"/>
          </p:cNvGrpSpPr>
          <p:nvPr/>
        </p:nvGrpSpPr>
        <p:grpSpPr>
          <a:xfrm rot="0">
            <a:off x="11700280" y="3270504"/>
            <a:ext cx="3144564" cy="6222059"/>
            <a:chOff x="0" y="0"/>
            <a:chExt cx="2620010" cy="5184140"/>
          </a:xfrm>
        </p:grpSpPr>
        <p:sp>
          <p:nvSpPr>
            <p:cNvPr name="Freeform 10" id="10"/>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11" id="11"/>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l="-248" t="0" r="-248" b="0"/>
              </a:stretch>
            </a:blipFill>
          </p:spPr>
        </p:sp>
        <p:sp>
          <p:nvSpPr>
            <p:cNvPr name="Freeform 12" id="12"/>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name="Freeform 13" id="13"/>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name="Freeform 14" id="14"/>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name="Freeform 15" id="15"/>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name="Freeform 16" id="16"/>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name="Freeform 17" id="17"/>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name="Freeform 18" id="18"/>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name="Group 19" id="19"/>
          <p:cNvGrpSpPr>
            <a:grpSpLocks noChangeAspect="true"/>
          </p:cNvGrpSpPr>
          <p:nvPr/>
        </p:nvGrpSpPr>
        <p:grpSpPr>
          <a:xfrm rot="0">
            <a:off x="8367652" y="1028700"/>
            <a:ext cx="3144564" cy="6222059"/>
            <a:chOff x="0" y="0"/>
            <a:chExt cx="2620010" cy="5184140"/>
          </a:xfrm>
        </p:grpSpPr>
        <p:sp>
          <p:nvSpPr>
            <p:cNvPr name="Freeform 20" id="20"/>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21" id="21"/>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0" t="-158" r="0" b="-158"/>
              </a:stretch>
            </a:blipFill>
          </p:spPr>
        </p:sp>
        <p:sp>
          <p:nvSpPr>
            <p:cNvPr name="Freeform 22" id="22"/>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name="Freeform 23" id="23"/>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name="Freeform 24" id="24"/>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name="Freeform 25" id="25"/>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name="Freeform 26" id="26"/>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name="Freeform 27" id="27"/>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name="Freeform 28" id="28"/>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sp>
        <p:nvSpPr>
          <p:cNvPr name="TextBox 29" id="29"/>
          <p:cNvSpPr txBox="true"/>
          <p:nvPr/>
        </p:nvSpPr>
        <p:spPr>
          <a:xfrm rot="0">
            <a:off x="8179588" y="7950917"/>
            <a:ext cx="3520691" cy="1047115"/>
          </a:xfrm>
          <a:prstGeom prst="rect">
            <a:avLst/>
          </a:prstGeom>
        </p:spPr>
        <p:txBody>
          <a:bodyPr anchor="t" rtlCol="false" tIns="0" lIns="0" bIns="0" rIns="0">
            <a:spAutoFit/>
          </a:bodyPr>
          <a:lstStyle/>
          <a:p>
            <a:pPr algn="l" marL="0" indent="0" lvl="0">
              <a:lnSpc>
                <a:spcPts val="4130"/>
              </a:lnSpc>
              <a:spcBef>
                <a:spcPct val="0"/>
              </a:spcBef>
            </a:pPr>
            <a:r>
              <a:rPr lang="en-US" b="true" sz="3500">
                <a:solidFill>
                  <a:srgbClr val="000000"/>
                </a:solidFill>
                <a:latin typeface="RoxboroughCF Bold"/>
                <a:ea typeface="RoxboroughCF Bold"/>
                <a:cs typeface="RoxboroughCF Bold"/>
                <a:sym typeface="RoxboroughCF Bold"/>
              </a:rPr>
              <a:t>Wizard of Oz Techniques</a:t>
            </a:r>
          </a:p>
        </p:txBody>
      </p:sp>
      <p:sp>
        <p:nvSpPr>
          <p:cNvPr name="TextBox 30" id="30"/>
          <p:cNvSpPr txBox="true"/>
          <p:nvPr/>
        </p:nvSpPr>
        <p:spPr>
          <a:xfrm rot="0">
            <a:off x="11700280" y="1197065"/>
            <a:ext cx="5630415" cy="1617980"/>
          </a:xfrm>
          <a:prstGeom prst="rect">
            <a:avLst/>
          </a:prstGeom>
        </p:spPr>
        <p:txBody>
          <a:bodyPr anchor="t" rtlCol="false" tIns="0" lIns="0" bIns="0" rIns="0">
            <a:spAutoFit/>
          </a:bodyPr>
          <a:lstStyle/>
          <a:p>
            <a:pPr algn="l">
              <a:lnSpc>
                <a:spcPts val="3220"/>
              </a:lnSpc>
            </a:pPr>
            <a:r>
              <a:rPr lang="en-US" sz="2300" b="true">
                <a:solidFill>
                  <a:srgbClr val="000000"/>
                </a:solidFill>
                <a:latin typeface="Telegraf Bold"/>
                <a:ea typeface="Telegraf Bold"/>
                <a:cs typeface="Telegraf Bold"/>
                <a:sym typeface="Telegraf Bold"/>
              </a:rPr>
              <a:t>Trending posts</a:t>
            </a:r>
            <a:r>
              <a:rPr lang="en-US" sz="2300">
                <a:solidFill>
                  <a:srgbClr val="000000"/>
                </a:solidFill>
                <a:latin typeface="Telegraf"/>
                <a:ea typeface="Telegraf"/>
                <a:cs typeface="Telegraf"/>
                <a:sym typeface="Telegraf"/>
              </a:rPr>
              <a:t> are not based on user recommendations. We can still test engagement even without full personalization.</a:t>
            </a:r>
          </a:p>
        </p:txBody>
      </p:sp>
      <p:sp>
        <p:nvSpPr>
          <p:cNvPr name="TextBox 31" id="31"/>
          <p:cNvSpPr txBox="true"/>
          <p:nvPr/>
        </p:nvSpPr>
        <p:spPr>
          <a:xfrm rot="0">
            <a:off x="1028700" y="1958430"/>
            <a:ext cx="6109186" cy="7019852"/>
          </a:xfrm>
          <a:prstGeom prst="rect">
            <a:avLst/>
          </a:prstGeom>
        </p:spPr>
        <p:txBody>
          <a:bodyPr anchor="t" rtlCol="false" tIns="0" lIns="0" bIns="0" rIns="0">
            <a:spAutoFit/>
          </a:bodyPr>
          <a:lstStyle/>
          <a:p>
            <a:pPr algn="l" marL="567359" indent="-283680" lvl="1">
              <a:lnSpc>
                <a:spcPts val="3679"/>
              </a:lnSpc>
              <a:buFont typeface="Arial"/>
              <a:buChar char="•"/>
            </a:pPr>
            <a:r>
              <a:rPr lang="en-US" sz="2627">
                <a:solidFill>
                  <a:srgbClr val="000000"/>
                </a:solidFill>
                <a:latin typeface="Telegraf"/>
                <a:ea typeface="Telegraf"/>
                <a:cs typeface="Telegraf"/>
                <a:sym typeface="Telegraf"/>
              </a:rPr>
              <a:t>Preventing expression of complex interactions</a:t>
            </a:r>
          </a:p>
          <a:p>
            <a:pPr algn="l" marL="1134719" indent="-378240" lvl="2">
              <a:lnSpc>
                <a:spcPts val="3679"/>
              </a:lnSpc>
              <a:buFont typeface="Arial"/>
              <a:buChar char="⚬"/>
            </a:pPr>
            <a:r>
              <a:rPr lang="en-US" sz="2627">
                <a:solidFill>
                  <a:srgbClr val="000000"/>
                </a:solidFill>
                <a:latin typeface="Telegraf"/>
                <a:ea typeface="Telegraf"/>
                <a:cs typeface="Telegraf"/>
                <a:sym typeface="Telegraf"/>
              </a:rPr>
              <a:t>each interaction is limited to </a:t>
            </a:r>
            <a:r>
              <a:rPr lang="en-US" b="true" sz="2627">
                <a:solidFill>
                  <a:srgbClr val="000000"/>
                </a:solidFill>
                <a:latin typeface="Telegraf Bold"/>
                <a:ea typeface="Telegraf Bold"/>
                <a:cs typeface="Telegraf Bold"/>
                <a:sym typeface="Telegraf Bold"/>
              </a:rPr>
              <a:t>one</a:t>
            </a:r>
            <a:r>
              <a:rPr lang="en-US" sz="2627">
                <a:solidFill>
                  <a:srgbClr val="000000"/>
                </a:solidFill>
                <a:latin typeface="Telegraf"/>
                <a:ea typeface="Telegraf"/>
                <a:cs typeface="Telegraf"/>
                <a:sym typeface="Telegraf"/>
              </a:rPr>
              <a:t> action</a:t>
            </a:r>
          </a:p>
          <a:p>
            <a:pPr algn="l" marL="1134719" indent="-378240" lvl="2">
              <a:lnSpc>
                <a:spcPts val="3679"/>
              </a:lnSpc>
              <a:buFont typeface="Arial"/>
              <a:buChar char="⚬"/>
            </a:pPr>
            <a:r>
              <a:rPr lang="en-US" sz="2627">
                <a:solidFill>
                  <a:srgbClr val="000000"/>
                </a:solidFill>
                <a:latin typeface="Telegraf"/>
                <a:ea typeface="Telegraf"/>
                <a:cs typeface="Telegraf"/>
                <a:sym typeface="Telegraf"/>
              </a:rPr>
              <a:t>limited </a:t>
            </a:r>
            <a:r>
              <a:rPr lang="en-US" b="true" sz="2627">
                <a:solidFill>
                  <a:srgbClr val="000000"/>
                </a:solidFill>
                <a:latin typeface="Telegraf Bold"/>
                <a:ea typeface="Telegraf Bold"/>
                <a:cs typeface="Telegraf Bold"/>
                <a:sym typeface="Telegraf Bold"/>
              </a:rPr>
              <a:t>animation</a:t>
            </a:r>
            <a:r>
              <a:rPr lang="en-US" sz="2627">
                <a:solidFill>
                  <a:srgbClr val="000000"/>
                </a:solidFill>
                <a:latin typeface="Telegraf"/>
                <a:ea typeface="Telegraf"/>
                <a:cs typeface="Telegraf"/>
                <a:sym typeface="Telegraf"/>
              </a:rPr>
              <a:t> (most could only do smart animation)</a:t>
            </a:r>
          </a:p>
          <a:p>
            <a:pPr algn="l" marL="567359" indent="-283680" lvl="1">
              <a:lnSpc>
                <a:spcPts val="3679"/>
              </a:lnSpc>
              <a:buFont typeface="Arial"/>
              <a:buChar char="•"/>
            </a:pPr>
            <a:r>
              <a:rPr lang="en-US" sz="2627">
                <a:solidFill>
                  <a:srgbClr val="000000"/>
                </a:solidFill>
                <a:latin typeface="Telegraf"/>
                <a:ea typeface="Telegraf"/>
                <a:cs typeface="Telegraf"/>
                <a:sym typeface="Telegraf"/>
              </a:rPr>
              <a:t>Requires extensive hard-coding, resulting in a lack of certain interactions, such as </a:t>
            </a:r>
            <a:r>
              <a:rPr lang="en-US" b="true" sz="2627">
                <a:solidFill>
                  <a:srgbClr val="000000"/>
                </a:solidFill>
                <a:latin typeface="Telegraf Bold"/>
                <a:ea typeface="Telegraf Bold"/>
                <a:cs typeface="Telegraf Bold"/>
                <a:sym typeface="Telegraf Bold"/>
              </a:rPr>
              <a:t>input typing</a:t>
            </a:r>
          </a:p>
          <a:p>
            <a:pPr algn="l" marL="1134719" indent="-378240" lvl="2">
              <a:lnSpc>
                <a:spcPts val="3679"/>
              </a:lnSpc>
              <a:buFont typeface="Arial"/>
              <a:buChar char="⚬"/>
            </a:pPr>
            <a:r>
              <a:rPr lang="en-US" sz="2627">
                <a:solidFill>
                  <a:srgbClr val="000000"/>
                </a:solidFill>
                <a:latin typeface="Telegraf"/>
                <a:ea typeface="Telegraf"/>
                <a:cs typeface="Telegraf"/>
                <a:sym typeface="Telegraf"/>
              </a:rPr>
              <a:t>While some interactions are technically feasible, they necessitate considerable effort on the design end</a:t>
            </a:r>
          </a:p>
          <a:p>
            <a:pPr algn="l" marL="567359" indent="-283680" lvl="1">
              <a:lnSpc>
                <a:spcPts val="3679"/>
              </a:lnSpc>
              <a:buFont typeface="Arial"/>
              <a:buChar char="•"/>
            </a:pPr>
            <a:r>
              <a:rPr lang="en-US" sz="2627">
                <a:solidFill>
                  <a:srgbClr val="000000"/>
                </a:solidFill>
                <a:latin typeface="Telegraf"/>
                <a:ea typeface="Telegraf"/>
                <a:cs typeface="Telegraf"/>
                <a:sym typeface="Telegraf"/>
              </a:rPr>
              <a:t>Lack of i</a:t>
            </a:r>
            <a:r>
              <a:rPr lang="en-US" sz="2627">
                <a:solidFill>
                  <a:srgbClr val="000000"/>
                </a:solidFill>
                <a:latin typeface="Telegraf"/>
                <a:ea typeface="Telegraf"/>
                <a:cs typeface="Telegraf"/>
                <a:sym typeface="Telegraf"/>
              </a:rPr>
              <a:t>ntegration of</a:t>
            </a:r>
            <a:r>
              <a:rPr lang="en-US" b="true" sz="2627">
                <a:solidFill>
                  <a:srgbClr val="000000"/>
                </a:solidFill>
                <a:latin typeface="Telegraf Bold"/>
                <a:ea typeface="Telegraf Bold"/>
                <a:cs typeface="Telegraf Bold"/>
                <a:sym typeface="Telegraf Bold"/>
              </a:rPr>
              <a:t> third-party apps</a:t>
            </a:r>
            <a:r>
              <a:rPr lang="en-US" sz="2627">
                <a:solidFill>
                  <a:srgbClr val="000000"/>
                </a:solidFill>
                <a:latin typeface="Telegraf"/>
                <a:ea typeface="Telegraf"/>
                <a:cs typeface="Telegraf"/>
                <a:sym typeface="Telegraf"/>
              </a:rPr>
              <a:t> (Google Calendar)</a:t>
            </a:r>
          </a:p>
        </p:txBody>
      </p:sp>
      <p:sp>
        <p:nvSpPr>
          <p:cNvPr name="TextBox 32" id="32"/>
          <p:cNvSpPr txBox="true"/>
          <p:nvPr/>
        </p:nvSpPr>
        <p:spPr>
          <a:xfrm rot="0">
            <a:off x="15035343" y="4579702"/>
            <a:ext cx="2534290" cy="4018280"/>
          </a:xfrm>
          <a:prstGeom prst="rect">
            <a:avLst/>
          </a:prstGeom>
        </p:spPr>
        <p:txBody>
          <a:bodyPr anchor="t" rtlCol="false" tIns="0" lIns="0" bIns="0" rIns="0">
            <a:spAutoFit/>
          </a:bodyPr>
          <a:lstStyle/>
          <a:p>
            <a:pPr algn="l">
              <a:lnSpc>
                <a:spcPts val="3220"/>
              </a:lnSpc>
            </a:pPr>
            <a:r>
              <a:rPr lang="en-US" sz="2300">
                <a:solidFill>
                  <a:srgbClr val="000000"/>
                </a:solidFill>
                <a:latin typeface="Telegraf"/>
                <a:ea typeface="Telegraf"/>
                <a:cs typeface="Telegraf"/>
                <a:sym typeface="Telegraf"/>
              </a:rPr>
              <a:t>Recommended </a:t>
            </a:r>
            <a:r>
              <a:rPr lang="en-US" sz="2300" b="true">
                <a:solidFill>
                  <a:srgbClr val="000000"/>
                </a:solidFill>
                <a:latin typeface="Telegraf Bold"/>
                <a:ea typeface="Telegraf Bold"/>
                <a:cs typeface="Telegraf Bold"/>
                <a:sym typeface="Telegraf Bold"/>
              </a:rPr>
              <a:t>groups</a:t>
            </a:r>
            <a:r>
              <a:rPr lang="en-US" sz="2300">
                <a:solidFill>
                  <a:srgbClr val="000000"/>
                </a:solidFill>
                <a:latin typeface="Telegraf"/>
                <a:ea typeface="Telegraf"/>
                <a:cs typeface="Telegraf"/>
                <a:sym typeface="Telegraf"/>
              </a:rPr>
              <a:t> don’t actually </a:t>
            </a:r>
            <a:r>
              <a:rPr lang="en-US" sz="2300" b="true">
                <a:solidFill>
                  <a:srgbClr val="000000"/>
                </a:solidFill>
                <a:latin typeface="Telegraf Bold"/>
                <a:ea typeface="Telegraf Bold"/>
                <a:cs typeface="Telegraf Bold"/>
                <a:sym typeface="Telegraf Bold"/>
              </a:rPr>
              <a:t>correlate</a:t>
            </a:r>
            <a:r>
              <a:rPr lang="en-US" sz="2300">
                <a:solidFill>
                  <a:srgbClr val="000000"/>
                </a:solidFill>
                <a:latin typeface="Telegraf"/>
                <a:ea typeface="Telegraf"/>
                <a:cs typeface="Telegraf"/>
                <a:sym typeface="Telegraf"/>
              </a:rPr>
              <a:t> with their stated interests. It can still help to </a:t>
            </a:r>
            <a:r>
              <a:rPr lang="en-US" sz="2300" b="true">
                <a:solidFill>
                  <a:srgbClr val="000000"/>
                </a:solidFill>
                <a:latin typeface="Telegraf Bold"/>
                <a:ea typeface="Telegraf Bold"/>
                <a:cs typeface="Telegraf Bold"/>
                <a:sym typeface="Telegraf Bold"/>
              </a:rPr>
              <a:t>clarify</a:t>
            </a:r>
            <a:r>
              <a:rPr lang="en-US" sz="2300">
                <a:solidFill>
                  <a:srgbClr val="000000"/>
                </a:solidFill>
                <a:latin typeface="Telegraf"/>
                <a:ea typeface="Telegraf"/>
                <a:cs typeface="Telegraf"/>
                <a:sym typeface="Telegraf"/>
              </a:rPr>
              <a:t> what users expect from recommendations.</a:t>
            </a:r>
          </a:p>
        </p:txBody>
      </p:sp>
      <p:sp>
        <p:nvSpPr>
          <p:cNvPr name="Freeform 33" id="33"/>
          <p:cNvSpPr/>
          <p:nvPr/>
        </p:nvSpPr>
        <p:spPr>
          <a:xfrm flipH="false" flipV="false" rot="1043947">
            <a:off x="5086722" y="781488"/>
            <a:ext cx="1916810" cy="1191907"/>
          </a:xfrm>
          <a:custGeom>
            <a:avLst/>
            <a:gdLst/>
            <a:ahLst/>
            <a:cxnLst/>
            <a:rect r="r" b="b" t="t" l="l"/>
            <a:pathLst>
              <a:path h="1191907" w="1916810">
                <a:moveTo>
                  <a:pt x="0" y="0"/>
                </a:moveTo>
                <a:lnTo>
                  <a:pt x="1916810" y="0"/>
                </a:lnTo>
                <a:lnTo>
                  <a:pt x="1916810" y="1191908"/>
                </a:lnTo>
                <a:lnTo>
                  <a:pt x="0" y="11919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EEEEEE"/>
        </a:solidFill>
      </p:bgPr>
    </p:bg>
    <p:spTree>
      <p:nvGrpSpPr>
        <p:cNvPr id="1" name=""/>
        <p:cNvGrpSpPr/>
        <p:nvPr/>
      </p:nvGrpSpPr>
      <p:grpSpPr>
        <a:xfrm>
          <a:off x="0" y="0"/>
          <a:ext cx="0" cy="0"/>
          <a:chOff x="0" y="0"/>
          <a:chExt cx="0" cy="0"/>
        </a:xfrm>
      </p:grpSpPr>
      <p:sp>
        <p:nvSpPr>
          <p:cNvPr name="TextBox 2" id="2"/>
          <p:cNvSpPr txBox="true"/>
          <p:nvPr/>
        </p:nvSpPr>
        <p:spPr>
          <a:xfrm rot="0">
            <a:off x="1028700" y="689483"/>
            <a:ext cx="15703928" cy="687959"/>
          </a:xfrm>
          <a:prstGeom prst="rect">
            <a:avLst/>
          </a:prstGeom>
        </p:spPr>
        <p:txBody>
          <a:bodyPr anchor="t" rtlCol="false" tIns="0" lIns="0" bIns="0" rIns="0">
            <a:spAutoFit/>
          </a:bodyPr>
          <a:lstStyle/>
          <a:p>
            <a:pPr algn="ctr" marL="0" indent="0" lvl="0">
              <a:lnSpc>
                <a:spcPts val="5428"/>
              </a:lnSpc>
              <a:spcBef>
                <a:spcPct val="0"/>
              </a:spcBef>
            </a:pPr>
            <a:r>
              <a:rPr lang="en-US" b="true" sz="4600">
                <a:solidFill>
                  <a:srgbClr val="000000"/>
                </a:solidFill>
                <a:latin typeface="RoxboroughCF Bold"/>
                <a:ea typeface="RoxboroughCF Bold"/>
                <a:cs typeface="RoxboroughCF Bold"/>
                <a:sym typeface="RoxboroughCF Bold"/>
              </a:rPr>
              <a:t>Hard-Coded Features</a:t>
            </a:r>
          </a:p>
        </p:txBody>
      </p:sp>
      <p:grpSp>
        <p:nvGrpSpPr>
          <p:cNvPr name="Group 3" id="3"/>
          <p:cNvGrpSpPr/>
          <p:nvPr/>
        </p:nvGrpSpPr>
        <p:grpSpPr>
          <a:xfrm rot="0">
            <a:off x="632851" y="2716131"/>
            <a:ext cx="5680417" cy="5263838"/>
            <a:chOff x="0" y="0"/>
            <a:chExt cx="1496077" cy="1386361"/>
          </a:xfrm>
        </p:grpSpPr>
        <p:sp>
          <p:nvSpPr>
            <p:cNvPr name="Freeform 4" id="4"/>
            <p:cNvSpPr/>
            <p:nvPr/>
          </p:nvSpPr>
          <p:spPr>
            <a:xfrm flipH="false" flipV="false" rot="0">
              <a:off x="0" y="0"/>
              <a:ext cx="1496077" cy="1386361"/>
            </a:xfrm>
            <a:custGeom>
              <a:avLst/>
              <a:gdLst/>
              <a:ahLst/>
              <a:cxnLst/>
              <a:rect r="r" b="b" t="t" l="l"/>
              <a:pathLst>
                <a:path h="1386361" w="1496077">
                  <a:moveTo>
                    <a:pt x="0" y="0"/>
                  </a:moveTo>
                  <a:lnTo>
                    <a:pt x="1496077" y="0"/>
                  </a:lnTo>
                  <a:lnTo>
                    <a:pt x="1496077" y="1386361"/>
                  </a:lnTo>
                  <a:lnTo>
                    <a:pt x="0" y="1386361"/>
                  </a:lnTo>
                  <a:close/>
                </a:path>
              </a:pathLst>
            </a:custGeom>
            <a:solidFill>
              <a:srgbClr val="3939BB">
                <a:alpha val="22745"/>
              </a:srgbClr>
            </a:solidFill>
          </p:spPr>
        </p:sp>
        <p:sp>
          <p:nvSpPr>
            <p:cNvPr name="TextBox 5" id="5"/>
            <p:cNvSpPr txBox="true"/>
            <p:nvPr/>
          </p:nvSpPr>
          <p:spPr>
            <a:xfrm>
              <a:off x="0" y="-85725"/>
              <a:ext cx="1496077" cy="1472086"/>
            </a:xfrm>
            <a:prstGeom prst="rect">
              <a:avLst/>
            </a:prstGeom>
          </p:spPr>
          <p:txBody>
            <a:bodyPr anchor="ctr" rtlCol="false" tIns="50800" lIns="50800" bIns="50800" rIns="50800"/>
            <a:lstStyle/>
            <a:p>
              <a:pPr algn="ctr">
                <a:lnSpc>
                  <a:spcPts val="3679"/>
                </a:lnSpc>
              </a:pPr>
            </a:p>
          </p:txBody>
        </p:sp>
      </p:grpSp>
      <p:grpSp>
        <p:nvGrpSpPr>
          <p:cNvPr name="Group 6" id="6"/>
          <p:cNvGrpSpPr>
            <a:grpSpLocks noChangeAspect="true"/>
          </p:cNvGrpSpPr>
          <p:nvPr/>
        </p:nvGrpSpPr>
        <p:grpSpPr>
          <a:xfrm rot="0">
            <a:off x="4924646" y="1794385"/>
            <a:ext cx="4032127" cy="7978255"/>
            <a:chOff x="0" y="0"/>
            <a:chExt cx="2620010" cy="5184140"/>
          </a:xfrm>
        </p:grpSpPr>
        <p:sp>
          <p:nvSpPr>
            <p:cNvPr name="Freeform 7" id="7"/>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8" id="8"/>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l="0" t="-158" r="0" b="-158"/>
              </a:stretch>
            </a:blipFill>
          </p:spPr>
        </p:sp>
        <p:sp>
          <p:nvSpPr>
            <p:cNvPr name="Freeform 9" id="9"/>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name="Freeform 10" id="10"/>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name="Freeform 11" id="11"/>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name="Freeform 12" id="12"/>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name="Freeform 13" id="13"/>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name="Freeform 14" id="14"/>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name="Freeform 15" id="15"/>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name="Group 16" id="16"/>
          <p:cNvGrpSpPr/>
          <p:nvPr/>
        </p:nvGrpSpPr>
        <p:grpSpPr>
          <a:xfrm rot="0">
            <a:off x="12295010" y="4995216"/>
            <a:ext cx="5482791" cy="3816881"/>
            <a:chOff x="0" y="0"/>
            <a:chExt cx="1444027" cy="1005269"/>
          </a:xfrm>
        </p:grpSpPr>
        <p:sp>
          <p:nvSpPr>
            <p:cNvPr name="Freeform 17" id="17"/>
            <p:cNvSpPr/>
            <p:nvPr/>
          </p:nvSpPr>
          <p:spPr>
            <a:xfrm flipH="false" flipV="false" rot="0">
              <a:off x="0" y="0"/>
              <a:ext cx="1444027" cy="1005269"/>
            </a:xfrm>
            <a:custGeom>
              <a:avLst/>
              <a:gdLst/>
              <a:ahLst/>
              <a:cxnLst/>
              <a:rect r="r" b="b" t="t" l="l"/>
              <a:pathLst>
                <a:path h="1005269" w="1444027">
                  <a:moveTo>
                    <a:pt x="0" y="0"/>
                  </a:moveTo>
                  <a:lnTo>
                    <a:pt x="1444027" y="0"/>
                  </a:lnTo>
                  <a:lnTo>
                    <a:pt x="1444027" y="1005269"/>
                  </a:lnTo>
                  <a:lnTo>
                    <a:pt x="0" y="1005269"/>
                  </a:lnTo>
                  <a:close/>
                </a:path>
              </a:pathLst>
            </a:custGeom>
            <a:solidFill>
              <a:srgbClr val="3939BB">
                <a:alpha val="22745"/>
              </a:srgbClr>
            </a:solidFill>
          </p:spPr>
        </p:sp>
        <p:sp>
          <p:nvSpPr>
            <p:cNvPr name="TextBox 18" id="18"/>
            <p:cNvSpPr txBox="true"/>
            <p:nvPr/>
          </p:nvSpPr>
          <p:spPr>
            <a:xfrm>
              <a:off x="0" y="-85725"/>
              <a:ext cx="1444027" cy="1090994"/>
            </a:xfrm>
            <a:prstGeom prst="rect">
              <a:avLst/>
            </a:prstGeom>
          </p:spPr>
          <p:txBody>
            <a:bodyPr anchor="ctr" rtlCol="false" tIns="50800" lIns="50800" bIns="50800" rIns="50800"/>
            <a:lstStyle/>
            <a:p>
              <a:pPr algn="ctr">
                <a:lnSpc>
                  <a:spcPts val="3679"/>
                </a:lnSpc>
              </a:pPr>
            </a:p>
          </p:txBody>
        </p:sp>
      </p:grpSp>
      <p:sp>
        <p:nvSpPr>
          <p:cNvPr name="TextBox 19" id="19"/>
          <p:cNvSpPr txBox="true"/>
          <p:nvPr/>
        </p:nvSpPr>
        <p:spPr>
          <a:xfrm rot="0">
            <a:off x="13749183" y="5262326"/>
            <a:ext cx="3802899" cy="3286052"/>
          </a:xfrm>
          <a:prstGeom prst="rect">
            <a:avLst/>
          </a:prstGeom>
        </p:spPr>
        <p:txBody>
          <a:bodyPr anchor="t" rtlCol="false" tIns="0" lIns="0" bIns="0" rIns="0">
            <a:spAutoFit/>
          </a:bodyPr>
          <a:lstStyle/>
          <a:p>
            <a:pPr algn="l">
              <a:lnSpc>
                <a:spcPts val="3679"/>
              </a:lnSpc>
            </a:pPr>
            <a:r>
              <a:rPr lang="en-US" sz="2627">
                <a:solidFill>
                  <a:srgbClr val="000000"/>
                </a:solidFill>
                <a:latin typeface="Telegraf"/>
                <a:ea typeface="Telegraf"/>
                <a:cs typeface="Telegraf"/>
                <a:sym typeface="Telegraf"/>
              </a:rPr>
              <a:t>When you pin a post, Figma prevents from having </a:t>
            </a:r>
            <a:r>
              <a:rPr lang="en-US" sz="2627" b="true">
                <a:solidFill>
                  <a:srgbClr val="000000"/>
                </a:solidFill>
                <a:latin typeface="Telegraf Bold"/>
                <a:ea typeface="Telegraf Bold"/>
                <a:cs typeface="Telegraf Bold"/>
                <a:sym typeface="Telegraf Bold"/>
              </a:rPr>
              <a:t>two actions</a:t>
            </a:r>
            <a:r>
              <a:rPr lang="en-US" sz="2627">
                <a:solidFill>
                  <a:srgbClr val="000000"/>
                </a:solidFill>
                <a:latin typeface="Telegraf"/>
                <a:ea typeface="Telegraf"/>
                <a:cs typeface="Telegraf"/>
                <a:sym typeface="Telegraf"/>
              </a:rPr>
              <a:t>— showing overlay, pinning—hence, requires hard coding to show both actions</a:t>
            </a:r>
          </a:p>
        </p:txBody>
      </p:sp>
      <p:sp>
        <p:nvSpPr>
          <p:cNvPr name="TextBox 20" id="20"/>
          <p:cNvSpPr txBox="true"/>
          <p:nvPr/>
        </p:nvSpPr>
        <p:spPr>
          <a:xfrm rot="0">
            <a:off x="1028700" y="2962075"/>
            <a:ext cx="3619692" cy="4686227"/>
          </a:xfrm>
          <a:prstGeom prst="rect">
            <a:avLst/>
          </a:prstGeom>
        </p:spPr>
        <p:txBody>
          <a:bodyPr anchor="t" rtlCol="false" tIns="0" lIns="0" bIns="0" rIns="0">
            <a:spAutoFit/>
          </a:bodyPr>
          <a:lstStyle/>
          <a:p>
            <a:pPr algn="r">
              <a:lnSpc>
                <a:spcPts val="3679"/>
              </a:lnSpc>
            </a:pPr>
            <a:r>
              <a:rPr lang="en-US" sz="2627">
                <a:solidFill>
                  <a:srgbClr val="000000"/>
                </a:solidFill>
                <a:latin typeface="Telegraf"/>
                <a:ea typeface="Telegraf"/>
                <a:cs typeface="Telegraf"/>
                <a:sym typeface="Telegraf"/>
              </a:rPr>
              <a:t>Users are restricted to </a:t>
            </a:r>
            <a:r>
              <a:rPr lang="en-US" sz="2627" b="true">
                <a:solidFill>
                  <a:srgbClr val="000000"/>
                </a:solidFill>
                <a:latin typeface="Telegraf Bold"/>
                <a:ea typeface="Telegraf Bold"/>
                <a:cs typeface="Telegraf Bold"/>
                <a:sym typeface="Telegraf Bold"/>
              </a:rPr>
              <a:t>predefined</a:t>
            </a:r>
            <a:r>
              <a:rPr lang="en-US" sz="2627">
                <a:solidFill>
                  <a:srgbClr val="000000"/>
                </a:solidFill>
                <a:latin typeface="Telegraf"/>
                <a:ea typeface="Telegraf"/>
                <a:cs typeface="Telegraf"/>
                <a:sym typeface="Telegraf"/>
              </a:rPr>
              <a:t> responses and cannot type  desired input: </a:t>
            </a:r>
            <a:r>
              <a:rPr lang="en-US" sz="2627" b="true">
                <a:solidFill>
                  <a:srgbClr val="000000"/>
                </a:solidFill>
                <a:latin typeface="Telegraf Bold"/>
                <a:ea typeface="Telegraf Bold"/>
                <a:cs typeface="Telegraf Bold"/>
                <a:sym typeface="Telegraf Bold"/>
              </a:rPr>
              <a:t>forced</a:t>
            </a:r>
            <a:r>
              <a:rPr lang="en-US" sz="2627">
                <a:solidFill>
                  <a:srgbClr val="000000"/>
                </a:solidFill>
                <a:latin typeface="Telegraf"/>
                <a:ea typeface="Telegraf"/>
                <a:cs typeface="Telegraf"/>
                <a:sym typeface="Telegraf"/>
              </a:rPr>
              <a:t> choice experience</a:t>
            </a:r>
          </a:p>
          <a:p>
            <a:pPr algn="r">
              <a:lnSpc>
                <a:spcPts val="3679"/>
              </a:lnSpc>
            </a:pPr>
          </a:p>
          <a:p>
            <a:pPr algn="r">
              <a:lnSpc>
                <a:spcPts val="3679"/>
              </a:lnSpc>
            </a:pPr>
            <a:r>
              <a:rPr lang="en-US" sz="2627">
                <a:solidFill>
                  <a:srgbClr val="000000"/>
                </a:solidFill>
                <a:latin typeface="Telegraf"/>
                <a:ea typeface="Telegraf"/>
                <a:cs typeface="Telegraf"/>
                <a:sym typeface="Telegraf"/>
              </a:rPr>
              <a:t>Any slide where it shows an updated post or comment is </a:t>
            </a:r>
            <a:r>
              <a:rPr lang="en-US" sz="2627" b="true">
                <a:solidFill>
                  <a:srgbClr val="000000"/>
                </a:solidFill>
                <a:latin typeface="Telegraf Bold"/>
                <a:ea typeface="Telegraf Bold"/>
                <a:cs typeface="Telegraf Bold"/>
                <a:sym typeface="Telegraf Bold"/>
              </a:rPr>
              <a:t>hard coded</a:t>
            </a:r>
          </a:p>
        </p:txBody>
      </p:sp>
      <p:grpSp>
        <p:nvGrpSpPr>
          <p:cNvPr name="Group 21" id="21"/>
          <p:cNvGrpSpPr>
            <a:grpSpLocks noChangeAspect="true"/>
          </p:cNvGrpSpPr>
          <p:nvPr/>
        </p:nvGrpSpPr>
        <p:grpSpPr>
          <a:xfrm rot="0">
            <a:off x="9233026" y="1794385"/>
            <a:ext cx="4032127" cy="7978255"/>
            <a:chOff x="0" y="0"/>
            <a:chExt cx="2620010" cy="5184140"/>
          </a:xfrm>
        </p:grpSpPr>
        <p:sp>
          <p:nvSpPr>
            <p:cNvPr name="Freeform 22" id="22"/>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name="Freeform 23" id="23"/>
            <p:cNvSpPr/>
            <p:nvPr/>
          </p:nvSpPr>
          <p:spPr>
            <a:xfrm flipH="false" flipV="false" rot="0">
              <a:off x="185420" y="156210"/>
              <a:ext cx="2251710" cy="4876800"/>
            </a:xfrm>
            <a:custGeom>
              <a:avLst/>
              <a:gdLst/>
              <a:ahLst/>
              <a:cxnLst/>
              <a:rect r="r" b="b" t="t" l="l"/>
              <a:pathLst>
                <a:path h="4876800" w="225171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0" t="-158" r="0" b="-158"/>
              </a:stretch>
            </a:blipFill>
          </p:spPr>
        </p:sp>
        <p:sp>
          <p:nvSpPr>
            <p:cNvPr name="Freeform 24" id="24"/>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name="Freeform 25" id="25"/>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name="Freeform 26" id="26"/>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name="Freeform 27" id="27"/>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name="Freeform 28" id="28"/>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name="Freeform 29" id="29"/>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name="Freeform 30" id="30"/>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EFEFEE"/>
        </a:solidFill>
      </p:bgPr>
    </p:bg>
    <p:spTree>
      <p:nvGrpSpPr>
        <p:cNvPr id="1" name=""/>
        <p:cNvGrpSpPr/>
        <p:nvPr/>
      </p:nvGrpSpPr>
      <p:grpSpPr>
        <a:xfrm>
          <a:off x="0" y="0"/>
          <a:ext cx="0" cy="0"/>
          <a:chOff x="0" y="0"/>
          <a:chExt cx="0" cy="0"/>
        </a:xfrm>
      </p:grpSpPr>
      <p:sp>
        <p:nvSpPr>
          <p:cNvPr name="TextBox 2" id="2"/>
          <p:cNvSpPr txBox="true"/>
          <p:nvPr/>
        </p:nvSpPr>
        <p:spPr>
          <a:xfrm rot="0">
            <a:off x="1189612" y="1317697"/>
            <a:ext cx="11511759" cy="910607"/>
          </a:xfrm>
          <a:prstGeom prst="rect">
            <a:avLst/>
          </a:prstGeom>
        </p:spPr>
        <p:txBody>
          <a:bodyPr anchor="t" rtlCol="false" tIns="0" lIns="0" bIns="0" rIns="0">
            <a:spAutoFit/>
          </a:bodyPr>
          <a:lstStyle/>
          <a:p>
            <a:pPr algn="l" marL="0" indent="0" lvl="0">
              <a:lnSpc>
                <a:spcPts val="7080"/>
              </a:lnSpc>
            </a:pPr>
            <a:r>
              <a:rPr lang="en-US" b="true" sz="6000">
                <a:solidFill>
                  <a:srgbClr val="000000"/>
                </a:solidFill>
                <a:latin typeface="RoxboroughCF Bold"/>
                <a:ea typeface="RoxboroughCF Bold"/>
                <a:cs typeface="RoxboroughCF Bold"/>
                <a:sym typeface="RoxboroughCF Bold"/>
              </a:rPr>
              <a:t>Appendix</a:t>
            </a:r>
          </a:p>
        </p:txBody>
      </p:sp>
      <p:sp>
        <p:nvSpPr>
          <p:cNvPr name="TextBox 3" id="3"/>
          <p:cNvSpPr txBox="true"/>
          <p:nvPr/>
        </p:nvSpPr>
        <p:spPr>
          <a:xfrm rot="0">
            <a:off x="1189612" y="2656137"/>
            <a:ext cx="15703834" cy="3228975"/>
          </a:xfrm>
          <a:prstGeom prst="rect">
            <a:avLst/>
          </a:prstGeom>
        </p:spPr>
        <p:txBody>
          <a:bodyPr anchor="t" rtlCol="false" tIns="0" lIns="0" bIns="0" rIns="0">
            <a:spAutoFit/>
          </a:bodyPr>
          <a:lstStyle/>
          <a:p>
            <a:pPr algn="l">
              <a:lnSpc>
                <a:spcPts val="4200"/>
              </a:lnSpc>
            </a:pPr>
            <a:r>
              <a:rPr lang="en-US" sz="3000" u="sng">
                <a:solidFill>
                  <a:srgbClr val="000000"/>
                </a:solidFill>
                <a:latin typeface="Telegraf"/>
                <a:ea typeface="Telegraf"/>
                <a:cs typeface="Telegraf"/>
                <a:sym typeface="Telegraf"/>
                <a:hlinkClick r:id="rId2" tooltip="https://www.figma.com/proto/URSSYhRL8jEbIDqCqH5mn5/Lunar-Figma?node-id=263-3908&amp;node-type=frame&amp;t=nNprs1JQudiLXISP-1&amp;scaling=scale-down&amp;content-scaling=fixed&amp;page-id=6%3A2&amp;starting-point-node-id=263%3A3908&amp;show-proto-sidebar=1"/>
              </a:rPr>
              <a:t>Figma prototype</a:t>
            </a:r>
          </a:p>
          <a:p>
            <a:pPr algn="l">
              <a:lnSpc>
                <a:spcPts val="4200"/>
              </a:lnSpc>
            </a:pPr>
            <a:r>
              <a:rPr lang="en-US" sz="3000" u="sng">
                <a:solidFill>
                  <a:srgbClr val="000000"/>
                </a:solidFill>
                <a:latin typeface="Telegraf"/>
                <a:ea typeface="Telegraf"/>
                <a:cs typeface="Telegraf"/>
                <a:sym typeface="Telegraf"/>
                <a:hlinkClick r:id="rId3" tooltip="https://docs.google.com/document/d/1HH9JAYRpvUoPD00vUJAeMtF4XEM47_Xu4eZisJT-gdM/edit?usp=sharing"/>
              </a:rPr>
              <a:t>Readme doc</a:t>
            </a:r>
          </a:p>
          <a:p>
            <a:pPr algn="l">
              <a:lnSpc>
                <a:spcPts val="4200"/>
              </a:lnSpc>
            </a:pPr>
            <a:r>
              <a:rPr lang="en-US" sz="3000" u="sng">
                <a:solidFill>
                  <a:srgbClr val="000000"/>
                </a:solidFill>
                <a:latin typeface="Telegraf"/>
                <a:ea typeface="Telegraf"/>
                <a:cs typeface="Telegraf"/>
                <a:sym typeface="Telegraf"/>
                <a:hlinkClick r:id="rId4" tooltip="https://web.stanford.edu/class/cs147/projects/Design-for-Healthy-Behaviors/Lunar/"/>
              </a:rPr>
              <a:t>Lunar Website</a:t>
            </a:r>
          </a:p>
          <a:p>
            <a:pPr algn="l">
              <a:lnSpc>
                <a:spcPts val="4200"/>
              </a:lnSpc>
            </a:pPr>
            <a:r>
              <a:rPr lang="en-US" sz="3000" u="sng">
                <a:solidFill>
                  <a:srgbClr val="000000"/>
                </a:solidFill>
                <a:latin typeface="Telegraf"/>
                <a:ea typeface="Telegraf"/>
                <a:cs typeface="Telegraf"/>
                <a:sym typeface="Telegraf"/>
                <a:hlinkClick r:id="rId5" tooltip="https://drive.google.com/file/d/1R31px9oD1WJZITcdtTgEpfcHentMQd1e/view?usp=sharing"/>
              </a:rPr>
              <a:t>Additional Med-Fi Slides: Onboarding Flow</a:t>
            </a:r>
          </a:p>
          <a:p>
            <a:pPr algn="l">
              <a:lnSpc>
                <a:spcPts val="4200"/>
              </a:lnSpc>
            </a:pPr>
          </a:p>
          <a:p>
            <a:pPr algn="l">
              <a:lnSpc>
                <a:spcPts val="4200"/>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FEFEE"/>
        </a:solidFill>
      </p:bgPr>
    </p:bg>
    <p:spTree>
      <p:nvGrpSpPr>
        <p:cNvPr id="1" name=""/>
        <p:cNvGrpSpPr/>
        <p:nvPr/>
      </p:nvGrpSpPr>
      <p:grpSpPr>
        <a:xfrm>
          <a:off x="0" y="0"/>
          <a:ext cx="0" cy="0"/>
          <a:chOff x="0" y="0"/>
          <a:chExt cx="0" cy="0"/>
        </a:xfrm>
      </p:grpSpPr>
      <p:sp>
        <p:nvSpPr>
          <p:cNvPr name="Freeform 2" id="2"/>
          <p:cNvSpPr/>
          <p:nvPr/>
        </p:nvSpPr>
        <p:spPr>
          <a:xfrm flipH="false" flipV="false" rot="0">
            <a:off x="1134505" y="1028700"/>
            <a:ext cx="6024066" cy="1204813"/>
          </a:xfrm>
          <a:custGeom>
            <a:avLst/>
            <a:gdLst/>
            <a:ahLst/>
            <a:cxnLst/>
            <a:rect r="r" b="b" t="t" l="l"/>
            <a:pathLst>
              <a:path h="1204813" w="6024066">
                <a:moveTo>
                  <a:pt x="0" y="0"/>
                </a:moveTo>
                <a:lnTo>
                  <a:pt x="6024066" y="0"/>
                </a:lnTo>
                <a:lnTo>
                  <a:pt x="6024066" y="1204813"/>
                </a:lnTo>
                <a:lnTo>
                  <a:pt x="0" y="1204813"/>
                </a:lnTo>
                <a:lnTo>
                  <a:pt x="0" y="0"/>
                </a:lnTo>
                <a:close/>
              </a:path>
            </a:pathLst>
          </a:custGeom>
          <a:blipFill>
            <a:blip r:embed="rId2">
              <a:alphaModFix amt="61000"/>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748675" y="1143000"/>
            <a:ext cx="8472797" cy="717042"/>
          </a:xfrm>
          <a:prstGeom prst="rect">
            <a:avLst/>
          </a:prstGeom>
        </p:spPr>
        <p:txBody>
          <a:bodyPr anchor="t" rtlCol="false" tIns="0" lIns="0" bIns="0" rIns="0">
            <a:spAutoFit/>
          </a:bodyPr>
          <a:lstStyle/>
          <a:p>
            <a:pPr algn="l" marL="0" indent="0" lvl="0">
              <a:lnSpc>
                <a:spcPts val="5664"/>
              </a:lnSpc>
              <a:spcBef>
                <a:spcPct val="0"/>
              </a:spcBef>
            </a:pPr>
            <a:r>
              <a:rPr lang="en-US" b="true" sz="4800">
                <a:solidFill>
                  <a:srgbClr val="000000"/>
                </a:solidFill>
                <a:latin typeface="RoxboroughCF Bold"/>
                <a:ea typeface="RoxboroughCF Bold"/>
                <a:cs typeface="RoxboroughCF Bold"/>
                <a:sym typeface="RoxboroughCF Bold"/>
              </a:rPr>
              <a:t>Values Encoded</a:t>
            </a:r>
          </a:p>
        </p:txBody>
      </p:sp>
      <p:grpSp>
        <p:nvGrpSpPr>
          <p:cNvPr name="Group 4" id="4"/>
          <p:cNvGrpSpPr/>
          <p:nvPr/>
        </p:nvGrpSpPr>
        <p:grpSpPr>
          <a:xfrm rot="0">
            <a:off x="1569927" y="3600278"/>
            <a:ext cx="4470113" cy="4285821"/>
            <a:chOff x="0" y="0"/>
            <a:chExt cx="9184678" cy="8806015"/>
          </a:xfrm>
        </p:grpSpPr>
        <p:sp>
          <p:nvSpPr>
            <p:cNvPr name="Freeform 5" id="5"/>
            <p:cNvSpPr/>
            <p:nvPr/>
          </p:nvSpPr>
          <p:spPr>
            <a:xfrm flipH="false" flipV="false" rot="0">
              <a:off x="57150" y="58420"/>
              <a:ext cx="9114828" cy="8734895"/>
            </a:xfrm>
            <a:custGeom>
              <a:avLst/>
              <a:gdLst/>
              <a:ahLst/>
              <a:cxnLst/>
              <a:rect r="r" b="b" t="t" l="l"/>
              <a:pathLst>
                <a:path h="8734895" w="9114828">
                  <a:moveTo>
                    <a:pt x="9029738" y="8704415"/>
                  </a:moveTo>
                  <a:lnTo>
                    <a:pt x="0" y="8704415"/>
                  </a:lnTo>
                  <a:cubicBezTo>
                    <a:pt x="5080" y="8722195"/>
                    <a:pt x="21590" y="8734895"/>
                    <a:pt x="40640" y="8734895"/>
                  </a:cubicBezTo>
                  <a:lnTo>
                    <a:pt x="9071649" y="8734895"/>
                  </a:lnTo>
                  <a:cubicBezTo>
                    <a:pt x="9095778" y="8734895"/>
                    <a:pt x="9114828" y="8715845"/>
                    <a:pt x="9114828" y="8691715"/>
                  </a:cubicBezTo>
                  <a:lnTo>
                    <a:pt x="9114828" y="40640"/>
                  </a:lnTo>
                  <a:cubicBezTo>
                    <a:pt x="9114828" y="21590"/>
                    <a:pt x="9102128" y="6350"/>
                    <a:pt x="9085618" y="0"/>
                  </a:cubicBezTo>
                  <a:lnTo>
                    <a:pt x="9085618" y="8648535"/>
                  </a:lnTo>
                  <a:cubicBezTo>
                    <a:pt x="9085618" y="8679015"/>
                    <a:pt x="9060218" y="8704415"/>
                    <a:pt x="9029738" y="8704415"/>
                  </a:cubicBezTo>
                  <a:close/>
                </a:path>
              </a:pathLst>
            </a:custGeom>
            <a:solidFill>
              <a:srgbClr val="000000"/>
            </a:solidFill>
          </p:spPr>
        </p:sp>
        <p:sp>
          <p:nvSpPr>
            <p:cNvPr name="Freeform 6" id="6"/>
            <p:cNvSpPr/>
            <p:nvPr/>
          </p:nvSpPr>
          <p:spPr>
            <a:xfrm flipH="false" flipV="false" rot="0">
              <a:off x="12700" y="12700"/>
              <a:ext cx="9117368" cy="8737435"/>
            </a:xfrm>
            <a:custGeom>
              <a:avLst/>
              <a:gdLst/>
              <a:ahLst/>
              <a:cxnLst/>
              <a:rect r="r" b="b" t="t" l="l"/>
              <a:pathLst>
                <a:path h="8737435" w="9117368">
                  <a:moveTo>
                    <a:pt x="43180" y="8737435"/>
                  </a:moveTo>
                  <a:lnTo>
                    <a:pt x="9074188" y="8737435"/>
                  </a:lnTo>
                  <a:cubicBezTo>
                    <a:pt x="9098318" y="8737435"/>
                    <a:pt x="9117368" y="8718385"/>
                    <a:pt x="9117368" y="8694255"/>
                  </a:cubicBezTo>
                  <a:lnTo>
                    <a:pt x="9117368" y="43180"/>
                  </a:lnTo>
                  <a:cubicBezTo>
                    <a:pt x="9117368" y="19050"/>
                    <a:pt x="9098318" y="0"/>
                    <a:pt x="9074188" y="0"/>
                  </a:cubicBezTo>
                  <a:lnTo>
                    <a:pt x="43180" y="0"/>
                  </a:lnTo>
                  <a:cubicBezTo>
                    <a:pt x="19050" y="0"/>
                    <a:pt x="0" y="19050"/>
                    <a:pt x="0" y="43180"/>
                  </a:cubicBezTo>
                  <a:lnTo>
                    <a:pt x="0" y="8694255"/>
                  </a:lnTo>
                  <a:cubicBezTo>
                    <a:pt x="0" y="8718385"/>
                    <a:pt x="19050" y="8737435"/>
                    <a:pt x="43180" y="8737435"/>
                  </a:cubicBezTo>
                  <a:close/>
                </a:path>
              </a:pathLst>
            </a:custGeom>
            <a:solidFill>
              <a:srgbClr val="F8F8F8"/>
            </a:solidFill>
          </p:spPr>
        </p:sp>
        <p:sp>
          <p:nvSpPr>
            <p:cNvPr name="Freeform 7" id="7"/>
            <p:cNvSpPr/>
            <p:nvPr/>
          </p:nvSpPr>
          <p:spPr>
            <a:xfrm flipH="false" flipV="false" rot="0">
              <a:off x="0" y="0"/>
              <a:ext cx="9184678" cy="8806015"/>
            </a:xfrm>
            <a:custGeom>
              <a:avLst/>
              <a:gdLst/>
              <a:ahLst/>
              <a:cxnLst/>
              <a:rect r="r" b="b" t="t" l="l"/>
              <a:pathLst>
                <a:path h="8806015" w="9184678">
                  <a:moveTo>
                    <a:pt x="9141499" y="44450"/>
                  </a:moveTo>
                  <a:cubicBezTo>
                    <a:pt x="9136418" y="19050"/>
                    <a:pt x="9113558" y="0"/>
                    <a:pt x="9086888" y="0"/>
                  </a:cubicBezTo>
                  <a:lnTo>
                    <a:pt x="55880" y="0"/>
                  </a:lnTo>
                  <a:cubicBezTo>
                    <a:pt x="25400" y="0"/>
                    <a:pt x="0" y="25400"/>
                    <a:pt x="0" y="55880"/>
                  </a:cubicBezTo>
                  <a:lnTo>
                    <a:pt x="0" y="8706955"/>
                  </a:lnTo>
                  <a:cubicBezTo>
                    <a:pt x="0" y="8733625"/>
                    <a:pt x="17780" y="8755215"/>
                    <a:pt x="43180" y="8761565"/>
                  </a:cubicBezTo>
                  <a:cubicBezTo>
                    <a:pt x="48260" y="8786965"/>
                    <a:pt x="71120" y="8806015"/>
                    <a:pt x="97790" y="8806015"/>
                  </a:cubicBezTo>
                  <a:lnTo>
                    <a:pt x="9128799" y="8806015"/>
                  </a:lnTo>
                  <a:cubicBezTo>
                    <a:pt x="9159278" y="8806015"/>
                    <a:pt x="9184678" y="8780615"/>
                    <a:pt x="9184678" y="8750135"/>
                  </a:cubicBezTo>
                  <a:lnTo>
                    <a:pt x="9184678" y="99060"/>
                  </a:lnTo>
                  <a:cubicBezTo>
                    <a:pt x="9184678" y="72390"/>
                    <a:pt x="9166899" y="50800"/>
                    <a:pt x="9141499" y="44450"/>
                  </a:cubicBezTo>
                  <a:close/>
                  <a:moveTo>
                    <a:pt x="12700" y="8706955"/>
                  </a:moveTo>
                  <a:lnTo>
                    <a:pt x="12700" y="55880"/>
                  </a:lnTo>
                  <a:cubicBezTo>
                    <a:pt x="12700" y="31750"/>
                    <a:pt x="31750" y="12700"/>
                    <a:pt x="55880" y="12700"/>
                  </a:cubicBezTo>
                  <a:lnTo>
                    <a:pt x="9086888" y="12700"/>
                  </a:lnTo>
                  <a:cubicBezTo>
                    <a:pt x="9111018" y="12700"/>
                    <a:pt x="9130068" y="31750"/>
                    <a:pt x="9130068" y="55880"/>
                  </a:cubicBezTo>
                  <a:lnTo>
                    <a:pt x="9130068" y="8706955"/>
                  </a:lnTo>
                  <a:cubicBezTo>
                    <a:pt x="9130068" y="8731085"/>
                    <a:pt x="9111018" y="8750135"/>
                    <a:pt x="9086888" y="8750135"/>
                  </a:cubicBezTo>
                  <a:lnTo>
                    <a:pt x="55880" y="8750135"/>
                  </a:lnTo>
                  <a:cubicBezTo>
                    <a:pt x="31750" y="8750135"/>
                    <a:pt x="12700" y="8731085"/>
                    <a:pt x="12700" y="8706955"/>
                  </a:cubicBezTo>
                  <a:close/>
                  <a:moveTo>
                    <a:pt x="9171978" y="8750135"/>
                  </a:moveTo>
                  <a:cubicBezTo>
                    <a:pt x="9171978" y="8774265"/>
                    <a:pt x="9152928" y="8793315"/>
                    <a:pt x="9128799" y="8793315"/>
                  </a:cubicBezTo>
                  <a:lnTo>
                    <a:pt x="97790" y="8793315"/>
                  </a:lnTo>
                  <a:cubicBezTo>
                    <a:pt x="78740" y="8793315"/>
                    <a:pt x="62230" y="8780615"/>
                    <a:pt x="57150" y="8762835"/>
                  </a:cubicBezTo>
                  <a:lnTo>
                    <a:pt x="9086888" y="8762835"/>
                  </a:lnTo>
                  <a:cubicBezTo>
                    <a:pt x="9117368" y="8762835"/>
                    <a:pt x="9142768" y="8737435"/>
                    <a:pt x="9142768" y="8706955"/>
                  </a:cubicBezTo>
                  <a:lnTo>
                    <a:pt x="9142768" y="58420"/>
                  </a:lnTo>
                  <a:cubicBezTo>
                    <a:pt x="9159278" y="64770"/>
                    <a:pt x="9171978" y="80010"/>
                    <a:pt x="9171978" y="99060"/>
                  </a:cubicBezTo>
                  <a:lnTo>
                    <a:pt x="9171978" y="8750135"/>
                  </a:lnTo>
                  <a:close/>
                </a:path>
              </a:pathLst>
            </a:custGeom>
            <a:solidFill>
              <a:srgbClr val="000000"/>
            </a:solidFill>
          </p:spPr>
        </p:sp>
      </p:grpSp>
      <p:sp>
        <p:nvSpPr>
          <p:cNvPr name="TextBox 8" id="8"/>
          <p:cNvSpPr txBox="true"/>
          <p:nvPr/>
        </p:nvSpPr>
        <p:spPr>
          <a:xfrm rot="0">
            <a:off x="1624893" y="3949277"/>
            <a:ext cx="4360181" cy="533400"/>
          </a:xfrm>
          <a:prstGeom prst="rect">
            <a:avLst/>
          </a:prstGeom>
        </p:spPr>
        <p:txBody>
          <a:bodyPr anchor="t" rtlCol="false" tIns="0" lIns="0" bIns="0" rIns="0">
            <a:spAutoFit/>
          </a:bodyPr>
          <a:lstStyle/>
          <a:p>
            <a:pPr algn="ctr" marL="0" indent="0" lvl="0">
              <a:lnSpc>
                <a:spcPts val="4200"/>
              </a:lnSpc>
              <a:spcBef>
                <a:spcPct val="0"/>
              </a:spcBef>
            </a:pPr>
            <a:r>
              <a:rPr lang="en-US" b="true" sz="3000" spc="-30">
                <a:solidFill>
                  <a:srgbClr val="000000"/>
                </a:solidFill>
                <a:latin typeface="RoxboroughCF Bold"/>
                <a:ea typeface="RoxboroughCF Bold"/>
                <a:cs typeface="RoxboroughCF Bold"/>
                <a:sym typeface="RoxboroughCF Bold"/>
              </a:rPr>
              <a:t>Trust</a:t>
            </a:r>
          </a:p>
        </p:txBody>
      </p:sp>
      <p:sp>
        <p:nvSpPr>
          <p:cNvPr name="TextBox 9" id="9"/>
          <p:cNvSpPr txBox="true"/>
          <p:nvPr/>
        </p:nvSpPr>
        <p:spPr>
          <a:xfrm rot="0">
            <a:off x="1819917" y="4845633"/>
            <a:ext cx="3970132" cy="2651125"/>
          </a:xfrm>
          <a:prstGeom prst="rect">
            <a:avLst/>
          </a:prstGeom>
        </p:spPr>
        <p:txBody>
          <a:bodyPr anchor="t" rtlCol="false" tIns="0" lIns="0" bIns="0" rIns="0">
            <a:spAutoFit/>
          </a:bodyPr>
          <a:lstStyle/>
          <a:p>
            <a:pPr algn="ctr">
              <a:lnSpc>
                <a:spcPts val="3499"/>
              </a:lnSpc>
            </a:pPr>
            <a:r>
              <a:rPr lang="en-US" sz="2499">
                <a:solidFill>
                  <a:srgbClr val="000000"/>
                </a:solidFill>
                <a:latin typeface="Telegraf"/>
                <a:ea typeface="Telegraf"/>
                <a:cs typeface="Telegraf"/>
                <a:sym typeface="Telegraf"/>
              </a:rPr>
              <a:t>Users should be able to build </a:t>
            </a:r>
            <a:r>
              <a:rPr lang="en-US" b="true" sz="2499">
                <a:solidFill>
                  <a:srgbClr val="000000"/>
                </a:solidFill>
                <a:latin typeface="Telegraf Bold"/>
                <a:ea typeface="Telegraf Bold"/>
                <a:cs typeface="Telegraf Bold"/>
                <a:sym typeface="Telegraf Bold"/>
              </a:rPr>
              <a:t>trust and rapport </a:t>
            </a:r>
            <a:r>
              <a:rPr lang="en-US" sz="2499">
                <a:solidFill>
                  <a:srgbClr val="000000"/>
                </a:solidFill>
                <a:latin typeface="Telegraf"/>
                <a:ea typeface="Telegraf"/>
                <a:cs typeface="Telegraf"/>
                <a:sym typeface="Telegraf"/>
              </a:rPr>
              <a:t>by receiving genuine responses and authentic insights from others that can empathize with them. </a:t>
            </a:r>
          </a:p>
        </p:txBody>
      </p:sp>
      <p:grpSp>
        <p:nvGrpSpPr>
          <p:cNvPr name="Group 10" id="10"/>
          <p:cNvGrpSpPr/>
          <p:nvPr/>
        </p:nvGrpSpPr>
        <p:grpSpPr>
          <a:xfrm rot="0">
            <a:off x="7096264" y="3600278"/>
            <a:ext cx="4470113" cy="4285821"/>
            <a:chOff x="0" y="0"/>
            <a:chExt cx="9184678" cy="8806015"/>
          </a:xfrm>
        </p:grpSpPr>
        <p:sp>
          <p:nvSpPr>
            <p:cNvPr name="Freeform 11" id="11"/>
            <p:cNvSpPr/>
            <p:nvPr/>
          </p:nvSpPr>
          <p:spPr>
            <a:xfrm flipH="false" flipV="false" rot="0">
              <a:off x="57150" y="58420"/>
              <a:ext cx="9114828" cy="8734895"/>
            </a:xfrm>
            <a:custGeom>
              <a:avLst/>
              <a:gdLst/>
              <a:ahLst/>
              <a:cxnLst/>
              <a:rect r="r" b="b" t="t" l="l"/>
              <a:pathLst>
                <a:path h="8734895" w="9114828">
                  <a:moveTo>
                    <a:pt x="9029738" y="8704415"/>
                  </a:moveTo>
                  <a:lnTo>
                    <a:pt x="0" y="8704415"/>
                  </a:lnTo>
                  <a:cubicBezTo>
                    <a:pt x="5080" y="8722195"/>
                    <a:pt x="21590" y="8734895"/>
                    <a:pt x="40640" y="8734895"/>
                  </a:cubicBezTo>
                  <a:lnTo>
                    <a:pt x="9071649" y="8734895"/>
                  </a:lnTo>
                  <a:cubicBezTo>
                    <a:pt x="9095778" y="8734895"/>
                    <a:pt x="9114828" y="8715845"/>
                    <a:pt x="9114828" y="8691715"/>
                  </a:cubicBezTo>
                  <a:lnTo>
                    <a:pt x="9114828" y="40640"/>
                  </a:lnTo>
                  <a:cubicBezTo>
                    <a:pt x="9114828" y="21590"/>
                    <a:pt x="9102128" y="6350"/>
                    <a:pt x="9085618" y="0"/>
                  </a:cubicBezTo>
                  <a:lnTo>
                    <a:pt x="9085618" y="8648535"/>
                  </a:lnTo>
                  <a:cubicBezTo>
                    <a:pt x="9085618" y="8679015"/>
                    <a:pt x="9060218" y="8704415"/>
                    <a:pt x="9029738" y="8704415"/>
                  </a:cubicBezTo>
                  <a:close/>
                </a:path>
              </a:pathLst>
            </a:custGeom>
            <a:solidFill>
              <a:srgbClr val="000000"/>
            </a:solidFill>
          </p:spPr>
        </p:sp>
        <p:sp>
          <p:nvSpPr>
            <p:cNvPr name="Freeform 12" id="12"/>
            <p:cNvSpPr/>
            <p:nvPr/>
          </p:nvSpPr>
          <p:spPr>
            <a:xfrm flipH="false" flipV="false" rot="0">
              <a:off x="12700" y="12700"/>
              <a:ext cx="9117368" cy="8737435"/>
            </a:xfrm>
            <a:custGeom>
              <a:avLst/>
              <a:gdLst/>
              <a:ahLst/>
              <a:cxnLst/>
              <a:rect r="r" b="b" t="t" l="l"/>
              <a:pathLst>
                <a:path h="8737435" w="9117368">
                  <a:moveTo>
                    <a:pt x="43180" y="8737435"/>
                  </a:moveTo>
                  <a:lnTo>
                    <a:pt x="9074188" y="8737435"/>
                  </a:lnTo>
                  <a:cubicBezTo>
                    <a:pt x="9098318" y="8737435"/>
                    <a:pt x="9117368" y="8718385"/>
                    <a:pt x="9117368" y="8694255"/>
                  </a:cubicBezTo>
                  <a:lnTo>
                    <a:pt x="9117368" y="43180"/>
                  </a:lnTo>
                  <a:cubicBezTo>
                    <a:pt x="9117368" y="19050"/>
                    <a:pt x="9098318" y="0"/>
                    <a:pt x="9074188" y="0"/>
                  </a:cubicBezTo>
                  <a:lnTo>
                    <a:pt x="43180" y="0"/>
                  </a:lnTo>
                  <a:cubicBezTo>
                    <a:pt x="19050" y="0"/>
                    <a:pt x="0" y="19050"/>
                    <a:pt x="0" y="43180"/>
                  </a:cubicBezTo>
                  <a:lnTo>
                    <a:pt x="0" y="8694255"/>
                  </a:lnTo>
                  <a:cubicBezTo>
                    <a:pt x="0" y="8718385"/>
                    <a:pt x="19050" y="8737435"/>
                    <a:pt x="43180" y="8737435"/>
                  </a:cubicBezTo>
                  <a:close/>
                </a:path>
              </a:pathLst>
            </a:custGeom>
            <a:solidFill>
              <a:srgbClr val="F8F8F8"/>
            </a:solidFill>
          </p:spPr>
        </p:sp>
        <p:sp>
          <p:nvSpPr>
            <p:cNvPr name="Freeform 13" id="13"/>
            <p:cNvSpPr/>
            <p:nvPr/>
          </p:nvSpPr>
          <p:spPr>
            <a:xfrm flipH="false" flipV="false" rot="0">
              <a:off x="0" y="0"/>
              <a:ext cx="9184678" cy="8806015"/>
            </a:xfrm>
            <a:custGeom>
              <a:avLst/>
              <a:gdLst/>
              <a:ahLst/>
              <a:cxnLst/>
              <a:rect r="r" b="b" t="t" l="l"/>
              <a:pathLst>
                <a:path h="8806015" w="9184678">
                  <a:moveTo>
                    <a:pt x="9141499" y="44450"/>
                  </a:moveTo>
                  <a:cubicBezTo>
                    <a:pt x="9136418" y="19050"/>
                    <a:pt x="9113558" y="0"/>
                    <a:pt x="9086888" y="0"/>
                  </a:cubicBezTo>
                  <a:lnTo>
                    <a:pt x="55880" y="0"/>
                  </a:lnTo>
                  <a:cubicBezTo>
                    <a:pt x="25400" y="0"/>
                    <a:pt x="0" y="25400"/>
                    <a:pt x="0" y="55880"/>
                  </a:cubicBezTo>
                  <a:lnTo>
                    <a:pt x="0" y="8706955"/>
                  </a:lnTo>
                  <a:cubicBezTo>
                    <a:pt x="0" y="8733625"/>
                    <a:pt x="17780" y="8755215"/>
                    <a:pt x="43180" y="8761565"/>
                  </a:cubicBezTo>
                  <a:cubicBezTo>
                    <a:pt x="48260" y="8786965"/>
                    <a:pt x="71120" y="8806015"/>
                    <a:pt x="97790" y="8806015"/>
                  </a:cubicBezTo>
                  <a:lnTo>
                    <a:pt x="9128799" y="8806015"/>
                  </a:lnTo>
                  <a:cubicBezTo>
                    <a:pt x="9159278" y="8806015"/>
                    <a:pt x="9184678" y="8780615"/>
                    <a:pt x="9184678" y="8750135"/>
                  </a:cubicBezTo>
                  <a:lnTo>
                    <a:pt x="9184678" y="99060"/>
                  </a:lnTo>
                  <a:cubicBezTo>
                    <a:pt x="9184678" y="72390"/>
                    <a:pt x="9166899" y="50800"/>
                    <a:pt x="9141499" y="44450"/>
                  </a:cubicBezTo>
                  <a:close/>
                  <a:moveTo>
                    <a:pt x="12700" y="8706955"/>
                  </a:moveTo>
                  <a:lnTo>
                    <a:pt x="12700" y="55880"/>
                  </a:lnTo>
                  <a:cubicBezTo>
                    <a:pt x="12700" y="31750"/>
                    <a:pt x="31750" y="12700"/>
                    <a:pt x="55880" y="12700"/>
                  </a:cubicBezTo>
                  <a:lnTo>
                    <a:pt x="9086888" y="12700"/>
                  </a:lnTo>
                  <a:cubicBezTo>
                    <a:pt x="9111018" y="12700"/>
                    <a:pt x="9130068" y="31750"/>
                    <a:pt x="9130068" y="55880"/>
                  </a:cubicBezTo>
                  <a:lnTo>
                    <a:pt x="9130068" y="8706955"/>
                  </a:lnTo>
                  <a:cubicBezTo>
                    <a:pt x="9130068" y="8731085"/>
                    <a:pt x="9111018" y="8750135"/>
                    <a:pt x="9086888" y="8750135"/>
                  </a:cubicBezTo>
                  <a:lnTo>
                    <a:pt x="55880" y="8750135"/>
                  </a:lnTo>
                  <a:cubicBezTo>
                    <a:pt x="31750" y="8750135"/>
                    <a:pt x="12700" y="8731085"/>
                    <a:pt x="12700" y="8706955"/>
                  </a:cubicBezTo>
                  <a:close/>
                  <a:moveTo>
                    <a:pt x="9171978" y="8750135"/>
                  </a:moveTo>
                  <a:cubicBezTo>
                    <a:pt x="9171978" y="8774265"/>
                    <a:pt x="9152928" y="8793315"/>
                    <a:pt x="9128799" y="8793315"/>
                  </a:cubicBezTo>
                  <a:lnTo>
                    <a:pt x="97790" y="8793315"/>
                  </a:lnTo>
                  <a:cubicBezTo>
                    <a:pt x="78740" y="8793315"/>
                    <a:pt x="62230" y="8780615"/>
                    <a:pt x="57150" y="8762835"/>
                  </a:cubicBezTo>
                  <a:lnTo>
                    <a:pt x="9086888" y="8762835"/>
                  </a:lnTo>
                  <a:cubicBezTo>
                    <a:pt x="9117368" y="8762835"/>
                    <a:pt x="9142768" y="8737435"/>
                    <a:pt x="9142768" y="8706955"/>
                  </a:cubicBezTo>
                  <a:lnTo>
                    <a:pt x="9142768" y="58420"/>
                  </a:lnTo>
                  <a:cubicBezTo>
                    <a:pt x="9159278" y="64770"/>
                    <a:pt x="9171978" y="80010"/>
                    <a:pt x="9171978" y="99060"/>
                  </a:cubicBezTo>
                  <a:lnTo>
                    <a:pt x="9171978" y="8750135"/>
                  </a:lnTo>
                  <a:close/>
                </a:path>
              </a:pathLst>
            </a:custGeom>
            <a:solidFill>
              <a:srgbClr val="000000"/>
            </a:solidFill>
          </p:spPr>
        </p:sp>
      </p:grpSp>
      <p:sp>
        <p:nvSpPr>
          <p:cNvPr name="TextBox 14" id="14"/>
          <p:cNvSpPr txBox="true"/>
          <p:nvPr/>
        </p:nvSpPr>
        <p:spPr>
          <a:xfrm rot="0">
            <a:off x="7151230" y="3949277"/>
            <a:ext cx="4360181" cy="533400"/>
          </a:xfrm>
          <a:prstGeom prst="rect">
            <a:avLst/>
          </a:prstGeom>
        </p:spPr>
        <p:txBody>
          <a:bodyPr anchor="t" rtlCol="false" tIns="0" lIns="0" bIns="0" rIns="0">
            <a:spAutoFit/>
          </a:bodyPr>
          <a:lstStyle/>
          <a:p>
            <a:pPr algn="ctr" marL="0" indent="0" lvl="0">
              <a:lnSpc>
                <a:spcPts val="4200"/>
              </a:lnSpc>
              <a:spcBef>
                <a:spcPct val="0"/>
              </a:spcBef>
            </a:pPr>
            <a:r>
              <a:rPr lang="en-US" b="true" sz="3000" spc="-30">
                <a:solidFill>
                  <a:srgbClr val="000000"/>
                </a:solidFill>
                <a:latin typeface="RoxboroughCF Bold"/>
                <a:ea typeface="RoxboroughCF Bold"/>
                <a:cs typeface="RoxboroughCF Bold"/>
                <a:sym typeface="RoxboroughCF Bold"/>
              </a:rPr>
              <a:t>Personalization</a:t>
            </a:r>
          </a:p>
        </p:txBody>
      </p:sp>
      <p:grpSp>
        <p:nvGrpSpPr>
          <p:cNvPr name="Group 15" id="15"/>
          <p:cNvGrpSpPr/>
          <p:nvPr/>
        </p:nvGrpSpPr>
        <p:grpSpPr>
          <a:xfrm rot="0">
            <a:off x="12623849" y="3600278"/>
            <a:ext cx="4470113" cy="4285821"/>
            <a:chOff x="0" y="0"/>
            <a:chExt cx="9184678" cy="8806015"/>
          </a:xfrm>
        </p:grpSpPr>
        <p:sp>
          <p:nvSpPr>
            <p:cNvPr name="Freeform 16" id="16"/>
            <p:cNvSpPr/>
            <p:nvPr/>
          </p:nvSpPr>
          <p:spPr>
            <a:xfrm flipH="false" flipV="false" rot="0">
              <a:off x="57150" y="58420"/>
              <a:ext cx="9114828" cy="8734895"/>
            </a:xfrm>
            <a:custGeom>
              <a:avLst/>
              <a:gdLst/>
              <a:ahLst/>
              <a:cxnLst/>
              <a:rect r="r" b="b" t="t" l="l"/>
              <a:pathLst>
                <a:path h="8734895" w="9114828">
                  <a:moveTo>
                    <a:pt x="9029738" y="8704415"/>
                  </a:moveTo>
                  <a:lnTo>
                    <a:pt x="0" y="8704415"/>
                  </a:lnTo>
                  <a:cubicBezTo>
                    <a:pt x="5080" y="8722195"/>
                    <a:pt x="21590" y="8734895"/>
                    <a:pt x="40640" y="8734895"/>
                  </a:cubicBezTo>
                  <a:lnTo>
                    <a:pt x="9071649" y="8734895"/>
                  </a:lnTo>
                  <a:cubicBezTo>
                    <a:pt x="9095778" y="8734895"/>
                    <a:pt x="9114828" y="8715845"/>
                    <a:pt x="9114828" y="8691715"/>
                  </a:cubicBezTo>
                  <a:lnTo>
                    <a:pt x="9114828" y="40640"/>
                  </a:lnTo>
                  <a:cubicBezTo>
                    <a:pt x="9114828" y="21590"/>
                    <a:pt x="9102128" y="6350"/>
                    <a:pt x="9085618" y="0"/>
                  </a:cubicBezTo>
                  <a:lnTo>
                    <a:pt x="9085618" y="8648535"/>
                  </a:lnTo>
                  <a:cubicBezTo>
                    <a:pt x="9085618" y="8679015"/>
                    <a:pt x="9060218" y="8704415"/>
                    <a:pt x="9029738" y="8704415"/>
                  </a:cubicBezTo>
                  <a:close/>
                </a:path>
              </a:pathLst>
            </a:custGeom>
            <a:solidFill>
              <a:srgbClr val="000000"/>
            </a:solidFill>
          </p:spPr>
        </p:sp>
        <p:sp>
          <p:nvSpPr>
            <p:cNvPr name="Freeform 17" id="17"/>
            <p:cNvSpPr/>
            <p:nvPr/>
          </p:nvSpPr>
          <p:spPr>
            <a:xfrm flipH="false" flipV="false" rot="0">
              <a:off x="12700" y="12700"/>
              <a:ext cx="9117368" cy="8737435"/>
            </a:xfrm>
            <a:custGeom>
              <a:avLst/>
              <a:gdLst/>
              <a:ahLst/>
              <a:cxnLst/>
              <a:rect r="r" b="b" t="t" l="l"/>
              <a:pathLst>
                <a:path h="8737435" w="9117368">
                  <a:moveTo>
                    <a:pt x="43180" y="8737435"/>
                  </a:moveTo>
                  <a:lnTo>
                    <a:pt x="9074188" y="8737435"/>
                  </a:lnTo>
                  <a:cubicBezTo>
                    <a:pt x="9098318" y="8737435"/>
                    <a:pt x="9117368" y="8718385"/>
                    <a:pt x="9117368" y="8694255"/>
                  </a:cubicBezTo>
                  <a:lnTo>
                    <a:pt x="9117368" y="43180"/>
                  </a:lnTo>
                  <a:cubicBezTo>
                    <a:pt x="9117368" y="19050"/>
                    <a:pt x="9098318" y="0"/>
                    <a:pt x="9074188" y="0"/>
                  </a:cubicBezTo>
                  <a:lnTo>
                    <a:pt x="43180" y="0"/>
                  </a:lnTo>
                  <a:cubicBezTo>
                    <a:pt x="19050" y="0"/>
                    <a:pt x="0" y="19050"/>
                    <a:pt x="0" y="43180"/>
                  </a:cubicBezTo>
                  <a:lnTo>
                    <a:pt x="0" y="8694255"/>
                  </a:lnTo>
                  <a:cubicBezTo>
                    <a:pt x="0" y="8718385"/>
                    <a:pt x="19050" y="8737435"/>
                    <a:pt x="43180" y="8737435"/>
                  </a:cubicBezTo>
                  <a:close/>
                </a:path>
              </a:pathLst>
            </a:custGeom>
            <a:solidFill>
              <a:srgbClr val="F8F8F8"/>
            </a:solidFill>
          </p:spPr>
        </p:sp>
        <p:sp>
          <p:nvSpPr>
            <p:cNvPr name="Freeform 18" id="18"/>
            <p:cNvSpPr/>
            <p:nvPr/>
          </p:nvSpPr>
          <p:spPr>
            <a:xfrm flipH="false" flipV="false" rot="0">
              <a:off x="0" y="0"/>
              <a:ext cx="9184678" cy="8806015"/>
            </a:xfrm>
            <a:custGeom>
              <a:avLst/>
              <a:gdLst/>
              <a:ahLst/>
              <a:cxnLst/>
              <a:rect r="r" b="b" t="t" l="l"/>
              <a:pathLst>
                <a:path h="8806015" w="9184678">
                  <a:moveTo>
                    <a:pt x="9141499" y="44450"/>
                  </a:moveTo>
                  <a:cubicBezTo>
                    <a:pt x="9136418" y="19050"/>
                    <a:pt x="9113558" y="0"/>
                    <a:pt x="9086888" y="0"/>
                  </a:cubicBezTo>
                  <a:lnTo>
                    <a:pt x="55880" y="0"/>
                  </a:lnTo>
                  <a:cubicBezTo>
                    <a:pt x="25400" y="0"/>
                    <a:pt x="0" y="25400"/>
                    <a:pt x="0" y="55880"/>
                  </a:cubicBezTo>
                  <a:lnTo>
                    <a:pt x="0" y="8706955"/>
                  </a:lnTo>
                  <a:cubicBezTo>
                    <a:pt x="0" y="8733625"/>
                    <a:pt x="17780" y="8755215"/>
                    <a:pt x="43180" y="8761565"/>
                  </a:cubicBezTo>
                  <a:cubicBezTo>
                    <a:pt x="48260" y="8786965"/>
                    <a:pt x="71120" y="8806015"/>
                    <a:pt x="97790" y="8806015"/>
                  </a:cubicBezTo>
                  <a:lnTo>
                    <a:pt x="9128799" y="8806015"/>
                  </a:lnTo>
                  <a:cubicBezTo>
                    <a:pt x="9159278" y="8806015"/>
                    <a:pt x="9184678" y="8780615"/>
                    <a:pt x="9184678" y="8750135"/>
                  </a:cubicBezTo>
                  <a:lnTo>
                    <a:pt x="9184678" y="99060"/>
                  </a:lnTo>
                  <a:cubicBezTo>
                    <a:pt x="9184678" y="72390"/>
                    <a:pt x="9166899" y="50800"/>
                    <a:pt x="9141499" y="44450"/>
                  </a:cubicBezTo>
                  <a:close/>
                  <a:moveTo>
                    <a:pt x="12700" y="8706955"/>
                  </a:moveTo>
                  <a:lnTo>
                    <a:pt x="12700" y="55880"/>
                  </a:lnTo>
                  <a:cubicBezTo>
                    <a:pt x="12700" y="31750"/>
                    <a:pt x="31750" y="12700"/>
                    <a:pt x="55880" y="12700"/>
                  </a:cubicBezTo>
                  <a:lnTo>
                    <a:pt x="9086888" y="12700"/>
                  </a:lnTo>
                  <a:cubicBezTo>
                    <a:pt x="9111018" y="12700"/>
                    <a:pt x="9130068" y="31750"/>
                    <a:pt x="9130068" y="55880"/>
                  </a:cubicBezTo>
                  <a:lnTo>
                    <a:pt x="9130068" y="8706955"/>
                  </a:lnTo>
                  <a:cubicBezTo>
                    <a:pt x="9130068" y="8731085"/>
                    <a:pt x="9111018" y="8750135"/>
                    <a:pt x="9086888" y="8750135"/>
                  </a:cubicBezTo>
                  <a:lnTo>
                    <a:pt x="55880" y="8750135"/>
                  </a:lnTo>
                  <a:cubicBezTo>
                    <a:pt x="31750" y="8750135"/>
                    <a:pt x="12700" y="8731085"/>
                    <a:pt x="12700" y="8706955"/>
                  </a:cubicBezTo>
                  <a:close/>
                  <a:moveTo>
                    <a:pt x="9171978" y="8750135"/>
                  </a:moveTo>
                  <a:cubicBezTo>
                    <a:pt x="9171978" y="8774265"/>
                    <a:pt x="9152928" y="8793315"/>
                    <a:pt x="9128799" y="8793315"/>
                  </a:cubicBezTo>
                  <a:lnTo>
                    <a:pt x="97790" y="8793315"/>
                  </a:lnTo>
                  <a:cubicBezTo>
                    <a:pt x="78740" y="8793315"/>
                    <a:pt x="62230" y="8780615"/>
                    <a:pt x="57150" y="8762835"/>
                  </a:cubicBezTo>
                  <a:lnTo>
                    <a:pt x="9086888" y="8762835"/>
                  </a:lnTo>
                  <a:cubicBezTo>
                    <a:pt x="9117368" y="8762835"/>
                    <a:pt x="9142768" y="8737435"/>
                    <a:pt x="9142768" y="8706955"/>
                  </a:cubicBezTo>
                  <a:lnTo>
                    <a:pt x="9142768" y="58420"/>
                  </a:lnTo>
                  <a:cubicBezTo>
                    <a:pt x="9159278" y="64770"/>
                    <a:pt x="9171978" y="80010"/>
                    <a:pt x="9171978" y="99060"/>
                  </a:cubicBezTo>
                  <a:lnTo>
                    <a:pt x="9171978" y="8750135"/>
                  </a:lnTo>
                  <a:close/>
                </a:path>
              </a:pathLst>
            </a:custGeom>
            <a:solidFill>
              <a:srgbClr val="000000"/>
            </a:solidFill>
          </p:spPr>
        </p:sp>
      </p:grpSp>
      <p:sp>
        <p:nvSpPr>
          <p:cNvPr name="TextBox 19" id="19"/>
          <p:cNvSpPr txBox="true"/>
          <p:nvPr/>
        </p:nvSpPr>
        <p:spPr>
          <a:xfrm rot="0">
            <a:off x="12678815" y="3949277"/>
            <a:ext cx="4360181" cy="533400"/>
          </a:xfrm>
          <a:prstGeom prst="rect">
            <a:avLst/>
          </a:prstGeom>
        </p:spPr>
        <p:txBody>
          <a:bodyPr anchor="t" rtlCol="false" tIns="0" lIns="0" bIns="0" rIns="0">
            <a:spAutoFit/>
          </a:bodyPr>
          <a:lstStyle/>
          <a:p>
            <a:pPr algn="ctr" marL="0" indent="0" lvl="0">
              <a:lnSpc>
                <a:spcPts val="4200"/>
              </a:lnSpc>
              <a:spcBef>
                <a:spcPct val="0"/>
              </a:spcBef>
            </a:pPr>
            <a:r>
              <a:rPr lang="en-US" b="true" sz="3000" spc="-30">
                <a:solidFill>
                  <a:srgbClr val="000000"/>
                </a:solidFill>
                <a:latin typeface="RoxboroughCF Bold"/>
                <a:ea typeface="RoxboroughCF Bold"/>
                <a:cs typeface="RoxboroughCF Bold"/>
                <a:sym typeface="RoxboroughCF Bold"/>
              </a:rPr>
              <a:t>Compatibility</a:t>
            </a:r>
          </a:p>
        </p:txBody>
      </p:sp>
      <p:sp>
        <p:nvSpPr>
          <p:cNvPr name="TextBox 20" id="20"/>
          <p:cNvSpPr txBox="true"/>
          <p:nvPr/>
        </p:nvSpPr>
        <p:spPr>
          <a:xfrm rot="0">
            <a:off x="7626485" y="4902783"/>
            <a:ext cx="3409671" cy="2651125"/>
          </a:xfrm>
          <a:prstGeom prst="rect">
            <a:avLst/>
          </a:prstGeom>
        </p:spPr>
        <p:txBody>
          <a:bodyPr anchor="t" rtlCol="false" tIns="0" lIns="0" bIns="0" rIns="0">
            <a:spAutoFit/>
          </a:bodyPr>
          <a:lstStyle/>
          <a:p>
            <a:pPr algn="ctr">
              <a:lnSpc>
                <a:spcPts val="3499"/>
              </a:lnSpc>
            </a:pPr>
            <a:r>
              <a:rPr lang="en-US" sz="2499">
                <a:solidFill>
                  <a:srgbClr val="000000"/>
                </a:solidFill>
                <a:latin typeface="Telegraf"/>
                <a:ea typeface="Telegraf"/>
                <a:cs typeface="Telegraf"/>
                <a:sym typeface="Telegraf"/>
              </a:rPr>
              <a:t>Everyone on Lunar should be able to get an experience </a:t>
            </a:r>
            <a:r>
              <a:rPr lang="en-US" b="true" sz="2499">
                <a:solidFill>
                  <a:srgbClr val="000000"/>
                </a:solidFill>
                <a:latin typeface="Telegraf Bold"/>
                <a:ea typeface="Telegraf Bold"/>
                <a:cs typeface="Telegraf Bold"/>
                <a:sym typeface="Telegraf Bold"/>
              </a:rPr>
              <a:t>specifically</a:t>
            </a:r>
            <a:r>
              <a:rPr lang="en-US" sz="2499">
                <a:solidFill>
                  <a:srgbClr val="000000"/>
                </a:solidFill>
                <a:latin typeface="Telegraf"/>
                <a:ea typeface="Telegraf"/>
                <a:cs typeface="Telegraf"/>
                <a:sym typeface="Telegraf"/>
              </a:rPr>
              <a:t> </a:t>
            </a:r>
            <a:r>
              <a:rPr lang="en-US" b="true" sz="2499">
                <a:solidFill>
                  <a:srgbClr val="000000"/>
                </a:solidFill>
                <a:latin typeface="Telegraf Bold"/>
                <a:ea typeface="Telegraf Bold"/>
                <a:cs typeface="Telegraf Bold"/>
                <a:sym typeface="Telegraf Bold"/>
              </a:rPr>
              <a:t>tailored to their needs</a:t>
            </a:r>
            <a:r>
              <a:rPr lang="en-US" sz="2499">
                <a:solidFill>
                  <a:srgbClr val="000000"/>
                </a:solidFill>
                <a:latin typeface="Telegraf"/>
                <a:ea typeface="Telegraf"/>
                <a:cs typeface="Telegraf"/>
                <a:sym typeface="Telegraf"/>
              </a:rPr>
              <a:t> and unique positions</a:t>
            </a:r>
          </a:p>
        </p:txBody>
      </p:sp>
      <p:sp>
        <p:nvSpPr>
          <p:cNvPr name="TextBox 21" id="21"/>
          <p:cNvSpPr txBox="true"/>
          <p:nvPr/>
        </p:nvSpPr>
        <p:spPr>
          <a:xfrm rot="0">
            <a:off x="13012876" y="4707529"/>
            <a:ext cx="3692060" cy="2651125"/>
          </a:xfrm>
          <a:prstGeom prst="rect">
            <a:avLst/>
          </a:prstGeom>
        </p:spPr>
        <p:txBody>
          <a:bodyPr anchor="t" rtlCol="false" tIns="0" lIns="0" bIns="0" rIns="0">
            <a:spAutoFit/>
          </a:bodyPr>
          <a:lstStyle/>
          <a:p>
            <a:pPr algn="ctr">
              <a:lnSpc>
                <a:spcPts val="3499"/>
              </a:lnSpc>
            </a:pPr>
            <a:r>
              <a:rPr lang="en-US" sz="2499">
                <a:solidFill>
                  <a:srgbClr val="000000"/>
                </a:solidFill>
                <a:latin typeface="Telegraf"/>
                <a:ea typeface="Telegraf"/>
                <a:cs typeface="Telegraf"/>
                <a:sym typeface="Telegraf"/>
              </a:rPr>
              <a:t>Users should be able to intuitively and </a:t>
            </a:r>
            <a:r>
              <a:rPr lang="en-US" b="true" sz="2499">
                <a:solidFill>
                  <a:srgbClr val="000000"/>
                </a:solidFill>
                <a:latin typeface="Telegraf Bold"/>
                <a:ea typeface="Telegraf Bold"/>
                <a:cs typeface="Telegraf Bold"/>
                <a:sym typeface="Telegraf Bold"/>
              </a:rPr>
              <a:t>seamlessly integrate</a:t>
            </a:r>
            <a:r>
              <a:rPr lang="en-US" sz="2499">
                <a:solidFill>
                  <a:srgbClr val="000000"/>
                </a:solidFill>
                <a:latin typeface="Telegraf"/>
                <a:ea typeface="Telegraf"/>
                <a:cs typeface="Telegraf"/>
                <a:sym typeface="Telegraf"/>
              </a:rPr>
              <a:t> Lunar’s  functionalities into their</a:t>
            </a:r>
            <a:r>
              <a:rPr lang="en-US" b="true" sz="2499">
                <a:solidFill>
                  <a:srgbClr val="000000"/>
                </a:solidFill>
                <a:latin typeface="Telegraf Bold"/>
                <a:ea typeface="Telegraf Bold"/>
                <a:cs typeface="Telegraf Bold"/>
                <a:sym typeface="Telegraf Bold"/>
              </a:rPr>
              <a:t> existing organization systems</a:t>
            </a:r>
            <a:r>
              <a:rPr lang="en-US" sz="2499">
                <a:solidFill>
                  <a:srgbClr val="000000"/>
                </a:solidFill>
                <a:latin typeface="Telegraf"/>
                <a:ea typeface="Telegraf"/>
                <a:cs typeface="Telegraf"/>
                <a:sym typeface="Telegraf"/>
              </a:rPr>
              <a:t>.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FEFEE"/>
        </a:solidFill>
      </p:bgPr>
    </p:bg>
    <p:spTree>
      <p:nvGrpSpPr>
        <p:cNvPr id="1" name=""/>
        <p:cNvGrpSpPr/>
        <p:nvPr/>
      </p:nvGrpSpPr>
      <p:grpSpPr>
        <a:xfrm>
          <a:off x="0" y="0"/>
          <a:ext cx="0" cy="0"/>
          <a:chOff x="0" y="0"/>
          <a:chExt cx="0" cy="0"/>
        </a:xfrm>
      </p:grpSpPr>
      <p:sp>
        <p:nvSpPr>
          <p:cNvPr name="Freeform 2" id="2"/>
          <p:cNvSpPr/>
          <p:nvPr/>
        </p:nvSpPr>
        <p:spPr>
          <a:xfrm flipH="false" flipV="false" rot="0">
            <a:off x="1134505" y="1028700"/>
            <a:ext cx="6024066" cy="1204813"/>
          </a:xfrm>
          <a:custGeom>
            <a:avLst/>
            <a:gdLst/>
            <a:ahLst/>
            <a:cxnLst/>
            <a:rect r="r" b="b" t="t" l="l"/>
            <a:pathLst>
              <a:path h="1204813" w="6024066">
                <a:moveTo>
                  <a:pt x="0" y="0"/>
                </a:moveTo>
                <a:lnTo>
                  <a:pt x="6024066" y="0"/>
                </a:lnTo>
                <a:lnTo>
                  <a:pt x="6024066" y="1204813"/>
                </a:lnTo>
                <a:lnTo>
                  <a:pt x="0" y="1204813"/>
                </a:lnTo>
                <a:lnTo>
                  <a:pt x="0" y="0"/>
                </a:lnTo>
                <a:close/>
              </a:path>
            </a:pathLst>
          </a:custGeom>
          <a:blipFill>
            <a:blip r:embed="rId2">
              <a:alphaModFix amt="61000"/>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614970" y="1133475"/>
            <a:ext cx="8472797" cy="717042"/>
          </a:xfrm>
          <a:prstGeom prst="rect">
            <a:avLst/>
          </a:prstGeom>
        </p:spPr>
        <p:txBody>
          <a:bodyPr anchor="t" rtlCol="false" tIns="0" lIns="0" bIns="0" rIns="0">
            <a:spAutoFit/>
          </a:bodyPr>
          <a:lstStyle/>
          <a:p>
            <a:pPr algn="l" marL="0" indent="0" lvl="0">
              <a:lnSpc>
                <a:spcPts val="5664"/>
              </a:lnSpc>
              <a:spcBef>
                <a:spcPct val="0"/>
              </a:spcBef>
            </a:pPr>
            <a:r>
              <a:rPr lang="en-US" b="true" sz="4800">
                <a:solidFill>
                  <a:srgbClr val="000000"/>
                </a:solidFill>
                <a:latin typeface="RoxboroughCF Bold"/>
                <a:ea typeface="RoxboroughCF Bold"/>
                <a:cs typeface="RoxboroughCF Bold"/>
                <a:sym typeface="RoxboroughCF Bold"/>
              </a:rPr>
              <a:t>Design Decisions</a:t>
            </a:r>
          </a:p>
        </p:txBody>
      </p:sp>
      <p:grpSp>
        <p:nvGrpSpPr>
          <p:cNvPr name="Group 4" id="4"/>
          <p:cNvGrpSpPr/>
          <p:nvPr/>
        </p:nvGrpSpPr>
        <p:grpSpPr>
          <a:xfrm rot="0">
            <a:off x="1469073" y="2793452"/>
            <a:ext cx="4470113" cy="4196241"/>
            <a:chOff x="0" y="0"/>
            <a:chExt cx="9184678" cy="8621956"/>
          </a:xfrm>
        </p:grpSpPr>
        <p:sp>
          <p:nvSpPr>
            <p:cNvPr name="Freeform 5" id="5"/>
            <p:cNvSpPr/>
            <p:nvPr/>
          </p:nvSpPr>
          <p:spPr>
            <a:xfrm flipH="false" flipV="false" rot="0">
              <a:off x="57150" y="58420"/>
              <a:ext cx="9114828" cy="8550836"/>
            </a:xfrm>
            <a:custGeom>
              <a:avLst/>
              <a:gdLst/>
              <a:ahLst/>
              <a:cxnLst/>
              <a:rect r="r" b="b" t="t" l="l"/>
              <a:pathLst>
                <a:path h="8550836" w="9114828">
                  <a:moveTo>
                    <a:pt x="9029738" y="8520356"/>
                  </a:moveTo>
                  <a:lnTo>
                    <a:pt x="0" y="8520356"/>
                  </a:lnTo>
                  <a:cubicBezTo>
                    <a:pt x="5080" y="8538136"/>
                    <a:pt x="21590" y="8550836"/>
                    <a:pt x="40640" y="8550836"/>
                  </a:cubicBezTo>
                  <a:lnTo>
                    <a:pt x="9071649" y="8550836"/>
                  </a:lnTo>
                  <a:cubicBezTo>
                    <a:pt x="9095778" y="8550836"/>
                    <a:pt x="9114828" y="8531786"/>
                    <a:pt x="9114828" y="8507656"/>
                  </a:cubicBezTo>
                  <a:lnTo>
                    <a:pt x="9114828" y="40640"/>
                  </a:lnTo>
                  <a:cubicBezTo>
                    <a:pt x="9114828" y="21590"/>
                    <a:pt x="9102128" y="6350"/>
                    <a:pt x="9085618" y="0"/>
                  </a:cubicBezTo>
                  <a:lnTo>
                    <a:pt x="9085618" y="8464476"/>
                  </a:lnTo>
                  <a:cubicBezTo>
                    <a:pt x="9085618" y="8494956"/>
                    <a:pt x="9060218" y="8520356"/>
                    <a:pt x="9029738" y="8520356"/>
                  </a:cubicBezTo>
                  <a:close/>
                </a:path>
              </a:pathLst>
            </a:custGeom>
            <a:solidFill>
              <a:srgbClr val="000000"/>
            </a:solidFill>
          </p:spPr>
        </p:sp>
        <p:sp>
          <p:nvSpPr>
            <p:cNvPr name="Freeform 6" id="6"/>
            <p:cNvSpPr/>
            <p:nvPr/>
          </p:nvSpPr>
          <p:spPr>
            <a:xfrm flipH="false" flipV="false" rot="0">
              <a:off x="12700" y="12700"/>
              <a:ext cx="9117368" cy="8553376"/>
            </a:xfrm>
            <a:custGeom>
              <a:avLst/>
              <a:gdLst/>
              <a:ahLst/>
              <a:cxnLst/>
              <a:rect r="r" b="b" t="t" l="l"/>
              <a:pathLst>
                <a:path h="8553376" w="9117368">
                  <a:moveTo>
                    <a:pt x="43180" y="8553376"/>
                  </a:moveTo>
                  <a:lnTo>
                    <a:pt x="9074188" y="8553376"/>
                  </a:lnTo>
                  <a:cubicBezTo>
                    <a:pt x="9098318" y="8553376"/>
                    <a:pt x="9117368" y="8534326"/>
                    <a:pt x="9117368" y="8510196"/>
                  </a:cubicBezTo>
                  <a:lnTo>
                    <a:pt x="9117368" y="43180"/>
                  </a:lnTo>
                  <a:cubicBezTo>
                    <a:pt x="9117368" y="19050"/>
                    <a:pt x="9098318" y="0"/>
                    <a:pt x="9074188" y="0"/>
                  </a:cubicBezTo>
                  <a:lnTo>
                    <a:pt x="43180" y="0"/>
                  </a:lnTo>
                  <a:cubicBezTo>
                    <a:pt x="19050" y="0"/>
                    <a:pt x="0" y="19050"/>
                    <a:pt x="0" y="43180"/>
                  </a:cubicBezTo>
                  <a:lnTo>
                    <a:pt x="0" y="8510196"/>
                  </a:lnTo>
                  <a:cubicBezTo>
                    <a:pt x="0" y="8534326"/>
                    <a:pt x="19050" y="8553376"/>
                    <a:pt x="43180" y="8553376"/>
                  </a:cubicBezTo>
                  <a:close/>
                </a:path>
              </a:pathLst>
            </a:custGeom>
            <a:solidFill>
              <a:srgbClr val="F8F8F8"/>
            </a:solidFill>
          </p:spPr>
        </p:sp>
        <p:sp>
          <p:nvSpPr>
            <p:cNvPr name="Freeform 7" id="7"/>
            <p:cNvSpPr/>
            <p:nvPr/>
          </p:nvSpPr>
          <p:spPr>
            <a:xfrm flipH="false" flipV="false" rot="0">
              <a:off x="0" y="0"/>
              <a:ext cx="9184678" cy="8621956"/>
            </a:xfrm>
            <a:custGeom>
              <a:avLst/>
              <a:gdLst/>
              <a:ahLst/>
              <a:cxnLst/>
              <a:rect r="r" b="b" t="t" l="l"/>
              <a:pathLst>
                <a:path h="8621956" w="9184678">
                  <a:moveTo>
                    <a:pt x="9141499" y="44450"/>
                  </a:moveTo>
                  <a:cubicBezTo>
                    <a:pt x="9136418" y="19050"/>
                    <a:pt x="9113558" y="0"/>
                    <a:pt x="9086888" y="0"/>
                  </a:cubicBezTo>
                  <a:lnTo>
                    <a:pt x="55880" y="0"/>
                  </a:lnTo>
                  <a:cubicBezTo>
                    <a:pt x="25400" y="0"/>
                    <a:pt x="0" y="25400"/>
                    <a:pt x="0" y="55880"/>
                  </a:cubicBezTo>
                  <a:lnTo>
                    <a:pt x="0" y="8522896"/>
                  </a:lnTo>
                  <a:cubicBezTo>
                    <a:pt x="0" y="8549567"/>
                    <a:pt x="17780" y="8571156"/>
                    <a:pt x="43180" y="8577506"/>
                  </a:cubicBezTo>
                  <a:cubicBezTo>
                    <a:pt x="48260" y="8602906"/>
                    <a:pt x="71120" y="8621956"/>
                    <a:pt x="97790" y="8621956"/>
                  </a:cubicBezTo>
                  <a:lnTo>
                    <a:pt x="9128799" y="8621956"/>
                  </a:lnTo>
                  <a:cubicBezTo>
                    <a:pt x="9159278" y="8621956"/>
                    <a:pt x="9184678" y="8596556"/>
                    <a:pt x="9184678" y="8566076"/>
                  </a:cubicBezTo>
                  <a:lnTo>
                    <a:pt x="9184678" y="99060"/>
                  </a:lnTo>
                  <a:cubicBezTo>
                    <a:pt x="9184678" y="72390"/>
                    <a:pt x="9166899" y="50800"/>
                    <a:pt x="9141499" y="44450"/>
                  </a:cubicBezTo>
                  <a:close/>
                  <a:moveTo>
                    <a:pt x="12700" y="8522896"/>
                  </a:moveTo>
                  <a:lnTo>
                    <a:pt x="12700" y="55880"/>
                  </a:lnTo>
                  <a:cubicBezTo>
                    <a:pt x="12700" y="31750"/>
                    <a:pt x="31750" y="12700"/>
                    <a:pt x="55880" y="12700"/>
                  </a:cubicBezTo>
                  <a:lnTo>
                    <a:pt x="9086888" y="12700"/>
                  </a:lnTo>
                  <a:cubicBezTo>
                    <a:pt x="9111018" y="12700"/>
                    <a:pt x="9130068" y="31750"/>
                    <a:pt x="9130068" y="55880"/>
                  </a:cubicBezTo>
                  <a:lnTo>
                    <a:pt x="9130068" y="8522896"/>
                  </a:lnTo>
                  <a:cubicBezTo>
                    <a:pt x="9130068" y="8547026"/>
                    <a:pt x="9111018" y="8566076"/>
                    <a:pt x="9086888" y="8566076"/>
                  </a:cubicBezTo>
                  <a:lnTo>
                    <a:pt x="55880" y="8566076"/>
                  </a:lnTo>
                  <a:cubicBezTo>
                    <a:pt x="31750" y="8566076"/>
                    <a:pt x="12700" y="8547026"/>
                    <a:pt x="12700" y="8522896"/>
                  </a:cubicBezTo>
                  <a:close/>
                  <a:moveTo>
                    <a:pt x="9171978" y="8566076"/>
                  </a:moveTo>
                  <a:cubicBezTo>
                    <a:pt x="9171978" y="8590206"/>
                    <a:pt x="9152928" y="8609256"/>
                    <a:pt x="9128799" y="8609256"/>
                  </a:cubicBezTo>
                  <a:lnTo>
                    <a:pt x="97790" y="8609256"/>
                  </a:lnTo>
                  <a:cubicBezTo>
                    <a:pt x="78740" y="8609256"/>
                    <a:pt x="62230" y="8596556"/>
                    <a:pt x="57150" y="8578776"/>
                  </a:cubicBezTo>
                  <a:lnTo>
                    <a:pt x="9086888" y="8578776"/>
                  </a:lnTo>
                  <a:cubicBezTo>
                    <a:pt x="9117368" y="8578776"/>
                    <a:pt x="9142768" y="8553376"/>
                    <a:pt x="9142768" y="8522896"/>
                  </a:cubicBezTo>
                  <a:lnTo>
                    <a:pt x="9142768" y="58420"/>
                  </a:lnTo>
                  <a:cubicBezTo>
                    <a:pt x="9159278" y="64770"/>
                    <a:pt x="9171978" y="80010"/>
                    <a:pt x="9171978" y="99060"/>
                  </a:cubicBezTo>
                  <a:lnTo>
                    <a:pt x="9171978" y="8566076"/>
                  </a:lnTo>
                  <a:close/>
                </a:path>
              </a:pathLst>
            </a:custGeom>
            <a:solidFill>
              <a:srgbClr val="000000"/>
            </a:solidFill>
          </p:spPr>
        </p:sp>
      </p:grpSp>
      <p:sp>
        <p:nvSpPr>
          <p:cNvPr name="TextBox 8" id="8"/>
          <p:cNvSpPr txBox="true"/>
          <p:nvPr/>
        </p:nvSpPr>
        <p:spPr>
          <a:xfrm rot="0">
            <a:off x="1524040" y="3047201"/>
            <a:ext cx="4360181" cy="533400"/>
          </a:xfrm>
          <a:prstGeom prst="rect">
            <a:avLst/>
          </a:prstGeom>
        </p:spPr>
        <p:txBody>
          <a:bodyPr anchor="t" rtlCol="false" tIns="0" lIns="0" bIns="0" rIns="0">
            <a:spAutoFit/>
          </a:bodyPr>
          <a:lstStyle/>
          <a:p>
            <a:pPr algn="ctr" marL="0" indent="0" lvl="0">
              <a:lnSpc>
                <a:spcPts val="4200"/>
              </a:lnSpc>
              <a:spcBef>
                <a:spcPct val="0"/>
              </a:spcBef>
            </a:pPr>
            <a:r>
              <a:rPr lang="en-US" b="true" sz="3000" spc="-30">
                <a:solidFill>
                  <a:srgbClr val="000000"/>
                </a:solidFill>
                <a:latin typeface="RoxboroughCF Bold"/>
                <a:ea typeface="RoxboroughCF Bold"/>
                <a:cs typeface="RoxboroughCF Bold"/>
                <a:sym typeface="RoxboroughCF Bold"/>
              </a:rPr>
              <a:t>Trust</a:t>
            </a:r>
          </a:p>
        </p:txBody>
      </p:sp>
      <p:sp>
        <p:nvSpPr>
          <p:cNvPr name="TextBox 9" id="9"/>
          <p:cNvSpPr txBox="true"/>
          <p:nvPr/>
        </p:nvSpPr>
        <p:spPr>
          <a:xfrm rot="0">
            <a:off x="1968003" y="3691153"/>
            <a:ext cx="3579607" cy="3079464"/>
          </a:xfrm>
          <a:prstGeom prst="rect">
            <a:avLst/>
          </a:prstGeom>
        </p:spPr>
        <p:txBody>
          <a:bodyPr anchor="t" rtlCol="false" tIns="0" lIns="0" bIns="0" rIns="0">
            <a:spAutoFit/>
          </a:bodyPr>
          <a:lstStyle/>
          <a:p>
            <a:pPr algn="ctr">
              <a:lnSpc>
                <a:spcPts val="3515"/>
              </a:lnSpc>
            </a:pPr>
            <a:r>
              <a:rPr lang="en-US" sz="2511">
                <a:solidFill>
                  <a:srgbClr val="000000"/>
                </a:solidFill>
                <a:latin typeface="Telegraf"/>
                <a:ea typeface="Telegraf"/>
                <a:cs typeface="Telegraf"/>
                <a:sym typeface="Telegraf"/>
              </a:rPr>
              <a:t>Users should be able to build </a:t>
            </a:r>
            <a:r>
              <a:rPr lang="en-US" b="true" sz="2511">
                <a:solidFill>
                  <a:srgbClr val="000000"/>
                </a:solidFill>
                <a:latin typeface="Telegraf Bold"/>
                <a:ea typeface="Telegraf Bold"/>
                <a:cs typeface="Telegraf Bold"/>
                <a:sym typeface="Telegraf Bold"/>
              </a:rPr>
              <a:t>trust and rapport </a:t>
            </a:r>
            <a:r>
              <a:rPr lang="en-US" sz="2511">
                <a:solidFill>
                  <a:srgbClr val="000000"/>
                </a:solidFill>
                <a:latin typeface="Telegraf"/>
                <a:ea typeface="Telegraf"/>
                <a:cs typeface="Telegraf"/>
                <a:sym typeface="Telegraf"/>
              </a:rPr>
              <a:t>by receiving genuine responses and authentic insights from others that can empathize with them. </a:t>
            </a:r>
          </a:p>
        </p:txBody>
      </p:sp>
      <p:grpSp>
        <p:nvGrpSpPr>
          <p:cNvPr name="Group 10" id="10"/>
          <p:cNvGrpSpPr/>
          <p:nvPr/>
        </p:nvGrpSpPr>
        <p:grpSpPr>
          <a:xfrm rot="0">
            <a:off x="6995410" y="2793452"/>
            <a:ext cx="4470113" cy="4285821"/>
            <a:chOff x="0" y="0"/>
            <a:chExt cx="9184678" cy="8806015"/>
          </a:xfrm>
        </p:grpSpPr>
        <p:sp>
          <p:nvSpPr>
            <p:cNvPr name="Freeform 11" id="11"/>
            <p:cNvSpPr/>
            <p:nvPr/>
          </p:nvSpPr>
          <p:spPr>
            <a:xfrm flipH="false" flipV="false" rot="0">
              <a:off x="57150" y="58420"/>
              <a:ext cx="9114828" cy="8734895"/>
            </a:xfrm>
            <a:custGeom>
              <a:avLst/>
              <a:gdLst/>
              <a:ahLst/>
              <a:cxnLst/>
              <a:rect r="r" b="b" t="t" l="l"/>
              <a:pathLst>
                <a:path h="8734895" w="9114828">
                  <a:moveTo>
                    <a:pt x="9029738" y="8704415"/>
                  </a:moveTo>
                  <a:lnTo>
                    <a:pt x="0" y="8704415"/>
                  </a:lnTo>
                  <a:cubicBezTo>
                    <a:pt x="5080" y="8722195"/>
                    <a:pt x="21590" y="8734895"/>
                    <a:pt x="40640" y="8734895"/>
                  </a:cubicBezTo>
                  <a:lnTo>
                    <a:pt x="9071649" y="8734895"/>
                  </a:lnTo>
                  <a:cubicBezTo>
                    <a:pt x="9095778" y="8734895"/>
                    <a:pt x="9114828" y="8715845"/>
                    <a:pt x="9114828" y="8691715"/>
                  </a:cubicBezTo>
                  <a:lnTo>
                    <a:pt x="9114828" y="40640"/>
                  </a:lnTo>
                  <a:cubicBezTo>
                    <a:pt x="9114828" y="21590"/>
                    <a:pt x="9102128" y="6350"/>
                    <a:pt x="9085618" y="0"/>
                  </a:cubicBezTo>
                  <a:lnTo>
                    <a:pt x="9085618" y="8648535"/>
                  </a:lnTo>
                  <a:cubicBezTo>
                    <a:pt x="9085618" y="8679015"/>
                    <a:pt x="9060218" y="8704415"/>
                    <a:pt x="9029738" y="8704415"/>
                  </a:cubicBezTo>
                  <a:close/>
                </a:path>
              </a:pathLst>
            </a:custGeom>
            <a:solidFill>
              <a:srgbClr val="000000"/>
            </a:solidFill>
          </p:spPr>
        </p:sp>
        <p:sp>
          <p:nvSpPr>
            <p:cNvPr name="Freeform 12" id="12"/>
            <p:cNvSpPr/>
            <p:nvPr/>
          </p:nvSpPr>
          <p:spPr>
            <a:xfrm flipH="false" flipV="false" rot="0">
              <a:off x="12700" y="12700"/>
              <a:ext cx="9117368" cy="8737435"/>
            </a:xfrm>
            <a:custGeom>
              <a:avLst/>
              <a:gdLst/>
              <a:ahLst/>
              <a:cxnLst/>
              <a:rect r="r" b="b" t="t" l="l"/>
              <a:pathLst>
                <a:path h="8737435" w="9117368">
                  <a:moveTo>
                    <a:pt x="43180" y="8737435"/>
                  </a:moveTo>
                  <a:lnTo>
                    <a:pt x="9074188" y="8737435"/>
                  </a:lnTo>
                  <a:cubicBezTo>
                    <a:pt x="9098318" y="8737435"/>
                    <a:pt x="9117368" y="8718385"/>
                    <a:pt x="9117368" y="8694255"/>
                  </a:cubicBezTo>
                  <a:lnTo>
                    <a:pt x="9117368" y="43180"/>
                  </a:lnTo>
                  <a:cubicBezTo>
                    <a:pt x="9117368" y="19050"/>
                    <a:pt x="9098318" y="0"/>
                    <a:pt x="9074188" y="0"/>
                  </a:cubicBezTo>
                  <a:lnTo>
                    <a:pt x="43180" y="0"/>
                  </a:lnTo>
                  <a:cubicBezTo>
                    <a:pt x="19050" y="0"/>
                    <a:pt x="0" y="19050"/>
                    <a:pt x="0" y="43180"/>
                  </a:cubicBezTo>
                  <a:lnTo>
                    <a:pt x="0" y="8694255"/>
                  </a:lnTo>
                  <a:cubicBezTo>
                    <a:pt x="0" y="8718385"/>
                    <a:pt x="19050" y="8737435"/>
                    <a:pt x="43180" y="8737435"/>
                  </a:cubicBezTo>
                  <a:close/>
                </a:path>
              </a:pathLst>
            </a:custGeom>
            <a:solidFill>
              <a:srgbClr val="F8F8F8"/>
            </a:solidFill>
          </p:spPr>
        </p:sp>
        <p:sp>
          <p:nvSpPr>
            <p:cNvPr name="Freeform 13" id="13"/>
            <p:cNvSpPr/>
            <p:nvPr/>
          </p:nvSpPr>
          <p:spPr>
            <a:xfrm flipH="false" flipV="false" rot="0">
              <a:off x="0" y="0"/>
              <a:ext cx="9184678" cy="8806015"/>
            </a:xfrm>
            <a:custGeom>
              <a:avLst/>
              <a:gdLst/>
              <a:ahLst/>
              <a:cxnLst/>
              <a:rect r="r" b="b" t="t" l="l"/>
              <a:pathLst>
                <a:path h="8806015" w="9184678">
                  <a:moveTo>
                    <a:pt x="9141499" y="44450"/>
                  </a:moveTo>
                  <a:cubicBezTo>
                    <a:pt x="9136418" y="19050"/>
                    <a:pt x="9113558" y="0"/>
                    <a:pt x="9086888" y="0"/>
                  </a:cubicBezTo>
                  <a:lnTo>
                    <a:pt x="55880" y="0"/>
                  </a:lnTo>
                  <a:cubicBezTo>
                    <a:pt x="25400" y="0"/>
                    <a:pt x="0" y="25400"/>
                    <a:pt x="0" y="55880"/>
                  </a:cubicBezTo>
                  <a:lnTo>
                    <a:pt x="0" y="8706955"/>
                  </a:lnTo>
                  <a:cubicBezTo>
                    <a:pt x="0" y="8733625"/>
                    <a:pt x="17780" y="8755215"/>
                    <a:pt x="43180" y="8761565"/>
                  </a:cubicBezTo>
                  <a:cubicBezTo>
                    <a:pt x="48260" y="8786965"/>
                    <a:pt x="71120" y="8806015"/>
                    <a:pt x="97790" y="8806015"/>
                  </a:cubicBezTo>
                  <a:lnTo>
                    <a:pt x="9128799" y="8806015"/>
                  </a:lnTo>
                  <a:cubicBezTo>
                    <a:pt x="9159278" y="8806015"/>
                    <a:pt x="9184678" y="8780615"/>
                    <a:pt x="9184678" y="8750135"/>
                  </a:cubicBezTo>
                  <a:lnTo>
                    <a:pt x="9184678" y="99060"/>
                  </a:lnTo>
                  <a:cubicBezTo>
                    <a:pt x="9184678" y="72390"/>
                    <a:pt x="9166899" y="50800"/>
                    <a:pt x="9141499" y="44450"/>
                  </a:cubicBezTo>
                  <a:close/>
                  <a:moveTo>
                    <a:pt x="12700" y="8706955"/>
                  </a:moveTo>
                  <a:lnTo>
                    <a:pt x="12700" y="55880"/>
                  </a:lnTo>
                  <a:cubicBezTo>
                    <a:pt x="12700" y="31750"/>
                    <a:pt x="31750" y="12700"/>
                    <a:pt x="55880" y="12700"/>
                  </a:cubicBezTo>
                  <a:lnTo>
                    <a:pt x="9086888" y="12700"/>
                  </a:lnTo>
                  <a:cubicBezTo>
                    <a:pt x="9111018" y="12700"/>
                    <a:pt x="9130068" y="31750"/>
                    <a:pt x="9130068" y="55880"/>
                  </a:cubicBezTo>
                  <a:lnTo>
                    <a:pt x="9130068" y="8706955"/>
                  </a:lnTo>
                  <a:cubicBezTo>
                    <a:pt x="9130068" y="8731085"/>
                    <a:pt x="9111018" y="8750135"/>
                    <a:pt x="9086888" y="8750135"/>
                  </a:cubicBezTo>
                  <a:lnTo>
                    <a:pt x="55880" y="8750135"/>
                  </a:lnTo>
                  <a:cubicBezTo>
                    <a:pt x="31750" y="8750135"/>
                    <a:pt x="12700" y="8731085"/>
                    <a:pt x="12700" y="8706955"/>
                  </a:cubicBezTo>
                  <a:close/>
                  <a:moveTo>
                    <a:pt x="9171978" y="8750135"/>
                  </a:moveTo>
                  <a:cubicBezTo>
                    <a:pt x="9171978" y="8774265"/>
                    <a:pt x="9152928" y="8793315"/>
                    <a:pt x="9128799" y="8793315"/>
                  </a:cubicBezTo>
                  <a:lnTo>
                    <a:pt x="97790" y="8793315"/>
                  </a:lnTo>
                  <a:cubicBezTo>
                    <a:pt x="78740" y="8793315"/>
                    <a:pt x="62230" y="8780615"/>
                    <a:pt x="57150" y="8762835"/>
                  </a:cubicBezTo>
                  <a:lnTo>
                    <a:pt x="9086888" y="8762835"/>
                  </a:lnTo>
                  <a:cubicBezTo>
                    <a:pt x="9117368" y="8762835"/>
                    <a:pt x="9142768" y="8737435"/>
                    <a:pt x="9142768" y="8706955"/>
                  </a:cubicBezTo>
                  <a:lnTo>
                    <a:pt x="9142768" y="58420"/>
                  </a:lnTo>
                  <a:cubicBezTo>
                    <a:pt x="9159278" y="64770"/>
                    <a:pt x="9171978" y="80010"/>
                    <a:pt x="9171978" y="99060"/>
                  </a:cubicBezTo>
                  <a:lnTo>
                    <a:pt x="9171978" y="8750135"/>
                  </a:lnTo>
                  <a:close/>
                </a:path>
              </a:pathLst>
            </a:custGeom>
            <a:solidFill>
              <a:srgbClr val="000000"/>
            </a:solidFill>
          </p:spPr>
        </p:sp>
      </p:grpSp>
      <p:sp>
        <p:nvSpPr>
          <p:cNvPr name="TextBox 14" id="14"/>
          <p:cNvSpPr txBox="true"/>
          <p:nvPr/>
        </p:nvSpPr>
        <p:spPr>
          <a:xfrm rot="0">
            <a:off x="7050377" y="3047201"/>
            <a:ext cx="4360181" cy="533400"/>
          </a:xfrm>
          <a:prstGeom prst="rect">
            <a:avLst/>
          </a:prstGeom>
        </p:spPr>
        <p:txBody>
          <a:bodyPr anchor="t" rtlCol="false" tIns="0" lIns="0" bIns="0" rIns="0">
            <a:spAutoFit/>
          </a:bodyPr>
          <a:lstStyle/>
          <a:p>
            <a:pPr algn="ctr" marL="0" indent="0" lvl="0">
              <a:lnSpc>
                <a:spcPts val="4200"/>
              </a:lnSpc>
              <a:spcBef>
                <a:spcPct val="0"/>
              </a:spcBef>
            </a:pPr>
            <a:r>
              <a:rPr lang="en-US" b="true" sz="3000" spc="-30">
                <a:solidFill>
                  <a:srgbClr val="000000"/>
                </a:solidFill>
                <a:latin typeface="RoxboroughCF Bold"/>
                <a:ea typeface="RoxboroughCF Bold"/>
                <a:cs typeface="RoxboroughCF Bold"/>
                <a:sym typeface="RoxboroughCF Bold"/>
              </a:rPr>
              <a:t>Personalization</a:t>
            </a:r>
          </a:p>
        </p:txBody>
      </p:sp>
      <p:grpSp>
        <p:nvGrpSpPr>
          <p:cNvPr name="Group 15" id="15"/>
          <p:cNvGrpSpPr/>
          <p:nvPr/>
        </p:nvGrpSpPr>
        <p:grpSpPr>
          <a:xfrm rot="0">
            <a:off x="12522996" y="2793452"/>
            <a:ext cx="4470113" cy="4285821"/>
            <a:chOff x="0" y="0"/>
            <a:chExt cx="9184678" cy="8806015"/>
          </a:xfrm>
        </p:grpSpPr>
        <p:sp>
          <p:nvSpPr>
            <p:cNvPr name="Freeform 16" id="16"/>
            <p:cNvSpPr/>
            <p:nvPr/>
          </p:nvSpPr>
          <p:spPr>
            <a:xfrm flipH="false" flipV="false" rot="0">
              <a:off x="57150" y="58420"/>
              <a:ext cx="9114828" cy="8734895"/>
            </a:xfrm>
            <a:custGeom>
              <a:avLst/>
              <a:gdLst/>
              <a:ahLst/>
              <a:cxnLst/>
              <a:rect r="r" b="b" t="t" l="l"/>
              <a:pathLst>
                <a:path h="8734895" w="9114828">
                  <a:moveTo>
                    <a:pt x="9029738" y="8704415"/>
                  </a:moveTo>
                  <a:lnTo>
                    <a:pt x="0" y="8704415"/>
                  </a:lnTo>
                  <a:cubicBezTo>
                    <a:pt x="5080" y="8722195"/>
                    <a:pt x="21590" y="8734895"/>
                    <a:pt x="40640" y="8734895"/>
                  </a:cubicBezTo>
                  <a:lnTo>
                    <a:pt x="9071649" y="8734895"/>
                  </a:lnTo>
                  <a:cubicBezTo>
                    <a:pt x="9095778" y="8734895"/>
                    <a:pt x="9114828" y="8715845"/>
                    <a:pt x="9114828" y="8691715"/>
                  </a:cubicBezTo>
                  <a:lnTo>
                    <a:pt x="9114828" y="40640"/>
                  </a:lnTo>
                  <a:cubicBezTo>
                    <a:pt x="9114828" y="21590"/>
                    <a:pt x="9102128" y="6350"/>
                    <a:pt x="9085618" y="0"/>
                  </a:cubicBezTo>
                  <a:lnTo>
                    <a:pt x="9085618" y="8648535"/>
                  </a:lnTo>
                  <a:cubicBezTo>
                    <a:pt x="9085618" y="8679015"/>
                    <a:pt x="9060218" y="8704415"/>
                    <a:pt x="9029738" y="8704415"/>
                  </a:cubicBezTo>
                  <a:close/>
                </a:path>
              </a:pathLst>
            </a:custGeom>
            <a:solidFill>
              <a:srgbClr val="000000"/>
            </a:solidFill>
          </p:spPr>
        </p:sp>
        <p:sp>
          <p:nvSpPr>
            <p:cNvPr name="Freeform 17" id="17"/>
            <p:cNvSpPr/>
            <p:nvPr/>
          </p:nvSpPr>
          <p:spPr>
            <a:xfrm flipH="false" flipV="false" rot="0">
              <a:off x="12700" y="12700"/>
              <a:ext cx="9117368" cy="8737435"/>
            </a:xfrm>
            <a:custGeom>
              <a:avLst/>
              <a:gdLst/>
              <a:ahLst/>
              <a:cxnLst/>
              <a:rect r="r" b="b" t="t" l="l"/>
              <a:pathLst>
                <a:path h="8737435" w="9117368">
                  <a:moveTo>
                    <a:pt x="43180" y="8737435"/>
                  </a:moveTo>
                  <a:lnTo>
                    <a:pt x="9074188" y="8737435"/>
                  </a:lnTo>
                  <a:cubicBezTo>
                    <a:pt x="9098318" y="8737435"/>
                    <a:pt x="9117368" y="8718385"/>
                    <a:pt x="9117368" y="8694255"/>
                  </a:cubicBezTo>
                  <a:lnTo>
                    <a:pt x="9117368" y="43180"/>
                  </a:lnTo>
                  <a:cubicBezTo>
                    <a:pt x="9117368" y="19050"/>
                    <a:pt x="9098318" y="0"/>
                    <a:pt x="9074188" y="0"/>
                  </a:cubicBezTo>
                  <a:lnTo>
                    <a:pt x="43180" y="0"/>
                  </a:lnTo>
                  <a:cubicBezTo>
                    <a:pt x="19050" y="0"/>
                    <a:pt x="0" y="19050"/>
                    <a:pt x="0" y="43180"/>
                  </a:cubicBezTo>
                  <a:lnTo>
                    <a:pt x="0" y="8694255"/>
                  </a:lnTo>
                  <a:cubicBezTo>
                    <a:pt x="0" y="8718385"/>
                    <a:pt x="19050" y="8737435"/>
                    <a:pt x="43180" y="8737435"/>
                  </a:cubicBezTo>
                  <a:close/>
                </a:path>
              </a:pathLst>
            </a:custGeom>
            <a:solidFill>
              <a:srgbClr val="F8F8F8"/>
            </a:solidFill>
          </p:spPr>
        </p:sp>
        <p:sp>
          <p:nvSpPr>
            <p:cNvPr name="Freeform 18" id="18"/>
            <p:cNvSpPr/>
            <p:nvPr/>
          </p:nvSpPr>
          <p:spPr>
            <a:xfrm flipH="false" flipV="false" rot="0">
              <a:off x="0" y="0"/>
              <a:ext cx="9184678" cy="8806015"/>
            </a:xfrm>
            <a:custGeom>
              <a:avLst/>
              <a:gdLst/>
              <a:ahLst/>
              <a:cxnLst/>
              <a:rect r="r" b="b" t="t" l="l"/>
              <a:pathLst>
                <a:path h="8806015" w="9184678">
                  <a:moveTo>
                    <a:pt x="9141499" y="44450"/>
                  </a:moveTo>
                  <a:cubicBezTo>
                    <a:pt x="9136418" y="19050"/>
                    <a:pt x="9113558" y="0"/>
                    <a:pt x="9086888" y="0"/>
                  </a:cubicBezTo>
                  <a:lnTo>
                    <a:pt x="55880" y="0"/>
                  </a:lnTo>
                  <a:cubicBezTo>
                    <a:pt x="25400" y="0"/>
                    <a:pt x="0" y="25400"/>
                    <a:pt x="0" y="55880"/>
                  </a:cubicBezTo>
                  <a:lnTo>
                    <a:pt x="0" y="8706955"/>
                  </a:lnTo>
                  <a:cubicBezTo>
                    <a:pt x="0" y="8733625"/>
                    <a:pt x="17780" y="8755215"/>
                    <a:pt x="43180" y="8761565"/>
                  </a:cubicBezTo>
                  <a:cubicBezTo>
                    <a:pt x="48260" y="8786965"/>
                    <a:pt x="71120" y="8806015"/>
                    <a:pt x="97790" y="8806015"/>
                  </a:cubicBezTo>
                  <a:lnTo>
                    <a:pt x="9128799" y="8806015"/>
                  </a:lnTo>
                  <a:cubicBezTo>
                    <a:pt x="9159278" y="8806015"/>
                    <a:pt x="9184678" y="8780615"/>
                    <a:pt x="9184678" y="8750135"/>
                  </a:cubicBezTo>
                  <a:lnTo>
                    <a:pt x="9184678" y="99060"/>
                  </a:lnTo>
                  <a:cubicBezTo>
                    <a:pt x="9184678" y="72390"/>
                    <a:pt x="9166899" y="50800"/>
                    <a:pt x="9141499" y="44450"/>
                  </a:cubicBezTo>
                  <a:close/>
                  <a:moveTo>
                    <a:pt x="12700" y="8706955"/>
                  </a:moveTo>
                  <a:lnTo>
                    <a:pt x="12700" y="55880"/>
                  </a:lnTo>
                  <a:cubicBezTo>
                    <a:pt x="12700" y="31750"/>
                    <a:pt x="31750" y="12700"/>
                    <a:pt x="55880" y="12700"/>
                  </a:cubicBezTo>
                  <a:lnTo>
                    <a:pt x="9086888" y="12700"/>
                  </a:lnTo>
                  <a:cubicBezTo>
                    <a:pt x="9111018" y="12700"/>
                    <a:pt x="9130068" y="31750"/>
                    <a:pt x="9130068" y="55880"/>
                  </a:cubicBezTo>
                  <a:lnTo>
                    <a:pt x="9130068" y="8706955"/>
                  </a:lnTo>
                  <a:cubicBezTo>
                    <a:pt x="9130068" y="8731085"/>
                    <a:pt x="9111018" y="8750135"/>
                    <a:pt x="9086888" y="8750135"/>
                  </a:cubicBezTo>
                  <a:lnTo>
                    <a:pt x="55880" y="8750135"/>
                  </a:lnTo>
                  <a:cubicBezTo>
                    <a:pt x="31750" y="8750135"/>
                    <a:pt x="12700" y="8731085"/>
                    <a:pt x="12700" y="8706955"/>
                  </a:cubicBezTo>
                  <a:close/>
                  <a:moveTo>
                    <a:pt x="9171978" y="8750135"/>
                  </a:moveTo>
                  <a:cubicBezTo>
                    <a:pt x="9171978" y="8774265"/>
                    <a:pt x="9152928" y="8793315"/>
                    <a:pt x="9128799" y="8793315"/>
                  </a:cubicBezTo>
                  <a:lnTo>
                    <a:pt x="97790" y="8793315"/>
                  </a:lnTo>
                  <a:cubicBezTo>
                    <a:pt x="78740" y="8793315"/>
                    <a:pt x="62230" y="8780615"/>
                    <a:pt x="57150" y="8762835"/>
                  </a:cubicBezTo>
                  <a:lnTo>
                    <a:pt x="9086888" y="8762835"/>
                  </a:lnTo>
                  <a:cubicBezTo>
                    <a:pt x="9117368" y="8762835"/>
                    <a:pt x="9142768" y="8737435"/>
                    <a:pt x="9142768" y="8706955"/>
                  </a:cubicBezTo>
                  <a:lnTo>
                    <a:pt x="9142768" y="58420"/>
                  </a:lnTo>
                  <a:cubicBezTo>
                    <a:pt x="9159278" y="64770"/>
                    <a:pt x="9171978" y="80010"/>
                    <a:pt x="9171978" y="99060"/>
                  </a:cubicBezTo>
                  <a:lnTo>
                    <a:pt x="9171978" y="8750135"/>
                  </a:lnTo>
                  <a:close/>
                </a:path>
              </a:pathLst>
            </a:custGeom>
            <a:solidFill>
              <a:srgbClr val="000000"/>
            </a:solidFill>
          </p:spPr>
        </p:sp>
      </p:grpSp>
      <p:sp>
        <p:nvSpPr>
          <p:cNvPr name="TextBox 19" id="19"/>
          <p:cNvSpPr txBox="true"/>
          <p:nvPr/>
        </p:nvSpPr>
        <p:spPr>
          <a:xfrm rot="0">
            <a:off x="12577962" y="3047201"/>
            <a:ext cx="4360181" cy="533400"/>
          </a:xfrm>
          <a:prstGeom prst="rect">
            <a:avLst/>
          </a:prstGeom>
        </p:spPr>
        <p:txBody>
          <a:bodyPr anchor="t" rtlCol="false" tIns="0" lIns="0" bIns="0" rIns="0">
            <a:spAutoFit/>
          </a:bodyPr>
          <a:lstStyle/>
          <a:p>
            <a:pPr algn="ctr" marL="0" indent="0" lvl="0">
              <a:lnSpc>
                <a:spcPts val="4200"/>
              </a:lnSpc>
              <a:spcBef>
                <a:spcPct val="0"/>
              </a:spcBef>
            </a:pPr>
            <a:r>
              <a:rPr lang="en-US" b="true" sz="3000" spc="-30">
                <a:solidFill>
                  <a:srgbClr val="000000"/>
                </a:solidFill>
                <a:latin typeface="RoxboroughCF Bold"/>
                <a:ea typeface="RoxboroughCF Bold"/>
                <a:cs typeface="RoxboroughCF Bold"/>
                <a:sym typeface="RoxboroughCF Bold"/>
              </a:rPr>
              <a:t>Compatibility</a:t>
            </a:r>
          </a:p>
        </p:txBody>
      </p:sp>
      <p:sp>
        <p:nvSpPr>
          <p:cNvPr name="TextBox 20" id="20"/>
          <p:cNvSpPr txBox="true"/>
          <p:nvPr/>
        </p:nvSpPr>
        <p:spPr>
          <a:xfrm rot="0">
            <a:off x="7525632" y="3910228"/>
            <a:ext cx="3409671" cy="2641314"/>
          </a:xfrm>
          <a:prstGeom prst="rect">
            <a:avLst/>
          </a:prstGeom>
        </p:spPr>
        <p:txBody>
          <a:bodyPr anchor="t" rtlCol="false" tIns="0" lIns="0" bIns="0" rIns="0">
            <a:spAutoFit/>
          </a:bodyPr>
          <a:lstStyle/>
          <a:p>
            <a:pPr algn="ctr">
              <a:lnSpc>
                <a:spcPts val="3515"/>
              </a:lnSpc>
            </a:pPr>
            <a:r>
              <a:rPr lang="en-US" sz="2511">
                <a:solidFill>
                  <a:srgbClr val="000000"/>
                </a:solidFill>
                <a:latin typeface="Telegraf"/>
                <a:ea typeface="Telegraf"/>
                <a:cs typeface="Telegraf"/>
                <a:sym typeface="Telegraf"/>
              </a:rPr>
              <a:t>Everyone on Lunar should be able to get an experience </a:t>
            </a:r>
            <a:r>
              <a:rPr lang="en-US" b="true" sz="2511">
                <a:solidFill>
                  <a:srgbClr val="000000"/>
                </a:solidFill>
                <a:latin typeface="Telegraf Bold"/>
                <a:ea typeface="Telegraf Bold"/>
                <a:cs typeface="Telegraf Bold"/>
                <a:sym typeface="Telegraf Bold"/>
              </a:rPr>
              <a:t>specifically</a:t>
            </a:r>
            <a:r>
              <a:rPr lang="en-US" sz="2511">
                <a:solidFill>
                  <a:srgbClr val="000000"/>
                </a:solidFill>
                <a:latin typeface="Telegraf"/>
                <a:ea typeface="Telegraf"/>
                <a:cs typeface="Telegraf"/>
                <a:sym typeface="Telegraf"/>
              </a:rPr>
              <a:t> </a:t>
            </a:r>
            <a:r>
              <a:rPr lang="en-US" b="true" sz="2511">
                <a:solidFill>
                  <a:srgbClr val="000000"/>
                </a:solidFill>
                <a:latin typeface="Telegraf Bold"/>
                <a:ea typeface="Telegraf Bold"/>
                <a:cs typeface="Telegraf Bold"/>
                <a:sym typeface="Telegraf Bold"/>
              </a:rPr>
              <a:t>tailored to their needs</a:t>
            </a:r>
            <a:r>
              <a:rPr lang="en-US" sz="2511">
                <a:solidFill>
                  <a:srgbClr val="000000"/>
                </a:solidFill>
                <a:latin typeface="Telegraf"/>
                <a:ea typeface="Telegraf"/>
                <a:cs typeface="Telegraf"/>
                <a:sym typeface="Telegraf"/>
              </a:rPr>
              <a:t> and unique positions</a:t>
            </a:r>
          </a:p>
        </p:txBody>
      </p:sp>
      <p:sp>
        <p:nvSpPr>
          <p:cNvPr name="TextBox 21" id="21"/>
          <p:cNvSpPr txBox="true"/>
          <p:nvPr/>
        </p:nvSpPr>
        <p:spPr>
          <a:xfrm rot="0">
            <a:off x="12912023" y="3910228"/>
            <a:ext cx="3692060" cy="2641314"/>
          </a:xfrm>
          <a:prstGeom prst="rect">
            <a:avLst/>
          </a:prstGeom>
        </p:spPr>
        <p:txBody>
          <a:bodyPr anchor="t" rtlCol="false" tIns="0" lIns="0" bIns="0" rIns="0">
            <a:spAutoFit/>
          </a:bodyPr>
          <a:lstStyle/>
          <a:p>
            <a:pPr algn="ctr">
              <a:lnSpc>
                <a:spcPts val="3515"/>
              </a:lnSpc>
            </a:pPr>
            <a:r>
              <a:rPr lang="en-US" sz="2511">
                <a:solidFill>
                  <a:srgbClr val="000000"/>
                </a:solidFill>
                <a:latin typeface="Telegraf"/>
                <a:ea typeface="Telegraf"/>
                <a:cs typeface="Telegraf"/>
                <a:sym typeface="Telegraf"/>
              </a:rPr>
              <a:t>Users should be able to intuitively and </a:t>
            </a:r>
            <a:r>
              <a:rPr lang="en-US" b="true" sz="2511">
                <a:solidFill>
                  <a:srgbClr val="000000"/>
                </a:solidFill>
                <a:latin typeface="Telegraf Bold"/>
                <a:ea typeface="Telegraf Bold"/>
                <a:cs typeface="Telegraf Bold"/>
                <a:sym typeface="Telegraf Bold"/>
              </a:rPr>
              <a:t>seamlessly integrate</a:t>
            </a:r>
            <a:r>
              <a:rPr lang="en-US" sz="2511">
                <a:solidFill>
                  <a:srgbClr val="000000"/>
                </a:solidFill>
                <a:latin typeface="Telegraf"/>
                <a:ea typeface="Telegraf"/>
                <a:cs typeface="Telegraf"/>
                <a:sym typeface="Telegraf"/>
              </a:rPr>
              <a:t> Lunar’s  functionalities into their</a:t>
            </a:r>
            <a:r>
              <a:rPr lang="en-US" b="true" sz="2511">
                <a:solidFill>
                  <a:srgbClr val="000000"/>
                </a:solidFill>
                <a:latin typeface="Telegraf Bold"/>
                <a:ea typeface="Telegraf Bold"/>
                <a:cs typeface="Telegraf Bold"/>
                <a:sym typeface="Telegraf Bold"/>
              </a:rPr>
              <a:t> existing organization systems</a:t>
            </a:r>
            <a:r>
              <a:rPr lang="en-US" sz="2511">
                <a:solidFill>
                  <a:srgbClr val="000000"/>
                </a:solidFill>
                <a:latin typeface="Telegraf"/>
                <a:ea typeface="Telegraf"/>
                <a:cs typeface="Telegraf"/>
                <a:sym typeface="Telegraf"/>
              </a:rPr>
              <a:t>. </a:t>
            </a:r>
          </a:p>
        </p:txBody>
      </p:sp>
      <p:grpSp>
        <p:nvGrpSpPr>
          <p:cNvPr name="Group 22" id="22"/>
          <p:cNvGrpSpPr/>
          <p:nvPr/>
        </p:nvGrpSpPr>
        <p:grpSpPr>
          <a:xfrm rot="99346">
            <a:off x="1753584" y="4593464"/>
            <a:ext cx="4624543" cy="4494113"/>
            <a:chOff x="0" y="0"/>
            <a:chExt cx="3937625" cy="3826568"/>
          </a:xfrm>
        </p:grpSpPr>
        <p:sp>
          <p:nvSpPr>
            <p:cNvPr name="Freeform 23" id="23"/>
            <p:cNvSpPr/>
            <p:nvPr/>
          </p:nvSpPr>
          <p:spPr>
            <a:xfrm flipH="false" flipV="false" rot="0">
              <a:off x="10160" y="16510"/>
              <a:ext cx="3914764" cy="3798628"/>
            </a:xfrm>
            <a:custGeom>
              <a:avLst/>
              <a:gdLst/>
              <a:ahLst/>
              <a:cxnLst/>
              <a:rect r="r" b="b" t="t" l="l"/>
              <a:pathLst>
                <a:path h="3798628" w="3914764">
                  <a:moveTo>
                    <a:pt x="3914764" y="3798628"/>
                  </a:moveTo>
                  <a:lnTo>
                    <a:pt x="0" y="3791008"/>
                  </a:lnTo>
                  <a:lnTo>
                    <a:pt x="0" y="1330691"/>
                  </a:lnTo>
                  <a:lnTo>
                    <a:pt x="17780" y="19050"/>
                  </a:lnTo>
                  <a:lnTo>
                    <a:pt x="1950071" y="0"/>
                  </a:lnTo>
                  <a:lnTo>
                    <a:pt x="3895714" y="5080"/>
                  </a:lnTo>
                  <a:close/>
                </a:path>
              </a:pathLst>
            </a:custGeom>
            <a:solidFill>
              <a:srgbClr val="CFCFFF"/>
            </a:solidFill>
          </p:spPr>
        </p:sp>
        <p:sp>
          <p:nvSpPr>
            <p:cNvPr name="Freeform 24" id="24"/>
            <p:cNvSpPr/>
            <p:nvPr/>
          </p:nvSpPr>
          <p:spPr>
            <a:xfrm flipH="false" flipV="false" rot="0">
              <a:off x="-3810" y="0"/>
              <a:ext cx="3943975" cy="3825298"/>
            </a:xfrm>
            <a:custGeom>
              <a:avLst/>
              <a:gdLst/>
              <a:ahLst/>
              <a:cxnLst/>
              <a:rect r="r" b="b" t="t" l="l"/>
              <a:pathLst>
                <a:path h="3825298" w="3943975">
                  <a:moveTo>
                    <a:pt x="3909684" y="21590"/>
                  </a:moveTo>
                  <a:cubicBezTo>
                    <a:pt x="3910954" y="34290"/>
                    <a:pt x="3910954" y="44450"/>
                    <a:pt x="3912225" y="54610"/>
                  </a:cubicBezTo>
                  <a:cubicBezTo>
                    <a:pt x="3914764" y="121580"/>
                    <a:pt x="3916034" y="204472"/>
                    <a:pt x="3918575" y="284404"/>
                  </a:cubicBezTo>
                  <a:cubicBezTo>
                    <a:pt x="3918575" y="399861"/>
                    <a:pt x="3931275" y="2676436"/>
                    <a:pt x="3937625" y="2791893"/>
                  </a:cubicBezTo>
                  <a:cubicBezTo>
                    <a:pt x="3943975" y="2966559"/>
                    <a:pt x="3940164" y="3144185"/>
                    <a:pt x="3940164" y="3318851"/>
                  </a:cubicBezTo>
                  <a:cubicBezTo>
                    <a:pt x="3940164" y="3472793"/>
                    <a:pt x="3941434" y="3614894"/>
                    <a:pt x="3942704" y="3764338"/>
                  </a:cubicBezTo>
                  <a:cubicBezTo>
                    <a:pt x="3942704" y="3785929"/>
                    <a:pt x="3942704" y="3799898"/>
                    <a:pt x="3942704" y="3824029"/>
                  </a:cubicBezTo>
                  <a:cubicBezTo>
                    <a:pt x="3919845" y="3824029"/>
                    <a:pt x="3899525" y="3825298"/>
                    <a:pt x="3871974" y="3824029"/>
                  </a:cubicBezTo>
                  <a:cubicBezTo>
                    <a:pt x="3674496" y="3818948"/>
                    <a:pt x="3473981" y="3825298"/>
                    <a:pt x="3276504" y="3820218"/>
                  </a:cubicBezTo>
                  <a:cubicBezTo>
                    <a:pt x="3158018" y="3816409"/>
                    <a:pt x="3042570" y="3818948"/>
                    <a:pt x="2924083" y="3816409"/>
                  </a:cubicBezTo>
                  <a:cubicBezTo>
                    <a:pt x="2869397" y="3815138"/>
                    <a:pt x="2814711" y="3813868"/>
                    <a:pt x="2760025" y="3812598"/>
                  </a:cubicBezTo>
                  <a:cubicBezTo>
                    <a:pt x="2726606" y="3812598"/>
                    <a:pt x="2696225" y="3813868"/>
                    <a:pt x="2662806" y="3813868"/>
                  </a:cubicBezTo>
                  <a:cubicBezTo>
                    <a:pt x="2577739" y="3812598"/>
                    <a:pt x="2343804" y="3813868"/>
                    <a:pt x="2258737" y="3812598"/>
                  </a:cubicBezTo>
                  <a:cubicBezTo>
                    <a:pt x="2197975" y="3811329"/>
                    <a:pt x="982732" y="3820218"/>
                    <a:pt x="921970" y="3818948"/>
                  </a:cubicBezTo>
                  <a:cubicBezTo>
                    <a:pt x="906779" y="3818948"/>
                    <a:pt x="888550" y="3820218"/>
                    <a:pt x="873360" y="3820218"/>
                  </a:cubicBezTo>
                  <a:cubicBezTo>
                    <a:pt x="836903" y="3820218"/>
                    <a:pt x="803483" y="3821488"/>
                    <a:pt x="767026" y="3821488"/>
                  </a:cubicBezTo>
                  <a:cubicBezTo>
                    <a:pt x="675883" y="3821488"/>
                    <a:pt x="587778" y="3820218"/>
                    <a:pt x="496634" y="3818948"/>
                  </a:cubicBezTo>
                  <a:cubicBezTo>
                    <a:pt x="441948" y="3817679"/>
                    <a:pt x="387262" y="3816409"/>
                    <a:pt x="335615" y="3815138"/>
                  </a:cubicBezTo>
                  <a:cubicBezTo>
                    <a:pt x="238395" y="3813868"/>
                    <a:pt x="141176" y="3812598"/>
                    <a:pt x="48260" y="3812598"/>
                  </a:cubicBezTo>
                  <a:cubicBezTo>
                    <a:pt x="38100" y="3812598"/>
                    <a:pt x="29210" y="3812598"/>
                    <a:pt x="19050" y="3811329"/>
                  </a:cubicBezTo>
                  <a:cubicBezTo>
                    <a:pt x="10160" y="3810059"/>
                    <a:pt x="5080" y="3803709"/>
                    <a:pt x="7620" y="3794818"/>
                  </a:cubicBezTo>
                  <a:cubicBezTo>
                    <a:pt x="16510" y="3762916"/>
                    <a:pt x="12700" y="3688905"/>
                    <a:pt x="11430" y="3611934"/>
                  </a:cubicBezTo>
                  <a:cubicBezTo>
                    <a:pt x="10160" y="3455031"/>
                    <a:pt x="6350" y="3301088"/>
                    <a:pt x="7620" y="3144185"/>
                  </a:cubicBezTo>
                  <a:cubicBezTo>
                    <a:pt x="5080" y="2948797"/>
                    <a:pt x="0" y="530120"/>
                    <a:pt x="7620" y="331771"/>
                  </a:cubicBezTo>
                  <a:cubicBezTo>
                    <a:pt x="8890" y="293285"/>
                    <a:pt x="7620" y="251839"/>
                    <a:pt x="8890" y="213353"/>
                  </a:cubicBezTo>
                  <a:cubicBezTo>
                    <a:pt x="10160" y="151184"/>
                    <a:pt x="12700" y="83094"/>
                    <a:pt x="13970" y="44450"/>
                  </a:cubicBezTo>
                  <a:cubicBezTo>
                    <a:pt x="13970" y="41910"/>
                    <a:pt x="15240" y="39370"/>
                    <a:pt x="16510" y="38100"/>
                  </a:cubicBezTo>
                  <a:cubicBezTo>
                    <a:pt x="38100" y="35560"/>
                    <a:pt x="65223" y="30480"/>
                    <a:pt x="113833" y="29210"/>
                  </a:cubicBezTo>
                  <a:cubicBezTo>
                    <a:pt x="195862" y="25400"/>
                    <a:pt x="277891" y="22860"/>
                    <a:pt x="362958" y="20320"/>
                  </a:cubicBezTo>
                  <a:cubicBezTo>
                    <a:pt x="420682" y="17780"/>
                    <a:pt x="478406" y="16510"/>
                    <a:pt x="533092" y="13970"/>
                  </a:cubicBezTo>
                  <a:cubicBezTo>
                    <a:pt x="587778" y="11430"/>
                    <a:pt x="645502" y="8890"/>
                    <a:pt x="700188" y="8890"/>
                  </a:cubicBezTo>
                  <a:cubicBezTo>
                    <a:pt x="760950" y="7620"/>
                    <a:pt x="821712" y="10160"/>
                    <a:pt x="882474" y="8890"/>
                  </a:cubicBezTo>
                  <a:cubicBezTo>
                    <a:pt x="958427" y="8890"/>
                    <a:pt x="2334690" y="6350"/>
                    <a:pt x="2410643" y="5080"/>
                  </a:cubicBezTo>
                  <a:cubicBezTo>
                    <a:pt x="2483557" y="3810"/>
                    <a:pt x="2556472" y="2540"/>
                    <a:pt x="2632425" y="2540"/>
                  </a:cubicBezTo>
                  <a:cubicBezTo>
                    <a:pt x="2756987" y="1270"/>
                    <a:pt x="2878512" y="0"/>
                    <a:pt x="3003074" y="0"/>
                  </a:cubicBezTo>
                  <a:cubicBezTo>
                    <a:pt x="3054722" y="0"/>
                    <a:pt x="3109408" y="2540"/>
                    <a:pt x="3161056" y="2540"/>
                  </a:cubicBezTo>
                  <a:cubicBezTo>
                    <a:pt x="3303847" y="3810"/>
                    <a:pt x="3449676" y="5080"/>
                    <a:pt x="3592467" y="7620"/>
                  </a:cubicBezTo>
                  <a:cubicBezTo>
                    <a:pt x="3668420" y="8890"/>
                    <a:pt x="3744373" y="12700"/>
                    <a:pt x="3820325" y="16510"/>
                  </a:cubicBezTo>
                  <a:cubicBezTo>
                    <a:pt x="3838554" y="16510"/>
                    <a:pt x="3856783" y="16510"/>
                    <a:pt x="3871974" y="16510"/>
                  </a:cubicBezTo>
                  <a:cubicBezTo>
                    <a:pt x="3890634" y="17780"/>
                    <a:pt x="3899525" y="20320"/>
                    <a:pt x="3909684" y="21590"/>
                  </a:cubicBezTo>
                  <a:close/>
                  <a:moveTo>
                    <a:pt x="3919845" y="3807518"/>
                  </a:moveTo>
                  <a:cubicBezTo>
                    <a:pt x="3921115" y="3791009"/>
                    <a:pt x="3922384" y="3778309"/>
                    <a:pt x="3922384" y="3765609"/>
                  </a:cubicBezTo>
                  <a:cubicBezTo>
                    <a:pt x="3921115" y="3600093"/>
                    <a:pt x="3919845" y="3443189"/>
                    <a:pt x="3919845" y="3274444"/>
                  </a:cubicBezTo>
                  <a:cubicBezTo>
                    <a:pt x="3919845" y="3197473"/>
                    <a:pt x="3922384" y="3120502"/>
                    <a:pt x="3921115" y="3043530"/>
                  </a:cubicBezTo>
                  <a:cubicBezTo>
                    <a:pt x="3921115" y="2972480"/>
                    <a:pt x="3919845" y="2898469"/>
                    <a:pt x="3918575" y="2827419"/>
                  </a:cubicBezTo>
                  <a:cubicBezTo>
                    <a:pt x="3913495" y="2717882"/>
                    <a:pt x="3902065" y="450188"/>
                    <a:pt x="3902065" y="340652"/>
                  </a:cubicBezTo>
                  <a:cubicBezTo>
                    <a:pt x="3899525" y="248879"/>
                    <a:pt x="3896984" y="154145"/>
                    <a:pt x="3894445" y="63500"/>
                  </a:cubicBezTo>
                  <a:cubicBezTo>
                    <a:pt x="3893175" y="44450"/>
                    <a:pt x="3891904" y="43180"/>
                    <a:pt x="3862859" y="41910"/>
                  </a:cubicBezTo>
                  <a:cubicBezTo>
                    <a:pt x="3853744" y="41910"/>
                    <a:pt x="3847668" y="41910"/>
                    <a:pt x="3838554" y="40640"/>
                  </a:cubicBezTo>
                  <a:cubicBezTo>
                    <a:pt x="3762601" y="36830"/>
                    <a:pt x="3683611" y="31750"/>
                    <a:pt x="3607658" y="30480"/>
                  </a:cubicBezTo>
                  <a:cubicBezTo>
                    <a:pt x="3422333" y="26670"/>
                    <a:pt x="3233971" y="25400"/>
                    <a:pt x="3048646" y="22860"/>
                  </a:cubicBezTo>
                  <a:cubicBezTo>
                    <a:pt x="3021303" y="22860"/>
                    <a:pt x="2990922" y="22860"/>
                    <a:pt x="2963579" y="22860"/>
                  </a:cubicBezTo>
                  <a:cubicBezTo>
                    <a:pt x="2918007" y="22860"/>
                    <a:pt x="2872435" y="22860"/>
                    <a:pt x="2829902" y="22860"/>
                  </a:cubicBezTo>
                  <a:cubicBezTo>
                    <a:pt x="2732683" y="22860"/>
                    <a:pt x="2635463" y="22860"/>
                    <a:pt x="2541282" y="24130"/>
                  </a:cubicBezTo>
                  <a:cubicBezTo>
                    <a:pt x="2459253" y="25400"/>
                    <a:pt x="1076913" y="29210"/>
                    <a:pt x="994884" y="29210"/>
                  </a:cubicBezTo>
                  <a:cubicBezTo>
                    <a:pt x="861207" y="29210"/>
                    <a:pt x="727531" y="26670"/>
                    <a:pt x="593854" y="33020"/>
                  </a:cubicBezTo>
                  <a:cubicBezTo>
                    <a:pt x="523977" y="36830"/>
                    <a:pt x="457139" y="36830"/>
                    <a:pt x="390301" y="38100"/>
                  </a:cubicBezTo>
                  <a:cubicBezTo>
                    <a:pt x="274852" y="41910"/>
                    <a:pt x="159404" y="45720"/>
                    <a:pt x="49530" y="50800"/>
                  </a:cubicBezTo>
                  <a:cubicBezTo>
                    <a:pt x="36830" y="50800"/>
                    <a:pt x="34290" y="53340"/>
                    <a:pt x="33020" y="74213"/>
                  </a:cubicBezTo>
                  <a:cubicBezTo>
                    <a:pt x="31750" y="127501"/>
                    <a:pt x="31750" y="180789"/>
                    <a:pt x="30480" y="234076"/>
                  </a:cubicBezTo>
                  <a:cubicBezTo>
                    <a:pt x="29210" y="322890"/>
                    <a:pt x="26670" y="408742"/>
                    <a:pt x="25400" y="497555"/>
                  </a:cubicBezTo>
                  <a:cubicBezTo>
                    <a:pt x="20320" y="592289"/>
                    <a:pt x="26670" y="2907350"/>
                    <a:pt x="29210" y="3002084"/>
                  </a:cubicBezTo>
                  <a:cubicBezTo>
                    <a:pt x="29210" y="3102739"/>
                    <a:pt x="29210" y="3206354"/>
                    <a:pt x="30480" y="3307009"/>
                  </a:cubicBezTo>
                  <a:cubicBezTo>
                    <a:pt x="30480" y="3381020"/>
                    <a:pt x="33020" y="3455031"/>
                    <a:pt x="33020" y="3529042"/>
                  </a:cubicBezTo>
                  <a:cubicBezTo>
                    <a:pt x="33020" y="3608974"/>
                    <a:pt x="33020" y="3688905"/>
                    <a:pt x="31750" y="3765609"/>
                  </a:cubicBezTo>
                  <a:cubicBezTo>
                    <a:pt x="31750" y="3769418"/>
                    <a:pt x="31750" y="3771959"/>
                    <a:pt x="31750" y="3775768"/>
                  </a:cubicBezTo>
                  <a:cubicBezTo>
                    <a:pt x="31750" y="3785929"/>
                    <a:pt x="35560" y="3789738"/>
                    <a:pt x="44450" y="3789738"/>
                  </a:cubicBezTo>
                  <a:cubicBezTo>
                    <a:pt x="71299" y="3789738"/>
                    <a:pt x="113833" y="3791009"/>
                    <a:pt x="153328" y="3791009"/>
                  </a:cubicBezTo>
                  <a:cubicBezTo>
                    <a:pt x="211052" y="3791009"/>
                    <a:pt x="271814" y="3788468"/>
                    <a:pt x="329538" y="3791009"/>
                  </a:cubicBezTo>
                  <a:cubicBezTo>
                    <a:pt x="423720" y="3794818"/>
                    <a:pt x="517901" y="3797359"/>
                    <a:pt x="612083" y="3796088"/>
                  </a:cubicBezTo>
                  <a:cubicBezTo>
                    <a:pt x="672845" y="3794818"/>
                    <a:pt x="730569" y="3797359"/>
                    <a:pt x="791331" y="3797359"/>
                  </a:cubicBezTo>
                  <a:cubicBezTo>
                    <a:pt x="879436" y="3797359"/>
                    <a:pt x="967541" y="3796088"/>
                    <a:pt x="1055646" y="3797359"/>
                  </a:cubicBezTo>
                  <a:cubicBezTo>
                    <a:pt x="1186285" y="3798629"/>
                    <a:pt x="2620272" y="3788468"/>
                    <a:pt x="2753949" y="3791009"/>
                  </a:cubicBezTo>
                  <a:cubicBezTo>
                    <a:pt x="2811673" y="3792279"/>
                    <a:pt x="2869397" y="3793548"/>
                    <a:pt x="2924083" y="3793548"/>
                  </a:cubicBezTo>
                  <a:cubicBezTo>
                    <a:pt x="3024341" y="3796088"/>
                    <a:pt x="3121560" y="3792279"/>
                    <a:pt x="3221818" y="3796088"/>
                  </a:cubicBezTo>
                  <a:cubicBezTo>
                    <a:pt x="3303847" y="3798629"/>
                    <a:pt x="3385876" y="3798629"/>
                    <a:pt x="3467905" y="3801168"/>
                  </a:cubicBezTo>
                  <a:cubicBezTo>
                    <a:pt x="3589429" y="3804979"/>
                    <a:pt x="3710953" y="3807518"/>
                    <a:pt x="3832478" y="3808788"/>
                  </a:cubicBezTo>
                  <a:cubicBezTo>
                    <a:pt x="3878049" y="3808788"/>
                    <a:pt x="3899525" y="3807518"/>
                    <a:pt x="3919845" y="3807518"/>
                  </a:cubicBezTo>
                  <a:close/>
                </a:path>
              </a:pathLst>
            </a:custGeom>
            <a:solidFill>
              <a:srgbClr val="000000"/>
            </a:solidFill>
          </p:spPr>
        </p:sp>
      </p:grpSp>
      <p:sp>
        <p:nvSpPr>
          <p:cNvPr name="TextBox 25" id="25"/>
          <p:cNvSpPr txBox="true"/>
          <p:nvPr/>
        </p:nvSpPr>
        <p:spPr>
          <a:xfrm rot="81040">
            <a:off x="1831454" y="4790618"/>
            <a:ext cx="4446919" cy="4741009"/>
          </a:xfrm>
          <a:prstGeom prst="rect">
            <a:avLst/>
          </a:prstGeom>
        </p:spPr>
        <p:txBody>
          <a:bodyPr anchor="t" rtlCol="false" tIns="0" lIns="0" bIns="0" rIns="0">
            <a:spAutoFit/>
          </a:bodyPr>
          <a:lstStyle/>
          <a:p>
            <a:pPr algn="ctr">
              <a:lnSpc>
                <a:spcPts val="2484"/>
              </a:lnSpc>
            </a:pPr>
            <a:r>
              <a:rPr lang="en-US" sz="2179" b="true">
                <a:solidFill>
                  <a:srgbClr val="000000"/>
                </a:solidFill>
                <a:latin typeface="Telegraf Bold"/>
                <a:ea typeface="Telegraf Bold"/>
                <a:cs typeface="Telegraf Bold"/>
                <a:sym typeface="Telegraf Bold"/>
              </a:rPr>
              <a:t>Intimate Community Groups</a:t>
            </a:r>
          </a:p>
          <a:p>
            <a:pPr algn="ctr">
              <a:lnSpc>
                <a:spcPts val="2484"/>
              </a:lnSpc>
            </a:pPr>
            <a:r>
              <a:rPr lang="en-US" sz="2179">
                <a:solidFill>
                  <a:srgbClr val="000000"/>
                </a:solidFill>
                <a:latin typeface="Telegraf"/>
                <a:ea typeface="Telegraf"/>
                <a:cs typeface="Telegraf"/>
                <a:sym typeface="Telegraf"/>
              </a:rPr>
              <a:t>Limit member count in community groups to encourage closer small-group connections.</a:t>
            </a:r>
          </a:p>
          <a:p>
            <a:pPr algn="ctr">
              <a:lnSpc>
                <a:spcPts val="2484"/>
              </a:lnSpc>
            </a:pPr>
          </a:p>
          <a:p>
            <a:pPr algn="ctr">
              <a:lnSpc>
                <a:spcPts val="2484"/>
              </a:lnSpc>
            </a:pPr>
            <a:r>
              <a:rPr lang="en-US" sz="2179" b="true">
                <a:solidFill>
                  <a:srgbClr val="000000"/>
                </a:solidFill>
                <a:latin typeface="Telegraf Bold"/>
                <a:ea typeface="Telegraf Bold"/>
                <a:cs typeface="Telegraf Bold"/>
                <a:sym typeface="Telegraf Bold"/>
              </a:rPr>
              <a:t>Verified Users</a:t>
            </a:r>
          </a:p>
          <a:p>
            <a:pPr algn="ctr">
              <a:lnSpc>
                <a:spcPts val="2484"/>
              </a:lnSpc>
            </a:pPr>
            <a:r>
              <a:rPr lang="en-US" sz="2179">
                <a:solidFill>
                  <a:srgbClr val="000000"/>
                </a:solidFill>
                <a:latin typeface="Telegraf"/>
                <a:ea typeface="Telegraf"/>
                <a:cs typeface="Telegraf"/>
                <a:sym typeface="Telegraf"/>
              </a:rPr>
              <a:t>Users must verify identity + contact during onboarding </a:t>
            </a:r>
          </a:p>
          <a:p>
            <a:pPr algn="ctr">
              <a:lnSpc>
                <a:spcPts val="2484"/>
              </a:lnSpc>
            </a:pPr>
          </a:p>
          <a:p>
            <a:pPr algn="ctr">
              <a:lnSpc>
                <a:spcPts val="2484"/>
              </a:lnSpc>
            </a:pPr>
            <a:r>
              <a:rPr lang="en-US" sz="2179" b="true">
                <a:solidFill>
                  <a:srgbClr val="000000"/>
                </a:solidFill>
                <a:latin typeface="Telegraf Bold"/>
                <a:ea typeface="Telegraf Bold"/>
                <a:cs typeface="Telegraf Bold"/>
                <a:sym typeface="Telegraf Bold"/>
              </a:rPr>
              <a:t>“Star” Contributors</a:t>
            </a:r>
          </a:p>
          <a:p>
            <a:pPr algn="ctr">
              <a:lnSpc>
                <a:spcPts val="2484"/>
              </a:lnSpc>
            </a:pPr>
            <a:r>
              <a:rPr lang="en-US" sz="2179">
                <a:solidFill>
                  <a:srgbClr val="000000"/>
                </a:solidFill>
                <a:latin typeface="Telegraf"/>
                <a:ea typeface="Telegraf"/>
                <a:cs typeface="Telegraf"/>
                <a:sym typeface="Telegraf"/>
              </a:rPr>
              <a:t>Frequent and trusted discussion contributors will earn star status, increasing trust for their posts</a:t>
            </a:r>
          </a:p>
          <a:p>
            <a:pPr algn="ctr">
              <a:lnSpc>
                <a:spcPts val="2484"/>
              </a:lnSpc>
            </a:pPr>
          </a:p>
          <a:p>
            <a:pPr algn="ctr" marL="0" indent="0" lvl="0">
              <a:lnSpc>
                <a:spcPts val="2484"/>
              </a:lnSpc>
              <a:spcBef>
                <a:spcPct val="0"/>
              </a:spcBef>
            </a:pPr>
          </a:p>
        </p:txBody>
      </p:sp>
      <p:sp>
        <p:nvSpPr>
          <p:cNvPr name="AutoShape 26" id="26"/>
          <p:cNvSpPr/>
          <p:nvPr/>
        </p:nvSpPr>
        <p:spPr>
          <a:xfrm rot="0">
            <a:off x="3950155" y="4552309"/>
            <a:ext cx="1064055" cy="154689"/>
          </a:xfrm>
          <a:prstGeom prst="rect">
            <a:avLst/>
          </a:prstGeom>
          <a:solidFill>
            <a:srgbClr val="000000"/>
          </a:solidFill>
        </p:spPr>
      </p:sp>
      <p:grpSp>
        <p:nvGrpSpPr>
          <p:cNvPr name="Group 27" id="27"/>
          <p:cNvGrpSpPr/>
          <p:nvPr/>
        </p:nvGrpSpPr>
        <p:grpSpPr>
          <a:xfrm rot="0">
            <a:off x="7525632" y="4748389"/>
            <a:ext cx="4733808" cy="4197677"/>
            <a:chOff x="0" y="0"/>
            <a:chExt cx="6311744" cy="5596902"/>
          </a:xfrm>
        </p:grpSpPr>
        <p:grpSp>
          <p:nvGrpSpPr>
            <p:cNvPr name="Group 28" id="28"/>
            <p:cNvGrpSpPr/>
            <p:nvPr/>
          </p:nvGrpSpPr>
          <p:grpSpPr>
            <a:xfrm rot="99346">
              <a:off x="72844" y="88012"/>
              <a:ext cx="6166057" cy="5131118"/>
              <a:chOff x="0" y="0"/>
              <a:chExt cx="3937625" cy="3276716"/>
            </a:xfrm>
          </p:grpSpPr>
          <p:sp>
            <p:nvSpPr>
              <p:cNvPr name="Freeform 29" id="29"/>
              <p:cNvSpPr/>
              <p:nvPr/>
            </p:nvSpPr>
            <p:spPr>
              <a:xfrm flipH="false" flipV="false" rot="0">
                <a:off x="10160" y="16510"/>
                <a:ext cx="3914764" cy="3248776"/>
              </a:xfrm>
              <a:custGeom>
                <a:avLst/>
                <a:gdLst/>
                <a:ahLst/>
                <a:cxnLst/>
                <a:rect r="r" b="b" t="t" l="l"/>
                <a:pathLst>
                  <a:path h="3248776" w="3914764">
                    <a:moveTo>
                      <a:pt x="3914764" y="3248776"/>
                    </a:moveTo>
                    <a:lnTo>
                      <a:pt x="0" y="3241156"/>
                    </a:lnTo>
                    <a:lnTo>
                      <a:pt x="0" y="1139987"/>
                    </a:lnTo>
                    <a:lnTo>
                      <a:pt x="17780" y="19050"/>
                    </a:lnTo>
                    <a:lnTo>
                      <a:pt x="1950071" y="0"/>
                    </a:lnTo>
                    <a:lnTo>
                      <a:pt x="3895714" y="5080"/>
                    </a:lnTo>
                    <a:close/>
                  </a:path>
                </a:pathLst>
              </a:custGeom>
              <a:solidFill>
                <a:srgbClr val="FFFFFF"/>
              </a:solidFill>
            </p:spPr>
          </p:sp>
          <p:sp>
            <p:nvSpPr>
              <p:cNvPr name="Freeform 30" id="30"/>
              <p:cNvSpPr/>
              <p:nvPr/>
            </p:nvSpPr>
            <p:spPr>
              <a:xfrm flipH="false" flipV="false" rot="0">
                <a:off x="-3810" y="0"/>
                <a:ext cx="3943975" cy="3275446"/>
              </a:xfrm>
              <a:custGeom>
                <a:avLst/>
                <a:gdLst/>
                <a:ahLst/>
                <a:cxnLst/>
                <a:rect r="r" b="b" t="t" l="l"/>
                <a:pathLst>
                  <a:path h="3275446" w="3943975">
                    <a:moveTo>
                      <a:pt x="3909684" y="21590"/>
                    </a:moveTo>
                    <a:cubicBezTo>
                      <a:pt x="3910954" y="34290"/>
                      <a:pt x="3910954" y="44450"/>
                      <a:pt x="3912225" y="54610"/>
                    </a:cubicBezTo>
                    <a:cubicBezTo>
                      <a:pt x="3914764" y="113072"/>
                      <a:pt x="3916034" y="183642"/>
                      <a:pt x="3918575" y="251691"/>
                    </a:cubicBezTo>
                    <a:cubicBezTo>
                      <a:pt x="3918575" y="349985"/>
                      <a:pt x="3931275" y="2288135"/>
                      <a:pt x="3937625" y="2386429"/>
                    </a:cubicBezTo>
                    <a:cubicBezTo>
                      <a:pt x="3943975" y="2535129"/>
                      <a:pt x="3940164" y="2686350"/>
                      <a:pt x="3940164" y="2835051"/>
                    </a:cubicBezTo>
                    <a:cubicBezTo>
                      <a:pt x="3940164" y="2966109"/>
                      <a:pt x="3941434" y="3087086"/>
                      <a:pt x="3942704" y="3214486"/>
                    </a:cubicBezTo>
                    <a:cubicBezTo>
                      <a:pt x="3942704" y="3236076"/>
                      <a:pt x="3942704" y="3250046"/>
                      <a:pt x="3942704" y="3274176"/>
                    </a:cubicBezTo>
                    <a:cubicBezTo>
                      <a:pt x="3919845" y="3274176"/>
                      <a:pt x="3899525" y="3275446"/>
                      <a:pt x="3871974" y="3274176"/>
                    </a:cubicBezTo>
                    <a:cubicBezTo>
                      <a:pt x="3674496" y="3269096"/>
                      <a:pt x="3473981" y="3275446"/>
                      <a:pt x="3276504" y="3270366"/>
                    </a:cubicBezTo>
                    <a:cubicBezTo>
                      <a:pt x="3158018" y="3266556"/>
                      <a:pt x="3042570" y="3269096"/>
                      <a:pt x="2924083" y="3266556"/>
                    </a:cubicBezTo>
                    <a:cubicBezTo>
                      <a:pt x="2869397" y="3265286"/>
                      <a:pt x="2814711" y="3264016"/>
                      <a:pt x="2760025" y="3262746"/>
                    </a:cubicBezTo>
                    <a:cubicBezTo>
                      <a:pt x="2726606" y="3262746"/>
                      <a:pt x="2696225" y="3264016"/>
                      <a:pt x="2662806" y="3264016"/>
                    </a:cubicBezTo>
                    <a:cubicBezTo>
                      <a:pt x="2577739" y="3262746"/>
                      <a:pt x="2343804" y="3264016"/>
                      <a:pt x="2258737" y="3262746"/>
                    </a:cubicBezTo>
                    <a:cubicBezTo>
                      <a:pt x="2197975" y="3261476"/>
                      <a:pt x="982732" y="3270366"/>
                      <a:pt x="921970" y="3269096"/>
                    </a:cubicBezTo>
                    <a:cubicBezTo>
                      <a:pt x="906779" y="3269096"/>
                      <a:pt x="888550" y="3270366"/>
                      <a:pt x="873360" y="3270366"/>
                    </a:cubicBezTo>
                    <a:cubicBezTo>
                      <a:pt x="836903" y="3270366"/>
                      <a:pt x="803483" y="3271636"/>
                      <a:pt x="767026" y="3271636"/>
                    </a:cubicBezTo>
                    <a:cubicBezTo>
                      <a:pt x="675883" y="3271636"/>
                      <a:pt x="587778" y="3270366"/>
                      <a:pt x="496634" y="3269096"/>
                    </a:cubicBezTo>
                    <a:cubicBezTo>
                      <a:pt x="441948" y="3267826"/>
                      <a:pt x="387262" y="3266556"/>
                      <a:pt x="335615" y="3265286"/>
                    </a:cubicBezTo>
                    <a:cubicBezTo>
                      <a:pt x="238395" y="3264016"/>
                      <a:pt x="141176" y="3262746"/>
                      <a:pt x="48260" y="3262746"/>
                    </a:cubicBezTo>
                    <a:cubicBezTo>
                      <a:pt x="38100" y="3262746"/>
                      <a:pt x="29210" y="3262746"/>
                      <a:pt x="19050" y="3261476"/>
                    </a:cubicBezTo>
                    <a:cubicBezTo>
                      <a:pt x="10160" y="3260206"/>
                      <a:pt x="5080" y="3253856"/>
                      <a:pt x="7620" y="3244966"/>
                    </a:cubicBezTo>
                    <a:cubicBezTo>
                      <a:pt x="16510" y="3213104"/>
                      <a:pt x="12700" y="3150095"/>
                      <a:pt x="11430" y="3084566"/>
                    </a:cubicBezTo>
                    <a:cubicBezTo>
                      <a:pt x="10160" y="2950987"/>
                      <a:pt x="6350" y="2819929"/>
                      <a:pt x="7620" y="2686350"/>
                    </a:cubicBezTo>
                    <a:cubicBezTo>
                      <a:pt x="5080" y="2520007"/>
                      <a:pt x="0" y="460880"/>
                      <a:pt x="7620" y="292017"/>
                    </a:cubicBezTo>
                    <a:cubicBezTo>
                      <a:pt x="8890" y="259252"/>
                      <a:pt x="7620" y="223967"/>
                      <a:pt x="8890" y="191203"/>
                    </a:cubicBezTo>
                    <a:cubicBezTo>
                      <a:pt x="10160" y="138276"/>
                      <a:pt x="12700" y="80307"/>
                      <a:pt x="13970" y="44450"/>
                    </a:cubicBezTo>
                    <a:cubicBezTo>
                      <a:pt x="13970" y="41910"/>
                      <a:pt x="15240" y="39370"/>
                      <a:pt x="16510" y="38100"/>
                    </a:cubicBezTo>
                    <a:cubicBezTo>
                      <a:pt x="38100" y="35560"/>
                      <a:pt x="65223" y="30480"/>
                      <a:pt x="113833" y="29210"/>
                    </a:cubicBezTo>
                    <a:cubicBezTo>
                      <a:pt x="195862" y="25400"/>
                      <a:pt x="277891" y="22860"/>
                      <a:pt x="362958" y="20320"/>
                    </a:cubicBezTo>
                    <a:cubicBezTo>
                      <a:pt x="420682" y="17780"/>
                      <a:pt x="478406" y="16510"/>
                      <a:pt x="533092" y="13970"/>
                    </a:cubicBezTo>
                    <a:cubicBezTo>
                      <a:pt x="587778" y="11430"/>
                      <a:pt x="645502" y="8890"/>
                      <a:pt x="700188" y="8890"/>
                    </a:cubicBezTo>
                    <a:cubicBezTo>
                      <a:pt x="760950" y="7620"/>
                      <a:pt x="821712" y="10160"/>
                      <a:pt x="882474" y="8890"/>
                    </a:cubicBezTo>
                    <a:cubicBezTo>
                      <a:pt x="958427" y="8890"/>
                      <a:pt x="2334690" y="6350"/>
                      <a:pt x="2410643" y="5080"/>
                    </a:cubicBezTo>
                    <a:cubicBezTo>
                      <a:pt x="2483557" y="3810"/>
                      <a:pt x="2556472" y="2540"/>
                      <a:pt x="2632425" y="2540"/>
                    </a:cubicBezTo>
                    <a:cubicBezTo>
                      <a:pt x="2756987" y="1270"/>
                      <a:pt x="2878512" y="0"/>
                      <a:pt x="3003074" y="0"/>
                    </a:cubicBezTo>
                    <a:cubicBezTo>
                      <a:pt x="3054722" y="0"/>
                      <a:pt x="3109408" y="2540"/>
                      <a:pt x="3161056" y="2540"/>
                    </a:cubicBezTo>
                    <a:cubicBezTo>
                      <a:pt x="3303847" y="3810"/>
                      <a:pt x="3449676" y="5080"/>
                      <a:pt x="3592467" y="7620"/>
                    </a:cubicBezTo>
                    <a:cubicBezTo>
                      <a:pt x="3668420" y="8890"/>
                      <a:pt x="3744373" y="12700"/>
                      <a:pt x="3820325" y="16510"/>
                    </a:cubicBezTo>
                    <a:cubicBezTo>
                      <a:pt x="3838554" y="16510"/>
                      <a:pt x="3856783" y="16510"/>
                      <a:pt x="3871974" y="16510"/>
                    </a:cubicBezTo>
                    <a:cubicBezTo>
                      <a:pt x="3890634" y="17780"/>
                      <a:pt x="3899525" y="20320"/>
                      <a:pt x="3909684" y="21590"/>
                    </a:cubicBezTo>
                    <a:close/>
                    <a:moveTo>
                      <a:pt x="3919845" y="3257666"/>
                    </a:moveTo>
                    <a:cubicBezTo>
                      <a:pt x="3921115" y="3241156"/>
                      <a:pt x="3922384" y="3228456"/>
                      <a:pt x="3922384" y="3215756"/>
                    </a:cubicBezTo>
                    <a:cubicBezTo>
                      <a:pt x="3921115" y="3074484"/>
                      <a:pt x="3919845" y="2940906"/>
                      <a:pt x="3919845" y="2797246"/>
                    </a:cubicBezTo>
                    <a:cubicBezTo>
                      <a:pt x="3919845" y="2731717"/>
                      <a:pt x="3922384" y="2666188"/>
                      <a:pt x="3921115" y="2600658"/>
                    </a:cubicBezTo>
                    <a:cubicBezTo>
                      <a:pt x="3921115" y="2540170"/>
                      <a:pt x="3919845" y="2477161"/>
                      <a:pt x="3918575" y="2416673"/>
                    </a:cubicBezTo>
                    <a:cubicBezTo>
                      <a:pt x="3913495" y="2323420"/>
                      <a:pt x="3902065" y="392831"/>
                      <a:pt x="3902065" y="299578"/>
                    </a:cubicBezTo>
                    <a:cubicBezTo>
                      <a:pt x="3899525" y="221447"/>
                      <a:pt x="3896984" y="140796"/>
                      <a:pt x="3894445" y="63500"/>
                    </a:cubicBezTo>
                    <a:cubicBezTo>
                      <a:pt x="3893175" y="44450"/>
                      <a:pt x="3891904" y="43180"/>
                      <a:pt x="3862859" y="41910"/>
                    </a:cubicBezTo>
                    <a:cubicBezTo>
                      <a:pt x="3853744" y="41910"/>
                      <a:pt x="3847668" y="41910"/>
                      <a:pt x="3838554" y="40640"/>
                    </a:cubicBezTo>
                    <a:cubicBezTo>
                      <a:pt x="3762601" y="36830"/>
                      <a:pt x="3683611" y="31750"/>
                      <a:pt x="3607658" y="30480"/>
                    </a:cubicBezTo>
                    <a:cubicBezTo>
                      <a:pt x="3422333" y="26670"/>
                      <a:pt x="3233971" y="25400"/>
                      <a:pt x="3048646" y="22860"/>
                    </a:cubicBezTo>
                    <a:cubicBezTo>
                      <a:pt x="3021303" y="22860"/>
                      <a:pt x="2990922" y="22860"/>
                      <a:pt x="2963579" y="22860"/>
                    </a:cubicBezTo>
                    <a:cubicBezTo>
                      <a:pt x="2918007" y="22860"/>
                      <a:pt x="2872435" y="22860"/>
                      <a:pt x="2829902" y="22860"/>
                    </a:cubicBezTo>
                    <a:cubicBezTo>
                      <a:pt x="2732683" y="22860"/>
                      <a:pt x="2635463" y="22860"/>
                      <a:pt x="2541282" y="24130"/>
                    </a:cubicBezTo>
                    <a:cubicBezTo>
                      <a:pt x="2459253" y="25400"/>
                      <a:pt x="1076913" y="29210"/>
                      <a:pt x="994884" y="29210"/>
                    </a:cubicBezTo>
                    <a:cubicBezTo>
                      <a:pt x="861207" y="29210"/>
                      <a:pt x="727531" y="26670"/>
                      <a:pt x="593854" y="33020"/>
                    </a:cubicBezTo>
                    <a:cubicBezTo>
                      <a:pt x="523977" y="36830"/>
                      <a:pt x="457139" y="36830"/>
                      <a:pt x="390301" y="38100"/>
                    </a:cubicBezTo>
                    <a:cubicBezTo>
                      <a:pt x="274852" y="41910"/>
                      <a:pt x="159404" y="45720"/>
                      <a:pt x="49530" y="50800"/>
                    </a:cubicBezTo>
                    <a:cubicBezTo>
                      <a:pt x="36830" y="50800"/>
                      <a:pt x="34290" y="53340"/>
                      <a:pt x="33020" y="72746"/>
                    </a:cubicBezTo>
                    <a:cubicBezTo>
                      <a:pt x="31750" y="118113"/>
                      <a:pt x="31750" y="163479"/>
                      <a:pt x="30480" y="208845"/>
                    </a:cubicBezTo>
                    <a:cubicBezTo>
                      <a:pt x="29210" y="284456"/>
                      <a:pt x="26670" y="357546"/>
                      <a:pt x="25400" y="433157"/>
                    </a:cubicBezTo>
                    <a:cubicBezTo>
                      <a:pt x="20320" y="513808"/>
                      <a:pt x="26670" y="2484722"/>
                      <a:pt x="29210" y="2565373"/>
                    </a:cubicBezTo>
                    <a:cubicBezTo>
                      <a:pt x="29210" y="2651065"/>
                      <a:pt x="29210" y="2739278"/>
                      <a:pt x="30480" y="2824970"/>
                    </a:cubicBezTo>
                    <a:cubicBezTo>
                      <a:pt x="30480" y="2887978"/>
                      <a:pt x="33020" y="2950987"/>
                      <a:pt x="33020" y="3013996"/>
                    </a:cubicBezTo>
                    <a:cubicBezTo>
                      <a:pt x="33020" y="3082045"/>
                      <a:pt x="33020" y="3150095"/>
                      <a:pt x="31750" y="3215756"/>
                    </a:cubicBezTo>
                    <a:cubicBezTo>
                      <a:pt x="31750" y="3219566"/>
                      <a:pt x="31750" y="3222106"/>
                      <a:pt x="31750" y="3225916"/>
                    </a:cubicBezTo>
                    <a:cubicBezTo>
                      <a:pt x="31750" y="3236076"/>
                      <a:pt x="35560" y="3239886"/>
                      <a:pt x="44450" y="3239886"/>
                    </a:cubicBezTo>
                    <a:cubicBezTo>
                      <a:pt x="71299" y="3239886"/>
                      <a:pt x="113833" y="3241156"/>
                      <a:pt x="153328" y="3241156"/>
                    </a:cubicBezTo>
                    <a:cubicBezTo>
                      <a:pt x="211052" y="3241156"/>
                      <a:pt x="271814" y="3238616"/>
                      <a:pt x="329538" y="3241156"/>
                    </a:cubicBezTo>
                    <a:cubicBezTo>
                      <a:pt x="423720" y="3244966"/>
                      <a:pt x="517901" y="3247506"/>
                      <a:pt x="612083" y="3246236"/>
                    </a:cubicBezTo>
                    <a:cubicBezTo>
                      <a:pt x="672845" y="3244966"/>
                      <a:pt x="730569" y="3247506"/>
                      <a:pt x="791331" y="3247506"/>
                    </a:cubicBezTo>
                    <a:cubicBezTo>
                      <a:pt x="879436" y="3247506"/>
                      <a:pt x="967541" y="3246236"/>
                      <a:pt x="1055646" y="3247506"/>
                    </a:cubicBezTo>
                    <a:cubicBezTo>
                      <a:pt x="1186285" y="3248776"/>
                      <a:pt x="2620272" y="3238616"/>
                      <a:pt x="2753949" y="3241156"/>
                    </a:cubicBezTo>
                    <a:cubicBezTo>
                      <a:pt x="2811673" y="3242426"/>
                      <a:pt x="2869397" y="3243696"/>
                      <a:pt x="2924083" y="3243696"/>
                    </a:cubicBezTo>
                    <a:cubicBezTo>
                      <a:pt x="3024341" y="3246236"/>
                      <a:pt x="3121560" y="3242426"/>
                      <a:pt x="3221818" y="3246236"/>
                    </a:cubicBezTo>
                    <a:cubicBezTo>
                      <a:pt x="3303847" y="3248776"/>
                      <a:pt x="3385876" y="3248776"/>
                      <a:pt x="3467905" y="3251316"/>
                    </a:cubicBezTo>
                    <a:cubicBezTo>
                      <a:pt x="3589429" y="3255126"/>
                      <a:pt x="3710953" y="3257666"/>
                      <a:pt x="3832478" y="3258936"/>
                    </a:cubicBezTo>
                    <a:cubicBezTo>
                      <a:pt x="3878049" y="3258936"/>
                      <a:pt x="3899525" y="3257666"/>
                      <a:pt x="3919845" y="3257666"/>
                    </a:cubicBezTo>
                    <a:close/>
                  </a:path>
                </a:pathLst>
              </a:custGeom>
              <a:solidFill>
                <a:srgbClr val="000000"/>
              </a:solidFill>
            </p:spPr>
          </p:sp>
        </p:grpSp>
        <p:sp>
          <p:nvSpPr>
            <p:cNvPr name="TextBox 31" id="31"/>
            <p:cNvSpPr txBox="true"/>
            <p:nvPr/>
          </p:nvSpPr>
          <p:spPr>
            <a:xfrm rot="122833">
              <a:off x="489458" y="444437"/>
              <a:ext cx="5218459" cy="5060870"/>
            </a:xfrm>
            <a:prstGeom prst="rect">
              <a:avLst/>
            </a:prstGeom>
          </p:spPr>
          <p:txBody>
            <a:bodyPr anchor="t" rtlCol="false" tIns="0" lIns="0" bIns="0" rIns="0">
              <a:spAutoFit/>
            </a:bodyPr>
            <a:lstStyle/>
            <a:p>
              <a:pPr algn="ctr">
                <a:lnSpc>
                  <a:spcPts val="2484"/>
                </a:lnSpc>
              </a:pPr>
              <a:r>
                <a:rPr lang="en-US" sz="2179" b="true">
                  <a:solidFill>
                    <a:srgbClr val="000000"/>
                  </a:solidFill>
                  <a:latin typeface="Telegraf Bold"/>
                  <a:ea typeface="Telegraf Bold"/>
                  <a:cs typeface="Telegraf Bold"/>
                  <a:sym typeface="Telegraf Bold"/>
                </a:rPr>
                <a:t>Custom Onboarding</a:t>
              </a:r>
            </a:p>
            <a:p>
              <a:pPr algn="ctr">
                <a:lnSpc>
                  <a:spcPts val="2484"/>
                </a:lnSpc>
              </a:pPr>
              <a:r>
                <a:rPr lang="en-US" sz="2179">
                  <a:solidFill>
                    <a:srgbClr val="000000"/>
                  </a:solidFill>
                  <a:latin typeface="Telegraf"/>
                  <a:ea typeface="Telegraf"/>
                  <a:cs typeface="Telegraf"/>
                  <a:sym typeface="Telegraf"/>
                </a:rPr>
                <a:t>Users can control degree of personalization by choosing how much information to provide during onboarding</a:t>
              </a:r>
            </a:p>
            <a:p>
              <a:pPr algn="ctr">
                <a:lnSpc>
                  <a:spcPts val="2484"/>
                </a:lnSpc>
              </a:pPr>
            </a:p>
            <a:p>
              <a:pPr algn="ctr">
                <a:lnSpc>
                  <a:spcPts val="2484"/>
                </a:lnSpc>
              </a:pPr>
              <a:r>
                <a:rPr lang="en-US" sz="2179" b="true">
                  <a:solidFill>
                    <a:srgbClr val="000000"/>
                  </a:solidFill>
                  <a:latin typeface="Telegraf Bold"/>
                  <a:ea typeface="Telegraf Bold"/>
                  <a:cs typeface="Telegraf Bold"/>
                  <a:sym typeface="Telegraf Bold"/>
                </a:rPr>
                <a:t>Specific Group Themes</a:t>
              </a:r>
            </a:p>
            <a:p>
              <a:pPr algn="ctr">
                <a:lnSpc>
                  <a:spcPts val="2484"/>
                </a:lnSpc>
              </a:pPr>
              <a:r>
                <a:rPr lang="en-US" sz="2179">
                  <a:solidFill>
                    <a:srgbClr val="000000"/>
                  </a:solidFill>
                  <a:latin typeface="Telegraf"/>
                  <a:ea typeface="Telegraf"/>
                  <a:cs typeface="Telegraf"/>
                  <a:sym typeface="Telegraf"/>
                </a:rPr>
                <a:t>Onboarding data suggests tailored groups for user to join, based on their needs</a:t>
              </a:r>
            </a:p>
            <a:p>
              <a:pPr algn="ctr">
                <a:lnSpc>
                  <a:spcPts val="2484"/>
                </a:lnSpc>
              </a:pPr>
            </a:p>
            <a:p>
              <a:pPr algn="ctr" marL="0" indent="0" lvl="0">
                <a:lnSpc>
                  <a:spcPts val="2484"/>
                </a:lnSpc>
                <a:spcBef>
                  <a:spcPct val="0"/>
                </a:spcBef>
              </a:pPr>
            </a:p>
          </p:txBody>
        </p:sp>
        <p:sp>
          <p:nvSpPr>
            <p:cNvPr name="AutoShape 32" id="32"/>
            <p:cNvSpPr/>
            <p:nvPr/>
          </p:nvSpPr>
          <p:spPr>
            <a:xfrm rot="0">
              <a:off x="2446502" y="23016"/>
              <a:ext cx="1418740" cy="206252"/>
            </a:xfrm>
            <a:prstGeom prst="rect">
              <a:avLst/>
            </a:prstGeom>
            <a:solidFill>
              <a:srgbClr val="000000"/>
            </a:solidFill>
          </p:spPr>
        </p:sp>
      </p:grpSp>
      <p:grpSp>
        <p:nvGrpSpPr>
          <p:cNvPr name="Group 33" id="33"/>
          <p:cNvGrpSpPr/>
          <p:nvPr/>
        </p:nvGrpSpPr>
        <p:grpSpPr>
          <a:xfrm rot="99346">
            <a:off x="13090839" y="4984159"/>
            <a:ext cx="4624543" cy="4494113"/>
            <a:chOff x="0" y="0"/>
            <a:chExt cx="3937625" cy="3826568"/>
          </a:xfrm>
        </p:grpSpPr>
        <p:sp>
          <p:nvSpPr>
            <p:cNvPr name="Freeform 34" id="34"/>
            <p:cNvSpPr/>
            <p:nvPr/>
          </p:nvSpPr>
          <p:spPr>
            <a:xfrm flipH="false" flipV="false" rot="0">
              <a:off x="10160" y="16510"/>
              <a:ext cx="3914764" cy="3798628"/>
            </a:xfrm>
            <a:custGeom>
              <a:avLst/>
              <a:gdLst/>
              <a:ahLst/>
              <a:cxnLst/>
              <a:rect r="r" b="b" t="t" l="l"/>
              <a:pathLst>
                <a:path h="3798628" w="3914764">
                  <a:moveTo>
                    <a:pt x="3914764" y="3798628"/>
                  </a:moveTo>
                  <a:lnTo>
                    <a:pt x="0" y="3791008"/>
                  </a:lnTo>
                  <a:lnTo>
                    <a:pt x="0" y="1330691"/>
                  </a:lnTo>
                  <a:lnTo>
                    <a:pt x="17780" y="19050"/>
                  </a:lnTo>
                  <a:lnTo>
                    <a:pt x="1950071" y="0"/>
                  </a:lnTo>
                  <a:lnTo>
                    <a:pt x="3895714" y="5080"/>
                  </a:lnTo>
                  <a:close/>
                </a:path>
              </a:pathLst>
            </a:custGeom>
            <a:solidFill>
              <a:srgbClr val="CFCFFF"/>
            </a:solidFill>
          </p:spPr>
        </p:sp>
        <p:sp>
          <p:nvSpPr>
            <p:cNvPr name="Freeform 35" id="35"/>
            <p:cNvSpPr/>
            <p:nvPr/>
          </p:nvSpPr>
          <p:spPr>
            <a:xfrm flipH="false" flipV="false" rot="0">
              <a:off x="-3810" y="0"/>
              <a:ext cx="3943975" cy="3825298"/>
            </a:xfrm>
            <a:custGeom>
              <a:avLst/>
              <a:gdLst/>
              <a:ahLst/>
              <a:cxnLst/>
              <a:rect r="r" b="b" t="t" l="l"/>
              <a:pathLst>
                <a:path h="3825298" w="3943975">
                  <a:moveTo>
                    <a:pt x="3909684" y="21590"/>
                  </a:moveTo>
                  <a:cubicBezTo>
                    <a:pt x="3910954" y="34290"/>
                    <a:pt x="3910954" y="44450"/>
                    <a:pt x="3912225" y="54610"/>
                  </a:cubicBezTo>
                  <a:cubicBezTo>
                    <a:pt x="3914764" y="121580"/>
                    <a:pt x="3916034" y="204472"/>
                    <a:pt x="3918575" y="284404"/>
                  </a:cubicBezTo>
                  <a:cubicBezTo>
                    <a:pt x="3918575" y="399861"/>
                    <a:pt x="3931275" y="2676436"/>
                    <a:pt x="3937625" y="2791893"/>
                  </a:cubicBezTo>
                  <a:cubicBezTo>
                    <a:pt x="3943975" y="2966559"/>
                    <a:pt x="3940164" y="3144185"/>
                    <a:pt x="3940164" y="3318851"/>
                  </a:cubicBezTo>
                  <a:cubicBezTo>
                    <a:pt x="3940164" y="3472793"/>
                    <a:pt x="3941434" y="3614894"/>
                    <a:pt x="3942704" y="3764338"/>
                  </a:cubicBezTo>
                  <a:cubicBezTo>
                    <a:pt x="3942704" y="3785929"/>
                    <a:pt x="3942704" y="3799898"/>
                    <a:pt x="3942704" y="3824029"/>
                  </a:cubicBezTo>
                  <a:cubicBezTo>
                    <a:pt x="3919845" y="3824029"/>
                    <a:pt x="3899525" y="3825298"/>
                    <a:pt x="3871974" y="3824029"/>
                  </a:cubicBezTo>
                  <a:cubicBezTo>
                    <a:pt x="3674496" y="3818948"/>
                    <a:pt x="3473981" y="3825298"/>
                    <a:pt x="3276504" y="3820218"/>
                  </a:cubicBezTo>
                  <a:cubicBezTo>
                    <a:pt x="3158018" y="3816409"/>
                    <a:pt x="3042570" y="3818948"/>
                    <a:pt x="2924083" y="3816409"/>
                  </a:cubicBezTo>
                  <a:cubicBezTo>
                    <a:pt x="2869397" y="3815138"/>
                    <a:pt x="2814711" y="3813868"/>
                    <a:pt x="2760025" y="3812598"/>
                  </a:cubicBezTo>
                  <a:cubicBezTo>
                    <a:pt x="2726606" y="3812598"/>
                    <a:pt x="2696225" y="3813868"/>
                    <a:pt x="2662806" y="3813868"/>
                  </a:cubicBezTo>
                  <a:cubicBezTo>
                    <a:pt x="2577739" y="3812598"/>
                    <a:pt x="2343804" y="3813868"/>
                    <a:pt x="2258737" y="3812598"/>
                  </a:cubicBezTo>
                  <a:cubicBezTo>
                    <a:pt x="2197975" y="3811329"/>
                    <a:pt x="982732" y="3820218"/>
                    <a:pt x="921970" y="3818948"/>
                  </a:cubicBezTo>
                  <a:cubicBezTo>
                    <a:pt x="906779" y="3818948"/>
                    <a:pt x="888550" y="3820218"/>
                    <a:pt x="873360" y="3820218"/>
                  </a:cubicBezTo>
                  <a:cubicBezTo>
                    <a:pt x="836903" y="3820218"/>
                    <a:pt x="803483" y="3821488"/>
                    <a:pt x="767026" y="3821488"/>
                  </a:cubicBezTo>
                  <a:cubicBezTo>
                    <a:pt x="675883" y="3821488"/>
                    <a:pt x="587778" y="3820218"/>
                    <a:pt x="496634" y="3818948"/>
                  </a:cubicBezTo>
                  <a:cubicBezTo>
                    <a:pt x="441948" y="3817679"/>
                    <a:pt x="387262" y="3816409"/>
                    <a:pt x="335615" y="3815138"/>
                  </a:cubicBezTo>
                  <a:cubicBezTo>
                    <a:pt x="238395" y="3813868"/>
                    <a:pt x="141176" y="3812598"/>
                    <a:pt x="48260" y="3812598"/>
                  </a:cubicBezTo>
                  <a:cubicBezTo>
                    <a:pt x="38100" y="3812598"/>
                    <a:pt x="29210" y="3812598"/>
                    <a:pt x="19050" y="3811329"/>
                  </a:cubicBezTo>
                  <a:cubicBezTo>
                    <a:pt x="10160" y="3810059"/>
                    <a:pt x="5080" y="3803709"/>
                    <a:pt x="7620" y="3794818"/>
                  </a:cubicBezTo>
                  <a:cubicBezTo>
                    <a:pt x="16510" y="3762916"/>
                    <a:pt x="12700" y="3688905"/>
                    <a:pt x="11430" y="3611934"/>
                  </a:cubicBezTo>
                  <a:cubicBezTo>
                    <a:pt x="10160" y="3455031"/>
                    <a:pt x="6350" y="3301088"/>
                    <a:pt x="7620" y="3144185"/>
                  </a:cubicBezTo>
                  <a:cubicBezTo>
                    <a:pt x="5080" y="2948797"/>
                    <a:pt x="0" y="530120"/>
                    <a:pt x="7620" y="331771"/>
                  </a:cubicBezTo>
                  <a:cubicBezTo>
                    <a:pt x="8890" y="293285"/>
                    <a:pt x="7620" y="251839"/>
                    <a:pt x="8890" y="213353"/>
                  </a:cubicBezTo>
                  <a:cubicBezTo>
                    <a:pt x="10160" y="151184"/>
                    <a:pt x="12700" y="83094"/>
                    <a:pt x="13970" y="44450"/>
                  </a:cubicBezTo>
                  <a:cubicBezTo>
                    <a:pt x="13970" y="41910"/>
                    <a:pt x="15240" y="39370"/>
                    <a:pt x="16510" y="38100"/>
                  </a:cubicBezTo>
                  <a:cubicBezTo>
                    <a:pt x="38100" y="35560"/>
                    <a:pt x="65223" y="30480"/>
                    <a:pt x="113833" y="29210"/>
                  </a:cubicBezTo>
                  <a:cubicBezTo>
                    <a:pt x="195862" y="25400"/>
                    <a:pt x="277891" y="22860"/>
                    <a:pt x="362958" y="20320"/>
                  </a:cubicBezTo>
                  <a:cubicBezTo>
                    <a:pt x="420682" y="17780"/>
                    <a:pt x="478406" y="16510"/>
                    <a:pt x="533092" y="13970"/>
                  </a:cubicBezTo>
                  <a:cubicBezTo>
                    <a:pt x="587778" y="11430"/>
                    <a:pt x="645502" y="8890"/>
                    <a:pt x="700188" y="8890"/>
                  </a:cubicBezTo>
                  <a:cubicBezTo>
                    <a:pt x="760950" y="7620"/>
                    <a:pt x="821712" y="10160"/>
                    <a:pt x="882474" y="8890"/>
                  </a:cubicBezTo>
                  <a:cubicBezTo>
                    <a:pt x="958427" y="8890"/>
                    <a:pt x="2334690" y="6350"/>
                    <a:pt x="2410643" y="5080"/>
                  </a:cubicBezTo>
                  <a:cubicBezTo>
                    <a:pt x="2483557" y="3810"/>
                    <a:pt x="2556472" y="2540"/>
                    <a:pt x="2632425" y="2540"/>
                  </a:cubicBezTo>
                  <a:cubicBezTo>
                    <a:pt x="2756987" y="1270"/>
                    <a:pt x="2878512" y="0"/>
                    <a:pt x="3003074" y="0"/>
                  </a:cubicBezTo>
                  <a:cubicBezTo>
                    <a:pt x="3054722" y="0"/>
                    <a:pt x="3109408" y="2540"/>
                    <a:pt x="3161056" y="2540"/>
                  </a:cubicBezTo>
                  <a:cubicBezTo>
                    <a:pt x="3303847" y="3810"/>
                    <a:pt x="3449676" y="5080"/>
                    <a:pt x="3592467" y="7620"/>
                  </a:cubicBezTo>
                  <a:cubicBezTo>
                    <a:pt x="3668420" y="8890"/>
                    <a:pt x="3744373" y="12700"/>
                    <a:pt x="3820325" y="16510"/>
                  </a:cubicBezTo>
                  <a:cubicBezTo>
                    <a:pt x="3838554" y="16510"/>
                    <a:pt x="3856783" y="16510"/>
                    <a:pt x="3871974" y="16510"/>
                  </a:cubicBezTo>
                  <a:cubicBezTo>
                    <a:pt x="3890634" y="17780"/>
                    <a:pt x="3899525" y="20320"/>
                    <a:pt x="3909684" y="21590"/>
                  </a:cubicBezTo>
                  <a:close/>
                  <a:moveTo>
                    <a:pt x="3919845" y="3807518"/>
                  </a:moveTo>
                  <a:cubicBezTo>
                    <a:pt x="3921115" y="3791009"/>
                    <a:pt x="3922384" y="3778309"/>
                    <a:pt x="3922384" y="3765609"/>
                  </a:cubicBezTo>
                  <a:cubicBezTo>
                    <a:pt x="3921115" y="3600093"/>
                    <a:pt x="3919845" y="3443189"/>
                    <a:pt x="3919845" y="3274444"/>
                  </a:cubicBezTo>
                  <a:cubicBezTo>
                    <a:pt x="3919845" y="3197473"/>
                    <a:pt x="3922384" y="3120502"/>
                    <a:pt x="3921115" y="3043530"/>
                  </a:cubicBezTo>
                  <a:cubicBezTo>
                    <a:pt x="3921115" y="2972480"/>
                    <a:pt x="3919845" y="2898469"/>
                    <a:pt x="3918575" y="2827419"/>
                  </a:cubicBezTo>
                  <a:cubicBezTo>
                    <a:pt x="3913495" y="2717882"/>
                    <a:pt x="3902065" y="450188"/>
                    <a:pt x="3902065" y="340652"/>
                  </a:cubicBezTo>
                  <a:cubicBezTo>
                    <a:pt x="3899525" y="248879"/>
                    <a:pt x="3896984" y="154145"/>
                    <a:pt x="3894445" y="63500"/>
                  </a:cubicBezTo>
                  <a:cubicBezTo>
                    <a:pt x="3893175" y="44450"/>
                    <a:pt x="3891904" y="43180"/>
                    <a:pt x="3862859" y="41910"/>
                  </a:cubicBezTo>
                  <a:cubicBezTo>
                    <a:pt x="3853744" y="41910"/>
                    <a:pt x="3847668" y="41910"/>
                    <a:pt x="3838554" y="40640"/>
                  </a:cubicBezTo>
                  <a:cubicBezTo>
                    <a:pt x="3762601" y="36830"/>
                    <a:pt x="3683611" y="31750"/>
                    <a:pt x="3607658" y="30480"/>
                  </a:cubicBezTo>
                  <a:cubicBezTo>
                    <a:pt x="3422333" y="26670"/>
                    <a:pt x="3233971" y="25400"/>
                    <a:pt x="3048646" y="22860"/>
                  </a:cubicBezTo>
                  <a:cubicBezTo>
                    <a:pt x="3021303" y="22860"/>
                    <a:pt x="2990922" y="22860"/>
                    <a:pt x="2963579" y="22860"/>
                  </a:cubicBezTo>
                  <a:cubicBezTo>
                    <a:pt x="2918007" y="22860"/>
                    <a:pt x="2872435" y="22860"/>
                    <a:pt x="2829902" y="22860"/>
                  </a:cubicBezTo>
                  <a:cubicBezTo>
                    <a:pt x="2732683" y="22860"/>
                    <a:pt x="2635463" y="22860"/>
                    <a:pt x="2541282" y="24130"/>
                  </a:cubicBezTo>
                  <a:cubicBezTo>
                    <a:pt x="2459253" y="25400"/>
                    <a:pt x="1076913" y="29210"/>
                    <a:pt x="994884" y="29210"/>
                  </a:cubicBezTo>
                  <a:cubicBezTo>
                    <a:pt x="861207" y="29210"/>
                    <a:pt x="727531" y="26670"/>
                    <a:pt x="593854" y="33020"/>
                  </a:cubicBezTo>
                  <a:cubicBezTo>
                    <a:pt x="523977" y="36830"/>
                    <a:pt x="457139" y="36830"/>
                    <a:pt x="390301" y="38100"/>
                  </a:cubicBezTo>
                  <a:cubicBezTo>
                    <a:pt x="274852" y="41910"/>
                    <a:pt x="159404" y="45720"/>
                    <a:pt x="49530" y="50800"/>
                  </a:cubicBezTo>
                  <a:cubicBezTo>
                    <a:pt x="36830" y="50800"/>
                    <a:pt x="34290" y="53340"/>
                    <a:pt x="33020" y="74213"/>
                  </a:cubicBezTo>
                  <a:cubicBezTo>
                    <a:pt x="31750" y="127501"/>
                    <a:pt x="31750" y="180789"/>
                    <a:pt x="30480" y="234076"/>
                  </a:cubicBezTo>
                  <a:cubicBezTo>
                    <a:pt x="29210" y="322890"/>
                    <a:pt x="26670" y="408742"/>
                    <a:pt x="25400" y="497555"/>
                  </a:cubicBezTo>
                  <a:cubicBezTo>
                    <a:pt x="20320" y="592289"/>
                    <a:pt x="26670" y="2907350"/>
                    <a:pt x="29210" y="3002084"/>
                  </a:cubicBezTo>
                  <a:cubicBezTo>
                    <a:pt x="29210" y="3102739"/>
                    <a:pt x="29210" y="3206354"/>
                    <a:pt x="30480" y="3307009"/>
                  </a:cubicBezTo>
                  <a:cubicBezTo>
                    <a:pt x="30480" y="3381020"/>
                    <a:pt x="33020" y="3455031"/>
                    <a:pt x="33020" y="3529042"/>
                  </a:cubicBezTo>
                  <a:cubicBezTo>
                    <a:pt x="33020" y="3608974"/>
                    <a:pt x="33020" y="3688905"/>
                    <a:pt x="31750" y="3765609"/>
                  </a:cubicBezTo>
                  <a:cubicBezTo>
                    <a:pt x="31750" y="3769418"/>
                    <a:pt x="31750" y="3771959"/>
                    <a:pt x="31750" y="3775768"/>
                  </a:cubicBezTo>
                  <a:cubicBezTo>
                    <a:pt x="31750" y="3785929"/>
                    <a:pt x="35560" y="3789738"/>
                    <a:pt x="44450" y="3789738"/>
                  </a:cubicBezTo>
                  <a:cubicBezTo>
                    <a:pt x="71299" y="3789738"/>
                    <a:pt x="113833" y="3791009"/>
                    <a:pt x="153328" y="3791009"/>
                  </a:cubicBezTo>
                  <a:cubicBezTo>
                    <a:pt x="211052" y="3791009"/>
                    <a:pt x="271814" y="3788468"/>
                    <a:pt x="329538" y="3791009"/>
                  </a:cubicBezTo>
                  <a:cubicBezTo>
                    <a:pt x="423720" y="3794818"/>
                    <a:pt x="517901" y="3797359"/>
                    <a:pt x="612083" y="3796088"/>
                  </a:cubicBezTo>
                  <a:cubicBezTo>
                    <a:pt x="672845" y="3794818"/>
                    <a:pt x="730569" y="3797359"/>
                    <a:pt x="791331" y="3797359"/>
                  </a:cubicBezTo>
                  <a:cubicBezTo>
                    <a:pt x="879436" y="3797359"/>
                    <a:pt x="967541" y="3796088"/>
                    <a:pt x="1055646" y="3797359"/>
                  </a:cubicBezTo>
                  <a:cubicBezTo>
                    <a:pt x="1186285" y="3798629"/>
                    <a:pt x="2620272" y="3788468"/>
                    <a:pt x="2753949" y="3791009"/>
                  </a:cubicBezTo>
                  <a:cubicBezTo>
                    <a:pt x="2811673" y="3792279"/>
                    <a:pt x="2869397" y="3793548"/>
                    <a:pt x="2924083" y="3793548"/>
                  </a:cubicBezTo>
                  <a:cubicBezTo>
                    <a:pt x="3024341" y="3796088"/>
                    <a:pt x="3121560" y="3792279"/>
                    <a:pt x="3221818" y="3796088"/>
                  </a:cubicBezTo>
                  <a:cubicBezTo>
                    <a:pt x="3303847" y="3798629"/>
                    <a:pt x="3385876" y="3798629"/>
                    <a:pt x="3467905" y="3801168"/>
                  </a:cubicBezTo>
                  <a:cubicBezTo>
                    <a:pt x="3589429" y="3804979"/>
                    <a:pt x="3710953" y="3807518"/>
                    <a:pt x="3832478" y="3808788"/>
                  </a:cubicBezTo>
                  <a:cubicBezTo>
                    <a:pt x="3878049" y="3808788"/>
                    <a:pt x="3899525" y="3807518"/>
                    <a:pt x="3919845" y="3807518"/>
                  </a:cubicBezTo>
                  <a:close/>
                </a:path>
              </a:pathLst>
            </a:custGeom>
            <a:solidFill>
              <a:srgbClr val="000000"/>
            </a:solidFill>
          </p:spPr>
        </p:sp>
      </p:grpSp>
      <p:sp>
        <p:nvSpPr>
          <p:cNvPr name="TextBox 36" id="36"/>
          <p:cNvSpPr txBox="true"/>
          <p:nvPr/>
        </p:nvSpPr>
        <p:spPr>
          <a:xfrm rot="122833">
            <a:off x="13385882" y="5330026"/>
            <a:ext cx="4018215" cy="3798034"/>
          </a:xfrm>
          <a:prstGeom prst="rect">
            <a:avLst/>
          </a:prstGeom>
        </p:spPr>
        <p:txBody>
          <a:bodyPr anchor="t" rtlCol="false" tIns="0" lIns="0" bIns="0" rIns="0">
            <a:spAutoFit/>
          </a:bodyPr>
          <a:lstStyle/>
          <a:p>
            <a:pPr algn="ctr">
              <a:lnSpc>
                <a:spcPts val="2484"/>
              </a:lnSpc>
            </a:pPr>
            <a:r>
              <a:rPr lang="en-US" sz="2179" b="true">
                <a:solidFill>
                  <a:srgbClr val="000000"/>
                </a:solidFill>
                <a:latin typeface="Telegraf Bold"/>
                <a:ea typeface="Telegraf Bold"/>
                <a:cs typeface="Telegraf Bold"/>
                <a:sym typeface="Telegraf Bold"/>
              </a:rPr>
              <a:t>App Integration</a:t>
            </a:r>
          </a:p>
          <a:p>
            <a:pPr algn="ctr">
              <a:lnSpc>
                <a:spcPts val="2484"/>
              </a:lnSpc>
            </a:pPr>
            <a:r>
              <a:rPr lang="en-US" sz="2179">
                <a:solidFill>
                  <a:srgbClr val="000000"/>
                </a:solidFill>
                <a:latin typeface="Telegraf"/>
                <a:ea typeface="Telegraf"/>
                <a:cs typeface="Telegraf"/>
                <a:sym typeface="Telegraf"/>
              </a:rPr>
              <a:t>Posts suggesting specific actions have an option to integrate with Google Calendar, Reminders app, etc.</a:t>
            </a:r>
          </a:p>
          <a:p>
            <a:pPr algn="ctr">
              <a:lnSpc>
                <a:spcPts val="2484"/>
              </a:lnSpc>
            </a:pPr>
          </a:p>
          <a:p>
            <a:pPr algn="ctr">
              <a:lnSpc>
                <a:spcPts val="2484"/>
              </a:lnSpc>
            </a:pPr>
            <a:r>
              <a:rPr lang="en-US" sz="2179" b="true">
                <a:solidFill>
                  <a:srgbClr val="000000"/>
                </a:solidFill>
                <a:latin typeface="Telegraf Bold"/>
                <a:ea typeface="Telegraf Bold"/>
                <a:cs typeface="Telegraf Bold"/>
                <a:sym typeface="Telegraf Bold"/>
              </a:rPr>
              <a:t>Flexible “Add to” Options</a:t>
            </a:r>
          </a:p>
          <a:p>
            <a:pPr algn="ctr" marL="0" indent="0" lvl="0">
              <a:lnSpc>
                <a:spcPts val="2484"/>
              </a:lnSpc>
              <a:spcBef>
                <a:spcPct val="0"/>
              </a:spcBef>
            </a:pPr>
            <a:r>
              <a:rPr lang="en-US" sz="2179">
                <a:solidFill>
                  <a:srgbClr val="000000"/>
                </a:solidFill>
                <a:latin typeface="Telegraf"/>
                <a:ea typeface="Telegraf"/>
                <a:cs typeface="Telegraf"/>
                <a:sym typeface="Telegraf"/>
              </a:rPr>
              <a:t>Lunar can host a variety of “add to” options depending on user’s existing digital workflow: e.g. iOS vs Android, Watch vs Phone app.</a:t>
            </a:r>
          </a:p>
        </p:txBody>
      </p:sp>
      <p:sp>
        <p:nvSpPr>
          <p:cNvPr name="AutoShape 37" id="37"/>
          <p:cNvSpPr/>
          <p:nvPr/>
        </p:nvSpPr>
        <p:spPr>
          <a:xfrm rot="0">
            <a:off x="15104054" y="4918285"/>
            <a:ext cx="1064055" cy="154689"/>
          </a:xfrm>
          <a:prstGeom prst="rect">
            <a:avLst/>
          </a:prstGeom>
          <a:solidFill>
            <a:srgbClr val="000000"/>
          </a:solid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FEFEE"/>
        </a:solidFill>
      </p:bgPr>
    </p:bg>
    <p:spTree>
      <p:nvGrpSpPr>
        <p:cNvPr id="1" name=""/>
        <p:cNvGrpSpPr/>
        <p:nvPr/>
      </p:nvGrpSpPr>
      <p:grpSpPr>
        <a:xfrm>
          <a:off x="0" y="0"/>
          <a:ext cx="0" cy="0"/>
          <a:chOff x="0" y="0"/>
          <a:chExt cx="0" cy="0"/>
        </a:xfrm>
      </p:grpSpPr>
      <p:sp>
        <p:nvSpPr>
          <p:cNvPr name="Freeform 2" id="2"/>
          <p:cNvSpPr/>
          <p:nvPr/>
        </p:nvSpPr>
        <p:spPr>
          <a:xfrm flipH="false" flipV="false" rot="0">
            <a:off x="1134505" y="1028700"/>
            <a:ext cx="6024066" cy="1204813"/>
          </a:xfrm>
          <a:custGeom>
            <a:avLst/>
            <a:gdLst/>
            <a:ahLst/>
            <a:cxnLst/>
            <a:rect r="r" b="b" t="t" l="l"/>
            <a:pathLst>
              <a:path h="1204813" w="6024066">
                <a:moveTo>
                  <a:pt x="0" y="0"/>
                </a:moveTo>
                <a:lnTo>
                  <a:pt x="6024066" y="0"/>
                </a:lnTo>
                <a:lnTo>
                  <a:pt x="6024066" y="1204813"/>
                </a:lnTo>
                <a:lnTo>
                  <a:pt x="0" y="1204813"/>
                </a:lnTo>
                <a:lnTo>
                  <a:pt x="0" y="0"/>
                </a:lnTo>
                <a:close/>
              </a:path>
            </a:pathLst>
          </a:custGeom>
          <a:blipFill>
            <a:blip r:embed="rId2">
              <a:alphaModFix amt="61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236983">
            <a:off x="5565308" y="4302826"/>
            <a:ext cx="832923" cy="2520825"/>
          </a:xfrm>
          <a:custGeom>
            <a:avLst/>
            <a:gdLst/>
            <a:ahLst/>
            <a:cxnLst/>
            <a:rect r="r" b="b" t="t" l="l"/>
            <a:pathLst>
              <a:path h="2520825" w="832923">
                <a:moveTo>
                  <a:pt x="0" y="0"/>
                </a:moveTo>
                <a:lnTo>
                  <a:pt x="832923" y="0"/>
                </a:lnTo>
                <a:lnTo>
                  <a:pt x="832923" y="2520825"/>
                </a:lnTo>
                <a:lnTo>
                  <a:pt x="0" y="25208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66706">
            <a:off x="1248323" y="5621202"/>
            <a:ext cx="4075722" cy="2922405"/>
            <a:chOff x="0" y="0"/>
            <a:chExt cx="3203403" cy="2296928"/>
          </a:xfrm>
        </p:grpSpPr>
        <p:sp>
          <p:nvSpPr>
            <p:cNvPr name="Freeform 5" id="5"/>
            <p:cNvSpPr/>
            <p:nvPr/>
          </p:nvSpPr>
          <p:spPr>
            <a:xfrm flipH="false" flipV="false" rot="0">
              <a:off x="10160" y="16510"/>
              <a:ext cx="3180543" cy="2268988"/>
            </a:xfrm>
            <a:custGeom>
              <a:avLst/>
              <a:gdLst/>
              <a:ahLst/>
              <a:cxnLst/>
              <a:rect r="r" b="b" t="t" l="l"/>
              <a:pathLst>
                <a:path h="2268988" w="3180543">
                  <a:moveTo>
                    <a:pt x="3180543" y="2268988"/>
                  </a:moveTo>
                  <a:lnTo>
                    <a:pt x="0" y="2261368"/>
                  </a:lnTo>
                  <a:lnTo>
                    <a:pt x="0" y="800171"/>
                  </a:lnTo>
                  <a:lnTo>
                    <a:pt x="17780" y="19050"/>
                  </a:lnTo>
                  <a:lnTo>
                    <a:pt x="1583904" y="0"/>
                  </a:lnTo>
                  <a:lnTo>
                    <a:pt x="3161493" y="5080"/>
                  </a:lnTo>
                  <a:close/>
                </a:path>
              </a:pathLst>
            </a:custGeom>
            <a:solidFill>
              <a:srgbClr val="CFCFFF"/>
            </a:solidFill>
          </p:spPr>
        </p:sp>
        <p:sp>
          <p:nvSpPr>
            <p:cNvPr name="Freeform 6" id="6"/>
            <p:cNvSpPr/>
            <p:nvPr/>
          </p:nvSpPr>
          <p:spPr>
            <a:xfrm flipH="false" flipV="false" rot="0">
              <a:off x="-3810" y="0"/>
              <a:ext cx="3209753" cy="2295658"/>
            </a:xfrm>
            <a:custGeom>
              <a:avLst/>
              <a:gdLst/>
              <a:ahLst/>
              <a:cxnLst/>
              <a:rect r="r" b="b" t="t" l="l"/>
              <a:pathLst>
                <a:path h="2295658" w="3209753">
                  <a:moveTo>
                    <a:pt x="3175463" y="21590"/>
                  </a:moveTo>
                  <a:cubicBezTo>
                    <a:pt x="3176733" y="34290"/>
                    <a:pt x="3176733" y="44450"/>
                    <a:pt x="3178003" y="54610"/>
                  </a:cubicBezTo>
                  <a:cubicBezTo>
                    <a:pt x="3180543" y="97912"/>
                    <a:pt x="3181813" y="146524"/>
                    <a:pt x="3184353" y="193401"/>
                  </a:cubicBezTo>
                  <a:cubicBezTo>
                    <a:pt x="3184353" y="261111"/>
                    <a:pt x="3197053" y="1596217"/>
                    <a:pt x="3203403" y="1663927"/>
                  </a:cubicBezTo>
                  <a:cubicBezTo>
                    <a:pt x="3209753" y="1766360"/>
                    <a:pt x="3205943" y="1870529"/>
                    <a:pt x="3205943" y="1972963"/>
                  </a:cubicBezTo>
                  <a:cubicBezTo>
                    <a:pt x="3205943" y="2063243"/>
                    <a:pt x="3207213" y="2146578"/>
                    <a:pt x="3208483" y="2234698"/>
                  </a:cubicBezTo>
                  <a:cubicBezTo>
                    <a:pt x="3208483" y="2256288"/>
                    <a:pt x="3208483" y="2270258"/>
                    <a:pt x="3208483" y="2294388"/>
                  </a:cubicBezTo>
                  <a:cubicBezTo>
                    <a:pt x="3185623" y="2294388"/>
                    <a:pt x="3165303" y="2295658"/>
                    <a:pt x="3140133" y="2294388"/>
                  </a:cubicBezTo>
                  <a:cubicBezTo>
                    <a:pt x="2980504" y="2289308"/>
                    <a:pt x="2818420" y="2295658"/>
                    <a:pt x="2658791" y="2290578"/>
                  </a:cubicBezTo>
                  <a:cubicBezTo>
                    <a:pt x="2563014" y="2286768"/>
                    <a:pt x="2469693" y="2289308"/>
                    <a:pt x="2373915" y="2286768"/>
                  </a:cubicBezTo>
                  <a:cubicBezTo>
                    <a:pt x="2329710" y="2285498"/>
                    <a:pt x="2285506" y="2284228"/>
                    <a:pt x="2241301" y="2282958"/>
                  </a:cubicBezTo>
                  <a:cubicBezTo>
                    <a:pt x="2214287" y="2282958"/>
                    <a:pt x="2189728" y="2284228"/>
                    <a:pt x="2162714" y="2284228"/>
                  </a:cubicBezTo>
                  <a:cubicBezTo>
                    <a:pt x="2093951" y="2282958"/>
                    <a:pt x="1904852" y="2284228"/>
                    <a:pt x="1836089" y="2282958"/>
                  </a:cubicBezTo>
                  <a:cubicBezTo>
                    <a:pt x="1786973" y="2281688"/>
                    <a:pt x="804642" y="2290578"/>
                    <a:pt x="755526" y="2289308"/>
                  </a:cubicBezTo>
                  <a:cubicBezTo>
                    <a:pt x="743247" y="2289308"/>
                    <a:pt x="728512" y="2290578"/>
                    <a:pt x="716232" y="2290578"/>
                  </a:cubicBezTo>
                  <a:cubicBezTo>
                    <a:pt x="686762" y="2290578"/>
                    <a:pt x="659748" y="2291848"/>
                    <a:pt x="630278" y="2291848"/>
                  </a:cubicBezTo>
                  <a:cubicBezTo>
                    <a:pt x="556604" y="2291848"/>
                    <a:pt x="485385" y="2290578"/>
                    <a:pt x="411710" y="2289308"/>
                  </a:cubicBezTo>
                  <a:cubicBezTo>
                    <a:pt x="367505" y="2288038"/>
                    <a:pt x="323300" y="2286768"/>
                    <a:pt x="281551" y="2285498"/>
                  </a:cubicBezTo>
                  <a:cubicBezTo>
                    <a:pt x="202965" y="2284228"/>
                    <a:pt x="124378" y="2282958"/>
                    <a:pt x="48260" y="2282958"/>
                  </a:cubicBezTo>
                  <a:cubicBezTo>
                    <a:pt x="38100" y="2282958"/>
                    <a:pt x="29210" y="2282958"/>
                    <a:pt x="19050" y="2281688"/>
                  </a:cubicBezTo>
                  <a:cubicBezTo>
                    <a:pt x="10160" y="2280418"/>
                    <a:pt x="5080" y="2274068"/>
                    <a:pt x="7620" y="2265178"/>
                  </a:cubicBezTo>
                  <a:cubicBezTo>
                    <a:pt x="16510" y="2233387"/>
                    <a:pt x="12700" y="2189983"/>
                    <a:pt x="11430" y="2144842"/>
                  </a:cubicBezTo>
                  <a:cubicBezTo>
                    <a:pt x="10160" y="2052826"/>
                    <a:pt x="6350" y="1962546"/>
                    <a:pt x="7620" y="1870529"/>
                  </a:cubicBezTo>
                  <a:cubicBezTo>
                    <a:pt x="5080" y="1755943"/>
                    <a:pt x="0" y="337502"/>
                    <a:pt x="7620" y="221179"/>
                  </a:cubicBezTo>
                  <a:cubicBezTo>
                    <a:pt x="8890" y="198609"/>
                    <a:pt x="7620" y="174303"/>
                    <a:pt x="8890" y="151733"/>
                  </a:cubicBezTo>
                  <a:cubicBezTo>
                    <a:pt x="10160" y="115273"/>
                    <a:pt x="12700" y="75342"/>
                    <a:pt x="13970" y="44450"/>
                  </a:cubicBezTo>
                  <a:cubicBezTo>
                    <a:pt x="13970" y="41910"/>
                    <a:pt x="15240" y="39370"/>
                    <a:pt x="16510" y="38100"/>
                  </a:cubicBezTo>
                  <a:cubicBezTo>
                    <a:pt x="38100" y="35560"/>
                    <a:pt x="62983" y="30480"/>
                    <a:pt x="102276" y="29210"/>
                  </a:cubicBezTo>
                  <a:cubicBezTo>
                    <a:pt x="168583" y="25400"/>
                    <a:pt x="234890" y="22860"/>
                    <a:pt x="303654" y="20320"/>
                  </a:cubicBezTo>
                  <a:cubicBezTo>
                    <a:pt x="350314" y="17780"/>
                    <a:pt x="396975" y="16510"/>
                    <a:pt x="441180" y="13970"/>
                  </a:cubicBezTo>
                  <a:cubicBezTo>
                    <a:pt x="485385" y="11430"/>
                    <a:pt x="532045" y="8890"/>
                    <a:pt x="576250" y="8890"/>
                  </a:cubicBezTo>
                  <a:cubicBezTo>
                    <a:pt x="625367" y="7620"/>
                    <a:pt x="674483" y="10160"/>
                    <a:pt x="723600" y="8890"/>
                  </a:cubicBezTo>
                  <a:cubicBezTo>
                    <a:pt x="784996" y="8890"/>
                    <a:pt x="1897485" y="6350"/>
                    <a:pt x="1958881" y="5080"/>
                  </a:cubicBezTo>
                  <a:cubicBezTo>
                    <a:pt x="2017821" y="3810"/>
                    <a:pt x="2076760" y="2540"/>
                    <a:pt x="2138156" y="2540"/>
                  </a:cubicBezTo>
                  <a:cubicBezTo>
                    <a:pt x="2238845" y="1270"/>
                    <a:pt x="2337078" y="0"/>
                    <a:pt x="2437767" y="0"/>
                  </a:cubicBezTo>
                  <a:cubicBezTo>
                    <a:pt x="2479516" y="0"/>
                    <a:pt x="2523721" y="2540"/>
                    <a:pt x="2565470" y="2540"/>
                  </a:cubicBezTo>
                  <a:cubicBezTo>
                    <a:pt x="2680894" y="3810"/>
                    <a:pt x="2798773" y="5080"/>
                    <a:pt x="2914197" y="7620"/>
                  </a:cubicBezTo>
                  <a:cubicBezTo>
                    <a:pt x="2975593" y="8890"/>
                    <a:pt x="3036989" y="12700"/>
                    <a:pt x="3098384" y="16510"/>
                  </a:cubicBezTo>
                  <a:cubicBezTo>
                    <a:pt x="3113119" y="16510"/>
                    <a:pt x="3127854" y="16510"/>
                    <a:pt x="3140133" y="16510"/>
                  </a:cubicBezTo>
                  <a:cubicBezTo>
                    <a:pt x="3156413" y="17780"/>
                    <a:pt x="3165303" y="20320"/>
                    <a:pt x="3175463" y="21590"/>
                  </a:cubicBezTo>
                  <a:close/>
                  <a:moveTo>
                    <a:pt x="3185623" y="2277878"/>
                  </a:moveTo>
                  <a:cubicBezTo>
                    <a:pt x="3186893" y="2261368"/>
                    <a:pt x="3188163" y="2248668"/>
                    <a:pt x="3188163" y="2235968"/>
                  </a:cubicBezTo>
                  <a:cubicBezTo>
                    <a:pt x="3186893" y="2137898"/>
                    <a:pt x="3185623" y="2045882"/>
                    <a:pt x="3185623" y="1946921"/>
                  </a:cubicBezTo>
                  <a:cubicBezTo>
                    <a:pt x="3185623" y="1901780"/>
                    <a:pt x="3188163" y="1856640"/>
                    <a:pt x="3186893" y="1811500"/>
                  </a:cubicBezTo>
                  <a:cubicBezTo>
                    <a:pt x="3186893" y="1769832"/>
                    <a:pt x="3185623" y="1726428"/>
                    <a:pt x="3184353" y="1684761"/>
                  </a:cubicBezTo>
                  <a:cubicBezTo>
                    <a:pt x="3179273" y="1620523"/>
                    <a:pt x="3167843" y="290625"/>
                    <a:pt x="3167843" y="226388"/>
                  </a:cubicBezTo>
                  <a:cubicBezTo>
                    <a:pt x="3165303" y="172567"/>
                    <a:pt x="3162763" y="117010"/>
                    <a:pt x="3160223" y="63500"/>
                  </a:cubicBezTo>
                  <a:cubicBezTo>
                    <a:pt x="3158953" y="44450"/>
                    <a:pt x="3157683" y="43180"/>
                    <a:pt x="3132766" y="41910"/>
                  </a:cubicBezTo>
                  <a:cubicBezTo>
                    <a:pt x="3125398" y="41910"/>
                    <a:pt x="3120487" y="41910"/>
                    <a:pt x="3113119" y="40640"/>
                  </a:cubicBezTo>
                  <a:cubicBezTo>
                    <a:pt x="3051724" y="36830"/>
                    <a:pt x="2987872" y="31750"/>
                    <a:pt x="2926476" y="30480"/>
                  </a:cubicBezTo>
                  <a:cubicBezTo>
                    <a:pt x="2776671" y="26670"/>
                    <a:pt x="2624410" y="25400"/>
                    <a:pt x="2474604" y="22860"/>
                  </a:cubicBezTo>
                  <a:cubicBezTo>
                    <a:pt x="2452502" y="22860"/>
                    <a:pt x="2427944" y="22860"/>
                    <a:pt x="2405841" y="22860"/>
                  </a:cubicBezTo>
                  <a:cubicBezTo>
                    <a:pt x="2369004" y="22860"/>
                    <a:pt x="2332166" y="22860"/>
                    <a:pt x="2297785" y="22860"/>
                  </a:cubicBezTo>
                  <a:cubicBezTo>
                    <a:pt x="2219198" y="22860"/>
                    <a:pt x="2140612" y="22860"/>
                    <a:pt x="2064481" y="24130"/>
                  </a:cubicBezTo>
                  <a:cubicBezTo>
                    <a:pt x="1998174" y="25400"/>
                    <a:pt x="880773" y="29210"/>
                    <a:pt x="814466" y="29210"/>
                  </a:cubicBezTo>
                  <a:cubicBezTo>
                    <a:pt x="706409" y="29210"/>
                    <a:pt x="598353" y="26670"/>
                    <a:pt x="490296" y="33020"/>
                  </a:cubicBezTo>
                  <a:cubicBezTo>
                    <a:pt x="433812" y="36830"/>
                    <a:pt x="379784" y="36830"/>
                    <a:pt x="325756" y="38100"/>
                  </a:cubicBezTo>
                  <a:cubicBezTo>
                    <a:pt x="232435" y="41910"/>
                    <a:pt x="139113" y="45720"/>
                    <a:pt x="49530" y="50800"/>
                  </a:cubicBezTo>
                  <a:cubicBezTo>
                    <a:pt x="36830" y="50800"/>
                    <a:pt x="34290" y="53340"/>
                    <a:pt x="33020" y="70133"/>
                  </a:cubicBezTo>
                  <a:cubicBezTo>
                    <a:pt x="31750" y="101384"/>
                    <a:pt x="31750" y="132635"/>
                    <a:pt x="30480" y="163886"/>
                  </a:cubicBezTo>
                  <a:cubicBezTo>
                    <a:pt x="29210" y="215971"/>
                    <a:pt x="26670" y="266319"/>
                    <a:pt x="25400" y="318404"/>
                  </a:cubicBezTo>
                  <a:cubicBezTo>
                    <a:pt x="20320" y="373961"/>
                    <a:pt x="26670" y="1731637"/>
                    <a:pt x="29210" y="1787194"/>
                  </a:cubicBezTo>
                  <a:cubicBezTo>
                    <a:pt x="29210" y="1846223"/>
                    <a:pt x="29210" y="1906989"/>
                    <a:pt x="30480" y="1966018"/>
                  </a:cubicBezTo>
                  <a:cubicBezTo>
                    <a:pt x="30480" y="2009422"/>
                    <a:pt x="33020" y="2052826"/>
                    <a:pt x="33020" y="2096230"/>
                  </a:cubicBezTo>
                  <a:cubicBezTo>
                    <a:pt x="33020" y="2143106"/>
                    <a:pt x="33020" y="2189983"/>
                    <a:pt x="31750" y="2235968"/>
                  </a:cubicBezTo>
                  <a:cubicBezTo>
                    <a:pt x="31750" y="2239778"/>
                    <a:pt x="31750" y="2242318"/>
                    <a:pt x="31750" y="2246128"/>
                  </a:cubicBezTo>
                  <a:cubicBezTo>
                    <a:pt x="31750" y="2256288"/>
                    <a:pt x="35560" y="2260098"/>
                    <a:pt x="44450" y="2260098"/>
                  </a:cubicBezTo>
                  <a:cubicBezTo>
                    <a:pt x="67894" y="2260098"/>
                    <a:pt x="102276" y="2261368"/>
                    <a:pt x="134202" y="2261368"/>
                  </a:cubicBezTo>
                  <a:cubicBezTo>
                    <a:pt x="180862" y="2261368"/>
                    <a:pt x="229979" y="2258828"/>
                    <a:pt x="276639" y="2261368"/>
                  </a:cubicBezTo>
                  <a:cubicBezTo>
                    <a:pt x="352770" y="2265178"/>
                    <a:pt x="428901" y="2267718"/>
                    <a:pt x="505031" y="2266448"/>
                  </a:cubicBezTo>
                  <a:cubicBezTo>
                    <a:pt x="554148" y="2265178"/>
                    <a:pt x="600809" y="2267718"/>
                    <a:pt x="649925" y="2267718"/>
                  </a:cubicBezTo>
                  <a:cubicBezTo>
                    <a:pt x="721144" y="2267718"/>
                    <a:pt x="792363" y="2266448"/>
                    <a:pt x="863582" y="2267718"/>
                  </a:cubicBezTo>
                  <a:cubicBezTo>
                    <a:pt x="969183" y="2268988"/>
                    <a:pt x="2128333" y="2258828"/>
                    <a:pt x="2236389" y="2261368"/>
                  </a:cubicBezTo>
                  <a:cubicBezTo>
                    <a:pt x="2283050" y="2262638"/>
                    <a:pt x="2329710" y="2263908"/>
                    <a:pt x="2373915" y="2263908"/>
                  </a:cubicBezTo>
                  <a:cubicBezTo>
                    <a:pt x="2454958" y="2266448"/>
                    <a:pt x="2533544" y="2262638"/>
                    <a:pt x="2614586" y="2266448"/>
                  </a:cubicBezTo>
                  <a:cubicBezTo>
                    <a:pt x="2680894" y="2268988"/>
                    <a:pt x="2747201" y="2268988"/>
                    <a:pt x="2813508" y="2271528"/>
                  </a:cubicBezTo>
                  <a:cubicBezTo>
                    <a:pt x="2911741" y="2275338"/>
                    <a:pt x="3009975" y="2277878"/>
                    <a:pt x="3108208" y="2279148"/>
                  </a:cubicBezTo>
                  <a:cubicBezTo>
                    <a:pt x="3145045" y="2279148"/>
                    <a:pt x="3165303" y="2277878"/>
                    <a:pt x="3185623" y="2277878"/>
                  </a:cubicBezTo>
                  <a:close/>
                </a:path>
              </a:pathLst>
            </a:custGeom>
            <a:solidFill>
              <a:srgbClr val="000000"/>
            </a:solidFill>
          </p:spPr>
        </p:sp>
      </p:grpSp>
      <p:sp>
        <p:nvSpPr>
          <p:cNvPr name="TextBox 7" id="7"/>
          <p:cNvSpPr txBox="true"/>
          <p:nvPr/>
        </p:nvSpPr>
        <p:spPr>
          <a:xfrm rot="-43219">
            <a:off x="1565642" y="6053918"/>
            <a:ext cx="3441159" cy="2259813"/>
          </a:xfrm>
          <a:prstGeom prst="rect">
            <a:avLst/>
          </a:prstGeom>
        </p:spPr>
        <p:txBody>
          <a:bodyPr anchor="t" rtlCol="false" tIns="0" lIns="0" bIns="0" rIns="0">
            <a:spAutoFit/>
          </a:bodyPr>
          <a:lstStyle/>
          <a:p>
            <a:pPr algn="ctr">
              <a:lnSpc>
                <a:spcPts val="2237"/>
              </a:lnSpc>
            </a:pPr>
            <a:r>
              <a:rPr lang="en-US" sz="2380" b="true">
                <a:solidFill>
                  <a:srgbClr val="000000"/>
                </a:solidFill>
                <a:latin typeface="Telegraf Bold"/>
                <a:ea typeface="Telegraf Bold"/>
                <a:cs typeface="Telegraf Bold"/>
                <a:sym typeface="Telegraf Bold"/>
              </a:rPr>
              <a:t>TRUST:</a:t>
            </a:r>
          </a:p>
          <a:p>
            <a:pPr algn="ctr">
              <a:lnSpc>
                <a:spcPts val="2237"/>
              </a:lnSpc>
            </a:pPr>
          </a:p>
          <a:p>
            <a:pPr algn="ctr">
              <a:lnSpc>
                <a:spcPts val="2237"/>
              </a:lnSpc>
            </a:pPr>
            <a:r>
              <a:rPr lang="en-US" sz="2380">
                <a:solidFill>
                  <a:srgbClr val="000000"/>
                </a:solidFill>
                <a:latin typeface="Telegraf"/>
                <a:ea typeface="Telegraf"/>
                <a:cs typeface="Telegraf"/>
                <a:sym typeface="Telegraf"/>
              </a:rPr>
              <a:t>Intimate Community Groups</a:t>
            </a:r>
          </a:p>
          <a:p>
            <a:pPr algn="ctr">
              <a:lnSpc>
                <a:spcPts val="2237"/>
              </a:lnSpc>
            </a:pPr>
          </a:p>
          <a:p>
            <a:pPr algn="ctr">
              <a:lnSpc>
                <a:spcPts val="2237"/>
              </a:lnSpc>
            </a:pPr>
            <a:r>
              <a:rPr lang="en-US" sz="2380">
                <a:solidFill>
                  <a:srgbClr val="000000"/>
                </a:solidFill>
                <a:latin typeface="Telegraf"/>
                <a:ea typeface="Telegraf"/>
                <a:cs typeface="Telegraf"/>
                <a:sym typeface="Telegraf"/>
              </a:rPr>
              <a:t>Verified Users</a:t>
            </a:r>
          </a:p>
          <a:p>
            <a:pPr algn="just">
              <a:lnSpc>
                <a:spcPts val="2237"/>
              </a:lnSpc>
            </a:pPr>
          </a:p>
          <a:p>
            <a:pPr algn="ctr" marL="0" indent="0" lvl="0">
              <a:lnSpc>
                <a:spcPts val="2237"/>
              </a:lnSpc>
            </a:pPr>
            <a:r>
              <a:rPr lang="en-US" sz="2380">
                <a:solidFill>
                  <a:srgbClr val="000000"/>
                </a:solidFill>
                <a:latin typeface="Telegraf"/>
                <a:ea typeface="Telegraf"/>
                <a:cs typeface="Telegraf"/>
                <a:sym typeface="Telegraf"/>
              </a:rPr>
              <a:t>Star Contributors</a:t>
            </a:r>
          </a:p>
        </p:txBody>
      </p:sp>
      <p:sp>
        <p:nvSpPr>
          <p:cNvPr name="AutoShape 8" id="8"/>
          <p:cNvSpPr/>
          <p:nvPr/>
        </p:nvSpPr>
        <p:spPr>
          <a:xfrm rot="-166053">
            <a:off x="2635202" y="5564639"/>
            <a:ext cx="1161879" cy="168910"/>
          </a:xfrm>
          <a:prstGeom prst="rect">
            <a:avLst/>
          </a:prstGeom>
          <a:solidFill>
            <a:srgbClr val="000000"/>
          </a:solidFill>
        </p:spPr>
      </p:sp>
      <p:sp>
        <p:nvSpPr>
          <p:cNvPr name="Freeform 9" id="9"/>
          <p:cNvSpPr/>
          <p:nvPr/>
        </p:nvSpPr>
        <p:spPr>
          <a:xfrm flipH="false" flipV="false" rot="5400000">
            <a:off x="8470062" y="5100945"/>
            <a:ext cx="1702996" cy="466195"/>
          </a:xfrm>
          <a:custGeom>
            <a:avLst/>
            <a:gdLst/>
            <a:ahLst/>
            <a:cxnLst/>
            <a:rect r="r" b="b" t="t" l="l"/>
            <a:pathLst>
              <a:path h="466195" w="1702996">
                <a:moveTo>
                  <a:pt x="0" y="0"/>
                </a:moveTo>
                <a:lnTo>
                  <a:pt x="1702996" y="0"/>
                </a:lnTo>
                <a:lnTo>
                  <a:pt x="1702996" y="466195"/>
                </a:lnTo>
                <a:lnTo>
                  <a:pt x="0" y="46619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0" id="10"/>
          <p:cNvGrpSpPr/>
          <p:nvPr/>
        </p:nvGrpSpPr>
        <p:grpSpPr>
          <a:xfrm rot="-62222">
            <a:off x="7266994" y="2042723"/>
            <a:ext cx="4168090" cy="2316568"/>
            <a:chOff x="0" y="0"/>
            <a:chExt cx="3203403" cy="1780408"/>
          </a:xfrm>
        </p:grpSpPr>
        <p:sp>
          <p:nvSpPr>
            <p:cNvPr name="Freeform 11" id="11"/>
            <p:cNvSpPr/>
            <p:nvPr/>
          </p:nvSpPr>
          <p:spPr>
            <a:xfrm flipH="false" flipV="false" rot="0">
              <a:off x="10160" y="16510"/>
              <a:ext cx="3180543" cy="1752468"/>
            </a:xfrm>
            <a:custGeom>
              <a:avLst/>
              <a:gdLst/>
              <a:ahLst/>
              <a:cxnLst/>
              <a:rect r="r" b="b" t="t" l="l"/>
              <a:pathLst>
                <a:path h="1752468" w="3180543">
                  <a:moveTo>
                    <a:pt x="3180543" y="1752468"/>
                  </a:moveTo>
                  <a:lnTo>
                    <a:pt x="0" y="1744848"/>
                  </a:lnTo>
                  <a:lnTo>
                    <a:pt x="0" y="621029"/>
                  </a:lnTo>
                  <a:lnTo>
                    <a:pt x="17780" y="19050"/>
                  </a:lnTo>
                  <a:lnTo>
                    <a:pt x="1583904" y="0"/>
                  </a:lnTo>
                  <a:lnTo>
                    <a:pt x="3161493" y="5080"/>
                  </a:lnTo>
                  <a:close/>
                </a:path>
              </a:pathLst>
            </a:custGeom>
            <a:solidFill>
              <a:srgbClr val="FFFFFF"/>
            </a:solidFill>
          </p:spPr>
        </p:sp>
        <p:sp>
          <p:nvSpPr>
            <p:cNvPr name="Freeform 12" id="12"/>
            <p:cNvSpPr/>
            <p:nvPr/>
          </p:nvSpPr>
          <p:spPr>
            <a:xfrm flipH="false" flipV="false" rot="0">
              <a:off x="-3810" y="0"/>
              <a:ext cx="3209753" cy="1779138"/>
            </a:xfrm>
            <a:custGeom>
              <a:avLst/>
              <a:gdLst/>
              <a:ahLst/>
              <a:cxnLst/>
              <a:rect r="r" b="b" t="t" l="l"/>
              <a:pathLst>
                <a:path h="1779138" w="3209753">
                  <a:moveTo>
                    <a:pt x="3175463" y="21590"/>
                  </a:moveTo>
                  <a:cubicBezTo>
                    <a:pt x="3176733" y="34290"/>
                    <a:pt x="3176733" y="44450"/>
                    <a:pt x="3178003" y="54610"/>
                  </a:cubicBezTo>
                  <a:cubicBezTo>
                    <a:pt x="3180543" y="89920"/>
                    <a:pt x="3181813" y="126957"/>
                    <a:pt x="3184353" y="162671"/>
                  </a:cubicBezTo>
                  <a:cubicBezTo>
                    <a:pt x="3184353" y="214258"/>
                    <a:pt x="3197053" y="1231454"/>
                    <a:pt x="3203403" y="1283041"/>
                  </a:cubicBezTo>
                  <a:cubicBezTo>
                    <a:pt x="3209753" y="1361083"/>
                    <a:pt x="3205943" y="1440449"/>
                    <a:pt x="3205943" y="1518491"/>
                  </a:cubicBezTo>
                  <a:cubicBezTo>
                    <a:pt x="3205943" y="1587274"/>
                    <a:pt x="3207213" y="1650766"/>
                    <a:pt x="3208483" y="1718178"/>
                  </a:cubicBezTo>
                  <a:cubicBezTo>
                    <a:pt x="3208483" y="1739768"/>
                    <a:pt x="3208483" y="1753738"/>
                    <a:pt x="3208483" y="1777868"/>
                  </a:cubicBezTo>
                  <a:cubicBezTo>
                    <a:pt x="3185623" y="1777868"/>
                    <a:pt x="3165303" y="1779138"/>
                    <a:pt x="3140133" y="1777868"/>
                  </a:cubicBezTo>
                  <a:cubicBezTo>
                    <a:pt x="2980504" y="1772788"/>
                    <a:pt x="2818420" y="1779138"/>
                    <a:pt x="2658791" y="1774058"/>
                  </a:cubicBezTo>
                  <a:cubicBezTo>
                    <a:pt x="2563014" y="1770248"/>
                    <a:pt x="2469693" y="1772788"/>
                    <a:pt x="2373915" y="1770248"/>
                  </a:cubicBezTo>
                  <a:cubicBezTo>
                    <a:pt x="2329710" y="1768978"/>
                    <a:pt x="2285506" y="1767708"/>
                    <a:pt x="2241301" y="1766438"/>
                  </a:cubicBezTo>
                  <a:cubicBezTo>
                    <a:pt x="2214287" y="1766438"/>
                    <a:pt x="2189728" y="1767708"/>
                    <a:pt x="2162714" y="1767708"/>
                  </a:cubicBezTo>
                  <a:cubicBezTo>
                    <a:pt x="2093951" y="1766438"/>
                    <a:pt x="1904852" y="1767708"/>
                    <a:pt x="1836089" y="1766438"/>
                  </a:cubicBezTo>
                  <a:cubicBezTo>
                    <a:pt x="1786973" y="1765168"/>
                    <a:pt x="804642" y="1774058"/>
                    <a:pt x="755526" y="1772788"/>
                  </a:cubicBezTo>
                  <a:cubicBezTo>
                    <a:pt x="743247" y="1772788"/>
                    <a:pt x="728512" y="1774058"/>
                    <a:pt x="716232" y="1774058"/>
                  </a:cubicBezTo>
                  <a:cubicBezTo>
                    <a:pt x="686762" y="1774058"/>
                    <a:pt x="659748" y="1775328"/>
                    <a:pt x="630278" y="1775328"/>
                  </a:cubicBezTo>
                  <a:cubicBezTo>
                    <a:pt x="556604" y="1775328"/>
                    <a:pt x="485385" y="1774058"/>
                    <a:pt x="411710" y="1772788"/>
                  </a:cubicBezTo>
                  <a:cubicBezTo>
                    <a:pt x="367505" y="1771518"/>
                    <a:pt x="323300" y="1770248"/>
                    <a:pt x="281551" y="1768978"/>
                  </a:cubicBezTo>
                  <a:cubicBezTo>
                    <a:pt x="202965" y="1767708"/>
                    <a:pt x="124378" y="1766438"/>
                    <a:pt x="48260" y="1766438"/>
                  </a:cubicBezTo>
                  <a:cubicBezTo>
                    <a:pt x="38100" y="1766438"/>
                    <a:pt x="29210" y="1766438"/>
                    <a:pt x="19050" y="1765168"/>
                  </a:cubicBezTo>
                  <a:cubicBezTo>
                    <a:pt x="10160" y="1763898"/>
                    <a:pt x="5080" y="1757548"/>
                    <a:pt x="7620" y="1748658"/>
                  </a:cubicBezTo>
                  <a:cubicBezTo>
                    <a:pt x="16510" y="1716904"/>
                    <a:pt x="12700" y="1683835"/>
                    <a:pt x="11430" y="1649443"/>
                  </a:cubicBezTo>
                  <a:cubicBezTo>
                    <a:pt x="10160" y="1579337"/>
                    <a:pt x="6350" y="1510554"/>
                    <a:pt x="7620" y="1440449"/>
                  </a:cubicBezTo>
                  <a:cubicBezTo>
                    <a:pt x="5080" y="1353147"/>
                    <a:pt x="0" y="272459"/>
                    <a:pt x="7620" y="183835"/>
                  </a:cubicBezTo>
                  <a:cubicBezTo>
                    <a:pt x="8890" y="166639"/>
                    <a:pt x="7620" y="148121"/>
                    <a:pt x="8890" y="130925"/>
                  </a:cubicBezTo>
                  <a:cubicBezTo>
                    <a:pt x="10160" y="103147"/>
                    <a:pt x="12700" y="72724"/>
                    <a:pt x="13970" y="44450"/>
                  </a:cubicBezTo>
                  <a:cubicBezTo>
                    <a:pt x="13970" y="41910"/>
                    <a:pt x="15240" y="39370"/>
                    <a:pt x="16510" y="38100"/>
                  </a:cubicBezTo>
                  <a:cubicBezTo>
                    <a:pt x="38100" y="35560"/>
                    <a:pt x="62983" y="30480"/>
                    <a:pt x="102276" y="29210"/>
                  </a:cubicBezTo>
                  <a:cubicBezTo>
                    <a:pt x="168583" y="25400"/>
                    <a:pt x="234890" y="22860"/>
                    <a:pt x="303654" y="20320"/>
                  </a:cubicBezTo>
                  <a:cubicBezTo>
                    <a:pt x="350314" y="17780"/>
                    <a:pt x="396975" y="16510"/>
                    <a:pt x="441180" y="13970"/>
                  </a:cubicBezTo>
                  <a:cubicBezTo>
                    <a:pt x="485385" y="11430"/>
                    <a:pt x="532045" y="8890"/>
                    <a:pt x="576250" y="8890"/>
                  </a:cubicBezTo>
                  <a:cubicBezTo>
                    <a:pt x="625367" y="7620"/>
                    <a:pt x="674483" y="10160"/>
                    <a:pt x="723600" y="8890"/>
                  </a:cubicBezTo>
                  <a:cubicBezTo>
                    <a:pt x="784996" y="8890"/>
                    <a:pt x="1897485" y="6350"/>
                    <a:pt x="1958881" y="5080"/>
                  </a:cubicBezTo>
                  <a:cubicBezTo>
                    <a:pt x="2017821" y="3810"/>
                    <a:pt x="2076760" y="2540"/>
                    <a:pt x="2138156" y="2540"/>
                  </a:cubicBezTo>
                  <a:cubicBezTo>
                    <a:pt x="2238845" y="1270"/>
                    <a:pt x="2337078" y="0"/>
                    <a:pt x="2437767" y="0"/>
                  </a:cubicBezTo>
                  <a:cubicBezTo>
                    <a:pt x="2479516" y="0"/>
                    <a:pt x="2523721" y="2540"/>
                    <a:pt x="2565470" y="2540"/>
                  </a:cubicBezTo>
                  <a:cubicBezTo>
                    <a:pt x="2680894" y="3810"/>
                    <a:pt x="2798773" y="5080"/>
                    <a:pt x="2914197" y="7620"/>
                  </a:cubicBezTo>
                  <a:cubicBezTo>
                    <a:pt x="2975593" y="8890"/>
                    <a:pt x="3036989" y="12700"/>
                    <a:pt x="3098384" y="16510"/>
                  </a:cubicBezTo>
                  <a:cubicBezTo>
                    <a:pt x="3113119" y="16510"/>
                    <a:pt x="3127854" y="16510"/>
                    <a:pt x="3140133" y="16510"/>
                  </a:cubicBezTo>
                  <a:cubicBezTo>
                    <a:pt x="3156413" y="17780"/>
                    <a:pt x="3165303" y="20320"/>
                    <a:pt x="3175463" y="21590"/>
                  </a:cubicBezTo>
                  <a:close/>
                  <a:moveTo>
                    <a:pt x="3185623" y="1761358"/>
                  </a:moveTo>
                  <a:cubicBezTo>
                    <a:pt x="3186893" y="1744848"/>
                    <a:pt x="3188163" y="1732148"/>
                    <a:pt x="3188163" y="1719448"/>
                  </a:cubicBezTo>
                  <a:cubicBezTo>
                    <a:pt x="3186893" y="1644152"/>
                    <a:pt x="3185623" y="1574046"/>
                    <a:pt x="3185623" y="1498650"/>
                  </a:cubicBezTo>
                  <a:cubicBezTo>
                    <a:pt x="3185623" y="1464258"/>
                    <a:pt x="3188163" y="1429867"/>
                    <a:pt x="3186893" y="1395475"/>
                  </a:cubicBezTo>
                  <a:cubicBezTo>
                    <a:pt x="3186893" y="1363729"/>
                    <a:pt x="3185623" y="1330660"/>
                    <a:pt x="3184353" y="1298914"/>
                  </a:cubicBezTo>
                  <a:cubicBezTo>
                    <a:pt x="3179273" y="1249972"/>
                    <a:pt x="3167843" y="236745"/>
                    <a:pt x="3167843" y="187803"/>
                  </a:cubicBezTo>
                  <a:cubicBezTo>
                    <a:pt x="3165303" y="146798"/>
                    <a:pt x="3162763" y="104470"/>
                    <a:pt x="3160223" y="63500"/>
                  </a:cubicBezTo>
                  <a:cubicBezTo>
                    <a:pt x="3158953" y="44450"/>
                    <a:pt x="3157683" y="43180"/>
                    <a:pt x="3132766" y="41910"/>
                  </a:cubicBezTo>
                  <a:cubicBezTo>
                    <a:pt x="3125398" y="41910"/>
                    <a:pt x="3120487" y="41910"/>
                    <a:pt x="3113119" y="40640"/>
                  </a:cubicBezTo>
                  <a:cubicBezTo>
                    <a:pt x="3051724" y="36830"/>
                    <a:pt x="2987872" y="31750"/>
                    <a:pt x="2926476" y="30480"/>
                  </a:cubicBezTo>
                  <a:cubicBezTo>
                    <a:pt x="2776671" y="26670"/>
                    <a:pt x="2624410" y="25400"/>
                    <a:pt x="2474604" y="22860"/>
                  </a:cubicBezTo>
                  <a:cubicBezTo>
                    <a:pt x="2452502" y="22860"/>
                    <a:pt x="2427944" y="22860"/>
                    <a:pt x="2405841" y="22860"/>
                  </a:cubicBezTo>
                  <a:cubicBezTo>
                    <a:pt x="2369004" y="22860"/>
                    <a:pt x="2332166" y="22860"/>
                    <a:pt x="2297785" y="22860"/>
                  </a:cubicBezTo>
                  <a:cubicBezTo>
                    <a:pt x="2219198" y="22860"/>
                    <a:pt x="2140612" y="22860"/>
                    <a:pt x="2064481" y="24130"/>
                  </a:cubicBezTo>
                  <a:cubicBezTo>
                    <a:pt x="1998174" y="25400"/>
                    <a:pt x="880773" y="29210"/>
                    <a:pt x="814466" y="29210"/>
                  </a:cubicBezTo>
                  <a:cubicBezTo>
                    <a:pt x="706409" y="29210"/>
                    <a:pt x="598353" y="26670"/>
                    <a:pt x="490296" y="33020"/>
                  </a:cubicBezTo>
                  <a:cubicBezTo>
                    <a:pt x="433812" y="36830"/>
                    <a:pt x="379784" y="36830"/>
                    <a:pt x="325756" y="38100"/>
                  </a:cubicBezTo>
                  <a:cubicBezTo>
                    <a:pt x="232435" y="41910"/>
                    <a:pt x="139113" y="45720"/>
                    <a:pt x="49530" y="50800"/>
                  </a:cubicBezTo>
                  <a:cubicBezTo>
                    <a:pt x="36830" y="50800"/>
                    <a:pt x="34290" y="53340"/>
                    <a:pt x="33020" y="68756"/>
                  </a:cubicBezTo>
                  <a:cubicBezTo>
                    <a:pt x="31750" y="92565"/>
                    <a:pt x="31750" y="116375"/>
                    <a:pt x="30480" y="140184"/>
                  </a:cubicBezTo>
                  <a:cubicBezTo>
                    <a:pt x="29210" y="179867"/>
                    <a:pt x="26670" y="218227"/>
                    <a:pt x="25400" y="257909"/>
                  </a:cubicBezTo>
                  <a:cubicBezTo>
                    <a:pt x="20320" y="300237"/>
                    <a:pt x="26670" y="1334628"/>
                    <a:pt x="29210" y="1376956"/>
                  </a:cubicBezTo>
                  <a:cubicBezTo>
                    <a:pt x="29210" y="1421930"/>
                    <a:pt x="29210" y="1468226"/>
                    <a:pt x="30480" y="1513200"/>
                  </a:cubicBezTo>
                  <a:cubicBezTo>
                    <a:pt x="30480" y="1546269"/>
                    <a:pt x="33020" y="1579337"/>
                    <a:pt x="33020" y="1612406"/>
                  </a:cubicBezTo>
                  <a:cubicBezTo>
                    <a:pt x="33020" y="1648120"/>
                    <a:pt x="33020" y="1683835"/>
                    <a:pt x="31750" y="1719448"/>
                  </a:cubicBezTo>
                  <a:cubicBezTo>
                    <a:pt x="31750" y="1723258"/>
                    <a:pt x="31750" y="1725798"/>
                    <a:pt x="31750" y="1729608"/>
                  </a:cubicBezTo>
                  <a:cubicBezTo>
                    <a:pt x="31750" y="1739768"/>
                    <a:pt x="35560" y="1743578"/>
                    <a:pt x="44450" y="1743578"/>
                  </a:cubicBezTo>
                  <a:cubicBezTo>
                    <a:pt x="67894" y="1743578"/>
                    <a:pt x="102276" y="1744848"/>
                    <a:pt x="134202" y="1744848"/>
                  </a:cubicBezTo>
                  <a:cubicBezTo>
                    <a:pt x="180862" y="1744848"/>
                    <a:pt x="229979" y="1742308"/>
                    <a:pt x="276639" y="1744848"/>
                  </a:cubicBezTo>
                  <a:cubicBezTo>
                    <a:pt x="352770" y="1748658"/>
                    <a:pt x="428901" y="1751198"/>
                    <a:pt x="505031" y="1749928"/>
                  </a:cubicBezTo>
                  <a:cubicBezTo>
                    <a:pt x="554148" y="1748658"/>
                    <a:pt x="600809" y="1751198"/>
                    <a:pt x="649925" y="1751198"/>
                  </a:cubicBezTo>
                  <a:cubicBezTo>
                    <a:pt x="721144" y="1751198"/>
                    <a:pt x="792363" y="1749928"/>
                    <a:pt x="863582" y="1751198"/>
                  </a:cubicBezTo>
                  <a:cubicBezTo>
                    <a:pt x="969183" y="1752468"/>
                    <a:pt x="2128333" y="1742308"/>
                    <a:pt x="2236389" y="1744848"/>
                  </a:cubicBezTo>
                  <a:cubicBezTo>
                    <a:pt x="2283050" y="1746118"/>
                    <a:pt x="2329710" y="1747388"/>
                    <a:pt x="2373915" y="1747388"/>
                  </a:cubicBezTo>
                  <a:cubicBezTo>
                    <a:pt x="2454958" y="1749928"/>
                    <a:pt x="2533544" y="1746118"/>
                    <a:pt x="2614586" y="1749928"/>
                  </a:cubicBezTo>
                  <a:cubicBezTo>
                    <a:pt x="2680894" y="1752468"/>
                    <a:pt x="2747201" y="1752468"/>
                    <a:pt x="2813508" y="1755008"/>
                  </a:cubicBezTo>
                  <a:cubicBezTo>
                    <a:pt x="2911741" y="1758818"/>
                    <a:pt x="3009975" y="1761358"/>
                    <a:pt x="3108208" y="1762628"/>
                  </a:cubicBezTo>
                  <a:cubicBezTo>
                    <a:pt x="3145045" y="1762628"/>
                    <a:pt x="3165303" y="1761358"/>
                    <a:pt x="3185623" y="1761358"/>
                  </a:cubicBezTo>
                  <a:close/>
                </a:path>
              </a:pathLst>
            </a:custGeom>
            <a:solidFill>
              <a:srgbClr val="000000"/>
            </a:solidFill>
          </p:spPr>
        </p:sp>
      </p:grpSp>
      <p:sp>
        <p:nvSpPr>
          <p:cNvPr name="TextBox 13" id="13"/>
          <p:cNvSpPr txBox="true"/>
          <p:nvPr/>
        </p:nvSpPr>
        <p:spPr>
          <a:xfrm rot="-38735">
            <a:off x="7593523" y="2539235"/>
            <a:ext cx="3519146" cy="1442192"/>
          </a:xfrm>
          <a:prstGeom prst="rect">
            <a:avLst/>
          </a:prstGeom>
        </p:spPr>
        <p:txBody>
          <a:bodyPr anchor="t" rtlCol="false" tIns="0" lIns="0" bIns="0" rIns="0">
            <a:spAutoFit/>
          </a:bodyPr>
          <a:lstStyle/>
          <a:p>
            <a:pPr algn="ctr">
              <a:lnSpc>
                <a:spcPts val="2214"/>
              </a:lnSpc>
            </a:pPr>
            <a:r>
              <a:rPr lang="en-US" sz="2433" b="true">
                <a:solidFill>
                  <a:srgbClr val="000000"/>
                </a:solidFill>
                <a:latin typeface="Telegraf Bold"/>
                <a:ea typeface="Telegraf Bold"/>
                <a:cs typeface="Telegraf Bold"/>
                <a:sym typeface="Telegraf Bold"/>
              </a:rPr>
              <a:t>PERSONALIZATION:</a:t>
            </a:r>
          </a:p>
          <a:p>
            <a:pPr algn="ctr">
              <a:lnSpc>
                <a:spcPts val="2214"/>
              </a:lnSpc>
            </a:pPr>
          </a:p>
          <a:p>
            <a:pPr algn="ctr">
              <a:lnSpc>
                <a:spcPts val="2214"/>
              </a:lnSpc>
            </a:pPr>
            <a:r>
              <a:rPr lang="en-US" sz="2433">
                <a:solidFill>
                  <a:srgbClr val="000000"/>
                </a:solidFill>
                <a:latin typeface="Telegraf"/>
                <a:ea typeface="Telegraf"/>
                <a:cs typeface="Telegraf"/>
                <a:sym typeface="Telegraf"/>
              </a:rPr>
              <a:t>Custom Onboarding</a:t>
            </a:r>
          </a:p>
          <a:p>
            <a:pPr algn="ctr">
              <a:lnSpc>
                <a:spcPts val="2214"/>
              </a:lnSpc>
            </a:pPr>
          </a:p>
          <a:p>
            <a:pPr algn="ctr" marL="0" indent="0" lvl="0">
              <a:lnSpc>
                <a:spcPts val="2214"/>
              </a:lnSpc>
            </a:pPr>
            <a:r>
              <a:rPr lang="en-US" sz="2433">
                <a:solidFill>
                  <a:srgbClr val="000000"/>
                </a:solidFill>
                <a:latin typeface="Telegraf"/>
                <a:ea typeface="Telegraf"/>
                <a:cs typeface="Telegraf"/>
                <a:sym typeface="Telegraf"/>
              </a:rPr>
              <a:t>Specific Group Themes</a:t>
            </a:r>
          </a:p>
        </p:txBody>
      </p:sp>
      <p:sp>
        <p:nvSpPr>
          <p:cNvPr name="AutoShape 14" id="14"/>
          <p:cNvSpPr/>
          <p:nvPr/>
        </p:nvSpPr>
        <p:spPr>
          <a:xfrm rot="-161568">
            <a:off x="8693298" y="1984730"/>
            <a:ext cx="1188211" cy="172738"/>
          </a:xfrm>
          <a:prstGeom prst="rect">
            <a:avLst/>
          </a:prstGeom>
          <a:solidFill>
            <a:srgbClr val="000000"/>
          </a:solidFill>
        </p:spPr>
      </p:sp>
      <p:grpSp>
        <p:nvGrpSpPr>
          <p:cNvPr name="Group 15" id="15"/>
          <p:cNvGrpSpPr/>
          <p:nvPr/>
        </p:nvGrpSpPr>
        <p:grpSpPr>
          <a:xfrm rot="99346">
            <a:off x="13151823" y="5621627"/>
            <a:ext cx="4074923" cy="2312173"/>
            <a:chOff x="0" y="0"/>
            <a:chExt cx="3203403" cy="1817659"/>
          </a:xfrm>
        </p:grpSpPr>
        <p:sp>
          <p:nvSpPr>
            <p:cNvPr name="Freeform 16" id="16"/>
            <p:cNvSpPr/>
            <p:nvPr/>
          </p:nvSpPr>
          <p:spPr>
            <a:xfrm flipH="false" flipV="false" rot="0">
              <a:off x="10160" y="16510"/>
              <a:ext cx="3180543" cy="1789719"/>
            </a:xfrm>
            <a:custGeom>
              <a:avLst/>
              <a:gdLst/>
              <a:ahLst/>
              <a:cxnLst/>
              <a:rect r="r" b="b" t="t" l="l"/>
              <a:pathLst>
                <a:path h="1789719" w="3180543">
                  <a:moveTo>
                    <a:pt x="3180543" y="1789719"/>
                  </a:moveTo>
                  <a:lnTo>
                    <a:pt x="0" y="1782099"/>
                  </a:lnTo>
                  <a:lnTo>
                    <a:pt x="0" y="633948"/>
                  </a:lnTo>
                  <a:lnTo>
                    <a:pt x="17780" y="19050"/>
                  </a:lnTo>
                  <a:lnTo>
                    <a:pt x="1583904" y="0"/>
                  </a:lnTo>
                  <a:lnTo>
                    <a:pt x="3161493" y="5080"/>
                  </a:lnTo>
                  <a:close/>
                </a:path>
              </a:pathLst>
            </a:custGeom>
            <a:solidFill>
              <a:srgbClr val="CFCFFF"/>
            </a:solidFill>
          </p:spPr>
        </p:sp>
        <p:sp>
          <p:nvSpPr>
            <p:cNvPr name="Freeform 17" id="17"/>
            <p:cNvSpPr/>
            <p:nvPr/>
          </p:nvSpPr>
          <p:spPr>
            <a:xfrm flipH="false" flipV="false" rot="0">
              <a:off x="-3810" y="0"/>
              <a:ext cx="3209753" cy="1816389"/>
            </a:xfrm>
            <a:custGeom>
              <a:avLst/>
              <a:gdLst/>
              <a:ahLst/>
              <a:cxnLst/>
              <a:rect r="r" b="b" t="t" l="l"/>
              <a:pathLst>
                <a:path h="1816389" w="3209753">
                  <a:moveTo>
                    <a:pt x="3175463" y="21590"/>
                  </a:moveTo>
                  <a:cubicBezTo>
                    <a:pt x="3176733" y="34290"/>
                    <a:pt x="3176733" y="44450"/>
                    <a:pt x="3178003" y="54610"/>
                  </a:cubicBezTo>
                  <a:cubicBezTo>
                    <a:pt x="3180543" y="90496"/>
                    <a:pt x="3181813" y="128368"/>
                    <a:pt x="3184353" y="164887"/>
                  </a:cubicBezTo>
                  <a:cubicBezTo>
                    <a:pt x="3184353" y="217637"/>
                    <a:pt x="3197053" y="1257760"/>
                    <a:pt x="3203403" y="1310510"/>
                  </a:cubicBezTo>
                  <a:cubicBezTo>
                    <a:pt x="3209753" y="1390312"/>
                    <a:pt x="3205943" y="1471466"/>
                    <a:pt x="3205943" y="1551267"/>
                  </a:cubicBezTo>
                  <a:cubicBezTo>
                    <a:pt x="3205943" y="1621601"/>
                    <a:pt x="3207213" y="1686524"/>
                    <a:pt x="3208483" y="1755429"/>
                  </a:cubicBezTo>
                  <a:cubicBezTo>
                    <a:pt x="3208483" y="1777019"/>
                    <a:pt x="3208483" y="1790989"/>
                    <a:pt x="3208483" y="1815119"/>
                  </a:cubicBezTo>
                  <a:cubicBezTo>
                    <a:pt x="3185623" y="1815119"/>
                    <a:pt x="3165303" y="1816389"/>
                    <a:pt x="3140133" y="1815119"/>
                  </a:cubicBezTo>
                  <a:cubicBezTo>
                    <a:pt x="2980504" y="1810039"/>
                    <a:pt x="2818420" y="1816389"/>
                    <a:pt x="2658791" y="1811309"/>
                  </a:cubicBezTo>
                  <a:cubicBezTo>
                    <a:pt x="2563014" y="1807499"/>
                    <a:pt x="2469693" y="1810039"/>
                    <a:pt x="2373915" y="1807499"/>
                  </a:cubicBezTo>
                  <a:cubicBezTo>
                    <a:pt x="2329710" y="1806229"/>
                    <a:pt x="2285506" y="1804959"/>
                    <a:pt x="2241301" y="1803689"/>
                  </a:cubicBezTo>
                  <a:cubicBezTo>
                    <a:pt x="2214287" y="1803689"/>
                    <a:pt x="2189728" y="1804959"/>
                    <a:pt x="2162714" y="1804959"/>
                  </a:cubicBezTo>
                  <a:cubicBezTo>
                    <a:pt x="2093951" y="1803689"/>
                    <a:pt x="1904852" y="1804959"/>
                    <a:pt x="1836089" y="1803689"/>
                  </a:cubicBezTo>
                  <a:cubicBezTo>
                    <a:pt x="1786973" y="1802419"/>
                    <a:pt x="804642" y="1811309"/>
                    <a:pt x="755526" y="1810039"/>
                  </a:cubicBezTo>
                  <a:cubicBezTo>
                    <a:pt x="743247" y="1810039"/>
                    <a:pt x="728512" y="1811309"/>
                    <a:pt x="716232" y="1811309"/>
                  </a:cubicBezTo>
                  <a:cubicBezTo>
                    <a:pt x="686762" y="1811309"/>
                    <a:pt x="659748" y="1812579"/>
                    <a:pt x="630278" y="1812579"/>
                  </a:cubicBezTo>
                  <a:cubicBezTo>
                    <a:pt x="556604" y="1812579"/>
                    <a:pt x="485385" y="1811309"/>
                    <a:pt x="411710" y="1810039"/>
                  </a:cubicBezTo>
                  <a:cubicBezTo>
                    <a:pt x="367505" y="1808769"/>
                    <a:pt x="323300" y="1807499"/>
                    <a:pt x="281551" y="1806229"/>
                  </a:cubicBezTo>
                  <a:cubicBezTo>
                    <a:pt x="202965" y="1804959"/>
                    <a:pt x="124378" y="1803689"/>
                    <a:pt x="48260" y="1803689"/>
                  </a:cubicBezTo>
                  <a:cubicBezTo>
                    <a:pt x="38100" y="1803689"/>
                    <a:pt x="29210" y="1803689"/>
                    <a:pt x="19050" y="1802419"/>
                  </a:cubicBezTo>
                  <a:cubicBezTo>
                    <a:pt x="10160" y="1801149"/>
                    <a:pt x="5080" y="1794799"/>
                    <a:pt x="7620" y="1785909"/>
                  </a:cubicBezTo>
                  <a:cubicBezTo>
                    <a:pt x="16510" y="1754152"/>
                    <a:pt x="12700" y="1720338"/>
                    <a:pt x="11430" y="1685171"/>
                  </a:cubicBezTo>
                  <a:cubicBezTo>
                    <a:pt x="10160" y="1613485"/>
                    <a:pt x="6350" y="1543152"/>
                    <a:pt x="7620" y="1471466"/>
                  </a:cubicBezTo>
                  <a:cubicBezTo>
                    <a:pt x="5080" y="1382196"/>
                    <a:pt x="0" y="277150"/>
                    <a:pt x="7620" y="186528"/>
                  </a:cubicBezTo>
                  <a:cubicBezTo>
                    <a:pt x="8890" y="168945"/>
                    <a:pt x="7620" y="150009"/>
                    <a:pt x="8890" y="132426"/>
                  </a:cubicBezTo>
                  <a:cubicBezTo>
                    <a:pt x="10160" y="104022"/>
                    <a:pt x="12700" y="72913"/>
                    <a:pt x="13970" y="44450"/>
                  </a:cubicBezTo>
                  <a:cubicBezTo>
                    <a:pt x="13970" y="41910"/>
                    <a:pt x="15240" y="39370"/>
                    <a:pt x="16510" y="38100"/>
                  </a:cubicBezTo>
                  <a:cubicBezTo>
                    <a:pt x="38100" y="35560"/>
                    <a:pt x="62983" y="30480"/>
                    <a:pt x="102276" y="29210"/>
                  </a:cubicBezTo>
                  <a:cubicBezTo>
                    <a:pt x="168583" y="25400"/>
                    <a:pt x="234890" y="22860"/>
                    <a:pt x="303654" y="20320"/>
                  </a:cubicBezTo>
                  <a:cubicBezTo>
                    <a:pt x="350314" y="17780"/>
                    <a:pt x="396975" y="16510"/>
                    <a:pt x="441180" y="13970"/>
                  </a:cubicBezTo>
                  <a:cubicBezTo>
                    <a:pt x="485385" y="11430"/>
                    <a:pt x="532045" y="8890"/>
                    <a:pt x="576250" y="8890"/>
                  </a:cubicBezTo>
                  <a:cubicBezTo>
                    <a:pt x="625367" y="7620"/>
                    <a:pt x="674483" y="10160"/>
                    <a:pt x="723600" y="8890"/>
                  </a:cubicBezTo>
                  <a:cubicBezTo>
                    <a:pt x="784996" y="8890"/>
                    <a:pt x="1897485" y="6350"/>
                    <a:pt x="1958881" y="5080"/>
                  </a:cubicBezTo>
                  <a:cubicBezTo>
                    <a:pt x="2017821" y="3810"/>
                    <a:pt x="2076760" y="2540"/>
                    <a:pt x="2138156" y="2540"/>
                  </a:cubicBezTo>
                  <a:cubicBezTo>
                    <a:pt x="2238845" y="1270"/>
                    <a:pt x="2337078" y="0"/>
                    <a:pt x="2437767" y="0"/>
                  </a:cubicBezTo>
                  <a:cubicBezTo>
                    <a:pt x="2479516" y="0"/>
                    <a:pt x="2523721" y="2540"/>
                    <a:pt x="2565470" y="2540"/>
                  </a:cubicBezTo>
                  <a:cubicBezTo>
                    <a:pt x="2680894" y="3810"/>
                    <a:pt x="2798773" y="5080"/>
                    <a:pt x="2914197" y="7620"/>
                  </a:cubicBezTo>
                  <a:cubicBezTo>
                    <a:pt x="2975593" y="8890"/>
                    <a:pt x="3036989" y="12700"/>
                    <a:pt x="3098384" y="16510"/>
                  </a:cubicBezTo>
                  <a:cubicBezTo>
                    <a:pt x="3113119" y="16510"/>
                    <a:pt x="3127854" y="16510"/>
                    <a:pt x="3140133" y="16510"/>
                  </a:cubicBezTo>
                  <a:cubicBezTo>
                    <a:pt x="3156413" y="17780"/>
                    <a:pt x="3165303" y="20320"/>
                    <a:pt x="3175463" y="21590"/>
                  </a:cubicBezTo>
                  <a:close/>
                  <a:moveTo>
                    <a:pt x="3185623" y="1798609"/>
                  </a:moveTo>
                  <a:cubicBezTo>
                    <a:pt x="3186893" y="1782099"/>
                    <a:pt x="3188163" y="1769399"/>
                    <a:pt x="3188163" y="1756699"/>
                  </a:cubicBezTo>
                  <a:cubicBezTo>
                    <a:pt x="3186893" y="1679761"/>
                    <a:pt x="3185623" y="1608075"/>
                    <a:pt x="3185623" y="1530979"/>
                  </a:cubicBezTo>
                  <a:cubicBezTo>
                    <a:pt x="3185623" y="1495812"/>
                    <a:pt x="3188163" y="1460645"/>
                    <a:pt x="3186893" y="1425478"/>
                  </a:cubicBezTo>
                  <a:cubicBezTo>
                    <a:pt x="3186893" y="1393017"/>
                    <a:pt x="3185623" y="1359203"/>
                    <a:pt x="3184353" y="1326741"/>
                  </a:cubicBezTo>
                  <a:cubicBezTo>
                    <a:pt x="3179273" y="1276696"/>
                    <a:pt x="3167843" y="240631"/>
                    <a:pt x="3167843" y="190586"/>
                  </a:cubicBezTo>
                  <a:cubicBezTo>
                    <a:pt x="3165303" y="148656"/>
                    <a:pt x="3162763" y="105374"/>
                    <a:pt x="3160223" y="63500"/>
                  </a:cubicBezTo>
                  <a:cubicBezTo>
                    <a:pt x="3158953" y="44450"/>
                    <a:pt x="3157683" y="43180"/>
                    <a:pt x="3132766" y="41910"/>
                  </a:cubicBezTo>
                  <a:cubicBezTo>
                    <a:pt x="3125398" y="41910"/>
                    <a:pt x="3120487" y="41910"/>
                    <a:pt x="3113119" y="40640"/>
                  </a:cubicBezTo>
                  <a:cubicBezTo>
                    <a:pt x="3051724" y="36830"/>
                    <a:pt x="2987872" y="31750"/>
                    <a:pt x="2926476" y="30480"/>
                  </a:cubicBezTo>
                  <a:cubicBezTo>
                    <a:pt x="2776671" y="26670"/>
                    <a:pt x="2624410" y="25400"/>
                    <a:pt x="2474604" y="22860"/>
                  </a:cubicBezTo>
                  <a:cubicBezTo>
                    <a:pt x="2452502" y="22860"/>
                    <a:pt x="2427944" y="22860"/>
                    <a:pt x="2405841" y="22860"/>
                  </a:cubicBezTo>
                  <a:cubicBezTo>
                    <a:pt x="2369004" y="22860"/>
                    <a:pt x="2332166" y="22860"/>
                    <a:pt x="2297785" y="22860"/>
                  </a:cubicBezTo>
                  <a:cubicBezTo>
                    <a:pt x="2219198" y="22860"/>
                    <a:pt x="2140612" y="22860"/>
                    <a:pt x="2064481" y="24130"/>
                  </a:cubicBezTo>
                  <a:cubicBezTo>
                    <a:pt x="1998174" y="25400"/>
                    <a:pt x="880773" y="29210"/>
                    <a:pt x="814466" y="29210"/>
                  </a:cubicBezTo>
                  <a:cubicBezTo>
                    <a:pt x="706409" y="29210"/>
                    <a:pt x="598353" y="26670"/>
                    <a:pt x="490296" y="33020"/>
                  </a:cubicBezTo>
                  <a:cubicBezTo>
                    <a:pt x="433812" y="36830"/>
                    <a:pt x="379784" y="36830"/>
                    <a:pt x="325756" y="38100"/>
                  </a:cubicBezTo>
                  <a:cubicBezTo>
                    <a:pt x="232435" y="41910"/>
                    <a:pt x="139113" y="45720"/>
                    <a:pt x="49530" y="50800"/>
                  </a:cubicBezTo>
                  <a:cubicBezTo>
                    <a:pt x="36830" y="50800"/>
                    <a:pt x="34290" y="53340"/>
                    <a:pt x="33020" y="68855"/>
                  </a:cubicBezTo>
                  <a:cubicBezTo>
                    <a:pt x="31750" y="93201"/>
                    <a:pt x="31750" y="117547"/>
                    <a:pt x="30480" y="141894"/>
                  </a:cubicBezTo>
                  <a:cubicBezTo>
                    <a:pt x="29210" y="182471"/>
                    <a:pt x="26670" y="221695"/>
                    <a:pt x="25400" y="262272"/>
                  </a:cubicBezTo>
                  <a:cubicBezTo>
                    <a:pt x="20320" y="305554"/>
                    <a:pt x="26670" y="1363260"/>
                    <a:pt x="29210" y="1406543"/>
                  </a:cubicBezTo>
                  <a:cubicBezTo>
                    <a:pt x="29210" y="1452530"/>
                    <a:pt x="29210" y="1499870"/>
                    <a:pt x="30480" y="1545857"/>
                  </a:cubicBezTo>
                  <a:cubicBezTo>
                    <a:pt x="30480" y="1579671"/>
                    <a:pt x="33020" y="1613485"/>
                    <a:pt x="33020" y="1647299"/>
                  </a:cubicBezTo>
                  <a:cubicBezTo>
                    <a:pt x="33020" y="1683819"/>
                    <a:pt x="33020" y="1720338"/>
                    <a:pt x="31750" y="1756699"/>
                  </a:cubicBezTo>
                  <a:cubicBezTo>
                    <a:pt x="31750" y="1760509"/>
                    <a:pt x="31750" y="1763049"/>
                    <a:pt x="31750" y="1766859"/>
                  </a:cubicBezTo>
                  <a:cubicBezTo>
                    <a:pt x="31750" y="1777019"/>
                    <a:pt x="35560" y="1780829"/>
                    <a:pt x="44450" y="1780829"/>
                  </a:cubicBezTo>
                  <a:cubicBezTo>
                    <a:pt x="67894" y="1780829"/>
                    <a:pt x="102276" y="1782099"/>
                    <a:pt x="134202" y="1782099"/>
                  </a:cubicBezTo>
                  <a:cubicBezTo>
                    <a:pt x="180862" y="1782099"/>
                    <a:pt x="229979" y="1779559"/>
                    <a:pt x="276639" y="1782099"/>
                  </a:cubicBezTo>
                  <a:cubicBezTo>
                    <a:pt x="352770" y="1785909"/>
                    <a:pt x="428901" y="1788449"/>
                    <a:pt x="505031" y="1787179"/>
                  </a:cubicBezTo>
                  <a:cubicBezTo>
                    <a:pt x="554148" y="1785909"/>
                    <a:pt x="600809" y="1788449"/>
                    <a:pt x="649925" y="1788449"/>
                  </a:cubicBezTo>
                  <a:cubicBezTo>
                    <a:pt x="721144" y="1788449"/>
                    <a:pt x="792363" y="1787179"/>
                    <a:pt x="863582" y="1788449"/>
                  </a:cubicBezTo>
                  <a:cubicBezTo>
                    <a:pt x="969183" y="1789719"/>
                    <a:pt x="2128333" y="1779559"/>
                    <a:pt x="2236389" y="1782099"/>
                  </a:cubicBezTo>
                  <a:cubicBezTo>
                    <a:pt x="2283050" y="1783369"/>
                    <a:pt x="2329710" y="1784639"/>
                    <a:pt x="2373915" y="1784639"/>
                  </a:cubicBezTo>
                  <a:cubicBezTo>
                    <a:pt x="2454958" y="1787179"/>
                    <a:pt x="2533544" y="1783369"/>
                    <a:pt x="2614586" y="1787179"/>
                  </a:cubicBezTo>
                  <a:cubicBezTo>
                    <a:pt x="2680894" y="1789719"/>
                    <a:pt x="2747201" y="1789719"/>
                    <a:pt x="2813508" y="1792259"/>
                  </a:cubicBezTo>
                  <a:cubicBezTo>
                    <a:pt x="2911741" y="1796069"/>
                    <a:pt x="3009975" y="1798609"/>
                    <a:pt x="3108208" y="1799879"/>
                  </a:cubicBezTo>
                  <a:cubicBezTo>
                    <a:pt x="3145045" y="1799879"/>
                    <a:pt x="3165303" y="1798609"/>
                    <a:pt x="3185623" y="1798609"/>
                  </a:cubicBezTo>
                  <a:close/>
                </a:path>
              </a:pathLst>
            </a:custGeom>
            <a:solidFill>
              <a:srgbClr val="000000"/>
            </a:solidFill>
          </p:spPr>
        </p:sp>
      </p:grpSp>
      <p:sp>
        <p:nvSpPr>
          <p:cNvPr name="TextBox 18" id="18"/>
          <p:cNvSpPr txBox="true"/>
          <p:nvPr/>
        </p:nvSpPr>
        <p:spPr>
          <a:xfrm rot="122833">
            <a:off x="13293481" y="6118546"/>
            <a:ext cx="3783225" cy="1337977"/>
          </a:xfrm>
          <a:prstGeom prst="rect">
            <a:avLst/>
          </a:prstGeom>
        </p:spPr>
        <p:txBody>
          <a:bodyPr anchor="t" rtlCol="false" tIns="0" lIns="0" bIns="0" rIns="0">
            <a:spAutoFit/>
          </a:bodyPr>
          <a:lstStyle/>
          <a:p>
            <a:pPr algn="ctr">
              <a:lnSpc>
                <a:spcPts val="2070"/>
              </a:lnSpc>
            </a:pPr>
            <a:r>
              <a:rPr lang="en-US" sz="2379" b="true">
                <a:solidFill>
                  <a:srgbClr val="000000"/>
                </a:solidFill>
                <a:latin typeface="Telegraf Bold"/>
                <a:ea typeface="Telegraf Bold"/>
                <a:cs typeface="Telegraf Bold"/>
                <a:sym typeface="Telegraf Bold"/>
              </a:rPr>
              <a:t>COMPATIBILITY:</a:t>
            </a:r>
          </a:p>
          <a:p>
            <a:pPr algn="ctr">
              <a:lnSpc>
                <a:spcPts val="2070"/>
              </a:lnSpc>
            </a:pPr>
          </a:p>
          <a:p>
            <a:pPr algn="ctr">
              <a:lnSpc>
                <a:spcPts val="2070"/>
              </a:lnSpc>
            </a:pPr>
            <a:r>
              <a:rPr lang="en-US" sz="2379">
                <a:solidFill>
                  <a:srgbClr val="000000"/>
                </a:solidFill>
                <a:latin typeface="Telegraf"/>
                <a:ea typeface="Telegraf"/>
                <a:cs typeface="Telegraf"/>
                <a:sym typeface="Telegraf"/>
              </a:rPr>
              <a:t>App Integration</a:t>
            </a:r>
          </a:p>
          <a:p>
            <a:pPr algn="ctr">
              <a:lnSpc>
                <a:spcPts val="2070"/>
              </a:lnSpc>
            </a:pPr>
          </a:p>
          <a:p>
            <a:pPr algn="ctr" marL="0" indent="0" lvl="0">
              <a:lnSpc>
                <a:spcPts val="2070"/>
              </a:lnSpc>
            </a:pPr>
            <a:r>
              <a:rPr lang="en-US" sz="2379">
                <a:solidFill>
                  <a:srgbClr val="000000"/>
                </a:solidFill>
                <a:latin typeface="Telegraf"/>
                <a:ea typeface="Telegraf"/>
                <a:cs typeface="Telegraf"/>
                <a:sym typeface="Telegraf"/>
              </a:rPr>
              <a:t>Flexible “Add To” Options</a:t>
            </a:r>
          </a:p>
        </p:txBody>
      </p:sp>
      <p:sp>
        <p:nvSpPr>
          <p:cNvPr name="AutoShape 19" id="19"/>
          <p:cNvSpPr/>
          <p:nvPr/>
        </p:nvSpPr>
        <p:spPr>
          <a:xfrm rot="0">
            <a:off x="14598897" y="5563238"/>
            <a:ext cx="1161652" cy="168877"/>
          </a:xfrm>
          <a:prstGeom prst="rect">
            <a:avLst/>
          </a:prstGeom>
          <a:solidFill>
            <a:srgbClr val="000000"/>
          </a:solidFill>
        </p:spPr>
      </p:sp>
      <p:grpSp>
        <p:nvGrpSpPr>
          <p:cNvPr name="Group 20" id="20"/>
          <p:cNvGrpSpPr/>
          <p:nvPr/>
        </p:nvGrpSpPr>
        <p:grpSpPr>
          <a:xfrm rot="0">
            <a:off x="6305505" y="6360334"/>
            <a:ext cx="5565914" cy="2481405"/>
            <a:chOff x="0" y="0"/>
            <a:chExt cx="9638775" cy="4297174"/>
          </a:xfrm>
        </p:grpSpPr>
        <p:sp>
          <p:nvSpPr>
            <p:cNvPr name="Freeform 21" id="21"/>
            <p:cNvSpPr/>
            <p:nvPr/>
          </p:nvSpPr>
          <p:spPr>
            <a:xfrm flipH="false" flipV="false" rot="0">
              <a:off x="57150" y="58420"/>
              <a:ext cx="9568925" cy="4226054"/>
            </a:xfrm>
            <a:custGeom>
              <a:avLst/>
              <a:gdLst/>
              <a:ahLst/>
              <a:cxnLst/>
              <a:rect r="r" b="b" t="t" l="l"/>
              <a:pathLst>
                <a:path h="4226054" w="9568925">
                  <a:moveTo>
                    <a:pt x="9483835" y="4195574"/>
                  </a:moveTo>
                  <a:lnTo>
                    <a:pt x="0" y="4195574"/>
                  </a:lnTo>
                  <a:cubicBezTo>
                    <a:pt x="5080" y="4213354"/>
                    <a:pt x="21590" y="4226054"/>
                    <a:pt x="40640" y="4226054"/>
                  </a:cubicBezTo>
                  <a:lnTo>
                    <a:pt x="9525745" y="4226054"/>
                  </a:lnTo>
                  <a:cubicBezTo>
                    <a:pt x="9549875" y="4226054"/>
                    <a:pt x="9568925" y="4207004"/>
                    <a:pt x="9568925" y="4182874"/>
                  </a:cubicBezTo>
                  <a:lnTo>
                    <a:pt x="9568925" y="40640"/>
                  </a:lnTo>
                  <a:cubicBezTo>
                    <a:pt x="9568925" y="21590"/>
                    <a:pt x="9556225" y="6350"/>
                    <a:pt x="9539715" y="0"/>
                  </a:cubicBezTo>
                  <a:lnTo>
                    <a:pt x="9539715" y="4139694"/>
                  </a:lnTo>
                  <a:cubicBezTo>
                    <a:pt x="9539715" y="4170174"/>
                    <a:pt x="9514315" y="4195574"/>
                    <a:pt x="9483835" y="4195574"/>
                  </a:cubicBezTo>
                  <a:close/>
                </a:path>
              </a:pathLst>
            </a:custGeom>
            <a:solidFill>
              <a:srgbClr val="000000"/>
            </a:solidFill>
          </p:spPr>
        </p:sp>
        <p:sp>
          <p:nvSpPr>
            <p:cNvPr name="Freeform 22" id="22"/>
            <p:cNvSpPr/>
            <p:nvPr/>
          </p:nvSpPr>
          <p:spPr>
            <a:xfrm flipH="false" flipV="false" rot="0">
              <a:off x="12700" y="12700"/>
              <a:ext cx="9571465" cy="4228594"/>
            </a:xfrm>
            <a:custGeom>
              <a:avLst/>
              <a:gdLst/>
              <a:ahLst/>
              <a:cxnLst/>
              <a:rect r="r" b="b" t="t" l="l"/>
              <a:pathLst>
                <a:path h="4228594" w="9571465">
                  <a:moveTo>
                    <a:pt x="43180" y="4228594"/>
                  </a:moveTo>
                  <a:lnTo>
                    <a:pt x="9528285" y="4228594"/>
                  </a:lnTo>
                  <a:cubicBezTo>
                    <a:pt x="9552415" y="4228594"/>
                    <a:pt x="9571465" y="4209544"/>
                    <a:pt x="9571465" y="4185414"/>
                  </a:cubicBezTo>
                  <a:lnTo>
                    <a:pt x="9571465" y="43180"/>
                  </a:lnTo>
                  <a:cubicBezTo>
                    <a:pt x="9571465" y="19050"/>
                    <a:pt x="9552415" y="0"/>
                    <a:pt x="9528285" y="0"/>
                  </a:cubicBezTo>
                  <a:lnTo>
                    <a:pt x="43180" y="0"/>
                  </a:lnTo>
                  <a:cubicBezTo>
                    <a:pt x="19050" y="0"/>
                    <a:pt x="0" y="19050"/>
                    <a:pt x="0" y="43180"/>
                  </a:cubicBezTo>
                  <a:lnTo>
                    <a:pt x="0" y="4185414"/>
                  </a:lnTo>
                  <a:cubicBezTo>
                    <a:pt x="0" y="4209544"/>
                    <a:pt x="19050" y="4228594"/>
                    <a:pt x="43180" y="4228594"/>
                  </a:cubicBezTo>
                  <a:close/>
                </a:path>
              </a:pathLst>
            </a:custGeom>
            <a:solidFill>
              <a:srgbClr val="EEEEFF"/>
            </a:solidFill>
          </p:spPr>
        </p:sp>
        <p:sp>
          <p:nvSpPr>
            <p:cNvPr name="Freeform 23" id="23"/>
            <p:cNvSpPr/>
            <p:nvPr/>
          </p:nvSpPr>
          <p:spPr>
            <a:xfrm flipH="false" flipV="false" rot="0">
              <a:off x="0" y="0"/>
              <a:ext cx="9638775" cy="4297174"/>
            </a:xfrm>
            <a:custGeom>
              <a:avLst/>
              <a:gdLst/>
              <a:ahLst/>
              <a:cxnLst/>
              <a:rect r="r" b="b" t="t" l="l"/>
              <a:pathLst>
                <a:path h="4297174" w="9638775">
                  <a:moveTo>
                    <a:pt x="9595595" y="44450"/>
                  </a:moveTo>
                  <a:cubicBezTo>
                    <a:pt x="9590515" y="19050"/>
                    <a:pt x="9567656" y="0"/>
                    <a:pt x="9540985" y="0"/>
                  </a:cubicBezTo>
                  <a:lnTo>
                    <a:pt x="55880" y="0"/>
                  </a:lnTo>
                  <a:cubicBezTo>
                    <a:pt x="25400" y="0"/>
                    <a:pt x="0" y="25400"/>
                    <a:pt x="0" y="55880"/>
                  </a:cubicBezTo>
                  <a:lnTo>
                    <a:pt x="0" y="4198114"/>
                  </a:lnTo>
                  <a:cubicBezTo>
                    <a:pt x="0" y="4224784"/>
                    <a:pt x="17780" y="4246374"/>
                    <a:pt x="43180" y="4252724"/>
                  </a:cubicBezTo>
                  <a:cubicBezTo>
                    <a:pt x="48260" y="4278124"/>
                    <a:pt x="71120" y="4297174"/>
                    <a:pt x="97790" y="4297174"/>
                  </a:cubicBezTo>
                  <a:lnTo>
                    <a:pt x="9582895" y="4297174"/>
                  </a:lnTo>
                  <a:cubicBezTo>
                    <a:pt x="9613375" y="4297174"/>
                    <a:pt x="9638775" y="4271774"/>
                    <a:pt x="9638775" y="4241294"/>
                  </a:cubicBezTo>
                  <a:lnTo>
                    <a:pt x="9638775" y="99060"/>
                  </a:lnTo>
                  <a:cubicBezTo>
                    <a:pt x="9638775" y="72390"/>
                    <a:pt x="9620995" y="50800"/>
                    <a:pt x="9595595" y="44450"/>
                  </a:cubicBezTo>
                  <a:close/>
                  <a:moveTo>
                    <a:pt x="12700" y="4198114"/>
                  </a:moveTo>
                  <a:lnTo>
                    <a:pt x="12700" y="55880"/>
                  </a:lnTo>
                  <a:cubicBezTo>
                    <a:pt x="12700" y="31750"/>
                    <a:pt x="31750" y="12700"/>
                    <a:pt x="55880" y="12700"/>
                  </a:cubicBezTo>
                  <a:lnTo>
                    <a:pt x="9540985" y="12700"/>
                  </a:lnTo>
                  <a:cubicBezTo>
                    <a:pt x="9565115" y="12700"/>
                    <a:pt x="9584165" y="31750"/>
                    <a:pt x="9584165" y="55880"/>
                  </a:cubicBezTo>
                  <a:lnTo>
                    <a:pt x="9584165" y="4198114"/>
                  </a:lnTo>
                  <a:cubicBezTo>
                    <a:pt x="9584165" y="4222244"/>
                    <a:pt x="9565115" y="4241294"/>
                    <a:pt x="9540985" y="4241294"/>
                  </a:cubicBezTo>
                  <a:lnTo>
                    <a:pt x="55880" y="4241294"/>
                  </a:lnTo>
                  <a:cubicBezTo>
                    <a:pt x="31750" y="4241294"/>
                    <a:pt x="12700" y="4222244"/>
                    <a:pt x="12700" y="4198114"/>
                  </a:cubicBezTo>
                  <a:close/>
                  <a:moveTo>
                    <a:pt x="9626075" y="4241294"/>
                  </a:moveTo>
                  <a:cubicBezTo>
                    <a:pt x="9626075" y="4265424"/>
                    <a:pt x="9607025" y="4284474"/>
                    <a:pt x="9582895" y="4284474"/>
                  </a:cubicBezTo>
                  <a:lnTo>
                    <a:pt x="97790" y="4284474"/>
                  </a:lnTo>
                  <a:cubicBezTo>
                    <a:pt x="78740" y="4284474"/>
                    <a:pt x="62230" y="4271774"/>
                    <a:pt x="57150" y="4253994"/>
                  </a:cubicBezTo>
                  <a:lnTo>
                    <a:pt x="9540985" y="4253994"/>
                  </a:lnTo>
                  <a:cubicBezTo>
                    <a:pt x="9571465" y="4253994"/>
                    <a:pt x="9596865" y="4228594"/>
                    <a:pt x="9596865" y="4198114"/>
                  </a:cubicBezTo>
                  <a:lnTo>
                    <a:pt x="9596865" y="58420"/>
                  </a:lnTo>
                  <a:cubicBezTo>
                    <a:pt x="9613375" y="64770"/>
                    <a:pt x="9626075" y="80010"/>
                    <a:pt x="9626075" y="99060"/>
                  </a:cubicBezTo>
                  <a:lnTo>
                    <a:pt x="9626075" y="4241294"/>
                  </a:lnTo>
                  <a:close/>
                </a:path>
              </a:pathLst>
            </a:custGeom>
            <a:solidFill>
              <a:srgbClr val="000000"/>
            </a:solidFill>
          </p:spPr>
        </p:sp>
      </p:grpSp>
      <p:sp>
        <p:nvSpPr>
          <p:cNvPr name="TextBox 24" id="24"/>
          <p:cNvSpPr txBox="true"/>
          <p:nvPr/>
        </p:nvSpPr>
        <p:spPr>
          <a:xfrm rot="0">
            <a:off x="1745371" y="1182098"/>
            <a:ext cx="8472797" cy="717042"/>
          </a:xfrm>
          <a:prstGeom prst="rect">
            <a:avLst/>
          </a:prstGeom>
        </p:spPr>
        <p:txBody>
          <a:bodyPr anchor="t" rtlCol="false" tIns="0" lIns="0" bIns="0" rIns="0">
            <a:spAutoFit/>
          </a:bodyPr>
          <a:lstStyle/>
          <a:p>
            <a:pPr algn="l" marL="0" indent="0" lvl="0">
              <a:lnSpc>
                <a:spcPts val="5664"/>
              </a:lnSpc>
              <a:spcBef>
                <a:spcPct val="0"/>
              </a:spcBef>
            </a:pPr>
            <a:r>
              <a:rPr lang="en-US" b="true" sz="4800">
                <a:solidFill>
                  <a:srgbClr val="000000"/>
                </a:solidFill>
                <a:latin typeface="RoxboroughCF Bold"/>
                <a:ea typeface="RoxboroughCF Bold"/>
                <a:cs typeface="RoxboroughCF Bold"/>
                <a:sym typeface="RoxboroughCF Bold"/>
              </a:rPr>
              <a:t>Value Conflicts</a:t>
            </a:r>
          </a:p>
        </p:txBody>
      </p:sp>
      <p:sp>
        <p:nvSpPr>
          <p:cNvPr name="TextBox 25" id="25"/>
          <p:cNvSpPr txBox="true"/>
          <p:nvPr/>
        </p:nvSpPr>
        <p:spPr>
          <a:xfrm rot="0">
            <a:off x="6519751" y="6562049"/>
            <a:ext cx="5137421" cy="2020824"/>
          </a:xfrm>
          <a:prstGeom prst="rect">
            <a:avLst/>
          </a:prstGeom>
        </p:spPr>
        <p:txBody>
          <a:bodyPr anchor="t" rtlCol="false" tIns="0" lIns="0" bIns="0" rIns="0">
            <a:spAutoFit/>
          </a:bodyPr>
          <a:lstStyle/>
          <a:p>
            <a:pPr algn="ctr">
              <a:lnSpc>
                <a:spcPts val="3168"/>
              </a:lnSpc>
            </a:pPr>
            <a:r>
              <a:rPr lang="en-US" b="true" sz="2400" spc="12">
                <a:solidFill>
                  <a:srgbClr val="000000"/>
                </a:solidFill>
                <a:latin typeface="Telegraf Bold"/>
                <a:ea typeface="Telegraf Bold"/>
                <a:cs typeface="Telegraf Bold"/>
                <a:sym typeface="Telegraf Bold"/>
              </a:rPr>
              <a:t>Potential Conflict: </a:t>
            </a:r>
          </a:p>
          <a:p>
            <a:pPr algn="ctr">
              <a:lnSpc>
                <a:spcPts val="3168"/>
              </a:lnSpc>
            </a:pPr>
            <a:r>
              <a:rPr lang="en-US" sz="2400" spc="12">
                <a:solidFill>
                  <a:srgbClr val="000000"/>
                </a:solidFill>
                <a:latin typeface="Telegraf"/>
                <a:ea typeface="Telegraf"/>
                <a:cs typeface="Telegraf"/>
                <a:sym typeface="Telegraf"/>
              </a:rPr>
              <a:t>Users who choose to provide less information in onboarding are put in broader community groups, which are capped </a:t>
            </a:r>
          </a:p>
        </p:txBody>
      </p:sp>
      <p:grpSp>
        <p:nvGrpSpPr>
          <p:cNvPr name="Group 26" id="26"/>
          <p:cNvGrpSpPr/>
          <p:nvPr/>
        </p:nvGrpSpPr>
        <p:grpSpPr>
          <a:xfrm rot="0">
            <a:off x="12756685" y="1172573"/>
            <a:ext cx="4292198" cy="3112848"/>
            <a:chOff x="0" y="0"/>
            <a:chExt cx="7433016" cy="5390677"/>
          </a:xfrm>
        </p:grpSpPr>
        <p:sp>
          <p:nvSpPr>
            <p:cNvPr name="Freeform 27" id="27"/>
            <p:cNvSpPr/>
            <p:nvPr/>
          </p:nvSpPr>
          <p:spPr>
            <a:xfrm flipH="false" flipV="false" rot="0">
              <a:off x="57150" y="58420"/>
              <a:ext cx="7363167" cy="5319557"/>
            </a:xfrm>
            <a:custGeom>
              <a:avLst/>
              <a:gdLst/>
              <a:ahLst/>
              <a:cxnLst/>
              <a:rect r="r" b="b" t="t" l="l"/>
              <a:pathLst>
                <a:path h="5319557" w="7363167">
                  <a:moveTo>
                    <a:pt x="7278077" y="5289077"/>
                  </a:moveTo>
                  <a:lnTo>
                    <a:pt x="0" y="5289077"/>
                  </a:lnTo>
                  <a:cubicBezTo>
                    <a:pt x="5080" y="5306857"/>
                    <a:pt x="21590" y="5319557"/>
                    <a:pt x="40640" y="5319557"/>
                  </a:cubicBezTo>
                  <a:lnTo>
                    <a:pt x="7319987" y="5319557"/>
                  </a:lnTo>
                  <a:cubicBezTo>
                    <a:pt x="7344117" y="5319557"/>
                    <a:pt x="7363167" y="5300507"/>
                    <a:pt x="7363167" y="5276377"/>
                  </a:cubicBezTo>
                  <a:lnTo>
                    <a:pt x="7363167" y="40640"/>
                  </a:lnTo>
                  <a:cubicBezTo>
                    <a:pt x="7363167" y="21590"/>
                    <a:pt x="7350467" y="6350"/>
                    <a:pt x="7333956" y="0"/>
                  </a:cubicBezTo>
                  <a:lnTo>
                    <a:pt x="7333956" y="5233197"/>
                  </a:lnTo>
                  <a:cubicBezTo>
                    <a:pt x="7333956" y="5263677"/>
                    <a:pt x="7308556" y="5289077"/>
                    <a:pt x="7278077" y="5289077"/>
                  </a:cubicBezTo>
                  <a:close/>
                </a:path>
              </a:pathLst>
            </a:custGeom>
            <a:solidFill>
              <a:srgbClr val="000000"/>
            </a:solidFill>
          </p:spPr>
        </p:sp>
        <p:sp>
          <p:nvSpPr>
            <p:cNvPr name="Freeform 28" id="28"/>
            <p:cNvSpPr/>
            <p:nvPr/>
          </p:nvSpPr>
          <p:spPr>
            <a:xfrm flipH="false" flipV="false" rot="0">
              <a:off x="12700" y="12700"/>
              <a:ext cx="7365706" cy="5322097"/>
            </a:xfrm>
            <a:custGeom>
              <a:avLst/>
              <a:gdLst/>
              <a:ahLst/>
              <a:cxnLst/>
              <a:rect r="r" b="b" t="t" l="l"/>
              <a:pathLst>
                <a:path h="5322097" w="7365706">
                  <a:moveTo>
                    <a:pt x="43180" y="5322097"/>
                  </a:moveTo>
                  <a:lnTo>
                    <a:pt x="7322527" y="5322097"/>
                  </a:lnTo>
                  <a:cubicBezTo>
                    <a:pt x="7346656" y="5322097"/>
                    <a:pt x="7365706" y="5303047"/>
                    <a:pt x="7365706" y="5278917"/>
                  </a:cubicBezTo>
                  <a:lnTo>
                    <a:pt x="7365706" y="43180"/>
                  </a:lnTo>
                  <a:cubicBezTo>
                    <a:pt x="7365706" y="19050"/>
                    <a:pt x="7346656" y="0"/>
                    <a:pt x="7322527" y="0"/>
                  </a:cubicBezTo>
                  <a:lnTo>
                    <a:pt x="43180" y="0"/>
                  </a:lnTo>
                  <a:cubicBezTo>
                    <a:pt x="19050" y="0"/>
                    <a:pt x="0" y="19050"/>
                    <a:pt x="0" y="43180"/>
                  </a:cubicBezTo>
                  <a:lnTo>
                    <a:pt x="0" y="5278917"/>
                  </a:lnTo>
                  <a:cubicBezTo>
                    <a:pt x="0" y="5303047"/>
                    <a:pt x="19050" y="5322097"/>
                    <a:pt x="43180" y="5322097"/>
                  </a:cubicBezTo>
                  <a:close/>
                </a:path>
              </a:pathLst>
            </a:custGeom>
            <a:solidFill>
              <a:srgbClr val="FDE6AC"/>
            </a:solidFill>
          </p:spPr>
        </p:sp>
        <p:sp>
          <p:nvSpPr>
            <p:cNvPr name="Freeform 29" id="29"/>
            <p:cNvSpPr/>
            <p:nvPr/>
          </p:nvSpPr>
          <p:spPr>
            <a:xfrm flipH="false" flipV="false" rot="0">
              <a:off x="0" y="0"/>
              <a:ext cx="7433017" cy="5390677"/>
            </a:xfrm>
            <a:custGeom>
              <a:avLst/>
              <a:gdLst/>
              <a:ahLst/>
              <a:cxnLst/>
              <a:rect r="r" b="b" t="t" l="l"/>
              <a:pathLst>
                <a:path h="5390677" w="7433017">
                  <a:moveTo>
                    <a:pt x="7389837" y="44450"/>
                  </a:moveTo>
                  <a:cubicBezTo>
                    <a:pt x="7384756" y="19050"/>
                    <a:pt x="7361896" y="0"/>
                    <a:pt x="7335227" y="0"/>
                  </a:cubicBezTo>
                  <a:lnTo>
                    <a:pt x="55880" y="0"/>
                  </a:lnTo>
                  <a:cubicBezTo>
                    <a:pt x="25400" y="0"/>
                    <a:pt x="0" y="25400"/>
                    <a:pt x="0" y="55880"/>
                  </a:cubicBezTo>
                  <a:lnTo>
                    <a:pt x="0" y="5291617"/>
                  </a:lnTo>
                  <a:cubicBezTo>
                    <a:pt x="0" y="5318287"/>
                    <a:pt x="17780" y="5339877"/>
                    <a:pt x="43180" y="5346227"/>
                  </a:cubicBezTo>
                  <a:cubicBezTo>
                    <a:pt x="48260" y="5371627"/>
                    <a:pt x="71120" y="5390677"/>
                    <a:pt x="97790" y="5390677"/>
                  </a:cubicBezTo>
                  <a:lnTo>
                    <a:pt x="7377137" y="5390677"/>
                  </a:lnTo>
                  <a:cubicBezTo>
                    <a:pt x="7407617" y="5390677"/>
                    <a:pt x="7433017" y="5365277"/>
                    <a:pt x="7433017" y="5334797"/>
                  </a:cubicBezTo>
                  <a:lnTo>
                    <a:pt x="7433017" y="99060"/>
                  </a:lnTo>
                  <a:cubicBezTo>
                    <a:pt x="7433017" y="72390"/>
                    <a:pt x="7415237" y="50800"/>
                    <a:pt x="7389837" y="44450"/>
                  </a:cubicBezTo>
                  <a:close/>
                  <a:moveTo>
                    <a:pt x="12700" y="5291617"/>
                  </a:moveTo>
                  <a:lnTo>
                    <a:pt x="12700" y="55880"/>
                  </a:lnTo>
                  <a:cubicBezTo>
                    <a:pt x="12700" y="31750"/>
                    <a:pt x="31750" y="12700"/>
                    <a:pt x="55880" y="12700"/>
                  </a:cubicBezTo>
                  <a:lnTo>
                    <a:pt x="7335227" y="12700"/>
                  </a:lnTo>
                  <a:cubicBezTo>
                    <a:pt x="7359356" y="12700"/>
                    <a:pt x="7378406" y="31750"/>
                    <a:pt x="7378406" y="55880"/>
                  </a:cubicBezTo>
                  <a:lnTo>
                    <a:pt x="7378406" y="5291617"/>
                  </a:lnTo>
                  <a:cubicBezTo>
                    <a:pt x="7378406" y="5315747"/>
                    <a:pt x="7359356" y="5334797"/>
                    <a:pt x="7335227" y="5334797"/>
                  </a:cubicBezTo>
                  <a:lnTo>
                    <a:pt x="55880" y="5334797"/>
                  </a:lnTo>
                  <a:cubicBezTo>
                    <a:pt x="31750" y="5334797"/>
                    <a:pt x="12700" y="5315747"/>
                    <a:pt x="12700" y="5291617"/>
                  </a:cubicBezTo>
                  <a:close/>
                  <a:moveTo>
                    <a:pt x="7420317" y="5334797"/>
                  </a:moveTo>
                  <a:cubicBezTo>
                    <a:pt x="7420317" y="5358927"/>
                    <a:pt x="7401267" y="5377977"/>
                    <a:pt x="7377137" y="5377977"/>
                  </a:cubicBezTo>
                  <a:lnTo>
                    <a:pt x="97790" y="5377977"/>
                  </a:lnTo>
                  <a:cubicBezTo>
                    <a:pt x="78740" y="5377977"/>
                    <a:pt x="62230" y="5365277"/>
                    <a:pt x="57150" y="5347497"/>
                  </a:cubicBezTo>
                  <a:lnTo>
                    <a:pt x="7335227" y="5347497"/>
                  </a:lnTo>
                  <a:cubicBezTo>
                    <a:pt x="7365706" y="5347497"/>
                    <a:pt x="7391106" y="5322097"/>
                    <a:pt x="7391106" y="5291617"/>
                  </a:cubicBezTo>
                  <a:lnTo>
                    <a:pt x="7391106" y="58420"/>
                  </a:lnTo>
                  <a:cubicBezTo>
                    <a:pt x="7407617" y="64770"/>
                    <a:pt x="7420317" y="80010"/>
                    <a:pt x="7420317" y="99060"/>
                  </a:cubicBezTo>
                  <a:lnTo>
                    <a:pt x="7420317" y="5334797"/>
                  </a:lnTo>
                  <a:close/>
                </a:path>
              </a:pathLst>
            </a:custGeom>
            <a:solidFill>
              <a:srgbClr val="000000"/>
            </a:solidFill>
          </p:spPr>
        </p:sp>
      </p:grpSp>
      <p:sp>
        <p:nvSpPr>
          <p:cNvPr name="TextBox 30" id="30"/>
          <p:cNvSpPr txBox="true"/>
          <p:nvPr/>
        </p:nvSpPr>
        <p:spPr>
          <a:xfrm rot="0">
            <a:off x="12991309" y="1289960"/>
            <a:ext cx="3848024" cy="2820693"/>
          </a:xfrm>
          <a:prstGeom prst="rect">
            <a:avLst/>
          </a:prstGeom>
        </p:spPr>
        <p:txBody>
          <a:bodyPr anchor="t" rtlCol="false" tIns="0" lIns="0" bIns="0" rIns="0">
            <a:spAutoFit/>
          </a:bodyPr>
          <a:lstStyle/>
          <a:p>
            <a:pPr algn="ctr">
              <a:lnSpc>
                <a:spcPts val="3168"/>
              </a:lnSpc>
            </a:pPr>
            <a:r>
              <a:rPr lang="en-US" b="true" sz="2400" spc="12">
                <a:solidFill>
                  <a:srgbClr val="000000"/>
                </a:solidFill>
                <a:latin typeface="Telegraf Bold"/>
                <a:ea typeface="Telegraf Bold"/>
                <a:cs typeface="Telegraf Bold"/>
                <a:sym typeface="Telegraf Bold"/>
              </a:rPr>
              <a:t>Address By:</a:t>
            </a:r>
          </a:p>
          <a:p>
            <a:pPr algn="ctr">
              <a:lnSpc>
                <a:spcPts val="3168"/>
              </a:lnSpc>
            </a:pPr>
            <a:r>
              <a:rPr lang="en-US" sz="2400" spc="12">
                <a:solidFill>
                  <a:srgbClr val="000000"/>
                </a:solidFill>
                <a:latin typeface="Telegraf"/>
                <a:ea typeface="Telegraf"/>
                <a:cs typeface="Telegraf"/>
                <a:sym typeface="Telegraf"/>
              </a:rPr>
              <a:t>Creating multiple smaller communities for broader groups -- for example, three 50-person “Nightshift Nurses” instead of one 150-person one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FEFEE"/>
        </a:solidFill>
      </p:bgPr>
    </p:bg>
    <p:spTree>
      <p:nvGrpSpPr>
        <p:cNvPr id="1" name=""/>
        <p:cNvGrpSpPr/>
        <p:nvPr/>
      </p:nvGrpSpPr>
      <p:grpSpPr>
        <a:xfrm>
          <a:off x="0" y="0"/>
          <a:ext cx="0" cy="0"/>
          <a:chOff x="0" y="0"/>
          <a:chExt cx="0" cy="0"/>
        </a:xfrm>
      </p:grpSpPr>
      <p:sp>
        <p:nvSpPr>
          <p:cNvPr name="Freeform 2" id="2"/>
          <p:cNvSpPr/>
          <p:nvPr/>
        </p:nvSpPr>
        <p:spPr>
          <a:xfrm flipH="true" flipV="false" rot="-6118507">
            <a:off x="11771477" y="4302826"/>
            <a:ext cx="832923" cy="2520825"/>
          </a:xfrm>
          <a:custGeom>
            <a:avLst/>
            <a:gdLst/>
            <a:ahLst/>
            <a:cxnLst/>
            <a:rect r="r" b="b" t="t" l="l"/>
            <a:pathLst>
              <a:path h="2520825" w="832923">
                <a:moveTo>
                  <a:pt x="832923" y="0"/>
                </a:moveTo>
                <a:lnTo>
                  <a:pt x="0" y="0"/>
                </a:lnTo>
                <a:lnTo>
                  <a:pt x="0" y="2520825"/>
                </a:lnTo>
                <a:lnTo>
                  <a:pt x="832923" y="2520825"/>
                </a:lnTo>
                <a:lnTo>
                  <a:pt x="832923"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6305505" y="6360334"/>
            <a:ext cx="5565914" cy="2763794"/>
            <a:chOff x="0" y="0"/>
            <a:chExt cx="9638775" cy="4786202"/>
          </a:xfrm>
        </p:grpSpPr>
        <p:sp>
          <p:nvSpPr>
            <p:cNvPr name="Freeform 4" id="4"/>
            <p:cNvSpPr/>
            <p:nvPr/>
          </p:nvSpPr>
          <p:spPr>
            <a:xfrm flipH="false" flipV="false" rot="0">
              <a:off x="57150" y="58420"/>
              <a:ext cx="9568925" cy="4715082"/>
            </a:xfrm>
            <a:custGeom>
              <a:avLst/>
              <a:gdLst/>
              <a:ahLst/>
              <a:cxnLst/>
              <a:rect r="r" b="b" t="t" l="l"/>
              <a:pathLst>
                <a:path h="4715082" w="9568925">
                  <a:moveTo>
                    <a:pt x="9483835" y="4684602"/>
                  </a:moveTo>
                  <a:lnTo>
                    <a:pt x="0" y="4684602"/>
                  </a:lnTo>
                  <a:cubicBezTo>
                    <a:pt x="5080" y="4702382"/>
                    <a:pt x="21590" y="4715082"/>
                    <a:pt x="40640" y="4715082"/>
                  </a:cubicBezTo>
                  <a:lnTo>
                    <a:pt x="9525745" y="4715082"/>
                  </a:lnTo>
                  <a:cubicBezTo>
                    <a:pt x="9549875" y="4715082"/>
                    <a:pt x="9568925" y="4696032"/>
                    <a:pt x="9568925" y="4671902"/>
                  </a:cubicBezTo>
                  <a:lnTo>
                    <a:pt x="9568925" y="40640"/>
                  </a:lnTo>
                  <a:cubicBezTo>
                    <a:pt x="9568925" y="21590"/>
                    <a:pt x="9556225" y="6350"/>
                    <a:pt x="9539715" y="0"/>
                  </a:cubicBezTo>
                  <a:lnTo>
                    <a:pt x="9539715" y="4628721"/>
                  </a:lnTo>
                  <a:cubicBezTo>
                    <a:pt x="9539715" y="4659202"/>
                    <a:pt x="9514315" y="4684602"/>
                    <a:pt x="9483835" y="4684602"/>
                  </a:cubicBezTo>
                  <a:close/>
                </a:path>
              </a:pathLst>
            </a:custGeom>
            <a:solidFill>
              <a:srgbClr val="000000"/>
            </a:solidFill>
          </p:spPr>
        </p:sp>
        <p:sp>
          <p:nvSpPr>
            <p:cNvPr name="Freeform 5" id="5"/>
            <p:cNvSpPr/>
            <p:nvPr/>
          </p:nvSpPr>
          <p:spPr>
            <a:xfrm flipH="false" flipV="false" rot="0">
              <a:off x="12700" y="12700"/>
              <a:ext cx="9571465" cy="4717622"/>
            </a:xfrm>
            <a:custGeom>
              <a:avLst/>
              <a:gdLst/>
              <a:ahLst/>
              <a:cxnLst/>
              <a:rect r="r" b="b" t="t" l="l"/>
              <a:pathLst>
                <a:path h="4717622" w="9571465">
                  <a:moveTo>
                    <a:pt x="43180" y="4717622"/>
                  </a:moveTo>
                  <a:lnTo>
                    <a:pt x="9528285" y="4717622"/>
                  </a:lnTo>
                  <a:cubicBezTo>
                    <a:pt x="9552415" y="4717622"/>
                    <a:pt x="9571465" y="4698572"/>
                    <a:pt x="9571465" y="4674441"/>
                  </a:cubicBezTo>
                  <a:lnTo>
                    <a:pt x="9571465" y="43180"/>
                  </a:lnTo>
                  <a:cubicBezTo>
                    <a:pt x="9571465" y="19050"/>
                    <a:pt x="9552415" y="0"/>
                    <a:pt x="9528285" y="0"/>
                  </a:cubicBezTo>
                  <a:lnTo>
                    <a:pt x="43180" y="0"/>
                  </a:lnTo>
                  <a:cubicBezTo>
                    <a:pt x="19050" y="0"/>
                    <a:pt x="0" y="19050"/>
                    <a:pt x="0" y="43180"/>
                  </a:cubicBezTo>
                  <a:lnTo>
                    <a:pt x="0" y="4674441"/>
                  </a:lnTo>
                  <a:cubicBezTo>
                    <a:pt x="0" y="4698572"/>
                    <a:pt x="19050" y="4717622"/>
                    <a:pt x="43180" y="4717622"/>
                  </a:cubicBezTo>
                  <a:close/>
                </a:path>
              </a:pathLst>
            </a:custGeom>
            <a:solidFill>
              <a:srgbClr val="EEEEFF"/>
            </a:solidFill>
          </p:spPr>
        </p:sp>
        <p:sp>
          <p:nvSpPr>
            <p:cNvPr name="Freeform 6" id="6"/>
            <p:cNvSpPr/>
            <p:nvPr/>
          </p:nvSpPr>
          <p:spPr>
            <a:xfrm flipH="false" flipV="false" rot="0">
              <a:off x="0" y="0"/>
              <a:ext cx="9638775" cy="4786202"/>
            </a:xfrm>
            <a:custGeom>
              <a:avLst/>
              <a:gdLst/>
              <a:ahLst/>
              <a:cxnLst/>
              <a:rect r="r" b="b" t="t" l="l"/>
              <a:pathLst>
                <a:path h="4786202" w="9638775">
                  <a:moveTo>
                    <a:pt x="9595595" y="44450"/>
                  </a:moveTo>
                  <a:cubicBezTo>
                    <a:pt x="9590515" y="19050"/>
                    <a:pt x="9567656" y="0"/>
                    <a:pt x="9540985" y="0"/>
                  </a:cubicBezTo>
                  <a:lnTo>
                    <a:pt x="55880" y="0"/>
                  </a:lnTo>
                  <a:cubicBezTo>
                    <a:pt x="25400" y="0"/>
                    <a:pt x="0" y="25400"/>
                    <a:pt x="0" y="55880"/>
                  </a:cubicBezTo>
                  <a:lnTo>
                    <a:pt x="0" y="4687141"/>
                  </a:lnTo>
                  <a:cubicBezTo>
                    <a:pt x="0" y="4713811"/>
                    <a:pt x="17780" y="4735402"/>
                    <a:pt x="43180" y="4741752"/>
                  </a:cubicBezTo>
                  <a:cubicBezTo>
                    <a:pt x="48260" y="4767152"/>
                    <a:pt x="71120" y="4786202"/>
                    <a:pt x="97790" y="4786202"/>
                  </a:cubicBezTo>
                  <a:lnTo>
                    <a:pt x="9582895" y="4786202"/>
                  </a:lnTo>
                  <a:cubicBezTo>
                    <a:pt x="9613375" y="4786202"/>
                    <a:pt x="9638775" y="4760802"/>
                    <a:pt x="9638775" y="4730322"/>
                  </a:cubicBezTo>
                  <a:lnTo>
                    <a:pt x="9638775" y="99060"/>
                  </a:lnTo>
                  <a:cubicBezTo>
                    <a:pt x="9638775" y="72390"/>
                    <a:pt x="9620995" y="50800"/>
                    <a:pt x="9595595" y="44450"/>
                  </a:cubicBezTo>
                  <a:close/>
                  <a:moveTo>
                    <a:pt x="12700" y="4687141"/>
                  </a:moveTo>
                  <a:lnTo>
                    <a:pt x="12700" y="55880"/>
                  </a:lnTo>
                  <a:cubicBezTo>
                    <a:pt x="12700" y="31750"/>
                    <a:pt x="31750" y="12700"/>
                    <a:pt x="55880" y="12700"/>
                  </a:cubicBezTo>
                  <a:lnTo>
                    <a:pt x="9540985" y="12700"/>
                  </a:lnTo>
                  <a:cubicBezTo>
                    <a:pt x="9565115" y="12700"/>
                    <a:pt x="9584165" y="31750"/>
                    <a:pt x="9584165" y="55880"/>
                  </a:cubicBezTo>
                  <a:lnTo>
                    <a:pt x="9584165" y="4687141"/>
                  </a:lnTo>
                  <a:cubicBezTo>
                    <a:pt x="9584165" y="4711272"/>
                    <a:pt x="9565115" y="4730322"/>
                    <a:pt x="9540985" y="4730322"/>
                  </a:cubicBezTo>
                  <a:lnTo>
                    <a:pt x="55880" y="4730322"/>
                  </a:lnTo>
                  <a:cubicBezTo>
                    <a:pt x="31750" y="4730322"/>
                    <a:pt x="12700" y="4711272"/>
                    <a:pt x="12700" y="4687141"/>
                  </a:cubicBezTo>
                  <a:close/>
                  <a:moveTo>
                    <a:pt x="9626075" y="4730322"/>
                  </a:moveTo>
                  <a:cubicBezTo>
                    <a:pt x="9626075" y="4754452"/>
                    <a:pt x="9607025" y="4773502"/>
                    <a:pt x="9582895" y="4773502"/>
                  </a:cubicBezTo>
                  <a:lnTo>
                    <a:pt x="97790" y="4773502"/>
                  </a:lnTo>
                  <a:cubicBezTo>
                    <a:pt x="78740" y="4773502"/>
                    <a:pt x="62230" y="4760802"/>
                    <a:pt x="57150" y="4743022"/>
                  </a:cubicBezTo>
                  <a:lnTo>
                    <a:pt x="9540985" y="4743022"/>
                  </a:lnTo>
                  <a:cubicBezTo>
                    <a:pt x="9571465" y="4743022"/>
                    <a:pt x="9596865" y="4717622"/>
                    <a:pt x="9596865" y="4687141"/>
                  </a:cubicBezTo>
                  <a:lnTo>
                    <a:pt x="9596865" y="58420"/>
                  </a:lnTo>
                  <a:cubicBezTo>
                    <a:pt x="9613375" y="64770"/>
                    <a:pt x="9626075" y="80010"/>
                    <a:pt x="9626075" y="99060"/>
                  </a:cubicBezTo>
                  <a:lnTo>
                    <a:pt x="9626075" y="4730322"/>
                  </a:lnTo>
                  <a:close/>
                </a:path>
              </a:pathLst>
            </a:custGeom>
            <a:solidFill>
              <a:srgbClr val="000000"/>
            </a:solidFill>
          </p:spPr>
        </p:sp>
      </p:grpSp>
      <p:sp>
        <p:nvSpPr>
          <p:cNvPr name="TextBox 7" id="7"/>
          <p:cNvSpPr txBox="true"/>
          <p:nvPr/>
        </p:nvSpPr>
        <p:spPr>
          <a:xfrm rot="0">
            <a:off x="6519751" y="6562049"/>
            <a:ext cx="5137421" cy="2420874"/>
          </a:xfrm>
          <a:prstGeom prst="rect">
            <a:avLst/>
          </a:prstGeom>
        </p:spPr>
        <p:txBody>
          <a:bodyPr anchor="t" rtlCol="false" tIns="0" lIns="0" bIns="0" rIns="0">
            <a:spAutoFit/>
          </a:bodyPr>
          <a:lstStyle/>
          <a:p>
            <a:pPr algn="ctr">
              <a:lnSpc>
                <a:spcPts val="3168"/>
              </a:lnSpc>
            </a:pPr>
            <a:r>
              <a:rPr lang="en-US" b="true" sz="2400" spc="12">
                <a:solidFill>
                  <a:srgbClr val="000000"/>
                </a:solidFill>
                <a:latin typeface="Telegraf Bold"/>
                <a:ea typeface="Telegraf Bold"/>
                <a:cs typeface="Telegraf Bold"/>
                <a:sym typeface="Telegraf Bold"/>
              </a:rPr>
              <a:t>Potential Conflict: </a:t>
            </a:r>
          </a:p>
          <a:p>
            <a:pPr algn="ctr">
              <a:lnSpc>
                <a:spcPts val="3168"/>
              </a:lnSpc>
            </a:pPr>
            <a:r>
              <a:rPr lang="en-US" sz="2400" spc="12">
                <a:solidFill>
                  <a:srgbClr val="000000"/>
                </a:solidFill>
                <a:latin typeface="Telegraf"/>
                <a:ea typeface="Telegraf"/>
                <a:cs typeface="Telegraf"/>
                <a:sym typeface="Telegraf"/>
              </a:rPr>
              <a:t>Reminder/calendar compatibility is limited to most commonly used apps, which may make Lunar less personalized to users with unique  preferences. </a:t>
            </a:r>
          </a:p>
        </p:txBody>
      </p:sp>
      <p:grpSp>
        <p:nvGrpSpPr>
          <p:cNvPr name="Group 8" id="8"/>
          <p:cNvGrpSpPr/>
          <p:nvPr/>
        </p:nvGrpSpPr>
        <p:grpSpPr>
          <a:xfrm rot="0">
            <a:off x="12685834" y="1172573"/>
            <a:ext cx="4292198" cy="3112848"/>
            <a:chOff x="0" y="0"/>
            <a:chExt cx="7433016" cy="5390677"/>
          </a:xfrm>
        </p:grpSpPr>
        <p:sp>
          <p:nvSpPr>
            <p:cNvPr name="Freeform 9" id="9"/>
            <p:cNvSpPr/>
            <p:nvPr/>
          </p:nvSpPr>
          <p:spPr>
            <a:xfrm flipH="false" flipV="false" rot="0">
              <a:off x="57150" y="58420"/>
              <a:ext cx="7363167" cy="5319557"/>
            </a:xfrm>
            <a:custGeom>
              <a:avLst/>
              <a:gdLst/>
              <a:ahLst/>
              <a:cxnLst/>
              <a:rect r="r" b="b" t="t" l="l"/>
              <a:pathLst>
                <a:path h="5319557" w="7363167">
                  <a:moveTo>
                    <a:pt x="7278077" y="5289077"/>
                  </a:moveTo>
                  <a:lnTo>
                    <a:pt x="0" y="5289077"/>
                  </a:lnTo>
                  <a:cubicBezTo>
                    <a:pt x="5080" y="5306857"/>
                    <a:pt x="21590" y="5319557"/>
                    <a:pt x="40640" y="5319557"/>
                  </a:cubicBezTo>
                  <a:lnTo>
                    <a:pt x="7319987" y="5319557"/>
                  </a:lnTo>
                  <a:cubicBezTo>
                    <a:pt x="7344117" y="5319557"/>
                    <a:pt x="7363167" y="5300507"/>
                    <a:pt x="7363167" y="5276377"/>
                  </a:cubicBezTo>
                  <a:lnTo>
                    <a:pt x="7363167" y="40640"/>
                  </a:lnTo>
                  <a:cubicBezTo>
                    <a:pt x="7363167" y="21590"/>
                    <a:pt x="7350467" y="6350"/>
                    <a:pt x="7333956" y="0"/>
                  </a:cubicBezTo>
                  <a:lnTo>
                    <a:pt x="7333956" y="5233197"/>
                  </a:lnTo>
                  <a:cubicBezTo>
                    <a:pt x="7333956" y="5263677"/>
                    <a:pt x="7308556" y="5289077"/>
                    <a:pt x="7278077" y="5289077"/>
                  </a:cubicBezTo>
                  <a:close/>
                </a:path>
              </a:pathLst>
            </a:custGeom>
            <a:solidFill>
              <a:srgbClr val="000000"/>
            </a:solidFill>
          </p:spPr>
        </p:sp>
        <p:sp>
          <p:nvSpPr>
            <p:cNvPr name="Freeform 10" id="10"/>
            <p:cNvSpPr/>
            <p:nvPr/>
          </p:nvSpPr>
          <p:spPr>
            <a:xfrm flipH="false" flipV="false" rot="0">
              <a:off x="12700" y="12700"/>
              <a:ext cx="7365706" cy="5322097"/>
            </a:xfrm>
            <a:custGeom>
              <a:avLst/>
              <a:gdLst/>
              <a:ahLst/>
              <a:cxnLst/>
              <a:rect r="r" b="b" t="t" l="l"/>
              <a:pathLst>
                <a:path h="5322097" w="7365706">
                  <a:moveTo>
                    <a:pt x="43180" y="5322097"/>
                  </a:moveTo>
                  <a:lnTo>
                    <a:pt x="7322527" y="5322097"/>
                  </a:lnTo>
                  <a:cubicBezTo>
                    <a:pt x="7346656" y="5322097"/>
                    <a:pt x="7365706" y="5303047"/>
                    <a:pt x="7365706" y="5278917"/>
                  </a:cubicBezTo>
                  <a:lnTo>
                    <a:pt x="7365706" y="43180"/>
                  </a:lnTo>
                  <a:cubicBezTo>
                    <a:pt x="7365706" y="19050"/>
                    <a:pt x="7346656" y="0"/>
                    <a:pt x="7322527" y="0"/>
                  </a:cubicBezTo>
                  <a:lnTo>
                    <a:pt x="43180" y="0"/>
                  </a:lnTo>
                  <a:cubicBezTo>
                    <a:pt x="19050" y="0"/>
                    <a:pt x="0" y="19050"/>
                    <a:pt x="0" y="43180"/>
                  </a:cubicBezTo>
                  <a:lnTo>
                    <a:pt x="0" y="5278917"/>
                  </a:lnTo>
                  <a:cubicBezTo>
                    <a:pt x="0" y="5303047"/>
                    <a:pt x="19050" y="5322097"/>
                    <a:pt x="43180" y="5322097"/>
                  </a:cubicBezTo>
                  <a:close/>
                </a:path>
              </a:pathLst>
            </a:custGeom>
            <a:solidFill>
              <a:srgbClr val="FDE6AC"/>
            </a:solidFill>
          </p:spPr>
        </p:sp>
        <p:sp>
          <p:nvSpPr>
            <p:cNvPr name="Freeform 11" id="11"/>
            <p:cNvSpPr/>
            <p:nvPr/>
          </p:nvSpPr>
          <p:spPr>
            <a:xfrm flipH="false" flipV="false" rot="0">
              <a:off x="0" y="0"/>
              <a:ext cx="7433017" cy="5390677"/>
            </a:xfrm>
            <a:custGeom>
              <a:avLst/>
              <a:gdLst/>
              <a:ahLst/>
              <a:cxnLst/>
              <a:rect r="r" b="b" t="t" l="l"/>
              <a:pathLst>
                <a:path h="5390677" w="7433017">
                  <a:moveTo>
                    <a:pt x="7389837" y="44450"/>
                  </a:moveTo>
                  <a:cubicBezTo>
                    <a:pt x="7384756" y="19050"/>
                    <a:pt x="7361896" y="0"/>
                    <a:pt x="7335227" y="0"/>
                  </a:cubicBezTo>
                  <a:lnTo>
                    <a:pt x="55880" y="0"/>
                  </a:lnTo>
                  <a:cubicBezTo>
                    <a:pt x="25400" y="0"/>
                    <a:pt x="0" y="25400"/>
                    <a:pt x="0" y="55880"/>
                  </a:cubicBezTo>
                  <a:lnTo>
                    <a:pt x="0" y="5291617"/>
                  </a:lnTo>
                  <a:cubicBezTo>
                    <a:pt x="0" y="5318287"/>
                    <a:pt x="17780" y="5339877"/>
                    <a:pt x="43180" y="5346227"/>
                  </a:cubicBezTo>
                  <a:cubicBezTo>
                    <a:pt x="48260" y="5371627"/>
                    <a:pt x="71120" y="5390677"/>
                    <a:pt x="97790" y="5390677"/>
                  </a:cubicBezTo>
                  <a:lnTo>
                    <a:pt x="7377137" y="5390677"/>
                  </a:lnTo>
                  <a:cubicBezTo>
                    <a:pt x="7407617" y="5390677"/>
                    <a:pt x="7433017" y="5365277"/>
                    <a:pt x="7433017" y="5334797"/>
                  </a:cubicBezTo>
                  <a:lnTo>
                    <a:pt x="7433017" y="99060"/>
                  </a:lnTo>
                  <a:cubicBezTo>
                    <a:pt x="7433017" y="72390"/>
                    <a:pt x="7415237" y="50800"/>
                    <a:pt x="7389837" y="44450"/>
                  </a:cubicBezTo>
                  <a:close/>
                  <a:moveTo>
                    <a:pt x="12700" y="5291617"/>
                  </a:moveTo>
                  <a:lnTo>
                    <a:pt x="12700" y="55880"/>
                  </a:lnTo>
                  <a:cubicBezTo>
                    <a:pt x="12700" y="31750"/>
                    <a:pt x="31750" y="12700"/>
                    <a:pt x="55880" y="12700"/>
                  </a:cubicBezTo>
                  <a:lnTo>
                    <a:pt x="7335227" y="12700"/>
                  </a:lnTo>
                  <a:cubicBezTo>
                    <a:pt x="7359356" y="12700"/>
                    <a:pt x="7378406" y="31750"/>
                    <a:pt x="7378406" y="55880"/>
                  </a:cubicBezTo>
                  <a:lnTo>
                    <a:pt x="7378406" y="5291617"/>
                  </a:lnTo>
                  <a:cubicBezTo>
                    <a:pt x="7378406" y="5315747"/>
                    <a:pt x="7359356" y="5334797"/>
                    <a:pt x="7335227" y="5334797"/>
                  </a:cubicBezTo>
                  <a:lnTo>
                    <a:pt x="55880" y="5334797"/>
                  </a:lnTo>
                  <a:cubicBezTo>
                    <a:pt x="31750" y="5334797"/>
                    <a:pt x="12700" y="5315747"/>
                    <a:pt x="12700" y="5291617"/>
                  </a:cubicBezTo>
                  <a:close/>
                  <a:moveTo>
                    <a:pt x="7420317" y="5334797"/>
                  </a:moveTo>
                  <a:cubicBezTo>
                    <a:pt x="7420317" y="5358927"/>
                    <a:pt x="7401267" y="5377977"/>
                    <a:pt x="7377137" y="5377977"/>
                  </a:cubicBezTo>
                  <a:lnTo>
                    <a:pt x="97790" y="5377977"/>
                  </a:lnTo>
                  <a:cubicBezTo>
                    <a:pt x="78740" y="5377977"/>
                    <a:pt x="62230" y="5365277"/>
                    <a:pt x="57150" y="5347497"/>
                  </a:cubicBezTo>
                  <a:lnTo>
                    <a:pt x="7335227" y="5347497"/>
                  </a:lnTo>
                  <a:cubicBezTo>
                    <a:pt x="7365706" y="5347497"/>
                    <a:pt x="7391106" y="5322097"/>
                    <a:pt x="7391106" y="5291617"/>
                  </a:cubicBezTo>
                  <a:lnTo>
                    <a:pt x="7391106" y="58420"/>
                  </a:lnTo>
                  <a:cubicBezTo>
                    <a:pt x="7407617" y="64770"/>
                    <a:pt x="7420317" y="80010"/>
                    <a:pt x="7420317" y="99060"/>
                  </a:cubicBezTo>
                  <a:lnTo>
                    <a:pt x="7420317" y="5334797"/>
                  </a:lnTo>
                  <a:close/>
                </a:path>
              </a:pathLst>
            </a:custGeom>
            <a:solidFill>
              <a:srgbClr val="000000"/>
            </a:solidFill>
          </p:spPr>
        </p:sp>
      </p:grpSp>
      <p:sp>
        <p:nvSpPr>
          <p:cNvPr name="TextBox 12" id="12"/>
          <p:cNvSpPr txBox="true"/>
          <p:nvPr/>
        </p:nvSpPr>
        <p:spPr>
          <a:xfrm rot="0">
            <a:off x="12731332" y="1270910"/>
            <a:ext cx="4227650" cy="2820924"/>
          </a:xfrm>
          <a:prstGeom prst="rect">
            <a:avLst/>
          </a:prstGeom>
        </p:spPr>
        <p:txBody>
          <a:bodyPr anchor="t" rtlCol="false" tIns="0" lIns="0" bIns="0" rIns="0">
            <a:spAutoFit/>
          </a:bodyPr>
          <a:lstStyle/>
          <a:p>
            <a:pPr algn="ctr">
              <a:lnSpc>
                <a:spcPts val="3168"/>
              </a:lnSpc>
            </a:pPr>
            <a:r>
              <a:rPr lang="en-US" b="true" sz="2400" spc="12">
                <a:solidFill>
                  <a:srgbClr val="000000"/>
                </a:solidFill>
                <a:latin typeface="Telegraf Bold"/>
                <a:ea typeface="Telegraf Bold"/>
                <a:cs typeface="Telegraf Bold"/>
                <a:sym typeface="Telegraf Bold"/>
              </a:rPr>
              <a:t>Address By:</a:t>
            </a:r>
          </a:p>
          <a:p>
            <a:pPr algn="ctr">
              <a:lnSpc>
                <a:spcPts val="3168"/>
              </a:lnSpc>
            </a:pPr>
            <a:r>
              <a:rPr lang="en-US" sz="2400" spc="12">
                <a:solidFill>
                  <a:srgbClr val="000000"/>
                </a:solidFill>
                <a:latin typeface="Telegraf"/>
                <a:ea typeface="Telegraf"/>
                <a:cs typeface="Telegraf"/>
                <a:sym typeface="Telegraf"/>
              </a:rPr>
              <a:t>Including a question in onboarding about user’s workflow and adapting answer into post integration options (e.g. paper to-do list or digital calendar?)</a:t>
            </a:r>
          </a:p>
        </p:txBody>
      </p:sp>
      <p:sp>
        <p:nvSpPr>
          <p:cNvPr name="Freeform 13" id="13"/>
          <p:cNvSpPr/>
          <p:nvPr/>
        </p:nvSpPr>
        <p:spPr>
          <a:xfrm flipH="false" flipV="false" rot="5400000">
            <a:off x="8470062" y="5100945"/>
            <a:ext cx="1702996" cy="466195"/>
          </a:xfrm>
          <a:custGeom>
            <a:avLst/>
            <a:gdLst/>
            <a:ahLst/>
            <a:cxnLst/>
            <a:rect r="r" b="b" t="t" l="l"/>
            <a:pathLst>
              <a:path h="466195" w="1702996">
                <a:moveTo>
                  <a:pt x="0" y="0"/>
                </a:moveTo>
                <a:lnTo>
                  <a:pt x="1702996" y="0"/>
                </a:lnTo>
                <a:lnTo>
                  <a:pt x="1702996" y="466195"/>
                </a:lnTo>
                <a:lnTo>
                  <a:pt x="0" y="4661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4" id="14"/>
          <p:cNvGrpSpPr/>
          <p:nvPr/>
        </p:nvGrpSpPr>
        <p:grpSpPr>
          <a:xfrm rot="-66706">
            <a:off x="1248323" y="5621202"/>
            <a:ext cx="4075722" cy="2922405"/>
            <a:chOff x="0" y="0"/>
            <a:chExt cx="3203403" cy="2296928"/>
          </a:xfrm>
        </p:grpSpPr>
        <p:sp>
          <p:nvSpPr>
            <p:cNvPr name="Freeform 15" id="15"/>
            <p:cNvSpPr/>
            <p:nvPr/>
          </p:nvSpPr>
          <p:spPr>
            <a:xfrm flipH="false" flipV="false" rot="0">
              <a:off x="10160" y="16510"/>
              <a:ext cx="3180543" cy="2268988"/>
            </a:xfrm>
            <a:custGeom>
              <a:avLst/>
              <a:gdLst/>
              <a:ahLst/>
              <a:cxnLst/>
              <a:rect r="r" b="b" t="t" l="l"/>
              <a:pathLst>
                <a:path h="2268988" w="3180543">
                  <a:moveTo>
                    <a:pt x="3180543" y="2268988"/>
                  </a:moveTo>
                  <a:lnTo>
                    <a:pt x="0" y="2261368"/>
                  </a:lnTo>
                  <a:lnTo>
                    <a:pt x="0" y="800171"/>
                  </a:lnTo>
                  <a:lnTo>
                    <a:pt x="17780" y="19050"/>
                  </a:lnTo>
                  <a:lnTo>
                    <a:pt x="1583904" y="0"/>
                  </a:lnTo>
                  <a:lnTo>
                    <a:pt x="3161493" y="5080"/>
                  </a:lnTo>
                  <a:close/>
                </a:path>
              </a:pathLst>
            </a:custGeom>
            <a:solidFill>
              <a:srgbClr val="CFCFFF"/>
            </a:solidFill>
          </p:spPr>
        </p:sp>
        <p:sp>
          <p:nvSpPr>
            <p:cNvPr name="Freeform 16" id="16"/>
            <p:cNvSpPr/>
            <p:nvPr/>
          </p:nvSpPr>
          <p:spPr>
            <a:xfrm flipH="false" flipV="false" rot="0">
              <a:off x="-3810" y="0"/>
              <a:ext cx="3209753" cy="2295658"/>
            </a:xfrm>
            <a:custGeom>
              <a:avLst/>
              <a:gdLst/>
              <a:ahLst/>
              <a:cxnLst/>
              <a:rect r="r" b="b" t="t" l="l"/>
              <a:pathLst>
                <a:path h="2295658" w="3209753">
                  <a:moveTo>
                    <a:pt x="3175463" y="21590"/>
                  </a:moveTo>
                  <a:cubicBezTo>
                    <a:pt x="3176733" y="34290"/>
                    <a:pt x="3176733" y="44450"/>
                    <a:pt x="3178003" y="54610"/>
                  </a:cubicBezTo>
                  <a:cubicBezTo>
                    <a:pt x="3180543" y="97912"/>
                    <a:pt x="3181813" y="146524"/>
                    <a:pt x="3184353" y="193401"/>
                  </a:cubicBezTo>
                  <a:cubicBezTo>
                    <a:pt x="3184353" y="261111"/>
                    <a:pt x="3197053" y="1596217"/>
                    <a:pt x="3203403" y="1663927"/>
                  </a:cubicBezTo>
                  <a:cubicBezTo>
                    <a:pt x="3209753" y="1766360"/>
                    <a:pt x="3205943" y="1870529"/>
                    <a:pt x="3205943" y="1972963"/>
                  </a:cubicBezTo>
                  <a:cubicBezTo>
                    <a:pt x="3205943" y="2063243"/>
                    <a:pt x="3207213" y="2146578"/>
                    <a:pt x="3208483" y="2234698"/>
                  </a:cubicBezTo>
                  <a:cubicBezTo>
                    <a:pt x="3208483" y="2256288"/>
                    <a:pt x="3208483" y="2270258"/>
                    <a:pt x="3208483" y="2294388"/>
                  </a:cubicBezTo>
                  <a:cubicBezTo>
                    <a:pt x="3185623" y="2294388"/>
                    <a:pt x="3165303" y="2295658"/>
                    <a:pt x="3140133" y="2294388"/>
                  </a:cubicBezTo>
                  <a:cubicBezTo>
                    <a:pt x="2980504" y="2289308"/>
                    <a:pt x="2818420" y="2295658"/>
                    <a:pt x="2658791" y="2290578"/>
                  </a:cubicBezTo>
                  <a:cubicBezTo>
                    <a:pt x="2563014" y="2286768"/>
                    <a:pt x="2469693" y="2289308"/>
                    <a:pt x="2373915" y="2286768"/>
                  </a:cubicBezTo>
                  <a:cubicBezTo>
                    <a:pt x="2329710" y="2285498"/>
                    <a:pt x="2285506" y="2284228"/>
                    <a:pt x="2241301" y="2282958"/>
                  </a:cubicBezTo>
                  <a:cubicBezTo>
                    <a:pt x="2214287" y="2282958"/>
                    <a:pt x="2189728" y="2284228"/>
                    <a:pt x="2162714" y="2284228"/>
                  </a:cubicBezTo>
                  <a:cubicBezTo>
                    <a:pt x="2093951" y="2282958"/>
                    <a:pt x="1904852" y="2284228"/>
                    <a:pt x="1836089" y="2282958"/>
                  </a:cubicBezTo>
                  <a:cubicBezTo>
                    <a:pt x="1786973" y="2281688"/>
                    <a:pt x="804642" y="2290578"/>
                    <a:pt x="755526" y="2289308"/>
                  </a:cubicBezTo>
                  <a:cubicBezTo>
                    <a:pt x="743247" y="2289308"/>
                    <a:pt x="728512" y="2290578"/>
                    <a:pt x="716232" y="2290578"/>
                  </a:cubicBezTo>
                  <a:cubicBezTo>
                    <a:pt x="686762" y="2290578"/>
                    <a:pt x="659748" y="2291848"/>
                    <a:pt x="630278" y="2291848"/>
                  </a:cubicBezTo>
                  <a:cubicBezTo>
                    <a:pt x="556604" y="2291848"/>
                    <a:pt x="485385" y="2290578"/>
                    <a:pt x="411710" y="2289308"/>
                  </a:cubicBezTo>
                  <a:cubicBezTo>
                    <a:pt x="367505" y="2288038"/>
                    <a:pt x="323300" y="2286768"/>
                    <a:pt x="281551" y="2285498"/>
                  </a:cubicBezTo>
                  <a:cubicBezTo>
                    <a:pt x="202965" y="2284228"/>
                    <a:pt x="124378" y="2282958"/>
                    <a:pt x="48260" y="2282958"/>
                  </a:cubicBezTo>
                  <a:cubicBezTo>
                    <a:pt x="38100" y="2282958"/>
                    <a:pt x="29210" y="2282958"/>
                    <a:pt x="19050" y="2281688"/>
                  </a:cubicBezTo>
                  <a:cubicBezTo>
                    <a:pt x="10160" y="2280418"/>
                    <a:pt x="5080" y="2274068"/>
                    <a:pt x="7620" y="2265178"/>
                  </a:cubicBezTo>
                  <a:cubicBezTo>
                    <a:pt x="16510" y="2233387"/>
                    <a:pt x="12700" y="2189983"/>
                    <a:pt x="11430" y="2144842"/>
                  </a:cubicBezTo>
                  <a:cubicBezTo>
                    <a:pt x="10160" y="2052826"/>
                    <a:pt x="6350" y="1962546"/>
                    <a:pt x="7620" y="1870529"/>
                  </a:cubicBezTo>
                  <a:cubicBezTo>
                    <a:pt x="5080" y="1755943"/>
                    <a:pt x="0" y="337502"/>
                    <a:pt x="7620" y="221179"/>
                  </a:cubicBezTo>
                  <a:cubicBezTo>
                    <a:pt x="8890" y="198609"/>
                    <a:pt x="7620" y="174303"/>
                    <a:pt x="8890" y="151733"/>
                  </a:cubicBezTo>
                  <a:cubicBezTo>
                    <a:pt x="10160" y="115273"/>
                    <a:pt x="12700" y="75342"/>
                    <a:pt x="13970" y="44450"/>
                  </a:cubicBezTo>
                  <a:cubicBezTo>
                    <a:pt x="13970" y="41910"/>
                    <a:pt x="15240" y="39370"/>
                    <a:pt x="16510" y="38100"/>
                  </a:cubicBezTo>
                  <a:cubicBezTo>
                    <a:pt x="38100" y="35560"/>
                    <a:pt x="62983" y="30480"/>
                    <a:pt x="102276" y="29210"/>
                  </a:cubicBezTo>
                  <a:cubicBezTo>
                    <a:pt x="168583" y="25400"/>
                    <a:pt x="234890" y="22860"/>
                    <a:pt x="303654" y="20320"/>
                  </a:cubicBezTo>
                  <a:cubicBezTo>
                    <a:pt x="350314" y="17780"/>
                    <a:pt x="396975" y="16510"/>
                    <a:pt x="441180" y="13970"/>
                  </a:cubicBezTo>
                  <a:cubicBezTo>
                    <a:pt x="485385" y="11430"/>
                    <a:pt x="532045" y="8890"/>
                    <a:pt x="576250" y="8890"/>
                  </a:cubicBezTo>
                  <a:cubicBezTo>
                    <a:pt x="625367" y="7620"/>
                    <a:pt x="674483" y="10160"/>
                    <a:pt x="723600" y="8890"/>
                  </a:cubicBezTo>
                  <a:cubicBezTo>
                    <a:pt x="784996" y="8890"/>
                    <a:pt x="1897485" y="6350"/>
                    <a:pt x="1958881" y="5080"/>
                  </a:cubicBezTo>
                  <a:cubicBezTo>
                    <a:pt x="2017821" y="3810"/>
                    <a:pt x="2076760" y="2540"/>
                    <a:pt x="2138156" y="2540"/>
                  </a:cubicBezTo>
                  <a:cubicBezTo>
                    <a:pt x="2238845" y="1270"/>
                    <a:pt x="2337078" y="0"/>
                    <a:pt x="2437767" y="0"/>
                  </a:cubicBezTo>
                  <a:cubicBezTo>
                    <a:pt x="2479516" y="0"/>
                    <a:pt x="2523721" y="2540"/>
                    <a:pt x="2565470" y="2540"/>
                  </a:cubicBezTo>
                  <a:cubicBezTo>
                    <a:pt x="2680894" y="3810"/>
                    <a:pt x="2798773" y="5080"/>
                    <a:pt x="2914197" y="7620"/>
                  </a:cubicBezTo>
                  <a:cubicBezTo>
                    <a:pt x="2975593" y="8890"/>
                    <a:pt x="3036989" y="12700"/>
                    <a:pt x="3098384" y="16510"/>
                  </a:cubicBezTo>
                  <a:cubicBezTo>
                    <a:pt x="3113119" y="16510"/>
                    <a:pt x="3127854" y="16510"/>
                    <a:pt x="3140133" y="16510"/>
                  </a:cubicBezTo>
                  <a:cubicBezTo>
                    <a:pt x="3156413" y="17780"/>
                    <a:pt x="3165303" y="20320"/>
                    <a:pt x="3175463" y="21590"/>
                  </a:cubicBezTo>
                  <a:close/>
                  <a:moveTo>
                    <a:pt x="3185623" y="2277878"/>
                  </a:moveTo>
                  <a:cubicBezTo>
                    <a:pt x="3186893" y="2261368"/>
                    <a:pt x="3188163" y="2248668"/>
                    <a:pt x="3188163" y="2235968"/>
                  </a:cubicBezTo>
                  <a:cubicBezTo>
                    <a:pt x="3186893" y="2137898"/>
                    <a:pt x="3185623" y="2045882"/>
                    <a:pt x="3185623" y="1946921"/>
                  </a:cubicBezTo>
                  <a:cubicBezTo>
                    <a:pt x="3185623" y="1901780"/>
                    <a:pt x="3188163" y="1856640"/>
                    <a:pt x="3186893" y="1811500"/>
                  </a:cubicBezTo>
                  <a:cubicBezTo>
                    <a:pt x="3186893" y="1769832"/>
                    <a:pt x="3185623" y="1726428"/>
                    <a:pt x="3184353" y="1684761"/>
                  </a:cubicBezTo>
                  <a:cubicBezTo>
                    <a:pt x="3179273" y="1620523"/>
                    <a:pt x="3167843" y="290625"/>
                    <a:pt x="3167843" y="226388"/>
                  </a:cubicBezTo>
                  <a:cubicBezTo>
                    <a:pt x="3165303" y="172567"/>
                    <a:pt x="3162763" y="117010"/>
                    <a:pt x="3160223" y="63500"/>
                  </a:cubicBezTo>
                  <a:cubicBezTo>
                    <a:pt x="3158953" y="44450"/>
                    <a:pt x="3157683" y="43180"/>
                    <a:pt x="3132766" y="41910"/>
                  </a:cubicBezTo>
                  <a:cubicBezTo>
                    <a:pt x="3125398" y="41910"/>
                    <a:pt x="3120487" y="41910"/>
                    <a:pt x="3113119" y="40640"/>
                  </a:cubicBezTo>
                  <a:cubicBezTo>
                    <a:pt x="3051724" y="36830"/>
                    <a:pt x="2987872" y="31750"/>
                    <a:pt x="2926476" y="30480"/>
                  </a:cubicBezTo>
                  <a:cubicBezTo>
                    <a:pt x="2776671" y="26670"/>
                    <a:pt x="2624410" y="25400"/>
                    <a:pt x="2474604" y="22860"/>
                  </a:cubicBezTo>
                  <a:cubicBezTo>
                    <a:pt x="2452502" y="22860"/>
                    <a:pt x="2427944" y="22860"/>
                    <a:pt x="2405841" y="22860"/>
                  </a:cubicBezTo>
                  <a:cubicBezTo>
                    <a:pt x="2369004" y="22860"/>
                    <a:pt x="2332166" y="22860"/>
                    <a:pt x="2297785" y="22860"/>
                  </a:cubicBezTo>
                  <a:cubicBezTo>
                    <a:pt x="2219198" y="22860"/>
                    <a:pt x="2140612" y="22860"/>
                    <a:pt x="2064481" y="24130"/>
                  </a:cubicBezTo>
                  <a:cubicBezTo>
                    <a:pt x="1998174" y="25400"/>
                    <a:pt x="880773" y="29210"/>
                    <a:pt x="814466" y="29210"/>
                  </a:cubicBezTo>
                  <a:cubicBezTo>
                    <a:pt x="706409" y="29210"/>
                    <a:pt x="598353" y="26670"/>
                    <a:pt x="490296" y="33020"/>
                  </a:cubicBezTo>
                  <a:cubicBezTo>
                    <a:pt x="433812" y="36830"/>
                    <a:pt x="379784" y="36830"/>
                    <a:pt x="325756" y="38100"/>
                  </a:cubicBezTo>
                  <a:cubicBezTo>
                    <a:pt x="232435" y="41910"/>
                    <a:pt x="139113" y="45720"/>
                    <a:pt x="49530" y="50800"/>
                  </a:cubicBezTo>
                  <a:cubicBezTo>
                    <a:pt x="36830" y="50800"/>
                    <a:pt x="34290" y="53340"/>
                    <a:pt x="33020" y="70133"/>
                  </a:cubicBezTo>
                  <a:cubicBezTo>
                    <a:pt x="31750" y="101384"/>
                    <a:pt x="31750" y="132635"/>
                    <a:pt x="30480" y="163886"/>
                  </a:cubicBezTo>
                  <a:cubicBezTo>
                    <a:pt x="29210" y="215971"/>
                    <a:pt x="26670" y="266319"/>
                    <a:pt x="25400" y="318404"/>
                  </a:cubicBezTo>
                  <a:cubicBezTo>
                    <a:pt x="20320" y="373961"/>
                    <a:pt x="26670" y="1731637"/>
                    <a:pt x="29210" y="1787194"/>
                  </a:cubicBezTo>
                  <a:cubicBezTo>
                    <a:pt x="29210" y="1846223"/>
                    <a:pt x="29210" y="1906989"/>
                    <a:pt x="30480" y="1966018"/>
                  </a:cubicBezTo>
                  <a:cubicBezTo>
                    <a:pt x="30480" y="2009422"/>
                    <a:pt x="33020" y="2052826"/>
                    <a:pt x="33020" y="2096230"/>
                  </a:cubicBezTo>
                  <a:cubicBezTo>
                    <a:pt x="33020" y="2143106"/>
                    <a:pt x="33020" y="2189983"/>
                    <a:pt x="31750" y="2235968"/>
                  </a:cubicBezTo>
                  <a:cubicBezTo>
                    <a:pt x="31750" y="2239778"/>
                    <a:pt x="31750" y="2242318"/>
                    <a:pt x="31750" y="2246128"/>
                  </a:cubicBezTo>
                  <a:cubicBezTo>
                    <a:pt x="31750" y="2256288"/>
                    <a:pt x="35560" y="2260098"/>
                    <a:pt x="44450" y="2260098"/>
                  </a:cubicBezTo>
                  <a:cubicBezTo>
                    <a:pt x="67894" y="2260098"/>
                    <a:pt x="102276" y="2261368"/>
                    <a:pt x="134202" y="2261368"/>
                  </a:cubicBezTo>
                  <a:cubicBezTo>
                    <a:pt x="180862" y="2261368"/>
                    <a:pt x="229979" y="2258828"/>
                    <a:pt x="276639" y="2261368"/>
                  </a:cubicBezTo>
                  <a:cubicBezTo>
                    <a:pt x="352770" y="2265178"/>
                    <a:pt x="428901" y="2267718"/>
                    <a:pt x="505031" y="2266448"/>
                  </a:cubicBezTo>
                  <a:cubicBezTo>
                    <a:pt x="554148" y="2265178"/>
                    <a:pt x="600809" y="2267718"/>
                    <a:pt x="649925" y="2267718"/>
                  </a:cubicBezTo>
                  <a:cubicBezTo>
                    <a:pt x="721144" y="2267718"/>
                    <a:pt x="792363" y="2266448"/>
                    <a:pt x="863582" y="2267718"/>
                  </a:cubicBezTo>
                  <a:cubicBezTo>
                    <a:pt x="969183" y="2268988"/>
                    <a:pt x="2128333" y="2258828"/>
                    <a:pt x="2236389" y="2261368"/>
                  </a:cubicBezTo>
                  <a:cubicBezTo>
                    <a:pt x="2283050" y="2262638"/>
                    <a:pt x="2329710" y="2263908"/>
                    <a:pt x="2373915" y="2263908"/>
                  </a:cubicBezTo>
                  <a:cubicBezTo>
                    <a:pt x="2454958" y="2266448"/>
                    <a:pt x="2533544" y="2262638"/>
                    <a:pt x="2614586" y="2266448"/>
                  </a:cubicBezTo>
                  <a:cubicBezTo>
                    <a:pt x="2680894" y="2268988"/>
                    <a:pt x="2747201" y="2268988"/>
                    <a:pt x="2813508" y="2271528"/>
                  </a:cubicBezTo>
                  <a:cubicBezTo>
                    <a:pt x="2911741" y="2275338"/>
                    <a:pt x="3009975" y="2277878"/>
                    <a:pt x="3108208" y="2279148"/>
                  </a:cubicBezTo>
                  <a:cubicBezTo>
                    <a:pt x="3145045" y="2279148"/>
                    <a:pt x="3165303" y="2277878"/>
                    <a:pt x="3185623" y="2277878"/>
                  </a:cubicBezTo>
                  <a:close/>
                </a:path>
              </a:pathLst>
            </a:custGeom>
            <a:solidFill>
              <a:srgbClr val="000000"/>
            </a:solidFill>
          </p:spPr>
        </p:sp>
      </p:grpSp>
      <p:sp>
        <p:nvSpPr>
          <p:cNvPr name="TextBox 17" id="17"/>
          <p:cNvSpPr txBox="true"/>
          <p:nvPr/>
        </p:nvSpPr>
        <p:spPr>
          <a:xfrm rot="-43219">
            <a:off x="1565642" y="6053918"/>
            <a:ext cx="3441159" cy="2259813"/>
          </a:xfrm>
          <a:prstGeom prst="rect">
            <a:avLst/>
          </a:prstGeom>
        </p:spPr>
        <p:txBody>
          <a:bodyPr anchor="t" rtlCol="false" tIns="0" lIns="0" bIns="0" rIns="0">
            <a:spAutoFit/>
          </a:bodyPr>
          <a:lstStyle/>
          <a:p>
            <a:pPr algn="ctr">
              <a:lnSpc>
                <a:spcPts val="2237"/>
              </a:lnSpc>
            </a:pPr>
            <a:r>
              <a:rPr lang="en-US" sz="2380" b="true">
                <a:solidFill>
                  <a:srgbClr val="000000"/>
                </a:solidFill>
                <a:latin typeface="Telegraf Bold"/>
                <a:ea typeface="Telegraf Bold"/>
                <a:cs typeface="Telegraf Bold"/>
                <a:sym typeface="Telegraf Bold"/>
              </a:rPr>
              <a:t>TRUST:</a:t>
            </a:r>
          </a:p>
          <a:p>
            <a:pPr algn="ctr">
              <a:lnSpc>
                <a:spcPts val="2237"/>
              </a:lnSpc>
            </a:pPr>
          </a:p>
          <a:p>
            <a:pPr algn="ctr">
              <a:lnSpc>
                <a:spcPts val="2237"/>
              </a:lnSpc>
            </a:pPr>
            <a:r>
              <a:rPr lang="en-US" sz="2380">
                <a:solidFill>
                  <a:srgbClr val="000000"/>
                </a:solidFill>
                <a:latin typeface="Telegraf"/>
                <a:ea typeface="Telegraf"/>
                <a:cs typeface="Telegraf"/>
                <a:sym typeface="Telegraf"/>
              </a:rPr>
              <a:t>Intimate Community Groups</a:t>
            </a:r>
          </a:p>
          <a:p>
            <a:pPr algn="ctr">
              <a:lnSpc>
                <a:spcPts val="2237"/>
              </a:lnSpc>
            </a:pPr>
          </a:p>
          <a:p>
            <a:pPr algn="ctr">
              <a:lnSpc>
                <a:spcPts val="2237"/>
              </a:lnSpc>
            </a:pPr>
            <a:r>
              <a:rPr lang="en-US" sz="2380">
                <a:solidFill>
                  <a:srgbClr val="000000"/>
                </a:solidFill>
                <a:latin typeface="Telegraf"/>
                <a:ea typeface="Telegraf"/>
                <a:cs typeface="Telegraf"/>
                <a:sym typeface="Telegraf"/>
              </a:rPr>
              <a:t>Verified Users</a:t>
            </a:r>
          </a:p>
          <a:p>
            <a:pPr algn="just">
              <a:lnSpc>
                <a:spcPts val="2237"/>
              </a:lnSpc>
            </a:pPr>
          </a:p>
          <a:p>
            <a:pPr algn="ctr" marL="0" indent="0" lvl="0">
              <a:lnSpc>
                <a:spcPts val="2237"/>
              </a:lnSpc>
            </a:pPr>
            <a:r>
              <a:rPr lang="en-US" sz="2380">
                <a:solidFill>
                  <a:srgbClr val="000000"/>
                </a:solidFill>
                <a:latin typeface="Telegraf"/>
                <a:ea typeface="Telegraf"/>
                <a:cs typeface="Telegraf"/>
                <a:sym typeface="Telegraf"/>
              </a:rPr>
              <a:t>Star Contributors</a:t>
            </a:r>
          </a:p>
        </p:txBody>
      </p:sp>
      <p:sp>
        <p:nvSpPr>
          <p:cNvPr name="AutoShape 18" id="18"/>
          <p:cNvSpPr/>
          <p:nvPr/>
        </p:nvSpPr>
        <p:spPr>
          <a:xfrm rot="-166053">
            <a:off x="2635202" y="5564639"/>
            <a:ext cx="1161879" cy="168910"/>
          </a:xfrm>
          <a:prstGeom prst="rect">
            <a:avLst/>
          </a:prstGeom>
          <a:solidFill>
            <a:srgbClr val="000000"/>
          </a:solidFill>
        </p:spPr>
      </p:sp>
      <p:sp>
        <p:nvSpPr>
          <p:cNvPr name="Freeform 19" id="19"/>
          <p:cNvSpPr/>
          <p:nvPr/>
        </p:nvSpPr>
        <p:spPr>
          <a:xfrm flipH="false" flipV="false" rot="0">
            <a:off x="1134505" y="1028700"/>
            <a:ext cx="6024066" cy="1204813"/>
          </a:xfrm>
          <a:custGeom>
            <a:avLst/>
            <a:gdLst/>
            <a:ahLst/>
            <a:cxnLst/>
            <a:rect r="r" b="b" t="t" l="l"/>
            <a:pathLst>
              <a:path h="1204813" w="6024066">
                <a:moveTo>
                  <a:pt x="0" y="0"/>
                </a:moveTo>
                <a:lnTo>
                  <a:pt x="6024066" y="0"/>
                </a:lnTo>
                <a:lnTo>
                  <a:pt x="6024066" y="1204813"/>
                </a:lnTo>
                <a:lnTo>
                  <a:pt x="0" y="1204813"/>
                </a:lnTo>
                <a:lnTo>
                  <a:pt x="0" y="0"/>
                </a:lnTo>
                <a:close/>
              </a:path>
            </a:pathLst>
          </a:custGeom>
          <a:blipFill>
            <a:blip r:embed="rId6">
              <a:alphaModFix amt="61000"/>
              <a:extLst>
                <a:ext uri="{96DAC541-7B7A-43D3-8B79-37D633B846F1}">
                  <asvg:svgBlip xmlns:asvg="http://schemas.microsoft.com/office/drawing/2016/SVG/main" r:embed="rId7"/>
                </a:ext>
              </a:extLst>
            </a:blip>
            <a:stretch>
              <a:fillRect l="0" t="0" r="0" b="0"/>
            </a:stretch>
          </a:blipFill>
        </p:spPr>
      </p:sp>
      <p:grpSp>
        <p:nvGrpSpPr>
          <p:cNvPr name="Group 20" id="20"/>
          <p:cNvGrpSpPr/>
          <p:nvPr/>
        </p:nvGrpSpPr>
        <p:grpSpPr>
          <a:xfrm rot="-62222">
            <a:off x="7266994" y="2042723"/>
            <a:ext cx="4168090" cy="2316568"/>
            <a:chOff x="0" y="0"/>
            <a:chExt cx="3203403" cy="1780408"/>
          </a:xfrm>
        </p:grpSpPr>
        <p:sp>
          <p:nvSpPr>
            <p:cNvPr name="Freeform 21" id="21"/>
            <p:cNvSpPr/>
            <p:nvPr/>
          </p:nvSpPr>
          <p:spPr>
            <a:xfrm flipH="false" flipV="false" rot="0">
              <a:off x="10160" y="16510"/>
              <a:ext cx="3180543" cy="1752468"/>
            </a:xfrm>
            <a:custGeom>
              <a:avLst/>
              <a:gdLst/>
              <a:ahLst/>
              <a:cxnLst/>
              <a:rect r="r" b="b" t="t" l="l"/>
              <a:pathLst>
                <a:path h="1752468" w="3180543">
                  <a:moveTo>
                    <a:pt x="3180543" y="1752468"/>
                  </a:moveTo>
                  <a:lnTo>
                    <a:pt x="0" y="1744848"/>
                  </a:lnTo>
                  <a:lnTo>
                    <a:pt x="0" y="621029"/>
                  </a:lnTo>
                  <a:lnTo>
                    <a:pt x="17780" y="19050"/>
                  </a:lnTo>
                  <a:lnTo>
                    <a:pt x="1583904" y="0"/>
                  </a:lnTo>
                  <a:lnTo>
                    <a:pt x="3161493" y="5080"/>
                  </a:lnTo>
                  <a:close/>
                </a:path>
              </a:pathLst>
            </a:custGeom>
            <a:solidFill>
              <a:srgbClr val="FFFFFF"/>
            </a:solidFill>
          </p:spPr>
        </p:sp>
        <p:sp>
          <p:nvSpPr>
            <p:cNvPr name="Freeform 22" id="22"/>
            <p:cNvSpPr/>
            <p:nvPr/>
          </p:nvSpPr>
          <p:spPr>
            <a:xfrm flipH="false" flipV="false" rot="0">
              <a:off x="-3810" y="0"/>
              <a:ext cx="3209753" cy="1779138"/>
            </a:xfrm>
            <a:custGeom>
              <a:avLst/>
              <a:gdLst/>
              <a:ahLst/>
              <a:cxnLst/>
              <a:rect r="r" b="b" t="t" l="l"/>
              <a:pathLst>
                <a:path h="1779138" w="3209753">
                  <a:moveTo>
                    <a:pt x="3175463" y="21590"/>
                  </a:moveTo>
                  <a:cubicBezTo>
                    <a:pt x="3176733" y="34290"/>
                    <a:pt x="3176733" y="44450"/>
                    <a:pt x="3178003" y="54610"/>
                  </a:cubicBezTo>
                  <a:cubicBezTo>
                    <a:pt x="3180543" y="89920"/>
                    <a:pt x="3181813" y="126957"/>
                    <a:pt x="3184353" y="162671"/>
                  </a:cubicBezTo>
                  <a:cubicBezTo>
                    <a:pt x="3184353" y="214258"/>
                    <a:pt x="3197053" y="1231454"/>
                    <a:pt x="3203403" y="1283041"/>
                  </a:cubicBezTo>
                  <a:cubicBezTo>
                    <a:pt x="3209753" y="1361083"/>
                    <a:pt x="3205943" y="1440449"/>
                    <a:pt x="3205943" y="1518491"/>
                  </a:cubicBezTo>
                  <a:cubicBezTo>
                    <a:pt x="3205943" y="1587274"/>
                    <a:pt x="3207213" y="1650766"/>
                    <a:pt x="3208483" y="1718178"/>
                  </a:cubicBezTo>
                  <a:cubicBezTo>
                    <a:pt x="3208483" y="1739768"/>
                    <a:pt x="3208483" y="1753738"/>
                    <a:pt x="3208483" y="1777868"/>
                  </a:cubicBezTo>
                  <a:cubicBezTo>
                    <a:pt x="3185623" y="1777868"/>
                    <a:pt x="3165303" y="1779138"/>
                    <a:pt x="3140133" y="1777868"/>
                  </a:cubicBezTo>
                  <a:cubicBezTo>
                    <a:pt x="2980504" y="1772788"/>
                    <a:pt x="2818420" y="1779138"/>
                    <a:pt x="2658791" y="1774058"/>
                  </a:cubicBezTo>
                  <a:cubicBezTo>
                    <a:pt x="2563014" y="1770248"/>
                    <a:pt x="2469693" y="1772788"/>
                    <a:pt x="2373915" y="1770248"/>
                  </a:cubicBezTo>
                  <a:cubicBezTo>
                    <a:pt x="2329710" y="1768978"/>
                    <a:pt x="2285506" y="1767708"/>
                    <a:pt x="2241301" y="1766438"/>
                  </a:cubicBezTo>
                  <a:cubicBezTo>
                    <a:pt x="2214287" y="1766438"/>
                    <a:pt x="2189728" y="1767708"/>
                    <a:pt x="2162714" y="1767708"/>
                  </a:cubicBezTo>
                  <a:cubicBezTo>
                    <a:pt x="2093951" y="1766438"/>
                    <a:pt x="1904852" y="1767708"/>
                    <a:pt x="1836089" y="1766438"/>
                  </a:cubicBezTo>
                  <a:cubicBezTo>
                    <a:pt x="1786973" y="1765168"/>
                    <a:pt x="804642" y="1774058"/>
                    <a:pt x="755526" y="1772788"/>
                  </a:cubicBezTo>
                  <a:cubicBezTo>
                    <a:pt x="743247" y="1772788"/>
                    <a:pt x="728512" y="1774058"/>
                    <a:pt x="716232" y="1774058"/>
                  </a:cubicBezTo>
                  <a:cubicBezTo>
                    <a:pt x="686762" y="1774058"/>
                    <a:pt x="659748" y="1775328"/>
                    <a:pt x="630278" y="1775328"/>
                  </a:cubicBezTo>
                  <a:cubicBezTo>
                    <a:pt x="556604" y="1775328"/>
                    <a:pt x="485385" y="1774058"/>
                    <a:pt x="411710" y="1772788"/>
                  </a:cubicBezTo>
                  <a:cubicBezTo>
                    <a:pt x="367505" y="1771518"/>
                    <a:pt x="323300" y="1770248"/>
                    <a:pt x="281551" y="1768978"/>
                  </a:cubicBezTo>
                  <a:cubicBezTo>
                    <a:pt x="202965" y="1767708"/>
                    <a:pt x="124378" y="1766438"/>
                    <a:pt x="48260" y="1766438"/>
                  </a:cubicBezTo>
                  <a:cubicBezTo>
                    <a:pt x="38100" y="1766438"/>
                    <a:pt x="29210" y="1766438"/>
                    <a:pt x="19050" y="1765168"/>
                  </a:cubicBezTo>
                  <a:cubicBezTo>
                    <a:pt x="10160" y="1763898"/>
                    <a:pt x="5080" y="1757548"/>
                    <a:pt x="7620" y="1748658"/>
                  </a:cubicBezTo>
                  <a:cubicBezTo>
                    <a:pt x="16510" y="1716904"/>
                    <a:pt x="12700" y="1683835"/>
                    <a:pt x="11430" y="1649443"/>
                  </a:cubicBezTo>
                  <a:cubicBezTo>
                    <a:pt x="10160" y="1579337"/>
                    <a:pt x="6350" y="1510554"/>
                    <a:pt x="7620" y="1440449"/>
                  </a:cubicBezTo>
                  <a:cubicBezTo>
                    <a:pt x="5080" y="1353147"/>
                    <a:pt x="0" y="272459"/>
                    <a:pt x="7620" y="183835"/>
                  </a:cubicBezTo>
                  <a:cubicBezTo>
                    <a:pt x="8890" y="166639"/>
                    <a:pt x="7620" y="148121"/>
                    <a:pt x="8890" y="130925"/>
                  </a:cubicBezTo>
                  <a:cubicBezTo>
                    <a:pt x="10160" y="103147"/>
                    <a:pt x="12700" y="72724"/>
                    <a:pt x="13970" y="44450"/>
                  </a:cubicBezTo>
                  <a:cubicBezTo>
                    <a:pt x="13970" y="41910"/>
                    <a:pt x="15240" y="39370"/>
                    <a:pt x="16510" y="38100"/>
                  </a:cubicBezTo>
                  <a:cubicBezTo>
                    <a:pt x="38100" y="35560"/>
                    <a:pt x="62983" y="30480"/>
                    <a:pt x="102276" y="29210"/>
                  </a:cubicBezTo>
                  <a:cubicBezTo>
                    <a:pt x="168583" y="25400"/>
                    <a:pt x="234890" y="22860"/>
                    <a:pt x="303654" y="20320"/>
                  </a:cubicBezTo>
                  <a:cubicBezTo>
                    <a:pt x="350314" y="17780"/>
                    <a:pt x="396975" y="16510"/>
                    <a:pt x="441180" y="13970"/>
                  </a:cubicBezTo>
                  <a:cubicBezTo>
                    <a:pt x="485385" y="11430"/>
                    <a:pt x="532045" y="8890"/>
                    <a:pt x="576250" y="8890"/>
                  </a:cubicBezTo>
                  <a:cubicBezTo>
                    <a:pt x="625367" y="7620"/>
                    <a:pt x="674483" y="10160"/>
                    <a:pt x="723600" y="8890"/>
                  </a:cubicBezTo>
                  <a:cubicBezTo>
                    <a:pt x="784996" y="8890"/>
                    <a:pt x="1897485" y="6350"/>
                    <a:pt x="1958881" y="5080"/>
                  </a:cubicBezTo>
                  <a:cubicBezTo>
                    <a:pt x="2017821" y="3810"/>
                    <a:pt x="2076760" y="2540"/>
                    <a:pt x="2138156" y="2540"/>
                  </a:cubicBezTo>
                  <a:cubicBezTo>
                    <a:pt x="2238845" y="1270"/>
                    <a:pt x="2337078" y="0"/>
                    <a:pt x="2437767" y="0"/>
                  </a:cubicBezTo>
                  <a:cubicBezTo>
                    <a:pt x="2479516" y="0"/>
                    <a:pt x="2523721" y="2540"/>
                    <a:pt x="2565470" y="2540"/>
                  </a:cubicBezTo>
                  <a:cubicBezTo>
                    <a:pt x="2680894" y="3810"/>
                    <a:pt x="2798773" y="5080"/>
                    <a:pt x="2914197" y="7620"/>
                  </a:cubicBezTo>
                  <a:cubicBezTo>
                    <a:pt x="2975593" y="8890"/>
                    <a:pt x="3036989" y="12700"/>
                    <a:pt x="3098384" y="16510"/>
                  </a:cubicBezTo>
                  <a:cubicBezTo>
                    <a:pt x="3113119" y="16510"/>
                    <a:pt x="3127854" y="16510"/>
                    <a:pt x="3140133" y="16510"/>
                  </a:cubicBezTo>
                  <a:cubicBezTo>
                    <a:pt x="3156413" y="17780"/>
                    <a:pt x="3165303" y="20320"/>
                    <a:pt x="3175463" y="21590"/>
                  </a:cubicBezTo>
                  <a:close/>
                  <a:moveTo>
                    <a:pt x="3185623" y="1761358"/>
                  </a:moveTo>
                  <a:cubicBezTo>
                    <a:pt x="3186893" y="1744848"/>
                    <a:pt x="3188163" y="1732148"/>
                    <a:pt x="3188163" y="1719448"/>
                  </a:cubicBezTo>
                  <a:cubicBezTo>
                    <a:pt x="3186893" y="1644152"/>
                    <a:pt x="3185623" y="1574046"/>
                    <a:pt x="3185623" y="1498650"/>
                  </a:cubicBezTo>
                  <a:cubicBezTo>
                    <a:pt x="3185623" y="1464258"/>
                    <a:pt x="3188163" y="1429867"/>
                    <a:pt x="3186893" y="1395475"/>
                  </a:cubicBezTo>
                  <a:cubicBezTo>
                    <a:pt x="3186893" y="1363729"/>
                    <a:pt x="3185623" y="1330660"/>
                    <a:pt x="3184353" y="1298914"/>
                  </a:cubicBezTo>
                  <a:cubicBezTo>
                    <a:pt x="3179273" y="1249972"/>
                    <a:pt x="3167843" y="236745"/>
                    <a:pt x="3167843" y="187803"/>
                  </a:cubicBezTo>
                  <a:cubicBezTo>
                    <a:pt x="3165303" y="146798"/>
                    <a:pt x="3162763" y="104470"/>
                    <a:pt x="3160223" y="63500"/>
                  </a:cubicBezTo>
                  <a:cubicBezTo>
                    <a:pt x="3158953" y="44450"/>
                    <a:pt x="3157683" y="43180"/>
                    <a:pt x="3132766" y="41910"/>
                  </a:cubicBezTo>
                  <a:cubicBezTo>
                    <a:pt x="3125398" y="41910"/>
                    <a:pt x="3120487" y="41910"/>
                    <a:pt x="3113119" y="40640"/>
                  </a:cubicBezTo>
                  <a:cubicBezTo>
                    <a:pt x="3051724" y="36830"/>
                    <a:pt x="2987872" y="31750"/>
                    <a:pt x="2926476" y="30480"/>
                  </a:cubicBezTo>
                  <a:cubicBezTo>
                    <a:pt x="2776671" y="26670"/>
                    <a:pt x="2624410" y="25400"/>
                    <a:pt x="2474604" y="22860"/>
                  </a:cubicBezTo>
                  <a:cubicBezTo>
                    <a:pt x="2452502" y="22860"/>
                    <a:pt x="2427944" y="22860"/>
                    <a:pt x="2405841" y="22860"/>
                  </a:cubicBezTo>
                  <a:cubicBezTo>
                    <a:pt x="2369004" y="22860"/>
                    <a:pt x="2332166" y="22860"/>
                    <a:pt x="2297785" y="22860"/>
                  </a:cubicBezTo>
                  <a:cubicBezTo>
                    <a:pt x="2219198" y="22860"/>
                    <a:pt x="2140612" y="22860"/>
                    <a:pt x="2064481" y="24130"/>
                  </a:cubicBezTo>
                  <a:cubicBezTo>
                    <a:pt x="1998174" y="25400"/>
                    <a:pt x="880773" y="29210"/>
                    <a:pt x="814466" y="29210"/>
                  </a:cubicBezTo>
                  <a:cubicBezTo>
                    <a:pt x="706409" y="29210"/>
                    <a:pt x="598353" y="26670"/>
                    <a:pt x="490296" y="33020"/>
                  </a:cubicBezTo>
                  <a:cubicBezTo>
                    <a:pt x="433812" y="36830"/>
                    <a:pt x="379784" y="36830"/>
                    <a:pt x="325756" y="38100"/>
                  </a:cubicBezTo>
                  <a:cubicBezTo>
                    <a:pt x="232435" y="41910"/>
                    <a:pt x="139113" y="45720"/>
                    <a:pt x="49530" y="50800"/>
                  </a:cubicBezTo>
                  <a:cubicBezTo>
                    <a:pt x="36830" y="50800"/>
                    <a:pt x="34290" y="53340"/>
                    <a:pt x="33020" y="68756"/>
                  </a:cubicBezTo>
                  <a:cubicBezTo>
                    <a:pt x="31750" y="92565"/>
                    <a:pt x="31750" y="116375"/>
                    <a:pt x="30480" y="140184"/>
                  </a:cubicBezTo>
                  <a:cubicBezTo>
                    <a:pt x="29210" y="179867"/>
                    <a:pt x="26670" y="218227"/>
                    <a:pt x="25400" y="257909"/>
                  </a:cubicBezTo>
                  <a:cubicBezTo>
                    <a:pt x="20320" y="300237"/>
                    <a:pt x="26670" y="1334628"/>
                    <a:pt x="29210" y="1376956"/>
                  </a:cubicBezTo>
                  <a:cubicBezTo>
                    <a:pt x="29210" y="1421930"/>
                    <a:pt x="29210" y="1468226"/>
                    <a:pt x="30480" y="1513200"/>
                  </a:cubicBezTo>
                  <a:cubicBezTo>
                    <a:pt x="30480" y="1546269"/>
                    <a:pt x="33020" y="1579337"/>
                    <a:pt x="33020" y="1612406"/>
                  </a:cubicBezTo>
                  <a:cubicBezTo>
                    <a:pt x="33020" y="1648120"/>
                    <a:pt x="33020" y="1683835"/>
                    <a:pt x="31750" y="1719448"/>
                  </a:cubicBezTo>
                  <a:cubicBezTo>
                    <a:pt x="31750" y="1723258"/>
                    <a:pt x="31750" y="1725798"/>
                    <a:pt x="31750" y="1729608"/>
                  </a:cubicBezTo>
                  <a:cubicBezTo>
                    <a:pt x="31750" y="1739768"/>
                    <a:pt x="35560" y="1743578"/>
                    <a:pt x="44450" y="1743578"/>
                  </a:cubicBezTo>
                  <a:cubicBezTo>
                    <a:pt x="67894" y="1743578"/>
                    <a:pt x="102276" y="1744848"/>
                    <a:pt x="134202" y="1744848"/>
                  </a:cubicBezTo>
                  <a:cubicBezTo>
                    <a:pt x="180862" y="1744848"/>
                    <a:pt x="229979" y="1742308"/>
                    <a:pt x="276639" y="1744848"/>
                  </a:cubicBezTo>
                  <a:cubicBezTo>
                    <a:pt x="352770" y="1748658"/>
                    <a:pt x="428901" y="1751198"/>
                    <a:pt x="505031" y="1749928"/>
                  </a:cubicBezTo>
                  <a:cubicBezTo>
                    <a:pt x="554148" y="1748658"/>
                    <a:pt x="600809" y="1751198"/>
                    <a:pt x="649925" y="1751198"/>
                  </a:cubicBezTo>
                  <a:cubicBezTo>
                    <a:pt x="721144" y="1751198"/>
                    <a:pt x="792363" y="1749928"/>
                    <a:pt x="863582" y="1751198"/>
                  </a:cubicBezTo>
                  <a:cubicBezTo>
                    <a:pt x="969183" y="1752468"/>
                    <a:pt x="2128333" y="1742308"/>
                    <a:pt x="2236389" y="1744848"/>
                  </a:cubicBezTo>
                  <a:cubicBezTo>
                    <a:pt x="2283050" y="1746118"/>
                    <a:pt x="2329710" y="1747388"/>
                    <a:pt x="2373915" y="1747388"/>
                  </a:cubicBezTo>
                  <a:cubicBezTo>
                    <a:pt x="2454958" y="1749928"/>
                    <a:pt x="2533544" y="1746118"/>
                    <a:pt x="2614586" y="1749928"/>
                  </a:cubicBezTo>
                  <a:cubicBezTo>
                    <a:pt x="2680894" y="1752468"/>
                    <a:pt x="2747201" y="1752468"/>
                    <a:pt x="2813508" y="1755008"/>
                  </a:cubicBezTo>
                  <a:cubicBezTo>
                    <a:pt x="2911741" y="1758818"/>
                    <a:pt x="3009975" y="1761358"/>
                    <a:pt x="3108208" y="1762628"/>
                  </a:cubicBezTo>
                  <a:cubicBezTo>
                    <a:pt x="3145045" y="1762628"/>
                    <a:pt x="3165303" y="1761358"/>
                    <a:pt x="3185623" y="1761358"/>
                  </a:cubicBezTo>
                  <a:close/>
                </a:path>
              </a:pathLst>
            </a:custGeom>
            <a:solidFill>
              <a:srgbClr val="000000"/>
            </a:solidFill>
          </p:spPr>
        </p:sp>
      </p:grpSp>
      <p:sp>
        <p:nvSpPr>
          <p:cNvPr name="TextBox 23" id="23"/>
          <p:cNvSpPr txBox="true"/>
          <p:nvPr/>
        </p:nvSpPr>
        <p:spPr>
          <a:xfrm rot="-38735">
            <a:off x="7593523" y="2539235"/>
            <a:ext cx="3519146" cy="1442192"/>
          </a:xfrm>
          <a:prstGeom prst="rect">
            <a:avLst/>
          </a:prstGeom>
        </p:spPr>
        <p:txBody>
          <a:bodyPr anchor="t" rtlCol="false" tIns="0" lIns="0" bIns="0" rIns="0">
            <a:spAutoFit/>
          </a:bodyPr>
          <a:lstStyle/>
          <a:p>
            <a:pPr algn="ctr">
              <a:lnSpc>
                <a:spcPts val="2214"/>
              </a:lnSpc>
            </a:pPr>
            <a:r>
              <a:rPr lang="en-US" sz="2433" b="true">
                <a:solidFill>
                  <a:srgbClr val="000000"/>
                </a:solidFill>
                <a:latin typeface="Telegraf Bold"/>
                <a:ea typeface="Telegraf Bold"/>
                <a:cs typeface="Telegraf Bold"/>
                <a:sym typeface="Telegraf Bold"/>
              </a:rPr>
              <a:t>PERSONALIZATION:</a:t>
            </a:r>
          </a:p>
          <a:p>
            <a:pPr algn="ctr">
              <a:lnSpc>
                <a:spcPts val="2214"/>
              </a:lnSpc>
            </a:pPr>
          </a:p>
          <a:p>
            <a:pPr algn="ctr">
              <a:lnSpc>
                <a:spcPts val="2214"/>
              </a:lnSpc>
            </a:pPr>
            <a:r>
              <a:rPr lang="en-US" sz="2433">
                <a:solidFill>
                  <a:srgbClr val="000000"/>
                </a:solidFill>
                <a:latin typeface="Telegraf"/>
                <a:ea typeface="Telegraf"/>
                <a:cs typeface="Telegraf"/>
                <a:sym typeface="Telegraf"/>
              </a:rPr>
              <a:t>Custom Onboarding</a:t>
            </a:r>
          </a:p>
          <a:p>
            <a:pPr algn="ctr">
              <a:lnSpc>
                <a:spcPts val="2214"/>
              </a:lnSpc>
            </a:pPr>
          </a:p>
          <a:p>
            <a:pPr algn="ctr" marL="0" indent="0" lvl="0">
              <a:lnSpc>
                <a:spcPts val="2214"/>
              </a:lnSpc>
            </a:pPr>
            <a:r>
              <a:rPr lang="en-US" sz="2433">
                <a:solidFill>
                  <a:srgbClr val="000000"/>
                </a:solidFill>
                <a:latin typeface="Telegraf"/>
                <a:ea typeface="Telegraf"/>
                <a:cs typeface="Telegraf"/>
                <a:sym typeface="Telegraf"/>
              </a:rPr>
              <a:t>Specific Group Themes</a:t>
            </a:r>
          </a:p>
        </p:txBody>
      </p:sp>
      <p:sp>
        <p:nvSpPr>
          <p:cNvPr name="AutoShape 24" id="24"/>
          <p:cNvSpPr/>
          <p:nvPr/>
        </p:nvSpPr>
        <p:spPr>
          <a:xfrm rot="-161568">
            <a:off x="8693298" y="1984730"/>
            <a:ext cx="1188211" cy="172738"/>
          </a:xfrm>
          <a:prstGeom prst="rect">
            <a:avLst/>
          </a:prstGeom>
          <a:solidFill>
            <a:srgbClr val="000000"/>
          </a:solidFill>
        </p:spPr>
      </p:sp>
      <p:sp>
        <p:nvSpPr>
          <p:cNvPr name="TextBox 25" id="25"/>
          <p:cNvSpPr txBox="true"/>
          <p:nvPr/>
        </p:nvSpPr>
        <p:spPr>
          <a:xfrm rot="0">
            <a:off x="1745371" y="1182098"/>
            <a:ext cx="8472797" cy="717042"/>
          </a:xfrm>
          <a:prstGeom prst="rect">
            <a:avLst/>
          </a:prstGeom>
        </p:spPr>
        <p:txBody>
          <a:bodyPr anchor="t" rtlCol="false" tIns="0" lIns="0" bIns="0" rIns="0">
            <a:spAutoFit/>
          </a:bodyPr>
          <a:lstStyle/>
          <a:p>
            <a:pPr algn="l" marL="0" indent="0" lvl="0">
              <a:lnSpc>
                <a:spcPts val="5664"/>
              </a:lnSpc>
              <a:spcBef>
                <a:spcPct val="0"/>
              </a:spcBef>
            </a:pPr>
            <a:r>
              <a:rPr lang="en-US" b="true" sz="4800">
                <a:solidFill>
                  <a:srgbClr val="000000"/>
                </a:solidFill>
                <a:latin typeface="RoxboroughCF Bold"/>
                <a:ea typeface="RoxboroughCF Bold"/>
                <a:cs typeface="RoxboroughCF Bold"/>
                <a:sym typeface="RoxboroughCF Bold"/>
              </a:rPr>
              <a:t>Value Conflicts</a:t>
            </a:r>
          </a:p>
        </p:txBody>
      </p:sp>
      <p:grpSp>
        <p:nvGrpSpPr>
          <p:cNvPr name="Group 26" id="26"/>
          <p:cNvGrpSpPr/>
          <p:nvPr/>
        </p:nvGrpSpPr>
        <p:grpSpPr>
          <a:xfrm rot="99346">
            <a:off x="13151823" y="5621627"/>
            <a:ext cx="4074923" cy="2312173"/>
            <a:chOff x="0" y="0"/>
            <a:chExt cx="3203403" cy="1817659"/>
          </a:xfrm>
        </p:grpSpPr>
        <p:sp>
          <p:nvSpPr>
            <p:cNvPr name="Freeform 27" id="27"/>
            <p:cNvSpPr/>
            <p:nvPr/>
          </p:nvSpPr>
          <p:spPr>
            <a:xfrm flipH="false" flipV="false" rot="0">
              <a:off x="10160" y="16510"/>
              <a:ext cx="3180543" cy="1789719"/>
            </a:xfrm>
            <a:custGeom>
              <a:avLst/>
              <a:gdLst/>
              <a:ahLst/>
              <a:cxnLst/>
              <a:rect r="r" b="b" t="t" l="l"/>
              <a:pathLst>
                <a:path h="1789719" w="3180543">
                  <a:moveTo>
                    <a:pt x="3180543" y="1789719"/>
                  </a:moveTo>
                  <a:lnTo>
                    <a:pt x="0" y="1782099"/>
                  </a:lnTo>
                  <a:lnTo>
                    <a:pt x="0" y="633948"/>
                  </a:lnTo>
                  <a:lnTo>
                    <a:pt x="17780" y="19050"/>
                  </a:lnTo>
                  <a:lnTo>
                    <a:pt x="1583904" y="0"/>
                  </a:lnTo>
                  <a:lnTo>
                    <a:pt x="3161493" y="5080"/>
                  </a:lnTo>
                  <a:close/>
                </a:path>
              </a:pathLst>
            </a:custGeom>
            <a:solidFill>
              <a:srgbClr val="CFCFFF"/>
            </a:solidFill>
          </p:spPr>
        </p:sp>
        <p:sp>
          <p:nvSpPr>
            <p:cNvPr name="Freeform 28" id="28"/>
            <p:cNvSpPr/>
            <p:nvPr/>
          </p:nvSpPr>
          <p:spPr>
            <a:xfrm flipH="false" flipV="false" rot="0">
              <a:off x="-3810" y="0"/>
              <a:ext cx="3209753" cy="1816389"/>
            </a:xfrm>
            <a:custGeom>
              <a:avLst/>
              <a:gdLst/>
              <a:ahLst/>
              <a:cxnLst/>
              <a:rect r="r" b="b" t="t" l="l"/>
              <a:pathLst>
                <a:path h="1816389" w="3209753">
                  <a:moveTo>
                    <a:pt x="3175463" y="21590"/>
                  </a:moveTo>
                  <a:cubicBezTo>
                    <a:pt x="3176733" y="34290"/>
                    <a:pt x="3176733" y="44450"/>
                    <a:pt x="3178003" y="54610"/>
                  </a:cubicBezTo>
                  <a:cubicBezTo>
                    <a:pt x="3180543" y="90496"/>
                    <a:pt x="3181813" y="128368"/>
                    <a:pt x="3184353" y="164887"/>
                  </a:cubicBezTo>
                  <a:cubicBezTo>
                    <a:pt x="3184353" y="217637"/>
                    <a:pt x="3197053" y="1257760"/>
                    <a:pt x="3203403" y="1310510"/>
                  </a:cubicBezTo>
                  <a:cubicBezTo>
                    <a:pt x="3209753" y="1390312"/>
                    <a:pt x="3205943" y="1471466"/>
                    <a:pt x="3205943" y="1551267"/>
                  </a:cubicBezTo>
                  <a:cubicBezTo>
                    <a:pt x="3205943" y="1621601"/>
                    <a:pt x="3207213" y="1686524"/>
                    <a:pt x="3208483" y="1755429"/>
                  </a:cubicBezTo>
                  <a:cubicBezTo>
                    <a:pt x="3208483" y="1777019"/>
                    <a:pt x="3208483" y="1790989"/>
                    <a:pt x="3208483" y="1815119"/>
                  </a:cubicBezTo>
                  <a:cubicBezTo>
                    <a:pt x="3185623" y="1815119"/>
                    <a:pt x="3165303" y="1816389"/>
                    <a:pt x="3140133" y="1815119"/>
                  </a:cubicBezTo>
                  <a:cubicBezTo>
                    <a:pt x="2980504" y="1810039"/>
                    <a:pt x="2818420" y="1816389"/>
                    <a:pt x="2658791" y="1811309"/>
                  </a:cubicBezTo>
                  <a:cubicBezTo>
                    <a:pt x="2563014" y="1807499"/>
                    <a:pt x="2469693" y="1810039"/>
                    <a:pt x="2373915" y="1807499"/>
                  </a:cubicBezTo>
                  <a:cubicBezTo>
                    <a:pt x="2329710" y="1806229"/>
                    <a:pt x="2285506" y="1804959"/>
                    <a:pt x="2241301" y="1803689"/>
                  </a:cubicBezTo>
                  <a:cubicBezTo>
                    <a:pt x="2214287" y="1803689"/>
                    <a:pt x="2189728" y="1804959"/>
                    <a:pt x="2162714" y="1804959"/>
                  </a:cubicBezTo>
                  <a:cubicBezTo>
                    <a:pt x="2093951" y="1803689"/>
                    <a:pt x="1904852" y="1804959"/>
                    <a:pt x="1836089" y="1803689"/>
                  </a:cubicBezTo>
                  <a:cubicBezTo>
                    <a:pt x="1786973" y="1802419"/>
                    <a:pt x="804642" y="1811309"/>
                    <a:pt x="755526" y="1810039"/>
                  </a:cubicBezTo>
                  <a:cubicBezTo>
                    <a:pt x="743247" y="1810039"/>
                    <a:pt x="728512" y="1811309"/>
                    <a:pt x="716232" y="1811309"/>
                  </a:cubicBezTo>
                  <a:cubicBezTo>
                    <a:pt x="686762" y="1811309"/>
                    <a:pt x="659748" y="1812579"/>
                    <a:pt x="630278" y="1812579"/>
                  </a:cubicBezTo>
                  <a:cubicBezTo>
                    <a:pt x="556604" y="1812579"/>
                    <a:pt x="485385" y="1811309"/>
                    <a:pt x="411710" y="1810039"/>
                  </a:cubicBezTo>
                  <a:cubicBezTo>
                    <a:pt x="367505" y="1808769"/>
                    <a:pt x="323300" y="1807499"/>
                    <a:pt x="281551" y="1806229"/>
                  </a:cubicBezTo>
                  <a:cubicBezTo>
                    <a:pt x="202965" y="1804959"/>
                    <a:pt x="124378" y="1803689"/>
                    <a:pt x="48260" y="1803689"/>
                  </a:cubicBezTo>
                  <a:cubicBezTo>
                    <a:pt x="38100" y="1803689"/>
                    <a:pt x="29210" y="1803689"/>
                    <a:pt x="19050" y="1802419"/>
                  </a:cubicBezTo>
                  <a:cubicBezTo>
                    <a:pt x="10160" y="1801149"/>
                    <a:pt x="5080" y="1794799"/>
                    <a:pt x="7620" y="1785909"/>
                  </a:cubicBezTo>
                  <a:cubicBezTo>
                    <a:pt x="16510" y="1754152"/>
                    <a:pt x="12700" y="1720338"/>
                    <a:pt x="11430" y="1685171"/>
                  </a:cubicBezTo>
                  <a:cubicBezTo>
                    <a:pt x="10160" y="1613485"/>
                    <a:pt x="6350" y="1543152"/>
                    <a:pt x="7620" y="1471466"/>
                  </a:cubicBezTo>
                  <a:cubicBezTo>
                    <a:pt x="5080" y="1382196"/>
                    <a:pt x="0" y="277150"/>
                    <a:pt x="7620" y="186528"/>
                  </a:cubicBezTo>
                  <a:cubicBezTo>
                    <a:pt x="8890" y="168945"/>
                    <a:pt x="7620" y="150009"/>
                    <a:pt x="8890" y="132426"/>
                  </a:cubicBezTo>
                  <a:cubicBezTo>
                    <a:pt x="10160" y="104022"/>
                    <a:pt x="12700" y="72913"/>
                    <a:pt x="13970" y="44450"/>
                  </a:cubicBezTo>
                  <a:cubicBezTo>
                    <a:pt x="13970" y="41910"/>
                    <a:pt x="15240" y="39370"/>
                    <a:pt x="16510" y="38100"/>
                  </a:cubicBezTo>
                  <a:cubicBezTo>
                    <a:pt x="38100" y="35560"/>
                    <a:pt x="62983" y="30480"/>
                    <a:pt x="102276" y="29210"/>
                  </a:cubicBezTo>
                  <a:cubicBezTo>
                    <a:pt x="168583" y="25400"/>
                    <a:pt x="234890" y="22860"/>
                    <a:pt x="303654" y="20320"/>
                  </a:cubicBezTo>
                  <a:cubicBezTo>
                    <a:pt x="350314" y="17780"/>
                    <a:pt x="396975" y="16510"/>
                    <a:pt x="441180" y="13970"/>
                  </a:cubicBezTo>
                  <a:cubicBezTo>
                    <a:pt x="485385" y="11430"/>
                    <a:pt x="532045" y="8890"/>
                    <a:pt x="576250" y="8890"/>
                  </a:cubicBezTo>
                  <a:cubicBezTo>
                    <a:pt x="625367" y="7620"/>
                    <a:pt x="674483" y="10160"/>
                    <a:pt x="723600" y="8890"/>
                  </a:cubicBezTo>
                  <a:cubicBezTo>
                    <a:pt x="784996" y="8890"/>
                    <a:pt x="1897485" y="6350"/>
                    <a:pt x="1958881" y="5080"/>
                  </a:cubicBezTo>
                  <a:cubicBezTo>
                    <a:pt x="2017821" y="3810"/>
                    <a:pt x="2076760" y="2540"/>
                    <a:pt x="2138156" y="2540"/>
                  </a:cubicBezTo>
                  <a:cubicBezTo>
                    <a:pt x="2238845" y="1270"/>
                    <a:pt x="2337078" y="0"/>
                    <a:pt x="2437767" y="0"/>
                  </a:cubicBezTo>
                  <a:cubicBezTo>
                    <a:pt x="2479516" y="0"/>
                    <a:pt x="2523721" y="2540"/>
                    <a:pt x="2565470" y="2540"/>
                  </a:cubicBezTo>
                  <a:cubicBezTo>
                    <a:pt x="2680894" y="3810"/>
                    <a:pt x="2798773" y="5080"/>
                    <a:pt x="2914197" y="7620"/>
                  </a:cubicBezTo>
                  <a:cubicBezTo>
                    <a:pt x="2975593" y="8890"/>
                    <a:pt x="3036989" y="12700"/>
                    <a:pt x="3098384" y="16510"/>
                  </a:cubicBezTo>
                  <a:cubicBezTo>
                    <a:pt x="3113119" y="16510"/>
                    <a:pt x="3127854" y="16510"/>
                    <a:pt x="3140133" y="16510"/>
                  </a:cubicBezTo>
                  <a:cubicBezTo>
                    <a:pt x="3156413" y="17780"/>
                    <a:pt x="3165303" y="20320"/>
                    <a:pt x="3175463" y="21590"/>
                  </a:cubicBezTo>
                  <a:close/>
                  <a:moveTo>
                    <a:pt x="3185623" y="1798609"/>
                  </a:moveTo>
                  <a:cubicBezTo>
                    <a:pt x="3186893" y="1782099"/>
                    <a:pt x="3188163" y="1769399"/>
                    <a:pt x="3188163" y="1756699"/>
                  </a:cubicBezTo>
                  <a:cubicBezTo>
                    <a:pt x="3186893" y="1679761"/>
                    <a:pt x="3185623" y="1608075"/>
                    <a:pt x="3185623" y="1530979"/>
                  </a:cubicBezTo>
                  <a:cubicBezTo>
                    <a:pt x="3185623" y="1495812"/>
                    <a:pt x="3188163" y="1460645"/>
                    <a:pt x="3186893" y="1425478"/>
                  </a:cubicBezTo>
                  <a:cubicBezTo>
                    <a:pt x="3186893" y="1393017"/>
                    <a:pt x="3185623" y="1359203"/>
                    <a:pt x="3184353" y="1326741"/>
                  </a:cubicBezTo>
                  <a:cubicBezTo>
                    <a:pt x="3179273" y="1276696"/>
                    <a:pt x="3167843" y="240631"/>
                    <a:pt x="3167843" y="190586"/>
                  </a:cubicBezTo>
                  <a:cubicBezTo>
                    <a:pt x="3165303" y="148656"/>
                    <a:pt x="3162763" y="105374"/>
                    <a:pt x="3160223" y="63500"/>
                  </a:cubicBezTo>
                  <a:cubicBezTo>
                    <a:pt x="3158953" y="44450"/>
                    <a:pt x="3157683" y="43180"/>
                    <a:pt x="3132766" y="41910"/>
                  </a:cubicBezTo>
                  <a:cubicBezTo>
                    <a:pt x="3125398" y="41910"/>
                    <a:pt x="3120487" y="41910"/>
                    <a:pt x="3113119" y="40640"/>
                  </a:cubicBezTo>
                  <a:cubicBezTo>
                    <a:pt x="3051724" y="36830"/>
                    <a:pt x="2987872" y="31750"/>
                    <a:pt x="2926476" y="30480"/>
                  </a:cubicBezTo>
                  <a:cubicBezTo>
                    <a:pt x="2776671" y="26670"/>
                    <a:pt x="2624410" y="25400"/>
                    <a:pt x="2474604" y="22860"/>
                  </a:cubicBezTo>
                  <a:cubicBezTo>
                    <a:pt x="2452502" y="22860"/>
                    <a:pt x="2427944" y="22860"/>
                    <a:pt x="2405841" y="22860"/>
                  </a:cubicBezTo>
                  <a:cubicBezTo>
                    <a:pt x="2369004" y="22860"/>
                    <a:pt x="2332166" y="22860"/>
                    <a:pt x="2297785" y="22860"/>
                  </a:cubicBezTo>
                  <a:cubicBezTo>
                    <a:pt x="2219198" y="22860"/>
                    <a:pt x="2140612" y="22860"/>
                    <a:pt x="2064481" y="24130"/>
                  </a:cubicBezTo>
                  <a:cubicBezTo>
                    <a:pt x="1998174" y="25400"/>
                    <a:pt x="880773" y="29210"/>
                    <a:pt x="814466" y="29210"/>
                  </a:cubicBezTo>
                  <a:cubicBezTo>
                    <a:pt x="706409" y="29210"/>
                    <a:pt x="598353" y="26670"/>
                    <a:pt x="490296" y="33020"/>
                  </a:cubicBezTo>
                  <a:cubicBezTo>
                    <a:pt x="433812" y="36830"/>
                    <a:pt x="379784" y="36830"/>
                    <a:pt x="325756" y="38100"/>
                  </a:cubicBezTo>
                  <a:cubicBezTo>
                    <a:pt x="232435" y="41910"/>
                    <a:pt x="139113" y="45720"/>
                    <a:pt x="49530" y="50800"/>
                  </a:cubicBezTo>
                  <a:cubicBezTo>
                    <a:pt x="36830" y="50800"/>
                    <a:pt x="34290" y="53340"/>
                    <a:pt x="33020" y="68855"/>
                  </a:cubicBezTo>
                  <a:cubicBezTo>
                    <a:pt x="31750" y="93201"/>
                    <a:pt x="31750" y="117547"/>
                    <a:pt x="30480" y="141894"/>
                  </a:cubicBezTo>
                  <a:cubicBezTo>
                    <a:pt x="29210" y="182471"/>
                    <a:pt x="26670" y="221695"/>
                    <a:pt x="25400" y="262272"/>
                  </a:cubicBezTo>
                  <a:cubicBezTo>
                    <a:pt x="20320" y="305554"/>
                    <a:pt x="26670" y="1363260"/>
                    <a:pt x="29210" y="1406543"/>
                  </a:cubicBezTo>
                  <a:cubicBezTo>
                    <a:pt x="29210" y="1452530"/>
                    <a:pt x="29210" y="1499870"/>
                    <a:pt x="30480" y="1545857"/>
                  </a:cubicBezTo>
                  <a:cubicBezTo>
                    <a:pt x="30480" y="1579671"/>
                    <a:pt x="33020" y="1613485"/>
                    <a:pt x="33020" y="1647299"/>
                  </a:cubicBezTo>
                  <a:cubicBezTo>
                    <a:pt x="33020" y="1683819"/>
                    <a:pt x="33020" y="1720338"/>
                    <a:pt x="31750" y="1756699"/>
                  </a:cubicBezTo>
                  <a:cubicBezTo>
                    <a:pt x="31750" y="1760509"/>
                    <a:pt x="31750" y="1763049"/>
                    <a:pt x="31750" y="1766859"/>
                  </a:cubicBezTo>
                  <a:cubicBezTo>
                    <a:pt x="31750" y="1777019"/>
                    <a:pt x="35560" y="1780829"/>
                    <a:pt x="44450" y="1780829"/>
                  </a:cubicBezTo>
                  <a:cubicBezTo>
                    <a:pt x="67894" y="1780829"/>
                    <a:pt x="102276" y="1782099"/>
                    <a:pt x="134202" y="1782099"/>
                  </a:cubicBezTo>
                  <a:cubicBezTo>
                    <a:pt x="180862" y="1782099"/>
                    <a:pt x="229979" y="1779559"/>
                    <a:pt x="276639" y="1782099"/>
                  </a:cubicBezTo>
                  <a:cubicBezTo>
                    <a:pt x="352770" y="1785909"/>
                    <a:pt x="428901" y="1788449"/>
                    <a:pt x="505031" y="1787179"/>
                  </a:cubicBezTo>
                  <a:cubicBezTo>
                    <a:pt x="554148" y="1785909"/>
                    <a:pt x="600809" y="1788449"/>
                    <a:pt x="649925" y="1788449"/>
                  </a:cubicBezTo>
                  <a:cubicBezTo>
                    <a:pt x="721144" y="1788449"/>
                    <a:pt x="792363" y="1787179"/>
                    <a:pt x="863582" y="1788449"/>
                  </a:cubicBezTo>
                  <a:cubicBezTo>
                    <a:pt x="969183" y="1789719"/>
                    <a:pt x="2128333" y="1779559"/>
                    <a:pt x="2236389" y="1782099"/>
                  </a:cubicBezTo>
                  <a:cubicBezTo>
                    <a:pt x="2283050" y="1783369"/>
                    <a:pt x="2329710" y="1784639"/>
                    <a:pt x="2373915" y="1784639"/>
                  </a:cubicBezTo>
                  <a:cubicBezTo>
                    <a:pt x="2454958" y="1787179"/>
                    <a:pt x="2533544" y="1783369"/>
                    <a:pt x="2614586" y="1787179"/>
                  </a:cubicBezTo>
                  <a:cubicBezTo>
                    <a:pt x="2680894" y="1789719"/>
                    <a:pt x="2747201" y="1789719"/>
                    <a:pt x="2813508" y="1792259"/>
                  </a:cubicBezTo>
                  <a:cubicBezTo>
                    <a:pt x="2911741" y="1796069"/>
                    <a:pt x="3009975" y="1798609"/>
                    <a:pt x="3108208" y="1799879"/>
                  </a:cubicBezTo>
                  <a:cubicBezTo>
                    <a:pt x="3145045" y="1799879"/>
                    <a:pt x="3165303" y="1798609"/>
                    <a:pt x="3185623" y="1798609"/>
                  </a:cubicBezTo>
                  <a:close/>
                </a:path>
              </a:pathLst>
            </a:custGeom>
            <a:solidFill>
              <a:srgbClr val="000000"/>
            </a:solidFill>
          </p:spPr>
        </p:sp>
      </p:grpSp>
      <p:sp>
        <p:nvSpPr>
          <p:cNvPr name="TextBox 29" id="29"/>
          <p:cNvSpPr txBox="true"/>
          <p:nvPr/>
        </p:nvSpPr>
        <p:spPr>
          <a:xfrm rot="122833">
            <a:off x="13293481" y="6118546"/>
            <a:ext cx="3783225" cy="1337977"/>
          </a:xfrm>
          <a:prstGeom prst="rect">
            <a:avLst/>
          </a:prstGeom>
        </p:spPr>
        <p:txBody>
          <a:bodyPr anchor="t" rtlCol="false" tIns="0" lIns="0" bIns="0" rIns="0">
            <a:spAutoFit/>
          </a:bodyPr>
          <a:lstStyle/>
          <a:p>
            <a:pPr algn="ctr">
              <a:lnSpc>
                <a:spcPts val="2070"/>
              </a:lnSpc>
            </a:pPr>
            <a:r>
              <a:rPr lang="en-US" sz="2379" b="true">
                <a:solidFill>
                  <a:srgbClr val="000000"/>
                </a:solidFill>
                <a:latin typeface="Telegraf Bold"/>
                <a:ea typeface="Telegraf Bold"/>
                <a:cs typeface="Telegraf Bold"/>
                <a:sym typeface="Telegraf Bold"/>
              </a:rPr>
              <a:t>COMPATIBILITY:</a:t>
            </a:r>
          </a:p>
          <a:p>
            <a:pPr algn="ctr">
              <a:lnSpc>
                <a:spcPts val="2070"/>
              </a:lnSpc>
            </a:pPr>
          </a:p>
          <a:p>
            <a:pPr algn="ctr">
              <a:lnSpc>
                <a:spcPts val="2070"/>
              </a:lnSpc>
            </a:pPr>
            <a:r>
              <a:rPr lang="en-US" sz="2379">
                <a:solidFill>
                  <a:srgbClr val="000000"/>
                </a:solidFill>
                <a:latin typeface="Telegraf"/>
                <a:ea typeface="Telegraf"/>
                <a:cs typeface="Telegraf"/>
                <a:sym typeface="Telegraf"/>
              </a:rPr>
              <a:t>App Integration</a:t>
            </a:r>
          </a:p>
          <a:p>
            <a:pPr algn="ctr">
              <a:lnSpc>
                <a:spcPts val="2070"/>
              </a:lnSpc>
            </a:pPr>
          </a:p>
          <a:p>
            <a:pPr algn="ctr" marL="0" indent="0" lvl="0">
              <a:lnSpc>
                <a:spcPts val="2070"/>
              </a:lnSpc>
            </a:pPr>
            <a:r>
              <a:rPr lang="en-US" sz="2379">
                <a:solidFill>
                  <a:srgbClr val="000000"/>
                </a:solidFill>
                <a:latin typeface="Telegraf"/>
                <a:ea typeface="Telegraf"/>
                <a:cs typeface="Telegraf"/>
                <a:sym typeface="Telegraf"/>
              </a:rPr>
              <a:t>Flexible “Add To” Options</a:t>
            </a:r>
          </a:p>
        </p:txBody>
      </p:sp>
      <p:sp>
        <p:nvSpPr>
          <p:cNvPr name="AutoShape 30" id="30"/>
          <p:cNvSpPr/>
          <p:nvPr/>
        </p:nvSpPr>
        <p:spPr>
          <a:xfrm rot="0">
            <a:off x="14598897" y="5563238"/>
            <a:ext cx="1161652" cy="168877"/>
          </a:xfrm>
          <a:prstGeom prst="rect">
            <a:avLst/>
          </a:prstGeom>
          <a:solidFill>
            <a:srgbClr val="000000"/>
          </a:solidFill>
        </p:spPr>
      </p:sp>
    </p:spTree>
  </p:cSld>
  <p:clrMapOvr>
    <a:masterClrMapping/>
  </p:clrMapOvr>
</p:sld>
</file>

<file path=ppt/slides/slide8.xml><?xml version="1.0" encoding="utf-8"?>
<p:sld xmlns:p="http://schemas.openxmlformats.org/presentationml/2006/main" xmlns:a="http://schemas.openxmlformats.org/drawingml/2006/main">
  <p:cSld>
    <p:bg>
      <p:bgPr>
        <a:solidFill>
          <a:srgbClr val="EFEFEE"/>
        </a:solidFill>
      </p:bgPr>
    </p:bg>
    <p:spTree>
      <p:nvGrpSpPr>
        <p:cNvPr id="1" name=""/>
        <p:cNvGrpSpPr/>
        <p:nvPr/>
      </p:nvGrpSpPr>
      <p:grpSpPr>
        <a:xfrm>
          <a:off x="0" y="0"/>
          <a:ext cx="0" cy="0"/>
          <a:chOff x="0" y="0"/>
          <a:chExt cx="0" cy="0"/>
        </a:xfrm>
      </p:grpSpPr>
      <p:sp>
        <p:nvSpPr>
          <p:cNvPr name="AutoShape 2" id="2"/>
          <p:cNvSpPr/>
          <p:nvPr/>
        </p:nvSpPr>
        <p:spPr>
          <a:xfrm>
            <a:off x="0" y="6068398"/>
            <a:ext cx="19251599" cy="0"/>
          </a:xfrm>
          <a:prstGeom prst="line">
            <a:avLst/>
          </a:prstGeom>
          <a:ln cap="flat" w="47625">
            <a:solidFill>
              <a:srgbClr val="000000"/>
            </a:solidFill>
            <a:prstDash val="solid"/>
            <a:headEnd type="none" len="sm" w="sm"/>
            <a:tailEnd type="none" len="sm" w="sm"/>
          </a:ln>
        </p:spPr>
      </p:sp>
      <p:grpSp>
        <p:nvGrpSpPr>
          <p:cNvPr name="Group 3" id="3"/>
          <p:cNvGrpSpPr/>
          <p:nvPr/>
        </p:nvGrpSpPr>
        <p:grpSpPr>
          <a:xfrm rot="0">
            <a:off x="3711753" y="5186211"/>
            <a:ext cx="1764375" cy="1764375"/>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5" id="5"/>
          <p:cNvSpPr txBox="true"/>
          <p:nvPr/>
        </p:nvSpPr>
        <p:spPr>
          <a:xfrm rot="0">
            <a:off x="4366698" y="5477848"/>
            <a:ext cx="454485" cy="1047750"/>
          </a:xfrm>
          <a:prstGeom prst="rect">
            <a:avLst/>
          </a:prstGeom>
        </p:spPr>
        <p:txBody>
          <a:bodyPr anchor="t" rtlCol="false" tIns="0" lIns="0" bIns="0" rIns="0">
            <a:spAutoFit/>
          </a:bodyPr>
          <a:lstStyle/>
          <a:p>
            <a:pPr algn="ctr" marL="0" indent="0" lvl="0">
              <a:lnSpc>
                <a:spcPts val="8400"/>
              </a:lnSpc>
              <a:spcBef>
                <a:spcPct val="0"/>
              </a:spcBef>
            </a:pPr>
            <a:r>
              <a:rPr lang="en-US" b="true" sz="6000">
                <a:solidFill>
                  <a:srgbClr val="FFFFFF"/>
                </a:solidFill>
                <a:latin typeface="RoxboroughCF Bold"/>
                <a:ea typeface="RoxboroughCF Bold"/>
                <a:cs typeface="RoxboroughCF Bold"/>
                <a:sym typeface="RoxboroughCF Bold"/>
              </a:rPr>
              <a:t>2</a:t>
            </a:r>
          </a:p>
        </p:txBody>
      </p:sp>
      <p:sp>
        <p:nvSpPr>
          <p:cNvPr name="TextBox 6" id="6"/>
          <p:cNvSpPr txBox="true"/>
          <p:nvPr/>
        </p:nvSpPr>
        <p:spPr>
          <a:xfrm rot="0">
            <a:off x="3388121" y="3541763"/>
            <a:ext cx="11511759" cy="910590"/>
          </a:xfrm>
          <a:prstGeom prst="rect">
            <a:avLst/>
          </a:prstGeom>
        </p:spPr>
        <p:txBody>
          <a:bodyPr anchor="t" rtlCol="false" tIns="0" lIns="0" bIns="0" rIns="0">
            <a:spAutoFit/>
          </a:bodyPr>
          <a:lstStyle/>
          <a:p>
            <a:pPr algn="ctr" marL="0" indent="0" lvl="0">
              <a:lnSpc>
                <a:spcPts val="7080"/>
              </a:lnSpc>
            </a:pPr>
            <a:r>
              <a:rPr lang="en-US" b="true" sz="6000">
                <a:solidFill>
                  <a:srgbClr val="000000"/>
                </a:solidFill>
                <a:latin typeface="RoxboroughCF Bold"/>
                <a:ea typeface="RoxboroughCF Bold"/>
                <a:cs typeface="RoxboroughCF Bold"/>
                <a:sym typeface="RoxboroughCF Bold"/>
              </a:rPr>
              <a:t>Tasks</a:t>
            </a:r>
          </a:p>
        </p:txBody>
      </p:sp>
    </p:spTree>
  </p:cSld>
  <p:clrMapOvr>
    <a:masterClrMapping/>
  </p:clrMapOvr>
</p:sld>
</file>

<file path=ppt/slides/slide9.xml><?xml version="1.0" encoding="utf-8"?>
<p:sld xmlns:p="http://schemas.openxmlformats.org/presentationml/2006/main" xmlns:a="http://schemas.openxmlformats.org/drawingml/2006/main">
  <p:cSld>
    <p:bg>
      <p:bgPr>
        <a:solidFill>
          <a:srgbClr val="EEEEEE"/>
        </a:solidFill>
      </p:bgPr>
    </p:bg>
    <p:spTree>
      <p:nvGrpSpPr>
        <p:cNvPr id="1" name=""/>
        <p:cNvGrpSpPr/>
        <p:nvPr/>
      </p:nvGrpSpPr>
      <p:grpSpPr>
        <a:xfrm>
          <a:off x="0" y="0"/>
          <a:ext cx="0" cy="0"/>
          <a:chOff x="0" y="0"/>
          <a:chExt cx="0" cy="0"/>
        </a:xfrm>
      </p:grpSpPr>
      <p:sp>
        <p:nvSpPr>
          <p:cNvPr name="TextBox 2" id="2"/>
          <p:cNvSpPr txBox="true"/>
          <p:nvPr/>
        </p:nvSpPr>
        <p:spPr>
          <a:xfrm rot="0">
            <a:off x="3381024" y="1038225"/>
            <a:ext cx="10716482" cy="717042"/>
          </a:xfrm>
          <a:prstGeom prst="rect">
            <a:avLst/>
          </a:prstGeom>
        </p:spPr>
        <p:txBody>
          <a:bodyPr anchor="t" rtlCol="false" tIns="0" lIns="0" bIns="0" rIns="0">
            <a:spAutoFit/>
          </a:bodyPr>
          <a:lstStyle/>
          <a:p>
            <a:pPr algn="ctr" marL="0" indent="0" lvl="0">
              <a:lnSpc>
                <a:spcPts val="5664"/>
              </a:lnSpc>
              <a:spcBef>
                <a:spcPct val="0"/>
              </a:spcBef>
            </a:pPr>
            <a:r>
              <a:rPr lang="en-US" b="true" sz="4800">
                <a:solidFill>
                  <a:srgbClr val="000000"/>
                </a:solidFill>
                <a:latin typeface="RoxboroughCF Bold"/>
                <a:ea typeface="RoxboroughCF Bold"/>
                <a:cs typeface="RoxboroughCF Bold"/>
                <a:sym typeface="RoxboroughCF Bold"/>
              </a:rPr>
              <a:t>Our Tasks</a:t>
            </a:r>
          </a:p>
        </p:txBody>
      </p:sp>
      <p:grpSp>
        <p:nvGrpSpPr>
          <p:cNvPr name="Group 3" id="3"/>
          <p:cNvGrpSpPr/>
          <p:nvPr/>
        </p:nvGrpSpPr>
        <p:grpSpPr>
          <a:xfrm rot="0">
            <a:off x="1765383" y="3196020"/>
            <a:ext cx="14757234" cy="1001141"/>
            <a:chOff x="0" y="0"/>
            <a:chExt cx="23845023" cy="1617663"/>
          </a:xfrm>
        </p:grpSpPr>
        <p:sp>
          <p:nvSpPr>
            <p:cNvPr name="Freeform 4" id="4"/>
            <p:cNvSpPr/>
            <p:nvPr/>
          </p:nvSpPr>
          <p:spPr>
            <a:xfrm flipH="false" flipV="false" rot="0">
              <a:off x="57150" y="58420"/>
              <a:ext cx="23775174" cy="1546543"/>
            </a:xfrm>
            <a:custGeom>
              <a:avLst/>
              <a:gdLst/>
              <a:ahLst/>
              <a:cxnLst/>
              <a:rect r="r" b="b" t="t" l="l"/>
              <a:pathLst>
                <a:path h="1546543" w="23775174">
                  <a:moveTo>
                    <a:pt x="23690083" y="1516063"/>
                  </a:moveTo>
                  <a:lnTo>
                    <a:pt x="0" y="1516063"/>
                  </a:lnTo>
                  <a:cubicBezTo>
                    <a:pt x="5080" y="1533843"/>
                    <a:pt x="21590" y="1546543"/>
                    <a:pt x="40640" y="1546543"/>
                  </a:cubicBezTo>
                  <a:lnTo>
                    <a:pt x="23731993" y="1546543"/>
                  </a:lnTo>
                  <a:cubicBezTo>
                    <a:pt x="23756124" y="1546543"/>
                    <a:pt x="23775174" y="1527493"/>
                    <a:pt x="23775174" y="1503363"/>
                  </a:cubicBezTo>
                  <a:lnTo>
                    <a:pt x="23775174" y="40640"/>
                  </a:lnTo>
                  <a:cubicBezTo>
                    <a:pt x="23775174" y="21590"/>
                    <a:pt x="23762474" y="6350"/>
                    <a:pt x="23745963" y="0"/>
                  </a:cubicBezTo>
                  <a:lnTo>
                    <a:pt x="23745963" y="1460183"/>
                  </a:lnTo>
                  <a:cubicBezTo>
                    <a:pt x="23745963" y="1490663"/>
                    <a:pt x="23720563" y="1516063"/>
                    <a:pt x="23690083" y="1516063"/>
                  </a:cubicBezTo>
                  <a:close/>
                </a:path>
              </a:pathLst>
            </a:custGeom>
            <a:solidFill>
              <a:srgbClr val="000000"/>
            </a:solidFill>
          </p:spPr>
        </p:sp>
        <p:sp>
          <p:nvSpPr>
            <p:cNvPr name="Freeform 5" id="5"/>
            <p:cNvSpPr/>
            <p:nvPr/>
          </p:nvSpPr>
          <p:spPr>
            <a:xfrm flipH="false" flipV="false" rot="0">
              <a:off x="12700" y="12700"/>
              <a:ext cx="23777713" cy="1549083"/>
            </a:xfrm>
            <a:custGeom>
              <a:avLst/>
              <a:gdLst/>
              <a:ahLst/>
              <a:cxnLst/>
              <a:rect r="r" b="b" t="t" l="l"/>
              <a:pathLst>
                <a:path h="1549083" w="23777713">
                  <a:moveTo>
                    <a:pt x="43180" y="1549083"/>
                  </a:moveTo>
                  <a:lnTo>
                    <a:pt x="23734533" y="1549083"/>
                  </a:lnTo>
                  <a:cubicBezTo>
                    <a:pt x="23758663" y="1549083"/>
                    <a:pt x="23777713" y="1530033"/>
                    <a:pt x="23777713" y="1505903"/>
                  </a:cubicBezTo>
                  <a:lnTo>
                    <a:pt x="23777713" y="43180"/>
                  </a:lnTo>
                  <a:cubicBezTo>
                    <a:pt x="23777713" y="19050"/>
                    <a:pt x="23758663" y="0"/>
                    <a:pt x="23734533" y="0"/>
                  </a:cubicBezTo>
                  <a:lnTo>
                    <a:pt x="43180" y="0"/>
                  </a:lnTo>
                  <a:cubicBezTo>
                    <a:pt x="19050" y="0"/>
                    <a:pt x="0" y="19050"/>
                    <a:pt x="0" y="43180"/>
                  </a:cubicBezTo>
                  <a:lnTo>
                    <a:pt x="0" y="1505903"/>
                  </a:lnTo>
                  <a:cubicBezTo>
                    <a:pt x="0" y="1530033"/>
                    <a:pt x="19050" y="1549083"/>
                    <a:pt x="43180" y="1549083"/>
                  </a:cubicBezTo>
                  <a:close/>
                </a:path>
              </a:pathLst>
            </a:custGeom>
            <a:solidFill>
              <a:srgbClr val="F8F8F8"/>
            </a:solidFill>
          </p:spPr>
        </p:sp>
        <p:sp>
          <p:nvSpPr>
            <p:cNvPr name="Freeform 6" id="6"/>
            <p:cNvSpPr/>
            <p:nvPr/>
          </p:nvSpPr>
          <p:spPr>
            <a:xfrm flipH="false" flipV="false" rot="0">
              <a:off x="0" y="0"/>
              <a:ext cx="23845024" cy="1617663"/>
            </a:xfrm>
            <a:custGeom>
              <a:avLst/>
              <a:gdLst/>
              <a:ahLst/>
              <a:cxnLst/>
              <a:rect r="r" b="b" t="t" l="l"/>
              <a:pathLst>
                <a:path h="1617663" w="23845024">
                  <a:moveTo>
                    <a:pt x="23801843" y="44450"/>
                  </a:moveTo>
                  <a:cubicBezTo>
                    <a:pt x="23796763" y="19050"/>
                    <a:pt x="23773902" y="0"/>
                    <a:pt x="23747233" y="0"/>
                  </a:cubicBezTo>
                  <a:lnTo>
                    <a:pt x="55880" y="0"/>
                  </a:lnTo>
                  <a:cubicBezTo>
                    <a:pt x="25400" y="0"/>
                    <a:pt x="0" y="25400"/>
                    <a:pt x="0" y="55880"/>
                  </a:cubicBezTo>
                  <a:lnTo>
                    <a:pt x="0" y="1518603"/>
                  </a:lnTo>
                  <a:cubicBezTo>
                    <a:pt x="0" y="1545273"/>
                    <a:pt x="17780" y="1566863"/>
                    <a:pt x="43180" y="1573213"/>
                  </a:cubicBezTo>
                  <a:cubicBezTo>
                    <a:pt x="48260" y="1598613"/>
                    <a:pt x="71120" y="1617663"/>
                    <a:pt x="97790" y="1617663"/>
                  </a:cubicBezTo>
                  <a:lnTo>
                    <a:pt x="23789143" y="1617663"/>
                  </a:lnTo>
                  <a:cubicBezTo>
                    <a:pt x="23819624" y="1617663"/>
                    <a:pt x="23845024" y="1592263"/>
                    <a:pt x="23845024" y="1561783"/>
                  </a:cubicBezTo>
                  <a:lnTo>
                    <a:pt x="23845024" y="99060"/>
                  </a:lnTo>
                  <a:cubicBezTo>
                    <a:pt x="23845024" y="72390"/>
                    <a:pt x="23827243" y="50800"/>
                    <a:pt x="23801843" y="44450"/>
                  </a:cubicBezTo>
                  <a:close/>
                  <a:moveTo>
                    <a:pt x="12700" y="1518603"/>
                  </a:moveTo>
                  <a:lnTo>
                    <a:pt x="12700" y="55880"/>
                  </a:lnTo>
                  <a:cubicBezTo>
                    <a:pt x="12700" y="31750"/>
                    <a:pt x="31750" y="12700"/>
                    <a:pt x="55880" y="12700"/>
                  </a:cubicBezTo>
                  <a:lnTo>
                    <a:pt x="23747233" y="12700"/>
                  </a:lnTo>
                  <a:cubicBezTo>
                    <a:pt x="23771363" y="12700"/>
                    <a:pt x="23790413" y="31750"/>
                    <a:pt x="23790413" y="55880"/>
                  </a:cubicBezTo>
                  <a:lnTo>
                    <a:pt x="23790413" y="1518603"/>
                  </a:lnTo>
                  <a:cubicBezTo>
                    <a:pt x="23790413" y="1542733"/>
                    <a:pt x="23771363" y="1561783"/>
                    <a:pt x="23747233" y="1561783"/>
                  </a:cubicBezTo>
                  <a:lnTo>
                    <a:pt x="55880" y="1561783"/>
                  </a:lnTo>
                  <a:cubicBezTo>
                    <a:pt x="31750" y="1561783"/>
                    <a:pt x="12700" y="1542733"/>
                    <a:pt x="12700" y="1518603"/>
                  </a:cubicBezTo>
                  <a:close/>
                  <a:moveTo>
                    <a:pt x="23832324" y="1561783"/>
                  </a:moveTo>
                  <a:cubicBezTo>
                    <a:pt x="23832324" y="1585913"/>
                    <a:pt x="23813274" y="1604963"/>
                    <a:pt x="23789143" y="1604963"/>
                  </a:cubicBezTo>
                  <a:lnTo>
                    <a:pt x="97790" y="1604963"/>
                  </a:lnTo>
                  <a:cubicBezTo>
                    <a:pt x="78740" y="1604963"/>
                    <a:pt x="62230" y="1592263"/>
                    <a:pt x="57150" y="1574483"/>
                  </a:cubicBezTo>
                  <a:lnTo>
                    <a:pt x="23747233" y="1574483"/>
                  </a:lnTo>
                  <a:cubicBezTo>
                    <a:pt x="23777713" y="1574483"/>
                    <a:pt x="23803113" y="1549083"/>
                    <a:pt x="23803113" y="1518603"/>
                  </a:cubicBezTo>
                  <a:lnTo>
                    <a:pt x="23803113" y="58420"/>
                  </a:lnTo>
                  <a:cubicBezTo>
                    <a:pt x="23819624" y="64770"/>
                    <a:pt x="23832324" y="80010"/>
                    <a:pt x="23832324" y="99060"/>
                  </a:cubicBezTo>
                  <a:lnTo>
                    <a:pt x="23832324" y="1561783"/>
                  </a:lnTo>
                  <a:close/>
                </a:path>
              </a:pathLst>
            </a:custGeom>
            <a:solidFill>
              <a:srgbClr val="000000"/>
            </a:solidFill>
          </p:spPr>
        </p:sp>
      </p:grpSp>
      <p:grpSp>
        <p:nvGrpSpPr>
          <p:cNvPr name="Group 7" id="7"/>
          <p:cNvGrpSpPr/>
          <p:nvPr/>
        </p:nvGrpSpPr>
        <p:grpSpPr>
          <a:xfrm rot="0">
            <a:off x="1765383" y="2322290"/>
            <a:ext cx="3027492" cy="873730"/>
            <a:chOff x="0" y="0"/>
            <a:chExt cx="6470346" cy="1867332"/>
          </a:xfrm>
        </p:grpSpPr>
        <p:sp>
          <p:nvSpPr>
            <p:cNvPr name="Freeform 8" id="8"/>
            <p:cNvSpPr/>
            <p:nvPr/>
          </p:nvSpPr>
          <p:spPr>
            <a:xfrm flipH="false" flipV="false" rot="0">
              <a:off x="57150" y="58420"/>
              <a:ext cx="6400496" cy="1796212"/>
            </a:xfrm>
            <a:custGeom>
              <a:avLst/>
              <a:gdLst/>
              <a:ahLst/>
              <a:cxnLst/>
              <a:rect r="r" b="b" t="t" l="l"/>
              <a:pathLst>
                <a:path h="1796212" w="6400496">
                  <a:moveTo>
                    <a:pt x="6315406" y="1765732"/>
                  </a:moveTo>
                  <a:lnTo>
                    <a:pt x="0" y="1765732"/>
                  </a:lnTo>
                  <a:cubicBezTo>
                    <a:pt x="5080" y="1783512"/>
                    <a:pt x="21590" y="1796212"/>
                    <a:pt x="40640" y="1796212"/>
                  </a:cubicBezTo>
                  <a:lnTo>
                    <a:pt x="6357316" y="1796212"/>
                  </a:lnTo>
                  <a:cubicBezTo>
                    <a:pt x="6381446" y="1796212"/>
                    <a:pt x="6400496" y="1777162"/>
                    <a:pt x="6400496" y="1753032"/>
                  </a:cubicBezTo>
                  <a:lnTo>
                    <a:pt x="6400496" y="40640"/>
                  </a:lnTo>
                  <a:cubicBezTo>
                    <a:pt x="6400496" y="21590"/>
                    <a:pt x="6387796" y="6350"/>
                    <a:pt x="6371286" y="0"/>
                  </a:cubicBezTo>
                  <a:lnTo>
                    <a:pt x="6371286" y="1709852"/>
                  </a:lnTo>
                  <a:cubicBezTo>
                    <a:pt x="6371286" y="1740332"/>
                    <a:pt x="6345886" y="1765732"/>
                    <a:pt x="6315406" y="1765732"/>
                  </a:cubicBezTo>
                  <a:close/>
                </a:path>
              </a:pathLst>
            </a:custGeom>
            <a:solidFill>
              <a:srgbClr val="000000"/>
            </a:solidFill>
          </p:spPr>
        </p:sp>
        <p:sp>
          <p:nvSpPr>
            <p:cNvPr name="Freeform 9" id="9"/>
            <p:cNvSpPr/>
            <p:nvPr/>
          </p:nvSpPr>
          <p:spPr>
            <a:xfrm flipH="false" flipV="false" rot="0">
              <a:off x="12700" y="12700"/>
              <a:ext cx="6403036" cy="1798752"/>
            </a:xfrm>
            <a:custGeom>
              <a:avLst/>
              <a:gdLst/>
              <a:ahLst/>
              <a:cxnLst/>
              <a:rect r="r" b="b" t="t" l="l"/>
              <a:pathLst>
                <a:path h="1798752" w="6403036">
                  <a:moveTo>
                    <a:pt x="43180" y="1798752"/>
                  </a:moveTo>
                  <a:lnTo>
                    <a:pt x="6359856" y="1798752"/>
                  </a:lnTo>
                  <a:cubicBezTo>
                    <a:pt x="6383986" y="1798752"/>
                    <a:pt x="6403036" y="1779702"/>
                    <a:pt x="6403036" y="1755572"/>
                  </a:cubicBezTo>
                  <a:lnTo>
                    <a:pt x="6403036" y="43180"/>
                  </a:lnTo>
                  <a:cubicBezTo>
                    <a:pt x="6403036" y="19050"/>
                    <a:pt x="6383986" y="0"/>
                    <a:pt x="6359856" y="0"/>
                  </a:cubicBezTo>
                  <a:lnTo>
                    <a:pt x="43180" y="0"/>
                  </a:lnTo>
                  <a:cubicBezTo>
                    <a:pt x="19050" y="0"/>
                    <a:pt x="0" y="19050"/>
                    <a:pt x="0" y="43180"/>
                  </a:cubicBezTo>
                  <a:lnTo>
                    <a:pt x="0" y="1755572"/>
                  </a:lnTo>
                  <a:cubicBezTo>
                    <a:pt x="0" y="1779702"/>
                    <a:pt x="19050" y="1798752"/>
                    <a:pt x="43180" y="1798752"/>
                  </a:cubicBezTo>
                  <a:close/>
                </a:path>
              </a:pathLst>
            </a:custGeom>
            <a:solidFill>
              <a:srgbClr val="EEEEFF"/>
            </a:solidFill>
          </p:spPr>
        </p:sp>
        <p:sp>
          <p:nvSpPr>
            <p:cNvPr name="Freeform 10" id="10"/>
            <p:cNvSpPr/>
            <p:nvPr/>
          </p:nvSpPr>
          <p:spPr>
            <a:xfrm flipH="false" flipV="false" rot="0">
              <a:off x="0" y="0"/>
              <a:ext cx="6470346" cy="1867332"/>
            </a:xfrm>
            <a:custGeom>
              <a:avLst/>
              <a:gdLst/>
              <a:ahLst/>
              <a:cxnLst/>
              <a:rect r="r" b="b" t="t" l="l"/>
              <a:pathLst>
                <a:path h="1867332" w="6470346">
                  <a:moveTo>
                    <a:pt x="6427166" y="44450"/>
                  </a:moveTo>
                  <a:cubicBezTo>
                    <a:pt x="6422086" y="19050"/>
                    <a:pt x="6399226" y="0"/>
                    <a:pt x="6372556" y="0"/>
                  </a:cubicBezTo>
                  <a:lnTo>
                    <a:pt x="55880" y="0"/>
                  </a:lnTo>
                  <a:cubicBezTo>
                    <a:pt x="25400" y="0"/>
                    <a:pt x="0" y="25400"/>
                    <a:pt x="0" y="55880"/>
                  </a:cubicBezTo>
                  <a:lnTo>
                    <a:pt x="0" y="1768272"/>
                  </a:lnTo>
                  <a:cubicBezTo>
                    <a:pt x="0" y="1794942"/>
                    <a:pt x="17780" y="1816532"/>
                    <a:pt x="43180" y="1822882"/>
                  </a:cubicBezTo>
                  <a:cubicBezTo>
                    <a:pt x="48260" y="1848282"/>
                    <a:pt x="71120" y="1867332"/>
                    <a:pt x="97790" y="1867332"/>
                  </a:cubicBezTo>
                  <a:lnTo>
                    <a:pt x="6414466" y="1867332"/>
                  </a:lnTo>
                  <a:cubicBezTo>
                    <a:pt x="6444946" y="1867332"/>
                    <a:pt x="6470346" y="1841932"/>
                    <a:pt x="6470346" y="1811452"/>
                  </a:cubicBezTo>
                  <a:lnTo>
                    <a:pt x="6470346" y="99060"/>
                  </a:lnTo>
                  <a:cubicBezTo>
                    <a:pt x="6470346" y="72390"/>
                    <a:pt x="6452566" y="50800"/>
                    <a:pt x="6427166" y="44450"/>
                  </a:cubicBezTo>
                  <a:close/>
                  <a:moveTo>
                    <a:pt x="12700" y="1768272"/>
                  </a:moveTo>
                  <a:lnTo>
                    <a:pt x="12700" y="55880"/>
                  </a:lnTo>
                  <a:cubicBezTo>
                    <a:pt x="12700" y="31750"/>
                    <a:pt x="31750" y="12700"/>
                    <a:pt x="55880" y="12700"/>
                  </a:cubicBezTo>
                  <a:lnTo>
                    <a:pt x="6372556" y="12700"/>
                  </a:lnTo>
                  <a:cubicBezTo>
                    <a:pt x="6396686" y="12700"/>
                    <a:pt x="6415736" y="31750"/>
                    <a:pt x="6415736" y="55880"/>
                  </a:cubicBezTo>
                  <a:lnTo>
                    <a:pt x="6415736" y="1768272"/>
                  </a:lnTo>
                  <a:cubicBezTo>
                    <a:pt x="6415736" y="1792402"/>
                    <a:pt x="6396686" y="1811452"/>
                    <a:pt x="6372556" y="1811452"/>
                  </a:cubicBezTo>
                  <a:lnTo>
                    <a:pt x="55880" y="1811452"/>
                  </a:lnTo>
                  <a:cubicBezTo>
                    <a:pt x="31750" y="1811452"/>
                    <a:pt x="12700" y="1792402"/>
                    <a:pt x="12700" y="1768272"/>
                  </a:cubicBezTo>
                  <a:close/>
                  <a:moveTo>
                    <a:pt x="6457646" y="1811452"/>
                  </a:moveTo>
                  <a:cubicBezTo>
                    <a:pt x="6457646" y="1835582"/>
                    <a:pt x="6438596" y="1854632"/>
                    <a:pt x="6414466" y="1854632"/>
                  </a:cubicBezTo>
                  <a:lnTo>
                    <a:pt x="97790" y="1854632"/>
                  </a:lnTo>
                  <a:cubicBezTo>
                    <a:pt x="78740" y="1854632"/>
                    <a:pt x="62230" y="1841932"/>
                    <a:pt x="57150" y="1824152"/>
                  </a:cubicBezTo>
                  <a:lnTo>
                    <a:pt x="6372556" y="1824152"/>
                  </a:lnTo>
                  <a:cubicBezTo>
                    <a:pt x="6403036" y="1824152"/>
                    <a:pt x="6428436" y="1798752"/>
                    <a:pt x="6428436" y="1768272"/>
                  </a:cubicBezTo>
                  <a:lnTo>
                    <a:pt x="6428436" y="58420"/>
                  </a:lnTo>
                  <a:cubicBezTo>
                    <a:pt x="6444946" y="64770"/>
                    <a:pt x="6457646" y="80010"/>
                    <a:pt x="6457646" y="99060"/>
                  </a:cubicBezTo>
                  <a:lnTo>
                    <a:pt x="6457646" y="1811452"/>
                  </a:lnTo>
                  <a:close/>
                </a:path>
              </a:pathLst>
            </a:custGeom>
            <a:solidFill>
              <a:srgbClr val="000000"/>
            </a:solidFill>
          </p:spPr>
        </p:sp>
      </p:grpSp>
      <p:sp>
        <p:nvSpPr>
          <p:cNvPr name="TextBox 11" id="11"/>
          <p:cNvSpPr txBox="true"/>
          <p:nvPr/>
        </p:nvSpPr>
        <p:spPr>
          <a:xfrm rot="0">
            <a:off x="2648037" y="2528073"/>
            <a:ext cx="5087502" cy="471690"/>
          </a:xfrm>
          <a:prstGeom prst="rect">
            <a:avLst/>
          </a:prstGeom>
        </p:spPr>
        <p:txBody>
          <a:bodyPr anchor="t" rtlCol="false" tIns="0" lIns="0" bIns="0" rIns="0">
            <a:spAutoFit/>
          </a:bodyPr>
          <a:lstStyle/>
          <a:p>
            <a:pPr algn="l" marL="0" indent="0" lvl="0">
              <a:lnSpc>
                <a:spcPts val="3775"/>
              </a:lnSpc>
              <a:spcBef>
                <a:spcPct val="0"/>
              </a:spcBef>
            </a:pPr>
            <a:r>
              <a:rPr lang="en-US" b="true" sz="3199">
                <a:solidFill>
                  <a:srgbClr val="000000"/>
                </a:solidFill>
                <a:latin typeface="RoxboroughCF Bold"/>
                <a:ea typeface="RoxboroughCF Bold"/>
                <a:cs typeface="RoxboroughCF Bold"/>
                <a:sym typeface="RoxboroughCF Bold"/>
              </a:rPr>
              <a:t>Simple</a:t>
            </a:r>
          </a:p>
        </p:txBody>
      </p:sp>
      <p:sp>
        <p:nvSpPr>
          <p:cNvPr name="TextBox 12" id="12"/>
          <p:cNvSpPr txBox="true"/>
          <p:nvPr/>
        </p:nvSpPr>
        <p:spPr>
          <a:xfrm rot="0">
            <a:off x="2249123" y="3383551"/>
            <a:ext cx="13760079" cy="585343"/>
          </a:xfrm>
          <a:prstGeom prst="rect">
            <a:avLst/>
          </a:prstGeom>
        </p:spPr>
        <p:txBody>
          <a:bodyPr anchor="t" rtlCol="false" tIns="0" lIns="0" bIns="0" rIns="0">
            <a:spAutoFit/>
          </a:bodyPr>
          <a:lstStyle/>
          <a:p>
            <a:pPr algn="l">
              <a:lnSpc>
                <a:spcPts val="4675"/>
              </a:lnSpc>
            </a:pPr>
            <a:r>
              <a:rPr lang="en-US" sz="2799">
                <a:solidFill>
                  <a:srgbClr val="000000"/>
                </a:solidFill>
                <a:latin typeface="Telegraf"/>
                <a:ea typeface="Telegraf"/>
                <a:cs typeface="Telegraf"/>
                <a:sym typeface="Telegraf"/>
              </a:rPr>
              <a:t>Viewing and pinning relevant resources within a night shift community group </a:t>
            </a:r>
          </a:p>
        </p:txBody>
      </p:sp>
      <p:grpSp>
        <p:nvGrpSpPr>
          <p:cNvPr name="Group 13" id="13"/>
          <p:cNvGrpSpPr/>
          <p:nvPr/>
        </p:nvGrpSpPr>
        <p:grpSpPr>
          <a:xfrm rot="0">
            <a:off x="1765383" y="5642391"/>
            <a:ext cx="14757234" cy="1001141"/>
            <a:chOff x="0" y="0"/>
            <a:chExt cx="23845023" cy="1617663"/>
          </a:xfrm>
        </p:grpSpPr>
        <p:sp>
          <p:nvSpPr>
            <p:cNvPr name="Freeform 14" id="14"/>
            <p:cNvSpPr/>
            <p:nvPr/>
          </p:nvSpPr>
          <p:spPr>
            <a:xfrm flipH="false" flipV="false" rot="0">
              <a:off x="57150" y="58420"/>
              <a:ext cx="23775174" cy="1546543"/>
            </a:xfrm>
            <a:custGeom>
              <a:avLst/>
              <a:gdLst/>
              <a:ahLst/>
              <a:cxnLst/>
              <a:rect r="r" b="b" t="t" l="l"/>
              <a:pathLst>
                <a:path h="1546543" w="23775174">
                  <a:moveTo>
                    <a:pt x="23690083" y="1516063"/>
                  </a:moveTo>
                  <a:lnTo>
                    <a:pt x="0" y="1516063"/>
                  </a:lnTo>
                  <a:cubicBezTo>
                    <a:pt x="5080" y="1533843"/>
                    <a:pt x="21590" y="1546543"/>
                    <a:pt x="40640" y="1546543"/>
                  </a:cubicBezTo>
                  <a:lnTo>
                    <a:pt x="23731993" y="1546543"/>
                  </a:lnTo>
                  <a:cubicBezTo>
                    <a:pt x="23756124" y="1546543"/>
                    <a:pt x="23775174" y="1527493"/>
                    <a:pt x="23775174" y="1503363"/>
                  </a:cubicBezTo>
                  <a:lnTo>
                    <a:pt x="23775174" y="40640"/>
                  </a:lnTo>
                  <a:cubicBezTo>
                    <a:pt x="23775174" y="21590"/>
                    <a:pt x="23762474" y="6350"/>
                    <a:pt x="23745963" y="0"/>
                  </a:cubicBezTo>
                  <a:lnTo>
                    <a:pt x="23745963" y="1460183"/>
                  </a:lnTo>
                  <a:cubicBezTo>
                    <a:pt x="23745963" y="1490663"/>
                    <a:pt x="23720563" y="1516063"/>
                    <a:pt x="23690083" y="1516063"/>
                  </a:cubicBezTo>
                  <a:close/>
                </a:path>
              </a:pathLst>
            </a:custGeom>
            <a:solidFill>
              <a:srgbClr val="000000"/>
            </a:solidFill>
          </p:spPr>
        </p:sp>
        <p:sp>
          <p:nvSpPr>
            <p:cNvPr name="Freeform 15" id="15"/>
            <p:cNvSpPr/>
            <p:nvPr/>
          </p:nvSpPr>
          <p:spPr>
            <a:xfrm flipH="false" flipV="false" rot="0">
              <a:off x="12700" y="12700"/>
              <a:ext cx="23777713" cy="1549083"/>
            </a:xfrm>
            <a:custGeom>
              <a:avLst/>
              <a:gdLst/>
              <a:ahLst/>
              <a:cxnLst/>
              <a:rect r="r" b="b" t="t" l="l"/>
              <a:pathLst>
                <a:path h="1549083" w="23777713">
                  <a:moveTo>
                    <a:pt x="43180" y="1549083"/>
                  </a:moveTo>
                  <a:lnTo>
                    <a:pt x="23734533" y="1549083"/>
                  </a:lnTo>
                  <a:cubicBezTo>
                    <a:pt x="23758663" y="1549083"/>
                    <a:pt x="23777713" y="1530033"/>
                    <a:pt x="23777713" y="1505903"/>
                  </a:cubicBezTo>
                  <a:lnTo>
                    <a:pt x="23777713" y="43180"/>
                  </a:lnTo>
                  <a:cubicBezTo>
                    <a:pt x="23777713" y="19050"/>
                    <a:pt x="23758663" y="0"/>
                    <a:pt x="23734533" y="0"/>
                  </a:cubicBezTo>
                  <a:lnTo>
                    <a:pt x="43180" y="0"/>
                  </a:lnTo>
                  <a:cubicBezTo>
                    <a:pt x="19050" y="0"/>
                    <a:pt x="0" y="19050"/>
                    <a:pt x="0" y="43180"/>
                  </a:cubicBezTo>
                  <a:lnTo>
                    <a:pt x="0" y="1505903"/>
                  </a:lnTo>
                  <a:cubicBezTo>
                    <a:pt x="0" y="1530033"/>
                    <a:pt x="19050" y="1549083"/>
                    <a:pt x="43180" y="1549083"/>
                  </a:cubicBezTo>
                  <a:close/>
                </a:path>
              </a:pathLst>
            </a:custGeom>
            <a:solidFill>
              <a:srgbClr val="F8F8F8"/>
            </a:solidFill>
          </p:spPr>
        </p:sp>
        <p:sp>
          <p:nvSpPr>
            <p:cNvPr name="Freeform 16" id="16"/>
            <p:cNvSpPr/>
            <p:nvPr/>
          </p:nvSpPr>
          <p:spPr>
            <a:xfrm flipH="false" flipV="false" rot="0">
              <a:off x="0" y="0"/>
              <a:ext cx="23845024" cy="1617663"/>
            </a:xfrm>
            <a:custGeom>
              <a:avLst/>
              <a:gdLst/>
              <a:ahLst/>
              <a:cxnLst/>
              <a:rect r="r" b="b" t="t" l="l"/>
              <a:pathLst>
                <a:path h="1617663" w="23845024">
                  <a:moveTo>
                    <a:pt x="23801843" y="44450"/>
                  </a:moveTo>
                  <a:cubicBezTo>
                    <a:pt x="23796763" y="19050"/>
                    <a:pt x="23773902" y="0"/>
                    <a:pt x="23747233" y="0"/>
                  </a:cubicBezTo>
                  <a:lnTo>
                    <a:pt x="55880" y="0"/>
                  </a:lnTo>
                  <a:cubicBezTo>
                    <a:pt x="25400" y="0"/>
                    <a:pt x="0" y="25400"/>
                    <a:pt x="0" y="55880"/>
                  </a:cubicBezTo>
                  <a:lnTo>
                    <a:pt x="0" y="1518603"/>
                  </a:lnTo>
                  <a:cubicBezTo>
                    <a:pt x="0" y="1545273"/>
                    <a:pt x="17780" y="1566863"/>
                    <a:pt x="43180" y="1573213"/>
                  </a:cubicBezTo>
                  <a:cubicBezTo>
                    <a:pt x="48260" y="1598613"/>
                    <a:pt x="71120" y="1617663"/>
                    <a:pt x="97790" y="1617663"/>
                  </a:cubicBezTo>
                  <a:lnTo>
                    <a:pt x="23789143" y="1617663"/>
                  </a:lnTo>
                  <a:cubicBezTo>
                    <a:pt x="23819624" y="1617663"/>
                    <a:pt x="23845024" y="1592263"/>
                    <a:pt x="23845024" y="1561783"/>
                  </a:cubicBezTo>
                  <a:lnTo>
                    <a:pt x="23845024" y="99060"/>
                  </a:lnTo>
                  <a:cubicBezTo>
                    <a:pt x="23845024" y="72390"/>
                    <a:pt x="23827243" y="50800"/>
                    <a:pt x="23801843" y="44450"/>
                  </a:cubicBezTo>
                  <a:close/>
                  <a:moveTo>
                    <a:pt x="12700" y="1518603"/>
                  </a:moveTo>
                  <a:lnTo>
                    <a:pt x="12700" y="55880"/>
                  </a:lnTo>
                  <a:cubicBezTo>
                    <a:pt x="12700" y="31750"/>
                    <a:pt x="31750" y="12700"/>
                    <a:pt x="55880" y="12700"/>
                  </a:cubicBezTo>
                  <a:lnTo>
                    <a:pt x="23747233" y="12700"/>
                  </a:lnTo>
                  <a:cubicBezTo>
                    <a:pt x="23771363" y="12700"/>
                    <a:pt x="23790413" y="31750"/>
                    <a:pt x="23790413" y="55880"/>
                  </a:cubicBezTo>
                  <a:lnTo>
                    <a:pt x="23790413" y="1518603"/>
                  </a:lnTo>
                  <a:cubicBezTo>
                    <a:pt x="23790413" y="1542733"/>
                    <a:pt x="23771363" y="1561783"/>
                    <a:pt x="23747233" y="1561783"/>
                  </a:cubicBezTo>
                  <a:lnTo>
                    <a:pt x="55880" y="1561783"/>
                  </a:lnTo>
                  <a:cubicBezTo>
                    <a:pt x="31750" y="1561783"/>
                    <a:pt x="12700" y="1542733"/>
                    <a:pt x="12700" y="1518603"/>
                  </a:cubicBezTo>
                  <a:close/>
                  <a:moveTo>
                    <a:pt x="23832324" y="1561783"/>
                  </a:moveTo>
                  <a:cubicBezTo>
                    <a:pt x="23832324" y="1585913"/>
                    <a:pt x="23813274" y="1604963"/>
                    <a:pt x="23789143" y="1604963"/>
                  </a:cubicBezTo>
                  <a:lnTo>
                    <a:pt x="97790" y="1604963"/>
                  </a:lnTo>
                  <a:cubicBezTo>
                    <a:pt x="78740" y="1604963"/>
                    <a:pt x="62230" y="1592263"/>
                    <a:pt x="57150" y="1574483"/>
                  </a:cubicBezTo>
                  <a:lnTo>
                    <a:pt x="23747233" y="1574483"/>
                  </a:lnTo>
                  <a:cubicBezTo>
                    <a:pt x="23777713" y="1574483"/>
                    <a:pt x="23803113" y="1549083"/>
                    <a:pt x="23803113" y="1518603"/>
                  </a:cubicBezTo>
                  <a:lnTo>
                    <a:pt x="23803113" y="58420"/>
                  </a:lnTo>
                  <a:cubicBezTo>
                    <a:pt x="23819624" y="64770"/>
                    <a:pt x="23832324" y="80010"/>
                    <a:pt x="23832324" y="99060"/>
                  </a:cubicBezTo>
                  <a:lnTo>
                    <a:pt x="23832324" y="1561783"/>
                  </a:lnTo>
                  <a:close/>
                </a:path>
              </a:pathLst>
            </a:custGeom>
            <a:solidFill>
              <a:srgbClr val="000000"/>
            </a:solidFill>
          </p:spPr>
        </p:sp>
      </p:grpSp>
      <p:grpSp>
        <p:nvGrpSpPr>
          <p:cNvPr name="Group 17" id="17"/>
          <p:cNvGrpSpPr/>
          <p:nvPr/>
        </p:nvGrpSpPr>
        <p:grpSpPr>
          <a:xfrm rot="0">
            <a:off x="6917661" y="4768661"/>
            <a:ext cx="3643208" cy="873730"/>
            <a:chOff x="0" y="0"/>
            <a:chExt cx="7786253" cy="1867332"/>
          </a:xfrm>
        </p:grpSpPr>
        <p:sp>
          <p:nvSpPr>
            <p:cNvPr name="Freeform 18" id="18"/>
            <p:cNvSpPr/>
            <p:nvPr/>
          </p:nvSpPr>
          <p:spPr>
            <a:xfrm flipH="false" flipV="false" rot="0">
              <a:off x="57150" y="58420"/>
              <a:ext cx="7716403" cy="1796212"/>
            </a:xfrm>
            <a:custGeom>
              <a:avLst/>
              <a:gdLst/>
              <a:ahLst/>
              <a:cxnLst/>
              <a:rect r="r" b="b" t="t" l="l"/>
              <a:pathLst>
                <a:path h="1796212" w="7716403">
                  <a:moveTo>
                    <a:pt x="7631313" y="1765732"/>
                  </a:moveTo>
                  <a:lnTo>
                    <a:pt x="0" y="1765732"/>
                  </a:lnTo>
                  <a:cubicBezTo>
                    <a:pt x="5080" y="1783512"/>
                    <a:pt x="21590" y="1796212"/>
                    <a:pt x="40640" y="1796212"/>
                  </a:cubicBezTo>
                  <a:lnTo>
                    <a:pt x="7673223" y="1796212"/>
                  </a:lnTo>
                  <a:cubicBezTo>
                    <a:pt x="7697353" y="1796212"/>
                    <a:pt x="7716403" y="1777162"/>
                    <a:pt x="7716403" y="1753032"/>
                  </a:cubicBezTo>
                  <a:lnTo>
                    <a:pt x="7716403" y="40640"/>
                  </a:lnTo>
                  <a:cubicBezTo>
                    <a:pt x="7716403" y="21590"/>
                    <a:pt x="7703703" y="6350"/>
                    <a:pt x="7687194" y="0"/>
                  </a:cubicBezTo>
                  <a:lnTo>
                    <a:pt x="7687194" y="1709852"/>
                  </a:lnTo>
                  <a:cubicBezTo>
                    <a:pt x="7687194" y="1740332"/>
                    <a:pt x="7661794" y="1765732"/>
                    <a:pt x="7631313" y="1765732"/>
                  </a:cubicBezTo>
                  <a:close/>
                </a:path>
              </a:pathLst>
            </a:custGeom>
            <a:solidFill>
              <a:srgbClr val="000000"/>
            </a:solidFill>
          </p:spPr>
        </p:sp>
        <p:sp>
          <p:nvSpPr>
            <p:cNvPr name="Freeform 19" id="19"/>
            <p:cNvSpPr/>
            <p:nvPr/>
          </p:nvSpPr>
          <p:spPr>
            <a:xfrm flipH="false" flipV="false" rot="0">
              <a:off x="12700" y="12700"/>
              <a:ext cx="7718944" cy="1798752"/>
            </a:xfrm>
            <a:custGeom>
              <a:avLst/>
              <a:gdLst/>
              <a:ahLst/>
              <a:cxnLst/>
              <a:rect r="r" b="b" t="t" l="l"/>
              <a:pathLst>
                <a:path h="1798752" w="7718944">
                  <a:moveTo>
                    <a:pt x="43180" y="1798752"/>
                  </a:moveTo>
                  <a:lnTo>
                    <a:pt x="7675763" y="1798752"/>
                  </a:lnTo>
                  <a:cubicBezTo>
                    <a:pt x="7699894" y="1798752"/>
                    <a:pt x="7718944" y="1779702"/>
                    <a:pt x="7718944" y="1755572"/>
                  </a:cubicBezTo>
                  <a:lnTo>
                    <a:pt x="7718944" y="43180"/>
                  </a:lnTo>
                  <a:cubicBezTo>
                    <a:pt x="7718944" y="19050"/>
                    <a:pt x="7699894" y="0"/>
                    <a:pt x="7675763" y="0"/>
                  </a:cubicBezTo>
                  <a:lnTo>
                    <a:pt x="43180" y="0"/>
                  </a:lnTo>
                  <a:cubicBezTo>
                    <a:pt x="19050" y="0"/>
                    <a:pt x="0" y="19050"/>
                    <a:pt x="0" y="43180"/>
                  </a:cubicBezTo>
                  <a:lnTo>
                    <a:pt x="0" y="1755572"/>
                  </a:lnTo>
                  <a:cubicBezTo>
                    <a:pt x="0" y="1779702"/>
                    <a:pt x="19050" y="1798752"/>
                    <a:pt x="43180" y="1798752"/>
                  </a:cubicBezTo>
                  <a:close/>
                </a:path>
              </a:pathLst>
            </a:custGeom>
            <a:solidFill>
              <a:srgbClr val="CFCFFF"/>
            </a:solidFill>
          </p:spPr>
        </p:sp>
        <p:sp>
          <p:nvSpPr>
            <p:cNvPr name="Freeform 20" id="20"/>
            <p:cNvSpPr/>
            <p:nvPr/>
          </p:nvSpPr>
          <p:spPr>
            <a:xfrm flipH="false" flipV="false" rot="0">
              <a:off x="0" y="0"/>
              <a:ext cx="7786253" cy="1867332"/>
            </a:xfrm>
            <a:custGeom>
              <a:avLst/>
              <a:gdLst/>
              <a:ahLst/>
              <a:cxnLst/>
              <a:rect r="r" b="b" t="t" l="l"/>
              <a:pathLst>
                <a:path h="1867332" w="7786253">
                  <a:moveTo>
                    <a:pt x="7743073" y="44450"/>
                  </a:moveTo>
                  <a:cubicBezTo>
                    <a:pt x="7737994" y="19050"/>
                    <a:pt x="7715133" y="0"/>
                    <a:pt x="7688463" y="0"/>
                  </a:cubicBezTo>
                  <a:lnTo>
                    <a:pt x="55880" y="0"/>
                  </a:lnTo>
                  <a:cubicBezTo>
                    <a:pt x="25400" y="0"/>
                    <a:pt x="0" y="25400"/>
                    <a:pt x="0" y="55880"/>
                  </a:cubicBezTo>
                  <a:lnTo>
                    <a:pt x="0" y="1768272"/>
                  </a:lnTo>
                  <a:cubicBezTo>
                    <a:pt x="0" y="1794942"/>
                    <a:pt x="17780" y="1816532"/>
                    <a:pt x="43180" y="1822882"/>
                  </a:cubicBezTo>
                  <a:cubicBezTo>
                    <a:pt x="48260" y="1848282"/>
                    <a:pt x="71120" y="1867332"/>
                    <a:pt x="97790" y="1867332"/>
                  </a:cubicBezTo>
                  <a:lnTo>
                    <a:pt x="7730373" y="1867332"/>
                  </a:lnTo>
                  <a:cubicBezTo>
                    <a:pt x="7760853" y="1867332"/>
                    <a:pt x="7786253" y="1841932"/>
                    <a:pt x="7786253" y="1811452"/>
                  </a:cubicBezTo>
                  <a:lnTo>
                    <a:pt x="7786253" y="99060"/>
                  </a:lnTo>
                  <a:cubicBezTo>
                    <a:pt x="7786253" y="72390"/>
                    <a:pt x="7768473" y="50800"/>
                    <a:pt x="7743073" y="44450"/>
                  </a:cubicBezTo>
                  <a:close/>
                  <a:moveTo>
                    <a:pt x="12700" y="1768272"/>
                  </a:moveTo>
                  <a:lnTo>
                    <a:pt x="12700" y="55880"/>
                  </a:lnTo>
                  <a:cubicBezTo>
                    <a:pt x="12700" y="31750"/>
                    <a:pt x="31750" y="12700"/>
                    <a:pt x="55880" y="12700"/>
                  </a:cubicBezTo>
                  <a:lnTo>
                    <a:pt x="7688463" y="12700"/>
                  </a:lnTo>
                  <a:cubicBezTo>
                    <a:pt x="7712594" y="12700"/>
                    <a:pt x="7731644" y="31750"/>
                    <a:pt x="7731644" y="55880"/>
                  </a:cubicBezTo>
                  <a:lnTo>
                    <a:pt x="7731644" y="1768272"/>
                  </a:lnTo>
                  <a:cubicBezTo>
                    <a:pt x="7731644" y="1792402"/>
                    <a:pt x="7712594" y="1811452"/>
                    <a:pt x="7688463" y="1811452"/>
                  </a:cubicBezTo>
                  <a:lnTo>
                    <a:pt x="55880" y="1811452"/>
                  </a:lnTo>
                  <a:cubicBezTo>
                    <a:pt x="31750" y="1811452"/>
                    <a:pt x="12700" y="1792402"/>
                    <a:pt x="12700" y="1768272"/>
                  </a:cubicBezTo>
                  <a:close/>
                  <a:moveTo>
                    <a:pt x="7773553" y="1811452"/>
                  </a:moveTo>
                  <a:cubicBezTo>
                    <a:pt x="7773553" y="1835582"/>
                    <a:pt x="7754503" y="1854632"/>
                    <a:pt x="7730373" y="1854632"/>
                  </a:cubicBezTo>
                  <a:lnTo>
                    <a:pt x="97790" y="1854632"/>
                  </a:lnTo>
                  <a:cubicBezTo>
                    <a:pt x="78740" y="1854632"/>
                    <a:pt x="62230" y="1841932"/>
                    <a:pt x="57150" y="1824152"/>
                  </a:cubicBezTo>
                  <a:lnTo>
                    <a:pt x="7688463" y="1824152"/>
                  </a:lnTo>
                  <a:cubicBezTo>
                    <a:pt x="7718944" y="1824152"/>
                    <a:pt x="7744344" y="1798752"/>
                    <a:pt x="7744344" y="1768272"/>
                  </a:cubicBezTo>
                  <a:lnTo>
                    <a:pt x="7744344" y="58420"/>
                  </a:lnTo>
                  <a:cubicBezTo>
                    <a:pt x="7760853" y="64770"/>
                    <a:pt x="7773553" y="80010"/>
                    <a:pt x="7773553" y="99060"/>
                  </a:cubicBezTo>
                  <a:lnTo>
                    <a:pt x="7773553" y="1811452"/>
                  </a:lnTo>
                  <a:close/>
                </a:path>
              </a:pathLst>
            </a:custGeom>
            <a:solidFill>
              <a:srgbClr val="000000"/>
            </a:solidFill>
          </p:spPr>
        </p:sp>
      </p:grpSp>
      <p:sp>
        <p:nvSpPr>
          <p:cNvPr name="TextBox 21" id="21"/>
          <p:cNvSpPr txBox="true"/>
          <p:nvPr/>
        </p:nvSpPr>
        <p:spPr>
          <a:xfrm rot="0">
            <a:off x="7735539" y="4974443"/>
            <a:ext cx="5087502" cy="471690"/>
          </a:xfrm>
          <a:prstGeom prst="rect">
            <a:avLst/>
          </a:prstGeom>
        </p:spPr>
        <p:txBody>
          <a:bodyPr anchor="t" rtlCol="false" tIns="0" lIns="0" bIns="0" rIns="0">
            <a:spAutoFit/>
          </a:bodyPr>
          <a:lstStyle/>
          <a:p>
            <a:pPr algn="l" marL="0" indent="0" lvl="0">
              <a:lnSpc>
                <a:spcPts val="3775"/>
              </a:lnSpc>
              <a:spcBef>
                <a:spcPct val="0"/>
              </a:spcBef>
            </a:pPr>
            <a:r>
              <a:rPr lang="en-US" b="true" sz="3199">
                <a:solidFill>
                  <a:srgbClr val="000000"/>
                </a:solidFill>
                <a:latin typeface="RoxboroughCF Bold"/>
                <a:ea typeface="RoxboroughCF Bold"/>
                <a:cs typeface="RoxboroughCF Bold"/>
                <a:sym typeface="RoxboroughCF Bold"/>
              </a:rPr>
              <a:t>Moderate</a:t>
            </a:r>
          </a:p>
        </p:txBody>
      </p:sp>
      <p:sp>
        <p:nvSpPr>
          <p:cNvPr name="TextBox 22" id="22"/>
          <p:cNvSpPr txBox="true"/>
          <p:nvPr/>
        </p:nvSpPr>
        <p:spPr>
          <a:xfrm rot="0">
            <a:off x="2249123" y="5829922"/>
            <a:ext cx="13760079" cy="585343"/>
          </a:xfrm>
          <a:prstGeom prst="rect">
            <a:avLst/>
          </a:prstGeom>
        </p:spPr>
        <p:txBody>
          <a:bodyPr anchor="t" rtlCol="false" tIns="0" lIns="0" bIns="0" rIns="0">
            <a:spAutoFit/>
          </a:bodyPr>
          <a:lstStyle/>
          <a:p>
            <a:pPr algn="l">
              <a:lnSpc>
                <a:spcPts val="4675"/>
              </a:lnSpc>
            </a:pPr>
            <a:r>
              <a:rPr lang="en-US" sz="2799">
                <a:solidFill>
                  <a:srgbClr val="000000"/>
                </a:solidFill>
                <a:latin typeface="Telegraf"/>
                <a:ea typeface="Telegraf"/>
                <a:cs typeface="Telegraf"/>
                <a:sym typeface="Telegraf"/>
              </a:rPr>
              <a:t>Sharing wisdom and contributing to a community forum</a:t>
            </a:r>
          </a:p>
        </p:txBody>
      </p:sp>
      <p:grpSp>
        <p:nvGrpSpPr>
          <p:cNvPr name="Group 23" id="23"/>
          <p:cNvGrpSpPr/>
          <p:nvPr/>
        </p:nvGrpSpPr>
        <p:grpSpPr>
          <a:xfrm rot="0">
            <a:off x="1765383" y="8088762"/>
            <a:ext cx="14757234" cy="1001141"/>
            <a:chOff x="0" y="0"/>
            <a:chExt cx="23845023" cy="1617663"/>
          </a:xfrm>
        </p:grpSpPr>
        <p:sp>
          <p:nvSpPr>
            <p:cNvPr name="Freeform 24" id="24"/>
            <p:cNvSpPr/>
            <p:nvPr/>
          </p:nvSpPr>
          <p:spPr>
            <a:xfrm flipH="false" flipV="false" rot="0">
              <a:off x="57150" y="58420"/>
              <a:ext cx="23775174" cy="1546543"/>
            </a:xfrm>
            <a:custGeom>
              <a:avLst/>
              <a:gdLst/>
              <a:ahLst/>
              <a:cxnLst/>
              <a:rect r="r" b="b" t="t" l="l"/>
              <a:pathLst>
                <a:path h="1546543" w="23775174">
                  <a:moveTo>
                    <a:pt x="23690083" y="1516063"/>
                  </a:moveTo>
                  <a:lnTo>
                    <a:pt x="0" y="1516063"/>
                  </a:lnTo>
                  <a:cubicBezTo>
                    <a:pt x="5080" y="1533843"/>
                    <a:pt x="21590" y="1546543"/>
                    <a:pt x="40640" y="1546543"/>
                  </a:cubicBezTo>
                  <a:lnTo>
                    <a:pt x="23731993" y="1546543"/>
                  </a:lnTo>
                  <a:cubicBezTo>
                    <a:pt x="23756124" y="1546543"/>
                    <a:pt x="23775174" y="1527493"/>
                    <a:pt x="23775174" y="1503363"/>
                  </a:cubicBezTo>
                  <a:lnTo>
                    <a:pt x="23775174" y="40640"/>
                  </a:lnTo>
                  <a:cubicBezTo>
                    <a:pt x="23775174" y="21590"/>
                    <a:pt x="23762474" y="6350"/>
                    <a:pt x="23745963" y="0"/>
                  </a:cubicBezTo>
                  <a:lnTo>
                    <a:pt x="23745963" y="1460183"/>
                  </a:lnTo>
                  <a:cubicBezTo>
                    <a:pt x="23745963" y="1490663"/>
                    <a:pt x="23720563" y="1516063"/>
                    <a:pt x="23690083" y="1516063"/>
                  </a:cubicBezTo>
                  <a:close/>
                </a:path>
              </a:pathLst>
            </a:custGeom>
            <a:solidFill>
              <a:srgbClr val="000000"/>
            </a:solidFill>
          </p:spPr>
        </p:sp>
        <p:sp>
          <p:nvSpPr>
            <p:cNvPr name="Freeform 25" id="25"/>
            <p:cNvSpPr/>
            <p:nvPr/>
          </p:nvSpPr>
          <p:spPr>
            <a:xfrm flipH="false" flipV="false" rot="0">
              <a:off x="12700" y="12700"/>
              <a:ext cx="23777713" cy="1549083"/>
            </a:xfrm>
            <a:custGeom>
              <a:avLst/>
              <a:gdLst/>
              <a:ahLst/>
              <a:cxnLst/>
              <a:rect r="r" b="b" t="t" l="l"/>
              <a:pathLst>
                <a:path h="1549083" w="23777713">
                  <a:moveTo>
                    <a:pt x="43180" y="1549083"/>
                  </a:moveTo>
                  <a:lnTo>
                    <a:pt x="23734533" y="1549083"/>
                  </a:lnTo>
                  <a:cubicBezTo>
                    <a:pt x="23758663" y="1549083"/>
                    <a:pt x="23777713" y="1530033"/>
                    <a:pt x="23777713" y="1505903"/>
                  </a:cubicBezTo>
                  <a:lnTo>
                    <a:pt x="23777713" y="43180"/>
                  </a:lnTo>
                  <a:cubicBezTo>
                    <a:pt x="23777713" y="19050"/>
                    <a:pt x="23758663" y="0"/>
                    <a:pt x="23734533" y="0"/>
                  </a:cubicBezTo>
                  <a:lnTo>
                    <a:pt x="43180" y="0"/>
                  </a:lnTo>
                  <a:cubicBezTo>
                    <a:pt x="19050" y="0"/>
                    <a:pt x="0" y="19050"/>
                    <a:pt x="0" y="43180"/>
                  </a:cubicBezTo>
                  <a:lnTo>
                    <a:pt x="0" y="1505903"/>
                  </a:lnTo>
                  <a:cubicBezTo>
                    <a:pt x="0" y="1530033"/>
                    <a:pt x="19050" y="1549083"/>
                    <a:pt x="43180" y="1549083"/>
                  </a:cubicBezTo>
                  <a:close/>
                </a:path>
              </a:pathLst>
            </a:custGeom>
            <a:solidFill>
              <a:srgbClr val="F8F8F8"/>
            </a:solidFill>
          </p:spPr>
        </p:sp>
        <p:sp>
          <p:nvSpPr>
            <p:cNvPr name="Freeform 26" id="26"/>
            <p:cNvSpPr/>
            <p:nvPr/>
          </p:nvSpPr>
          <p:spPr>
            <a:xfrm flipH="false" flipV="false" rot="0">
              <a:off x="0" y="0"/>
              <a:ext cx="23845024" cy="1617663"/>
            </a:xfrm>
            <a:custGeom>
              <a:avLst/>
              <a:gdLst/>
              <a:ahLst/>
              <a:cxnLst/>
              <a:rect r="r" b="b" t="t" l="l"/>
              <a:pathLst>
                <a:path h="1617663" w="23845024">
                  <a:moveTo>
                    <a:pt x="23801843" y="44450"/>
                  </a:moveTo>
                  <a:cubicBezTo>
                    <a:pt x="23796763" y="19050"/>
                    <a:pt x="23773902" y="0"/>
                    <a:pt x="23747233" y="0"/>
                  </a:cubicBezTo>
                  <a:lnTo>
                    <a:pt x="55880" y="0"/>
                  </a:lnTo>
                  <a:cubicBezTo>
                    <a:pt x="25400" y="0"/>
                    <a:pt x="0" y="25400"/>
                    <a:pt x="0" y="55880"/>
                  </a:cubicBezTo>
                  <a:lnTo>
                    <a:pt x="0" y="1518603"/>
                  </a:lnTo>
                  <a:cubicBezTo>
                    <a:pt x="0" y="1545273"/>
                    <a:pt x="17780" y="1566863"/>
                    <a:pt x="43180" y="1573213"/>
                  </a:cubicBezTo>
                  <a:cubicBezTo>
                    <a:pt x="48260" y="1598613"/>
                    <a:pt x="71120" y="1617663"/>
                    <a:pt x="97790" y="1617663"/>
                  </a:cubicBezTo>
                  <a:lnTo>
                    <a:pt x="23789143" y="1617663"/>
                  </a:lnTo>
                  <a:cubicBezTo>
                    <a:pt x="23819624" y="1617663"/>
                    <a:pt x="23845024" y="1592263"/>
                    <a:pt x="23845024" y="1561783"/>
                  </a:cubicBezTo>
                  <a:lnTo>
                    <a:pt x="23845024" y="99060"/>
                  </a:lnTo>
                  <a:cubicBezTo>
                    <a:pt x="23845024" y="72390"/>
                    <a:pt x="23827243" y="50800"/>
                    <a:pt x="23801843" y="44450"/>
                  </a:cubicBezTo>
                  <a:close/>
                  <a:moveTo>
                    <a:pt x="12700" y="1518603"/>
                  </a:moveTo>
                  <a:lnTo>
                    <a:pt x="12700" y="55880"/>
                  </a:lnTo>
                  <a:cubicBezTo>
                    <a:pt x="12700" y="31750"/>
                    <a:pt x="31750" y="12700"/>
                    <a:pt x="55880" y="12700"/>
                  </a:cubicBezTo>
                  <a:lnTo>
                    <a:pt x="23747233" y="12700"/>
                  </a:lnTo>
                  <a:cubicBezTo>
                    <a:pt x="23771363" y="12700"/>
                    <a:pt x="23790413" y="31750"/>
                    <a:pt x="23790413" y="55880"/>
                  </a:cubicBezTo>
                  <a:lnTo>
                    <a:pt x="23790413" y="1518603"/>
                  </a:lnTo>
                  <a:cubicBezTo>
                    <a:pt x="23790413" y="1542733"/>
                    <a:pt x="23771363" y="1561783"/>
                    <a:pt x="23747233" y="1561783"/>
                  </a:cubicBezTo>
                  <a:lnTo>
                    <a:pt x="55880" y="1561783"/>
                  </a:lnTo>
                  <a:cubicBezTo>
                    <a:pt x="31750" y="1561783"/>
                    <a:pt x="12700" y="1542733"/>
                    <a:pt x="12700" y="1518603"/>
                  </a:cubicBezTo>
                  <a:close/>
                  <a:moveTo>
                    <a:pt x="23832324" y="1561783"/>
                  </a:moveTo>
                  <a:cubicBezTo>
                    <a:pt x="23832324" y="1585913"/>
                    <a:pt x="23813274" y="1604963"/>
                    <a:pt x="23789143" y="1604963"/>
                  </a:cubicBezTo>
                  <a:lnTo>
                    <a:pt x="97790" y="1604963"/>
                  </a:lnTo>
                  <a:cubicBezTo>
                    <a:pt x="78740" y="1604963"/>
                    <a:pt x="62230" y="1592263"/>
                    <a:pt x="57150" y="1574483"/>
                  </a:cubicBezTo>
                  <a:lnTo>
                    <a:pt x="23747233" y="1574483"/>
                  </a:lnTo>
                  <a:cubicBezTo>
                    <a:pt x="23777713" y="1574483"/>
                    <a:pt x="23803113" y="1549083"/>
                    <a:pt x="23803113" y="1518603"/>
                  </a:cubicBezTo>
                  <a:lnTo>
                    <a:pt x="23803113" y="58420"/>
                  </a:lnTo>
                  <a:cubicBezTo>
                    <a:pt x="23819624" y="64770"/>
                    <a:pt x="23832324" y="80010"/>
                    <a:pt x="23832324" y="99060"/>
                  </a:cubicBezTo>
                  <a:lnTo>
                    <a:pt x="23832324" y="1561783"/>
                  </a:lnTo>
                  <a:close/>
                </a:path>
              </a:pathLst>
            </a:custGeom>
            <a:solidFill>
              <a:srgbClr val="000000"/>
            </a:solidFill>
          </p:spPr>
        </p:sp>
      </p:grpSp>
      <p:grpSp>
        <p:nvGrpSpPr>
          <p:cNvPr name="Group 27" id="27"/>
          <p:cNvGrpSpPr/>
          <p:nvPr/>
        </p:nvGrpSpPr>
        <p:grpSpPr>
          <a:xfrm rot="0">
            <a:off x="13204940" y="7215032"/>
            <a:ext cx="3300307" cy="873730"/>
            <a:chOff x="0" y="0"/>
            <a:chExt cx="7053406" cy="1867332"/>
          </a:xfrm>
        </p:grpSpPr>
        <p:sp>
          <p:nvSpPr>
            <p:cNvPr name="Freeform 28" id="28"/>
            <p:cNvSpPr/>
            <p:nvPr/>
          </p:nvSpPr>
          <p:spPr>
            <a:xfrm flipH="false" flipV="false" rot="0">
              <a:off x="57150" y="58420"/>
              <a:ext cx="6983557" cy="1796212"/>
            </a:xfrm>
            <a:custGeom>
              <a:avLst/>
              <a:gdLst/>
              <a:ahLst/>
              <a:cxnLst/>
              <a:rect r="r" b="b" t="t" l="l"/>
              <a:pathLst>
                <a:path h="1796212" w="6983557">
                  <a:moveTo>
                    <a:pt x="6898467" y="1765732"/>
                  </a:moveTo>
                  <a:lnTo>
                    <a:pt x="0" y="1765732"/>
                  </a:lnTo>
                  <a:cubicBezTo>
                    <a:pt x="5080" y="1783512"/>
                    <a:pt x="21590" y="1796212"/>
                    <a:pt x="40640" y="1796212"/>
                  </a:cubicBezTo>
                  <a:lnTo>
                    <a:pt x="6940376" y="1796212"/>
                  </a:lnTo>
                  <a:cubicBezTo>
                    <a:pt x="6964507" y="1796212"/>
                    <a:pt x="6983557" y="1777162"/>
                    <a:pt x="6983557" y="1753032"/>
                  </a:cubicBezTo>
                  <a:lnTo>
                    <a:pt x="6983557" y="40640"/>
                  </a:lnTo>
                  <a:cubicBezTo>
                    <a:pt x="6983557" y="21590"/>
                    <a:pt x="6970857" y="6350"/>
                    <a:pt x="6954346" y="0"/>
                  </a:cubicBezTo>
                  <a:lnTo>
                    <a:pt x="6954346" y="1709852"/>
                  </a:lnTo>
                  <a:cubicBezTo>
                    <a:pt x="6954346" y="1740332"/>
                    <a:pt x="6928946" y="1765732"/>
                    <a:pt x="6898467" y="1765732"/>
                  </a:cubicBezTo>
                  <a:close/>
                </a:path>
              </a:pathLst>
            </a:custGeom>
            <a:solidFill>
              <a:srgbClr val="000000"/>
            </a:solidFill>
          </p:spPr>
        </p:sp>
        <p:sp>
          <p:nvSpPr>
            <p:cNvPr name="Freeform 29" id="29"/>
            <p:cNvSpPr/>
            <p:nvPr/>
          </p:nvSpPr>
          <p:spPr>
            <a:xfrm flipH="false" flipV="false" rot="0">
              <a:off x="12700" y="12700"/>
              <a:ext cx="6986096" cy="1798752"/>
            </a:xfrm>
            <a:custGeom>
              <a:avLst/>
              <a:gdLst/>
              <a:ahLst/>
              <a:cxnLst/>
              <a:rect r="r" b="b" t="t" l="l"/>
              <a:pathLst>
                <a:path h="1798752" w="6986096">
                  <a:moveTo>
                    <a:pt x="43180" y="1798752"/>
                  </a:moveTo>
                  <a:lnTo>
                    <a:pt x="6942917" y="1798752"/>
                  </a:lnTo>
                  <a:cubicBezTo>
                    <a:pt x="6967046" y="1798752"/>
                    <a:pt x="6986096" y="1779702"/>
                    <a:pt x="6986096" y="1755572"/>
                  </a:cubicBezTo>
                  <a:lnTo>
                    <a:pt x="6986096" y="43180"/>
                  </a:lnTo>
                  <a:cubicBezTo>
                    <a:pt x="6986096" y="19050"/>
                    <a:pt x="6967046" y="0"/>
                    <a:pt x="6942917" y="0"/>
                  </a:cubicBezTo>
                  <a:lnTo>
                    <a:pt x="43180" y="0"/>
                  </a:lnTo>
                  <a:cubicBezTo>
                    <a:pt x="19050" y="0"/>
                    <a:pt x="0" y="19050"/>
                    <a:pt x="0" y="43180"/>
                  </a:cubicBezTo>
                  <a:lnTo>
                    <a:pt x="0" y="1755572"/>
                  </a:lnTo>
                  <a:cubicBezTo>
                    <a:pt x="0" y="1779702"/>
                    <a:pt x="19050" y="1798752"/>
                    <a:pt x="43180" y="1798752"/>
                  </a:cubicBezTo>
                  <a:close/>
                </a:path>
              </a:pathLst>
            </a:custGeom>
            <a:solidFill>
              <a:srgbClr val="9C9CFF"/>
            </a:solidFill>
          </p:spPr>
        </p:sp>
        <p:sp>
          <p:nvSpPr>
            <p:cNvPr name="Freeform 30" id="30"/>
            <p:cNvSpPr/>
            <p:nvPr/>
          </p:nvSpPr>
          <p:spPr>
            <a:xfrm flipH="false" flipV="false" rot="0">
              <a:off x="0" y="0"/>
              <a:ext cx="7053407" cy="1867332"/>
            </a:xfrm>
            <a:custGeom>
              <a:avLst/>
              <a:gdLst/>
              <a:ahLst/>
              <a:cxnLst/>
              <a:rect r="r" b="b" t="t" l="l"/>
              <a:pathLst>
                <a:path h="1867332" w="7053407">
                  <a:moveTo>
                    <a:pt x="7010226" y="44450"/>
                  </a:moveTo>
                  <a:cubicBezTo>
                    <a:pt x="7005146" y="19050"/>
                    <a:pt x="6982286" y="0"/>
                    <a:pt x="6955617" y="0"/>
                  </a:cubicBezTo>
                  <a:lnTo>
                    <a:pt x="55880" y="0"/>
                  </a:lnTo>
                  <a:cubicBezTo>
                    <a:pt x="25400" y="0"/>
                    <a:pt x="0" y="25400"/>
                    <a:pt x="0" y="55880"/>
                  </a:cubicBezTo>
                  <a:lnTo>
                    <a:pt x="0" y="1768272"/>
                  </a:lnTo>
                  <a:cubicBezTo>
                    <a:pt x="0" y="1794942"/>
                    <a:pt x="17780" y="1816532"/>
                    <a:pt x="43180" y="1822882"/>
                  </a:cubicBezTo>
                  <a:cubicBezTo>
                    <a:pt x="48260" y="1848282"/>
                    <a:pt x="71120" y="1867332"/>
                    <a:pt x="97790" y="1867332"/>
                  </a:cubicBezTo>
                  <a:lnTo>
                    <a:pt x="6997526" y="1867332"/>
                  </a:lnTo>
                  <a:cubicBezTo>
                    <a:pt x="7028007" y="1867332"/>
                    <a:pt x="7053407" y="1841932"/>
                    <a:pt x="7053407" y="1811452"/>
                  </a:cubicBezTo>
                  <a:lnTo>
                    <a:pt x="7053407" y="99060"/>
                  </a:lnTo>
                  <a:cubicBezTo>
                    <a:pt x="7053407" y="72390"/>
                    <a:pt x="7035626" y="50800"/>
                    <a:pt x="7010226" y="44450"/>
                  </a:cubicBezTo>
                  <a:close/>
                  <a:moveTo>
                    <a:pt x="12700" y="1768272"/>
                  </a:moveTo>
                  <a:lnTo>
                    <a:pt x="12700" y="55880"/>
                  </a:lnTo>
                  <a:cubicBezTo>
                    <a:pt x="12700" y="31750"/>
                    <a:pt x="31750" y="12700"/>
                    <a:pt x="55880" y="12700"/>
                  </a:cubicBezTo>
                  <a:lnTo>
                    <a:pt x="6955617" y="12700"/>
                  </a:lnTo>
                  <a:cubicBezTo>
                    <a:pt x="6979746" y="12700"/>
                    <a:pt x="6998796" y="31750"/>
                    <a:pt x="6998796" y="55880"/>
                  </a:cubicBezTo>
                  <a:lnTo>
                    <a:pt x="6998796" y="1768272"/>
                  </a:lnTo>
                  <a:cubicBezTo>
                    <a:pt x="6998796" y="1792402"/>
                    <a:pt x="6979746" y="1811452"/>
                    <a:pt x="6955617" y="1811452"/>
                  </a:cubicBezTo>
                  <a:lnTo>
                    <a:pt x="55880" y="1811452"/>
                  </a:lnTo>
                  <a:cubicBezTo>
                    <a:pt x="31750" y="1811452"/>
                    <a:pt x="12700" y="1792402"/>
                    <a:pt x="12700" y="1768272"/>
                  </a:cubicBezTo>
                  <a:close/>
                  <a:moveTo>
                    <a:pt x="7040707" y="1811452"/>
                  </a:moveTo>
                  <a:cubicBezTo>
                    <a:pt x="7040707" y="1835582"/>
                    <a:pt x="7021657" y="1854632"/>
                    <a:pt x="6997526" y="1854632"/>
                  </a:cubicBezTo>
                  <a:lnTo>
                    <a:pt x="97790" y="1854632"/>
                  </a:lnTo>
                  <a:cubicBezTo>
                    <a:pt x="78740" y="1854632"/>
                    <a:pt x="62230" y="1841932"/>
                    <a:pt x="57150" y="1824152"/>
                  </a:cubicBezTo>
                  <a:lnTo>
                    <a:pt x="6955617" y="1824152"/>
                  </a:lnTo>
                  <a:cubicBezTo>
                    <a:pt x="6986096" y="1824152"/>
                    <a:pt x="7011496" y="1798752"/>
                    <a:pt x="7011496" y="1768272"/>
                  </a:cubicBezTo>
                  <a:lnTo>
                    <a:pt x="7011496" y="58420"/>
                  </a:lnTo>
                  <a:cubicBezTo>
                    <a:pt x="7028007" y="64770"/>
                    <a:pt x="7040707" y="80010"/>
                    <a:pt x="7040707" y="99060"/>
                  </a:cubicBezTo>
                  <a:lnTo>
                    <a:pt x="7040707" y="1811452"/>
                  </a:lnTo>
                  <a:close/>
                </a:path>
              </a:pathLst>
            </a:custGeom>
            <a:solidFill>
              <a:srgbClr val="000000"/>
            </a:solidFill>
          </p:spPr>
        </p:sp>
      </p:grpSp>
      <p:sp>
        <p:nvSpPr>
          <p:cNvPr name="TextBox 31" id="31"/>
          <p:cNvSpPr txBox="true"/>
          <p:nvPr/>
        </p:nvSpPr>
        <p:spPr>
          <a:xfrm rot="0">
            <a:off x="13978866" y="7420814"/>
            <a:ext cx="5087502" cy="471690"/>
          </a:xfrm>
          <a:prstGeom prst="rect">
            <a:avLst/>
          </a:prstGeom>
        </p:spPr>
        <p:txBody>
          <a:bodyPr anchor="t" rtlCol="false" tIns="0" lIns="0" bIns="0" rIns="0">
            <a:spAutoFit/>
          </a:bodyPr>
          <a:lstStyle/>
          <a:p>
            <a:pPr algn="l" marL="0" indent="0" lvl="0">
              <a:lnSpc>
                <a:spcPts val="3775"/>
              </a:lnSpc>
              <a:spcBef>
                <a:spcPct val="0"/>
              </a:spcBef>
            </a:pPr>
            <a:r>
              <a:rPr lang="en-US" b="true" sz="3199">
                <a:solidFill>
                  <a:srgbClr val="000000"/>
                </a:solidFill>
                <a:latin typeface="RoxboroughCF Bold"/>
                <a:ea typeface="RoxboroughCF Bold"/>
                <a:cs typeface="RoxboroughCF Bold"/>
                <a:sym typeface="RoxboroughCF Bold"/>
              </a:rPr>
              <a:t>Complex</a:t>
            </a:r>
          </a:p>
        </p:txBody>
      </p:sp>
      <p:sp>
        <p:nvSpPr>
          <p:cNvPr name="TextBox 32" id="32"/>
          <p:cNvSpPr txBox="true"/>
          <p:nvPr/>
        </p:nvSpPr>
        <p:spPr>
          <a:xfrm rot="0">
            <a:off x="2249123" y="8276293"/>
            <a:ext cx="13760079" cy="585343"/>
          </a:xfrm>
          <a:prstGeom prst="rect">
            <a:avLst/>
          </a:prstGeom>
        </p:spPr>
        <p:txBody>
          <a:bodyPr anchor="t" rtlCol="false" tIns="0" lIns="0" bIns="0" rIns="0">
            <a:spAutoFit/>
          </a:bodyPr>
          <a:lstStyle/>
          <a:p>
            <a:pPr algn="l">
              <a:lnSpc>
                <a:spcPts val="4675"/>
              </a:lnSpc>
            </a:pPr>
            <a:r>
              <a:rPr lang="en-US" sz="2799">
                <a:solidFill>
                  <a:srgbClr val="000000"/>
                </a:solidFill>
                <a:latin typeface="Telegraf"/>
                <a:ea typeface="Telegraf"/>
                <a:cs typeface="Telegraf"/>
                <a:sym typeface="Telegraf"/>
              </a:rPr>
              <a:t>Taking action on post suggestions through calendar and reminders integration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DAGU5esv104</dc:identifier>
  <dcterms:modified xsi:type="dcterms:W3CDTF">2011-08-01T06:04:30Z</dcterms:modified>
  <cp:revision>1</cp:revision>
  <dc:title>A6: Med-Fi Prototyping</dc:title>
</cp:coreProperties>
</file>