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8288000" cy="10287000"/>
  <p:notesSz cx="6858000" cy="9144000"/>
  <p:embeddedFontLst>
    <p:embeddedFont>
      <p:font typeface="RoxboroughCF Bold" charset="1" panose="00000800000000000000"/>
      <p:regular r:id="rId47"/>
    </p:embeddedFont>
    <p:embeddedFont>
      <p:font typeface="Telegraf" charset="1" panose="00000500000000000000"/>
      <p:regular r:id="rId48"/>
    </p:embeddedFont>
    <p:embeddedFont>
      <p:font typeface="Telegraf Bold" charset="1" panose="00000800000000000000"/>
      <p:regular r:id="rId49"/>
    </p:embeddedFont>
    <p:embeddedFont>
      <p:font typeface="RoxboroughCF" charset="1" panose="0000050000000000000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Ujxh3fh4.mp4" Type="http://schemas.microsoft.com/office/2007/relationships/media"/><Relationship Id="rId2" Target="../media/image35.jpeg" Type="http://schemas.openxmlformats.org/officeDocument/2006/relationships/image"/><Relationship Id="rId3" Target="../media/VAGUjy0kt_I.mp4" Type="http://schemas.openxmlformats.org/officeDocument/2006/relationships/video"/><Relationship Id="rId4" Target="../media/VAGUjy0kt_I.mp4" Type="http://schemas.microsoft.com/office/2007/relationships/media"/><Relationship Id="rId5" Target="../media/image36.jpeg" Type="http://schemas.openxmlformats.org/officeDocument/2006/relationships/image"/><Relationship Id="rId6" Target="../media/VAGUj7tOj0s.mp4" Type="http://schemas.openxmlformats.org/officeDocument/2006/relationships/video"/><Relationship Id="rId7" Target="../media/VAGUj7tOj0s.mp4" Type="http://schemas.microsoft.com/office/2007/relationships/media"/><Relationship Id="rId8" Target="../media/image37.jpeg" Type="http://schemas.openxmlformats.org/officeDocument/2006/relationships/image"/><Relationship Id="rId9" Target="../media/VAGUjxh3fh4.mp4" Type="http://schemas.openxmlformats.org/officeDocument/2006/relationships/video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41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2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3.jpeg" Type="http://schemas.openxmlformats.org/officeDocument/2006/relationships/image"/><Relationship Id="rId5" Target="../media/image44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5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6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docs.google.com/document/d/1ui2h_GgywORpq-MTob-QfXziJEr70qNjf8QGKcJ6YnY/edit" TargetMode="External" Type="http://schemas.openxmlformats.org/officeDocument/2006/relationships/hyperlink"/><Relationship Id="rId3" Target="https://drive.google.com/drive/u/1/folders/1LEBNUsj8YZyUC9CfO65mAkNuIl7YqXMD" TargetMode="External" Type="http://schemas.openxmlformats.org/officeDocument/2006/relationships/hyperlink"/><Relationship Id="rId4" Target="https://docs.google.com/document/d/1eO3cXCK4JpfJfrs25i5eaQuoBtEFMh2Qc1V2QkgGRXQ/edit" TargetMode="External" Type="http://schemas.openxmlformats.org/officeDocument/2006/relationships/hyperlink"/><Relationship Id="rId5" Target="https://docs.google.com/forms/d/e/1FAIpQLSdubuuUzmSjhkodnuW5esRxL2nGK4s-EeAHTqmVma6UnNdMrw/viewform" TargetMode="External" Type="http://schemas.openxmlformats.org/officeDocument/2006/relationships/hyperlink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89969" y="3718378"/>
            <a:ext cx="11112976" cy="2222595"/>
          </a:xfrm>
          <a:custGeom>
            <a:avLst/>
            <a:gdLst/>
            <a:ahLst/>
            <a:cxnLst/>
            <a:rect r="r" b="b" t="t" l="l"/>
            <a:pathLst>
              <a:path h="2222595" w="11112976">
                <a:moveTo>
                  <a:pt x="0" y="0"/>
                </a:moveTo>
                <a:lnTo>
                  <a:pt x="11112976" y="0"/>
                </a:lnTo>
                <a:lnTo>
                  <a:pt x="11112976" y="2222595"/>
                </a:lnTo>
                <a:lnTo>
                  <a:pt x="0" y="222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33995" y="4084502"/>
            <a:ext cx="12420010" cy="1264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b="true" sz="90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Low-Fi Prototyping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</a:t>
            </a: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· Stanford University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1359318" y="6484707"/>
            <a:ext cx="3430268" cy="2615930"/>
            <a:chOff x="0" y="0"/>
            <a:chExt cx="4573691" cy="3487906"/>
          </a:xfrm>
        </p:grpSpPr>
        <p:grpSp>
          <p:nvGrpSpPr>
            <p:cNvPr name="Group 7" id="7"/>
            <p:cNvGrpSpPr/>
            <p:nvPr/>
          </p:nvGrpSpPr>
          <p:grpSpPr>
            <a:xfrm rot="-376577">
              <a:off x="153364" y="224129"/>
              <a:ext cx="4266963" cy="3039648"/>
              <a:chOff x="0" y="0"/>
              <a:chExt cx="2406762" cy="17145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10160" y="16510"/>
                <a:ext cx="2383902" cy="1686560"/>
              </a:xfrm>
              <a:custGeom>
                <a:avLst/>
                <a:gdLst/>
                <a:ahLst/>
                <a:cxnLst/>
                <a:rect r="r" b="b" t="t" l="l"/>
                <a:pathLst>
                  <a:path h="1686560" w="2383902">
                    <a:moveTo>
                      <a:pt x="2383902" y="1686560"/>
                    </a:moveTo>
                    <a:lnTo>
                      <a:pt x="0" y="1678940"/>
                    </a:lnTo>
                    <a:lnTo>
                      <a:pt x="0" y="598170"/>
                    </a:lnTo>
                    <a:lnTo>
                      <a:pt x="17780" y="19050"/>
                    </a:lnTo>
                    <a:lnTo>
                      <a:pt x="1186608" y="0"/>
                    </a:lnTo>
                    <a:lnTo>
                      <a:pt x="2364852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9" id="9"/>
              <p:cNvSpPr/>
              <p:nvPr/>
            </p:nvSpPr>
            <p:spPr>
              <a:xfrm flipH="false" flipV="false" rot="0">
                <a:off x="-3810" y="0"/>
                <a:ext cx="2413112" cy="1713230"/>
              </a:xfrm>
              <a:custGeom>
                <a:avLst/>
                <a:gdLst/>
                <a:ahLst/>
                <a:cxnLst/>
                <a:rect r="r" b="b" t="t" l="l"/>
                <a:pathLst>
                  <a:path h="1713230" w="2413112">
                    <a:moveTo>
                      <a:pt x="2378822" y="21590"/>
                    </a:moveTo>
                    <a:cubicBezTo>
                      <a:pt x="2380092" y="34290"/>
                      <a:pt x="2380092" y="44450"/>
                      <a:pt x="2381362" y="54610"/>
                    </a:cubicBezTo>
                    <a:cubicBezTo>
                      <a:pt x="2383902" y="88900"/>
                      <a:pt x="2385172" y="124460"/>
                      <a:pt x="2387712" y="158750"/>
                    </a:cubicBezTo>
                    <a:cubicBezTo>
                      <a:pt x="2387712" y="208280"/>
                      <a:pt x="2400412" y="1184910"/>
                      <a:pt x="2406762" y="1234440"/>
                    </a:cubicBezTo>
                    <a:cubicBezTo>
                      <a:pt x="2413112" y="1309370"/>
                      <a:pt x="2409302" y="1385570"/>
                      <a:pt x="2409302" y="1460500"/>
                    </a:cubicBezTo>
                    <a:cubicBezTo>
                      <a:pt x="2409302" y="1526540"/>
                      <a:pt x="2410572" y="1587500"/>
                      <a:pt x="2411842" y="1652270"/>
                    </a:cubicBezTo>
                    <a:cubicBezTo>
                      <a:pt x="2411842" y="1673860"/>
                      <a:pt x="2411842" y="1687830"/>
                      <a:pt x="2411842" y="1711960"/>
                    </a:cubicBezTo>
                    <a:cubicBezTo>
                      <a:pt x="2388982" y="1711960"/>
                      <a:pt x="2368662" y="1713230"/>
                      <a:pt x="2346076" y="1711960"/>
                    </a:cubicBezTo>
                    <a:cubicBezTo>
                      <a:pt x="2227513" y="1706880"/>
                      <a:pt x="2107126" y="1713230"/>
                      <a:pt x="1988563" y="1708150"/>
                    </a:cubicBezTo>
                    <a:cubicBezTo>
                      <a:pt x="1917426" y="1704340"/>
                      <a:pt x="1848112" y="1706880"/>
                      <a:pt x="1776975" y="1704340"/>
                    </a:cubicBezTo>
                    <a:cubicBezTo>
                      <a:pt x="1744142" y="1703070"/>
                      <a:pt x="1711309" y="1701800"/>
                      <a:pt x="1678476" y="1700530"/>
                    </a:cubicBezTo>
                    <a:cubicBezTo>
                      <a:pt x="1658412" y="1700530"/>
                      <a:pt x="1640172" y="1701800"/>
                      <a:pt x="1620107" y="1701800"/>
                    </a:cubicBezTo>
                    <a:cubicBezTo>
                      <a:pt x="1569034" y="1700530"/>
                      <a:pt x="1428583" y="1701800"/>
                      <a:pt x="1377510" y="1700530"/>
                    </a:cubicBezTo>
                    <a:cubicBezTo>
                      <a:pt x="1341029" y="1699260"/>
                      <a:pt x="611412" y="1708150"/>
                      <a:pt x="574931" y="1706880"/>
                    </a:cubicBezTo>
                    <a:cubicBezTo>
                      <a:pt x="565811" y="1706880"/>
                      <a:pt x="554867" y="1708150"/>
                      <a:pt x="545747" y="1708150"/>
                    </a:cubicBezTo>
                    <a:cubicBezTo>
                      <a:pt x="523858" y="1708150"/>
                      <a:pt x="503794" y="1709420"/>
                      <a:pt x="481905" y="1709420"/>
                    </a:cubicBezTo>
                    <a:cubicBezTo>
                      <a:pt x="427184" y="1709420"/>
                      <a:pt x="374287" y="1708150"/>
                      <a:pt x="319566" y="1706880"/>
                    </a:cubicBezTo>
                    <a:cubicBezTo>
                      <a:pt x="286733" y="1705610"/>
                      <a:pt x="253900" y="1704340"/>
                      <a:pt x="222891" y="1703070"/>
                    </a:cubicBezTo>
                    <a:cubicBezTo>
                      <a:pt x="164522" y="1701800"/>
                      <a:pt x="106153" y="1700530"/>
                      <a:pt x="48260" y="1700530"/>
                    </a:cubicBezTo>
                    <a:cubicBezTo>
                      <a:pt x="38100" y="1700530"/>
                      <a:pt x="29210" y="1700530"/>
                      <a:pt x="19050" y="1699260"/>
                    </a:cubicBezTo>
                    <a:cubicBezTo>
                      <a:pt x="10160" y="1697990"/>
                      <a:pt x="5080" y="1691640"/>
                      <a:pt x="7620" y="1682750"/>
                    </a:cubicBezTo>
                    <a:cubicBezTo>
                      <a:pt x="16510" y="1651000"/>
                      <a:pt x="12700" y="1619250"/>
                      <a:pt x="11430" y="1586230"/>
                    </a:cubicBezTo>
                    <a:cubicBezTo>
                      <a:pt x="10160" y="1518920"/>
                      <a:pt x="6350" y="1452880"/>
                      <a:pt x="7620" y="1385570"/>
                    </a:cubicBezTo>
                    <a:cubicBezTo>
                      <a:pt x="5080" y="1301750"/>
                      <a:pt x="0" y="264160"/>
                      <a:pt x="7620" y="179070"/>
                    </a:cubicBezTo>
                    <a:cubicBezTo>
                      <a:pt x="8890" y="162560"/>
                      <a:pt x="7620" y="144780"/>
                      <a:pt x="8890" y="128270"/>
                    </a:cubicBezTo>
                    <a:cubicBezTo>
                      <a:pt x="10160" y="101600"/>
                      <a:pt x="12700" y="7239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0552" y="30480"/>
                      <a:pt x="89736" y="29210"/>
                    </a:cubicBezTo>
                    <a:cubicBezTo>
                      <a:pt x="138986" y="25400"/>
                      <a:pt x="188235" y="22860"/>
                      <a:pt x="239308" y="20320"/>
                    </a:cubicBezTo>
                    <a:cubicBezTo>
                      <a:pt x="273965" y="17780"/>
                      <a:pt x="308621" y="16510"/>
                      <a:pt x="341454" y="13970"/>
                    </a:cubicBezTo>
                    <a:cubicBezTo>
                      <a:pt x="374287" y="11430"/>
                      <a:pt x="408944" y="8890"/>
                      <a:pt x="441776" y="8890"/>
                    </a:cubicBezTo>
                    <a:cubicBezTo>
                      <a:pt x="478257" y="7620"/>
                      <a:pt x="514738" y="10160"/>
                      <a:pt x="551219" y="8890"/>
                    </a:cubicBezTo>
                    <a:cubicBezTo>
                      <a:pt x="596820" y="8890"/>
                      <a:pt x="1423111" y="6350"/>
                      <a:pt x="1468712" y="5080"/>
                    </a:cubicBezTo>
                    <a:cubicBezTo>
                      <a:pt x="1512489" y="3810"/>
                      <a:pt x="1556266" y="2540"/>
                      <a:pt x="1601867" y="2540"/>
                    </a:cubicBezTo>
                    <a:cubicBezTo>
                      <a:pt x="1676652" y="1270"/>
                      <a:pt x="1749614" y="0"/>
                      <a:pt x="1824400" y="0"/>
                    </a:cubicBezTo>
                    <a:cubicBezTo>
                      <a:pt x="1855409" y="0"/>
                      <a:pt x="1888241" y="2540"/>
                      <a:pt x="1919250" y="2540"/>
                    </a:cubicBezTo>
                    <a:cubicBezTo>
                      <a:pt x="2004980" y="3810"/>
                      <a:pt x="2092534" y="5080"/>
                      <a:pt x="2178264" y="7620"/>
                    </a:cubicBezTo>
                    <a:cubicBezTo>
                      <a:pt x="2223865" y="8890"/>
                      <a:pt x="2269466" y="12700"/>
                      <a:pt x="2315067" y="16510"/>
                    </a:cubicBezTo>
                    <a:cubicBezTo>
                      <a:pt x="2326011" y="16510"/>
                      <a:pt x="2336956" y="16510"/>
                      <a:pt x="2346076" y="16510"/>
                    </a:cubicBezTo>
                    <a:cubicBezTo>
                      <a:pt x="2359772" y="17780"/>
                      <a:pt x="2368662" y="20320"/>
                      <a:pt x="2378822" y="21590"/>
                    </a:cubicBezTo>
                    <a:close/>
                    <a:moveTo>
                      <a:pt x="2388982" y="1695450"/>
                    </a:moveTo>
                    <a:cubicBezTo>
                      <a:pt x="2390252" y="1678940"/>
                      <a:pt x="2391522" y="1666240"/>
                      <a:pt x="2391522" y="1653540"/>
                    </a:cubicBezTo>
                    <a:cubicBezTo>
                      <a:pt x="2390252" y="1581150"/>
                      <a:pt x="2388982" y="1513840"/>
                      <a:pt x="2388982" y="1441450"/>
                    </a:cubicBezTo>
                    <a:cubicBezTo>
                      <a:pt x="2388982" y="1408430"/>
                      <a:pt x="2391522" y="1375410"/>
                      <a:pt x="2390252" y="1342390"/>
                    </a:cubicBezTo>
                    <a:cubicBezTo>
                      <a:pt x="2390252" y="1311910"/>
                      <a:pt x="2388982" y="1280160"/>
                      <a:pt x="2387712" y="1249680"/>
                    </a:cubicBezTo>
                    <a:cubicBezTo>
                      <a:pt x="2382632" y="1202690"/>
                      <a:pt x="2371202" y="229870"/>
                      <a:pt x="2371202" y="182880"/>
                    </a:cubicBezTo>
                    <a:cubicBezTo>
                      <a:pt x="2368662" y="143510"/>
                      <a:pt x="2366122" y="102870"/>
                      <a:pt x="2363582" y="63500"/>
                    </a:cubicBezTo>
                    <a:cubicBezTo>
                      <a:pt x="2362312" y="44450"/>
                      <a:pt x="2361042" y="43180"/>
                      <a:pt x="2340604" y="41910"/>
                    </a:cubicBezTo>
                    <a:cubicBezTo>
                      <a:pt x="2335131" y="41910"/>
                      <a:pt x="2331483" y="41910"/>
                      <a:pt x="2326011" y="40640"/>
                    </a:cubicBezTo>
                    <a:cubicBezTo>
                      <a:pt x="2280410" y="36830"/>
                      <a:pt x="2232985" y="31750"/>
                      <a:pt x="2187384" y="30480"/>
                    </a:cubicBezTo>
                    <a:cubicBezTo>
                      <a:pt x="2076117" y="26670"/>
                      <a:pt x="1963027" y="25400"/>
                      <a:pt x="1851761" y="22860"/>
                    </a:cubicBezTo>
                    <a:cubicBezTo>
                      <a:pt x="1835344" y="22860"/>
                      <a:pt x="1817104" y="22860"/>
                      <a:pt x="1800687" y="22860"/>
                    </a:cubicBezTo>
                    <a:cubicBezTo>
                      <a:pt x="1773327" y="22860"/>
                      <a:pt x="1745966" y="22860"/>
                      <a:pt x="1720429" y="22860"/>
                    </a:cubicBezTo>
                    <a:cubicBezTo>
                      <a:pt x="1662060" y="22860"/>
                      <a:pt x="1603691" y="22860"/>
                      <a:pt x="1547146" y="24130"/>
                    </a:cubicBezTo>
                    <a:cubicBezTo>
                      <a:pt x="1497896" y="25400"/>
                      <a:pt x="667957" y="29210"/>
                      <a:pt x="618708" y="29210"/>
                    </a:cubicBezTo>
                    <a:cubicBezTo>
                      <a:pt x="538451" y="29210"/>
                      <a:pt x="458193" y="26670"/>
                      <a:pt x="377935" y="33020"/>
                    </a:cubicBezTo>
                    <a:cubicBezTo>
                      <a:pt x="335982" y="36830"/>
                      <a:pt x="295853" y="36830"/>
                      <a:pt x="255724" y="38100"/>
                    </a:cubicBezTo>
                    <a:cubicBezTo>
                      <a:pt x="186411" y="41910"/>
                      <a:pt x="117097" y="45720"/>
                      <a:pt x="49530" y="50800"/>
                    </a:cubicBezTo>
                    <a:cubicBezTo>
                      <a:pt x="36830" y="50800"/>
                      <a:pt x="34290" y="53340"/>
                      <a:pt x="33020" y="68580"/>
                    </a:cubicBezTo>
                    <a:cubicBezTo>
                      <a:pt x="31750" y="91440"/>
                      <a:pt x="31750" y="114300"/>
                      <a:pt x="30480" y="137160"/>
                    </a:cubicBezTo>
                    <a:cubicBezTo>
                      <a:pt x="29210" y="175260"/>
                      <a:pt x="26670" y="212090"/>
                      <a:pt x="25400" y="250190"/>
                    </a:cubicBezTo>
                    <a:cubicBezTo>
                      <a:pt x="20320" y="290830"/>
                      <a:pt x="26670" y="1283970"/>
                      <a:pt x="29210" y="1324610"/>
                    </a:cubicBezTo>
                    <a:cubicBezTo>
                      <a:pt x="29210" y="1367790"/>
                      <a:pt x="29210" y="1412240"/>
                      <a:pt x="30480" y="1455420"/>
                    </a:cubicBezTo>
                    <a:cubicBezTo>
                      <a:pt x="30480" y="1487170"/>
                      <a:pt x="33020" y="1518920"/>
                      <a:pt x="33020" y="1550670"/>
                    </a:cubicBezTo>
                    <a:cubicBezTo>
                      <a:pt x="33020" y="1584960"/>
                      <a:pt x="33020" y="1619250"/>
                      <a:pt x="31750" y="1653540"/>
                    </a:cubicBezTo>
                    <a:cubicBezTo>
                      <a:pt x="31750" y="1657350"/>
                      <a:pt x="31750" y="1659890"/>
                      <a:pt x="31750" y="1663700"/>
                    </a:cubicBezTo>
                    <a:cubicBezTo>
                      <a:pt x="31750" y="1673860"/>
                      <a:pt x="35560" y="1677670"/>
                      <a:pt x="44450" y="1677670"/>
                    </a:cubicBezTo>
                    <a:cubicBezTo>
                      <a:pt x="64200" y="1677670"/>
                      <a:pt x="89736" y="1678940"/>
                      <a:pt x="113449" y="1678940"/>
                    </a:cubicBezTo>
                    <a:cubicBezTo>
                      <a:pt x="148106" y="1678940"/>
                      <a:pt x="184587" y="1676400"/>
                      <a:pt x="219243" y="1678940"/>
                    </a:cubicBezTo>
                    <a:cubicBezTo>
                      <a:pt x="275789" y="1682750"/>
                      <a:pt x="332334" y="1685290"/>
                      <a:pt x="388879" y="1684020"/>
                    </a:cubicBezTo>
                    <a:cubicBezTo>
                      <a:pt x="425360" y="1682750"/>
                      <a:pt x="460017" y="1685290"/>
                      <a:pt x="496498" y="1685290"/>
                    </a:cubicBezTo>
                    <a:cubicBezTo>
                      <a:pt x="549395" y="1685290"/>
                      <a:pt x="602292" y="1684020"/>
                      <a:pt x="655189" y="1685290"/>
                    </a:cubicBezTo>
                    <a:cubicBezTo>
                      <a:pt x="733623" y="1686560"/>
                      <a:pt x="1594571" y="1676400"/>
                      <a:pt x="1674828" y="1678940"/>
                    </a:cubicBezTo>
                    <a:cubicBezTo>
                      <a:pt x="1709485" y="1680210"/>
                      <a:pt x="1744142" y="1681480"/>
                      <a:pt x="1776975" y="1681480"/>
                    </a:cubicBezTo>
                    <a:cubicBezTo>
                      <a:pt x="1837168" y="1684020"/>
                      <a:pt x="1895537" y="1680210"/>
                      <a:pt x="1955731" y="1684020"/>
                    </a:cubicBezTo>
                    <a:cubicBezTo>
                      <a:pt x="2004980" y="1686560"/>
                      <a:pt x="2054229" y="1686560"/>
                      <a:pt x="2103478" y="1689100"/>
                    </a:cubicBezTo>
                    <a:cubicBezTo>
                      <a:pt x="2176440" y="1692910"/>
                      <a:pt x="2249401" y="1695450"/>
                      <a:pt x="2322363" y="1696720"/>
                    </a:cubicBezTo>
                    <a:cubicBezTo>
                      <a:pt x="2349724" y="1696720"/>
                      <a:pt x="2368662" y="1695450"/>
                      <a:pt x="2388982" y="169545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-484583">
              <a:off x="469218" y="752906"/>
              <a:ext cx="3619595" cy="19697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35"/>
                </a:lnSpc>
                <a:spcBef>
                  <a:spcPct val="0"/>
                </a:spcBef>
              </a:pPr>
              <a:r>
                <a:rPr lang="en-US" sz="2487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Evelyn Hur, Sejoon Chang, Sarah Yao, Christina Ba</a:t>
              </a:r>
            </a:p>
          </p:txBody>
        </p:sp>
        <p:sp>
          <p:nvSpPr>
            <p:cNvPr name="AutoShape 11" id="11"/>
            <p:cNvSpPr/>
            <p:nvPr/>
          </p:nvSpPr>
          <p:spPr>
            <a:xfrm rot="-578298">
              <a:off x="1452444" y="171868"/>
              <a:ext cx="1220814" cy="235369"/>
            </a:xfrm>
            <a:prstGeom prst="rect">
              <a:avLst/>
            </a:prstGeom>
            <a:solidFill>
              <a:srgbClr val="000000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-712726">
            <a:off x="10885047" y="8189534"/>
            <a:ext cx="844816" cy="723373"/>
          </a:xfrm>
          <a:custGeom>
            <a:avLst/>
            <a:gdLst/>
            <a:ahLst/>
            <a:cxnLst/>
            <a:rect r="r" b="b" t="t" l="l"/>
            <a:pathLst>
              <a:path h="723373" w="844816">
                <a:moveTo>
                  <a:pt x="0" y="0"/>
                </a:moveTo>
                <a:lnTo>
                  <a:pt x="844815" y="0"/>
                </a:lnTo>
                <a:lnTo>
                  <a:pt x="844815" y="723373"/>
                </a:lnTo>
                <a:lnTo>
                  <a:pt x="0" y="7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5298321" y="-1717562"/>
            <a:ext cx="8886205" cy="13428038"/>
          </a:xfrm>
          <a:custGeom>
            <a:avLst/>
            <a:gdLst/>
            <a:ahLst/>
            <a:cxnLst/>
            <a:rect r="r" b="b" t="t" l="l"/>
            <a:pathLst>
              <a:path h="13428038" w="8886205">
                <a:moveTo>
                  <a:pt x="0" y="0"/>
                </a:moveTo>
                <a:lnTo>
                  <a:pt x="8886205" y="0"/>
                </a:lnTo>
                <a:lnTo>
                  <a:pt x="8886205" y="13428038"/>
                </a:lnTo>
                <a:lnTo>
                  <a:pt x="0" y="13428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33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509167" y="674942"/>
            <a:ext cx="8472797" cy="71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Final Realization Sketches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09551" y="3755801"/>
            <a:ext cx="5449749" cy="4365795"/>
          </a:xfrm>
          <a:custGeom>
            <a:avLst/>
            <a:gdLst/>
            <a:ahLst/>
            <a:cxnLst/>
            <a:rect r="r" b="b" t="t" l="l"/>
            <a:pathLst>
              <a:path h="4365795" w="5449749">
                <a:moveTo>
                  <a:pt x="0" y="0"/>
                </a:moveTo>
                <a:lnTo>
                  <a:pt x="5449749" y="0"/>
                </a:lnTo>
                <a:lnTo>
                  <a:pt x="5449749" y="4365796"/>
                </a:lnTo>
                <a:lnTo>
                  <a:pt x="0" y="4365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52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7940" y="2461960"/>
            <a:ext cx="11478731" cy="8121202"/>
          </a:xfrm>
          <a:custGeom>
            <a:avLst/>
            <a:gdLst/>
            <a:ahLst/>
            <a:cxnLst/>
            <a:rect r="r" b="b" t="t" l="l"/>
            <a:pathLst>
              <a:path h="8121202" w="11478731">
                <a:moveTo>
                  <a:pt x="0" y="0"/>
                </a:moveTo>
                <a:lnTo>
                  <a:pt x="11478731" y="0"/>
                </a:lnTo>
                <a:lnTo>
                  <a:pt x="11478731" y="8121202"/>
                </a:lnTo>
                <a:lnTo>
                  <a:pt x="0" y="8121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07601" y="861305"/>
            <a:ext cx="8472797" cy="71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Realization #1: Mobile App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8951" y="1787786"/>
            <a:ext cx="9451466" cy="4135016"/>
          </a:xfrm>
          <a:custGeom>
            <a:avLst/>
            <a:gdLst/>
            <a:ahLst/>
            <a:cxnLst/>
            <a:rect r="r" b="b" t="t" l="l"/>
            <a:pathLst>
              <a:path h="4135016" w="9451466">
                <a:moveTo>
                  <a:pt x="0" y="0"/>
                </a:moveTo>
                <a:lnTo>
                  <a:pt x="9451466" y="0"/>
                </a:lnTo>
                <a:lnTo>
                  <a:pt x="9451466" y="4135017"/>
                </a:lnTo>
                <a:lnTo>
                  <a:pt x="0" y="41350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96043" y="5922803"/>
            <a:ext cx="10463257" cy="3779852"/>
          </a:xfrm>
          <a:custGeom>
            <a:avLst/>
            <a:gdLst/>
            <a:ahLst/>
            <a:cxnLst/>
            <a:rect r="r" b="b" t="t" l="l"/>
            <a:pathLst>
              <a:path h="3779852" w="10463257">
                <a:moveTo>
                  <a:pt x="0" y="0"/>
                </a:moveTo>
                <a:lnTo>
                  <a:pt x="10463257" y="0"/>
                </a:lnTo>
                <a:lnTo>
                  <a:pt x="10463257" y="3779852"/>
                </a:lnTo>
                <a:lnTo>
                  <a:pt x="0" y="3779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09526" y="880385"/>
            <a:ext cx="11868948" cy="71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Realization #2: Apple Watch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88121" y="3541763"/>
            <a:ext cx="11919780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0"/>
              </a:lnSpc>
            </a:pPr>
            <a:r>
              <a:rPr lang="en-US" b="true" sz="60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Selected Solution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</a:t>
            </a: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· Stanford University</a:t>
            </a:r>
          </a:p>
        </p:txBody>
      </p:sp>
      <p:sp>
        <p:nvSpPr>
          <p:cNvPr name="AutoShape 4" id="4"/>
          <p:cNvSpPr/>
          <p:nvPr/>
        </p:nvSpPr>
        <p:spPr>
          <a:xfrm>
            <a:off x="0" y="6068398"/>
            <a:ext cx="19251599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4135098" y="5186211"/>
            <a:ext cx="1764375" cy="1764375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4790043" y="5477848"/>
            <a:ext cx="4544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2207828"/>
            <a:ext cx="8013100" cy="7050472"/>
            <a:chOff x="0" y="0"/>
            <a:chExt cx="12560584" cy="110516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7150" y="58420"/>
              <a:ext cx="12490734" cy="10980539"/>
            </a:xfrm>
            <a:custGeom>
              <a:avLst/>
              <a:gdLst/>
              <a:ahLst/>
              <a:cxnLst/>
              <a:rect r="r" b="b" t="t" l="l"/>
              <a:pathLst>
                <a:path h="10980539" w="12490734">
                  <a:moveTo>
                    <a:pt x="12405644" y="10950059"/>
                  </a:moveTo>
                  <a:lnTo>
                    <a:pt x="0" y="10950059"/>
                  </a:lnTo>
                  <a:cubicBezTo>
                    <a:pt x="5080" y="10967839"/>
                    <a:pt x="21590" y="10980539"/>
                    <a:pt x="40640" y="10980539"/>
                  </a:cubicBezTo>
                  <a:lnTo>
                    <a:pt x="12447554" y="10980539"/>
                  </a:lnTo>
                  <a:cubicBezTo>
                    <a:pt x="12471684" y="10980539"/>
                    <a:pt x="12490734" y="10961489"/>
                    <a:pt x="12490734" y="10937359"/>
                  </a:cubicBezTo>
                  <a:lnTo>
                    <a:pt x="12490734" y="40640"/>
                  </a:lnTo>
                  <a:cubicBezTo>
                    <a:pt x="12490734" y="21590"/>
                    <a:pt x="12478034" y="6350"/>
                    <a:pt x="12461525" y="0"/>
                  </a:cubicBezTo>
                  <a:lnTo>
                    <a:pt x="12461525" y="10894179"/>
                  </a:lnTo>
                  <a:cubicBezTo>
                    <a:pt x="12461525" y="10924659"/>
                    <a:pt x="12436125" y="10950059"/>
                    <a:pt x="12405644" y="1095005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700" y="12700"/>
              <a:ext cx="12493275" cy="10983079"/>
            </a:xfrm>
            <a:custGeom>
              <a:avLst/>
              <a:gdLst/>
              <a:ahLst/>
              <a:cxnLst/>
              <a:rect r="r" b="b" t="t" l="l"/>
              <a:pathLst>
                <a:path h="10983079" w="12493275">
                  <a:moveTo>
                    <a:pt x="43180" y="10983079"/>
                  </a:moveTo>
                  <a:lnTo>
                    <a:pt x="12450094" y="10983079"/>
                  </a:lnTo>
                  <a:cubicBezTo>
                    <a:pt x="12474225" y="10983079"/>
                    <a:pt x="12493275" y="10964029"/>
                    <a:pt x="12493275" y="10939899"/>
                  </a:cubicBezTo>
                  <a:lnTo>
                    <a:pt x="12493275" y="43180"/>
                  </a:lnTo>
                  <a:cubicBezTo>
                    <a:pt x="12493275" y="19050"/>
                    <a:pt x="12474225" y="0"/>
                    <a:pt x="12450094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0939899"/>
                  </a:lnTo>
                  <a:cubicBezTo>
                    <a:pt x="0" y="10964029"/>
                    <a:pt x="19050" y="10983079"/>
                    <a:pt x="43180" y="10983079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560584" cy="11051659"/>
            </a:xfrm>
            <a:custGeom>
              <a:avLst/>
              <a:gdLst/>
              <a:ahLst/>
              <a:cxnLst/>
              <a:rect r="r" b="b" t="t" l="l"/>
              <a:pathLst>
                <a:path h="11051659" w="12560584">
                  <a:moveTo>
                    <a:pt x="12517404" y="44450"/>
                  </a:moveTo>
                  <a:cubicBezTo>
                    <a:pt x="12512325" y="19050"/>
                    <a:pt x="12489465" y="0"/>
                    <a:pt x="12462794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0952599"/>
                  </a:lnTo>
                  <a:cubicBezTo>
                    <a:pt x="0" y="10979269"/>
                    <a:pt x="17780" y="11000859"/>
                    <a:pt x="43180" y="11007209"/>
                  </a:cubicBezTo>
                  <a:cubicBezTo>
                    <a:pt x="48260" y="11032609"/>
                    <a:pt x="71120" y="11051659"/>
                    <a:pt x="97790" y="11051659"/>
                  </a:cubicBezTo>
                  <a:lnTo>
                    <a:pt x="12504704" y="11051659"/>
                  </a:lnTo>
                  <a:cubicBezTo>
                    <a:pt x="12535184" y="11051659"/>
                    <a:pt x="12560584" y="11026259"/>
                    <a:pt x="12560584" y="10995779"/>
                  </a:cubicBezTo>
                  <a:lnTo>
                    <a:pt x="12560584" y="99060"/>
                  </a:lnTo>
                  <a:cubicBezTo>
                    <a:pt x="12560584" y="72390"/>
                    <a:pt x="12542804" y="50800"/>
                    <a:pt x="12517404" y="44450"/>
                  </a:cubicBezTo>
                  <a:close/>
                  <a:moveTo>
                    <a:pt x="12700" y="1095259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2462794" y="12700"/>
                  </a:lnTo>
                  <a:cubicBezTo>
                    <a:pt x="12486925" y="12700"/>
                    <a:pt x="12505975" y="31750"/>
                    <a:pt x="12505975" y="55880"/>
                  </a:cubicBezTo>
                  <a:lnTo>
                    <a:pt x="12505975" y="10952599"/>
                  </a:lnTo>
                  <a:cubicBezTo>
                    <a:pt x="12505975" y="10976729"/>
                    <a:pt x="12486925" y="10995779"/>
                    <a:pt x="12462794" y="10995779"/>
                  </a:cubicBezTo>
                  <a:lnTo>
                    <a:pt x="55880" y="10995779"/>
                  </a:lnTo>
                  <a:cubicBezTo>
                    <a:pt x="31750" y="10995779"/>
                    <a:pt x="12700" y="10976729"/>
                    <a:pt x="12700" y="10952599"/>
                  </a:cubicBezTo>
                  <a:close/>
                  <a:moveTo>
                    <a:pt x="12547884" y="10995779"/>
                  </a:moveTo>
                  <a:cubicBezTo>
                    <a:pt x="12547884" y="11019909"/>
                    <a:pt x="12528834" y="11038959"/>
                    <a:pt x="12504704" y="11038959"/>
                  </a:cubicBezTo>
                  <a:lnTo>
                    <a:pt x="97790" y="11038959"/>
                  </a:lnTo>
                  <a:cubicBezTo>
                    <a:pt x="78740" y="11038959"/>
                    <a:pt x="62230" y="11026259"/>
                    <a:pt x="57150" y="11008479"/>
                  </a:cubicBezTo>
                  <a:lnTo>
                    <a:pt x="12462794" y="11008479"/>
                  </a:lnTo>
                  <a:cubicBezTo>
                    <a:pt x="12493275" y="11008479"/>
                    <a:pt x="12518675" y="10983079"/>
                    <a:pt x="12518675" y="10952599"/>
                  </a:cubicBezTo>
                  <a:lnTo>
                    <a:pt x="12518675" y="58420"/>
                  </a:lnTo>
                  <a:cubicBezTo>
                    <a:pt x="12535184" y="64770"/>
                    <a:pt x="12547884" y="80010"/>
                    <a:pt x="12547884" y="99060"/>
                  </a:cubicBezTo>
                  <a:lnTo>
                    <a:pt x="12547884" y="1099577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485792" y="2207828"/>
            <a:ext cx="8013100" cy="7050472"/>
            <a:chOff x="0" y="0"/>
            <a:chExt cx="12560584" cy="1105165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150" y="58420"/>
              <a:ext cx="12490734" cy="10980539"/>
            </a:xfrm>
            <a:custGeom>
              <a:avLst/>
              <a:gdLst/>
              <a:ahLst/>
              <a:cxnLst/>
              <a:rect r="r" b="b" t="t" l="l"/>
              <a:pathLst>
                <a:path h="10980539" w="12490734">
                  <a:moveTo>
                    <a:pt x="12405644" y="10950059"/>
                  </a:moveTo>
                  <a:lnTo>
                    <a:pt x="0" y="10950059"/>
                  </a:lnTo>
                  <a:cubicBezTo>
                    <a:pt x="5080" y="10967839"/>
                    <a:pt x="21590" y="10980539"/>
                    <a:pt x="40640" y="10980539"/>
                  </a:cubicBezTo>
                  <a:lnTo>
                    <a:pt x="12447554" y="10980539"/>
                  </a:lnTo>
                  <a:cubicBezTo>
                    <a:pt x="12471684" y="10980539"/>
                    <a:pt x="12490734" y="10961489"/>
                    <a:pt x="12490734" y="10937359"/>
                  </a:cubicBezTo>
                  <a:lnTo>
                    <a:pt x="12490734" y="40640"/>
                  </a:lnTo>
                  <a:cubicBezTo>
                    <a:pt x="12490734" y="21590"/>
                    <a:pt x="12478034" y="6350"/>
                    <a:pt x="12461525" y="0"/>
                  </a:cubicBezTo>
                  <a:lnTo>
                    <a:pt x="12461525" y="10894179"/>
                  </a:lnTo>
                  <a:cubicBezTo>
                    <a:pt x="12461525" y="10924659"/>
                    <a:pt x="12436125" y="10950059"/>
                    <a:pt x="12405644" y="1095005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700" y="12700"/>
              <a:ext cx="12493275" cy="10983079"/>
            </a:xfrm>
            <a:custGeom>
              <a:avLst/>
              <a:gdLst/>
              <a:ahLst/>
              <a:cxnLst/>
              <a:rect r="r" b="b" t="t" l="l"/>
              <a:pathLst>
                <a:path h="10983079" w="12493275">
                  <a:moveTo>
                    <a:pt x="43180" y="10983079"/>
                  </a:moveTo>
                  <a:lnTo>
                    <a:pt x="12450094" y="10983079"/>
                  </a:lnTo>
                  <a:cubicBezTo>
                    <a:pt x="12474225" y="10983079"/>
                    <a:pt x="12493275" y="10964029"/>
                    <a:pt x="12493275" y="10939899"/>
                  </a:cubicBezTo>
                  <a:lnTo>
                    <a:pt x="12493275" y="43180"/>
                  </a:lnTo>
                  <a:cubicBezTo>
                    <a:pt x="12493275" y="19050"/>
                    <a:pt x="12474225" y="0"/>
                    <a:pt x="12450094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0939899"/>
                  </a:lnTo>
                  <a:cubicBezTo>
                    <a:pt x="0" y="10964029"/>
                    <a:pt x="19050" y="10983079"/>
                    <a:pt x="43180" y="10983079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560584" cy="11051659"/>
            </a:xfrm>
            <a:custGeom>
              <a:avLst/>
              <a:gdLst/>
              <a:ahLst/>
              <a:cxnLst/>
              <a:rect r="r" b="b" t="t" l="l"/>
              <a:pathLst>
                <a:path h="11051659" w="12560584">
                  <a:moveTo>
                    <a:pt x="12517404" y="44450"/>
                  </a:moveTo>
                  <a:cubicBezTo>
                    <a:pt x="12512325" y="19050"/>
                    <a:pt x="12489465" y="0"/>
                    <a:pt x="12462794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0952599"/>
                  </a:lnTo>
                  <a:cubicBezTo>
                    <a:pt x="0" y="10979269"/>
                    <a:pt x="17780" y="11000859"/>
                    <a:pt x="43180" y="11007209"/>
                  </a:cubicBezTo>
                  <a:cubicBezTo>
                    <a:pt x="48260" y="11032609"/>
                    <a:pt x="71120" y="11051659"/>
                    <a:pt x="97790" y="11051659"/>
                  </a:cubicBezTo>
                  <a:lnTo>
                    <a:pt x="12504704" y="11051659"/>
                  </a:lnTo>
                  <a:cubicBezTo>
                    <a:pt x="12535184" y="11051659"/>
                    <a:pt x="12560584" y="11026259"/>
                    <a:pt x="12560584" y="10995779"/>
                  </a:cubicBezTo>
                  <a:lnTo>
                    <a:pt x="12560584" y="99060"/>
                  </a:lnTo>
                  <a:cubicBezTo>
                    <a:pt x="12560584" y="72390"/>
                    <a:pt x="12542804" y="50800"/>
                    <a:pt x="12517404" y="44450"/>
                  </a:cubicBezTo>
                  <a:close/>
                  <a:moveTo>
                    <a:pt x="12700" y="1095259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2462794" y="12700"/>
                  </a:lnTo>
                  <a:cubicBezTo>
                    <a:pt x="12486925" y="12700"/>
                    <a:pt x="12505975" y="31750"/>
                    <a:pt x="12505975" y="55880"/>
                  </a:cubicBezTo>
                  <a:lnTo>
                    <a:pt x="12505975" y="10952599"/>
                  </a:lnTo>
                  <a:cubicBezTo>
                    <a:pt x="12505975" y="10976729"/>
                    <a:pt x="12486925" y="10995779"/>
                    <a:pt x="12462794" y="10995779"/>
                  </a:cubicBezTo>
                  <a:lnTo>
                    <a:pt x="55880" y="10995779"/>
                  </a:lnTo>
                  <a:cubicBezTo>
                    <a:pt x="31750" y="10995779"/>
                    <a:pt x="12700" y="10976729"/>
                    <a:pt x="12700" y="10952599"/>
                  </a:cubicBezTo>
                  <a:close/>
                  <a:moveTo>
                    <a:pt x="12547884" y="10995779"/>
                  </a:moveTo>
                  <a:cubicBezTo>
                    <a:pt x="12547884" y="11019909"/>
                    <a:pt x="12528834" y="11038959"/>
                    <a:pt x="12504704" y="11038959"/>
                  </a:cubicBezTo>
                  <a:lnTo>
                    <a:pt x="97790" y="11038959"/>
                  </a:lnTo>
                  <a:cubicBezTo>
                    <a:pt x="78740" y="11038959"/>
                    <a:pt x="62230" y="11026259"/>
                    <a:pt x="57150" y="11008479"/>
                  </a:cubicBezTo>
                  <a:lnTo>
                    <a:pt x="12462794" y="11008479"/>
                  </a:lnTo>
                  <a:cubicBezTo>
                    <a:pt x="12493275" y="11008479"/>
                    <a:pt x="12518675" y="10983079"/>
                    <a:pt x="12518675" y="10952599"/>
                  </a:cubicBezTo>
                  <a:lnTo>
                    <a:pt x="12518675" y="58420"/>
                  </a:lnTo>
                  <a:cubicBezTo>
                    <a:pt x="12535184" y="64770"/>
                    <a:pt x="12547884" y="80010"/>
                    <a:pt x="12547884" y="99060"/>
                  </a:cubicBezTo>
                  <a:lnTo>
                    <a:pt x="12547884" y="1099577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997394" y="2455119"/>
            <a:ext cx="1557475" cy="600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56"/>
              </a:lnSpc>
              <a:spcBef>
                <a:spcPct val="0"/>
              </a:spcBef>
            </a:pPr>
            <a:r>
              <a:rPr lang="en-US" b="true" sz="3468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Pros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454486" y="2455119"/>
            <a:ext cx="1557475" cy="600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56"/>
              </a:lnSpc>
              <a:spcBef>
                <a:spcPct val="0"/>
              </a:spcBef>
            </a:pPr>
            <a:r>
              <a:rPr lang="en-US" b="true" sz="3468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Cons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1038225"/>
            <a:ext cx="8472797" cy="71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Realization #1: Mobile App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11485" y="3313441"/>
            <a:ext cx="7607938" cy="573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Rich Information Density: 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Summaries, goals, and posts to be visible at once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Greater Flexibility: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Larger screen offers more room for customization and more features (E.g. adding and editing pins, creating detailed posts)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Better User Input Capabilities: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Typing is easier on a mobile app due to the presence of a full keyboard. This makes it ideal for detailed posts or more complex inputs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Enhanced Visualization: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Pins, groups, and goals have ample space to showcase graphics, summaries, and more visual elements that help users process the information quickly.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Multi-Tasking Potential: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Users can navigate between different parts of the app, such as onboarding, group feeds, and goals.</a:t>
            </a:r>
          </a:p>
          <a:p>
            <a:pPr algn="l">
              <a:lnSpc>
                <a:spcPts val="300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9568577" y="3428971"/>
            <a:ext cx="7607938" cy="459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Bulkier Experience: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The mobile app might require more time and attention from users, which can be less convenient during quick tasks or while multi-tasking (such as during a shift).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Battery and Storage Considerations: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Constant interaction with a mobile app could drain battery life and require more storage, which may be a concern for users already juggling shift work.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Less Wearable and Accessible: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Mobile phones are more cumbersome to access on the go compared to wearable devices like a watch.</a:t>
            </a:r>
          </a:p>
          <a:p>
            <a:pPr algn="l">
              <a:lnSpc>
                <a:spcPts val="300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2391360"/>
            <a:ext cx="8115300" cy="7140395"/>
            <a:chOff x="0" y="0"/>
            <a:chExt cx="12560584" cy="110516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7150" y="58420"/>
              <a:ext cx="12490734" cy="10980539"/>
            </a:xfrm>
            <a:custGeom>
              <a:avLst/>
              <a:gdLst/>
              <a:ahLst/>
              <a:cxnLst/>
              <a:rect r="r" b="b" t="t" l="l"/>
              <a:pathLst>
                <a:path h="10980539" w="12490734">
                  <a:moveTo>
                    <a:pt x="12405644" y="10950059"/>
                  </a:moveTo>
                  <a:lnTo>
                    <a:pt x="0" y="10950059"/>
                  </a:lnTo>
                  <a:cubicBezTo>
                    <a:pt x="5080" y="10967839"/>
                    <a:pt x="21590" y="10980539"/>
                    <a:pt x="40640" y="10980539"/>
                  </a:cubicBezTo>
                  <a:lnTo>
                    <a:pt x="12447554" y="10980539"/>
                  </a:lnTo>
                  <a:cubicBezTo>
                    <a:pt x="12471684" y="10980539"/>
                    <a:pt x="12490734" y="10961489"/>
                    <a:pt x="12490734" y="10937359"/>
                  </a:cubicBezTo>
                  <a:lnTo>
                    <a:pt x="12490734" y="40640"/>
                  </a:lnTo>
                  <a:cubicBezTo>
                    <a:pt x="12490734" y="21590"/>
                    <a:pt x="12478034" y="6350"/>
                    <a:pt x="12461525" y="0"/>
                  </a:cubicBezTo>
                  <a:lnTo>
                    <a:pt x="12461525" y="10894179"/>
                  </a:lnTo>
                  <a:cubicBezTo>
                    <a:pt x="12461525" y="10924659"/>
                    <a:pt x="12436125" y="10950059"/>
                    <a:pt x="12405644" y="1095005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700" y="12700"/>
              <a:ext cx="12493275" cy="10983079"/>
            </a:xfrm>
            <a:custGeom>
              <a:avLst/>
              <a:gdLst/>
              <a:ahLst/>
              <a:cxnLst/>
              <a:rect r="r" b="b" t="t" l="l"/>
              <a:pathLst>
                <a:path h="10983079" w="12493275">
                  <a:moveTo>
                    <a:pt x="43180" y="10983079"/>
                  </a:moveTo>
                  <a:lnTo>
                    <a:pt x="12450094" y="10983079"/>
                  </a:lnTo>
                  <a:cubicBezTo>
                    <a:pt x="12474225" y="10983079"/>
                    <a:pt x="12493275" y="10964029"/>
                    <a:pt x="12493275" y="10939899"/>
                  </a:cubicBezTo>
                  <a:lnTo>
                    <a:pt x="12493275" y="43180"/>
                  </a:lnTo>
                  <a:cubicBezTo>
                    <a:pt x="12493275" y="19050"/>
                    <a:pt x="12474225" y="0"/>
                    <a:pt x="12450094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0939899"/>
                  </a:lnTo>
                  <a:cubicBezTo>
                    <a:pt x="0" y="10964029"/>
                    <a:pt x="19050" y="10983079"/>
                    <a:pt x="43180" y="10983079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560584" cy="11051659"/>
            </a:xfrm>
            <a:custGeom>
              <a:avLst/>
              <a:gdLst/>
              <a:ahLst/>
              <a:cxnLst/>
              <a:rect r="r" b="b" t="t" l="l"/>
              <a:pathLst>
                <a:path h="11051659" w="12560584">
                  <a:moveTo>
                    <a:pt x="12517404" y="44450"/>
                  </a:moveTo>
                  <a:cubicBezTo>
                    <a:pt x="12512325" y="19050"/>
                    <a:pt x="12489465" y="0"/>
                    <a:pt x="12462794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0952599"/>
                  </a:lnTo>
                  <a:cubicBezTo>
                    <a:pt x="0" y="10979269"/>
                    <a:pt x="17780" y="11000859"/>
                    <a:pt x="43180" y="11007209"/>
                  </a:cubicBezTo>
                  <a:cubicBezTo>
                    <a:pt x="48260" y="11032609"/>
                    <a:pt x="71120" y="11051659"/>
                    <a:pt x="97790" y="11051659"/>
                  </a:cubicBezTo>
                  <a:lnTo>
                    <a:pt x="12504704" y="11051659"/>
                  </a:lnTo>
                  <a:cubicBezTo>
                    <a:pt x="12535184" y="11051659"/>
                    <a:pt x="12560584" y="11026259"/>
                    <a:pt x="12560584" y="10995779"/>
                  </a:cubicBezTo>
                  <a:lnTo>
                    <a:pt x="12560584" y="99060"/>
                  </a:lnTo>
                  <a:cubicBezTo>
                    <a:pt x="12560584" y="72390"/>
                    <a:pt x="12542804" y="50800"/>
                    <a:pt x="12517404" y="44450"/>
                  </a:cubicBezTo>
                  <a:close/>
                  <a:moveTo>
                    <a:pt x="12700" y="1095259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2462794" y="12700"/>
                  </a:lnTo>
                  <a:cubicBezTo>
                    <a:pt x="12486925" y="12700"/>
                    <a:pt x="12505975" y="31750"/>
                    <a:pt x="12505975" y="55880"/>
                  </a:cubicBezTo>
                  <a:lnTo>
                    <a:pt x="12505975" y="10952599"/>
                  </a:lnTo>
                  <a:cubicBezTo>
                    <a:pt x="12505975" y="10976729"/>
                    <a:pt x="12486925" y="10995779"/>
                    <a:pt x="12462794" y="10995779"/>
                  </a:cubicBezTo>
                  <a:lnTo>
                    <a:pt x="55880" y="10995779"/>
                  </a:lnTo>
                  <a:cubicBezTo>
                    <a:pt x="31750" y="10995779"/>
                    <a:pt x="12700" y="10976729"/>
                    <a:pt x="12700" y="10952599"/>
                  </a:cubicBezTo>
                  <a:close/>
                  <a:moveTo>
                    <a:pt x="12547884" y="10995779"/>
                  </a:moveTo>
                  <a:cubicBezTo>
                    <a:pt x="12547884" y="11019909"/>
                    <a:pt x="12528834" y="11038959"/>
                    <a:pt x="12504704" y="11038959"/>
                  </a:cubicBezTo>
                  <a:lnTo>
                    <a:pt x="97790" y="11038959"/>
                  </a:lnTo>
                  <a:cubicBezTo>
                    <a:pt x="78740" y="11038959"/>
                    <a:pt x="62230" y="11026259"/>
                    <a:pt x="57150" y="11008479"/>
                  </a:cubicBezTo>
                  <a:lnTo>
                    <a:pt x="12462794" y="11008479"/>
                  </a:lnTo>
                  <a:cubicBezTo>
                    <a:pt x="12493275" y="11008479"/>
                    <a:pt x="12518675" y="10983079"/>
                    <a:pt x="12518675" y="10952599"/>
                  </a:cubicBezTo>
                  <a:lnTo>
                    <a:pt x="12518675" y="58420"/>
                  </a:lnTo>
                  <a:cubicBezTo>
                    <a:pt x="12535184" y="64770"/>
                    <a:pt x="12547884" y="80010"/>
                    <a:pt x="12547884" y="99060"/>
                  </a:cubicBezTo>
                  <a:lnTo>
                    <a:pt x="12547884" y="1099577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485792" y="2391360"/>
            <a:ext cx="8115300" cy="7140395"/>
            <a:chOff x="0" y="0"/>
            <a:chExt cx="12560584" cy="1105165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7150" y="58420"/>
              <a:ext cx="12490734" cy="10980539"/>
            </a:xfrm>
            <a:custGeom>
              <a:avLst/>
              <a:gdLst/>
              <a:ahLst/>
              <a:cxnLst/>
              <a:rect r="r" b="b" t="t" l="l"/>
              <a:pathLst>
                <a:path h="10980539" w="12490734">
                  <a:moveTo>
                    <a:pt x="12405644" y="10950059"/>
                  </a:moveTo>
                  <a:lnTo>
                    <a:pt x="0" y="10950059"/>
                  </a:lnTo>
                  <a:cubicBezTo>
                    <a:pt x="5080" y="10967839"/>
                    <a:pt x="21590" y="10980539"/>
                    <a:pt x="40640" y="10980539"/>
                  </a:cubicBezTo>
                  <a:lnTo>
                    <a:pt x="12447554" y="10980539"/>
                  </a:lnTo>
                  <a:cubicBezTo>
                    <a:pt x="12471684" y="10980539"/>
                    <a:pt x="12490734" y="10961489"/>
                    <a:pt x="12490734" y="10937359"/>
                  </a:cubicBezTo>
                  <a:lnTo>
                    <a:pt x="12490734" y="40640"/>
                  </a:lnTo>
                  <a:cubicBezTo>
                    <a:pt x="12490734" y="21590"/>
                    <a:pt x="12478034" y="6350"/>
                    <a:pt x="12461525" y="0"/>
                  </a:cubicBezTo>
                  <a:lnTo>
                    <a:pt x="12461525" y="10894179"/>
                  </a:lnTo>
                  <a:cubicBezTo>
                    <a:pt x="12461525" y="10924659"/>
                    <a:pt x="12436125" y="10950059"/>
                    <a:pt x="12405644" y="1095005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700" y="12700"/>
              <a:ext cx="12493275" cy="10983079"/>
            </a:xfrm>
            <a:custGeom>
              <a:avLst/>
              <a:gdLst/>
              <a:ahLst/>
              <a:cxnLst/>
              <a:rect r="r" b="b" t="t" l="l"/>
              <a:pathLst>
                <a:path h="10983079" w="12493275">
                  <a:moveTo>
                    <a:pt x="43180" y="10983079"/>
                  </a:moveTo>
                  <a:lnTo>
                    <a:pt x="12450094" y="10983079"/>
                  </a:lnTo>
                  <a:cubicBezTo>
                    <a:pt x="12474225" y="10983079"/>
                    <a:pt x="12493275" y="10964029"/>
                    <a:pt x="12493275" y="10939899"/>
                  </a:cubicBezTo>
                  <a:lnTo>
                    <a:pt x="12493275" y="43180"/>
                  </a:lnTo>
                  <a:cubicBezTo>
                    <a:pt x="12493275" y="19050"/>
                    <a:pt x="12474225" y="0"/>
                    <a:pt x="12450094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0939899"/>
                  </a:lnTo>
                  <a:cubicBezTo>
                    <a:pt x="0" y="10964029"/>
                    <a:pt x="19050" y="10983079"/>
                    <a:pt x="43180" y="10983079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560584" cy="11051659"/>
            </a:xfrm>
            <a:custGeom>
              <a:avLst/>
              <a:gdLst/>
              <a:ahLst/>
              <a:cxnLst/>
              <a:rect r="r" b="b" t="t" l="l"/>
              <a:pathLst>
                <a:path h="11051659" w="12560584">
                  <a:moveTo>
                    <a:pt x="12517404" y="44450"/>
                  </a:moveTo>
                  <a:cubicBezTo>
                    <a:pt x="12512325" y="19050"/>
                    <a:pt x="12489465" y="0"/>
                    <a:pt x="12462794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0952599"/>
                  </a:lnTo>
                  <a:cubicBezTo>
                    <a:pt x="0" y="10979269"/>
                    <a:pt x="17780" y="11000859"/>
                    <a:pt x="43180" y="11007209"/>
                  </a:cubicBezTo>
                  <a:cubicBezTo>
                    <a:pt x="48260" y="11032609"/>
                    <a:pt x="71120" y="11051659"/>
                    <a:pt x="97790" y="11051659"/>
                  </a:cubicBezTo>
                  <a:lnTo>
                    <a:pt x="12504704" y="11051659"/>
                  </a:lnTo>
                  <a:cubicBezTo>
                    <a:pt x="12535184" y="11051659"/>
                    <a:pt x="12560584" y="11026259"/>
                    <a:pt x="12560584" y="10995779"/>
                  </a:cubicBezTo>
                  <a:lnTo>
                    <a:pt x="12560584" y="99060"/>
                  </a:lnTo>
                  <a:cubicBezTo>
                    <a:pt x="12560584" y="72390"/>
                    <a:pt x="12542804" y="50800"/>
                    <a:pt x="12517404" y="44450"/>
                  </a:cubicBezTo>
                  <a:close/>
                  <a:moveTo>
                    <a:pt x="12700" y="1095259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2462794" y="12700"/>
                  </a:lnTo>
                  <a:cubicBezTo>
                    <a:pt x="12486925" y="12700"/>
                    <a:pt x="12505975" y="31750"/>
                    <a:pt x="12505975" y="55880"/>
                  </a:cubicBezTo>
                  <a:lnTo>
                    <a:pt x="12505975" y="10952599"/>
                  </a:lnTo>
                  <a:cubicBezTo>
                    <a:pt x="12505975" y="10976729"/>
                    <a:pt x="12486925" y="10995779"/>
                    <a:pt x="12462794" y="10995779"/>
                  </a:cubicBezTo>
                  <a:lnTo>
                    <a:pt x="55880" y="10995779"/>
                  </a:lnTo>
                  <a:cubicBezTo>
                    <a:pt x="31750" y="10995779"/>
                    <a:pt x="12700" y="10976729"/>
                    <a:pt x="12700" y="10952599"/>
                  </a:cubicBezTo>
                  <a:close/>
                  <a:moveTo>
                    <a:pt x="12547884" y="10995779"/>
                  </a:moveTo>
                  <a:cubicBezTo>
                    <a:pt x="12547884" y="11019909"/>
                    <a:pt x="12528834" y="11038959"/>
                    <a:pt x="12504704" y="11038959"/>
                  </a:cubicBezTo>
                  <a:lnTo>
                    <a:pt x="97790" y="11038959"/>
                  </a:lnTo>
                  <a:cubicBezTo>
                    <a:pt x="78740" y="11038959"/>
                    <a:pt x="62230" y="11026259"/>
                    <a:pt x="57150" y="11008479"/>
                  </a:cubicBezTo>
                  <a:lnTo>
                    <a:pt x="12462794" y="11008479"/>
                  </a:lnTo>
                  <a:cubicBezTo>
                    <a:pt x="12493275" y="11008479"/>
                    <a:pt x="12518675" y="10983079"/>
                    <a:pt x="12518675" y="10952599"/>
                  </a:cubicBezTo>
                  <a:lnTo>
                    <a:pt x="12518675" y="58420"/>
                  </a:lnTo>
                  <a:cubicBezTo>
                    <a:pt x="12535184" y="64770"/>
                    <a:pt x="12547884" y="80010"/>
                    <a:pt x="12547884" y="99060"/>
                  </a:cubicBezTo>
                  <a:lnTo>
                    <a:pt x="12547884" y="1099577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997394" y="2638651"/>
            <a:ext cx="1557475" cy="600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56"/>
              </a:lnSpc>
              <a:spcBef>
                <a:spcPct val="0"/>
              </a:spcBef>
            </a:pPr>
            <a:r>
              <a:rPr lang="en-US" b="true" sz="3468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Pros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454486" y="2638651"/>
            <a:ext cx="1557475" cy="600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56"/>
              </a:lnSpc>
              <a:spcBef>
                <a:spcPct val="0"/>
              </a:spcBef>
            </a:pPr>
            <a:r>
              <a:rPr lang="en-US" b="true" sz="3468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Cons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1038225"/>
            <a:ext cx="15703928" cy="71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Realization #2: Apple Watch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11485" y="3496973"/>
            <a:ext cx="7607938" cy="573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Quick Access: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The Apple Watch interface allows users to quickly access important information (like group updates or shift hours) without having to pull out their phones, ideal for people on-the-go during night shifts.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Wearable Convenience: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Since the watch is worn at all times, users can easily check notifications or reminders at a glance, increasing accessibility in a hands-free, mobile format.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Simplified Interface: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The more compact UI ensures that only the most essential information is shown, reducing cognitive load, which is ideal for busy users.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Health and Fitness Integration: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The Apple Watch’s focus on health-related features (like tracking heart rate, sleep, etc.) fits well with the nightshift workers’ health needs.</a:t>
            </a:r>
          </a:p>
          <a:p>
            <a:pPr algn="l">
              <a:lnSpc>
                <a:spcPts val="300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9739473" y="3496973"/>
            <a:ext cx="7607938" cy="573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Limited Interaction and Input: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Creating a post could be challenging on a small Apple Watch screen. It’s not ideal for tasks requiring more text or detailed input, such as writing group posts or summaries.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Reduced Content Visibility: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Due to smaller screen size, users might need to scroll more to access information, limiting the amount of content that can be shown at once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Lack of Access</a:t>
            </a: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: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Not every night shift worker owns a smartwatch, and would be associated with night shift workers that have enough money to afford one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Dependency on Mobile for Complex Tasks: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The watch interface might still require users to switch to their phone for more complex tasks, limiting the device’s overall usefulness in certain scenarios.</a:t>
            </a:r>
          </a:p>
          <a:p>
            <a:pPr algn="l">
              <a:lnSpc>
                <a:spcPts val="3000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9252" y="2117905"/>
            <a:ext cx="8115300" cy="7140395"/>
            <a:chOff x="0" y="0"/>
            <a:chExt cx="12560584" cy="110516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7150" y="58420"/>
              <a:ext cx="12490734" cy="10980539"/>
            </a:xfrm>
            <a:custGeom>
              <a:avLst/>
              <a:gdLst/>
              <a:ahLst/>
              <a:cxnLst/>
              <a:rect r="r" b="b" t="t" l="l"/>
              <a:pathLst>
                <a:path h="10980539" w="12490734">
                  <a:moveTo>
                    <a:pt x="12405644" y="10950059"/>
                  </a:moveTo>
                  <a:lnTo>
                    <a:pt x="0" y="10950059"/>
                  </a:lnTo>
                  <a:cubicBezTo>
                    <a:pt x="5080" y="10967839"/>
                    <a:pt x="21590" y="10980539"/>
                    <a:pt x="40640" y="10980539"/>
                  </a:cubicBezTo>
                  <a:lnTo>
                    <a:pt x="12447554" y="10980539"/>
                  </a:lnTo>
                  <a:cubicBezTo>
                    <a:pt x="12471684" y="10980539"/>
                    <a:pt x="12490734" y="10961489"/>
                    <a:pt x="12490734" y="10937359"/>
                  </a:cubicBezTo>
                  <a:lnTo>
                    <a:pt x="12490734" y="40640"/>
                  </a:lnTo>
                  <a:cubicBezTo>
                    <a:pt x="12490734" y="21590"/>
                    <a:pt x="12478034" y="6350"/>
                    <a:pt x="12461525" y="0"/>
                  </a:cubicBezTo>
                  <a:lnTo>
                    <a:pt x="12461525" y="10894179"/>
                  </a:lnTo>
                  <a:cubicBezTo>
                    <a:pt x="12461525" y="10924659"/>
                    <a:pt x="12436125" y="10950059"/>
                    <a:pt x="12405644" y="1095005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700" y="12700"/>
              <a:ext cx="12493275" cy="10983079"/>
            </a:xfrm>
            <a:custGeom>
              <a:avLst/>
              <a:gdLst/>
              <a:ahLst/>
              <a:cxnLst/>
              <a:rect r="r" b="b" t="t" l="l"/>
              <a:pathLst>
                <a:path h="10983079" w="12493275">
                  <a:moveTo>
                    <a:pt x="43180" y="10983079"/>
                  </a:moveTo>
                  <a:lnTo>
                    <a:pt x="12450094" y="10983079"/>
                  </a:lnTo>
                  <a:cubicBezTo>
                    <a:pt x="12474225" y="10983079"/>
                    <a:pt x="12493275" y="10964029"/>
                    <a:pt x="12493275" y="10939899"/>
                  </a:cubicBezTo>
                  <a:lnTo>
                    <a:pt x="12493275" y="43180"/>
                  </a:lnTo>
                  <a:cubicBezTo>
                    <a:pt x="12493275" y="19050"/>
                    <a:pt x="12474225" y="0"/>
                    <a:pt x="12450094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0939899"/>
                  </a:lnTo>
                  <a:cubicBezTo>
                    <a:pt x="0" y="10964029"/>
                    <a:pt x="19050" y="10983079"/>
                    <a:pt x="43180" y="10983079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560584" cy="11051659"/>
            </a:xfrm>
            <a:custGeom>
              <a:avLst/>
              <a:gdLst/>
              <a:ahLst/>
              <a:cxnLst/>
              <a:rect r="r" b="b" t="t" l="l"/>
              <a:pathLst>
                <a:path h="11051659" w="12560584">
                  <a:moveTo>
                    <a:pt x="12517404" y="44450"/>
                  </a:moveTo>
                  <a:cubicBezTo>
                    <a:pt x="12512325" y="19050"/>
                    <a:pt x="12489465" y="0"/>
                    <a:pt x="12462794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0952599"/>
                  </a:lnTo>
                  <a:cubicBezTo>
                    <a:pt x="0" y="10979269"/>
                    <a:pt x="17780" y="11000859"/>
                    <a:pt x="43180" y="11007209"/>
                  </a:cubicBezTo>
                  <a:cubicBezTo>
                    <a:pt x="48260" y="11032609"/>
                    <a:pt x="71120" y="11051659"/>
                    <a:pt x="97790" y="11051659"/>
                  </a:cubicBezTo>
                  <a:lnTo>
                    <a:pt x="12504704" y="11051659"/>
                  </a:lnTo>
                  <a:cubicBezTo>
                    <a:pt x="12535184" y="11051659"/>
                    <a:pt x="12560584" y="11026259"/>
                    <a:pt x="12560584" y="10995779"/>
                  </a:cubicBezTo>
                  <a:lnTo>
                    <a:pt x="12560584" y="99060"/>
                  </a:lnTo>
                  <a:cubicBezTo>
                    <a:pt x="12560584" y="72390"/>
                    <a:pt x="12542804" y="50800"/>
                    <a:pt x="12517404" y="44450"/>
                  </a:cubicBezTo>
                  <a:close/>
                  <a:moveTo>
                    <a:pt x="12700" y="1095259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2462794" y="12700"/>
                  </a:lnTo>
                  <a:cubicBezTo>
                    <a:pt x="12486925" y="12700"/>
                    <a:pt x="12505975" y="31750"/>
                    <a:pt x="12505975" y="55880"/>
                  </a:cubicBezTo>
                  <a:lnTo>
                    <a:pt x="12505975" y="10952599"/>
                  </a:lnTo>
                  <a:cubicBezTo>
                    <a:pt x="12505975" y="10976729"/>
                    <a:pt x="12486925" y="10995779"/>
                    <a:pt x="12462794" y="10995779"/>
                  </a:cubicBezTo>
                  <a:lnTo>
                    <a:pt x="55880" y="10995779"/>
                  </a:lnTo>
                  <a:cubicBezTo>
                    <a:pt x="31750" y="10995779"/>
                    <a:pt x="12700" y="10976729"/>
                    <a:pt x="12700" y="10952599"/>
                  </a:cubicBezTo>
                  <a:close/>
                  <a:moveTo>
                    <a:pt x="12547884" y="10995779"/>
                  </a:moveTo>
                  <a:cubicBezTo>
                    <a:pt x="12547884" y="11019909"/>
                    <a:pt x="12528834" y="11038959"/>
                    <a:pt x="12504704" y="11038959"/>
                  </a:cubicBezTo>
                  <a:lnTo>
                    <a:pt x="97790" y="11038959"/>
                  </a:lnTo>
                  <a:cubicBezTo>
                    <a:pt x="78740" y="11038959"/>
                    <a:pt x="62230" y="11026259"/>
                    <a:pt x="57150" y="11008479"/>
                  </a:cubicBezTo>
                  <a:lnTo>
                    <a:pt x="12462794" y="11008479"/>
                  </a:lnTo>
                  <a:cubicBezTo>
                    <a:pt x="12493275" y="11008479"/>
                    <a:pt x="12518675" y="10983079"/>
                    <a:pt x="12518675" y="10952599"/>
                  </a:cubicBezTo>
                  <a:lnTo>
                    <a:pt x="12518675" y="58420"/>
                  </a:lnTo>
                  <a:cubicBezTo>
                    <a:pt x="12535184" y="64770"/>
                    <a:pt x="12547884" y="80010"/>
                    <a:pt x="12547884" y="99060"/>
                  </a:cubicBezTo>
                  <a:lnTo>
                    <a:pt x="12547884" y="1099577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383617" y="2388216"/>
            <a:ext cx="5286570" cy="600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56"/>
              </a:lnSpc>
              <a:spcBef>
                <a:spcPct val="0"/>
              </a:spcBef>
            </a:pPr>
            <a:r>
              <a:rPr lang="en-US" b="true" sz="3468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Why Mobile App?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338029" y="3181738"/>
            <a:ext cx="7377747" cy="573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More Information Displayed: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Displays detailed summaries, multiple pins, and goals at once (less scrolling required)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Ease of Input (Typing)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: Full keyboard allows for easier creation of posts and interaction in groups.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Flexible Features: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Better for navigating different sections and managing content.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Customization: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Offers more options for personalizing the user experience.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In-Depth Use: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Ideal for longer engagements and managing complex tasks.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Clear Visuals: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Displays complex visuals and information clearly (e.g. screenshots of people’s calendar, websites linked from posts)</a:t>
            </a:r>
          </a:p>
          <a:p>
            <a:pPr algn="l">
              <a:lnSpc>
                <a:spcPts val="30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601069"/>
            <a:ext cx="8010740" cy="1351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19"/>
              </a:lnSpc>
            </a:pPr>
            <a:r>
              <a:rPr lang="en-US" sz="9734" b="true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Mobile App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351951"/>
            <a:ext cx="6513394" cy="12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We chose to design a mobile app for our solution based on our </a:t>
            </a:r>
            <a:r>
              <a:rPr lang="en-US" sz="2400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user base’s needs </a:t>
            </a: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and </a:t>
            </a:r>
            <a:r>
              <a:rPr lang="en-US" sz="2400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good design principles and practices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1043947">
            <a:off x="5267731" y="3177399"/>
            <a:ext cx="3333611" cy="2072900"/>
          </a:xfrm>
          <a:custGeom>
            <a:avLst/>
            <a:gdLst/>
            <a:ahLst/>
            <a:cxnLst/>
            <a:rect r="r" b="b" t="t" l="l"/>
            <a:pathLst>
              <a:path h="2072900" w="3333611">
                <a:moveTo>
                  <a:pt x="0" y="0"/>
                </a:moveTo>
                <a:lnTo>
                  <a:pt x="3333611" y="0"/>
                </a:lnTo>
                <a:lnTo>
                  <a:pt x="3333611" y="2072900"/>
                </a:lnTo>
                <a:lnTo>
                  <a:pt x="0" y="2072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</a:t>
            </a: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· Stanford University</a:t>
            </a:r>
          </a:p>
        </p:txBody>
      </p:sp>
      <p:sp>
        <p:nvSpPr>
          <p:cNvPr name="AutoShape 3" id="3"/>
          <p:cNvSpPr/>
          <p:nvPr/>
        </p:nvSpPr>
        <p:spPr>
          <a:xfrm>
            <a:off x="0" y="6068398"/>
            <a:ext cx="19251599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6359309" y="5143500"/>
            <a:ext cx="1764375" cy="176437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7014254" y="5435137"/>
            <a:ext cx="4544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388121" y="3541763"/>
            <a:ext cx="11511759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0"/>
              </a:lnSpc>
            </a:pPr>
            <a:r>
              <a:rPr lang="en-US" b="true" sz="60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Task Flows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3876" y="2395302"/>
            <a:ext cx="15512810" cy="5991823"/>
          </a:xfrm>
          <a:custGeom>
            <a:avLst/>
            <a:gdLst/>
            <a:ahLst/>
            <a:cxnLst/>
            <a:rect r="r" b="b" t="t" l="l"/>
            <a:pathLst>
              <a:path h="5991823" w="15512810">
                <a:moveTo>
                  <a:pt x="0" y="0"/>
                </a:moveTo>
                <a:lnTo>
                  <a:pt x="15512810" y="0"/>
                </a:lnTo>
                <a:lnTo>
                  <a:pt x="15512810" y="5991822"/>
                </a:lnTo>
                <a:lnTo>
                  <a:pt x="0" y="5991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38225"/>
            <a:ext cx="15703928" cy="1143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28"/>
              </a:lnSpc>
            </a:pPr>
            <a:r>
              <a:rPr lang="en-US" sz="4600" b="true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Simple Task</a:t>
            </a:r>
          </a:p>
          <a:p>
            <a:pPr algn="l" marL="0" indent="0" lvl="0">
              <a:lnSpc>
                <a:spcPts val="3657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Viewing relevant community post groups and asking questions within them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38335" y="2323081"/>
            <a:ext cx="9887583" cy="7650518"/>
          </a:xfrm>
          <a:custGeom>
            <a:avLst/>
            <a:gdLst/>
            <a:ahLst/>
            <a:cxnLst/>
            <a:rect r="r" b="b" t="t" l="l"/>
            <a:pathLst>
              <a:path h="7650518" w="9887583">
                <a:moveTo>
                  <a:pt x="0" y="0"/>
                </a:moveTo>
                <a:lnTo>
                  <a:pt x="9887583" y="0"/>
                </a:lnTo>
                <a:lnTo>
                  <a:pt x="9887583" y="7650517"/>
                </a:lnTo>
                <a:lnTo>
                  <a:pt x="0" y="7650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38225"/>
            <a:ext cx="15703928" cy="1143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28"/>
              </a:lnSpc>
            </a:pPr>
            <a:r>
              <a:rPr lang="en-US" sz="4600" b="true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Simple Task</a:t>
            </a:r>
          </a:p>
          <a:p>
            <a:pPr algn="l" marL="0" indent="0" lvl="0">
              <a:lnSpc>
                <a:spcPts val="3657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Viewing relevant community post groups and asking questions within them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27790" y="3933210"/>
            <a:ext cx="2787584" cy="2787573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9840" t="0" r="-1018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788564" y="3933210"/>
            <a:ext cx="2787584" cy="2787573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6261" t="-19389" r="-42821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747723" y="3933210"/>
            <a:ext cx="2787584" cy="2787573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7363" t="-8245" r="-14745" b="-90042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3706882" y="3933210"/>
            <a:ext cx="2787584" cy="2787573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  ·  Stanford University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93535" y="7234671"/>
            <a:ext cx="2302520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Sarah Jade Yao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+ PD ‘25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087179" y="7234671"/>
            <a:ext cx="2108671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Sejoon Chang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+ PD ‘25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284091" y="7234671"/>
            <a:ext cx="1633165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Evelyn Hur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+ PD ‘25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037602" y="1991537"/>
            <a:ext cx="6212797" cy="727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Lunar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554418" y="2632887"/>
            <a:ext cx="7179164" cy="476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Closer connections, no matter the hour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267472" y="7234671"/>
            <a:ext cx="1829767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Christina Ba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+ Art ‘26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02957" y="2544279"/>
            <a:ext cx="6224689" cy="6547526"/>
          </a:xfrm>
          <a:custGeom>
            <a:avLst/>
            <a:gdLst/>
            <a:ahLst/>
            <a:cxnLst/>
            <a:rect r="r" b="b" t="t" l="l"/>
            <a:pathLst>
              <a:path h="6547526" w="6224689">
                <a:moveTo>
                  <a:pt x="0" y="0"/>
                </a:moveTo>
                <a:lnTo>
                  <a:pt x="6224689" y="0"/>
                </a:lnTo>
                <a:lnTo>
                  <a:pt x="6224689" y="6547526"/>
                </a:lnTo>
                <a:lnTo>
                  <a:pt x="0" y="6547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965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38225"/>
            <a:ext cx="15703928" cy="1143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28"/>
              </a:lnSpc>
            </a:pPr>
            <a:r>
              <a:rPr lang="en-US" sz="4600" b="true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Moderate Task</a:t>
            </a:r>
          </a:p>
          <a:p>
            <a:pPr algn="l" marL="0" indent="0" lvl="0">
              <a:lnSpc>
                <a:spcPts val="3657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Actively contributing to community forums and answering questions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782790" y="2796442"/>
            <a:ext cx="10032450" cy="6295363"/>
          </a:xfrm>
          <a:custGeom>
            <a:avLst/>
            <a:gdLst/>
            <a:ahLst/>
            <a:cxnLst/>
            <a:rect r="r" b="b" t="t" l="l"/>
            <a:pathLst>
              <a:path h="6295363" w="10032450">
                <a:moveTo>
                  <a:pt x="0" y="0"/>
                </a:moveTo>
                <a:lnTo>
                  <a:pt x="10032450" y="0"/>
                </a:lnTo>
                <a:lnTo>
                  <a:pt x="10032450" y="6295363"/>
                </a:lnTo>
                <a:lnTo>
                  <a:pt x="0" y="6295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1520" y="2181479"/>
            <a:ext cx="13630650" cy="9524417"/>
          </a:xfrm>
          <a:custGeom>
            <a:avLst/>
            <a:gdLst/>
            <a:ahLst/>
            <a:cxnLst/>
            <a:rect r="r" b="b" t="t" l="l"/>
            <a:pathLst>
              <a:path h="9524417" w="13630650">
                <a:moveTo>
                  <a:pt x="0" y="0"/>
                </a:moveTo>
                <a:lnTo>
                  <a:pt x="13630650" y="0"/>
                </a:lnTo>
                <a:lnTo>
                  <a:pt x="13630650" y="9524417"/>
                </a:lnTo>
                <a:lnTo>
                  <a:pt x="0" y="9524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146170" y="2388382"/>
            <a:ext cx="10353588" cy="7234570"/>
          </a:xfrm>
          <a:custGeom>
            <a:avLst/>
            <a:gdLst/>
            <a:ahLst/>
            <a:cxnLst/>
            <a:rect r="r" b="b" t="t" l="l"/>
            <a:pathLst>
              <a:path h="7234570" w="10353588">
                <a:moveTo>
                  <a:pt x="0" y="0"/>
                </a:moveTo>
                <a:lnTo>
                  <a:pt x="10353588" y="0"/>
                </a:lnTo>
                <a:lnTo>
                  <a:pt x="10353588" y="7234570"/>
                </a:lnTo>
                <a:lnTo>
                  <a:pt x="0" y="7234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038225"/>
            <a:ext cx="15703928" cy="1143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28"/>
              </a:lnSpc>
            </a:pPr>
            <a:r>
              <a:rPr lang="en-US" sz="4600" b="true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Complex Task</a:t>
            </a:r>
          </a:p>
          <a:p>
            <a:pPr algn="l" marL="0" indent="0" lvl="0">
              <a:lnSpc>
                <a:spcPts val="3657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Taking action to book and pin specific tips (add to calendar, call service, etc)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</a:t>
            </a: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· Stanford University</a:t>
            </a:r>
          </a:p>
        </p:txBody>
      </p:sp>
      <p:sp>
        <p:nvSpPr>
          <p:cNvPr name="AutoShape 3" id="3"/>
          <p:cNvSpPr/>
          <p:nvPr/>
        </p:nvSpPr>
        <p:spPr>
          <a:xfrm>
            <a:off x="0" y="6068398"/>
            <a:ext cx="19251599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8947288" y="5143500"/>
            <a:ext cx="1764375" cy="176437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602233" y="5435137"/>
            <a:ext cx="4544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388121" y="3541763"/>
            <a:ext cx="11511759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0"/>
              </a:lnSpc>
            </a:pPr>
            <a:r>
              <a:rPr lang="en-US" b="true" sz="60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Low-Fi Prototype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380587">
            <a:off x="5253204" y="-1668856"/>
            <a:ext cx="7781592" cy="14365204"/>
          </a:xfrm>
          <a:custGeom>
            <a:avLst/>
            <a:gdLst/>
            <a:ahLst/>
            <a:cxnLst/>
            <a:rect r="r" b="b" t="t" l="l"/>
            <a:pathLst>
              <a:path h="14365204" w="7781592">
                <a:moveTo>
                  <a:pt x="0" y="0"/>
                </a:moveTo>
                <a:lnTo>
                  <a:pt x="7781592" y="0"/>
                </a:lnTo>
                <a:lnTo>
                  <a:pt x="7781592" y="14365204"/>
                </a:lnTo>
                <a:lnTo>
                  <a:pt x="0" y="14365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77" t="0" r="-2637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  ·  Stanford University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865435" y="1610502"/>
            <a:ext cx="4629150" cy="8229600"/>
          </a:xfrm>
          <a:prstGeom prst="rect">
            <a:avLst/>
          </a:prstGeom>
        </p:spPr>
      </p:pic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6830890" y="1610502"/>
            <a:ext cx="4629150" cy="8229600"/>
          </a:xfrm>
          <a:prstGeom prst="rect">
            <a:avLst/>
          </a:prstGeom>
        </p:spPr>
      </p:pic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1793415" y="1610502"/>
            <a:ext cx="4629150" cy="82296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  ·  Stanford University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p="http://schemas.openxmlformats.org/presentationml/2006/main" xmlns:a="http://schemas.openxmlformats.org/drawingml/2006/main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</a:t>
            </a: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· Stanford University</a:t>
            </a:r>
          </a:p>
        </p:txBody>
      </p:sp>
      <p:sp>
        <p:nvSpPr>
          <p:cNvPr name="AutoShape 3" id="3"/>
          <p:cNvSpPr/>
          <p:nvPr/>
        </p:nvSpPr>
        <p:spPr>
          <a:xfrm>
            <a:off x="0" y="6068398"/>
            <a:ext cx="19251599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1337490" y="5186211"/>
            <a:ext cx="1764375" cy="176437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1992435" y="5477848"/>
            <a:ext cx="4544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388121" y="3541763"/>
            <a:ext cx="11511759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0"/>
              </a:lnSpc>
            </a:pPr>
            <a:r>
              <a:rPr lang="en-US" b="true" sz="60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Prototype Tests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8482" y="2280312"/>
            <a:ext cx="7739584" cy="7365518"/>
            <a:chOff x="0" y="0"/>
            <a:chExt cx="12689051" cy="120757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7150" y="58420"/>
              <a:ext cx="12619201" cy="12004650"/>
            </a:xfrm>
            <a:custGeom>
              <a:avLst/>
              <a:gdLst/>
              <a:ahLst/>
              <a:cxnLst/>
              <a:rect r="r" b="b" t="t" l="l"/>
              <a:pathLst>
                <a:path h="12004650" w="12619201">
                  <a:moveTo>
                    <a:pt x="12534111" y="11974170"/>
                  </a:moveTo>
                  <a:lnTo>
                    <a:pt x="0" y="11974170"/>
                  </a:lnTo>
                  <a:cubicBezTo>
                    <a:pt x="5080" y="11991950"/>
                    <a:pt x="21590" y="12004650"/>
                    <a:pt x="40640" y="12004650"/>
                  </a:cubicBezTo>
                  <a:lnTo>
                    <a:pt x="12576021" y="12004650"/>
                  </a:lnTo>
                  <a:cubicBezTo>
                    <a:pt x="12600151" y="12004650"/>
                    <a:pt x="12619201" y="11985600"/>
                    <a:pt x="12619201" y="11961470"/>
                  </a:cubicBezTo>
                  <a:lnTo>
                    <a:pt x="12619201" y="40640"/>
                  </a:lnTo>
                  <a:cubicBezTo>
                    <a:pt x="12619201" y="21590"/>
                    <a:pt x="12606501" y="6350"/>
                    <a:pt x="12589990" y="0"/>
                  </a:cubicBezTo>
                  <a:lnTo>
                    <a:pt x="12589990" y="11918289"/>
                  </a:lnTo>
                  <a:cubicBezTo>
                    <a:pt x="12589990" y="11948770"/>
                    <a:pt x="12564590" y="11974170"/>
                    <a:pt x="12534111" y="119741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700" y="12700"/>
              <a:ext cx="12621740" cy="12007190"/>
            </a:xfrm>
            <a:custGeom>
              <a:avLst/>
              <a:gdLst/>
              <a:ahLst/>
              <a:cxnLst/>
              <a:rect r="r" b="b" t="t" l="l"/>
              <a:pathLst>
                <a:path h="12007190" w="12621740">
                  <a:moveTo>
                    <a:pt x="43180" y="12007190"/>
                  </a:moveTo>
                  <a:lnTo>
                    <a:pt x="12578561" y="12007190"/>
                  </a:lnTo>
                  <a:cubicBezTo>
                    <a:pt x="12602690" y="12007190"/>
                    <a:pt x="12621740" y="11988140"/>
                    <a:pt x="12621740" y="11964009"/>
                  </a:cubicBezTo>
                  <a:lnTo>
                    <a:pt x="12621740" y="43180"/>
                  </a:lnTo>
                  <a:cubicBezTo>
                    <a:pt x="12621740" y="19050"/>
                    <a:pt x="12602690" y="0"/>
                    <a:pt x="12578561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1964009"/>
                  </a:lnTo>
                  <a:cubicBezTo>
                    <a:pt x="0" y="11988140"/>
                    <a:pt x="19050" y="12007190"/>
                    <a:pt x="43180" y="1200719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689051" cy="12075770"/>
            </a:xfrm>
            <a:custGeom>
              <a:avLst/>
              <a:gdLst/>
              <a:ahLst/>
              <a:cxnLst/>
              <a:rect r="r" b="b" t="t" l="l"/>
              <a:pathLst>
                <a:path h="12075770" w="12689051">
                  <a:moveTo>
                    <a:pt x="12645871" y="44450"/>
                  </a:moveTo>
                  <a:cubicBezTo>
                    <a:pt x="12640790" y="19050"/>
                    <a:pt x="12617931" y="0"/>
                    <a:pt x="12591261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1976709"/>
                  </a:lnTo>
                  <a:cubicBezTo>
                    <a:pt x="0" y="12003380"/>
                    <a:pt x="17780" y="12024970"/>
                    <a:pt x="43180" y="12031320"/>
                  </a:cubicBezTo>
                  <a:cubicBezTo>
                    <a:pt x="48260" y="12056720"/>
                    <a:pt x="71120" y="12075770"/>
                    <a:pt x="97790" y="12075770"/>
                  </a:cubicBezTo>
                  <a:lnTo>
                    <a:pt x="12633171" y="12075770"/>
                  </a:lnTo>
                  <a:cubicBezTo>
                    <a:pt x="12663651" y="12075770"/>
                    <a:pt x="12689051" y="12050370"/>
                    <a:pt x="12689051" y="12019890"/>
                  </a:cubicBezTo>
                  <a:lnTo>
                    <a:pt x="12689051" y="99060"/>
                  </a:lnTo>
                  <a:cubicBezTo>
                    <a:pt x="12689051" y="72390"/>
                    <a:pt x="12671271" y="50800"/>
                    <a:pt x="12645871" y="44450"/>
                  </a:cubicBezTo>
                  <a:close/>
                  <a:moveTo>
                    <a:pt x="12700" y="1197670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2591261" y="12700"/>
                  </a:lnTo>
                  <a:cubicBezTo>
                    <a:pt x="12615390" y="12700"/>
                    <a:pt x="12634440" y="31750"/>
                    <a:pt x="12634440" y="55880"/>
                  </a:cubicBezTo>
                  <a:lnTo>
                    <a:pt x="12634440" y="11976709"/>
                  </a:lnTo>
                  <a:cubicBezTo>
                    <a:pt x="12634440" y="12000840"/>
                    <a:pt x="12615390" y="12019890"/>
                    <a:pt x="12591261" y="12019890"/>
                  </a:cubicBezTo>
                  <a:lnTo>
                    <a:pt x="55880" y="12019890"/>
                  </a:lnTo>
                  <a:cubicBezTo>
                    <a:pt x="31750" y="12019890"/>
                    <a:pt x="12700" y="12000840"/>
                    <a:pt x="12700" y="11976709"/>
                  </a:cubicBezTo>
                  <a:close/>
                  <a:moveTo>
                    <a:pt x="12676351" y="12019890"/>
                  </a:moveTo>
                  <a:cubicBezTo>
                    <a:pt x="12676351" y="12044020"/>
                    <a:pt x="12657301" y="12063070"/>
                    <a:pt x="12633171" y="12063070"/>
                  </a:cubicBezTo>
                  <a:lnTo>
                    <a:pt x="97790" y="12063070"/>
                  </a:lnTo>
                  <a:cubicBezTo>
                    <a:pt x="78740" y="12063070"/>
                    <a:pt x="62230" y="12050370"/>
                    <a:pt x="57150" y="12032590"/>
                  </a:cubicBezTo>
                  <a:lnTo>
                    <a:pt x="12591261" y="12032590"/>
                  </a:lnTo>
                  <a:cubicBezTo>
                    <a:pt x="12621740" y="12032590"/>
                    <a:pt x="12647140" y="12007190"/>
                    <a:pt x="12647140" y="11976709"/>
                  </a:cubicBezTo>
                  <a:lnTo>
                    <a:pt x="12647140" y="58420"/>
                  </a:lnTo>
                  <a:cubicBezTo>
                    <a:pt x="12663651" y="64770"/>
                    <a:pt x="12676351" y="80010"/>
                    <a:pt x="12676351" y="99060"/>
                  </a:cubicBezTo>
                  <a:lnTo>
                    <a:pt x="12676351" y="120198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9766025" y="2061365"/>
            <a:ext cx="5683401" cy="6169228"/>
          </a:xfrm>
          <a:custGeom>
            <a:avLst/>
            <a:gdLst/>
            <a:ahLst/>
            <a:cxnLst/>
            <a:rect r="r" b="b" t="t" l="l"/>
            <a:pathLst>
              <a:path h="6169228" w="5683401">
                <a:moveTo>
                  <a:pt x="0" y="0"/>
                </a:moveTo>
                <a:lnTo>
                  <a:pt x="5683401" y="0"/>
                </a:lnTo>
                <a:lnTo>
                  <a:pt x="5683401" y="6169228"/>
                </a:lnTo>
                <a:lnTo>
                  <a:pt x="0" y="6169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4538997">
            <a:off x="9393575" y="7876637"/>
            <a:ext cx="744900" cy="2257273"/>
          </a:xfrm>
          <a:custGeom>
            <a:avLst/>
            <a:gdLst/>
            <a:ahLst/>
            <a:cxnLst/>
            <a:rect r="r" b="b" t="t" l="l"/>
            <a:pathLst>
              <a:path h="2257273" w="744900">
                <a:moveTo>
                  <a:pt x="744900" y="0"/>
                </a:moveTo>
                <a:lnTo>
                  <a:pt x="0" y="0"/>
                </a:lnTo>
                <a:lnTo>
                  <a:pt x="0" y="2257272"/>
                </a:lnTo>
                <a:lnTo>
                  <a:pt x="744900" y="2257272"/>
                </a:lnTo>
                <a:lnTo>
                  <a:pt x="7449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454305" y="6209378"/>
            <a:ext cx="5319397" cy="3643787"/>
          </a:xfrm>
          <a:custGeom>
            <a:avLst/>
            <a:gdLst/>
            <a:ahLst/>
            <a:cxnLst/>
            <a:rect r="r" b="b" t="t" l="l"/>
            <a:pathLst>
              <a:path h="3643787" w="5319397">
                <a:moveTo>
                  <a:pt x="0" y="0"/>
                </a:moveTo>
                <a:lnTo>
                  <a:pt x="5319397" y="0"/>
                </a:lnTo>
                <a:lnTo>
                  <a:pt x="5319397" y="3643787"/>
                </a:lnTo>
                <a:lnTo>
                  <a:pt x="0" y="3643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389649" y="710032"/>
            <a:ext cx="9508701" cy="1061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68"/>
              </a:lnSpc>
              <a:spcBef>
                <a:spcPct val="0"/>
              </a:spcBef>
            </a:pPr>
            <a:r>
              <a:rPr lang="en-US" b="true" sz="6191" spc="-61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Pre-Testing Preparation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36267" y="6133178"/>
            <a:ext cx="4360181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Script and Test Log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36267" y="2650926"/>
            <a:ext cx="4360181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Usability Goals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19612" y="3285203"/>
            <a:ext cx="6514820" cy="268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 spc="2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1. Efficient App Navigation: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Used objective metrics on time it took to complete each task, and subjective metrics on how easy they thought the navigation was</a:t>
            </a:r>
          </a:p>
          <a:p>
            <a:pPr algn="l">
              <a:lnSpc>
                <a:spcPts val="3000"/>
              </a:lnSpc>
            </a:pPr>
            <a:r>
              <a:rPr lang="en-US" sz="2000" spc="2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2. Commission of Fewer Errors: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Used objective metrics on number of errors</a:t>
            </a:r>
          </a:p>
          <a:p>
            <a:pPr algn="l">
              <a:lnSpc>
                <a:spcPts val="3000"/>
              </a:lnSpc>
            </a:pPr>
            <a:r>
              <a:rPr lang="en-US" sz="2000" spc="2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3. Greater Pleasure or Satisfaction: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Used subjective metrics through survey responses and conversation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19612" y="6821666"/>
            <a:ext cx="6514820" cy="192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Wrote</a:t>
            </a: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script for test procedure, 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facilitator and notetaker role (took turns), overviewed each task and </a:t>
            </a: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emphasized talking out loud (on-site)</a:t>
            </a:r>
          </a:p>
          <a:p>
            <a:pPr algn="l" marL="431801" indent="-215900" lvl="1">
              <a:lnSpc>
                <a:spcPts val="3000"/>
              </a:lnSpc>
              <a:buFont typeface="Arial"/>
              <a:buChar char="•"/>
            </a:pP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Noted each </a:t>
            </a:r>
            <a:r>
              <a:rPr lang="en-US" b="true" sz="2000" spc="2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critical incident</a:t>
            </a:r>
            <a:r>
              <a:rPr lang="en-US" sz="2000" spc="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, divided them into a scale of 0-4 depending on severity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36267" y="8919548"/>
            <a:ext cx="6514820" cy="36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 spc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*full details in appendix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92286" y="687309"/>
            <a:ext cx="9508701" cy="1061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68"/>
              </a:lnSpc>
              <a:spcBef>
                <a:spcPct val="0"/>
              </a:spcBef>
            </a:pPr>
            <a:r>
              <a:rPr lang="en-US" b="true" sz="6191" spc="-61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Pre-Testing Preparation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876291" y="2432729"/>
            <a:ext cx="14140692" cy="5919664"/>
            <a:chOff x="0" y="0"/>
            <a:chExt cx="17503977" cy="732762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7150" y="58420"/>
              <a:ext cx="17434128" cy="7256503"/>
            </a:xfrm>
            <a:custGeom>
              <a:avLst/>
              <a:gdLst/>
              <a:ahLst/>
              <a:cxnLst/>
              <a:rect r="r" b="b" t="t" l="l"/>
              <a:pathLst>
                <a:path h="7256503" w="17434128">
                  <a:moveTo>
                    <a:pt x="17349037" y="7226024"/>
                  </a:moveTo>
                  <a:lnTo>
                    <a:pt x="0" y="7226024"/>
                  </a:lnTo>
                  <a:cubicBezTo>
                    <a:pt x="5080" y="7243803"/>
                    <a:pt x="21590" y="7256503"/>
                    <a:pt x="40640" y="7256503"/>
                  </a:cubicBezTo>
                  <a:lnTo>
                    <a:pt x="17390948" y="7256503"/>
                  </a:lnTo>
                  <a:cubicBezTo>
                    <a:pt x="17415078" y="7256503"/>
                    <a:pt x="17434128" y="7237453"/>
                    <a:pt x="17434128" y="7213324"/>
                  </a:cubicBezTo>
                  <a:lnTo>
                    <a:pt x="17434128" y="40640"/>
                  </a:lnTo>
                  <a:cubicBezTo>
                    <a:pt x="17434128" y="21590"/>
                    <a:pt x="17421428" y="6350"/>
                    <a:pt x="17404917" y="0"/>
                  </a:cubicBezTo>
                  <a:lnTo>
                    <a:pt x="17404917" y="7170143"/>
                  </a:lnTo>
                  <a:cubicBezTo>
                    <a:pt x="17404917" y="7200624"/>
                    <a:pt x="17379517" y="7226024"/>
                    <a:pt x="17349037" y="722602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2700" y="12700"/>
              <a:ext cx="17436667" cy="7259044"/>
            </a:xfrm>
            <a:custGeom>
              <a:avLst/>
              <a:gdLst/>
              <a:ahLst/>
              <a:cxnLst/>
              <a:rect r="r" b="b" t="t" l="l"/>
              <a:pathLst>
                <a:path h="7259044" w="17436667">
                  <a:moveTo>
                    <a:pt x="43180" y="7259044"/>
                  </a:moveTo>
                  <a:lnTo>
                    <a:pt x="17393487" y="7259044"/>
                  </a:lnTo>
                  <a:cubicBezTo>
                    <a:pt x="17417617" y="7259044"/>
                    <a:pt x="17436667" y="7239994"/>
                    <a:pt x="17436667" y="7215863"/>
                  </a:cubicBezTo>
                  <a:lnTo>
                    <a:pt x="17436667" y="43180"/>
                  </a:lnTo>
                  <a:cubicBezTo>
                    <a:pt x="17436667" y="19050"/>
                    <a:pt x="17417617" y="0"/>
                    <a:pt x="17393487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7215863"/>
                  </a:lnTo>
                  <a:cubicBezTo>
                    <a:pt x="0" y="7239994"/>
                    <a:pt x="19050" y="7259044"/>
                    <a:pt x="43180" y="7259044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503978" cy="7327623"/>
            </a:xfrm>
            <a:custGeom>
              <a:avLst/>
              <a:gdLst/>
              <a:ahLst/>
              <a:cxnLst/>
              <a:rect r="r" b="b" t="t" l="l"/>
              <a:pathLst>
                <a:path h="7327623" w="17503978">
                  <a:moveTo>
                    <a:pt x="17460798" y="44450"/>
                  </a:moveTo>
                  <a:cubicBezTo>
                    <a:pt x="17455717" y="19050"/>
                    <a:pt x="17432857" y="0"/>
                    <a:pt x="17406187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7228563"/>
                  </a:lnTo>
                  <a:cubicBezTo>
                    <a:pt x="0" y="7255234"/>
                    <a:pt x="17780" y="7276823"/>
                    <a:pt x="43180" y="7283173"/>
                  </a:cubicBezTo>
                  <a:cubicBezTo>
                    <a:pt x="48260" y="7308573"/>
                    <a:pt x="71120" y="7327623"/>
                    <a:pt x="97790" y="7327623"/>
                  </a:cubicBezTo>
                  <a:lnTo>
                    <a:pt x="17448098" y="7327623"/>
                  </a:lnTo>
                  <a:cubicBezTo>
                    <a:pt x="17478578" y="7327623"/>
                    <a:pt x="17503978" y="7302223"/>
                    <a:pt x="17503978" y="7271744"/>
                  </a:cubicBezTo>
                  <a:lnTo>
                    <a:pt x="17503978" y="99060"/>
                  </a:lnTo>
                  <a:cubicBezTo>
                    <a:pt x="17503978" y="72390"/>
                    <a:pt x="17486198" y="50800"/>
                    <a:pt x="17460798" y="44450"/>
                  </a:cubicBezTo>
                  <a:close/>
                  <a:moveTo>
                    <a:pt x="12700" y="7228563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7406187" y="12700"/>
                  </a:lnTo>
                  <a:cubicBezTo>
                    <a:pt x="17430317" y="12700"/>
                    <a:pt x="17449367" y="31750"/>
                    <a:pt x="17449367" y="55880"/>
                  </a:cubicBezTo>
                  <a:lnTo>
                    <a:pt x="17449367" y="7228563"/>
                  </a:lnTo>
                  <a:cubicBezTo>
                    <a:pt x="17449367" y="7252694"/>
                    <a:pt x="17430317" y="7271744"/>
                    <a:pt x="17406187" y="7271744"/>
                  </a:cubicBezTo>
                  <a:lnTo>
                    <a:pt x="55880" y="7271744"/>
                  </a:lnTo>
                  <a:cubicBezTo>
                    <a:pt x="31750" y="7271744"/>
                    <a:pt x="12700" y="7252694"/>
                    <a:pt x="12700" y="7228563"/>
                  </a:cubicBezTo>
                  <a:close/>
                  <a:moveTo>
                    <a:pt x="17491278" y="7271744"/>
                  </a:moveTo>
                  <a:cubicBezTo>
                    <a:pt x="17491278" y="7295873"/>
                    <a:pt x="17472228" y="7314923"/>
                    <a:pt x="17448098" y="7314923"/>
                  </a:cubicBezTo>
                  <a:lnTo>
                    <a:pt x="97790" y="7314923"/>
                  </a:lnTo>
                  <a:cubicBezTo>
                    <a:pt x="78740" y="7314923"/>
                    <a:pt x="62230" y="7302223"/>
                    <a:pt x="57150" y="7284444"/>
                  </a:cubicBezTo>
                  <a:lnTo>
                    <a:pt x="17406187" y="7284444"/>
                  </a:lnTo>
                  <a:cubicBezTo>
                    <a:pt x="17436667" y="7284444"/>
                    <a:pt x="17462067" y="7259044"/>
                    <a:pt x="17462067" y="7228563"/>
                  </a:cubicBezTo>
                  <a:lnTo>
                    <a:pt x="17462067" y="58420"/>
                  </a:lnTo>
                  <a:cubicBezTo>
                    <a:pt x="17478578" y="64770"/>
                    <a:pt x="17491278" y="80010"/>
                    <a:pt x="17491278" y="99060"/>
                  </a:cubicBezTo>
                  <a:lnTo>
                    <a:pt x="17491278" y="727174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6565324" y="2708065"/>
            <a:ext cx="4360181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 spc="-39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Testing Roles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2604196" y="4317759"/>
            <a:ext cx="2416564" cy="2416554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9840" t="0" r="-10183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037801" y="4317759"/>
            <a:ext cx="2416564" cy="2416554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6261" t="-19389" r="-42821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470006" y="4317759"/>
            <a:ext cx="2416564" cy="2416554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7363" t="-8245" r="-14745" b="-90042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2902211" y="4317759"/>
            <a:ext cx="2416564" cy="2416554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2773918" y="7160136"/>
            <a:ext cx="1597223" cy="46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Notetaker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811103" y="7169661"/>
            <a:ext cx="1734369" cy="889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Computer/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Notetaker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154734" y="7169661"/>
            <a:ext cx="1604516" cy="45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Facilitator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443825" y="7169661"/>
            <a:ext cx="1604516" cy="45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Facilitator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6055" y="956837"/>
            <a:ext cx="4854056" cy="970811"/>
          </a:xfrm>
          <a:custGeom>
            <a:avLst/>
            <a:gdLst/>
            <a:ahLst/>
            <a:cxnLst/>
            <a:rect r="r" b="b" t="t" l="l"/>
            <a:pathLst>
              <a:path h="970811" w="4854056">
                <a:moveTo>
                  <a:pt x="0" y="0"/>
                </a:moveTo>
                <a:lnTo>
                  <a:pt x="4854056" y="0"/>
                </a:lnTo>
                <a:lnTo>
                  <a:pt x="4854056" y="970811"/>
                </a:lnTo>
                <a:lnTo>
                  <a:pt x="0" y="970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28482" y="2280312"/>
            <a:ext cx="10913583" cy="7365518"/>
            <a:chOff x="0" y="0"/>
            <a:chExt cx="17892825" cy="120757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7150" y="58420"/>
              <a:ext cx="17822974" cy="12004650"/>
            </a:xfrm>
            <a:custGeom>
              <a:avLst/>
              <a:gdLst/>
              <a:ahLst/>
              <a:cxnLst/>
              <a:rect r="r" b="b" t="t" l="l"/>
              <a:pathLst>
                <a:path h="12004650" w="17822974">
                  <a:moveTo>
                    <a:pt x="17737885" y="11974170"/>
                  </a:moveTo>
                  <a:lnTo>
                    <a:pt x="0" y="11974170"/>
                  </a:lnTo>
                  <a:cubicBezTo>
                    <a:pt x="5080" y="11991950"/>
                    <a:pt x="21590" y="12004650"/>
                    <a:pt x="40640" y="12004650"/>
                  </a:cubicBezTo>
                  <a:lnTo>
                    <a:pt x="17779795" y="12004650"/>
                  </a:lnTo>
                  <a:cubicBezTo>
                    <a:pt x="17803924" y="12004650"/>
                    <a:pt x="17822974" y="11985600"/>
                    <a:pt x="17822974" y="11961470"/>
                  </a:cubicBezTo>
                  <a:lnTo>
                    <a:pt x="17822974" y="40640"/>
                  </a:lnTo>
                  <a:cubicBezTo>
                    <a:pt x="17822974" y="21590"/>
                    <a:pt x="17810274" y="6350"/>
                    <a:pt x="17793765" y="0"/>
                  </a:cubicBezTo>
                  <a:lnTo>
                    <a:pt x="17793765" y="11918289"/>
                  </a:lnTo>
                  <a:cubicBezTo>
                    <a:pt x="17793765" y="11948770"/>
                    <a:pt x="17768365" y="11974170"/>
                    <a:pt x="17737885" y="119741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2700" y="12700"/>
              <a:ext cx="17825515" cy="12007190"/>
            </a:xfrm>
            <a:custGeom>
              <a:avLst/>
              <a:gdLst/>
              <a:ahLst/>
              <a:cxnLst/>
              <a:rect r="r" b="b" t="t" l="l"/>
              <a:pathLst>
                <a:path h="12007190" w="17825515">
                  <a:moveTo>
                    <a:pt x="43180" y="12007190"/>
                  </a:moveTo>
                  <a:lnTo>
                    <a:pt x="17782335" y="12007190"/>
                  </a:lnTo>
                  <a:cubicBezTo>
                    <a:pt x="17806465" y="12007190"/>
                    <a:pt x="17825515" y="11988140"/>
                    <a:pt x="17825515" y="11964009"/>
                  </a:cubicBezTo>
                  <a:lnTo>
                    <a:pt x="17825515" y="43180"/>
                  </a:lnTo>
                  <a:cubicBezTo>
                    <a:pt x="17825515" y="19050"/>
                    <a:pt x="17806465" y="0"/>
                    <a:pt x="17782335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1964009"/>
                  </a:lnTo>
                  <a:cubicBezTo>
                    <a:pt x="0" y="11988140"/>
                    <a:pt x="19050" y="12007190"/>
                    <a:pt x="43180" y="1200719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892824" cy="12075770"/>
            </a:xfrm>
            <a:custGeom>
              <a:avLst/>
              <a:gdLst/>
              <a:ahLst/>
              <a:cxnLst/>
              <a:rect r="r" b="b" t="t" l="l"/>
              <a:pathLst>
                <a:path h="12075770" w="17892824">
                  <a:moveTo>
                    <a:pt x="17849645" y="44450"/>
                  </a:moveTo>
                  <a:cubicBezTo>
                    <a:pt x="17844565" y="19050"/>
                    <a:pt x="17821704" y="0"/>
                    <a:pt x="1779503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1976709"/>
                  </a:lnTo>
                  <a:cubicBezTo>
                    <a:pt x="0" y="12003380"/>
                    <a:pt x="17780" y="12024970"/>
                    <a:pt x="43180" y="12031320"/>
                  </a:cubicBezTo>
                  <a:cubicBezTo>
                    <a:pt x="48260" y="12056720"/>
                    <a:pt x="71120" y="12075770"/>
                    <a:pt x="97790" y="12075770"/>
                  </a:cubicBezTo>
                  <a:lnTo>
                    <a:pt x="17836945" y="12075770"/>
                  </a:lnTo>
                  <a:cubicBezTo>
                    <a:pt x="17867424" y="12075770"/>
                    <a:pt x="17892824" y="12050370"/>
                    <a:pt x="17892824" y="12019890"/>
                  </a:cubicBezTo>
                  <a:lnTo>
                    <a:pt x="17892824" y="99060"/>
                  </a:lnTo>
                  <a:cubicBezTo>
                    <a:pt x="17892824" y="72390"/>
                    <a:pt x="17875045" y="50800"/>
                    <a:pt x="17849645" y="44450"/>
                  </a:cubicBezTo>
                  <a:close/>
                  <a:moveTo>
                    <a:pt x="12700" y="1197670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7795035" y="12700"/>
                  </a:lnTo>
                  <a:cubicBezTo>
                    <a:pt x="17819165" y="12700"/>
                    <a:pt x="17838215" y="31750"/>
                    <a:pt x="17838215" y="55880"/>
                  </a:cubicBezTo>
                  <a:lnTo>
                    <a:pt x="17838215" y="11976709"/>
                  </a:lnTo>
                  <a:cubicBezTo>
                    <a:pt x="17838215" y="12000840"/>
                    <a:pt x="17819165" y="12019890"/>
                    <a:pt x="17795035" y="12019890"/>
                  </a:cubicBezTo>
                  <a:lnTo>
                    <a:pt x="55880" y="12019890"/>
                  </a:lnTo>
                  <a:cubicBezTo>
                    <a:pt x="31750" y="12019890"/>
                    <a:pt x="12700" y="12000840"/>
                    <a:pt x="12700" y="11976709"/>
                  </a:cubicBezTo>
                  <a:close/>
                  <a:moveTo>
                    <a:pt x="17880124" y="12019890"/>
                  </a:moveTo>
                  <a:cubicBezTo>
                    <a:pt x="17880124" y="12044020"/>
                    <a:pt x="17861074" y="12063070"/>
                    <a:pt x="17836945" y="12063070"/>
                  </a:cubicBezTo>
                  <a:lnTo>
                    <a:pt x="97790" y="12063070"/>
                  </a:lnTo>
                  <a:cubicBezTo>
                    <a:pt x="78740" y="12063070"/>
                    <a:pt x="62230" y="12050370"/>
                    <a:pt x="57150" y="12032590"/>
                  </a:cubicBezTo>
                  <a:lnTo>
                    <a:pt x="17795035" y="12032590"/>
                  </a:lnTo>
                  <a:cubicBezTo>
                    <a:pt x="17825515" y="12032590"/>
                    <a:pt x="17850915" y="12007190"/>
                    <a:pt x="17850915" y="11976709"/>
                  </a:cubicBezTo>
                  <a:lnTo>
                    <a:pt x="17850915" y="58420"/>
                  </a:lnTo>
                  <a:cubicBezTo>
                    <a:pt x="17867424" y="64770"/>
                    <a:pt x="17880124" y="80010"/>
                    <a:pt x="17880124" y="99060"/>
                  </a:cubicBezTo>
                  <a:lnTo>
                    <a:pt x="17880124" y="120198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2361141" y="2260206"/>
            <a:ext cx="5554297" cy="7405730"/>
          </a:xfrm>
          <a:custGeom>
            <a:avLst/>
            <a:gdLst/>
            <a:ahLst/>
            <a:cxnLst/>
            <a:rect r="r" b="b" t="t" l="l"/>
            <a:pathLst>
              <a:path h="7405730" w="5554297">
                <a:moveTo>
                  <a:pt x="0" y="0"/>
                </a:moveTo>
                <a:lnTo>
                  <a:pt x="5554297" y="0"/>
                </a:lnTo>
                <a:lnTo>
                  <a:pt x="5554297" y="7405729"/>
                </a:lnTo>
                <a:lnTo>
                  <a:pt x="0" y="7405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730652"/>
            <a:ext cx="8456435" cy="1063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68"/>
              </a:lnSpc>
              <a:spcBef>
                <a:spcPct val="0"/>
              </a:spcBef>
            </a:pPr>
            <a:r>
              <a:rPr lang="en-US" b="true" sz="6191" spc="-61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Deputy Emerson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36267" y="2576336"/>
            <a:ext cx="4360181" cy="533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Test Log Summary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36267" y="3658298"/>
            <a:ext cx="454684" cy="533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0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1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2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3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4</a:t>
            </a:r>
          </a:p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2414221" y="3281169"/>
            <a:ext cx="9307055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General user flow,</a:t>
            </a: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intuition of buttons to press to navigate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Suggested integration with smart watch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Selected “never” to share location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414221" y="4473699"/>
            <a:ext cx="9307055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Sometimes clicked back to main page,</a:t>
            </a: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when direct navigation was possible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“USA” location was already populated but was prompted again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14221" y="5418518"/>
            <a:ext cx="9307055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Options for self-classification didn’t really apply to him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Would </a:t>
            </a: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prefer not to have to scroll through every post</a:t>
            </a: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(upvote feature)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14221" y="6603364"/>
            <a:ext cx="9307055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“Posting schedule” auto generated the rest of his schedule without prompt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Unsure of how often he’d refer back to the app</a:t>
            </a: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after initial knowledge gain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Critical user base difference: those seeking community, those seeking tips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14221" y="8023619"/>
            <a:ext cx="9307055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Unsure how to </a:t>
            </a: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narrow down group assignments without too much onboarding friction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Fundamentally “</a:t>
            </a: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not an app person</a:t>
            </a: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”. Would use reminder integrations (e.g. with smartwatch) more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44000" y="1276763"/>
            <a:ext cx="8456435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600" spc="-26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Stanford Police Department Deputy Sheriff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6055" y="956837"/>
            <a:ext cx="4854056" cy="970811"/>
          </a:xfrm>
          <a:custGeom>
            <a:avLst/>
            <a:gdLst/>
            <a:ahLst/>
            <a:cxnLst/>
            <a:rect r="r" b="b" t="t" l="l"/>
            <a:pathLst>
              <a:path h="970811" w="4854056">
                <a:moveTo>
                  <a:pt x="0" y="0"/>
                </a:moveTo>
                <a:lnTo>
                  <a:pt x="4854056" y="0"/>
                </a:lnTo>
                <a:lnTo>
                  <a:pt x="4854056" y="970811"/>
                </a:lnTo>
                <a:lnTo>
                  <a:pt x="0" y="970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730652"/>
            <a:ext cx="8456435" cy="1063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68"/>
              </a:lnSpc>
              <a:spcBef>
                <a:spcPct val="0"/>
              </a:spcBef>
            </a:pPr>
            <a:r>
              <a:rPr lang="en-US" b="true" sz="6191" spc="-61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Deputy Emerson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144000" y="1276763"/>
            <a:ext cx="8456435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600" spc="-26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Stanford Police Department Deputy Sheriff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134505" y="2474102"/>
            <a:ext cx="5707707" cy="7196734"/>
            <a:chOff x="0" y="0"/>
            <a:chExt cx="11727544" cy="147870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7150" y="58420"/>
              <a:ext cx="11657694" cy="14715908"/>
            </a:xfrm>
            <a:custGeom>
              <a:avLst/>
              <a:gdLst/>
              <a:ahLst/>
              <a:cxnLst/>
              <a:rect r="r" b="b" t="t" l="l"/>
              <a:pathLst>
                <a:path h="14715908" w="11657694">
                  <a:moveTo>
                    <a:pt x="11572604" y="14685427"/>
                  </a:moveTo>
                  <a:lnTo>
                    <a:pt x="0" y="14685427"/>
                  </a:lnTo>
                  <a:cubicBezTo>
                    <a:pt x="5080" y="14703208"/>
                    <a:pt x="21590" y="14715908"/>
                    <a:pt x="40640" y="14715908"/>
                  </a:cubicBezTo>
                  <a:lnTo>
                    <a:pt x="11614514" y="14715908"/>
                  </a:lnTo>
                  <a:cubicBezTo>
                    <a:pt x="11638644" y="14715908"/>
                    <a:pt x="11657694" y="14696858"/>
                    <a:pt x="11657694" y="14672727"/>
                  </a:cubicBezTo>
                  <a:lnTo>
                    <a:pt x="11657694" y="40640"/>
                  </a:lnTo>
                  <a:cubicBezTo>
                    <a:pt x="11657694" y="21590"/>
                    <a:pt x="11644994" y="6350"/>
                    <a:pt x="11628484" y="0"/>
                  </a:cubicBezTo>
                  <a:lnTo>
                    <a:pt x="11628484" y="14629547"/>
                  </a:lnTo>
                  <a:cubicBezTo>
                    <a:pt x="11628484" y="14660027"/>
                    <a:pt x="11603084" y="14685427"/>
                    <a:pt x="11572604" y="1468542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700" y="12700"/>
              <a:ext cx="11660234" cy="14718447"/>
            </a:xfrm>
            <a:custGeom>
              <a:avLst/>
              <a:gdLst/>
              <a:ahLst/>
              <a:cxnLst/>
              <a:rect r="r" b="b" t="t" l="l"/>
              <a:pathLst>
                <a:path h="14718447" w="11660234">
                  <a:moveTo>
                    <a:pt x="43180" y="14718447"/>
                  </a:moveTo>
                  <a:lnTo>
                    <a:pt x="11617054" y="14718447"/>
                  </a:lnTo>
                  <a:cubicBezTo>
                    <a:pt x="11641184" y="14718447"/>
                    <a:pt x="11660234" y="14699397"/>
                    <a:pt x="11660234" y="14675267"/>
                  </a:cubicBezTo>
                  <a:lnTo>
                    <a:pt x="11660234" y="43180"/>
                  </a:lnTo>
                  <a:cubicBezTo>
                    <a:pt x="11660234" y="19050"/>
                    <a:pt x="11641184" y="0"/>
                    <a:pt x="11617054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4675267"/>
                  </a:lnTo>
                  <a:cubicBezTo>
                    <a:pt x="0" y="14699397"/>
                    <a:pt x="19050" y="14718447"/>
                    <a:pt x="43180" y="14718447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727544" cy="14787028"/>
            </a:xfrm>
            <a:custGeom>
              <a:avLst/>
              <a:gdLst/>
              <a:ahLst/>
              <a:cxnLst/>
              <a:rect r="r" b="b" t="t" l="l"/>
              <a:pathLst>
                <a:path h="14787028" w="11727544">
                  <a:moveTo>
                    <a:pt x="11684364" y="44450"/>
                  </a:moveTo>
                  <a:cubicBezTo>
                    <a:pt x="11679284" y="19050"/>
                    <a:pt x="11656423" y="0"/>
                    <a:pt x="11629754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4687967"/>
                  </a:lnTo>
                  <a:cubicBezTo>
                    <a:pt x="0" y="14714637"/>
                    <a:pt x="17780" y="14736228"/>
                    <a:pt x="43180" y="14742578"/>
                  </a:cubicBezTo>
                  <a:cubicBezTo>
                    <a:pt x="48260" y="14767978"/>
                    <a:pt x="71120" y="14787028"/>
                    <a:pt x="97790" y="14787028"/>
                  </a:cubicBezTo>
                  <a:lnTo>
                    <a:pt x="11671664" y="14787028"/>
                  </a:lnTo>
                  <a:cubicBezTo>
                    <a:pt x="11702144" y="14787028"/>
                    <a:pt x="11727544" y="14761628"/>
                    <a:pt x="11727544" y="14731147"/>
                  </a:cubicBezTo>
                  <a:lnTo>
                    <a:pt x="11727544" y="99060"/>
                  </a:lnTo>
                  <a:cubicBezTo>
                    <a:pt x="11727544" y="72390"/>
                    <a:pt x="11709764" y="50800"/>
                    <a:pt x="11684364" y="44450"/>
                  </a:cubicBezTo>
                  <a:close/>
                  <a:moveTo>
                    <a:pt x="12700" y="146879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1629754" y="12700"/>
                  </a:lnTo>
                  <a:cubicBezTo>
                    <a:pt x="11653884" y="12700"/>
                    <a:pt x="11672934" y="31750"/>
                    <a:pt x="11672934" y="55880"/>
                  </a:cubicBezTo>
                  <a:lnTo>
                    <a:pt x="11672934" y="14687967"/>
                  </a:lnTo>
                  <a:cubicBezTo>
                    <a:pt x="11672934" y="14712097"/>
                    <a:pt x="11653884" y="14731147"/>
                    <a:pt x="11629754" y="14731147"/>
                  </a:cubicBezTo>
                  <a:lnTo>
                    <a:pt x="55880" y="14731147"/>
                  </a:lnTo>
                  <a:cubicBezTo>
                    <a:pt x="31750" y="14731147"/>
                    <a:pt x="12700" y="14712097"/>
                    <a:pt x="12700" y="14687967"/>
                  </a:cubicBezTo>
                  <a:close/>
                  <a:moveTo>
                    <a:pt x="11714844" y="14731147"/>
                  </a:moveTo>
                  <a:cubicBezTo>
                    <a:pt x="11714844" y="14755278"/>
                    <a:pt x="11695794" y="14774328"/>
                    <a:pt x="11671664" y="14774328"/>
                  </a:cubicBezTo>
                  <a:lnTo>
                    <a:pt x="97790" y="14774328"/>
                  </a:lnTo>
                  <a:cubicBezTo>
                    <a:pt x="78740" y="14774328"/>
                    <a:pt x="62230" y="14761628"/>
                    <a:pt x="57150" y="14743847"/>
                  </a:cubicBezTo>
                  <a:lnTo>
                    <a:pt x="11629754" y="14743847"/>
                  </a:lnTo>
                  <a:cubicBezTo>
                    <a:pt x="11660234" y="14743847"/>
                    <a:pt x="11685634" y="14718447"/>
                    <a:pt x="11685634" y="14687967"/>
                  </a:cubicBezTo>
                  <a:lnTo>
                    <a:pt x="11685634" y="58420"/>
                  </a:lnTo>
                  <a:cubicBezTo>
                    <a:pt x="11702144" y="64770"/>
                    <a:pt x="11714844" y="80010"/>
                    <a:pt x="11714844" y="99060"/>
                  </a:cubicBezTo>
                  <a:lnTo>
                    <a:pt x="11714844" y="1473114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158571" y="2474102"/>
            <a:ext cx="9936451" cy="7196734"/>
            <a:chOff x="0" y="0"/>
            <a:chExt cx="20416284" cy="1478702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7150" y="58420"/>
              <a:ext cx="20346434" cy="14715908"/>
            </a:xfrm>
            <a:custGeom>
              <a:avLst/>
              <a:gdLst/>
              <a:ahLst/>
              <a:cxnLst/>
              <a:rect r="r" b="b" t="t" l="l"/>
              <a:pathLst>
                <a:path h="14715908" w="20346434">
                  <a:moveTo>
                    <a:pt x="20261345" y="14685427"/>
                  </a:moveTo>
                  <a:lnTo>
                    <a:pt x="0" y="14685427"/>
                  </a:lnTo>
                  <a:cubicBezTo>
                    <a:pt x="5080" y="14703208"/>
                    <a:pt x="21590" y="14715908"/>
                    <a:pt x="40640" y="14715908"/>
                  </a:cubicBezTo>
                  <a:lnTo>
                    <a:pt x="20303254" y="14715908"/>
                  </a:lnTo>
                  <a:cubicBezTo>
                    <a:pt x="20327384" y="14715908"/>
                    <a:pt x="20346434" y="14696858"/>
                    <a:pt x="20346434" y="14672727"/>
                  </a:cubicBezTo>
                  <a:lnTo>
                    <a:pt x="20346434" y="40640"/>
                  </a:lnTo>
                  <a:cubicBezTo>
                    <a:pt x="20346434" y="21590"/>
                    <a:pt x="20333734" y="6350"/>
                    <a:pt x="20317225" y="0"/>
                  </a:cubicBezTo>
                  <a:lnTo>
                    <a:pt x="20317225" y="14629547"/>
                  </a:lnTo>
                  <a:cubicBezTo>
                    <a:pt x="20317225" y="14660027"/>
                    <a:pt x="20291825" y="14685427"/>
                    <a:pt x="20261345" y="1468542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700" y="12700"/>
              <a:ext cx="20348975" cy="14718447"/>
            </a:xfrm>
            <a:custGeom>
              <a:avLst/>
              <a:gdLst/>
              <a:ahLst/>
              <a:cxnLst/>
              <a:rect r="r" b="b" t="t" l="l"/>
              <a:pathLst>
                <a:path h="14718447" w="20348975">
                  <a:moveTo>
                    <a:pt x="43180" y="14718447"/>
                  </a:moveTo>
                  <a:lnTo>
                    <a:pt x="20305795" y="14718447"/>
                  </a:lnTo>
                  <a:cubicBezTo>
                    <a:pt x="20329925" y="14718447"/>
                    <a:pt x="20348975" y="14699397"/>
                    <a:pt x="20348975" y="14675267"/>
                  </a:cubicBezTo>
                  <a:lnTo>
                    <a:pt x="20348975" y="43180"/>
                  </a:lnTo>
                  <a:cubicBezTo>
                    <a:pt x="20348975" y="19050"/>
                    <a:pt x="20329925" y="0"/>
                    <a:pt x="20305795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4675267"/>
                  </a:lnTo>
                  <a:cubicBezTo>
                    <a:pt x="0" y="14699397"/>
                    <a:pt x="19050" y="14718447"/>
                    <a:pt x="43180" y="14718447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416284" cy="14787028"/>
            </a:xfrm>
            <a:custGeom>
              <a:avLst/>
              <a:gdLst/>
              <a:ahLst/>
              <a:cxnLst/>
              <a:rect r="r" b="b" t="t" l="l"/>
              <a:pathLst>
                <a:path h="14787028" w="20416284">
                  <a:moveTo>
                    <a:pt x="20373104" y="44450"/>
                  </a:moveTo>
                  <a:cubicBezTo>
                    <a:pt x="20368025" y="19050"/>
                    <a:pt x="20345164" y="0"/>
                    <a:pt x="2031849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4687967"/>
                  </a:lnTo>
                  <a:cubicBezTo>
                    <a:pt x="0" y="14714637"/>
                    <a:pt x="17780" y="14736228"/>
                    <a:pt x="43180" y="14742578"/>
                  </a:cubicBezTo>
                  <a:cubicBezTo>
                    <a:pt x="48260" y="14767978"/>
                    <a:pt x="71120" y="14787028"/>
                    <a:pt x="97790" y="14787028"/>
                  </a:cubicBezTo>
                  <a:lnTo>
                    <a:pt x="20360404" y="14787028"/>
                  </a:lnTo>
                  <a:cubicBezTo>
                    <a:pt x="20390884" y="14787028"/>
                    <a:pt x="20416284" y="14761628"/>
                    <a:pt x="20416284" y="14731147"/>
                  </a:cubicBezTo>
                  <a:lnTo>
                    <a:pt x="20416284" y="99060"/>
                  </a:lnTo>
                  <a:cubicBezTo>
                    <a:pt x="20416284" y="72390"/>
                    <a:pt x="20398504" y="50800"/>
                    <a:pt x="20373104" y="44450"/>
                  </a:cubicBezTo>
                  <a:close/>
                  <a:moveTo>
                    <a:pt x="12700" y="146879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20318495" y="12700"/>
                  </a:lnTo>
                  <a:cubicBezTo>
                    <a:pt x="20342625" y="12700"/>
                    <a:pt x="20361675" y="31750"/>
                    <a:pt x="20361675" y="55880"/>
                  </a:cubicBezTo>
                  <a:lnTo>
                    <a:pt x="20361675" y="14687967"/>
                  </a:lnTo>
                  <a:cubicBezTo>
                    <a:pt x="20361675" y="14712097"/>
                    <a:pt x="20342625" y="14731147"/>
                    <a:pt x="20318495" y="14731147"/>
                  </a:cubicBezTo>
                  <a:lnTo>
                    <a:pt x="55880" y="14731147"/>
                  </a:lnTo>
                  <a:cubicBezTo>
                    <a:pt x="31750" y="14731147"/>
                    <a:pt x="12700" y="14712097"/>
                    <a:pt x="12700" y="14687967"/>
                  </a:cubicBezTo>
                  <a:close/>
                  <a:moveTo>
                    <a:pt x="20403584" y="14731147"/>
                  </a:moveTo>
                  <a:cubicBezTo>
                    <a:pt x="20403584" y="14755278"/>
                    <a:pt x="20384534" y="14774328"/>
                    <a:pt x="20360404" y="14774328"/>
                  </a:cubicBezTo>
                  <a:lnTo>
                    <a:pt x="97790" y="14774328"/>
                  </a:lnTo>
                  <a:cubicBezTo>
                    <a:pt x="78740" y="14774328"/>
                    <a:pt x="62230" y="14761628"/>
                    <a:pt x="57150" y="14743847"/>
                  </a:cubicBezTo>
                  <a:lnTo>
                    <a:pt x="20318495" y="14743847"/>
                  </a:lnTo>
                  <a:cubicBezTo>
                    <a:pt x="20348975" y="14743847"/>
                    <a:pt x="20374375" y="14718447"/>
                    <a:pt x="20374375" y="14687967"/>
                  </a:cubicBezTo>
                  <a:lnTo>
                    <a:pt x="20374375" y="58420"/>
                  </a:lnTo>
                  <a:cubicBezTo>
                    <a:pt x="20390884" y="64770"/>
                    <a:pt x="20403584" y="80010"/>
                    <a:pt x="20403584" y="99060"/>
                  </a:cubicBezTo>
                  <a:lnTo>
                    <a:pt x="20403584" y="1473114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919656" y="2961280"/>
            <a:ext cx="4360181" cy="533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Objective Metrics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997694" y="2996949"/>
            <a:ext cx="6258207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Subjective Metrics + Summary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80952" y="3930399"/>
            <a:ext cx="4498886" cy="5270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Simple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1:16 (low)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1 (low)</a:t>
            </a:r>
          </a:p>
          <a:p>
            <a:pPr algn="l">
              <a:lnSpc>
                <a:spcPts val="3515"/>
              </a:lnSpc>
            </a:pPr>
          </a:p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Moderate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1:10 (avg)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2 (avg)</a:t>
            </a:r>
          </a:p>
          <a:p>
            <a:pPr algn="l">
              <a:lnSpc>
                <a:spcPts val="3515"/>
              </a:lnSpc>
            </a:pPr>
          </a:p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Complex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0:48 (avg)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3 (high)</a:t>
            </a:r>
          </a:p>
          <a:p>
            <a:pPr algn="l">
              <a:lnSpc>
                <a:spcPts val="3515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0124024" y="8991524"/>
            <a:ext cx="6618268" cy="351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75"/>
              </a:lnSpc>
            </a:pPr>
            <a:r>
              <a:rPr lang="en-US" sz="19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*See appendix for full details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699105" y="3939924"/>
            <a:ext cx="8855384" cy="5211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Thought UI flow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generally made sense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,  had no trouble navigating to pages based on icon representations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Was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confused on some integrated posting features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: for example, uploading a schedule didn’t prompt him to input his entire schedule outside of work hours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Thought having to scroll past every post chronologically was tiresome: would prefer some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crowdsourcing upvoting method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Identified different applications of the app: he personally wouldn’t use it that much, but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lonely night-shifters in isolation might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Fundamentally not an app person. Would like to see it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more integrated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into his existing workflow.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26478" y="6148402"/>
            <a:ext cx="3538631" cy="707726"/>
          </a:xfrm>
          <a:custGeom>
            <a:avLst/>
            <a:gdLst/>
            <a:ahLst/>
            <a:cxnLst/>
            <a:rect r="r" b="b" t="t" l="l"/>
            <a:pathLst>
              <a:path h="707726" w="3538631">
                <a:moveTo>
                  <a:pt x="0" y="0"/>
                </a:moveTo>
                <a:lnTo>
                  <a:pt x="3538631" y="0"/>
                </a:lnTo>
                <a:lnTo>
                  <a:pt x="3538631" y="707726"/>
                </a:lnTo>
                <a:lnTo>
                  <a:pt x="0" y="70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26478" y="2562624"/>
            <a:ext cx="8688194" cy="429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64"/>
              </a:lnSpc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Nightshift workers are often lonely, believe that work and personal life can’t go hand in hand, and that they have little to no time to care for connections with others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26478" y="7805762"/>
            <a:ext cx="8063427" cy="378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Problem Statement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1241494" y="1836703"/>
            <a:ext cx="6360420" cy="6675906"/>
            <a:chOff x="0" y="0"/>
            <a:chExt cx="10354308" cy="108678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7150" y="58420"/>
              <a:ext cx="10284458" cy="10796776"/>
            </a:xfrm>
            <a:custGeom>
              <a:avLst/>
              <a:gdLst/>
              <a:ahLst/>
              <a:cxnLst/>
              <a:rect r="r" b="b" t="t" l="l"/>
              <a:pathLst>
                <a:path h="10796776" w="10284458">
                  <a:moveTo>
                    <a:pt x="10199368" y="10766297"/>
                  </a:moveTo>
                  <a:lnTo>
                    <a:pt x="0" y="10766297"/>
                  </a:lnTo>
                  <a:cubicBezTo>
                    <a:pt x="5080" y="10784076"/>
                    <a:pt x="21590" y="10796776"/>
                    <a:pt x="40640" y="10796776"/>
                  </a:cubicBezTo>
                  <a:lnTo>
                    <a:pt x="10241278" y="10796776"/>
                  </a:lnTo>
                  <a:cubicBezTo>
                    <a:pt x="10265408" y="10796776"/>
                    <a:pt x="10284458" y="10777726"/>
                    <a:pt x="10284458" y="10753597"/>
                  </a:cubicBezTo>
                  <a:lnTo>
                    <a:pt x="10284458" y="40640"/>
                  </a:lnTo>
                  <a:cubicBezTo>
                    <a:pt x="10284458" y="21590"/>
                    <a:pt x="10271758" y="6350"/>
                    <a:pt x="10255248" y="0"/>
                  </a:cubicBezTo>
                  <a:lnTo>
                    <a:pt x="10255248" y="10710416"/>
                  </a:lnTo>
                  <a:cubicBezTo>
                    <a:pt x="10255248" y="10740897"/>
                    <a:pt x="10229848" y="10766297"/>
                    <a:pt x="10199368" y="1076629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700" y="12700"/>
              <a:ext cx="10286998" cy="10799317"/>
            </a:xfrm>
            <a:custGeom>
              <a:avLst/>
              <a:gdLst/>
              <a:ahLst/>
              <a:cxnLst/>
              <a:rect r="r" b="b" t="t" l="l"/>
              <a:pathLst>
                <a:path h="10799317" w="10286998">
                  <a:moveTo>
                    <a:pt x="43180" y="10799317"/>
                  </a:moveTo>
                  <a:lnTo>
                    <a:pt x="10243818" y="10799317"/>
                  </a:lnTo>
                  <a:cubicBezTo>
                    <a:pt x="10267948" y="10799317"/>
                    <a:pt x="10286998" y="10780267"/>
                    <a:pt x="10286998" y="10756136"/>
                  </a:cubicBezTo>
                  <a:lnTo>
                    <a:pt x="10286998" y="43180"/>
                  </a:lnTo>
                  <a:cubicBezTo>
                    <a:pt x="10286998" y="19050"/>
                    <a:pt x="10267948" y="0"/>
                    <a:pt x="10243818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0756136"/>
                  </a:lnTo>
                  <a:cubicBezTo>
                    <a:pt x="0" y="10780267"/>
                    <a:pt x="19050" y="10799317"/>
                    <a:pt x="43180" y="10799317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354308" cy="10867896"/>
            </a:xfrm>
            <a:custGeom>
              <a:avLst/>
              <a:gdLst/>
              <a:ahLst/>
              <a:cxnLst/>
              <a:rect r="r" b="b" t="t" l="l"/>
              <a:pathLst>
                <a:path h="10867896" w="10354308">
                  <a:moveTo>
                    <a:pt x="10311128" y="44450"/>
                  </a:moveTo>
                  <a:cubicBezTo>
                    <a:pt x="10306048" y="19050"/>
                    <a:pt x="10283188" y="0"/>
                    <a:pt x="10256518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0768836"/>
                  </a:lnTo>
                  <a:cubicBezTo>
                    <a:pt x="0" y="10795507"/>
                    <a:pt x="17780" y="10817096"/>
                    <a:pt x="43180" y="10823446"/>
                  </a:cubicBezTo>
                  <a:cubicBezTo>
                    <a:pt x="48260" y="10848846"/>
                    <a:pt x="71120" y="10867896"/>
                    <a:pt x="97790" y="10867896"/>
                  </a:cubicBezTo>
                  <a:lnTo>
                    <a:pt x="10298428" y="10867896"/>
                  </a:lnTo>
                  <a:cubicBezTo>
                    <a:pt x="10328908" y="10867896"/>
                    <a:pt x="10354308" y="10842496"/>
                    <a:pt x="10354308" y="10812017"/>
                  </a:cubicBezTo>
                  <a:lnTo>
                    <a:pt x="10354308" y="99060"/>
                  </a:lnTo>
                  <a:cubicBezTo>
                    <a:pt x="10354308" y="72390"/>
                    <a:pt x="10336528" y="50800"/>
                    <a:pt x="10311128" y="44450"/>
                  </a:cubicBezTo>
                  <a:close/>
                  <a:moveTo>
                    <a:pt x="12700" y="10768836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0256518" y="12700"/>
                  </a:lnTo>
                  <a:cubicBezTo>
                    <a:pt x="10280648" y="12700"/>
                    <a:pt x="10299698" y="31750"/>
                    <a:pt x="10299698" y="55880"/>
                  </a:cubicBezTo>
                  <a:lnTo>
                    <a:pt x="10299698" y="10768836"/>
                  </a:lnTo>
                  <a:cubicBezTo>
                    <a:pt x="10299698" y="10792967"/>
                    <a:pt x="10280648" y="10812017"/>
                    <a:pt x="10256518" y="10812017"/>
                  </a:cubicBezTo>
                  <a:lnTo>
                    <a:pt x="55880" y="10812017"/>
                  </a:lnTo>
                  <a:cubicBezTo>
                    <a:pt x="31750" y="10812017"/>
                    <a:pt x="12700" y="10792967"/>
                    <a:pt x="12700" y="10768836"/>
                  </a:cubicBezTo>
                  <a:close/>
                  <a:moveTo>
                    <a:pt x="10341608" y="10812017"/>
                  </a:moveTo>
                  <a:cubicBezTo>
                    <a:pt x="10341608" y="10836146"/>
                    <a:pt x="10322558" y="10855196"/>
                    <a:pt x="10298428" y="10855196"/>
                  </a:cubicBezTo>
                  <a:lnTo>
                    <a:pt x="97790" y="10855196"/>
                  </a:lnTo>
                  <a:cubicBezTo>
                    <a:pt x="78740" y="10855196"/>
                    <a:pt x="62230" y="10842496"/>
                    <a:pt x="57150" y="10824717"/>
                  </a:cubicBezTo>
                  <a:lnTo>
                    <a:pt x="10256518" y="10824717"/>
                  </a:lnTo>
                  <a:cubicBezTo>
                    <a:pt x="10286998" y="10824717"/>
                    <a:pt x="10312398" y="10799317"/>
                    <a:pt x="10312398" y="10768836"/>
                  </a:cubicBezTo>
                  <a:lnTo>
                    <a:pt x="10312398" y="58420"/>
                  </a:lnTo>
                  <a:cubicBezTo>
                    <a:pt x="10328908" y="64770"/>
                    <a:pt x="10341608" y="80010"/>
                    <a:pt x="10341608" y="99060"/>
                  </a:cubicBezTo>
                  <a:lnTo>
                    <a:pt x="10341608" y="1081201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-5400000">
            <a:off x="13780865" y="1095756"/>
            <a:ext cx="1243499" cy="3674608"/>
          </a:xfrm>
          <a:custGeom>
            <a:avLst/>
            <a:gdLst/>
            <a:ahLst/>
            <a:cxnLst/>
            <a:rect r="r" b="b" t="t" l="l"/>
            <a:pathLst>
              <a:path h="3674608" w="1243499">
                <a:moveTo>
                  <a:pt x="0" y="0"/>
                </a:moveTo>
                <a:lnTo>
                  <a:pt x="1243499" y="0"/>
                </a:lnTo>
                <a:lnTo>
                  <a:pt x="1243499" y="3674609"/>
                </a:lnTo>
                <a:lnTo>
                  <a:pt x="0" y="3674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486310" y="2555817"/>
            <a:ext cx="3870790" cy="627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94"/>
              </a:lnSpc>
              <a:spcBef>
                <a:spcPct val="0"/>
              </a:spcBef>
            </a:pPr>
            <a:r>
              <a:rPr lang="en-US" b="true" sz="371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Final Solution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848036" y="4165118"/>
            <a:ext cx="5109157" cy="3228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An online community of night shift workers with similar backgrounds, work schedules, situations etc. to share resources, tips, and support each other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6055" y="956837"/>
            <a:ext cx="4854056" cy="970811"/>
          </a:xfrm>
          <a:custGeom>
            <a:avLst/>
            <a:gdLst/>
            <a:ahLst/>
            <a:cxnLst/>
            <a:rect r="r" b="b" t="t" l="l"/>
            <a:pathLst>
              <a:path h="970811" w="4854056">
                <a:moveTo>
                  <a:pt x="0" y="0"/>
                </a:moveTo>
                <a:lnTo>
                  <a:pt x="4854056" y="0"/>
                </a:lnTo>
                <a:lnTo>
                  <a:pt x="4854056" y="970811"/>
                </a:lnTo>
                <a:lnTo>
                  <a:pt x="0" y="970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28482" y="2280312"/>
            <a:ext cx="10913583" cy="7365518"/>
            <a:chOff x="0" y="0"/>
            <a:chExt cx="17892825" cy="120757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7150" y="58420"/>
              <a:ext cx="17822974" cy="12004650"/>
            </a:xfrm>
            <a:custGeom>
              <a:avLst/>
              <a:gdLst/>
              <a:ahLst/>
              <a:cxnLst/>
              <a:rect r="r" b="b" t="t" l="l"/>
              <a:pathLst>
                <a:path h="12004650" w="17822974">
                  <a:moveTo>
                    <a:pt x="17737885" y="11974170"/>
                  </a:moveTo>
                  <a:lnTo>
                    <a:pt x="0" y="11974170"/>
                  </a:lnTo>
                  <a:cubicBezTo>
                    <a:pt x="5080" y="11991950"/>
                    <a:pt x="21590" y="12004650"/>
                    <a:pt x="40640" y="12004650"/>
                  </a:cubicBezTo>
                  <a:lnTo>
                    <a:pt x="17779795" y="12004650"/>
                  </a:lnTo>
                  <a:cubicBezTo>
                    <a:pt x="17803924" y="12004650"/>
                    <a:pt x="17822974" y="11985600"/>
                    <a:pt x="17822974" y="11961470"/>
                  </a:cubicBezTo>
                  <a:lnTo>
                    <a:pt x="17822974" y="40640"/>
                  </a:lnTo>
                  <a:cubicBezTo>
                    <a:pt x="17822974" y="21590"/>
                    <a:pt x="17810274" y="6350"/>
                    <a:pt x="17793765" y="0"/>
                  </a:cubicBezTo>
                  <a:lnTo>
                    <a:pt x="17793765" y="11918289"/>
                  </a:lnTo>
                  <a:cubicBezTo>
                    <a:pt x="17793765" y="11948770"/>
                    <a:pt x="17768365" y="11974170"/>
                    <a:pt x="17737885" y="119741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2700" y="12700"/>
              <a:ext cx="17825515" cy="12007190"/>
            </a:xfrm>
            <a:custGeom>
              <a:avLst/>
              <a:gdLst/>
              <a:ahLst/>
              <a:cxnLst/>
              <a:rect r="r" b="b" t="t" l="l"/>
              <a:pathLst>
                <a:path h="12007190" w="17825515">
                  <a:moveTo>
                    <a:pt x="43180" y="12007190"/>
                  </a:moveTo>
                  <a:lnTo>
                    <a:pt x="17782335" y="12007190"/>
                  </a:lnTo>
                  <a:cubicBezTo>
                    <a:pt x="17806465" y="12007190"/>
                    <a:pt x="17825515" y="11988140"/>
                    <a:pt x="17825515" y="11964009"/>
                  </a:cubicBezTo>
                  <a:lnTo>
                    <a:pt x="17825515" y="43180"/>
                  </a:lnTo>
                  <a:cubicBezTo>
                    <a:pt x="17825515" y="19050"/>
                    <a:pt x="17806465" y="0"/>
                    <a:pt x="17782335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1964009"/>
                  </a:lnTo>
                  <a:cubicBezTo>
                    <a:pt x="0" y="11988140"/>
                    <a:pt x="19050" y="12007190"/>
                    <a:pt x="43180" y="1200719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892824" cy="12075770"/>
            </a:xfrm>
            <a:custGeom>
              <a:avLst/>
              <a:gdLst/>
              <a:ahLst/>
              <a:cxnLst/>
              <a:rect r="r" b="b" t="t" l="l"/>
              <a:pathLst>
                <a:path h="12075770" w="17892824">
                  <a:moveTo>
                    <a:pt x="17849645" y="44450"/>
                  </a:moveTo>
                  <a:cubicBezTo>
                    <a:pt x="17844565" y="19050"/>
                    <a:pt x="17821704" y="0"/>
                    <a:pt x="1779503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1976709"/>
                  </a:lnTo>
                  <a:cubicBezTo>
                    <a:pt x="0" y="12003380"/>
                    <a:pt x="17780" y="12024970"/>
                    <a:pt x="43180" y="12031320"/>
                  </a:cubicBezTo>
                  <a:cubicBezTo>
                    <a:pt x="48260" y="12056720"/>
                    <a:pt x="71120" y="12075770"/>
                    <a:pt x="97790" y="12075770"/>
                  </a:cubicBezTo>
                  <a:lnTo>
                    <a:pt x="17836945" y="12075770"/>
                  </a:lnTo>
                  <a:cubicBezTo>
                    <a:pt x="17867424" y="12075770"/>
                    <a:pt x="17892824" y="12050370"/>
                    <a:pt x="17892824" y="12019890"/>
                  </a:cubicBezTo>
                  <a:lnTo>
                    <a:pt x="17892824" y="99060"/>
                  </a:lnTo>
                  <a:cubicBezTo>
                    <a:pt x="17892824" y="72390"/>
                    <a:pt x="17875045" y="50800"/>
                    <a:pt x="17849645" y="44450"/>
                  </a:cubicBezTo>
                  <a:close/>
                  <a:moveTo>
                    <a:pt x="12700" y="1197670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7795035" y="12700"/>
                  </a:lnTo>
                  <a:cubicBezTo>
                    <a:pt x="17819165" y="12700"/>
                    <a:pt x="17838215" y="31750"/>
                    <a:pt x="17838215" y="55880"/>
                  </a:cubicBezTo>
                  <a:lnTo>
                    <a:pt x="17838215" y="11976709"/>
                  </a:lnTo>
                  <a:cubicBezTo>
                    <a:pt x="17838215" y="12000840"/>
                    <a:pt x="17819165" y="12019890"/>
                    <a:pt x="17795035" y="12019890"/>
                  </a:cubicBezTo>
                  <a:lnTo>
                    <a:pt x="55880" y="12019890"/>
                  </a:lnTo>
                  <a:cubicBezTo>
                    <a:pt x="31750" y="12019890"/>
                    <a:pt x="12700" y="12000840"/>
                    <a:pt x="12700" y="11976709"/>
                  </a:cubicBezTo>
                  <a:close/>
                  <a:moveTo>
                    <a:pt x="17880124" y="12019890"/>
                  </a:moveTo>
                  <a:cubicBezTo>
                    <a:pt x="17880124" y="12044020"/>
                    <a:pt x="17861074" y="12063070"/>
                    <a:pt x="17836945" y="12063070"/>
                  </a:cubicBezTo>
                  <a:lnTo>
                    <a:pt x="97790" y="12063070"/>
                  </a:lnTo>
                  <a:cubicBezTo>
                    <a:pt x="78740" y="12063070"/>
                    <a:pt x="62230" y="12050370"/>
                    <a:pt x="57150" y="12032590"/>
                  </a:cubicBezTo>
                  <a:lnTo>
                    <a:pt x="17795035" y="12032590"/>
                  </a:lnTo>
                  <a:cubicBezTo>
                    <a:pt x="17825515" y="12032590"/>
                    <a:pt x="17850915" y="12007190"/>
                    <a:pt x="17850915" y="11976709"/>
                  </a:cubicBezTo>
                  <a:lnTo>
                    <a:pt x="17850915" y="58420"/>
                  </a:lnTo>
                  <a:cubicBezTo>
                    <a:pt x="17867424" y="64770"/>
                    <a:pt x="17880124" y="80010"/>
                    <a:pt x="17880124" y="99060"/>
                  </a:cubicBezTo>
                  <a:lnTo>
                    <a:pt x="17880124" y="120198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551276" y="2280312"/>
            <a:ext cx="5246370" cy="3491618"/>
            <a:chOff x="0" y="0"/>
            <a:chExt cx="812800" cy="5409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540943"/>
            </a:xfrm>
            <a:custGeom>
              <a:avLst/>
              <a:gdLst/>
              <a:ahLst/>
              <a:cxnLst/>
              <a:rect r="r" b="b" t="t" l="l"/>
              <a:pathLst>
                <a:path h="540943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507002"/>
                  </a:lnTo>
                  <a:cubicBezTo>
                    <a:pt x="812800" y="516004"/>
                    <a:pt x="809224" y="524637"/>
                    <a:pt x="802859" y="531002"/>
                  </a:cubicBezTo>
                  <a:cubicBezTo>
                    <a:pt x="796494" y="537367"/>
                    <a:pt x="787861" y="540943"/>
                    <a:pt x="778860" y="540943"/>
                  </a:cubicBezTo>
                  <a:lnTo>
                    <a:pt x="33940" y="540943"/>
                  </a:lnTo>
                  <a:cubicBezTo>
                    <a:pt x="15196" y="540943"/>
                    <a:pt x="0" y="525747"/>
                    <a:pt x="0" y="507002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50170" r="0" b="-5017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551276" y="6154212"/>
            <a:ext cx="5246370" cy="3491618"/>
            <a:chOff x="0" y="0"/>
            <a:chExt cx="812800" cy="54094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540943"/>
            </a:xfrm>
            <a:custGeom>
              <a:avLst/>
              <a:gdLst/>
              <a:ahLst/>
              <a:cxnLst/>
              <a:rect r="r" b="b" t="t" l="l"/>
              <a:pathLst>
                <a:path h="540943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507002"/>
                  </a:lnTo>
                  <a:cubicBezTo>
                    <a:pt x="812800" y="516004"/>
                    <a:pt x="809224" y="524637"/>
                    <a:pt x="802859" y="531002"/>
                  </a:cubicBezTo>
                  <a:cubicBezTo>
                    <a:pt x="796494" y="537367"/>
                    <a:pt x="787861" y="540943"/>
                    <a:pt x="778860" y="540943"/>
                  </a:cubicBezTo>
                  <a:lnTo>
                    <a:pt x="33940" y="540943"/>
                  </a:lnTo>
                  <a:cubicBezTo>
                    <a:pt x="15196" y="540943"/>
                    <a:pt x="0" y="525747"/>
                    <a:pt x="0" y="507002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69645" r="0" b="-30696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28700" y="730626"/>
            <a:ext cx="8456435" cy="1063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68"/>
              </a:lnSpc>
              <a:spcBef>
                <a:spcPct val="0"/>
              </a:spcBef>
            </a:pPr>
            <a:r>
              <a:rPr lang="en-US" b="true" sz="6191" spc="-61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Dr. James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36267" y="2576336"/>
            <a:ext cx="4360181" cy="533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Test Log Summary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36267" y="3658298"/>
            <a:ext cx="454684" cy="533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0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1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2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3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4</a:t>
            </a:r>
          </a:p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2414221" y="3281169"/>
            <a:ext cx="9307055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Flow of onboarding / getting started with app was easy and intuitive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Navigating group feed (similar to platforms like Reddit)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Create a post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Scrolling to see additional information, more posts etc.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14221" y="4654660"/>
            <a:ext cx="9307055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Navigating to different screens in navigation tab (took a second to find pins)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Selecting different interest groups to join 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Commenting/replying to a posts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414221" y="6028151"/>
            <a:ext cx="9307055" cy="335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N/A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14221" y="6946018"/>
            <a:ext cx="9307055" cy="640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Was expecting a back button but couldn’t find one (had to use navigation tab to switch screens instead)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414221" y="8023619"/>
            <a:ext cx="9307055" cy="640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Unsure of where to find “share calendar” button and what this would upload (screenshot, google calendar sync? etc)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144000" y="1276763"/>
            <a:ext cx="8456435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600" spc="-26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Stanford Hospital Physician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6055" y="956837"/>
            <a:ext cx="4854056" cy="970811"/>
          </a:xfrm>
          <a:custGeom>
            <a:avLst/>
            <a:gdLst/>
            <a:ahLst/>
            <a:cxnLst/>
            <a:rect r="r" b="b" t="t" l="l"/>
            <a:pathLst>
              <a:path h="970811" w="4854056">
                <a:moveTo>
                  <a:pt x="0" y="0"/>
                </a:moveTo>
                <a:lnTo>
                  <a:pt x="4854056" y="0"/>
                </a:lnTo>
                <a:lnTo>
                  <a:pt x="4854056" y="970811"/>
                </a:lnTo>
                <a:lnTo>
                  <a:pt x="0" y="970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730626"/>
            <a:ext cx="8456435" cy="1063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68"/>
              </a:lnSpc>
              <a:spcBef>
                <a:spcPct val="0"/>
              </a:spcBef>
            </a:pPr>
            <a:r>
              <a:rPr lang="en-US" b="true" sz="6191" spc="-61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Dr. James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144000" y="1276763"/>
            <a:ext cx="8456435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600" spc="-26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Stanford Hospital Physician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134505" y="2474102"/>
            <a:ext cx="5707707" cy="7196734"/>
            <a:chOff x="0" y="0"/>
            <a:chExt cx="11727544" cy="147870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7150" y="58420"/>
              <a:ext cx="11657694" cy="14715908"/>
            </a:xfrm>
            <a:custGeom>
              <a:avLst/>
              <a:gdLst/>
              <a:ahLst/>
              <a:cxnLst/>
              <a:rect r="r" b="b" t="t" l="l"/>
              <a:pathLst>
                <a:path h="14715908" w="11657694">
                  <a:moveTo>
                    <a:pt x="11572604" y="14685427"/>
                  </a:moveTo>
                  <a:lnTo>
                    <a:pt x="0" y="14685427"/>
                  </a:lnTo>
                  <a:cubicBezTo>
                    <a:pt x="5080" y="14703208"/>
                    <a:pt x="21590" y="14715908"/>
                    <a:pt x="40640" y="14715908"/>
                  </a:cubicBezTo>
                  <a:lnTo>
                    <a:pt x="11614514" y="14715908"/>
                  </a:lnTo>
                  <a:cubicBezTo>
                    <a:pt x="11638644" y="14715908"/>
                    <a:pt x="11657694" y="14696858"/>
                    <a:pt x="11657694" y="14672727"/>
                  </a:cubicBezTo>
                  <a:lnTo>
                    <a:pt x="11657694" y="40640"/>
                  </a:lnTo>
                  <a:cubicBezTo>
                    <a:pt x="11657694" y="21590"/>
                    <a:pt x="11644994" y="6350"/>
                    <a:pt x="11628484" y="0"/>
                  </a:cubicBezTo>
                  <a:lnTo>
                    <a:pt x="11628484" y="14629547"/>
                  </a:lnTo>
                  <a:cubicBezTo>
                    <a:pt x="11628484" y="14660027"/>
                    <a:pt x="11603084" y="14685427"/>
                    <a:pt x="11572604" y="1468542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700" y="12700"/>
              <a:ext cx="11660234" cy="14718447"/>
            </a:xfrm>
            <a:custGeom>
              <a:avLst/>
              <a:gdLst/>
              <a:ahLst/>
              <a:cxnLst/>
              <a:rect r="r" b="b" t="t" l="l"/>
              <a:pathLst>
                <a:path h="14718447" w="11660234">
                  <a:moveTo>
                    <a:pt x="43180" y="14718447"/>
                  </a:moveTo>
                  <a:lnTo>
                    <a:pt x="11617054" y="14718447"/>
                  </a:lnTo>
                  <a:cubicBezTo>
                    <a:pt x="11641184" y="14718447"/>
                    <a:pt x="11660234" y="14699397"/>
                    <a:pt x="11660234" y="14675267"/>
                  </a:cubicBezTo>
                  <a:lnTo>
                    <a:pt x="11660234" y="43180"/>
                  </a:lnTo>
                  <a:cubicBezTo>
                    <a:pt x="11660234" y="19050"/>
                    <a:pt x="11641184" y="0"/>
                    <a:pt x="11617054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4675267"/>
                  </a:lnTo>
                  <a:cubicBezTo>
                    <a:pt x="0" y="14699397"/>
                    <a:pt x="19050" y="14718447"/>
                    <a:pt x="43180" y="14718447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727544" cy="14787028"/>
            </a:xfrm>
            <a:custGeom>
              <a:avLst/>
              <a:gdLst/>
              <a:ahLst/>
              <a:cxnLst/>
              <a:rect r="r" b="b" t="t" l="l"/>
              <a:pathLst>
                <a:path h="14787028" w="11727544">
                  <a:moveTo>
                    <a:pt x="11684364" y="44450"/>
                  </a:moveTo>
                  <a:cubicBezTo>
                    <a:pt x="11679284" y="19050"/>
                    <a:pt x="11656423" y="0"/>
                    <a:pt x="11629754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4687967"/>
                  </a:lnTo>
                  <a:cubicBezTo>
                    <a:pt x="0" y="14714637"/>
                    <a:pt x="17780" y="14736228"/>
                    <a:pt x="43180" y="14742578"/>
                  </a:cubicBezTo>
                  <a:cubicBezTo>
                    <a:pt x="48260" y="14767978"/>
                    <a:pt x="71120" y="14787028"/>
                    <a:pt x="97790" y="14787028"/>
                  </a:cubicBezTo>
                  <a:lnTo>
                    <a:pt x="11671664" y="14787028"/>
                  </a:lnTo>
                  <a:cubicBezTo>
                    <a:pt x="11702144" y="14787028"/>
                    <a:pt x="11727544" y="14761628"/>
                    <a:pt x="11727544" y="14731147"/>
                  </a:cubicBezTo>
                  <a:lnTo>
                    <a:pt x="11727544" y="99060"/>
                  </a:lnTo>
                  <a:cubicBezTo>
                    <a:pt x="11727544" y="72390"/>
                    <a:pt x="11709764" y="50800"/>
                    <a:pt x="11684364" y="44450"/>
                  </a:cubicBezTo>
                  <a:close/>
                  <a:moveTo>
                    <a:pt x="12700" y="146879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1629754" y="12700"/>
                  </a:lnTo>
                  <a:cubicBezTo>
                    <a:pt x="11653884" y="12700"/>
                    <a:pt x="11672934" y="31750"/>
                    <a:pt x="11672934" y="55880"/>
                  </a:cubicBezTo>
                  <a:lnTo>
                    <a:pt x="11672934" y="14687967"/>
                  </a:lnTo>
                  <a:cubicBezTo>
                    <a:pt x="11672934" y="14712097"/>
                    <a:pt x="11653884" y="14731147"/>
                    <a:pt x="11629754" y="14731147"/>
                  </a:cubicBezTo>
                  <a:lnTo>
                    <a:pt x="55880" y="14731147"/>
                  </a:lnTo>
                  <a:cubicBezTo>
                    <a:pt x="31750" y="14731147"/>
                    <a:pt x="12700" y="14712097"/>
                    <a:pt x="12700" y="14687967"/>
                  </a:cubicBezTo>
                  <a:close/>
                  <a:moveTo>
                    <a:pt x="11714844" y="14731147"/>
                  </a:moveTo>
                  <a:cubicBezTo>
                    <a:pt x="11714844" y="14755278"/>
                    <a:pt x="11695794" y="14774328"/>
                    <a:pt x="11671664" y="14774328"/>
                  </a:cubicBezTo>
                  <a:lnTo>
                    <a:pt x="97790" y="14774328"/>
                  </a:lnTo>
                  <a:cubicBezTo>
                    <a:pt x="78740" y="14774328"/>
                    <a:pt x="62230" y="14761628"/>
                    <a:pt x="57150" y="14743847"/>
                  </a:cubicBezTo>
                  <a:lnTo>
                    <a:pt x="11629754" y="14743847"/>
                  </a:lnTo>
                  <a:cubicBezTo>
                    <a:pt x="11660234" y="14743847"/>
                    <a:pt x="11685634" y="14718447"/>
                    <a:pt x="11685634" y="14687967"/>
                  </a:cubicBezTo>
                  <a:lnTo>
                    <a:pt x="11685634" y="58420"/>
                  </a:lnTo>
                  <a:cubicBezTo>
                    <a:pt x="11702144" y="64770"/>
                    <a:pt x="11714844" y="80010"/>
                    <a:pt x="11714844" y="99060"/>
                  </a:cubicBezTo>
                  <a:lnTo>
                    <a:pt x="11714844" y="1473114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158571" y="2474102"/>
            <a:ext cx="9936451" cy="7196734"/>
            <a:chOff x="0" y="0"/>
            <a:chExt cx="20416284" cy="1478702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7150" y="58420"/>
              <a:ext cx="20346434" cy="14715908"/>
            </a:xfrm>
            <a:custGeom>
              <a:avLst/>
              <a:gdLst/>
              <a:ahLst/>
              <a:cxnLst/>
              <a:rect r="r" b="b" t="t" l="l"/>
              <a:pathLst>
                <a:path h="14715908" w="20346434">
                  <a:moveTo>
                    <a:pt x="20261345" y="14685427"/>
                  </a:moveTo>
                  <a:lnTo>
                    <a:pt x="0" y="14685427"/>
                  </a:lnTo>
                  <a:cubicBezTo>
                    <a:pt x="5080" y="14703208"/>
                    <a:pt x="21590" y="14715908"/>
                    <a:pt x="40640" y="14715908"/>
                  </a:cubicBezTo>
                  <a:lnTo>
                    <a:pt x="20303254" y="14715908"/>
                  </a:lnTo>
                  <a:cubicBezTo>
                    <a:pt x="20327384" y="14715908"/>
                    <a:pt x="20346434" y="14696858"/>
                    <a:pt x="20346434" y="14672727"/>
                  </a:cubicBezTo>
                  <a:lnTo>
                    <a:pt x="20346434" y="40640"/>
                  </a:lnTo>
                  <a:cubicBezTo>
                    <a:pt x="20346434" y="21590"/>
                    <a:pt x="20333734" y="6350"/>
                    <a:pt x="20317225" y="0"/>
                  </a:cubicBezTo>
                  <a:lnTo>
                    <a:pt x="20317225" y="14629547"/>
                  </a:lnTo>
                  <a:cubicBezTo>
                    <a:pt x="20317225" y="14660027"/>
                    <a:pt x="20291825" y="14685427"/>
                    <a:pt x="20261345" y="1468542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700" y="12700"/>
              <a:ext cx="20348975" cy="14718447"/>
            </a:xfrm>
            <a:custGeom>
              <a:avLst/>
              <a:gdLst/>
              <a:ahLst/>
              <a:cxnLst/>
              <a:rect r="r" b="b" t="t" l="l"/>
              <a:pathLst>
                <a:path h="14718447" w="20348975">
                  <a:moveTo>
                    <a:pt x="43180" y="14718447"/>
                  </a:moveTo>
                  <a:lnTo>
                    <a:pt x="20305795" y="14718447"/>
                  </a:lnTo>
                  <a:cubicBezTo>
                    <a:pt x="20329925" y="14718447"/>
                    <a:pt x="20348975" y="14699397"/>
                    <a:pt x="20348975" y="14675267"/>
                  </a:cubicBezTo>
                  <a:lnTo>
                    <a:pt x="20348975" y="43180"/>
                  </a:lnTo>
                  <a:cubicBezTo>
                    <a:pt x="20348975" y="19050"/>
                    <a:pt x="20329925" y="0"/>
                    <a:pt x="20305795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4675267"/>
                  </a:lnTo>
                  <a:cubicBezTo>
                    <a:pt x="0" y="14699397"/>
                    <a:pt x="19050" y="14718447"/>
                    <a:pt x="43180" y="14718447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416284" cy="14787028"/>
            </a:xfrm>
            <a:custGeom>
              <a:avLst/>
              <a:gdLst/>
              <a:ahLst/>
              <a:cxnLst/>
              <a:rect r="r" b="b" t="t" l="l"/>
              <a:pathLst>
                <a:path h="14787028" w="20416284">
                  <a:moveTo>
                    <a:pt x="20373104" y="44450"/>
                  </a:moveTo>
                  <a:cubicBezTo>
                    <a:pt x="20368025" y="19050"/>
                    <a:pt x="20345164" y="0"/>
                    <a:pt x="2031849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4687967"/>
                  </a:lnTo>
                  <a:cubicBezTo>
                    <a:pt x="0" y="14714637"/>
                    <a:pt x="17780" y="14736228"/>
                    <a:pt x="43180" y="14742578"/>
                  </a:cubicBezTo>
                  <a:cubicBezTo>
                    <a:pt x="48260" y="14767978"/>
                    <a:pt x="71120" y="14787028"/>
                    <a:pt x="97790" y="14787028"/>
                  </a:cubicBezTo>
                  <a:lnTo>
                    <a:pt x="20360404" y="14787028"/>
                  </a:lnTo>
                  <a:cubicBezTo>
                    <a:pt x="20390884" y="14787028"/>
                    <a:pt x="20416284" y="14761628"/>
                    <a:pt x="20416284" y="14731147"/>
                  </a:cubicBezTo>
                  <a:lnTo>
                    <a:pt x="20416284" y="99060"/>
                  </a:lnTo>
                  <a:cubicBezTo>
                    <a:pt x="20416284" y="72390"/>
                    <a:pt x="20398504" y="50800"/>
                    <a:pt x="20373104" y="44450"/>
                  </a:cubicBezTo>
                  <a:close/>
                  <a:moveTo>
                    <a:pt x="12700" y="146879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20318495" y="12700"/>
                  </a:lnTo>
                  <a:cubicBezTo>
                    <a:pt x="20342625" y="12700"/>
                    <a:pt x="20361675" y="31750"/>
                    <a:pt x="20361675" y="55880"/>
                  </a:cubicBezTo>
                  <a:lnTo>
                    <a:pt x="20361675" y="14687967"/>
                  </a:lnTo>
                  <a:cubicBezTo>
                    <a:pt x="20361675" y="14712097"/>
                    <a:pt x="20342625" y="14731147"/>
                    <a:pt x="20318495" y="14731147"/>
                  </a:cubicBezTo>
                  <a:lnTo>
                    <a:pt x="55880" y="14731147"/>
                  </a:lnTo>
                  <a:cubicBezTo>
                    <a:pt x="31750" y="14731147"/>
                    <a:pt x="12700" y="14712097"/>
                    <a:pt x="12700" y="14687967"/>
                  </a:cubicBezTo>
                  <a:close/>
                  <a:moveTo>
                    <a:pt x="20403584" y="14731147"/>
                  </a:moveTo>
                  <a:cubicBezTo>
                    <a:pt x="20403584" y="14755278"/>
                    <a:pt x="20384534" y="14774328"/>
                    <a:pt x="20360404" y="14774328"/>
                  </a:cubicBezTo>
                  <a:lnTo>
                    <a:pt x="97790" y="14774328"/>
                  </a:lnTo>
                  <a:cubicBezTo>
                    <a:pt x="78740" y="14774328"/>
                    <a:pt x="62230" y="14761628"/>
                    <a:pt x="57150" y="14743847"/>
                  </a:cubicBezTo>
                  <a:lnTo>
                    <a:pt x="20318495" y="14743847"/>
                  </a:lnTo>
                  <a:cubicBezTo>
                    <a:pt x="20348975" y="14743847"/>
                    <a:pt x="20374375" y="14718447"/>
                    <a:pt x="20374375" y="14687967"/>
                  </a:cubicBezTo>
                  <a:lnTo>
                    <a:pt x="20374375" y="58420"/>
                  </a:lnTo>
                  <a:cubicBezTo>
                    <a:pt x="20390884" y="64770"/>
                    <a:pt x="20403584" y="80010"/>
                    <a:pt x="20403584" y="99060"/>
                  </a:cubicBezTo>
                  <a:lnTo>
                    <a:pt x="20403584" y="1473114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919656" y="2961280"/>
            <a:ext cx="4360181" cy="533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Objective Metrics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997694" y="2996949"/>
            <a:ext cx="6258207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Subjective Metrics + Summary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80952" y="3930399"/>
            <a:ext cx="4498886" cy="5270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Simple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1:42 (avg)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0 (low)</a:t>
            </a:r>
          </a:p>
          <a:p>
            <a:pPr algn="l">
              <a:lnSpc>
                <a:spcPts val="3515"/>
              </a:lnSpc>
            </a:pPr>
          </a:p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Moderate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1:20 (low)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2 (low)</a:t>
            </a:r>
          </a:p>
          <a:p>
            <a:pPr algn="l">
              <a:lnSpc>
                <a:spcPts val="3515"/>
              </a:lnSpc>
            </a:pPr>
          </a:p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Complex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0:47 (avg)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3 (high)</a:t>
            </a:r>
          </a:p>
          <a:p>
            <a:pPr algn="l">
              <a:lnSpc>
                <a:spcPts val="3515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0124024" y="8991524"/>
            <a:ext cx="6618268" cy="351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75"/>
              </a:lnSpc>
            </a:pPr>
            <a:r>
              <a:rPr lang="en-US" sz="19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*See appendix for full details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699105" y="3646887"/>
            <a:ext cx="8855384" cy="5611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Onboarding (answering basic background questions) was straightforward and intuitive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Navigating feed and posts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on community groups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felt familiar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(user was familiar with similar community platforms like Reddit)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Took a second to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find “pins” screen in navigation tab. Wished there was a back button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instead of only using navigation tab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Would like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pins to be organized/sorted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into customizable collections or boards so it’s easier to later search for them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Creating a post felt intuitive and familiar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Confused about where to find, use case, and media type for the “share calendar” button feature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(screenshot, google calendar sync? etc)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6055" y="956837"/>
            <a:ext cx="4854056" cy="970811"/>
          </a:xfrm>
          <a:custGeom>
            <a:avLst/>
            <a:gdLst/>
            <a:ahLst/>
            <a:cxnLst/>
            <a:rect r="r" b="b" t="t" l="l"/>
            <a:pathLst>
              <a:path h="970811" w="4854056">
                <a:moveTo>
                  <a:pt x="0" y="0"/>
                </a:moveTo>
                <a:lnTo>
                  <a:pt x="4854056" y="0"/>
                </a:lnTo>
                <a:lnTo>
                  <a:pt x="4854056" y="970811"/>
                </a:lnTo>
                <a:lnTo>
                  <a:pt x="0" y="970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28482" y="2280312"/>
            <a:ext cx="10913583" cy="7365518"/>
            <a:chOff x="0" y="0"/>
            <a:chExt cx="17892825" cy="120757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7150" y="58420"/>
              <a:ext cx="17822974" cy="12004650"/>
            </a:xfrm>
            <a:custGeom>
              <a:avLst/>
              <a:gdLst/>
              <a:ahLst/>
              <a:cxnLst/>
              <a:rect r="r" b="b" t="t" l="l"/>
              <a:pathLst>
                <a:path h="12004650" w="17822974">
                  <a:moveTo>
                    <a:pt x="17737885" y="11974170"/>
                  </a:moveTo>
                  <a:lnTo>
                    <a:pt x="0" y="11974170"/>
                  </a:lnTo>
                  <a:cubicBezTo>
                    <a:pt x="5080" y="11991950"/>
                    <a:pt x="21590" y="12004650"/>
                    <a:pt x="40640" y="12004650"/>
                  </a:cubicBezTo>
                  <a:lnTo>
                    <a:pt x="17779795" y="12004650"/>
                  </a:lnTo>
                  <a:cubicBezTo>
                    <a:pt x="17803924" y="12004650"/>
                    <a:pt x="17822974" y="11985600"/>
                    <a:pt x="17822974" y="11961470"/>
                  </a:cubicBezTo>
                  <a:lnTo>
                    <a:pt x="17822974" y="40640"/>
                  </a:lnTo>
                  <a:cubicBezTo>
                    <a:pt x="17822974" y="21590"/>
                    <a:pt x="17810274" y="6350"/>
                    <a:pt x="17793765" y="0"/>
                  </a:cubicBezTo>
                  <a:lnTo>
                    <a:pt x="17793765" y="11918289"/>
                  </a:lnTo>
                  <a:cubicBezTo>
                    <a:pt x="17793765" y="11948770"/>
                    <a:pt x="17768365" y="11974170"/>
                    <a:pt x="17737885" y="119741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2700" y="12700"/>
              <a:ext cx="17825515" cy="12007190"/>
            </a:xfrm>
            <a:custGeom>
              <a:avLst/>
              <a:gdLst/>
              <a:ahLst/>
              <a:cxnLst/>
              <a:rect r="r" b="b" t="t" l="l"/>
              <a:pathLst>
                <a:path h="12007190" w="17825515">
                  <a:moveTo>
                    <a:pt x="43180" y="12007190"/>
                  </a:moveTo>
                  <a:lnTo>
                    <a:pt x="17782335" y="12007190"/>
                  </a:lnTo>
                  <a:cubicBezTo>
                    <a:pt x="17806465" y="12007190"/>
                    <a:pt x="17825515" y="11988140"/>
                    <a:pt x="17825515" y="11964009"/>
                  </a:cubicBezTo>
                  <a:lnTo>
                    <a:pt x="17825515" y="43180"/>
                  </a:lnTo>
                  <a:cubicBezTo>
                    <a:pt x="17825515" y="19050"/>
                    <a:pt x="17806465" y="0"/>
                    <a:pt x="17782335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1964009"/>
                  </a:lnTo>
                  <a:cubicBezTo>
                    <a:pt x="0" y="11988140"/>
                    <a:pt x="19050" y="12007190"/>
                    <a:pt x="43180" y="1200719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892824" cy="12075770"/>
            </a:xfrm>
            <a:custGeom>
              <a:avLst/>
              <a:gdLst/>
              <a:ahLst/>
              <a:cxnLst/>
              <a:rect r="r" b="b" t="t" l="l"/>
              <a:pathLst>
                <a:path h="12075770" w="17892824">
                  <a:moveTo>
                    <a:pt x="17849645" y="44450"/>
                  </a:moveTo>
                  <a:cubicBezTo>
                    <a:pt x="17844565" y="19050"/>
                    <a:pt x="17821704" y="0"/>
                    <a:pt x="1779503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1976709"/>
                  </a:lnTo>
                  <a:cubicBezTo>
                    <a:pt x="0" y="12003380"/>
                    <a:pt x="17780" y="12024970"/>
                    <a:pt x="43180" y="12031320"/>
                  </a:cubicBezTo>
                  <a:cubicBezTo>
                    <a:pt x="48260" y="12056720"/>
                    <a:pt x="71120" y="12075770"/>
                    <a:pt x="97790" y="12075770"/>
                  </a:cubicBezTo>
                  <a:lnTo>
                    <a:pt x="17836945" y="12075770"/>
                  </a:lnTo>
                  <a:cubicBezTo>
                    <a:pt x="17867424" y="12075770"/>
                    <a:pt x="17892824" y="12050370"/>
                    <a:pt x="17892824" y="12019890"/>
                  </a:cubicBezTo>
                  <a:lnTo>
                    <a:pt x="17892824" y="99060"/>
                  </a:lnTo>
                  <a:cubicBezTo>
                    <a:pt x="17892824" y="72390"/>
                    <a:pt x="17875045" y="50800"/>
                    <a:pt x="17849645" y="44450"/>
                  </a:cubicBezTo>
                  <a:close/>
                  <a:moveTo>
                    <a:pt x="12700" y="1197670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7795035" y="12700"/>
                  </a:lnTo>
                  <a:cubicBezTo>
                    <a:pt x="17819165" y="12700"/>
                    <a:pt x="17838215" y="31750"/>
                    <a:pt x="17838215" y="55880"/>
                  </a:cubicBezTo>
                  <a:lnTo>
                    <a:pt x="17838215" y="11976709"/>
                  </a:lnTo>
                  <a:cubicBezTo>
                    <a:pt x="17838215" y="12000840"/>
                    <a:pt x="17819165" y="12019890"/>
                    <a:pt x="17795035" y="12019890"/>
                  </a:cubicBezTo>
                  <a:lnTo>
                    <a:pt x="55880" y="12019890"/>
                  </a:lnTo>
                  <a:cubicBezTo>
                    <a:pt x="31750" y="12019890"/>
                    <a:pt x="12700" y="12000840"/>
                    <a:pt x="12700" y="11976709"/>
                  </a:cubicBezTo>
                  <a:close/>
                  <a:moveTo>
                    <a:pt x="17880124" y="12019890"/>
                  </a:moveTo>
                  <a:cubicBezTo>
                    <a:pt x="17880124" y="12044020"/>
                    <a:pt x="17861074" y="12063070"/>
                    <a:pt x="17836945" y="12063070"/>
                  </a:cubicBezTo>
                  <a:lnTo>
                    <a:pt x="97790" y="12063070"/>
                  </a:lnTo>
                  <a:cubicBezTo>
                    <a:pt x="78740" y="12063070"/>
                    <a:pt x="62230" y="12050370"/>
                    <a:pt x="57150" y="12032590"/>
                  </a:cubicBezTo>
                  <a:lnTo>
                    <a:pt x="17795035" y="12032590"/>
                  </a:lnTo>
                  <a:cubicBezTo>
                    <a:pt x="17825515" y="12032590"/>
                    <a:pt x="17850915" y="12007190"/>
                    <a:pt x="17850915" y="11976709"/>
                  </a:cubicBezTo>
                  <a:lnTo>
                    <a:pt x="17850915" y="58420"/>
                  </a:lnTo>
                  <a:cubicBezTo>
                    <a:pt x="17867424" y="64770"/>
                    <a:pt x="17880124" y="80010"/>
                    <a:pt x="17880124" y="99060"/>
                  </a:cubicBezTo>
                  <a:lnTo>
                    <a:pt x="17880124" y="120198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551276" y="3286448"/>
            <a:ext cx="5246370" cy="5682051"/>
            <a:chOff x="0" y="0"/>
            <a:chExt cx="812800" cy="88029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80298"/>
            </a:xfrm>
            <a:custGeom>
              <a:avLst/>
              <a:gdLst/>
              <a:ahLst/>
              <a:cxnLst/>
              <a:rect r="r" b="b" t="t" l="l"/>
              <a:pathLst>
                <a:path h="880298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846358"/>
                  </a:lnTo>
                  <a:cubicBezTo>
                    <a:pt x="812800" y="855359"/>
                    <a:pt x="809224" y="863992"/>
                    <a:pt x="802859" y="870357"/>
                  </a:cubicBezTo>
                  <a:cubicBezTo>
                    <a:pt x="796494" y="876722"/>
                    <a:pt x="787861" y="880298"/>
                    <a:pt x="778860" y="880298"/>
                  </a:cubicBezTo>
                  <a:lnTo>
                    <a:pt x="33940" y="880298"/>
                  </a:lnTo>
                  <a:cubicBezTo>
                    <a:pt x="15196" y="880298"/>
                    <a:pt x="0" y="865103"/>
                    <a:pt x="0" y="84635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1554" r="0" b="-11554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736267" y="2576336"/>
            <a:ext cx="4360181" cy="533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Test Log Summary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36267" y="3658298"/>
            <a:ext cx="454684" cy="533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0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1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2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3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4</a:t>
            </a:r>
          </a:p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2414221" y="3585969"/>
            <a:ext cx="9307055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Liked the design and thought that it was in line with the product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Expressed enthusiasm at the benefit for the users, especailly for users who were working full-time</a:t>
            </a:r>
          </a:p>
          <a:p>
            <a:pPr algn="l">
              <a:lnSpc>
                <a:spcPts val="246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2414221" y="4808220"/>
            <a:ext cx="9307055" cy="335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Got confused as to why it was important to list their occupation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14221" y="5619750"/>
            <a:ext cx="9307055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Flagging when you’re on a post and clicking and reading it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Generally understood the flow of the onboarding process though recognized that the steps seemed arduous and unnecessary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14221" y="8023619"/>
            <a:ext cx="9307055" cy="640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Plus looks like its adding to a specific post versus putting it on the home page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44000" y="1276746"/>
            <a:ext cx="8456435" cy="438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600" spc="-26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Worked Previous Night Tutoring Shifts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414221" y="6821684"/>
            <a:ext cx="9307055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Found that longer onboarding created friction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Took a while to navigate to the “saved” pins section as the emblems were different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71588" y="730652"/>
            <a:ext cx="8456435" cy="1063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68"/>
              </a:lnSpc>
              <a:spcBef>
                <a:spcPct val="0"/>
              </a:spcBef>
            </a:pPr>
            <a:r>
              <a:rPr lang="en-US" b="true" sz="6191" spc="-61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Steven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6055" y="956837"/>
            <a:ext cx="4854056" cy="970811"/>
          </a:xfrm>
          <a:custGeom>
            <a:avLst/>
            <a:gdLst/>
            <a:ahLst/>
            <a:cxnLst/>
            <a:rect r="r" b="b" t="t" l="l"/>
            <a:pathLst>
              <a:path h="970811" w="4854056">
                <a:moveTo>
                  <a:pt x="0" y="0"/>
                </a:moveTo>
                <a:lnTo>
                  <a:pt x="4854056" y="0"/>
                </a:lnTo>
                <a:lnTo>
                  <a:pt x="4854056" y="970811"/>
                </a:lnTo>
                <a:lnTo>
                  <a:pt x="0" y="970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71588" y="730652"/>
            <a:ext cx="8456435" cy="1063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68"/>
              </a:lnSpc>
              <a:spcBef>
                <a:spcPct val="0"/>
              </a:spcBef>
            </a:pPr>
            <a:r>
              <a:rPr lang="en-US" b="true" sz="6191" spc="-61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Steven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34505" y="2474102"/>
            <a:ext cx="5707707" cy="7196734"/>
            <a:chOff x="0" y="0"/>
            <a:chExt cx="11727544" cy="1478702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7150" y="58420"/>
              <a:ext cx="11657694" cy="14715908"/>
            </a:xfrm>
            <a:custGeom>
              <a:avLst/>
              <a:gdLst/>
              <a:ahLst/>
              <a:cxnLst/>
              <a:rect r="r" b="b" t="t" l="l"/>
              <a:pathLst>
                <a:path h="14715908" w="11657694">
                  <a:moveTo>
                    <a:pt x="11572604" y="14685427"/>
                  </a:moveTo>
                  <a:lnTo>
                    <a:pt x="0" y="14685427"/>
                  </a:lnTo>
                  <a:cubicBezTo>
                    <a:pt x="5080" y="14703208"/>
                    <a:pt x="21590" y="14715908"/>
                    <a:pt x="40640" y="14715908"/>
                  </a:cubicBezTo>
                  <a:lnTo>
                    <a:pt x="11614514" y="14715908"/>
                  </a:lnTo>
                  <a:cubicBezTo>
                    <a:pt x="11638644" y="14715908"/>
                    <a:pt x="11657694" y="14696858"/>
                    <a:pt x="11657694" y="14672727"/>
                  </a:cubicBezTo>
                  <a:lnTo>
                    <a:pt x="11657694" y="40640"/>
                  </a:lnTo>
                  <a:cubicBezTo>
                    <a:pt x="11657694" y="21590"/>
                    <a:pt x="11644994" y="6350"/>
                    <a:pt x="11628484" y="0"/>
                  </a:cubicBezTo>
                  <a:lnTo>
                    <a:pt x="11628484" y="14629547"/>
                  </a:lnTo>
                  <a:cubicBezTo>
                    <a:pt x="11628484" y="14660027"/>
                    <a:pt x="11603084" y="14685427"/>
                    <a:pt x="11572604" y="1468542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0" y="12700"/>
              <a:ext cx="11660234" cy="14718447"/>
            </a:xfrm>
            <a:custGeom>
              <a:avLst/>
              <a:gdLst/>
              <a:ahLst/>
              <a:cxnLst/>
              <a:rect r="r" b="b" t="t" l="l"/>
              <a:pathLst>
                <a:path h="14718447" w="11660234">
                  <a:moveTo>
                    <a:pt x="43180" y="14718447"/>
                  </a:moveTo>
                  <a:lnTo>
                    <a:pt x="11617054" y="14718447"/>
                  </a:lnTo>
                  <a:cubicBezTo>
                    <a:pt x="11641184" y="14718447"/>
                    <a:pt x="11660234" y="14699397"/>
                    <a:pt x="11660234" y="14675267"/>
                  </a:cubicBezTo>
                  <a:lnTo>
                    <a:pt x="11660234" y="43180"/>
                  </a:lnTo>
                  <a:cubicBezTo>
                    <a:pt x="11660234" y="19050"/>
                    <a:pt x="11641184" y="0"/>
                    <a:pt x="11617054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4675267"/>
                  </a:lnTo>
                  <a:cubicBezTo>
                    <a:pt x="0" y="14699397"/>
                    <a:pt x="19050" y="14718447"/>
                    <a:pt x="43180" y="14718447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27544" cy="14787028"/>
            </a:xfrm>
            <a:custGeom>
              <a:avLst/>
              <a:gdLst/>
              <a:ahLst/>
              <a:cxnLst/>
              <a:rect r="r" b="b" t="t" l="l"/>
              <a:pathLst>
                <a:path h="14787028" w="11727544">
                  <a:moveTo>
                    <a:pt x="11684364" y="44450"/>
                  </a:moveTo>
                  <a:cubicBezTo>
                    <a:pt x="11679284" y="19050"/>
                    <a:pt x="11656423" y="0"/>
                    <a:pt x="11629754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4687967"/>
                  </a:lnTo>
                  <a:cubicBezTo>
                    <a:pt x="0" y="14714637"/>
                    <a:pt x="17780" y="14736228"/>
                    <a:pt x="43180" y="14742578"/>
                  </a:cubicBezTo>
                  <a:cubicBezTo>
                    <a:pt x="48260" y="14767978"/>
                    <a:pt x="71120" y="14787028"/>
                    <a:pt x="97790" y="14787028"/>
                  </a:cubicBezTo>
                  <a:lnTo>
                    <a:pt x="11671664" y="14787028"/>
                  </a:lnTo>
                  <a:cubicBezTo>
                    <a:pt x="11702144" y="14787028"/>
                    <a:pt x="11727544" y="14761628"/>
                    <a:pt x="11727544" y="14731147"/>
                  </a:cubicBezTo>
                  <a:lnTo>
                    <a:pt x="11727544" y="99060"/>
                  </a:lnTo>
                  <a:cubicBezTo>
                    <a:pt x="11727544" y="72390"/>
                    <a:pt x="11709764" y="50800"/>
                    <a:pt x="11684364" y="44450"/>
                  </a:cubicBezTo>
                  <a:close/>
                  <a:moveTo>
                    <a:pt x="12700" y="146879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1629754" y="12700"/>
                  </a:lnTo>
                  <a:cubicBezTo>
                    <a:pt x="11653884" y="12700"/>
                    <a:pt x="11672934" y="31750"/>
                    <a:pt x="11672934" y="55880"/>
                  </a:cubicBezTo>
                  <a:lnTo>
                    <a:pt x="11672934" y="14687967"/>
                  </a:lnTo>
                  <a:cubicBezTo>
                    <a:pt x="11672934" y="14712097"/>
                    <a:pt x="11653884" y="14731147"/>
                    <a:pt x="11629754" y="14731147"/>
                  </a:cubicBezTo>
                  <a:lnTo>
                    <a:pt x="55880" y="14731147"/>
                  </a:lnTo>
                  <a:cubicBezTo>
                    <a:pt x="31750" y="14731147"/>
                    <a:pt x="12700" y="14712097"/>
                    <a:pt x="12700" y="14687967"/>
                  </a:cubicBezTo>
                  <a:close/>
                  <a:moveTo>
                    <a:pt x="11714844" y="14731147"/>
                  </a:moveTo>
                  <a:cubicBezTo>
                    <a:pt x="11714844" y="14755278"/>
                    <a:pt x="11695794" y="14774328"/>
                    <a:pt x="11671664" y="14774328"/>
                  </a:cubicBezTo>
                  <a:lnTo>
                    <a:pt x="97790" y="14774328"/>
                  </a:lnTo>
                  <a:cubicBezTo>
                    <a:pt x="78740" y="14774328"/>
                    <a:pt x="62230" y="14761628"/>
                    <a:pt x="57150" y="14743847"/>
                  </a:cubicBezTo>
                  <a:lnTo>
                    <a:pt x="11629754" y="14743847"/>
                  </a:lnTo>
                  <a:cubicBezTo>
                    <a:pt x="11660234" y="14743847"/>
                    <a:pt x="11685634" y="14718447"/>
                    <a:pt x="11685634" y="14687967"/>
                  </a:cubicBezTo>
                  <a:lnTo>
                    <a:pt x="11685634" y="58420"/>
                  </a:lnTo>
                  <a:cubicBezTo>
                    <a:pt x="11702144" y="64770"/>
                    <a:pt x="11714844" y="80010"/>
                    <a:pt x="11714844" y="99060"/>
                  </a:cubicBezTo>
                  <a:lnTo>
                    <a:pt x="11714844" y="1473114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7158571" y="2474102"/>
            <a:ext cx="9936451" cy="7196734"/>
            <a:chOff x="0" y="0"/>
            <a:chExt cx="20416284" cy="1478702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7150" y="58420"/>
              <a:ext cx="20346434" cy="14715908"/>
            </a:xfrm>
            <a:custGeom>
              <a:avLst/>
              <a:gdLst/>
              <a:ahLst/>
              <a:cxnLst/>
              <a:rect r="r" b="b" t="t" l="l"/>
              <a:pathLst>
                <a:path h="14715908" w="20346434">
                  <a:moveTo>
                    <a:pt x="20261345" y="14685427"/>
                  </a:moveTo>
                  <a:lnTo>
                    <a:pt x="0" y="14685427"/>
                  </a:lnTo>
                  <a:cubicBezTo>
                    <a:pt x="5080" y="14703208"/>
                    <a:pt x="21590" y="14715908"/>
                    <a:pt x="40640" y="14715908"/>
                  </a:cubicBezTo>
                  <a:lnTo>
                    <a:pt x="20303254" y="14715908"/>
                  </a:lnTo>
                  <a:cubicBezTo>
                    <a:pt x="20327384" y="14715908"/>
                    <a:pt x="20346434" y="14696858"/>
                    <a:pt x="20346434" y="14672727"/>
                  </a:cubicBezTo>
                  <a:lnTo>
                    <a:pt x="20346434" y="40640"/>
                  </a:lnTo>
                  <a:cubicBezTo>
                    <a:pt x="20346434" y="21590"/>
                    <a:pt x="20333734" y="6350"/>
                    <a:pt x="20317225" y="0"/>
                  </a:cubicBezTo>
                  <a:lnTo>
                    <a:pt x="20317225" y="14629547"/>
                  </a:lnTo>
                  <a:cubicBezTo>
                    <a:pt x="20317225" y="14660027"/>
                    <a:pt x="20291825" y="14685427"/>
                    <a:pt x="20261345" y="1468542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20348975" cy="14718447"/>
            </a:xfrm>
            <a:custGeom>
              <a:avLst/>
              <a:gdLst/>
              <a:ahLst/>
              <a:cxnLst/>
              <a:rect r="r" b="b" t="t" l="l"/>
              <a:pathLst>
                <a:path h="14718447" w="20348975">
                  <a:moveTo>
                    <a:pt x="43180" y="14718447"/>
                  </a:moveTo>
                  <a:lnTo>
                    <a:pt x="20305795" y="14718447"/>
                  </a:lnTo>
                  <a:cubicBezTo>
                    <a:pt x="20329925" y="14718447"/>
                    <a:pt x="20348975" y="14699397"/>
                    <a:pt x="20348975" y="14675267"/>
                  </a:cubicBezTo>
                  <a:lnTo>
                    <a:pt x="20348975" y="43180"/>
                  </a:lnTo>
                  <a:cubicBezTo>
                    <a:pt x="20348975" y="19050"/>
                    <a:pt x="20329925" y="0"/>
                    <a:pt x="20305795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4675267"/>
                  </a:lnTo>
                  <a:cubicBezTo>
                    <a:pt x="0" y="14699397"/>
                    <a:pt x="19050" y="14718447"/>
                    <a:pt x="43180" y="14718447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416284" cy="14787028"/>
            </a:xfrm>
            <a:custGeom>
              <a:avLst/>
              <a:gdLst/>
              <a:ahLst/>
              <a:cxnLst/>
              <a:rect r="r" b="b" t="t" l="l"/>
              <a:pathLst>
                <a:path h="14787028" w="20416284">
                  <a:moveTo>
                    <a:pt x="20373104" y="44450"/>
                  </a:moveTo>
                  <a:cubicBezTo>
                    <a:pt x="20368025" y="19050"/>
                    <a:pt x="20345164" y="0"/>
                    <a:pt x="2031849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4687967"/>
                  </a:lnTo>
                  <a:cubicBezTo>
                    <a:pt x="0" y="14714637"/>
                    <a:pt x="17780" y="14736228"/>
                    <a:pt x="43180" y="14742578"/>
                  </a:cubicBezTo>
                  <a:cubicBezTo>
                    <a:pt x="48260" y="14767978"/>
                    <a:pt x="71120" y="14787028"/>
                    <a:pt x="97790" y="14787028"/>
                  </a:cubicBezTo>
                  <a:lnTo>
                    <a:pt x="20360404" y="14787028"/>
                  </a:lnTo>
                  <a:cubicBezTo>
                    <a:pt x="20390884" y="14787028"/>
                    <a:pt x="20416284" y="14761628"/>
                    <a:pt x="20416284" y="14731147"/>
                  </a:cubicBezTo>
                  <a:lnTo>
                    <a:pt x="20416284" y="99060"/>
                  </a:lnTo>
                  <a:cubicBezTo>
                    <a:pt x="20416284" y="72390"/>
                    <a:pt x="20398504" y="50800"/>
                    <a:pt x="20373104" y="44450"/>
                  </a:cubicBezTo>
                  <a:close/>
                  <a:moveTo>
                    <a:pt x="12700" y="146879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20318495" y="12700"/>
                  </a:lnTo>
                  <a:cubicBezTo>
                    <a:pt x="20342625" y="12700"/>
                    <a:pt x="20361675" y="31750"/>
                    <a:pt x="20361675" y="55880"/>
                  </a:cubicBezTo>
                  <a:lnTo>
                    <a:pt x="20361675" y="14687967"/>
                  </a:lnTo>
                  <a:cubicBezTo>
                    <a:pt x="20361675" y="14712097"/>
                    <a:pt x="20342625" y="14731147"/>
                    <a:pt x="20318495" y="14731147"/>
                  </a:cubicBezTo>
                  <a:lnTo>
                    <a:pt x="55880" y="14731147"/>
                  </a:lnTo>
                  <a:cubicBezTo>
                    <a:pt x="31750" y="14731147"/>
                    <a:pt x="12700" y="14712097"/>
                    <a:pt x="12700" y="14687967"/>
                  </a:cubicBezTo>
                  <a:close/>
                  <a:moveTo>
                    <a:pt x="20403584" y="14731147"/>
                  </a:moveTo>
                  <a:cubicBezTo>
                    <a:pt x="20403584" y="14755278"/>
                    <a:pt x="20384534" y="14774328"/>
                    <a:pt x="20360404" y="14774328"/>
                  </a:cubicBezTo>
                  <a:lnTo>
                    <a:pt x="97790" y="14774328"/>
                  </a:lnTo>
                  <a:cubicBezTo>
                    <a:pt x="78740" y="14774328"/>
                    <a:pt x="62230" y="14761628"/>
                    <a:pt x="57150" y="14743847"/>
                  </a:cubicBezTo>
                  <a:lnTo>
                    <a:pt x="20318495" y="14743847"/>
                  </a:lnTo>
                  <a:cubicBezTo>
                    <a:pt x="20348975" y="14743847"/>
                    <a:pt x="20374375" y="14718447"/>
                    <a:pt x="20374375" y="14687967"/>
                  </a:cubicBezTo>
                  <a:lnTo>
                    <a:pt x="20374375" y="58420"/>
                  </a:lnTo>
                  <a:cubicBezTo>
                    <a:pt x="20390884" y="64770"/>
                    <a:pt x="20403584" y="80010"/>
                    <a:pt x="20403584" y="99060"/>
                  </a:cubicBezTo>
                  <a:lnTo>
                    <a:pt x="20403584" y="1473114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919656" y="2961280"/>
            <a:ext cx="4360181" cy="533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Objective Metrics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997694" y="2996949"/>
            <a:ext cx="6258207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Subjective Metrics + Summary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80952" y="3930399"/>
            <a:ext cx="4498886" cy="5270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Simple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1:21 (low)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1 (low)</a:t>
            </a:r>
          </a:p>
          <a:p>
            <a:pPr algn="l">
              <a:lnSpc>
                <a:spcPts val="3515"/>
              </a:lnSpc>
            </a:pPr>
          </a:p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Moderate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1:10 (avg)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1 (low)</a:t>
            </a:r>
          </a:p>
          <a:p>
            <a:pPr algn="l">
              <a:lnSpc>
                <a:spcPts val="3515"/>
              </a:lnSpc>
            </a:pPr>
          </a:p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Complex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0:42 (avg)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3 (high)</a:t>
            </a:r>
          </a:p>
          <a:p>
            <a:pPr algn="l">
              <a:lnSpc>
                <a:spcPts val="3515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0124024" y="8991524"/>
            <a:ext cx="6618268" cy="351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75"/>
              </a:lnSpc>
            </a:pPr>
            <a:r>
              <a:rPr lang="en-US" sz="19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*See appendix for full details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699105" y="3939924"/>
            <a:ext cx="8855384" cy="4411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Thought there was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too much friction in the onboarding process, 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though the design was aligned well with product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Thought that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prompt to list occupation had no clear motivation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in onboarding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Was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confused why the pin and the flag were different emblems 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if they represented the same function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Thought that users should be able to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flag posts while navigating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through a specific post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Was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confused about the “+” button and its functionality 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(whether it was adding a new post or adding to the existing post that the user was looking at)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1276763"/>
            <a:ext cx="8456435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600" spc="-26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Worked Previous Night Tutoring Shifts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6055" y="956837"/>
            <a:ext cx="4854056" cy="970811"/>
          </a:xfrm>
          <a:custGeom>
            <a:avLst/>
            <a:gdLst/>
            <a:ahLst/>
            <a:cxnLst/>
            <a:rect r="r" b="b" t="t" l="l"/>
            <a:pathLst>
              <a:path h="970811" w="4854056">
                <a:moveTo>
                  <a:pt x="0" y="0"/>
                </a:moveTo>
                <a:lnTo>
                  <a:pt x="4854056" y="0"/>
                </a:lnTo>
                <a:lnTo>
                  <a:pt x="4854056" y="970811"/>
                </a:lnTo>
                <a:lnTo>
                  <a:pt x="0" y="970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28482" y="2280312"/>
            <a:ext cx="10913583" cy="7365518"/>
            <a:chOff x="0" y="0"/>
            <a:chExt cx="17892825" cy="120757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7150" y="58420"/>
              <a:ext cx="17822974" cy="12004650"/>
            </a:xfrm>
            <a:custGeom>
              <a:avLst/>
              <a:gdLst/>
              <a:ahLst/>
              <a:cxnLst/>
              <a:rect r="r" b="b" t="t" l="l"/>
              <a:pathLst>
                <a:path h="12004650" w="17822974">
                  <a:moveTo>
                    <a:pt x="17737885" y="11974170"/>
                  </a:moveTo>
                  <a:lnTo>
                    <a:pt x="0" y="11974170"/>
                  </a:lnTo>
                  <a:cubicBezTo>
                    <a:pt x="5080" y="11991950"/>
                    <a:pt x="21590" y="12004650"/>
                    <a:pt x="40640" y="12004650"/>
                  </a:cubicBezTo>
                  <a:lnTo>
                    <a:pt x="17779795" y="12004650"/>
                  </a:lnTo>
                  <a:cubicBezTo>
                    <a:pt x="17803924" y="12004650"/>
                    <a:pt x="17822974" y="11985600"/>
                    <a:pt x="17822974" y="11961470"/>
                  </a:cubicBezTo>
                  <a:lnTo>
                    <a:pt x="17822974" y="40640"/>
                  </a:lnTo>
                  <a:cubicBezTo>
                    <a:pt x="17822974" y="21590"/>
                    <a:pt x="17810274" y="6350"/>
                    <a:pt x="17793765" y="0"/>
                  </a:cubicBezTo>
                  <a:lnTo>
                    <a:pt x="17793765" y="11918289"/>
                  </a:lnTo>
                  <a:cubicBezTo>
                    <a:pt x="17793765" y="11948770"/>
                    <a:pt x="17768365" y="11974170"/>
                    <a:pt x="17737885" y="119741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2700" y="12700"/>
              <a:ext cx="17825515" cy="12007190"/>
            </a:xfrm>
            <a:custGeom>
              <a:avLst/>
              <a:gdLst/>
              <a:ahLst/>
              <a:cxnLst/>
              <a:rect r="r" b="b" t="t" l="l"/>
              <a:pathLst>
                <a:path h="12007190" w="17825515">
                  <a:moveTo>
                    <a:pt x="43180" y="12007190"/>
                  </a:moveTo>
                  <a:lnTo>
                    <a:pt x="17782335" y="12007190"/>
                  </a:lnTo>
                  <a:cubicBezTo>
                    <a:pt x="17806465" y="12007190"/>
                    <a:pt x="17825515" y="11988140"/>
                    <a:pt x="17825515" y="11964009"/>
                  </a:cubicBezTo>
                  <a:lnTo>
                    <a:pt x="17825515" y="43180"/>
                  </a:lnTo>
                  <a:cubicBezTo>
                    <a:pt x="17825515" y="19050"/>
                    <a:pt x="17806465" y="0"/>
                    <a:pt x="17782335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1964009"/>
                  </a:lnTo>
                  <a:cubicBezTo>
                    <a:pt x="0" y="11988140"/>
                    <a:pt x="19050" y="12007190"/>
                    <a:pt x="43180" y="1200719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892824" cy="12075770"/>
            </a:xfrm>
            <a:custGeom>
              <a:avLst/>
              <a:gdLst/>
              <a:ahLst/>
              <a:cxnLst/>
              <a:rect r="r" b="b" t="t" l="l"/>
              <a:pathLst>
                <a:path h="12075770" w="17892824">
                  <a:moveTo>
                    <a:pt x="17849645" y="44450"/>
                  </a:moveTo>
                  <a:cubicBezTo>
                    <a:pt x="17844565" y="19050"/>
                    <a:pt x="17821704" y="0"/>
                    <a:pt x="1779503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1976709"/>
                  </a:lnTo>
                  <a:cubicBezTo>
                    <a:pt x="0" y="12003380"/>
                    <a:pt x="17780" y="12024970"/>
                    <a:pt x="43180" y="12031320"/>
                  </a:cubicBezTo>
                  <a:cubicBezTo>
                    <a:pt x="48260" y="12056720"/>
                    <a:pt x="71120" y="12075770"/>
                    <a:pt x="97790" y="12075770"/>
                  </a:cubicBezTo>
                  <a:lnTo>
                    <a:pt x="17836945" y="12075770"/>
                  </a:lnTo>
                  <a:cubicBezTo>
                    <a:pt x="17867424" y="12075770"/>
                    <a:pt x="17892824" y="12050370"/>
                    <a:pt x="17892824" y="12019890"/>
                  </a:cubicBezTo>
                  <a:lnTo>
                    <a:pt x="17892824" y="99060"/>
                  </a:lnTo>
                  <a:cubicBezTo>
                    <a:pt x="17892824" y="72390"/>
                    <a:pt x="17875045" y="50800"/>
                    <a:pt x="17849645" y="44450"/>
                  </a:cubicBezTo>
                  <a:close/>
                  <a:moveTo>
                    <a:pt x="12700" y="1197670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7795035" y="12700"/>
                  </a:lnTo>
                  <a:cubicBezTo>
                    <a:pt x="17819165" y="12700"/>
                    <a:pt x="17838215" y="31750"/>
                    <a:pt x="17838215" y="55880"/>
                  </a:cubicBezTo>
                  <a:lnTo>
                    <a:pt x="17838215" y="11976709"/>
                  </a:lnTo>
                  <a:cubicBezTo>
                    <a:pt x="17838215" y="12000840"/>
                    <a:pt x="17819165" y="12019890"/>
                    <a:pt x="17795035" y="12019890"/>
                  </a:cubicBezTo>
                  <a:lnTo>
                    <a:pt x="55880" y="12019890"/>
                  </a:lnTo>
                  <a:cubicBezTo>
                    <a:pt x="31750" y="12019890"/>
                    <a:pt x="12700" y="12000840"/>
                    <a:pt x="12700" y="11976709"/>
                  </a:cubicBezTo>
                  <a:close/>
                  <a:moveTo>
                    <a:pt x="17880124" y="12019890"/>
                  </a:moveTo>
                  <a:cubicBezTo>
                    <a:pt x="17880124" y="12044020"/>
                    <a:pt x="17861074" y="12063070"/>
                    <a:pt x="17836945" y="12063070"/>
                  </a:cubicBezTo>
                  <a:lnTo>
                    <a:pt x="97790" y="12063070"/>
                  </a:lnTo>
                  <a:cubicBezTo>
                    <a:pt x="78740" y="12063070"/>
                    <a:pt x="62230" y="12050370"/>
                    <a:pt x="57150" y="12032590"/>
                  </a:cubicBezTo>
                  <a:lnTo>
                    <a:pt x="17795035" y="12032590"/>
                  </a:lnTo>
                  <a:cubicBezTo>
                    <a:pt x="17825515" y="12032590"/>
                    <a:pt x="17850915" y="12007190"/>
                    <a:pt x="17850915" y="11976709"/>
                  </a:cubicBezTo>
                  <a:lnTo>
                    <a:pt x="17850915" y="58420"/>
                  </a:lnTo>
                  <a:cubicBezTo>
                    <a:pt x="17867424" y="64770"/>
                    <a:pt x="17880124" y="80010"/>
                    <a:pt x="17880124" y="99060"/>
                  </a:cubicBezTo>
                  <a:lnTo>
                    <a:pt x="17880124" y="120198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551276" y="3286448"/>
            <a:ext cx="5246370" cy="5682051"/>
            <a:chOff x="0" y="0"/>
            <a:chExt cx="812800" cy="88029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80298"/>
            </a:xfrm>
            <a:custGeom>
              <a:avLst/>
              <a:gdLst/>
              <a:ahLst/>
              <a:cxnLst/>
              <a:rect r="r" b="b" t="t" l="l"/>
              <a:pathLst>
                <a:path h="880298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846358"/>
                  </a:lnTo>
                  <a:cubicBezTo>
                    <a:pt x="812800" y="855359"/>
                    <a:pt x="809224" y="863992"/>
                    <a:pt x="802859" y="870357"/>
                  </a:cubicBezTo>
                  <a:cubicBezTo>
                    <a:pt x="796494" y="876722"/>
                    <a:pt x="787861" y="880298"/>
                    <a:pt x="778860" y="880298"/>
                  </a:cubicBezTo>
                  <a:lnTo>
                    <a:pt x="33940" y="880298"/>
                  </a:lnTo>
                  <a:cubicBezTo>
                    <a:pt x="15196" y="880298"/>
                    <a:pt x="0" y="865103"/>
                    <a:pt x="0" y="846358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7282" r="-3795" b="-10499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572244" y="730626"/>
            <a:ext cx="8456435" cy="1063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68"/>
              </a:lnSpc>
              <a:spcBef>
                <a:spcPct val="0"/>
              </a:spcBef>
            </a:pPr>
            <a:r>
              <a:rPr lang="en-US" b="true" sz="6191" spc="-61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Rahul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1276763"/>
            <a:ext cx="8456435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600" spc="-26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RD&amp;E Night Shift Worker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36267" y="2576336"/>
            <a:ext cx="4360181" cy="533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Test Log Summary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36267" y="3658298"/>
            <a:ext cx="454684" cy="533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0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1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2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3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4</a:t>
            </a:r>
          </a:p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2414221" y="3528819"/>
            <a:ext cx="9307055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Quickly found essential features, such as pinning/saving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Smooth and streamlined onboarding process, intuitively knew whether to select vs. type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14221" y="5418518"/>
            <a:ext cx="9524527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Wanted more options more classification, or an “other” section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Tried to filter/search to see posts (like the pin filter), but couldn’t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14221" y="4511738"/>
            <a:ext cx="9524527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No button to post when finished writing out the text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Asked if he could post to multiple groups, and do it anonymously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414221" y="6544373"/>
            <a:ext cx="9307055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Adding the reminder was not as intuitive, such as selecting the time (thought something could’ve been better than a checkbox)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Had trouble figuring out how to edit the reminder</a:t>
            </a:r>
          </a:p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Asked “is there a place where I can see all the reminders?”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14221" y="8023619"/>
            <a:ext cx="9307055" cy="640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246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He couldn’t find how to add a reminder for quite a while, said the button was too small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6055" y="956837"/>
            <a:ext cx="4854056" cy="970811"/>
          </a:xfrm>
          <a:custGeom>
            <a:avLst/>
            <a:gdLst/>
            <a:ahLst/>
            <a:cxnLst/>
            <a:rect r="r" b="b" t="t" l="l"/>
            <a:pathLst>
              <a:path h="970811" w="4854056">
                <a:moveTo>
                  <a:pt x="0" y="0"/>
                </a:moveTo>
                <a:lnTo>
                  <a:pt x="4854056" y="0"/>
                </a:lnTo>
                <a:lnTo>
                  <a:pt x="4854056" y="970811"/>
                </a:lnTo>
                <a:lnTo>
                  <a:pt x="0" y="970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01894" y="730626"/>
            <a:ext cx="8456435" cy="1063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68"/>
              </a:lnSpc>
              <a:spcBef>
                <a:spcPct val="0"/>
              </a:spcBef>
            </a:pPr>
            <a:r>
              <a:rPr lang="en-US" b="true" sz="6191" spc="-61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Rahul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34505" y="2474102"/>
            <a:ext cx="5707707" cy="7196734"/>
            <a:chOff x="0" y="0"/>
            <a:chExt cx="11727544" cy="1478702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7150" y="58420"/>
              <a:ext cx="11657694" cy="14715908"/>
            </a:xfrm>
            <a:custGeom>
              <a:avLst/>
              <a:gdLst/>
              <a:ahLst/>
              <a:cxnLst/>
              <a:rect r="r" b="b" t="t" l="l"/>
              <a:pathLst>
                <a:path h="14715908" w="11657694">
                  <a:moveTo>
                    <a:pt x="11572604" y="14685427"/>
                  </a:moveTo>
                  <a:lnTo>
                    <a:pt x="0" y="14685427"/>
                  </a:lnTo>
                  <a:cubicBezTo>
                    <a:pt x="5080" y="14703208"/>
                    <a:pt x="21590" y="14715908"/>
                    <a:pt x="40640" y="14715908"/>
                  </a:cubicBezTo>
                  <a:lnTo>
                    <a:pt x="11614514" y="14715908"/>
                  </a:lnTo>
                  <a:cubicBezTo>
                    <a:pt x="11638644" y="14715908"/>
                    <a:pt x="11657694" y="14696858"/>
                    <a:pt x="11657694" y="14672727"/>
                  </a:cubicBezTo>
                  <a:lnTo>
                    <a:pt x="11657694" y="40640"/>
                  </a:lnTo>
                  <a:cubicBezTo>
                    <a:pt x="11657694" y="21590"/>
                    <a:pt x="11644994" y="6350"/>
                    <a:pt x="11628484" y="0"/>
                  </a:cubicBezTo>
                  <a:lnTo>
                    <a:pt x="11628484" y="14629547"/>
                  </a:lnTo>
                  <a:cubicBezTo>
                    <a:pt x="11628484" y="14660027"/>
                    <a:pt x="11603084" y="14685427"/>
                    <a:pt x="11572604" y="1468542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0" y="12700"/>
              <a:ext cx="11660234" cy="14718447"/>
            </a:xfrm>
            <a:custGeom>
              <a:avLst/>
              <a:gdLst/>
              <a:ahLst/>
              <a:cxnLst/>
              <a:rect r="r" b="b" t="t" l="l"/>
              <a:pathLst>
                <a:path h="14718447" w="11660234">
                  <a:moveTo>
                    <a:pt x="43180" y="14718447"/>
                  </a:moveTo>
                  <a:lnTo>
                    <a:pt x="11617054" y="14718447"/>
                  </a:lnTo>
                  <a:cubicBezTo>
                    <a:pt x="11641184" y="14718447"/>
                    <a:pt x="11660234" y="14699397"/>
                    <a:pt x="11660234" y="14675267"/>
                  </a:cubicBezTo>
                  <a:lnTo>
                    <a:pt x="11660234" y="43180"/>
                  </a:lnTo>
                  <a:cubicBezTo>
                    <a:pt x="11660234" y="19050"/>
                    <a:pt x="11641184" y="0"/>
                    <a:pt x="11617054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4675267"/>
                  </a:lnTo>
                  <a:cubicBezTo>
                    <a:pt x="0" y="14699397"/>
                    <a:pt x="19050" y="14718447"/>
                    <a:pt x="43180" y="14718447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27544" cy="14787028"/>
            </a:xfrm>
            <a:custGeom>
              <a:avLst/>
              <a:gdLst/>
              <a:ahLst/>
              <a:cxnLst/>
              <a:rect r="r" b="b" t="t" l="l"/>
              <a:pathLst>
                <a:path h="14787028" w="11727544">
                  <a:moveTo>
                    <a:pt x="11684364" y="44450"/>
                  </a:moveTo>
                  <a:cubicBezTo>
                    <a:pt x="11679284" y="19050"/>
                    <a:pt x="11656423" y="0"/>
                    <a:pt x="11629754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4687967"/>
                  </a:lnTo>
                  <a:cubicBezTo>
                    <a:pt x="0" y="14714637"/>
                    <a:pt x="17780" y="14736228"/>
                    <a:pt x="43180" y="14742578"/>
                  </a:cubicBezTo>
                  <a:cubicBezTo>
                    <a:pt x="48260" y="14767978"/>
                    <a:pt x="71120" y="14787028"/>
                    <a:pt x="97790" y="14787028"/>
                  </a:cubicBezTo>
                  <a:lnTo>
                    <a:pt x="11671664" y="14787028"/>
                  </a:lnTo>
                  <a:cubicBezTo>
                    <a:pt x="11702144" y="14787028"/>
                    <a:pt x="11727544" y="14761628"/>
                    <a:pt x="11727544" y="14731147"/>
                  </a:cubicBezTo>
                  <a:lnTo>
                    <a:pt x="11727544" y="99060"/>
                  </a:lnTo>
                  <a:cubicBezTo>
                    <a:pt x="11727544" y="72390"/>
                    <a:pt x="11709764" y="50800"/>
                    <a:pt x="11684364" y="44450"/>
                  </a:cubicBezTo>
                  <a:close/>
                  <a:moveTo>
                    <a:pt x="12700" y="146879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1629754" y="12700"/>
                  </a:lnTo>
                  <a:cubicBezTo>
                    <a:pt x="11653884" y="12700"/>
                    <a:pt x="11672934" y="31750"/>
                    <a:pt x="11672934" y="55880"/>
                  </a:cubicBezTo>
                  <a:lnTo>
                    <a:pt x="11672934" y="14687967"/>
                  </a:lnTo>
                  <a:cubicBezTo>
                    <a:pt x="11672934" y="14712097"/>
                    <a:pt x="11653884" y="14731147"/>
                    <a:pt x="11629754" y="14731147"/>
                  </a:cubicBezTo>
                  <a:lnTo>
                    <a:pt x="55880" y="14731147"/>
                  </a:lnTo>
                  <a:cubicBezTo>
                    <a:pt x="31750" y="14731147"/>
                    <a:pt x="12700" y="14712097"/>
                    <a:pt x="12700" y="14687967"/>
                  </a:cubicBezTo>
                  <a:close/>
                  <a:moveTo>
                    <a:pt x="11714844" y="14731147"/>
                  </a:moveTo>
                  <a:cubicBezTo>
                    <a:pt x="11714844" y="14755278"/>
                    <a:pt x="11695794" y="14774328"/>
                    <a:pt x="11671664" y="14774328"/>
                  </a:cubicBezTo>
                  <a:lnTo>
                    <a:pt x="97790" y="14774328"/>
                  </a:lnTo>
                  <a:cubicBezTo>
                    <a:pt x="78740" y="14774328"/>
                    <a:pt x="62230" y="14761628"/>
                    <a:pt x="57150" y="14743847"/>
                  </a:cubicBezTo>
                  <a:lnTo>
                    <a:pt x="11629754" y="14743847"/>
                  </a:lnTo>
                  <a:cubicBezTo>
                    <a:pt x="11660234" y="14743847"/>
                    <a:pt x="11685634" y="14718447"/>
                    <a:pt x="11685634" y="14687967"/>
                  </a:cubicBezTo>
                  <a:lnTo>
                    <a:pt x="11685634" y="58420"/>
                  </a:lnTo>
                  <a:cubicBezTo>
                    <a:pt x="11702144" y="64770"/>
                    <a:pt x="11714844" y="80010"/>
                    <a:pt x="11714844" y="99060"/>
                  </a:cubicBezTo>
                  <a:lnTo>
                    <a:pt x="11714844" y="1473114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7158571" y="2474102"/>
            <a:ext cx="9936451" cy="7196734"/>
            <a:chOff x="0" y="0"/>
            <a:chExt cx="20416284" cy="1478702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57150" y="58420"/>
              <a:ext cx="20346434" cy="14715908"/>
            </a:xfrm>
            <a:custGeom>
              <a:avLst/>
              <a:gdLst/>
              <a:ahLst/>
              <a:cxnLst/>
              <a:rect r="r" b="b" t="t" l="l"/>
              <a:pathLst>
                <a:path h="14715908" w="20346434">
                  <a:moveTo>
                    <a:pt x="20261345" y="14685427"/>
                  </a:moveTo>
                  <a:lnTo>
                    <a:pt x="0" y="14685427"/>
                  </a:lnTo>
                  <a:cubicBezTo>
                    <a:pt x="5080" y="14703208"/>
                    <a:pt x="21590" y="14715908"/>
                    <a:pt x="40640" y="14715908"/>
                  </a:cubicBezTo>
                  <a:lnTo>
                    <a:pt x="20303254" y="14715908"/>
                  </a:lnTo>
                  <a:cubicBezTo>
                    <a:pt x="20327384" y="14715908"/>
                    <a:pt x="20346434" y="14696858"/>
                    <a:pt x="20346434" y="14672727"/>
                  </a:cubicBezTo>
                  <a:lnTo>
                    <a:pt x="20346434" y="40640"/>
                  </a:lnTo>
                  <a:cubicBezTo>
                    <a:pt x="20346434" y="21590"/>
                    <a:pt x="20333734" y="6350"/>
                    <a:pt x="20317225" y="0"/>
                  </a:cubicBezTo>
                  <a:lnTo>
                    <a:pt x="20317225" y="14629547"/>
                  </a:lnTo>
                  <a:cubicBezTo>
                    <a:pt x="20317225" y="14660027"/>
                    <a:pt x="20291825" y="14685427"/>
                    <a:pt x="20261345" y="1468542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20348975" cy="14718447"/>
            </a:xfrm>
            <a:custGeom>
              <a:avLst/>
              <a:gdLst/>
              <a:ahLst/>
              <a:cxnLst/>
              <a:rect r="r" b="b" t="t" l="l"/>
              <a:pathLst>
                <a:path h="14718447" w="20348975">
                  <a:moveTo>
                    <a:pt x="43180" y="14718447"/>
                  </a:moveTo>
                  <a:lnTo>
                    <a:pt x="20305795" y="14718447"/>
                  </a:lnTo>
                  <a:cubicBezTo>
                    <a:pt x="20329925" y="14718447"/>
                    <a:pt x="20348975" y="14699397"/>
                    <a:pt x="20348975" y="14675267"/>
                  </a:cubicBezTo>
                  <a:lnTo>
                    <a:pt x="20348975" y="43180"/>
                  </a:lnTo>
                  <a:cubicBezTo>
                    <a:pt x="20348975" y="19050"/>
                    <a:pt x="20329925" y="0"/>
                    <a:pt x="20305795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4675267"/>
                  </a:lnTo>
                  <a:cubicBezTo>
                    <a:pt x="0" y="14699397"/>
                    <a:pt x="19050" y="14718447"/>
                    <a:pt x="43180" y="14718447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416284" cy="14787028"/>
            </a:xfrm>
            <a:custGeom>
              <a:avLst/>
              <a:gdLst/>
              <a:ahLst/>
              <a:cxnLst/>
              <a:rect r="r" b="b" t="t" l="l"/>
              <a:pathLst>
                <a:path h="14787028" w="20416284">
                  <a:moveTo>
                    <a:pt x="20373104" y="44450"/>
                  </a:moveTo>
                  <a:cubicBezTo>
                    <a:pt x="20368025" y="19050"/>
                    <a:pt x="20345164" y="0"/>
                    <a:pt x="2031849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4687967"/>
                  </a:lnTo>
                  <a:cubicBezTo>
                    <a:pt x="0" y="14714637"/>
                    <a:pt x="17780" y="14736228"/>
                    <a:pt x="43180" y="14742578"/>
                  </a:cubicBezTo>
                  <a:cubicBezTo>
                    <a:pt x="48260" y="14767978"/>
                    <a:pt x="71120" y="14787028"/>
                    <a:pt x="97790" y="14787028"/>
                  </a:cubicBezTo>
                  <a:lnTo>
                    <a:pt x="20360404" y="14787028"/>
                  </a:lnTo>
                  <a:cubicBezTo>
                    <a:pt x="20390884" y="14787028"/>
                    <a:pt x="20416284" y="14761628"/>
                    <a:pt x="20416284" y="14731147"/>
                  </a:cubicBezTo>
                  <a:lnTo>
                    <a:pt x="20416284" y="99060"/>
                  </a:lnTo>
                  <a:cubicBezTo>
                    <a:pt x="20416284" y="72390"/>
                    <a:pt x="20398504" y="50800"/>
                    <a:pt x="20373104" y="44450"/>
                  </a:cubicBezTo>
                  <a:close/>
                  <a:moveTo>
                    <a:pt x="12700" y="14687967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20318495" y="12700"/>
                  </a:lnTo>
                  <a:cubicBezTo>
                    <a:pt x="20342625" y="12700"/>
                    <a:pt x="20361675" y="31750"/>
                    <a:pt x="20361675" y="55880"/>
                  </a:cubicBezTo>
                  <a:lnTo>
                    <a:pt x="20361675" y="14687967"/>
                  </a:lnTo>
                  <a:cubicBezTo>
                    <a:pt x="20361675" y="14712097"/>
                    <a:pt x="20342625" y="14731147"/>
                    <a:pt x="20318495" y="14731147"/>
                  </a:cubicBezTo>
                  <a:lnTo>
                    <a:pt x="55880" y="14731147"/>
                  </a:lnTo>
                  <a:cubicBezTo>
                    <a:pt x="31750" y="14731147"/>
                    <a:pt x="12700" y="14712097"/>
                    <a:pt x="12700" y="14687967"/>
                  </a:cubicBezTo>
                  <a:close/>
                  <a:moveTo>
                    <a:pt x="20403584" y="14731147"/>
                  </a:moveTo>
                  <a:cubicBezTo>
                    <a:pt x="20403584" y="14755278"/>
                    <a:pt x="20384534" y="14774328"/>
                    <a:pt x="20360404" y="14774328"/>
                  </a:cubicBezTo>
                  <a:lnTo>
                    <a:pt x="97790" y="14774328"/>
                  </a:lnTo>
                  <a:cubicBezTo>
                    <a:pt x="78740" y="14774328"/>
                    <a:pt x="62230" y="14761628"/>
                    <a:pt x="57150" y="14743847"/>
                  </a:cubicBezTo>
                  <a:lnTo>
                    <a:pt x="20318495" y="14743847"/>
                  </a:lnTo>
                  <a:cubicBezTo>
                    <a:pt x="20348975" y="14743847"/>
                    <a:pt x="20374375" y="14718447"/>
                    <a:pt x="20374375" y="14687967"/>
                  </a:cubicBezTo>
                  <a:lnTo>
                    <a:pt x="20374375" y="58420"/>
                  </a:lnTo>
                  <a:cubicBezTo>
                    <a:pt x="20390884" y="64770"/>
                    <a:pt x="20403584" y="80010"/>
                    <a:pt x="20403584" y="99060"/>
                  </a:cubicBezTo>
                  <a:lnTo>
                    <a:pt x="20403584" y="1473114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919656" y="2961280"/>
            <a:ext cx="4360181" cy="533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Objective Metrics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997694" y="2996949"/>
            <a:ext cx="6258207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 spc="-3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Subjective Metrics + Summary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80952" y="3930399"/>
            <a:ext cx="4498886" cy="5270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Simple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1:34 (low)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1 (low)</a:t>
            </a:r>
          </a:p>
          <a:p>
            <a:pPr algn="l">
              <a:lnSpc>
                <a:spcPts val="3515"/>
              </a:lnSpc>
            </a:pPr>
          </a:p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Moderate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1:42 (avg)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4 (high)</a:t>
            </a:r>
          </a:p>
          <a:p>
            <a:pPr algn="l">
              <a:lnSpc>
                <a:spcPts val="3515"/>
              </a:lnSpc>
            </a:pPr>
          </a:p>
          <a:p>
            <a:pPr algn="l">
              <a:lnSpc>
                <a:spcPts val="3515"/>
              </a:lnSpc>
            </a:pPr>
            <a:r>
              <a:rPr lang="en-US" sz="2511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Complex Task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Time: 1:40 (avg)</a:t>
            </a:r>
          </a:p>
          <a:p>
            <a:pPr algn="l" marL="542178" indent="-271089" lvl="1">
              <a:lnSpc>
                <a:spcPts val="3515"/>
              </a:lnSpc>
              <a:buFont typeface="Arial"/>
              <a:buChar char="•"/>
            </a:pPr>
            <a:r>
              <a:rPr lang="en-US" sz="25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Number of errors: 3 (high)</a:t>
            </a:r>
          </a:p>
          <a:p>
            <a:pPr algn="l">
              <a:lnSpc>
                <a:spcPts val="3515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0124024" y="8991524"/>
            <a:ext cx="6618268" cy="351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75"/>
              </a:lnSpc>
            </a:pPr>
            <a:r>
              <a:rPr lang="en-US" sz="191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*See appendix for full details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44000" y="1276763"/>
            <a:ext cx="8456435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600" spc="-26">
                <a:solidFill>
                  <a:srgbClr val="000000"/>
                </a:solidFill>
                <a:latin typeface="RoxboroughCF"/>
                <a:ea typeface="RoxboroughCF"/>
                <a:cs typeface="RoxboroughCF"/>
                <a:sym typeface="RoxboroughCF"/>
              </a:rPr>
              <a:t>RD&amp;E Night Shift Worker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699105" y="3939924"/>
            <a:ext cx="8855384" cy="5211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Thought the interface was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easy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and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quick to navigate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Several confusing buttons such as the pin/save (obvious yet confusing) and the reminder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Rated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strongly agree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or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agree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for most of the survey responses (except for adding a reminder), found it easy to use</a:t>
            </a:r>
          </a:p>
          <a:p>
            <a:pPr algn="l" marL="496569" indent="-248284" lvl="1">
              <a:lnSpc>
                <a:spcPts val="3196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Had some stronger opinions regarding some of the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features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he wanted to see:</a:t>
            </a:r>
          </a:p>
          <a:p>
            <a:pPr algn="l" marL="993138" indent="-331046" lvl="2">
              <a:lnSpc>
                <a:spcPts val="3196"/>
              </a:lnSpc>
              <a:buFont typeface="Arial"/>
              <a:buChar char="⚬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Wanted an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anonymous feature</a:t>
            </a: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because sometimes he wants to “rant” about his work and find support</a:t>
            </a:r>
          </a:p>
          <a:p>
            <a:pPr algn="l" marL="993138" indent="-331046" lvl="2">
              <a:lnSpc>
                <a:spcPts val="3196"/>
              </a:lnSpc>
              <a:buFont typeface="Arial"/>
              <a:buChar char="⚬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Potentially a way to verify to prevent </a:t>
            </a:r>
            <a:r>
              <a:rPr lang="en-US" b="true" sz="2299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trolls</a:t>
            </a:r>
          </a:p>
          <a:p>
            <a:pPr algn="l" marL="993138" indent="-331046" lvl="2">
              <a:lnSpc>
                <a:spcPts val="3196"/>
              </a:lnSpc>
              <a:buFont typeface="Arial"/>
              <a:buChar char="⚬"/>
            </a:pPr>
            <a:r>
              <a:rPr lang="en-US" sz="22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Wanted a feature where he can ask people for help (ex. set up a dentist appointment)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</a:t>
            </a: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· Stanford University</a:t>
            </a:r>
          </a:p>
        </p:txBody>
      </p:sp>
      <p:sp>
        <p:nvSpPr>
          <p:cNvPr name="AutoShape 3" id="3"/>
          <p:cNvSpPr/>
          <p:nvPr/>
        </p:nvSpPr>
        <p:spPr>
          <a:xfrm>
            <a:off x="-3727650" y="6192867"/>
            <a:ext cx="19251599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4641761" y="5286867"/>
            <a:ext cx="1764375" cy="1764375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5296706" y="5578504"/>
            <a:ext cx="4544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6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388121" y="3541763"/>
            <a:ext cx="11511759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0"/>
              </a:lnSpc>
            </a:pPr>
            <a:r>
              <a:rPr lang="en-US" b="true" sz="60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Discussion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30179"/>
            <a:ext cx="10206202" cy="709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Implications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633623" y="2800285"/>
            <a:ext cx="564971" cy="564971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633623" y="4709649"/>
            <a:ext cx="564971" cy="564971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633623" y="6176637"/>
            <a:ext cx="564971" cy="564971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2633623" y="8131297"/>
            <a:ext cx="564971" cy="564971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628381" y="2187429"/>
            <a:ext cx="11302412" cy="1774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Lunar would be most helpful for those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newly transitioning to night shifts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or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isolated workers looking for community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. For night-shifters outside of these categories, it may not be as useful to refer back to as often (less engagement)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28381" y="7483508"/>
            <a:ext cx="11695642" cy="177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Users strongly care about a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sense of trust and privacy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. They want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companionship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and support among night shift workers, offering a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safe space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where users can connect, vent, and seek help (features such as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anonymous interactions, task assistance/request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37684" y="2791155"/>
            <a:ext cx="356849" cy="513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55"/>
              </a:lnSpc>
              <a:spcBef>
                <a:spcPct val="0"/>
              </a:spcBef>
            </a:pPr>
            <a:r>
              <a:rPr lang="en-US" b="true" sz="2968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737684" y="4700519"/>
            <a:ext cx="356849" cy="516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55"/>
              </a:lnSpc>
              <a:spcBef>
                <a:spcPct val="0"/>
              </a:spcBef>
            </a:pPr>
            <a:r>
              <a:rPr lang="en-US" b="true" sz="2968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644273" y="5887008"/>
            <a:ext cx="11302412" cy="1336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Lunar could improve clarity of certain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navigation elements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such as making the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navigation tab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at the bottom more clear,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adding a back, cancel, or exit button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to undo actions.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628381" y="4243344"/>
            <a:ext cx="11302412" cy="1336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Overall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flow of sub-tasks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such as onboarding, locating group feed, and creating a post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felt familiar and intuitive 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since they were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similar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to popular community platforms like Reddit (low error count)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737684" y="6167507"/>
            <a:ext cx="356849" cy="516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55"/>
              </a:lnSpc>
              <a:spcBef>
                <a:spcPct val="0"/>
              </a:spcBef>
            </a:pPr>
            <a:r>
              <a:rPr lang="en-US" b="true" sz="2968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721792" y="8112642"/>
            <a:ext cx="356849" cy="516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55"/>
              </a:lnSpc>
              <a:spcBef>
                <a:spcPct val="0"/>
              </a:spcBef>
            </a:pPr>
            <a:r>
              <a:rPr lang="en-US" b="true" sz="2968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4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27031" y="1881172"/>
            <a:ext cx="3071807" cy="2122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Future Design Changes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7263552" y="2308511"/>
            <a:ext cx="10057474" cy="2834989"/>
            <a:chOff x="0" y="0"/>
            <a:chExt cx="16251059" cy="45808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7150" y="58420"/>
              <a:ext cx="16181209" cy="4509709"/>
            </a:xfrm>
            <a:custGeom>
              <a:avLst/>
              <a:gdLst/>
              <a:ahLst/>
              <a:cxnLst/>
              <a:rect r="r" b="b" t="t" l="l"/>
              <a:pathLst>
                <a:path h="4509709" w="16181209">
                  <a:moveTo>
                    <a:pt x="16096120" y="4479229"/>
                  </a:moveTo>
                  <a:lnTo>
                    <a:pt x="0" y="4479229"/>
                  </a:lnTo>
                  <a:cubicBezTo>
                    <a:pt x="5080" y="4497009"/>
                    <a:pt x="21590" y="4509709"/>
                    <a:pt x="40640" y="4509709"/>
                  </a:cubicBezTo>
                  <a:lnTo>
                    <a:pt x="16138029" y="4509709"/>
                  </a:lnTo>
                  <a:cubicBezTo>
                    <a:pt x="16162159" y="4509709"/>
                    <a:pt x="16181209" y="4490659"/>
                    <a:pt x="16181209" y="4466529"/>
                  </a:cubicBezTo>
                  <a:lnTo>
                    <a:pt x="16181209" y="40640"/>
                  </a:lnTo>
                  <a:cubicBezTo>
                    <a:pt x="16181209" y="21590"/>
                    <a:pt x="16168509" y="6350"/>
                    <a:pt x="16152000" y="0"/>
                  </a:cubicBezTo>
                  <a:lnTo>
                    <a:pt x="16152000" y="4423349"/>
                  </a:lnTo>
                  <a:cubicBezTo>
                    <a:pt x="16152000" y="4453829"/>
                    <a:pt x="16126600" y="4479229"/>
                    <a:pt x="16096120" y="447922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2700" y="12700"/>
              <a:ext cx="16183750" cy="4512249"/>
            </a:xfrm>
            <a:custGeom>
              <a:avLst/>
              <a:gdLst/>
              <a:ahLst/>
              <a:cxnLst/>
              <a:rect r="r" b="b" t="t" l="l"/>
              <a:pathLst>
                <a:path h="4512249" w="16183750">
                  <a:moveTo>
                    <a:pt x="43180" y="4512249"/>
                  </a:moveTo>
                  <a:lnTo>
                    <a:pt x="16140570" y="4512249"/>
                  </a:lnTo>
                  <a:cubicBezTo>
                    <a:pt x="16164700" y="4512249"/>
                    <a:pt x="16183750" y="4493199"/>
                    <a:pt x="16183750" y="4469069"/>
                  </a:cubicBezTo>
                  <a:lnTo>
                    <a:pt x="16183750" y="43180"/>
                  </a:lnTo>
                  <a:cubicBezTo>
                    <a:pt x="16183750" y="19050"/>
                    <a:pt x="16164700" y="0"/>
                    <a:pt x="16140570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4469069"/>
                  </a:lnTo>
                  <a:cubicBezTo>
                    <a:pt x="0" y="4493199"/>
                    <a:pt x="19050" y="4512249"/>
                    <a:pt x="43180" y="4512249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251059" cy="4580829"/>
            </a:xfrm>
            <a:custGeom>
              <a:avLst/>
              <a:gdLst/>
              <a:ahLst/>
              <a:cxnLst/>
              <a:rect r="r" b="b" t="t" l="l"/>
              <a:pathLst>
                <a:path h="4580829" w="16251059">
                  <a:moveTo>
                    <a:pt x="16207879" y="44450"/>
                  </a:moveTo>
                  <a:cubicBezTo>
                    <a:pt x="16202800" y="19050"/>
                    <a:pt x="16179940" y="0"/>
                    <a:pt x="16153270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4481769"/>
                  </a:lnTo>
                  <a:cubicBezTo>
                    <a:pt x="0" y="4508439"/>
                    <a:pt x="17780" y="4530029"/>
                    <a:pt x="43180" y="4536379"/>
                  </a:cubicBezTo>
                  <a:cubicBezTo>
                    <a:pt x="48260" y="4561779"/>
                    <a:pt x="71120" y="4580829"/>
                    <a:pt x="97790" y="4580829"/>
                  </a:cubicBezTo>
                  <a:lnTo>
                    <a:pt x="16195179" y="4580829"/>
                  </a:lnTo>
                  <a:cubicBezTo>
                    <a:pt x="16225659" y="4580829"/>
                    <a:pt x="16251059" y="4555429"/>
                    <a:pt x="16251059" y="4524949"/>
                  </a:cubicBezTo>
                  <a:lnTo>
                    <a:pt x="16251059" y="99060"/>
                  </a:lnTo>
                  <a:cubicBezTo>
                    <a:pt x="16251059" y="72390"/>
                    <a:pt x="16233279" y="50800"/>
                    <a:pt x="16207879" y="44450"/>
                  </a:cubicBezTo>
                  <a:close/>
                  <a:moveTo>
                    <a:pt x="12700" y="4481769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6153270" y="12700"/>
                  </a:lnTo>
                  <a:cubicBezTo>
                    <a:pt x="16177400" y="12700"/>
                    <a:pt x="16196450" y="31750"/>
                    <a:pt x="16196450" y="55880"/>
                  </a:cubicBezTo>
                  <a:lnTo>
                    <a:pt x="16196450" y="4481769"/>
                  </a:lnTo>
                  <a:cubicBezTo>
                    <a:pt x="16196450" y="4505899"/>
                    <a:pt x="16177400" y="4524949"/>
                    <a:pt x="16153270" y="4524949"/>
                  </a:cubicBezTo>
                  <a:lnTo>
                    <a:pt x="55880" y="4524949"/>
                  </a:lnTo>
                  <a:cubicBezTo>
                    <a:pt x="31750" y="4524949"/>
                    <a:pt x="12700" y="4505899"/>
                    <a:pt x="12700" y="4481769"/>
                  </a:cubicBezTo>
                  <a:close/>
                  <a:moveTo>
                    <a:pt x="16238359" y="4524949"/>
                  </a:moveTo>
                  <a:cubicBezTo>
                    <a:pt x="16238359" y="4549079"/>
                    <a:pt x="16219309" y="4568129"/>
                    <a:pt x="16195179" y="4568129"/>
                  </a:cubicBezTo>
                  <a:lnTo>
                    <a:pt x="97790" y="4568129"/>
                  </a:lnTo>
                  <a:cubicBezTo>
                    <a:pt x="78740" y="4568129"/>
                    <a:pt x="62230" y="4555429"/>
                    <a:pt x="57150" y="4537649"/>
                  </a:cubicBezTo>
                  <a:lnTo>
                    <a:pt x="16153270" y="4537649"/>
                  </a:lnTo>
                  <a:cubicBezTo>
                    <a:pt x="16183750" y="4537649"/>
                    <a:pt x="16209150" y="4512249"/>
                    <a:pt x="16209150" y="4481769"/>
                  </a:cubicBezTo>
                  <a:lnTo>
                    <a:pt x="16209150" y="58420"/>
                  </a:lnTo>
                  <a:cubicBezTo>
                    <a:pt x="16225659" y="64770"/>
                    <a:pt x="16238359" y="80010"/>
                    <a:pt x="16238359" y="99060"/>
                  </a:cubicBezTo>
                  <a:lnTo>
                    <a:pt x="16238359" y="452494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4844836" y="6455380"/>
            <a:ext cx="12476190" cy="3241773"/>
            <a:chOff x="0" y="0"/>
            <a:chExt cx="20159268" cy="523811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7150" y="58420"/>
              <a:ext cx="20089419" cy="5166998"/>
            </a:xfrm>
            <a:custGeom>
              <a:avLst/>
              <a:gdLst/>
              <a:ahLst/>
              <a:cxnLst/>
              <a:rect r="r" b="b" t="t" l="l"/>
              <a:pathLst>
                <a:path h="5166998" w="20089419">
                  <a:moveTo>
                    <a:pt x="20004328" y="5136518"/>
                  </a:moveTo>
                  <a:lnTo>
                    <a:pt x="0" y="5136518"/>
                  </a:lnTo>
                  <a:cubicBezTo>
                    <a:pt x="5080" y="5154298"/>
                    <a:pt x="21590" y="5166998"/>
                    <a:pt x="40640" y="5166998"/>
                  </a:cubicBezTo>
                  <a:lnTo>
                    <a:pt x="20046238" y="5166998"/>
                  </a:lnTo>
                  <a:cubicBezTo>
                    <a:pt x="20070369" y="5166998"/>
                    <a:pt x="20089419" y="5147948"/>
                    <a:pt x="20089419" y="5123818"/>
                  </a:cubicBezTo>
                  <a:lnTo>
                    <a:pt x="20089419" y="40640"/>
                  </a:lnTo>
                  <a:cubicBezTo>
                    <a:pt x="20089419" y="21590"/>
                    <a:pt x="20076719" y="6350"/>
                    <a:pt x="20060208" y="0"/>
                  </a:cubicBezTo>
                  <a:lnTo>
                    <a:pt x="20060208" y="5080638"/>
                  </a:lnTo>
                  <a:cubicBezTo>
                    <a:pt x="20060208" y="5111118"/>
                    <a:pt x="20034808" y="5136518"/>
                    <a:pt x="20004328" y="513651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2700" y="12700"/>
              <a:ext cx="20091958" cy="5169538"/>
            </a:xfrm>
            <a:custGeom>
              <a:avLst/>
              <a:gdLst/>
              <a:ahLst/>
              <a:cxnLst/>
              <a:rect r="r" b="b" t="t" l="l"/>
              <a:pathLst>
                <a:path h="5169538" w="20091958">
                  <a:moveTo>
                    <a:pt x="43180" y="5169538"/>
                  </a:moveTo>
                  <a:lnTo>
                    <a:pt x="20048778" y="5169538"/>
                  </a:lnTo>
                  <a:cubicBezTo>
                    <a:pt x="20072908" y="5169538"/>
                    <a:pt x="20091958" y="5150488"/>
                    <a:pt x="20091958" y="5126358"/>
                  </a:cubicBezTo>
                  <a:lnTo>
                    <a:pt x="20091958" y="43180"/>
                  </a:lnTo>
                  <a:cubicBezTo>
                    <a:pt x="20091958" y="19050"/>
                    <a:pt x="20072908" y="0"/>
                    <a:pt x="20048778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5126358"/>
                  </a:lnTo>
                  <a:cubicBezTo>
                    <a:pt x="0" y="5150488"/>
                    <a:pt x="19050" y="5169538"/>
                    <a:pt x="43180" y="5169538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159269" cy="5238118"/>
            </a:xfrm>
            <a:custGeom>
              <a:avLst/>
              <a:gdLst/>
              <a:ahLst/>
              <a:cxnLst/>
              <a:rect r="r" b="b" t="t" l="l"/>
              <a:pathLst>
                <a:path h="5238118" w="20159269">
                  <a:moveTo>
                    <a:pt x="20116088" y="44450"/>
                  </a:moveTo>
                  <a:cubicBezTo>
                    <a:pt x="20111008" y="19050"/>
                    <a:pt x="20088147" y="0"/>
                    <a:pt x="20061478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5139058"/>
                  </a:lnTo>
                  <a:cubicBezTo>
                    <a:pt x="0" y="5165728"/>
                    <a:pt x="17780" y="5187318"/>
                    <a:pt x="43180" y="5193668"/>
                  </a:cubicBezTo>
                  <a:cubicBezTo>
                    <a:pt x="48260" y="5219068"/>
                    <a:pt x="71120" y="5238118"/>
                    <a:pt x="97790" y="5238118"/>
                  </a:cubicBezTo>
                  <a:lnTo>
                    <a:pt x="20103388" y="5238118"/>
                  </a:lnTo>
                  <a:cubicBezTo>
                    <a:pt x="20133869" y="5238118"/>
                    <a:pt x="20159269" y="5212718"/>
                    <a:pt x="20159269" y="5182238"/>
                  </a:cubicBezTo>
                  <a:lnTo>
                    <a:pt x="20159269" y="99060"/>
                  </a:lnTo>
                  <a:cubicBezTo>
                    <a:pt x="20159269" y="72390"/>
                    <a:pt x="20141488" y="50800"/>
                    <a:pt x="20116088" y="44450"/>
                  </a:cubicBezTo>
                  <a:close/>
                  <a:moveTo>
                    <a:pt x="12700" y="5139058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20061478" y="12700"/>
                  </a:lnTo>
                  <a:cubicBezTo>
                    <a:pt x="20085608" y="12700"/>
                    <a:pt x="20104658" y="31750"/>
                    <a:pt x="20104658" y="55880"/>
                  </a:cubicBezTo>
                  <a:lnTo>
                    <a:pt x="20104658" y="5139058"/>
                  </a:lnTo>
                  <a:cubicBezTo>
                    <a:pt x="20104658" y="5163188"/>
                    <a:pt x="20085608" y="5182238"/>
                    <a:pt x="20061478" y="5182238"/>
                  </a:cubicBezTo>
                  <a:lnTo>
                    <a:pt x="55880" y="5182238"/>
                  </a:lnTo>
                  <a:cubicBezTo>
                    <a:pt x="31750" y="5182238"/>
                    <a:pt x="12700" y="5163188"/>
                    <a:pt x="12700" y="5139058"/>
                  </a:cubicBezTo>
                  <a:close/>
                  <a:moveTo>
                    <a:pt x="20146569" y="5182238"/>
                  </a:moveTo>
                  <a:cubicBezTo>
                    <a:pt x="20146569" y="5206368"/>
                    <a:pt x="20127519" y="5225418"/>
                    <a:pt x="20103388" y="5225418"/>
                  </a:cubicBezTo>
                  <a:lnTo>
                    <a:pt x="97790" y="5225418"/>
                  </a:lnTo>
                  <a:cubicBezTo>
                    <a:pt x="78740" y="5225418"/>
                    <a:pt x="62230" y="5212718"/>
                    <a:pt x="57150" y="5194938"/>
                  </a:cubicBezTo>
                  <a:lnTo>
                    <a:pt x="20061478" y="5194938"/>
                  </a:lnTo>
                  <a:cubicBezTo>
                    <a:pt x="20091958" y="5194938"/>
                    <a:pt x="20117358" y="5169538"/>
                    <a:pt x="20117358" y="5139058"/>
                  </a:cubicBezTo>
                  <a:lnTo>
                    <a:pt x="20117358" y="58420"/>
                  </a:lnTo>
                  <a:cubicBezTo>
                    <a:pt x="20133869" y="64770"/>
                    <a:pt x="20146569" y="80010"/>
                    <a:pt x="20146569" y="99060"/>
                  </a:cubicBezTo>
                  <a:lnTo>
                    <a:pt x="20146569" y="518223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263552" y="1434782"/>
            <a:ext cx="10057474" cy="873730"/>
            <a:chOff x="0" y="0"/>
            <a:chExt cx="21494802" cy="186733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57150" y="58420"/>
              <a:ext cx="21424951" cy="1796212"/>
            </a:xfrm>
            <a:custGeom>
              <a:avLst/>
              <a:gdLst/>
              <a:ahLst/>
              <a:cxnLst/>
              <a:rect r="r" b="b" t="t" l="l"/>
              <a:pathLst>
                <a:path h="1796212" w="21424951">
                  <a:moveTo>
                    <a:pt x="21339862" y="1765732"/>
                  </a:moveTo>
                  <a:lnTo>
                    <a:pt x="0" y="1765732"/>
                  </a:lnTo>
                  <a:cubicBezTo>
                    <a:pt x="5080" y="1783512"/>
                    <a:pt x="21590" y="1796212"/>
                    <a:pt x="40640" y="1796212"/>
                  </a:cubicBezTo>
                  <a:lnTo>
                    <a:pt x="21381772" y="1796212"/>
                  </a:lnTo>
                  <a:cubicBezTo>
                    <a:pt x="21405901" y="1796212"/>
                    <a:pt x="21424951" y="1777162"/>
                    <a:pt x="21424951" y="1753032"/>
                  </a:cubicBezTo>
                  <a:lnTo>
                    <a:pt x="21424951" y="40640"/>
                  </a:lnTo>
                  <a:cubicBezTo>
                    <a:pt x="21424951" y="21590"/>
                    <a:pt x="21412251" y="6350"/>
                    <a:pt x="21395742" y="0"/>
                  </a:cubicBezTo>
                  <a:lnTo>
                    <a:pt x="21395742" y="1709852"/>
                  </a:lnTo>
                  <a:cubicBezTo>
                    <a:pt x="21395742" y="1740332"/>
                    <a:pt x="21370342" y="1765732"/>
                    <a:pt x="21339862" y="17657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700" y="12700"/>
              <a:ext cx="21427492" cy="1798752"/>
            </a:xfrm>
            <a:custGeom>
              <a:avLst/>
              <a:gdLst/>
              <a:ahLst/>
              <a:cxnLst/>
              <a:rect r="r" b="b" t="t" l="l"/>
              <a:pathLst>
                <a:path h="1798752" w="21427492">
                  <a:moveTo>
                    <a:pt x="43180" y="1798752"/>
                  </a:moveTo>
                  <a:lnTo>
                    <a:pt x="21384312" y="1798752"/>
                  </a:lnTo>
                  <a:cubicBezTo>
                    <a:pt x="21408442" y="1798752"/>
                    <a:pt x="21427492" y="1779702"/>
                    <a:pt x="21427492" y="1755572"/>
                  </a:cubicBezTo>
                  <a:lnTo>
                    <a:pt x="21427492" y="43180"/>
                  </a:lnTo>
                  <a:cubicBezTo>
                    <a:pt x="21427492" y="19050"/>
                    <a:pt x="21408442" y="0"/>
                    <a:pt x="21384312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755572"/>
                  </a:lnTo>
                  <a:cubicBezTo>
                    <a:pt x="0" y="1779702"/>
                    <a:pt x="19050" y="1798752"/>
                    <a:pt x="43180" y="1798752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494801" cy="1867332"/>
            </a:xfrm>
            <a:custGeom>
              <a:avLst/>
              <a:gdLst/>
              <a:ahLst/>
              <a:cxnLst/>
              <a:rect r="r" b="b" t="t" l="l"/>
              <a:pathLst>
                <a:path h="1867332" w="21494801">
                  <a:moveTo>
                    <a:pt x="21451622" y="44450"/>
                  </a:moveTo>
                  <a:cubicBezTo>
                    <a:pt x="21446542" y="19050"/>
                    <a:pt x="21423681" y="0"/>
                    <a:pt x="21397012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768272"/>
                  </a:lnTo>
                  <a:cubicBezTo>
                    <a:pt x="0" y="1794942"/>
                    <a:pt x="17780" y="1816532"/>
                    <a:pt x="43180" y="1822882"/>
                  </a:cubicBezTo>
                  <a:cubicBezTo>
                    <a:pt x="48260" y="1848282"/>
                    <a:pt x="71120" y="1867332"/>
                    <a:pt x="97790" y="1867332"/>
                  </a:cubicBezTo>
                  <a:lnTo>
                    <a:pt x="21438922" y="1867332"/>
                  </a:lnTo>
                  <a:cubicBezTo>
                    <a:pt x="21469401" y="1867332"/>
                    <a:pt x="21494801" y="1841932"/>
                    <a:pt x="21494801" y="1811452"/>
                  </a:cubicBezTo>
                  <a:lnTo>
                    <a:pt x="21494801" y="99060"/>
                  </a:lnTo>
                  <a:cubicBezTo>
                    <a:pt x="21494801" y="72390"/>
                    <a:pt x="21477022" y="50800"/>
                    <a:pt x="21451622" y="44450"/>
                  </a:cubicBezTo>
                  <a:close/>
                  <a:moveTo>
                    <a:pt x="12700" y="1768272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21397012" y="12700"/>
                  </a:lnTo>
                  <a:cubicBezTo>
                    <a:pt x="21421142" y="12700"/>
                    <a:pt x="21440192" y="31750"/>
                    <a:pt x="21440192" y="55880"/>
                  </a:cubicBezTo>
                  <a:lnTo>
                    <a:pt x="21440192" y="1768272"/>
                  </a:lnTo>
                  <a:cubicBezTo>
                    <a:pt x="21440192" y="1792402"/>
                    <a:pt x="21421142" y="1811452"/>
                    <a:pt x="21397012" y="1811452"/>
                  </a:cubicBezTo>
                  <a:lnTo>
                    <a:pt x="55880" y="1811452"/>
                  </a:lnTo>
                  <a:cubicBezTo>
                    <a:pt x="31750" y="1811452"/>
                    <a:pt x="12700" y="1792402"/>
                    <a:pt x="12700" y="1768272"/>
                  </a:cubicBezTo>
                  <a:close/>
                  <a:moveTo>
                    <a:pt x="21482101" y="1811452"/>
                  </a:moveTo>
                  <a:cubicBezTo>
                    <a:pt x="21482101" y="1835582"/>
                    <a:pt x="21463051" y="1854632"/>
                    <a:pt x="21438922" y="1854632"/>
                  </a:cubicBezTo>
                  <a:lnTo>
                    <a:pt x="97790" y="1854632"/>
                  </a:lnTo>
                  <a:cubicBezTo>
                    <a:pt x="78740" y="1854632"/>
                    <a:pt x="62230" y="1841932"/>
                    <a:pt x="57150" y="1824152"/>
                  </a:cubicBezTo>
                  <a:lnTo>
                    <a:pt x="21397012" y="1824152"/>
                  </a:lnTo>
                  <a:cubicBezTo>
                    <a:pt x="21427492" y="1824152"/>
                    <a:pt x="21452892" y="1798752"/>
                    <a:pt x="21452892" y="1768272"/>
                  </a:cubicBezTo>
                  <a:lnTo>
                    <a:pt x="21452892" y="58420"/>
                  </a:lnTo>
                  <a:cubicBezTo>
                    <a:pt x="21469401" y="64770"/>
                    <a:pt x="21482101" y="80010"/>
                    <a:pt x="21482101" y="99060"/>
                  </a:cubicBezTo>
                  <a:lnTo>
                    <a:pt x="21482101" y="181145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4844836" y="5581650"/>
            <a:ext cx="12476190" cy="873730"/>
            <a:chOff x="0" y="0"/>
            <a:chExt cx="26664075" cy="186733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7150" y="58420"/>
              <a:ext cx="26594225" cy="1796212"/>
            </a:xfrm>
            <a:custGeom>
              <a:avLst/>
              <a:gdLst/>
              <a:ahLst/>
              <a:cxnLst/>
              <a:rect r="r" b="b" t="t" l="l"/>
              <a:pathLst>
                <a:path h="1796212" w="26594225">
                  <a:moveTo>
                    <a:pt x="26509135" y="1765732"/>
                  </a:moveTo>
                  <a:lnTo>
                    <a:pt x="0" y="1765732"/>
                  </a:lnTo>
                  <a:cubicBezTo>
                    <a:pt x="5080" y="1783512"/>
                    <a:pt x="21590" y="1796212"/>
                    <a:pt x="40640" y="1796212"/>
                  </a:cubicBezTo>
                  <a:lnTo>
                    <a:pt x="26551046" y="1796212"/>
                  </a:lnTo>
                  <a:cubicBezTo>
                    <a:pt x="26575175" y="1796212"/>
                    <a:pt x="26594225" y="1777162"/>
                    <a:pt x="26594225" y="1753032"/>
                  </a:cubicBezTo>
                  <a:lnTo>
                    <a:pt x="26594225" y="40640"/>
                  </a:lnTo>
                  <a:cubicBezTo>
                    <a:pt x="26594225" y="21590"/>
                    <a:pt x="26581525" y="6350"/>
                    <a:pt x="26565014" y="0"/>
                  </a:cubicBezTo>
                  <a:lnTo>
                    <a:pt x="26565014" y="1709852"/>
                  </a:lnTo>
                  <a:cubicBezTo>
                    <a:pt x="26565014" y="1740332"/>
                    <a:pt x="26539614" y="1765732"/>
                    <a:pt x="26509135" y="17657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2700" y="12700"/>
              <a:ext cx="26596764" cy="1798752"/>
            </a:xfrm>
            <a:custGeom>
              <a:avLst/>
              <a:gdLst/>
              <a:ahLst/>
              <a:cxnLst/>
              <a:rect r="r" b="b" t="t" l="l"/>
              <a:pathLst>
                <a:path h="1798752" w="26596764">
                  <a:moveTo>
                    <a:pt x="43180" y="1798752"/>
                  </a:moveTo>
                  <a:lnTo>
                    <a:pt x="26553585" y="1798752"/>
                  </a:lnTo>
                  <a:cubicBezTo>
                    <a:pt x="26577714" y="1798752"/>
                    <a:pt x="26596764" y="1779702"/>
                    <a:pt x="26596764" y="1755572"/>
                  </a:cubicBezTo>
                  <a:lnTo>
                    <a:pt x="26596764" y="43180"/>
                  </a:lnTo>
                  <a:cubicBezTo>
                    <a:pt x="26596764" y="19050"/>
                    <a:pt x="26577714" y="0"/>
                    <a:pt x="26553585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755572"/>
                  </a:lnTo>
                  <a:cubicBezTo>
                    <a:pt x="0" y="1779702"/>
                    <a:pt x="19050" y="1798752"/>
                    <a:pt x="43180" y="1798752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6664075" cy="1867332"/>
            </a:xfrm>
            <a:custGeom>
              <a:avLst/>
              <a:gdLst/>
              <a:ahLst/>
              <a:cxnLst/>
              <a:rect r="r" b="b" t="t" l="l"/>
              <a:pathLst>
                <a:path h="1867332" w="26664075">
                  <a:moveTo>
                    <a:pt x="26620896" y="44450"/>
                  </a:moveTo>
                  <a:cubicBezTo>
                    <a:pt x="26615814" y="19050"/>
                    <a:pt x="26592954" y="0"/>
                    <a:pt x="26566285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768272"/>
                  </a:lnTo>
                  <a:cubicBezTo>
                    <a:pt x="0" y="1794942"/>
                    <a:pt x="17780" y="1816532"/>
                    <a:pt x="43180" y="1822882"/>
                  </a:cubicBezTo>
                  <a:cubicBezTo>
                    <a:pt x="48260" y="1848282"/>
                    <a:pt x="71120" y="1867332"/>
                    <a:pt x="97790" y="1867332"/>
                  </a:cubicBezTo>
                  <a:lnTo>
                    <a:pt x="26608196" y="1867332"/>
                  </a:lnTo>
                  <a:cubicBezTo>
                    <a:pt x="26638675" y="1867332"/>
                    <a:pt x="26664075" y="1841932"/>
                    <a:pt x="26664075" y="1811452"/>
                  </a:cubicBezTo>
                  <a:lnTo>
                    <a:pt x="26664075" y="99060"/>
                  </a:lnTo>
                  <a:cubicBezTo>
                    <a:pt x="26664075" y="72390"/>
                    <a:pt x="26646296" y="50800"/>
                    <a:pt x="26620896" y="44450"/>
                  </a:cubicBezTo>
                  <a:close/>
                  <a:moveTo>
                    <a:pt x="12700" y="1768272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26566285" y="12700"/>
                  </a:lnTo>
                  <a:cubicBezTo>
                    <a:pt x="26590414" y="12700"/>
                    <a:pt x="26609464" y="31750"/>
                    <a:pt x="26609464" y="55880"/>
                  </a:cubicBezTo>
                  <a:lnTo>
                    <a:pt x="26609464" y="1768272"/>
                  </a:lnTo>
                  <a:cubicBezTo>
                    <a:pt x="26609464" y="1792402"/>
                    <a:pt x="26590414" y="1811452"/>
                    <a:pt x="26566285" y="1811452"/>
                  </a:cubicBezTo>
                  <a:lnTo>
                    <a:pt x="55880" y="1811452"/>
                  </a:lnTo>
                  <a:cubicBezTo>
                    <a:pt x="31750" y="1811452"/>
                    <a:pt x="12700" y="1792402"/>
                    <a:pt x="12700" y="1768272"/>
                  </a:cubicBezTo>
                  <a:close/>
                  <a:moveTo>
                    <a:pt x="26651375" y="1811452"/>
                  </a:moveTo>
                  <a:cubicBezTo>
                    <a:pt x="26651375" y="1835582"/>
                    <a:pt x="26632325" y="1854632"/>
                    <a:pt x="26608196" y="1854632"/>
                  </a:cubicBezTo>
                  <a:lnTo>
                    <a:pt x="97790" y="1854632"/>
                  </a:lnTo>
                  <a:cubicBezTo>
                    <a:pt x="78740" y="1854632"/>
                    <a:pt x="62230" y="1841932"/>
                    <a:pt x="57150" y="1824152"/>
                  </a:cubicBezTo>
                  <a:lnTo>
                    <a:pt x="26566285" y="1824152"/>
                  </a:lnTo>
                  <a:cubicBezTo>
                    <a:pt x="26596764" y="1824152"/>
                    <a:pt x="26622164" y="1798752"/>
                    <a:pt x="26622164" y="1768272"/>
                  </a:cubicBezTo>
                  <a:lnTo>
                    <a:pt x="26622164" y="58420"/>
                  </a:lnTo>
                  <a:cubicBezTo>
                    <a:pt x="26638675" y="64770"/>
                    <a:pt x="26651375" y="80010"/>
                    <a:pt x="26651375" y="99060"/>
                  </a:cubicBezTo>
                  <a:lnTo>
                    <a:pt x="26651375" y="181145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-10800000">
            <a:off x="3262935" y="5703292"/>
            <a:ext cx="878350" cy="752087"/>
          </a:xfrm>
          <a:custGeom>
            <a:avLst/>
            <a:gdLst/>
            <a:ahLst/>
            <a:cxnLst/>
            <a:rect r="r" b="b" t="t" l="l"/>
            <a:pathLst>
              <a:path h="752087" w="878350">
                <a:moveTo>
                  <a:pt x="0" y="0"/>
                </a:moveTo>
                <a:lnTo>
                  <a:pt x="878350" y="0"/>
                </a:lnTo>
                <a:lnTo>
                  <a:pt x="878350" y="752088"/>
                </a:lnTo>
                <a:lnTo>
                  <a:pt x="0" y="75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080245" y="1522574"/>
            <a:ext cx="815352" cy="698145"/>
          </a:xfrm>
          <a:custGeom>
            <a:avLst/>
            <a:gdLst/>
            <a:ahLst/>
            <a:cxnLst/>
            <a:rect r="r" b="b" t="t" l="l"/>
            <a:pathLst>
              <a:path h="698145" w="815352">
                <a:moveTo>
                  <a:pt x="0" y="0"/>
                </a:moveTo>
                <a:lnTo>
                  <a:pt x="815352" y="0"/>
                </a:lnTo>
                <a:lnTo>
                  <a:pt x="815352" y="698145"/>
                </a:lnTo>
                <a:lnTo>
                  <a:pt x="0" y="69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7593235" y="1640564"/>
            <a:ext cx="3467277" cy="471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76"/>
              </a:lnSpc>
              <a:spcBef>
                <a:spcPct val="0"/>
              </a:spcBef>
            </a:pPr>
            <a:r>
              <a:rPr lang="en-US" b="true" sz="32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Features to Keep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109732" y="5787432"/>
            <a:ext cx="3911595" cy="471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76"/>
              </a:lnSpc>
              <a:spcBef>
                <a:spcPct val="0"/>
              </a:spcBef>
            </a:pPr>
            <a:r>
              <a:rPr lang="en-US" b="true" sz="32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Features to Change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433266" y="2414857"/>
            <a:ext cx="9377884" cy="2099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3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Bookmarking option and ability to </a:t>
            </a: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pin specific posts</a:t>
            </a:r>
          </a:p>
          <a:p>
            <a:pPr algn="l" marL="431801" indent="-215900" lvl="1">
              <a:lnSpc>
                <a:spcPts val="33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Onboarding process, but simplify + specify</a:t>
            </a:r>
          </a:p>
          <a:p>
            <a:pPr algn="l" marL="431801" indent="-215900" lvl="1">
              <a:lnSpc>
                <a:spcPts val="33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Being able to see an expanded view of a specific post</a:t>
            </a:r>
          </a:p>
          <a:p>
            <a:pPr algn="l" marL="431801" indent="-215900" lvl="1">
              <a:lnSpc>
                <a:spcPts val="334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Pinned posts page but with increased customizability</a:t>
            </a:r>
          </a:p>
          <a:p>
            <a:pPr algn="l" marL="431801" indent="-215900" lvl="1">
              <a:lnSpc>
                <a:spcPts val="3340"/>
              </a:lnSpc>
              <a:buFont typeface="Arial"/>
              <a:buChar char="•"/>
            </a:pPr>
            <a:r>
              <a:rPr lang="en-US" b="true" sz="200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General UI flow</a:t>
            </a: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and icons used -- made sense to all testees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968813" y="6531638"/>
            <a:ext cx="11842338" cy="293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340"/>
              </a:lnSpc>
              <a:buFont typeface="Arial"/>
              <a:buChar char="•"/>
            </a:pPr>
            <a:r>
              <a:rPr lang="en-US" sz="2000" spc="3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Combine </a:t>
            </a:r>
            <a:r>
              <a:rPr lang="en-US" b="true" sz="2000" spc="34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“pinning” and “bookmarking</a:t>
            </a:r>
            <a:r>
              <a:rPr lang="en-US" sz="2000" spc="3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” into one feature to make clear</a:t>
            </a:r>
          </a:p>
          <a:p>
            <a:pPr algn="l" marL="431801" indent="-215900" lvl="1">
              <a:lnSpc>
                <a:spcPts val="3340"/>
              </a:lnSpc>
              <a:buFont typeface="Arial"/>
              <a:buChar char="•"/>
            </a:pPr>
            <a:r>
              <a:rPr lang="en-US" sz="2000" spc="3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Include crowdsourced upvoting to prevent extended scrolling</a:t>
            </a:r>
          </a:p>
          <a:p>
            <a:pPr algn="l" marL="431801" indent="-215900" lvl="1">
              <a:lnSpc>
                <a:spcPts val="3340"/>
              </a:lnSpc>
              <a:buFont typeface="Arial"/>
              <a:buChar char="•"/>
            </a:pPr>
            <a:r>
              <a:rPr lang="en-US" sz="2000" spc="3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Ensure that </a:t>
            </a:r>
            <a:r>
              <a:rPr lang="en-US" b="true" sz="2000" spc="34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“+” create post button has high contrast</a:t>
            </a:r>
            <a:r>
              <a:rPr lang="en-US" sz="2000" spc="3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with existing posts and is not contained into a specific post (e.g. by adding shadow to give a floating effect)</a:t>
            </a:r>
          </a:p>
          <a:p>
            <a:pPr algn="l" marL="431801" indent="-215900" lvl="1">
              <a:lnSpc>
                <a:spcPts val="3340"/>
              </a:lnSpc>
              <a:buFont typeface="Arial"/>
              <a:buChar char="•"/>
            </a:pPr>
            <a:r>
              <a:rPr lang="en-US" b="true" sz="2000" spc="34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Clarify purpose of the app in onboarding (be transparent)</a:t>
            </a:r>
            <a:r>
              <a:rPr lang="en-US" sz="2000" spc="3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before collecting so much data about the user</a:t>
            </a:r>
          </a:p>
          <a:p>
            <a:pPr algn="l" marL="431801" indent="-215900" lvl="1">
              <a:lnSpc>
                <a:spcPts val="3340"/>
              </a:lnSpc>
              <a:buFont typeface="Arial"/>
              <a:buChar char="•"/>
            </a:pPr>
            <a:r>
              <a:rPr lang="en-US" sz="2000" spc="3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Allow bookmarking when a post is expanded instead of only on minimized version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801879"/>
            <a:ext cx="10206202" cy="709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Limitations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028700" y="3324079"/>
            <a:ext cx="5103101" cy="6101616"/>
            <a:chOff x="0" y="0"/>
            <a:chExt cx="11348402" cy="135689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57150" y="58420"/>
              <a:ext cx="11278552" cy="13497805"/>
            </a:xfrm>
            <a:custGeom>
              <a:avLst/>
              <a:gdLst/>
              <a:ahLst/>
              <a:cxnLst/>
              <a:rect r="r" b="b" t="t" l="l"/>
              <a:pathLst>
                <a:path h="13497805" w="11278552">
                  <a:moveTo>
                    <a:pt x="11193462" y="13467326"/>
                  </a:moveTo>
                  <a:lnTo>
                    <a:pt x="0" y="13467326"/>
                  </a:lnTo>
                  <a:cubicBezTo>
                    <a:pt x="5080" y="13485105"/>
                    <a:pt x="21590" y="13497805"/>
                    <a:pt x="40640" y="13497805"/>
                  </a:cubicBezTo>
                  <a:lnTo>
                    <a:pt x="11235372" y="13497805"/>
                  </a:lnTo>
                  <a:cubicBezTo>
                    <a:pt x="11259502" y="13497805"/>
                    <a:pt x="11278552" y="13478755"/>
                    <a:pt x="11278552" y="13454626"/>
                  </a:cubicBezTo>
                  <a:lnTo>
                    <a:pt x="11278552" y="40640"/>
                  </a:lnTo>
                  <a:cubicBezTo>
                    <a:pt x="11278552" y="21590"/>
                    <a:pt x="11265852" y="6350"/>
                    <a:pt x="11249342" y="0"/>
                  </a:cubicBezTo>
                  <a:lnTo>
                    <a:pt x="11249342" y="13411446"/>
                  </a:lnTo>
                  <a:cubicBezTo>
                    <a:pt x="11249342" y="13441926"/>
                    <a:pt x="11223942" y="13467326"/>
                    <a:pt x="11193462" y="1346732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2700" y="12700"/>
              <a:ext cx="11281092" cy="13500346"/>
            </a:xfrm>
            <a:custGeom>
              <a:avLst/>
              <a:gdLst/>
              <a:ahLst/>
              <a:cxnLst/>
              <a:rect r="r" b="b" t="t" l="l"/>
              <a:pathLst>
                <a:path h="13500346" w="11281092">
                  <a:moveTo>
                    <a:pt x="43180" y="13500346"/>
                  </a:moveTo>
                  <a:lnTo>
                    <a:pt x="11237912" y="13500346"/>
                  </a:lnTo>
                  <a:cubicBezTo>
                    <a:pt x="11262042" y="13500346"/>
                    <a:pt x="11281092" y="13481296"/>
                    <a:pt x="11281092" y="13457166"/>
                  </a:cubicBezTo>
                  <a:lnTo>
                    <a:pt x="11281092" y="43180"/>
                  </a:lnTo>
                  <a:cubicBezTo>
                    <a:pt x="11281092" y="19050"/>
                    <a:pt x="11262042" y="0"/>
                    <a:pt x="11237912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3457166"/>
                  </a:lnTo>
                  <a:cubicBezTo>
                    <a:pt x="0" y="13481296"/>
                    <a:pt x="19050" y="13500346"/>
                    <a:pt x="43180" y="1350034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348402" cy="13568925"/>
            </a:xfrm>
            <a:custGeom>
              <a:avLst/>
              <a:gdLst/>
              <a:ahLst/>
              <a:cxnLst/>
              <a:rect r="r" b="b" t="t" l="l"/>
              <a:pathLst>
                <a:path h="13568925" w="11348402">
                  <a:moveTo>
                    <a:pt x="11305222" y="44450"/>
                  </a:moveTo>
                  <a:cubicBezTo>
                    <a:pt x="11300142" y="19050"/>
                    <a:pt x="11277282" y="0"/>
                    <a:pt x="11250612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3469866"/>
                  </a:lnTo>
                  <a:cubicBezTo>
                    <a:pt x="0" y="13496536"/>
                    <a:pt x="17780" y="13518125"/>
                    <a:pt x="43180" y="13524475"/>
                  </a:cubicBezTo>
                  <a:cubicBezTo>
                    <a:pt x="48260" y="13549875"/>
                    <a:pt x="71120" y="13568925"/>
                    <a:pt x="97790" y="13568925"/>
                  </a:cubicBezTo>
                  <a:lnTo>
                    <a:pt x="11292522" y="13568925"/>
                  </a:lnTo>
                  <a:cubicBezTo>
                    <a:pt x="11323002" y="13568925"/>
                    <a:pt x="11348402" y="13543525"/>
                    <a:pt x="11348402" y="13513046"/>
                  </a:cubicBezTo>
                  <a:lnTo>
                    <a:pt x="11348402" y="99060"/>
                  </a:lnTo>
                  <a:cubicBezTo>
                    <a:pt x="11348402" y="72390"/>
                    <a:pt x="11330622" y="50800"/>
                    <a:pt x="11305222" y="44450"/>
                  </a:cubicBezTo>
                  <a:close/>
                  <a:moveTo>
                    <a:pt x="12700" y="13469866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1250612" y="12700"/>
                  </a:lnTo>
                  <a:cubicBezTo>
                    <a:pt x="11274742" y="12700"/>
                    <a:pt x="11293792" y="31750"/>
                    <a:pt x="11293792" y="55880"/>
                  </a:cubicBezTo>
                  <a:lnTo>
                    <a:pt x="11293792" y="13469866"/>
                  </a:lnTo>
                  <a:cubicBezTo>
                    <a:pt x="11293792" y="13493996"/>
                    <a:pt x="11274742" y="13513046"/>
                    <a:pt x="11250612" y="13513046"/>
                  </a:cubicBezTo>
                  <a:lnTo>
                    <a:pt x="55880" y="13513046"/>
                  </a:lnTo>
                  <a:cubicBezTo>
                    <a:pt x="31750" y="13513046"/>
                    <a:pt x="12700" y="13493996"/>
                    <a:pt x="12700" y="13469866"/>
                  </a:cubicBezTo>
                  <a:close/>
                  <a:moveTo>
                    <a:pt x="11335702" y="13513046"/>
                  </a:moveTo>
                  <a:cubicBezTo>
                    <a:pt x="11335702" y="13537175"/>
                    <a:pt x="11316652" y="13556225"/>
                    <a:pt x="11292522" y="13556225"/>
                  </a:cubicBezTo>
                  <a:lnTo>
                    <a:pt x="97790" y="13556225"/>
                  </a:lnTo>
                  <a:cubicBezTo>
                    <a:pt x="78740" y="13556225"/>
                    <a:pt x="62230" y="13543525"/>
                    <a:pt x="57150" y="13525746"/>
                  </a:cubicBezTo>
                  <a:lnTo>
                    <a:pt x="11250612" y="13525746"/>
                  </a:lnTo>
                  <a:cubicBezTo>
                    <a:pt x="11281092" y="13525746"/>
                    <a:pt x="11306492" y="13500346"/>
                    <a:pt x="11306492" y="13469866"/>
                  </a:cubicBezTo>
                  <a:lnTo>
                    <a:pt x="11306492" y="58420"/>
                  </a:lnTo>
                  <a:cubicBezTo>
                    <a:pt x="11323002" y="64770"/>
                    <a:pt x="11335702" y="80010"/>
                    <a:pt x="11335702" y="99060"/>
                  </a:cubicBezTo>
                  <a:lnTo>
                    <a:pt x="11335702" y="1351304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3127750" y="2684150"/>
            <a:ext cx="905001" cy="905001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622103" y="3952729"/>
            <a:ext cx="3920358" cy="3965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Although we were able took gauge users’ initial impressions of our project, this is not indicative of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long-term use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and behaviors of the actual app. For example, how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often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a user would post or return to a post.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294440" y="2681079"/>
            <a:ext cx="571620" cy="811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56"/>
              </a:lnSpc>
              <a:spcBef>
                <a:spcPct val="0"/>
              </a:spcBef>
            </a:pPr>
            <a:r>
              <a:rPr lang="en-US" b="true" sz="4754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605464"/>
            <a:ext cx="10584616" cy="89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Was there anything that the testing couldn’t reveal?</a:t>
            </a:r>
          </a:p>
          <a:p>
            <a:pPr algn="l">
              <a:lnSpc>
                <a:spcPts val="3499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6780711" y="3324079"/>
            <a:ext cx="5103101" cy="6101616"/>
            <a:chOff x="0" y="0"/>
            <a:chExt cx="11348402" cy="1356892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7150" y="58420"/>
              <a:ext cx="11278552" cy="13497805"/>
            </a:xfrm>
            <a:custGeom>
              <a:avLst/>
              <a:gdLst/>
              <a:ahLst/>
              <a:cxnLst/>
              <a:rect r="r" b="b" t="t" l="l"/>
              <a:pathLst>
                <a:path h="13497805" w="11278552">
                  <a:moveTo>
                    <a:pt x="11193462" y="13467326"/>
                  </a:moveTo>
                  <a:lnTo>
                    <a:pt x="0" y="13467326"/>
                  </a:lnTo>
                  <a:cubicBezTo>
                    <a:pt x="5080" y="13485105"/>
                    <a:pt x="21590" y="13497805"/>
                    <a:pt x="40640" y="13497805"/>
                  </a:cubicBezTo>
                  <a:lnTo>
                    <a:pt x="11235372" y="13497805"/>
                  </a:lnTo>
                  <a:cubicBezTo>
                    <a:pt x="11259502" y="13497805"/>
                    <a:pt x="11278552" y="13478755"/>
                    <a:pt x="11278552" y="13454626"/>
                  </a:cubicBezTo>
                  <a:lnTo>
                    <a:pt x="11278552" y="40640"/>
                  </a:lnTo>
                  <a:cubicBezTo>
                    <a:pt x="11278552" y="21590"/>
                    <a:pt x="11265852" y="6350"/>
                    <a:pt x="11249342" y="0"/>
                  </a:cubicBezTo>
                  <a:lnTo>
                    <a:pt x="11249342" y="13411446"/>
                  </a:lnTo>
                  <a:cubicBezTo>
                    <a:pt x="11249342" y="13441926"/>
                    <a:pt x="11223942" y="13467326"/>
                    <a:pt x="11193462" y="1346732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2700" y="12700"/>
              <a:ext cx="11281092" cy="13500346"/>
            </a:xfrm>
            <a:custGeom>
              <a:avLst/>
              <a:gdLst/>
              <a:ahLst/>
              <a:cxnLst/>
              <a:rect r="r" b="b" t="t" l="l"/>
              <a:pathLst>
                <a:path h="13500346" w="11281092">
                  <a:moveTo>
                    <a:pt x="43180" y="13500346"/>
                  </a:moveTo>
                  <a:lnTo>
                    <a:pt x="11237912" y="13500346"/>
                  </a:lnTo>
                  <a:cubicBezTo>
                    <a:pt x="11262042" y="13500346"/>
                    <a:pt x="11281092" y="13481296"/>
                    <a:pt x="11281092" y="13457166"/>
                  </a:cubicBezTo>
                  <a:lnTo>
                    <a:pt x="11281092" y="43180"/>
                  </a:lnTo>
                  <a:cubicBezTo>
                    <a:pt x="11281092" y="19050"/>
                    <a:pt x="11262042" y="0"/>
                    <a:pt x="11237912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3457166"/>
                  </a:lnTo>
                  <a:cubicBezTo>
                    <a:pt x="0" y="13481296"/>
                    <a:pt x="19050" y="13500346"/>
                    <a:pt x="43180" y="1350034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348402" cy="13568925"/>
            </a:xfrm>
            <a:custGeom>
              <a:avLst/>
              <a:gdLst/>
              <a:ahLst/>
              <a:cxnLst/>
              <a:rect r="r" b="b" t="t" l="l"/>
              <a:pathLst>
                <a:path h="13568925" w="11348402">
                  <a:moveTo>
                    <a:pt x="11305222" y="44450"/>
                  </a:moveTo>
                  <a:cubicBezTo>
                    <a:pt x="11300142" y="19050"/>
                    <a:pt x="11277282" y="0"/>
                    <a:pt x="11250612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3469866"/>
                  </a:lnTo>
                  <a:cubicBezTo>
                    <a:pt x="0" y="13496536"/>
                    <a:pt x="17780" y="13518125"/>
                    <a:pt x="43180" y="13524475"/>
                  </a:cubicBezTo>
                  <a:cubicBezTo>
                    <a:pt x="48260" y="13549875"/>
                    <a:pt x="71120" y="13568925"/>
                    <a:pt x="97790" y="13568925"/>
                  </a:cubicBezTo>
                  <a:lnTo>
                    <a:pt x="11292522" y="13568925"/>
                  </a:lnTo>
                  <a:cubicBezTo>
                    <a:pt x="11323002" y="13568925"/>
                    <a:pt x="11348402" y="13543525"/>
                    <a:pt x="11348402" y="13513046"/>
                  </a:cubicBezTo>
                  <a:lnTo>
                    <a:pt x="11348402" y="99060"/>
                  </a:lnTo>
                  <a:cubicBezTo>
                    <a:pt x="11348402" y="72390"/>
                    <a:pt x="11330622" y="50800"/>
                    <a:pt x="11305222" y="44450"/>
                  </a:cubicBezTo>
                  <a:close/>
                  <a:moveTo>
                    <a:pt x="12700" y="13469866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1250612" y="12700"/>
                  </a:lnTo>
                  <a:cubicBezTo>
                    <a:pt x="11274742" y="12700"/>
                    <a:pt x="11293792" y="31750"/>
                    <a:pt x="11293792" y="55880"/>
                  </a:cubicBezTo>
                  <a:lnTo>
                    <a:pt x="11293792" y="13469866"/>
                  </a:lnTo>
                  <a:cubicBezTo>
                    <a:pt x="11293792" y="13493996"/>
                    <a:pt x="11274742" y="13513046"/>
                    <a:pt x="11250612" y="13513046"/>
                  </a:cubicBezTo>
                  <a:lnTo>
                    <a:pt x="55880" y="13513046"/>
                  </a:lnTo>
                  <a:cubicBezTo>
                    <a:pt x="31750" y="13513046"/>
                    <a:pt x="12700" y="13493996"/>
                    <a:pt x="12700" y="13469866"/>
                  </a:cubicBezTo>
                  <a:close/>
                  <a:moveTo>
                    <a:pt x="11335702" y="13513046"/>
                  </a:moveTo>
                  <a:cubicBezTo>
                    <a:pt x="11335702" y="13537175"/>
                    <a:pt x="11316652" y="13556225"/>
                    <a:pt x="11292522" y="13556225"/>
                  </a:cubicBezTo>
                  <a:lnTo>
                    <a:pt x="97790" y="13556225"/>
                  </a:lnTo>
                  <a:cubicBezTo>
                    <a:pt x="78740" y="13556225"/>
                    <a:pt x="62230" y="13543525"/>
                    <a:pt x="57150" y="13525746"/>
                  </a:cubicBezTo>
                  <a:lnTo>
                    <a:pt x="11250612" y="13525746"/>
                  </a:lnTo>
                  <a:cubicBezTo>
                    <a:pt x="11281092" y="13525746"/>
                    <a:pt x="11306492" y="13500346"/>
                    <a:pt x="11306492" y="13469866"/>
                  </a:cubicBezTo>
                  <a:lnTo>
                    <a:pt x="11306492" y="58420"/>
                  </a:lnTo>
                  <a:cubicBezTo>
                    <a:pt x="11323002" y="64770"/>
                    <a:pt x="11335702" y="80010"/>
                    <a:pt x="11335702" y="99060"/>
                  </a:cubicBezTo>
                  <a:lnTo>
                    <a:pt x="11335702" y="1351304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8879761" y="2684150"/>
            <a:ext cx="905001" cy="905001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7372082" y="3952729"/>
            <a:ext cx="3920358" cy="352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We had features such as swiping up on a specific post which expanded a view or sharing elements, and those cannot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replicate the nuances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of a real touch gesture on the phone.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046451" y="2681079"/>
            <a:ext cx="571620" cy="815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56"/>
              </a:lnSpc>
              <a:spcBef>
                <a:spcPct val="0"/>
              </a:spcBef>
            </a:pPr>
            <a:r>
              <a:rPr lang="en-US" b="true" sz="4754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2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2532722" y="3324079"/>
            <a:ext cx="5103101" cy="6101616"/>
            <a:chOff x="0" y="0"/>
            <a:chExt cx="11348402" cy="1356892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57150" y="58420"/>
              <a:ext cx="11278552" cy="13497805"/>
            </a:xfrm>
            <a:custGeom>
              <a:avLst/>
              <a:gdLst/>
              <a:ahLst/>
              <a:cxnLst/>
              <a:rect r="r" b="b" t="t" l="l"/>
              <a:pathLst>
                <a:path h="13497805" w="11278552">
                  <a:moveTo>
                    <a:pt x="11193462" y="13467326"/>
                  </a:moveTo>
                  <a:lnTo>
                    <a:pt x="0" y="13467326"/>
                  </a:lnTo>
                  <a:cubicBezTo>
                    <a:pt x="5080" y="13485105"/>
                    <a:pt x="21590" y="13497805"/>
                    <a:pt x="40640" y="13497805"/>
                  </a:cubicBezTo>
                  <a:lnTo>
                    <a:pt x="11235372" y="13497805"/>
                  </a:lnTo>
                  <a:cubicBezTo>
                    <a:pt x="11259502" y="13497805"/>
                    <a:pt x="11278552" y="13478755"/>
                    <a:pt x="11278552" y="13454626"/>
                  </a:cubicBezTo>
                  <a:lnTo>
                    <a:pt x="11278552" y="40640"/>
                  </a:lnTo>
                  <a:cubicBezTo>
                    <a:pt x="11278552" y="21590"/>
                    <a:pt x="11265852" y="6350"/>
                    <a:pt x="11249342" y="0"/>
                  </a:cubicBezTo>
                  <a:lnTo>
                    <a:pt x="11249342" y="13411446"/>
                  </a:lnTo>
                  <a:cubicBezTo>
                    <a:pt x="11249342" y="13441926"/>
                    <a:pt x="11223942" y="13467326"/>
                    <a:pt x="11193462" y="1346732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2700" y="12700"/>
              <a:ext cx="11281092" cy="13500346"/>
            </a:xfrm>
            <a:custGeom>
              <a:avLst/>
              <a:gdLst/>
              <a:ahLst/>
              <a:cxnLst/>
              <a:rect r="r" b="b" t="t" l="l"/>
              <a:pathLst>
                <a:path h="13500346" w="11281092">
                  <a:moveTo>
                    <a:pt x="43180" y="13500346"/>
                  </a:moveTo>
                  <a:lnTo>
                    <a:pt x="11237912" y="13500346"/>
                  </a:lnTo>
                  <a:cubicBezTo>
                    <a:pt x="11262042" y="13500346"/>
                    <a:pt x="11281092" y="13481296"/>
                    <a:pt x="11281092" y="13457166"/>
                  </a:cubicBezTo>
                  <a:lnTo>
                    <a:pt x="11281092" y="43180"/>
                  </a:lnTo>
                  <a:cubicBezTo>
                    <a:pt x="11281092" y="19050"/>
                    <a:pt x="11262042" y="0"/>
                    <a:pt x="11237912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13457166"/>
                  </a:lnTo>
                  <a:cubicBezTo>
                    <a:pt x="0" y="13481296"/>
                    <a:pt x="19050" y="13500346"/>
                    <a:pt x="43180" y="1350034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348402" cy="13568925"/>
            </a:xfrm>
            <a:custGeom>
              <a:avLst/>
              <a:gdLst/>
              <a:ahLst/>
              <a:cxnLst/>
              <a:rect r="r" b="b" t="t" l="l"/>
              <a:pathLst>
                <a:path h="13568925" w="11348402">
                  <a:moveTo>
                    <a:pt x="11305222" y="44450"/>
                  </a:moveTo>
                  <a:cubicBezTo>
                    <a:pt x="11300142" y="19050"/>
                    <a:pt x="11277282" y="0"/>
                    <a:pt x="11250612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13469866"/>
                  </a:lnTo>
                  <a:cubicBezTo>
                    <a:pt x="0" y="13496536"/>
                    <a:pt x="17780" y="13518125"/>
                    <a:pt x="43180" y="13524475"/>
                  </a:cubicBezTo>
                  <a:cubicBezTo>
                    <a:pt x="48260" y="13549875"/>
                    <a:pt x="71120" y="13568925"/>
                    <a:pt x="97790" y="13568925"/>
                  </a:cubicBezTo>
                  <a:lnTo>
                    <a:pt x="11292522" y="13568925"/>
                  </a:lnTo>
                  <a:cubicBezTo>
                    <a:pt x="11323002" y="13568925"/>
                    <a:pt x="11348402" y="13543525"/>
                    <a:pt x="11348402" y="13513046"/>
                  </a:cubicBezTo>
                  <a:lnTo>
                    <a:pt x="11348402" y="99060"/>
                  </a:lnTo>
                  <a:cubicBezTo>
                    <a:pt x="11348402" y="72390"/>
                    <a:pt x="11330622" y="50800"/>
                    <a:pt x="11305222" y="44450"/>
                  </a:cubicBezTo>
                  <a:close/>
                  <a:moveTo>
                    <a:pt x="12700" y="13469866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1250612" y="12700"/>
                  </a:lnTo>
                  <a:cubicBezTo>
                    <a:pt x="11274742" y="12700"/>
                    <a:pt x="11293792" y="31750"/>
                    <a:pt x="11293792" y="55880"/>
                  </a:cubicBezTo>
                  <a:lnTo>
                    <a:pt x="11293792" y="13469866"/>
                  </a:lnTo>
                  <a:cubicBezTo>
                    <a:pt x="11293792" y="13493996"/>
                    <a:pt x="11274742" y="13513046"/>
                    <a:pt x="11250612" y="13513046"/>
                  </a:cubicBezTo>
                  <a:lnTo>
                    <a:pt x="55880" y="13513046"/>
                  </a:lnTo>
                  <a:cubicBezTo>
                    <a:pt x="31750" y="13513046"/>
                    <a:pt x="12700" y="13493996"/>
                    <a:pt x="12700" y="13469866"/>
                  </a:cubicBezTo>
                  <a:close/>
                  <a:moveTo>
                    <a:pt x="11335702" y="13513046"/>
                  </a:moveTo>
                  <a:cubicBezTo>
                    <a:pt x="11335702" y="13537175"/>
                    <a:pt x="11316652" y="13556225"/>
                    <a:pt x="11292522" y="13556225"/>
                  </a:cubicBezTo>
                  <a:lnTo>
                    <a:pt x="97790" y="13556225"/>
                  </a:lnTo>
                  <a:cubicBezTo>
                    <a:pt x="78740" y="13556225"/>
                    <a:pt x="62230" y="13543525"/>
                    <a:pt x="57150" y="13525746"/>
                  </a:cubicBezTo>
                  <a:lnTo>
                    <a:pt x="11250612" y="13525746"/>
                  </a:lnTo>
                  <a:cubicBezTo>
                    <a:pt x="11281092" y="13525746"/>
                    <a:pt x="11306492" y="13500346"/>
                    <a:pt x="11306492" y="13469866"/>
                  </a:cubicBezTo>
                  <a:lnTo>
                    <a:pt x="11306492" y="58420"/>
                  </a:lnTo>
                  <a:cubicBezTo>
                    <a:pt x="11323002" y="64770"/>
                    <a:pt x="11335702" y="80010"/>
                    <a:pt x="11335702" y="99060"/>
                  </a:cubicBezTo>
                  <a:lnTo>
                    <a:pt x="11335702" y="1351304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4631771" y="2684150"/>
            <a:ext cx="905001" cy="905001"/>
            <a:chOff x="0" y="0"/>
            <a:chExt cx="635000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4798462" y="2681079"/>
            <a:ext cx="571620" cy="815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56"/>
              </a:lnSpc>
              <a:spcBef>
                <a:spcPct val="0"/>
              </a:spcBef>
            </a:pPr>
            <a:r>
              <a:rPr lang="en-US" b="true" sz="4754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124093" y="3952729"/>
            <a:ext cx="3920358" cy="4403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Although we introduced the idea of integrating with user’s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calendar or reminders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, we were not able to test follow-through with those integrations or evaluate </a:t>
            </a:r>
            <a:r>
              <a:rPr lang="en-US" sz="2499" b="true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how helpful 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they actually were within our user’s workflow.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34973" y="2709814"/>
            <a:ext cx="8069294" cy="898997"/>
            <a:chOff x="0" y="0"/>
            <a:chExt cx="10759058" cy="1198663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0759058" cy="1198663"/>
              <a:chOff x="0" y="0"/>
              <a:chExt cx="13038520" cy="1452617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57150" y="58420"/>
                <a:ext cx="12968670" cy="1381497"/>
              </a:xfrm>
              <a:custGeom>
                <a:avLst/>
                <a:gdLst/>
                <a:ahLst/>
                <a:cxnLst/>
                <a:rect r="r" b="b" t="t" l="l"/>
                <a:pathLst>
                  <a:path h="1381497" w="12968670">
                    <a:moveTo>
                      <a:pt x="12883580" y="1351017"/>
                    </a:moveTo>
                    <a:lnTo>
                      <a:pt x="0" y="1351017"/>
                    </a:lnTo>
                    <a:cubicBezTo>
                      <a:pt x="5080" y="1368797"/>
                      <a:pt x="21590" y="1381497"/>
                      <a:pt x="40640" y="1381497"/>
                    </a:cubicBezTo>
                    <a:lnTo>
                      <a:pt x="12925490" y="1381497"/>
                    </a:lnTo>
                    <a:cubicBezTo>
                      <a:pt x="12949620" y="1381497"/>
                      <a:pt x="12968670" y="1362447"/>
                      <a:pt x="12968670" y="1338317"/>
                    </a:cubicBezTo>
                    <a:lnTo>
                      <a:pt x="12968670" y="40640"/>
                    </a:lnTo>
                    <a:cubicBezTo>
                      <a:pt x="12968670" y="21590"/>
                      <a:pt x="12955970" y="6350"/>
                      <a:pt x="12939460" y="0"/>
                    </a:cubicBezTo>
                    <a:lnTo>
                      <a:pt x="12939460" y="1295137"/>
                    </a:lnTo>
                    <a:cubicBezTo>
                      <a:pt x="12939460" y="1325617"/>
                      <a:pt x="12914060" y="1351017"/>
                      <a:pt x="12883580" y="1351017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5" id="5"/>
              <p:cNvSpPr/>
              <p:nvPr/>
            </p:nvSpPr>
            <p:spPr>
              <a:xfrm flipH="false" flipV="false" rot="0">
                <a:off x="12700" y="12700"/>
                <a:ext cx="12971210" cy="1384037"/>
              </a:xfrm>
              <a:custGeom>
                <a:avLst/>
                <a:gdLst/>
                <a:ahLst/>
                <a:cxnLst/>
                <a:rect r="r" b="b" t="t" l="l"/>
                <a:pathLst>
                  <a:path h="1384037" w="12971210">
                    <a:moveTo>
                      <a:pt x="43180" y="1384037"/>
                    </a:moveTo>
                    <a:lnTo>
                      <a:pt x="12928030" y="1384037"/>
                    </a:lnTo>
                    <a:cubicBezTo>
                      <a:pt x="12952160" y="1384037"/>
                      <a:pt x="12971210" y="1364987"/>
                      <a:pt x="12971210" y="1340857"/>
                    </a:cubicBezTo>
                    <a:lnTo>
                      <a:pt x="12971210" y="43180"/>
                    </a:lnTo>
                    <a:cubicBezTo>
                      <a:pt x="12971210" y="19050"/>
                      <a:pt x="12952160" y="0"/>
                      <a:pt x="12928030" y="0"/>
                    </a:cubicBezTo>
                    <a:lnTo>
                      <a:pt x="43180" y="0"/>
                    </a:lnTo>
                    <a:cubicBezTo>
                      <a:pt x="19050" y="0"/>
                      <a:pt x="0" y="19050"/>
                      <a:pt x="0" y="43180"/>
                    </a:cubicBezTo>
                    <a:lnTo>
                      <a:pt x="0" y="1340857"/>
                    </a:lnTo>
                    <a:cubicBezTo>
                      <a:pt x="0" y="1364987"/>
                      <a:pt x="19050" y="1384037"/>
                      <a:pt x="43180" y="1384037"/>
                    </a:cubicBezTo>
                    <a:close/>
                  </a:path>
                </a:pathLst>
              </a:custGeom>
              <a:solidFill>
                <a:srgbClr val="F8F8F8"/>
              </a:solidFill>
            </p:spPr>
          </p:sp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3038520" cy="1452617"/>
              </a:xfrm>
              <a:custGeom>
                <a:avLst/>
                <a:gdLst/>
                <a:ahLst/>
                <a:cxnLst/>
                <a:rect r="r" b="b" t="t" l="l"/>
                <a:pathLst>
                  <a:path h="1452617" w="13038520">
                    <a:moveTo>
                      <a:pt x="12995340" y="44450"/>
                    </a:moveTo>
                    <a:cubicBezTo>
                      <a:pt x="12990260" y="19050"/>
                      <a:pt x="12967400" y="0"/>
                      <a:pt x="12940730" y="0"/>
                    </a:cubicBezTo>
                    <a:lnTo>
                      <a:pt x="55880" y="0"/>
                    </a:lnTo>
                    <a:cubicBezTo>
                      <a:pt x="25400" y="0"/>
                      <a:pt x="0" y="25400"/>
                      <a:pt x="0" y="55880"/>
                    </a:cubicBezTo>
                    <a:lnTo>
                      <a:pt x="0" y="1353557"/>
                    </a:lnTo>
                    <a:cubicBezTo>
                      <a:pt x="0" y="1380227"/>
                      <a:pt x="17780" y="1401817"/>
                      <a:pt x="43180" y="1408167"/>
                    </a:cubicBezTo>
                    <a:cubicBezTo>
                      <a:pt x="48260" y="1433567"/>
                      <a:pt x="71120" y="1452617"/>
                      <a:pt x="97790" y="1452617"/>
                    </a:cubicBezTo>
                    <a:lnTo>
                      <a:pt x="12982640" y="1452617"/>
                    </a:lnTo>
                    <a:cubicBezTo>
                      <a:pt x="13013120" y="1452617"/>
                      <a:pt x="13038520" y="1427217"/>
                      <a:pt x="13038520" y="1396737"/>
                    </a:cubicBezTo>
                    <a:lnTo>
                      <a:pt x="13038520" y="99060"/>
                    </a:lnTo>
                    <a:cubicBezTo>
                      <a:pt x="13038520" y="72390"/>
                      <a:pt x="13020740" y="50800"/>
                      <a:pt x="12995340" y="44450"/>
                    </a:cubicBezTo>
                    <a:close/>
                    <a:moveTo>
                      <a:pt x="12700" y="1353557"/>
                    </a:moveTo>
                    <a:lnTo>
                      <a:pt x="12700" y="55880"/>
                    </a:lnTo>
                    <a:cubicBezTo>
                      <a:pt x="12700" y="31750"/>
                      <a:pt x="31750" y="12700"/>
                      <a:pt x="55880" y="12700"/>
                    </a:cubicBezTo>
                    <a:lnTo>
                      <a:pt x="12940730" y="12700"/>
                    </a:lnTo>
                    <a:cubicBezTo>
                      <a:pt x="12964860" y="12700"/>
                      <a:pt x="12983910" y="31750"/>
                      <a:pt x="12983910" y="55880"/>
                    </a:cubicBezTo>
                    <a:lnTo>
                      <a:pt x="12983910" y="1353557"/>
                    </a:lnTo>
                    <a:cubicBezTo>
                      <a:pt x="12983910" y="1377687"/>
                      <a:pt x="12964860" y="1396737"/>
                      <a:pt x="12940730" y="1396737"/>
                    </a:cubicBezTo>
                    <a:lnTo>
                      <a:pt x="55880" y="1396737"/>
                    </a:lnTo>
                    <a:cubicBezTo>
                      <a:pt x="31750" y="1396737"/>
                      <a:pt x="12700" y="1377687"/>
                      <a:pt x="12700" y="1353557"/>
                    </a:cubicBezTo>
                    <a:close/>
                    <a:moveTo>
                      <a:pt x="13025820" y="1396737"/>
                    </a:moveTo>
                    <a:cubicBezTo>
                      <a:pt x="13025820" y="1420867"/>
                      <a:pt x="13006770" y="1439917"/>
                      <a:pt x="12982640" y="1439917"/>
                    </a:cubicBezTo>
                    <a:lnTo>
                      <a:pt x="97790" y="1439917"/>
                    </a:lnTo>
                    <a:cubicBezTo>
                      <a:pt x="78740" y="1439917"/>
                      <a:pt x="62230" y="1427217"/>
                      <a:pt x="57150" y="1409437"/>
                    </a:cubicBezTo>
                    <a:lnTo>
                      <a:pt x="12940730" y="1409437"/>
                    </a:lnTo>
                    <a:cubicBezTo>
                      <a:pt x="12971210" y="1409437"/>
                      <a:pt x="12996610" y="1384037"/>
                      <a:pt x="12996610" y="1353557"/>
                    </a:cubicBezTo>
                    <a:lnTo>
                      <a:pt x="12996610" y="58420"/>
                    </a:lnTo>
                    <a:cubicBezTo>
                      <a:pt x="13013120" y="64770"/>
                      <a:pt x="13025820" y="80010"/>
                      <a:pt x="13025820" y="99060"/>
                    </a:cubicBezTo>
                    <a:lnTo>
                      <a:pt x="13025820" y="139673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314043" y="307232"/>
              <a:ext cx="584200" cy="584200"/>
            </a:xfrm>
            <a:custGeom>
              <a:avLst/>
              <a:gdLst/>
              <a:ahLst/>
              <a:cxnLst/>
              <a:rect r="r" b="b" t="t" l="l"/>
              <a:pathLst>
                <a:path h="584200" w="584200">
                  <a:moveTo>
                    <a:pt x="0" y="0"/>
                  </a:moveTo>
                  <a:lnTo>
                    <a:pt x="584200" y="0"/>
                  </a:lnTo>
                  <a:lnTo>
                    <a:pt x="584200" y="584200"/>
                  </a:lnTo>
                  <a:lnTo>
                    <a:pt x="0" y="58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3038408" y="2757517"/>
            <a:ext cx="6907697" cy="717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64"/>
              </a:lnSpc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Presentation Roadmap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1830166" y="5516199"/>
            <a:ext cx="13394623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9866060" y="5143500"/>
            <a:ext cx="745399" cy="745399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003354" y="5113621"/>
            <a:ext cx="470811" cy="669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82"/>
              </a:lnSpc>
              <a:spcBef>
                <a:spcPct val="0"/>
              </a:spcBef>
            </a:pPr>
            <a:r>
              <a:rPr lang="en-US" b="true" sz="3916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866060" y="6094225"/>
            <a:ext cx="1895188" cy="662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10"/>
              </a:lnSpc>
              <a:spcBef>
                <a:spcPct val="0"/>
              </a:spcBef>
            </a:pPr>
            <a:r>
              <a:rPr lang="en-US" sz="217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Low-Fi Prototype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7186696" y="5143500"/>
            <a:ext cx="745399" cy="745399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323990" y="5143222"/>
            <a:ext cx="470811" cy="669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82"/>
              </a:lnSpc>
              <a:spcBef>
                <a:spcPct val="0"/>
              </a:spcBef>
            </a:pPr>
            <a:r>
              <a:rPr lang="en-US" b="true" sz="3916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254290" y="6094225"/>
            <a:ext cx="1782531" cy="345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10"/>
              </a:lnSpc>
            </a:pPr>
            <a:r>
              <a:rPr lang="en-US" sz="217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Task Flows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2545425" y="5143500"/>
            <a:ext cx="745399" cy="745399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2682718" y="5113621"/>
            <a:ext cx="470811" cy="669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82"/>
              </a:lnSpc>
              <a:spcBef>
                <a:spcPct val="0"/>
              </a:spcBef>
            </a:pPr>
            <a:r>
              <a:rPr lang="en-US" b="true" sz="3916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545425" y="6094225"/>
            <a:ext cx="4351102" cy="345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10"/>
              </a:lnSpc>
              <a:spcBef>
                <a:spcPct val="0"/>
              </a:spcBef>
            </a:pPr>
            <a:r>
              <a:rPr lang="en-US" sz="217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Testing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5224789" y="5143500"/>
            <a:ext cx="745399" cy="745399"/>
            <a:chOff x="0" y="0"/>
            <a:chExt cx="6350000" cy="6350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5362082" y="5113621"/>
            <a:ext cx="470811" cy="669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82"/>
              </a:lnSpc>
              <a:spcBef>
                <a:spcPct val="0"/>
              </a:spcBef>
            </a:pPr>
            <a:r>
              <a:rPr lang="en-US" b="true" sz="3916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6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353806" y="6094225"/>
            <a:ext cx="4351102" cy="662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217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Results +</a:t>
            </a:r>
          </a:p>
          <a:p>
            <a:pPr algn="l" marL="0" indent="0" lvl="0">
              <a:lnSpc>
                <a:spcPts val="2610"/>
              </a:lnSpc>
              <a:spcBef>
                <a:spcPct val="0"/>
              </a:spcBef>
            </a:pPr>
            <a:r>
              <a:rPr lang="en-US" sz="217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Discussion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4509530" y="5143500"/>
            <a:ext cx="745399" cy="745399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4646824" y="5143222"/>
            <a:ext cx="470811" cy="669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82"/>
              </a:lnSpc>
              <a:spcBef>
                <a:spcPct val="0"/>
              </a:spcBef>
            </a:pPr>
            <a:r>
              <a:rPr lang="en-US" b="true" sz="3916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509530" y="6094225"/>
            <a:ext cx="3049866" cy="662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217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Selected</a:t>
            </a:r>
          </a:p>
          <a:p>
            <a:pPr algn="l" marL="0" indent="0" lvl="0">
              <a:lnSpc>
                <a:spcPts val="2610"/>
              </a:lnSpc>
              <a:spcBef>
                <a:spcPct val="0"/>
              </a:spcBef>
            </a:pPr>
            <a:r>
              <a:rPr lang="en-US" sz="217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Solution 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830166" y="5143500"/>
            <a:ext cx="745399" cy="745399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1967460" y="5143222"/>
            <a:ext cx="470811" cy="669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82"/>
              </a:lnSpc>
              <a:spcBef>
                <a:spcPct val="0"/>
              </a:spcBef>
            </a:pPr>
            <a:r>
              <a:rPr lang="en-US" b="true" sz="3916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1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830166" y="6094225"/>
            <a:ext cx="4351102" cy="662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217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Concept</a:t>
            </a:r>
          </a:p>
          <a:p>
            <a:pPr algn="l" marL="0" indent="0" lvl="0">
              <a:lnSpc>
                <a:spcPts val="2610"/>
              </a:lnSpc>
            </a:pPr>
            <a:r>
              <a:rPr lang="en-US" sz="217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Sketches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</a:t>
            </a: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· Stanford University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89612" y="1317697"/>
            <a:ext cx="11511759" cy="910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80"/>
              </a:lnSpc>
            </a:pPr>
            <a:r>
              <a:rPr lang="en-US" b="true" sz="60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Appendix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89612" y="2656137"/>
            <a:ext cx="15703834" cy="21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  <a:hlinkClick r:id="rId2" tooltip="https://docs.google.com/document/d/1ui2h_GgywORpq-MTob-QfXziJEr70qNjf8QGKcJ6YnY/edit"/>
              </a:rPr>
              <a:t>List of Pros and Cons</a:t>
            </a:r>
          </a:p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  <a:hlinkClick r:id="rId3" tooltip="https://drive.google.com/drive/u/1/folders/1LEBNUsj8YZyUC9CfO65mAkNuIl7YqXMD"/>
              </a:rPr>
              <a:t>Low-Fi Prototype Videos</a:t>
            </a:r>
          </a:p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  <a:hlinkClick r:id="rId4" tooltip="https://docs.google.com/document/d/1eO3cXCK4JpfJfrs25i5eaQuoBtEFMh2Qc1V2QkgGRXQ/edit"/>
              </a:rPr>
              <a:t>Interview Script + Critical Incidents Log</a:t>
            </a:r>
          </a:p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  <a:hlinkClick r:id="rId5" tooltip="https://docs.google.com/forms/d/e/1FAIpQLSdubuuUzmSjhkodnuW5esRxL2nGK4s-EeAHTqmVma6UnNdMrw/viewform"/>
              </a:rPr>
              <a:t>Post-Interview Form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25434" y="3334922"/>
            <a:ext cx="12037131" cy="3617156"/>
            <a:chOff x="0" y="0"/>
            <a:chExt cx="19449828" cy="58446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7150" y="58420"/>
              <a:ext cx="19379978" cy="5773550"/>
            </a:xfrm>
            <a:custGeom>
              <a:avLst/>
              <a:gdLst/>
              <a:ahLst/>
              <a:cxnLst/>
              <a:rect r="r" b="b" t="t" l="l"/>
              <a:pathLst>
                <a:path h="5773550" w="19379978">
                  <a:moveTo>
                    <a:pt x="19294889" y="5743070"/>
                  </a:moveTo>
                  <a:lnTo>
                    <a:pt x="0" y="5743070"/>
                  </a:lnTo>
                  <a:cubicBezTo>
                    <a:pt x="5080" y="5760850"/>
                    <a:pt x="21590" y="5773550"/>
                    <a:pt x="40640" y="5773550"/>
                  </a:cubicBezTo>
                  <a:lnTo>
                    <a:pt x="19336798" y="5773550"/>
                  </a:lnTo>
                  <a:cubicBezTo>
                    <a:pt x="19360928" y="5773550"/>
                    <a:pt x="19379978" y="5754500"/>
                    <a:pt x="19379978" y="5730370"/>
                  </a:cubicBezTo>
                  <a:lnTo>
                    <a:pt x="19379978" y="40640"/>
                  </a:lnTo>
                  <a:cubicBezTo>
                    <a:pt x="19379978" y="21590"/>
                    <a:pt x="19367278" y="6350"/>
                    <a:pt x="19350769" y="0"/>
                  </a:cubicBezTo>
                  <a:lnTo>
                    <a:pt x="19350769" y="5687190"/>
                  </a:lnTo>
                  <a:cubicBezTo>
                    <a:pt x="19350769" y="5717670"/>
                    <a:pt x="19325369" y="5743070"/>
                    <a:pt x="19294889" y="574307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700" y="12700"/>
              <a:ext cx="19382519" cy="5776090"/>
            </a:xfrm>
            <a:custGeom>
              <a:avLst/>
              <a:gdLst/>
              <a:ahLst/>
              <a:cxnLst/>
              <a:rect r="r" b="b" t="t" l="l"/>
              <a:pathLst>
                <a:path h="5776090" w="19382519">
                  <a:moveTo>
                    <a:pt x="43180" y="5776090"/>
                  </a:moveTo>
                  <a:lnTo>
                    <a:pt x="19339339" y="5776090"/>
                  </a:lnTo>
                  <a:cubicBezTo>
                    <a:pt x="19363469" y="5776090"/>
                    <a:pt x="19382519" y="5757040"/>
                    <a:pt x="19382519" y="5732910"/>
                  </a:cubicBezTo>
                  <a:lnTo>
                    <a:pt x="19382519" y="43180"/>
                  </a:lnTo>
                  <a:cubicBezTo>
                    <a:pt x="19382519" y="19050"/>
                    <a:pt x="19363469" y="0"/>
                    <a:pt x="19339339" y="0"/>
                  </a:cubicBezTo>
                  <a:lnTo>
                    <a:pt x="43180" y="0"/>
                  </a:lnTo>
                  <a:cubicBezTo>
                    <a:pt x="19050" y="0"/>
                    <a:pt x="0" y="19050"/>
                    <a:pt x="0" y="43180"/>
                  </a:cubicBezTo>
                  <a:lnTo>
                    <a:pt x="0" y="5732910"/>
                  </a:lnTo>
                  <a:cubicBezTo>
                    <a:pt x="0" y="5757040"/>
                    <a:pt x="19050" y="5776090"/>
                    <a:pt x="43180" y="577609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449828" cy="5844670"/>
            </a:xfrm>
            <a:custGeom>
              <a:avLst/>
              <a:gdLst/>
              <a:ahLst/>
              <a:cxnLst/>
              <a:rect r="r" b="b" t="t" l="l"/>
              <a:pathLst>
                <a:path h="5844670" w="19449828">
                  <a:moveTo>
                    <a:pt x="19406648" y="44450"/>
                  </a:moveTo>
                  <a:cubicBezTo>
                    <a:pt x="19401569" y="19050"/>
                    <a:pt x="19378709" y="0"/>
                    <a:pt x="19352039" y="0"/>
                  </a:cubicBezTo>
                  <a:lnTo>
                    <a:pt x="55880" y="0"/>
                  </a:lnTo>
                  <a:cubicBezTo>
                    <a:pt x="25400" y="0"/>
                    <a:pt x="0" y="25400"/>
                    <a:pt x="0" y="55880"/>
                  </a:cubicBezTo>
                  <a:lnTo>
                    <a:pt x="0" y="5745610"/>
                  </a:lnTo>
                  <a:cubicBezTo>
                    <a:pt x="0" y="5772280"/>
                    <a:pt x="17780" y="5793870"/>
                    <a:pt x="43180" y="5800220"/>
                  </a:cubicBezTo>
                  <a:cubicBezTo>
                    <a:pt x="48260" y="5825620"/>
                    <a:pt x="71120" y="5844670"/>
                    <a:pt x="97790" y="5844670"/>
                  </a:cubicBezTo>
                  <a:lnTo>
                    <a:pt x="19393948" y="5844670"/>
                  </a:lnTo>
                  <a:cubicBezTo>
                    <a:pt x="19424428" y="5844670"/>
                    <a:pt x="19449828" y="5819270"/>
                    <a:pt x="19449828" y="5788790"/>
                  </a:cubicBezTo>
                  <a:lnTo>
                    <a:pt x="19449828" y="99060"/>
                  </a:lnTo>
                  <a:cubicBezTo>
                    <a:pt x="19449828" y="72390"/>
                    <a:pt x="19432048" y="50800"/>
                    <a:pt x="19406648" y="44450"/>
                  </a:cubicBezTo>
                  <a:close/>
                  <a:moveTo>
                    <a:pt x="12700" y="5745610"/>
                  </a:moveTo>
                  <a:lnTo>
                    <a:pt x="12700" y="55880"/>
                  </a:lnTo>
                  <a:cubicBezTo>
                    <a:pt x="12700" y="31750"/>
                    <a:pt x="31750" y="12700"/>
                    <a:pt x="55880" y="12700"/>
                  </a:cubicBezTo>
                  <a:lnTo>
                    <a:pt x="19352039" y="12700"/>
                  </a:lnTo>
                  <a:cubicBezTo>
                    <a:pt x="19376169" y="12700"/>
                    <a:pt x="19395219" y="31750"/>
                    <a:pt x="19395219" y="55880"/>
                  </a:cubicBezTo>
                  <a:lnTo>
                    <a:pt x="19395219" y="5745610"/>
                  </a:lnTo>
                  <a:cubicBezTo>
                    <a:pt x="19395219" y="5769740"/>
                    <a:pt x="19376169" y="5788790"/>
                    <a:pt x="19352039" y="5788790"/>
                  </a:cubicBezTo>
                  <a:lnTo>
                    <a:pt x="55880" y="5788790"/>
                  </a:lnTo>
                  <a:cubicBezTo>
                    <a:pt x="31750" y="5788790"/>
                    <a:pt x="12700" y="5769740"/>
                    <a:pt x="12700" y="5745610"/>
                  </a:cubicBezTo>
                  <a:close/>
                  <a:moveTo>
                    <a:pt x="19437128" y="5788790"/>
                  </a:moveTo>
                  <a:cubicBezTo>
                    <a:pt x="19437128" y="5812920"/>
                    <a:pt x="19418078" y="5831970"/>
                    <a:pt x="19393948" y="5831970"/>
                  </a:cubicBezTo>
                  <a:lnTo>
                    <a:pt x="97790" y="5831970"/>
                  </a:lnTo>
                  <a:cubicBezTo>
                    <a:pt x="78740" y="5831970"/>
                    <a:pt x="62230" y="5819270"/>
                    <a:pt x="57150" y="5801490"/>
                  </a:cubicBezTo>
                  <a:lnTo>
                    <a:pt x="19352039" y="5801490"/>
                  </a:lnTo>
                  <a:cubicBezTo>
                    <a:pt x="19382519" y="5801490"/>
                    <a:pt x="19407919" y="5776090"/>
                    <a:pt x="19407919" y="5745610"/>
                  </a:cubicBezTo>
                  <a:lnTo>
                    <a:pt x="19407919" y="58420"/>
                  </a:lnTo>
                  <a:cubicBezTo>
                    <a:pt x="19424428" y="64770"/>
                    <a:pt x="19437128" y="80010"/>
                    <a:pt x="19437128" y="99060"/>
                  </a:cubicBezTo>
                  <a:lnTo>
                    <a:pt x="19437128" y="578879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3397513" y="4141448"/>
            <a:ext cx="11378655" cy="1737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17"/>
              </a:lnSpc>
            </a:pPr>
            <a:r>
              <a:rPr lang="en-US" b="true" sz="12469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That's a wrap!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1043947">
            <a:off x="10080345" y="3548834"/>
            <a:ext cx="4495072" cy="2795117"/>
          </a:xfrm>
          <a:custGeom>
            <a:avLst/>
            <a:gdLst/>
            <a:ahLst/>
            <a:cxnLst/>
            <a:rect r="r" b="b" t="t" l="l"/>
            <a:pathLst>
              <a:path h="2795117" w="4495072">
                <a:moveTo>
                  <a:pt x="0" y="0"/>
                </a:moveTo>
                <a:lnTo>
                  <a:pt x="4495072" y="0"/>
                </a:lnTo>
                <a:lnTo>
                  <a:pt x="4495072" y="2795117"/>
                </a:lnTo>
                <a:lnTo>
                  <a:pt x="0" y="2795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637641">
            <a:off x="12134039" y="6371094"/>
            <a:ext cx="2325457" cy="1770481"/>
            <a:chOff x="0" y="0"/>
            <a:chExt cx="3100609" cy="2360641"/>
          </a:xfrm>
        </p:grpSpPr>
        <p:grpSp>
          <p:nvGrpSpPr>
            <p:cNvPr name="Group 9" id="9"/>
            <p:cNvGrpSpPr/>
            <p:nvPr/>
          </p:nvGrpSpPr>
          <p:grpSpPr>
            <a:xfrm rot="-265570">
              <a:off x="77191" y="135811"/>
              <a:ext cx="2946226" cy="2114296"/>
              <a:chOff x="0" y="0"/>
              <a:chExt cx="2389119" cy="17145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10160" y="16510"/>
                <a:ext cx="2366259" cy="1686560"/>
              </a:xfrm>
              <a:custGeom>
                <a:avLst/>
                <a:gdLst/>
                <a:ahLst/>
                <a:cxnLst/>
                <a:rect r="r" b="b" t="t" l="l"/>
                <a:pathLst>
                  <a:path h="1686560" w="2366259">
                    <a:moveTo>
                      <a:pt x="2366259" y="1686560"/>
                    </a:moveTo>
                    <a:lnTo>
                      <a:pt x="0" y="1678940"/>
                    </a:lnTo>
                    <a:lnTo>
                      <a:pt x="0" y="598170"/>
                    </a:lnTo>
                    <a:lnTo>
                      <a:pt x="17780" y="19050"/>
                    </a:lnTo>
                    <a:lnTo>
                      <a:pt x="1177809" y="0"/>
                    </a:lnTo>
                    <a:lnTo>
                      <a:pt x="2347209" y="5080"/>
                    </a:lnTo>
                    <a:close/>
                  </a:path>
                </a:pathLst>
              </a:custGeom>
              <a:solidFill>
                <a:srgbClr val="F6B7A2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-3810" y="0"/>
                <a:ext cx="2395469" cy="1713230"/>
              </a:xfrm>
              <a:custGeom>
                <a:avLst/>
                <a:gdLst/>
                <a:ahLst/>
                <a:cxnLst/>
                <a:rect r="r" b="b" t="t" l="l"/>
                <a:pathLst>
                  <a:path h="1713230" w="2395469">
                    <a:moveTo>
                      <a:pt x="2361179" y="21590"/>
                    </a:moveTo>
                    <a:cubicBezTo>
                      <a:pt x="2362449" y="34290"/>
                      <a:pt x="2362449" y="44450"/>
                      <a:pt x="2363719" y="54610"/>
                    </a:cubicBezTo>
                    <a:cubicBezTo>
                      <a:pt x="2366259" y="88900"/>
                      <a:pt x="2367529" y="124460"/>
                      <a:pt x="2370069" y="158750"/>
                    </a:cubicBezTo>
                    <a:cubicBezTo>
                      <a:pt x="2370069" y="208280"/>
                      <a:pt x="2382769" y="1184910"/>
                      <a:pt x="2389119" y="1234440"/>
                    </a:cubicBezTo>
                    <a:cubicBezTo>
                      <a:pt x="2395469" y="1309370"/>
                      <a:pt x="2391659" y="1385570"/>
                      <a:pt x="2391659" y="1460500"/>
                    </a:cubicBezTo>
                    <a:cubicBezTo>
                      <a:pt x="2391659" y="1526540"/>
                      <a:pt x="2392929" y="1587500"/>
                      <a:pt x="2394199" y="1652270"/>
                    </a:cubicBezTo>
                    <a:cubicBezTo>
                      <a:pt x="2394199" y="1673860"/>
                      <a:pt x="2394199" y="1687830"/>
                      <a:pt x="2394199" y="1711960"/>
                    </a:cubicBezTo>
                    <a:cubicBezTo>
                      <a:pt x="2371339" y="1711960"/>
                      <a:pt x="2351019" y="1713230"/>
                      <a:pt x="2328491" y="1711960"/>
                    </a:cubicBezTo>
                    <a:cubicBezTo>
                      <a:pt x="2210837" y="1706880"/>
                      <a:pt x="2091374" y="1713230"/>
                      <a:pt x="1973721" y="1708150"/>
                    </a:cubicBezTo>
                    <a:cubicBezTo>
                      <a:pt x="1903129" y="1704340"/>
                      <a:pt x="1834347" y="1706880"/>
                      <a:pt x="1763755" y="1704340"/>
                    </a:cubicBezTo>
                    <a:cubicBezTo>
                      <a:pt x="1731174" y="1703070"/>
                      <a:pt x="1698593" y="1701800"/>
                      <a:pt x="1666012" y="1700530"/>
                    </a:cubicBezTo>
                    <a:cubicBezTo>
                      <a:pt x="1646102" y="1700530"/>
                      <a:pt x="1628001" y="1701800"/>
                      <a:pt x="1608091" y="1701800"/>
                    </a:cubicBezTo>
                    <a:cubicBezTo>
                      <a:pt x="1557409" y="1700530"/>
                      <a:pt x="1418035" y="1701800"/>
                      <a:pt x="1367354" y="1700530"/>
                    </a:cubicBezTo>
                    <a:cubicBezTo>
                      <a:pt x="1331153" y="1699260"/>
                      <a:pt x="607133" y="1708150"/>
                      <a:pt x="570932" y="1706880"/>
                    </a:cubicBezTo>
                    <a:cubicBezTo>
                      <a:pt x="561882" y="1706880"/>
                      <a:pt x="551021" y="1708150"/>
                      <a:pt x="541971" y="1708150"/>
                    </a:cubicBezTo>
                    <a:cubicBezTo>
                      <a:pt x="520251" y="1708150"/>
                      <a:pt x="500340" y="1709420"/>
                      <a:pt x="478619" y="1709420"/>
                    </a:cubicBezTo>
                    <a:cubicBezTo>
                      <a:pt x="424318" y="1709420"/>
                      <a:pt x="371826" y="1708150"/>
                      <a:pt x="317525" y="1706880"/>
                    </a:cubicBezTo>
                    <a:cubicBezTo>
                      <a:pt x="284944" y="1705610"/>
                      <a:pt x="252363" y="1704340"/>
                      <a:pt x="221592" y="1703070"/>
                    </a:cubicBezTo>
                    <a:cubicBezTo>
                      <a:pt x="163671" y="1701800"/>
                      <a:pt x="105749" y="1700530"/>
                      <a:pt x="48260" y="1700530"/>
                    </a:cubicBezTo>
                    <a:cubicBezTo>
                      <a:pt x="38100" y="1700530"/>
                      <a:pt x="29210" y="1700530"/>
                      <a:pt x="19050" y="1699260"/>
                    </a:cubicBezTo>
                    <a:cubicBezTo>
                      <a:pt x="10160" y="1697990"/>
                      <a:pt x="5080" y="1691640"/>
                      <a:pt x="7620" y="1682750"/>
                    </a:cubicBezTo>
                    <a:cubicBezTo>
                      <a:pt x="16510" y="1651000"/>
                      <a:pt x="12700" y="1619250"/>
                      <a:pt x="11430" y="1586230"/>
                    </a:cubicBezTo>
                    <a:cubicBezTo>
                      <a:pt x="10160" y="1518920"/>
                      <a:pt x="6350" y="1452880"/>
                      <a:pt x="7620" y="1385570"/>
                    </a:cubicBezTo>
                    <a:cubicBezTo>
                      <a:pt x="5080" y="1301750"/>
                      <a:pt x="0" y="264160"/>
                      <a:pt x="7620" y="179070"/>
                    </a:cubicBezTo>
                    <a:cubicBezTo>
                      <a:pt x="8890" y="162560"/>
                      <a:pt x="7620" y="144780"/>
                      <a:pt x="8890" y="128270"/>
                    </a:cubicBezTo>
                    <a:cubicBezTo>
                      <a:pt x="10160" y="101600"/>
                      <a:pt x="12700" y="7239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0498" y="30480"/>
                      <a:pt x="89459" y="29210"/>
                    </a:cubicBezTo>
                    <a:cubicBezTo>
                      <a:pt x="138330" y="25400"/>
                      <a:pt x="187201" y="22860"/>
                      <a:pt x="237883" y="20320"/>
                    </a:cubicBezTo>
                    <a:cubicBezTo>
                      <a:pt x="272274" y="17780"/>
                      <a:pt x="306665" y="16510"/>
                      <a:pt x="339246" y="13970"/>
                    </a:cubicBezTo>
                    <a:cubicBezTo>
                      <a:pt x="371826" y="11430"/>
                      <a:pt x="406217" y="8890"/>
                      <a:pt x="438798" y="8890"/>
                    </a:cubicBezTo>
                    <a:cubicBezTo>
                      <a:pt x="474999" y="7620"/>
                      <a:pt x="511200" y="10160"/>
                      <a:pt x="547401" y="8890"/>
                    </a:cubicBezTo>
                    <a:cubicBezTo>
                      <a:pt x="592653" y="8890"/>
                      <a:pt x="1412605" y="6350"/>
                      <a:pt x="1457857" y="5080"/>
                    </a:cubicBezTo>
                    <a:cubicBezTo>
                      <a:pt x="1501298" y="3810"/>
                      <a:pt x="1544739" y="2540"/>
                      <a:pt x="1589990" y="2540"/>
                    </a:cubicBezTo>
                    <a:cubicBezTo>
                      <a:pt x="1664202" y="1270"/>
                      <a:pt x="1736604" y="0"/>
                      <a:pt x="1810816" y="0"/>
                    </a:cubicBezTo>
                    <a:cubicBezTo>
                      <a:pt x="1841587" y="0"/>
                      <a:pt x="1874168" y="2540"/>
                      <a:pt x="1904939" y="2540"/>
                    </a:cubicBezTo>
                    <a:cubicBezTo>
                      <a:pt x="1990011" y="3810"/>
                      <a:pt x="2076894" y="5080"/>
                      <a:pt x="2161966" y="7620"/>
                    </a:cubicBezTo>
                    <a:cubicBezTo>
                      <a:pt x="2207217" y="8890"/>
                      <a:pt x="2252468" y="12700"/>
                      <a:pt x="2297720" y="16510"/>
                    </a:cubicBezTo>
                    <a:cubicBezTo>
                      <a:pt x="2308580" y="16510"/>
                      <a:pt x="2319440" y="16510"/>
                      <a:pt x="2328491" y="16510"/>
                    </a:cubicBezTo>
                    <a:cubicBezTo>
                      <a:pt x="2342129" y="17780"/>
                      <a:pt x="2351019" y="20320"/>
                      <a:pt x="2361179" y="21590"/>
                    </a:cubicBezTo>
                    <a:close/>
                    <a:moveTo>
                      <a:pt x="2371339" y="1695450"/>
                    </a:moveTo>
                    <a:cubicBezTo>
                      <a:pt x="2372609" y="1678940"/>
                      <a:pt x="2373879" y="1666240"/>
                      <a:pt x="2373879" y="1653540"/>
                    </a:cubicBezTo>
                    <a:cubicBezTo>
                      <a:pt x="2372609" y="1581150"/>
                      <a:pt x="2371339" y="1513840"/>
                      <a:pt x="2371339" y="1441450"/>
                    </a:cubicBezTo>
                    <a:cubicBezTo>
                      <a:pt x="2371339" y="1408430"/>
                      <a:pt x="2373879" y="1375410"/>
                      <a:pt x="2372609" y="1342390"/>
                    </a:cubicBezTo>
                    <a:cubicBezTo>
                      <a:pt x="2372609" y="1311910"/>
                      <a:pt x="2371339" y="1280160"/>
                      <a:pt x="2370069" y="1249680"/>
                    </a:cubicBezTo>
                    <a:cubicBezTo>
                      <a:pt x="2364989" y="1202690"/>
                      <a:pt x="2353559" y="229870"/>
                      <a:pt x="2353559" y="182880"/>
                    </a:cubicBezTo>
                    <a:cubicBezTo>
                      <a:pt x="2351019" y="143510"/>
                      <a:pt x="2348479" y="102870"/>
                      <a:pt x="2345939" y="63500"/>
                    </a:cubicBezTo>
                    <a:cubicBezTo>
                      <a:pt x="2344669" y="44450"/>
                      <a:pt x="2343399" y="43180"/>
                      <a:pt x="2323060" y="41910"/>
                    </a:cubicBezTo>
                    <a:cubicBezTo>
                      <a:pt x="2317630" y="41910"/>
                      <a:pt x="2314010" y="41910"/>
                      <a:pt x="2308580" y="40640"/>
                    </a:cubicBezTo>
                    <a:cubicBezTo>
                      <a:pt x="2263329" y="36830"/>
                      <a:pt x="2216267" y="31750"/>
                      <a:pt x="2171016" y="30480"/>
                    </a:cubicBezTo>
                    <a:cubicBezTo>
                      <a:pt x="2060603" y="26670"/>
                      <a:pt x="1948380" y="25400"/>
                      <a:pt x="1837967" y="22860"/>
                    </a:cubicBezTo>
                    <a:cubicBezTo>
                      <a:pt x="1821677" y="22860"/>
                      <a:pt x="1803576" y="22860"/>
                      <a:pt x="1787286" y="22860"/>
                    </a:cubicBezTo>
                    <a:cubicBezTo>
                      <a:pt x="1760135" y="22860"/>
                      <a:pt x="1732984" y="22860"/>
                      <a:pt x="1707643" y="22860"/>
                    </a:cubicBezTo>
                    <a:cubicBezTo>
                      <a:pt x="1649722" y="22860"/>
                      <a:pt x="1591800" y="22860"/>
                      <a:pt x="1535689" y="24130"/>
                    </a:cubicBezTo>
                    <a:cubicBezTo>
                      <a:pt x="1486817" y="25400"/>
                      <a:pt x="663245" y="29210"/>
                      <a:pt x="614373" y="29210"/>
                    </a:cubicBezTo>
                    <a:cubicBezTo>
                      <a:pt x="534731" y="29210"/>
                      <a:pt x="455089" y="26670"/>
                      <a:pt x="375447" y="33020"/>
                    </a:cubicBezTo>
                    <a:cubicBezTo>
                      <a:pt x="333815" y="36830"/>
                      <a:pt x="293994" y="36830"/>
                      <a:pt x="254173" y="38100"/>
                    </a:cubicBezTo>
                    <a:cubicBezTo>
                      <a:pt x="185391" y="41910"/>
                      <a:pt x="116609" y="45720"/>
                      <a:pt x="49530" y="50800"/>
                    </a:cubicBezTo>
                    <a:cubicBezTo>
                      <a:pt x="36830" y="50800"/>
                      <a:pt x="34290" y="53340"/>
                      <a:pt x="33020" y="68580"/>
                    </a:cubicBezTo>
                    <a:cubicBezTo>
                      <a:pt x="31750" y="91440"/>
                      <a:pt x="31750" y="114300"/>
                      <a:pt x="30480" y="137160"/>
                    </a:cubicBezTo>
                    <a:cubicBezTo>
                      <a:pt x="29210" y="175260"/>
                      <a:pt x="26670" y="212090"/>
                      <a:pt x="25400" y="250190"/>
                    </a:cubicBezTo>
                    <a:cubicBezTo>
                      <a:pt x="20320" y="290830"/>
                      <a:pt x="26670" y="1283970"/>
                      <a:pt x="29210" y="1324610"/>
                    </a:cubicBezTo>
                    <a:cubicBezTo>
                      <a:pt x="29210" y="1367790"/>
                      <a:pt x="29210" y="1412240"/>
                      <a:pt x="30480" y="1455420"/>
                    </a:cubicBezTo>
                    <a:cubicBezTo>
                      <a:pt x="30480" y="1487170"/>
                      <a:pt x="33020" y="1518920"/>
                      <a:pt x="33020" y="1550670"/>
                    </a:cubicBezTo>
                    <a:cubicBezTo>
                      <a:pt x="33020" y="1584960"/>
                      <a:pt x="33020" y="1619250"/>
                      <a:pt x="31750" y="1653540"/>
                    </a:cubicBezTo>
                    <a:cubicBezTo>
                      <a:pt x="31750" y="1657350"/>
                      <a:pt x="31750" y="1659890"/>
                      <a:pt x="31750" y="1663700"/>
                    </a:cubicBezTo>
                    <a:cubicBezTo>
                      <a:pt x="31750" y="1673860"/>
                      <a:pt x="35560" y="1677670"/>
                      <a:pt x="44450" y="1677670"/>
                    </a:cubicBezTo>
                    <a:cubicBezTo>
                      <a:pt x="64118" y="1677670"/>
                      <a:pt x="89459" y="1678940"/>
                      <a:pt x="112989" y="1678940"/>
                    </a:cubicBezTo>
                    <a:cubicBezTo>
                      <a:pt x="147380" y="1678940"/>
                      <a:pt x="183581" y="1676400"/>
                      <a:pt x="217972" y="1678940"/>
                    </a:cubicBezTo>
                    <a:cubicBezTo>
                      <a:pt x="274084" y="1682750"/>
                      <a:pt x="330195" y="1685290"/>
                      <a:pt x="386307" y="1684020"/>
                    </a:cubicBezTo>
                    <a:cubicBezTo>
                      <a:pt x="422508" y="1682750"/>
                      <a:pt x="456899" y="1685290"/>
                      <a:pt x="493100" y="1685290"/>
                    </a:cubicBezTo>
                    <a:cubicBezTo>
                      <a:pt x="545591" y="1685290"/>
                      <a:pt x="598083" y="1684020"/>
                      <a:pt x="650574" y="1685290"/>
                    </a:cubicBezTo>
                    <a:cubicBezTo>
                      <a:pt x="728406" y="1686560"/>
                      <a:pt x="1582750" y="1676400"/>
                      <a:pt x="1662392" y="1678940"/>
                    </a:cubicBezTo>
                    <a:cubicBezTo>
                      <a:pt x="1696783" y="1680210"/>
                      <a:pt x="1731174" y="1681480"/>
                      <a:pt x="1763755" y="1681480"/>
                    </a:cubicBezTo>
                    <a:cubicBezTo>
                      <a:pt x="1823487" y="1684020"/>
                      <a:pt x="1881408" y="1680210"/>
                      <a:pt x="1941140" y="1684020"/>
                    </a:cubicBezTo>
                    <a:cubicBezTo>
                      <a:pt x="1990011" y="1686560"/>
                      <a:pt x="2038882" y="1686560"/>
                      <a:pt x="2087754" y="1689100"/>
                    </a:cubicBezTo>
                    <a:cubicBezTo>
                      <a:pt x="2160156" y="1692910"/>
                      <a:pt x="2232558" y="1695450"/>
                      <a:pt x="2304960" y="1696720"/>
                    </a:cubicBezTo>
                    <a:cubicBezTo>
                      <a:pt x="2332111" y="1696720"/>
                      <a:pt x="2351019" y="1695450"/>
                      <a:pt x="2371339" y="169545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name="TextBox 12" id="12"/>
            <p:cNvSpPr txBox="true"/>
            <p:nvPr/>
          </p:nvSpPr>
          <p:spPr>
            <a:xfrm rot="-265570">
              <a:off x="294096" y="721164"/>
              <a:ext cx="2521652" cy="8496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394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Thank you for listening.</a:t>
              </a:r>
            </a:p>
          </p:txBody>
        </p:sp>
        <p:sp>
          <p:nvSpPr>
            <p:cNvPr name="AutoShape 13" id="13"/>
            <p:cNvSpPr/>
            <p:nvPr/>
          </p:nvSpPr>
          <p:spPr>
            <a:xfrm rot="-467291">
              <a:off x="1186538" y="38429"/>
              <a:ext cx="580769" cy="199801"/>
            </a:xfrm>
            <a:prstGeom prst="rect">
              <a:avLst/>
            </a:prstGeom>
            <a:solidFill>
              <a:srgbClr val="000000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</a:t>
            </a: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· Stanford University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88121" y="3541763"/>
            <a:ext cx="11511759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0"/>
              </a:lnSpc>
            </a:pPr>
            <a:r>
              <a:rPr lang="en-US" b="true" sz="60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Concept Sketches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952500"/>
            <a:ext cx="6212797" cy="405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CS 147</a:t>
            </a: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· Stanford University</a:t>
            </a:r>
          </a:p>
        </p:txBody>
      </p:sp>
      <p:sp>
        <p:nvSpPr>
          <p:cNvPr name="AutoShape 4" id="4"/>
          <p:cNvSpPr/>
          <p:nvPr/>
        </p:nvSpPr>
        <p:spPr>
          <a:xfrm>
            <a:off x="1110754" y="6044586"/>
            <a:ext cx="19251599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931169" y="5162398"/>
            <a:ext cx="1764375" cy="1764375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586114" y="5454036"/>
            <a:ext cx="45448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46503" y="952500"/>
            <a:ext cx="6212797" cy="40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Oct 25 2024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2903" y="1732278"/>
            <a:ext cx="8371097" cy="6822444"/>
          </a:xfrm>
          <a:custGeom>
            <a:avLst/>
            <a:gdLst/>
            <a:ahLst/>
            <a:cxnLst/>
            <a:rect r="r" b="b" t="t" l="l"/>
            <a:pathLst>
              <a:path h="6822444" w="8371097">
                <a:moveTo>
                  <a:pt x="0" y="0"/>
                </a:moveTo>
                <a:lnTo>
                  <a:pt x="8371097" y="0"/>
                </a:lnTo>
                <a:lnTo>
                  <a:pt x="8371097" y="6822444"/>
                </a:lnTo>
                <a:lnTo>
                  <a:pt x="0" y="6822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1354" y="3435773"/>
            <a:ext cx="7787946" cy="6308237"/>
          </a:xfrm>
          <a:custGeom>
            <a:avLst/>
            <a:gdLst/>
            <a:ahLst/>
            <a:cxnLst/>
            <a:rect r="r" b="b" t="t" l="l"/>
            <a:pathLst>
              <a:path h="6308237" w="7787946">
                <a:moveTo>
                  <a:pt x="0" y="0"/>
                </a:moveTo>
                <a:lnTo>
                  <a:pt x="7787946" y="0"/>
                </a:lnTo>
                <a:lnTo>
                  <a:pt x="7787946" y="6308237"/>
                </a:lnTo>
                <a:lnTo>
                  <a:pt x="0" y="6308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509167" y="674942"/>
            <a:ext cx="8472797" cy="71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Concept Sketches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09167" y="674942"/>
            <a:ext cx="8472797" cy="71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Concept Sketches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204480" y="4589850"/>
            <a:ext cx="9554968" cy="5697150"/>
          </a:xfrm>
          <a:custGeom>
            <a:avLst/>
            <a:gdLst/>
            <a:ahLst/>
            <a:cxnLst/>
            <a:rect r="r" b="b" t="t" l="l"/>
            <a:pathLst>
              <a:path h="5697150" w="9554968">
                <a:moveTo>
                  <a:pt x="0" y="0"/>
                </a:moveTo>
                <a:lnTo>
                  <a:pt x="9554968" y="0"/>
                </a:lnTo>
                <a:lnTo>
                  <a:pt x="9554968" y="5697150"/>
                </a:lnTo>
                <a:lnTo>
                  <a:pt x="0" y="569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664918"/>
            <a:ext cx="9056482" cy="5773507"/>
          </a:xfrm>
          <a:custGeom>
            <a:avLst/>
            <a:gdLst/>
            <a:ahLst/>
            <a:cxnLst/>
            <a:rect r="r" b="b" t="t" l="l"/>
            <a:pathLst>
              <a:path h="5773507" w="9056482">
                <a:moveTo>
                  <a:pt x="0" y="0"/>
                </a:moveTo>
                <a:lnTo>
                  <a:pt x="9056482" y="0"/>
                </a:lnTo>
                <a:lnTo>
                  <a:pt x="9056482" y="5773507"/>
                </a:lnTo>
                <a:lnTo>
                  <a:pt x="0" y="5773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2229930" y="310298"/>
            <a:ext cx="5179437" cy="8949350"/>
          </a:xfrm>
          <a:custGeom>
            <a:avLst/>
            <a:gdLst/>
            <a:ahLst/>
            <a:cxnLst/>
            <a:rect r="r" b="b" t="t" l="l"/>
            <a:pathLst>
              <a:path h="8949350" w="5179437">
                <a:moveTo>
                  <a:pt x="0" y="0"/>
                </a:moveTo>
                <a:lnTo>
                  <a:pt x="5179437" y="0"/>
                </a:lnTo>
                <a:lnTo>
                  <a:pt x="5179437" y="8949350"/>
                </a:lnTo>
                <a:lnTo>
                  <a:pt x="0" y="8949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0873957" y="2350297"/>
            <a:ext cx="4718266" cy="8717350"/>
          </a:xfrm>
          <a:custGeom>
            <a:avLst/>
            <a:gdLst/>
            <a:ahLst/>
            <a:cxnLst/>
            <a:rect r="r" b="b" t="t" l="l"/>
            <a:pathLst>
              <a:path h="8717350" w="4718266">
                <a:moveTo>
                  <a:pt x="0" y="0"/>
                </a:moveTo>
                <a:lnTo>
                  <a:pt x="4718266" y="0"/>
                </a:lnTo>
                <a:lnTo>
                  <a:pt x="4718266" y="8717350"/>
                </a:lnTo>
                <a:lnTo>
                  <a:pt x="0" y="8717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509167" y="674942"/>
            <a:ext cx="8472797" cy="71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Concept Sketches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08928" y="1826213"/>
            <a:ext cx="13870143" cy="8460787"/>
          </a:xfrm>
          <a:custGeom>
            <a:avLst/>
            <a:gdLst/>
            <a:ahLst/>
            <a:cxnLst/>
            <a:rect r="r" b="b" t="t" l="l"/>
            <a:pathLst>
              <a:path h="8460787" w="13870143">
                <a:moveTo>
                  <a:pt x="0" y="0"/>
                </a:moveTo>
                <a:lnTo>
                  <a:pt x="13870144" y="0"/>
                </a:lnTo>
                <a:lnTo>
                  <a:pt x="13870144" y="8460787"/>
                </a:lnTo>
                <a:lnTo>
                  <a:pt x="0" y="8460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988306" y="4063241"/>
            <a:ext cx="4858284" cy="7319449"/>
          </a:xfrm>
          <a:custGeom>
            <a:avLst/>
            <a:gdLst/>
            <a:ahLst/>
            <a:cxnLst/>
            <a:rect r="r" b="b" t="t" l="l"/>
            <a:pathLst>
              <a:path h="7319449" w="4858284">
                <a:moveTo>
                  <a:pt x="0" y="0"/>
                </a:moveTo>
                <a:lnTo>
                  <a:pt x="4858285" y="0"/>
                </a:lnTo>
                <a:lnTo>
                  <a:pt x="4858285" y="7319450"/>
                </a:lnTo>
                <a:lnTo>
                  <a:pt x="0" y="7319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509167" y="674942"/>
            <a:ext cx="8472797" cy="717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64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Final Realization Sketches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DAGUCiggbkY</dc:identifier>
  <dcterms:modified xsi:type="dcterms:W3CDTF">2011-08-01T06:04:30Z</dcterms:modified>
  <cp:revision>1</cp:revision>
  <dc:title>A5: Low-fi Prototyping</dc:title>
</cp:coreProperties>
</file>