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RoxboroughCF Bold" charset="1" panose="00000800000000000000"/>
      <p:regular r:id="rId30"/>
    </p:embeddedFont>
    <p:embeddedFont>
      <p:font typeface="Telegraf" charset="1" panose="00000500000000000000"/>
      <p:regular r:id="rId31"/>
    </p:embeddedFont>
    <p:embeddedFont>
      <p:font typeface="Telegraf Bold" charset="1" panose="000008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youtu.be/B_yu-jzJjVM?si=YQbHCJbnnyNJu768" TargetMode="External" Type="http://schemas.openxmlformats.org/officeDocument/2006/relationships/hyperlink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34147" y="4660409"/>
            <a:ext cx="7513983" cy="1502797"/>
          </a:xfrm>
          <a:custGeom>
            <a:avLst/>
            <a:gdLst/>
            <a:ahLst/>
            <a:cxnLst/>
            <a:rect r="r" b="b" t="t" l="l"/>
            <a:pathLst>
              <a:path h="1502797" w="7513983">
                <a:moveTo>
                  <a:pt x="0" y="0"/>
                </a:moveTo>
                <a:lnTo>
                  <a:pt x="7513983" y="0"/>
                </a:lnTo>
                <a:lnTo>
                  <a:pt x="7513983" y="1502797"/>
                </a:lnTo>
                <a:lnTo>
                  <a:pt x="0" y="1502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35098" y="3567391"/>
            <a:ext cx="10134010" cy="340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17"/>
              </a:lnSpc>
            </a:pPr>
            <a:r>
              <a:rPr lang="en-US" b="true" sz="12469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A4: Concept Video</a:t>
            </a:r>
          </a:p>
        </p:txBody>
      </p:sp>
      <p:grpSp>
        <p:nvGrpSpPr>
          <p:cNvPr name="Group 4" id="4"/>
          <p:cNvGrpSpPr/>
          <p:nvPr/>
        </p:nvGrpSpPr>
        <p:grpSpPr>
          <a:xfrm rot="-376577">
            <a:off x="12619292" y="6681847"/>
            <a:ext cx="2880959" cy="2279736"/>
            <a:chOff x="0" y="0"/>
            <a:chExt cx="2166656" cy="1714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160" y="16510"/>
              <a:ext cx="2143796" cy="1686560"/>
            </a:xfrm>
            <a:custGeom>
              <a:avLst/>
              <a:gdLst/>
              <a:ahLst/>
              <a:cxnLst/>
              <a:rect r="r" b="b" t="t" l="l"/>
              <a:pathLst>
                <a:path h="1686560" w="2143796">
                  <a:moveTo>
                    <a:pt x="2143796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1066864" y="0"/>
                  </a:lnTo>
                  <a:lnTo>
                    <a:pt x="21247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-3810" y="0"/>
              <a:ext cx="2173006" cy="1713230"/>
            </a:xfrm>
            <a:custGeom>
              <a:avLst/>
              <a:gdLst/>
              <a:ahLst/>
              <a:cxnLst/>
              <a:rect r="r" b="b" t="t" l="l"/>
              <a:pathLst>
                <a:path h="1713230" w="2173006">
                  <a:moveTo>
                    <a:pt x="2138716" y="21590"/>
                  </a:moveTo>
                  <a:cubicBezTo>
                    <a:pt x="2139986" y="34290"/>
                    <a:pt x="2139986" y="44450"/>
                    <a:pt x="2141256" y="54610"/>
                  </a:cubicBezTo>
                  <a:cubicBezTo>
                    <a:pt x="2143796" y="88900"/>
                    <a:pt x="2145066" y="124460"/>
                    <a:pt x="2147606" y="158750"/>
                  </a:cubicBezTo>
                  <a:cubicBezTo>
                    <a:pt x="2147606" y="208280"/>
                    <a:pt x="2160306" y="1184910"/>
                    <a:pt x="2166656" y="1234440"/>
                  </a:cubicBezTo>
                  <a:cubicBezTo>
                    <a:pt x="2173006" y="1309370"/>
                    <a:pt x="2169196" y="1385570"/>
                    <a:pt x="2169196" y="1460500"/>
                  </a:cubicBezTo>
                  <a:cubicBezTo>
                    <a:pt x="2169196" y="1526540"/>
                    <a:pt x="2170466" y="1587500"/>
                    <a:pt x="2171736" y="1652270"/>
                  </a:cubicBezTo>
                  <a:cubicBezTo>
                    <a:pt x="2171736" y="1673860"/>
                    <a:pt x="2171736" y="1687830"/>
                    <a:pt x="2171736" y="1711960"/>
                  </a:cubicBezTo>
                  <a:cubicBezTo>
                    <a:pt x="2148876" y="1711960"/>
                    <a:pt x="2128556" y="1713230"/>
                    <a:pt x="2106749" y="1711960"/>
                  </a:cubicBezTo>
                  <a:cubicBezTo>
                    <a:pt x="2000563" y="1706880"/>
                    <a:pt x="1892744" y="1713230"/>
                    <a:pt x="1786559" y="1708150"/>
                  </a:cubicBezTo>
                  <a:cubicBezTo>
                    <a:pt x="1722848" y="1704340"/>
                    <a:pt x="1660770" y="1706880"/>
                    <a:pt x="1597058" y="1704340"/>
                  </a:cubicBezTo>
                  <a:cubicBezTo>
                    <a:pt x="1567653" y="1703070"/>
                    <a:pt x="1538248" y="1701800"/>
                    <a:pt x="1508843" y="1700530"/>
                  </a:cubicBezTo>
                  <a:cubicBezTo>
                    <a:pt x="1490873" y="1700530"/>
                    <a:pt x="1474537" y="1701800"/>
                    <a:pt x="1456567" y="1701800"/>
                  </a:cubicBezTo>
                  <a:cubicBezTo>
                    <a:pt x="1410825" y="1700530"/>
                    <a:pt x="1285036" y="1701800"/>
                    <a:pt x="1239295" y="1700530"/>
                  </a:cubicBezTo>
                  <a:cubicBezTo>
                    <a:pt x="1206623" y="1699260"/>
                    <a:pt x="553173" y="1708150"/>
                    <a:pt x="520501" y="1706880"/>
                  </a:cubicBezTo>
                  <a:cubicBezTo>
                    <a:pt x="512333" y="1706880"/>
                    <a:pt x="502531" y="1708150"/>
                    <a:pt x="494363" y="1708150"/>
                  </a:cubicBezTo>
                  <a:cubicBezTo>
                    <a:pt x="474759" y="1708150"/>
                    <a:pt x="456789" y="1709420"/>
                    <a:pt x="437186" y="1709420"/>
                  </a:cubicBezTo>
                  <a:cubicBezTo>
                    <a:pt x="388177" y="1709420"/>
                    <a:pt x="340802" y="1708150"/>
                    <a:pt x="291794" y="1706880"/>
                  </a:cubicBezTo>
                  <a:cubicBezTo>
                    <a:pt x="262388" y="1705610"/>
                    <a:pt x="232983" y="1704340"/>
                    <a:pt x="205212" y="1703070"/>
                  </a:cubicBezTo>
                  <a:cubicBezTo>
                    <a:pt x="152936" y="1701800"/>
                    <a:pt x="100660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19" y="30480"/>
                    <a:pt x="85957" y="29210"/>
                  </a:cubicBezTo>
                  <a:cubicBezTo>
                    <a:pt x="130065" y="25400"/>
                    <a:pt x="174173" y="22860"/>
                    <a:pt x="219914" y="20320"/>
                  </a:cubicBezTo>
                  <a:cubicBezTo>
                    <a:pt x="250953" y="17780"/>
                    <a:pt x="281992" y="16510"/>
                    <a:pt x="311397" y="13970"/>
                  </a:cubicBezTo>
                  <a:cubicBezTo>
                    <a:pt x="340802" y="11430"/>
                    <a:pt x="371841" y="8890"/>
                    <a:pt x="401246" y="8890"/>
                  </a:cubicBezTo>
                  <a:cubicBezTo>
                    <a:pt x="433919" y="7620"/>
                    <a:pt x="466591" y="10160"/>
                    <a:pt x="499264" y="8890"/>
                  </a:cubicBezTo>
                  <a:cubicBezTo>
                    <a:pt x="540104" y="8890"/>
                    <a:pt x="1280136" y="6350"/>
                    <a:pt x="1320976" y="5080"/>
                  </a:cubicBezTo>
                  <a:cubicBezTo>
                    <a:pt x="1360183" y="3810"/>
                    <a:pt x="1399390" y="2540"/>
                    <a:pt x="1440231" y="2540"/>
                  </a:cubicBezTo>
                  <a:cubicBezTo>
                    <a:pt x="1507209" y="1270"/>
                    <a:pt x="1572554" y="0"/>
                    <a:pt x="1639533" y="0"/>
                  </a:cubicBezTo>
                  <a:cubicBezTo>
                    <a:pt x="1667304" y="0"/>
                    <a:pt x="1696710" y="2540"/>
                    <a:pt x="1724481" y="2540"/>
                  </a:cubicBezTo>
                  <a:cubicBezTo>
                    <a:pt x="1801261" y="3810"/>
                    <a:pt x="1879675" y="5080"/>
                    <a:pt x="1956456" y="7620"/>
                  </a:cubicBezTo>
                  <a:cubicBezTo>
                    <a:pt x="1997296" y="8890"/>
                    <a:pt x="2038137" y="12700"/>
                    <a:pt x="2078977" y="16510"/>
                  </a:cubicBezTo>
                  <a:cubicBezTo>
                    <a:pt x="2088779" y="16510"/>
                    <a:pt x="2098581" y="16510"/>
                    <a:pt x="2106749" y="16510"/>
                  </a:cubicBezTo>
                  <a:cubicBezTo>
                    <a:pt x="2119666" y="17780"/>
                    <a:pt x="2128556" y="20320"/>
                    <a:pt x="2138716" y="21590"/>
                  </a:cubicBezTo>
                  <a:close/>
                  <a:moveTo>
                    <a:pt x="2148876" y="1695450"/>
                  </a:moveTo>
                  <a:cubicBezTo>
                    <a:pt x="2150146" y="1678940"/>
                    <a:pt x="2151416" y="1666240"/>
                    <a:pt x="2151416" y="1653540"/>
                  </a:cubicBezTo>
                  <a:cubicBezTo>
                    <a:pt x="2150146" y="1581150"/>
                    <a:pt x="2148876" y="1513840"/>
                    <a:pt x="2148876" y="1441450"/>
                  </a:cubicBezTo>
                  <a:cubicBezTo>
                    <a:pt x="2148876" y="1408430"/>
                    <a:pt x="2151416" y="1375410"/>
                    <a:pt x="2150146" y="1342390"/>
                  </a:cubicBezTo>
                  <a:cubicBezTo>
                    <a:pt x="2150146" y="1311910"/>
                    <a:pt x="2148876" y="1280160"/>
                    <a:pt x="2147606" y="1249680"/>
                  </a:cubicBezTo>
                  <a:cubicBezTo>
                    <a:pt x="2142526" y="1202690"/>
                    <a:pt x="2131096" y="229870"/>
                    <a:pt x="2131096" y="182880"/>
                  </a:cubicBezTo>
                  <a:cubicBezTo>
                    <a:pt x="2128556" y="143510"/>
                    <a:pt x="2126016" y="102870"/>
                    <a:pt x="2123476" y="63500"/>
                  </a:cubicBezTo>
                  <a:cubicBezTo>
                    <a:pt x="2122206" y="44450"/>
                    <a:pt x="2120936" y="43180"/>
                    <a:pt x="2101848" y="41910"/>
                  </a:cubicBezTo>
                  <a:cubicBezTo>
                    <a:pt x="2096947" y="41910"/>
                    <a:pt x="2093680" y="41910"/>
                    <a:pt x="2088779" y="40640"/>
                  </a:cubicBezTo>
                  <a:cubicBezTo>
                    <a:pt x="2047939" y="36830"/>
                    <a:pt x="2005464" y="31750"/>
                    <a:pt x="1964624" y="30480"/>
                  </a:cubicBezTo>
                  <a:cubicBezTo>
                    <a:pt x="1864973" y="26670"/>
                    <a:pt x="1763688" y="25400"/>
                    <a:pt x="1664037" y="22860"/>
                  </a:cubicBezTo>
                  <a:cubicBezTo>
                    <a:pt x="1649335" y="22860"/>
                    <a:pt x="1632998" y="22860"/>
                    <a:pt x="1618296" y="22860"/>
                  </a:cubicBezTo>
                  <a:cubicBezTo>
                    <a:pt x="1593791" y="22860"/>
                    <a:pt x="1569287" y="22860"/>
                    <a:pt x="1546416" y="22860"/>
                  </a:cubicBezTo>
                  <a:cubicBezTo>
                    <a:pt x="1494140" y="22860"/>
                    <a:pt x="1441864" y="22860"/>
                    <a:pt x="1391222" y="24130"/>
                  </a:cubicBezTo>
                  <a:cubicBezTo>
                    <a:pt x="1347114" y="25400"/>
                    <a:pt x="603816" y="29210"/>
                    <a:pt x="559708" y="29210"/>
                  </a:cubicBezTo>
                  <a:cubicBezTo>
                    <a:pt x="487828" y="29210"/>
                    <a:pt x="415949" y="26670"/>
                    <a:pt x="344070" y="33020"/>
                  </a:cubicBezTo>
                  <a:cubicBezTo>
                    <a:pt x="306496" y="36830"/>
                    <a:pt x="270556" y="36830"/>
                    <a:pt x="234617" y="38100"/>
                  </a:cubicBezTo>
                  <a:cubicBezTo>
                    <a:pt x="172539" y="41910"/>
                    <a:pt x="110461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3086" y="1677670"/>
                    <a:pt x="85957" y="1678940"/>
                    <a:pt x="107194" y="1678940"/>
                  </a:cubicBezTo>
                  <a:cubicBezTo>
                    <a:pt x="138233" y="1678940"/>
                    <a:pt x="170905" y="1676400"/>
                    <a:pt x="201944" y="1678940"/>
                  </a:cubicBezTo>
                  <a:cubicBezTo>
                    <a:pt x="252587" y="1682750"/>
                    <a:pt x="303229" y="1685290"/>
                    <a:pt x="353871" y="1684020"/>
                  </a:cubicBezTo>
                  <a:cubicBezTo>
                    <a:pt x="386544" y="1682750"/>
                    <a:pt x="417583" y="1685290"/>
                    <a:pt x="450255" y="1685290"/>
                  </a:cubicBezTo>
                  <a:cubicBezTo>
                    <a:pt x="497630" y="1685290"/>
                    <a:pt x="545005" y="1684020"/>
                    <a:pt x="592380" y="1685290"/>
                  </a:cubicBezTo>
                  <a:cubicBezTo>
                    <a:pt x="662626" y="1686560"/>
                    <a:pt x="1433696" y="1676400"/>
                    <a:pt x="1505576" y="1678940"/>
                  </a:cubicBezTo>
                  <a:cubicBezTo>
                    <a:pt x="1536615" y="1680210"/>
                    <a:pt x="1567653" y="1681480"/>
                    <a:pt x="1597058" y="1681480"/>
                  </a:cubicBezTo>
                  <a:cubicBezTo>
                    <a:pt x="1650968" y="1684020"/>
                    <a:pt x="1703244" y="1680210"/>
                    <a:pt x="1757154" y="1684020"/>
                  </a:cubicBezTo>
                  <a:cubicBezTo>
                    <a:pt x="1801261" y="1686560"/>
                    <a:pt x="1845369" y="1686560"/>
                    <a:pt x="1889477" y="1689100"/>
                  </a:cubicBezTo>
                  <a:cubicBezTo>
                    <a:pt x="1954822" y="1692910"/>
                    <a:pt x="2020167" y="1695450"/>
                    <a:pt x="2085512" y="1696720"/>
                  </a:cubicBezTo>
                  <a:cubicBezTo>
                    <a:pt x="2110016" y="1696720"/>
                    <a:pt x="2128556" y="1695450"/>
                    <a:pt x="2148876" y="16954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-376577">
            <a:off x="12919321" y="7065296"/>
            <a:ext cx="2277775" cy="1484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487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Evelyn Hur</a:t>
            </a:r>
          </a:p>
          <a:p>
            <a:pPr algn="ctr">
              <a:lnSpc>
                <a:spcPts val="2835"/>
              </a:lnSpc>
            </a:pPr>
            <a:r>
              <a:rPr lang="en-US" sz="2487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Christina Ba</a:t>
            </a:r>
          </a:p>
          <a:p>
            <a:pPr algn="ctr">
              <a:lnSpc>
                <a:spcPts val="2835"/>
              </a:lnSpc>
            </a:pPr>
            <a:r>
              <a:rPr lang="en-US" sz="2487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Sejoon Chang</a:t>
            </a:r>
          </a:p>
          <a:p>
            <a:pPr algn="ctr" marL="0" indent="0" lvl="0">
              <a:lnSpc>
                <a:spcPts val="2835"/>
              </a:lnSpc>
              <a:spcBef>
                <a:spcPct val="0"/>
              </a:spcBef>
            </a:pPr>
            <a:r>
              <a:rPr lang="en-US" sz="2487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Sarah Yao</a:t>
            </a:r>
          </a:p>
        </p:txBody>
      </p:sp>
      <p:sp>
        <p:nvSpPr>
          <p:cNvPr name="AutoShape 8" id="8"/>
          <p:cNvSpPr/>
          <p:nvPr/>
        </p:nvSpPr>
        <p:spPr>
          <a:xfrm rot="-578298">
            <a:off x="13541147" y="6580430"/>
            <a:ext cx="797700" cy="215435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9" id="9"/>
          <p:cNvSpPr/>
          <p:nvPr/>
        </p:nvSpPr>
        <p:spPr>
          <a:xfrm flipH="false" flipV="false" rot="-712726">
            <a:off x="12029041" y="8201126"/>
            <a:ext cx="844816" cy="723373"/>
          </a:xfrm>
          <a:custGeom>
            <a:avLst/>
            <a:gdLst/>
            <a:ahLst/>
            <a:cxnLst/>
            <a:rect r="r" b="b" t="t" l="l"/>
            <a:pathLst>
              <a:path h="723373" w="844816">
                <a:moveTo>
                  <a:pt x="0" y="0"/>
                </a:moveTo>
                <a:lnTo>
                  <a:pt x="844815" y="0"/>
                </a:lnTo>
                <a:lnTo>
                  <a:pt x="844815" y="723373"/>
                </a:lnTo>
                <a:lnTo>
                  <a:pt x="0" y="723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7734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575697"/>
            <a:ext cx="5252126" cy="5873103"/>
            <a:chOff x="0" y="0"/>
            <a:chExt cx="11508451" cy="128691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17937" y="3575697"/>
            <a:ext cx="5252126" cy="5873103"/>
            <a:chOff x="0" y="0"/>
            <a:chExt cx="11508451" cy="12869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08188" y="3575697"/>
            <a:ext cx="5252126" cy="5873103"/>
            <a:chOff x="0" y="0"/>
            <a:chExt cx="11508451" cy="128691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5" id="15"/>
          <p:cNvSpPr/>
          <p:nvPr/>
        </p:nvSpPr>
        <p:spPr>
          <a:xfrm>
            <a:off x="1293368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782605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2272856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15852216" y="788471"/>
            <a:ext cx="1407084" cy="140708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6548" y="0"/>
                  </a:moveTo>
                  <a:lnTo>
                    <a:pt x="686252" y="0"/>
                  </a:lnTo>
                  <a:cubicBezTo>
                    <a:pt x="756142" y="0"/>
                    <a:pt x="812800" y="56658"/>
                    <a:pt x="812800" y="126548"/>
                  </a:cubicBezTo>
                  <a:lnTo>
                    <a:pt x="812800" y="686252"/>
                  </a:lnTo>
                  <a:cubicBezTo>
                    <a:pt x="812800" y="756142"/>
                    <a:pt x="756142" y="812800"/>
                    <a:pt x="686252" y="812800"/>
                  </a:cubicBezTo>
                  <a:lnTo>
                    <a:pt x="126548" y="812800"/>
                  </a:lnTo>
                  <a:cubicBezTo>
                    <a:pt x="56658" y="812800"/>
                    <a:pt x="0" y="756142"/>
                    <a:pt x="0" y="686252"/>
                  </a:cubicBezTo>
                  <a:lnTo>
                    <a:pt x="0" y="126548"/>
                  </a:lnTo>
                  <a:cubicBezTo>
                    <a:pt x="0" y="56658"/>
                    <a:pt x="56658" y="0"/>
                    <a:pt x="126548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23950" y="912984"/>
            <a:ext cx="14160384" cy="98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r/Nightshift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2465" y="3873476"/>
            <a:ext cx="207481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worked...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82605" y="3873476"/>
            <a:ext cx="2434754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didn’t work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72856" y="3873476"/>
            <a:ext cx="198462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Implications....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52465" y="4684171"/>
            <a:ext cx="4683705" cy="430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Since the thread is on a bigger platform,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lots of users are engaged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Tags for different types of posts (“Help”, “Discussion”) make it easy to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filter through posts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Anonymous users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encourage more participation on the platform and removes the pressure of having identity associated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41702" y="4684171"/>
            <a:ext cx="4683705" cy="430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Anonymity removes the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emotional connection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between users going through the same things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No way to join a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smaller group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of only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similarly-situated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individuals - can only post to the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entire thread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Entire-thread posting also eliminates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geographically-specific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suggestions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55838" y="4684353"/>
            <a:ext cx="4683705" cy="3525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There is a tradeoff between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high volume of posts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and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intimacy of posts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toggled by the presence of anonymity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Although r/Nightshift is great for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general tips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it doesn’t provide as much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personalized advice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-- something Lunar is uniquely positioned to do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4853" y="2345702"/>
            <a:ext cx="15950805" cy="791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Reddit thread</a:t>
            </a:r>
          </a:p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online community of night shift workers where anonymous users post memes, ask for help, and share advice.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7734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575697"/>
            <a:ext cx="5252126" cy="5873103"/>
            <a:chOff x="0" y="0"/>
            <a:chExt cx="11508451" cy="128691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17937" y="3575697"/>
            <a:ext cx="5252126" cy="5873103"/>
            <a:chOff x="0" y="0"/>
            <a:chExt cx="11508451" cy="12869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08188" y="3575697"/>
            <a:ext cx="5252126" cy="5873103"/>
            <a:chOff x="0" y="0"/>
            <a:chExt cx="11508451" cy="128691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5" id="15"/>
          <p:cNvSpPr/>
          <p:nvPr/>
        </p:nvSpPr>
        <p:spPr>
          <a:xfrm>
            <a:off x="1293368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782605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2272856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15852216" y="788471"/>
            <a:ext cx="1407084" cy="140708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6548" y="0"/>
                  </a:moveTo>
                  <a:lnTo>
                    <a:pt x="686252" y="0"/>
                  </a:lnTo>
                  <a:cubicBezTo>
                    <a:pt x="756142" y="0"/>
                    <a:pt x="812800" y="56658"/>
                    <a:pt x="812800" y="126548"/>
                  </a:cubicBezTo>
                  <a:lnTo>
                    <a:pt x="812800" y="686252"/>
                  </a:lnTo>
                  <a:cubicBezTo>
                    <a:pt x="812800" y="756142"/>
                    <a:pt x="756142" y="812800"/>
                    <a:pt x="686252" y="812800"/>
                  </a:cubicBezTo>
                  <a:lnTo>
                    <a:pt x="126548" y="812800"/>
                  </a:lnTo>
                  <a:cubicBezTo>
                    <a:pt x="56658" y="812800"/>
                    <a:pt x="0" y="756142"/>
                    <a:pt x="0" y="686252"/>
                  </a:cubicBezTo>
                  <a:lnTo>
                    <a:pt x="0" y="126548"/>
                  </a:lnTo>
                  <a:cubicBezTo>
                    <a:pt x="0" y="56658"/>
                    <a:pt x="56658" y="0"/>
                    <a:pt x="126548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23950" y="912984"/>
            <a:ext cx="9477449" cy="98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Picniic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2465" y="3873476"/>
            <a:ext cx="207481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worked...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82605" y="3873476"/>
            <a:ext cx="2434754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didn’t work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72856" y="3873476"/>
            <a:ext cx="198462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Implications....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4318" y="4684171"/>
            <a:ext cx="4683705" cy="4306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Strong market size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(~20 million users) with general family organizer app CAGR increasing around 10-15% 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really liked being able to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simplify grocery shopping and meal prep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Users liked the ability to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personalize lists and schedules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according to family’s unique needs and structure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22652" y="4684171"/>
            <a:ext cx="4683705" cy="469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Some users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reported problems with syncing the apps to Google and Apple calendar,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leading to missed appointments / double entries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High learning curve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for features for those who aren’t particularly tech-savvy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Premium features differ significantly 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 utility compared to free features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2255838" y="4684353"/>
            <a:ext cx="4683705" cy="2744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Picniic should prioritize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adding value into the free version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of the app to increase user engagement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Address performance issues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outside calendar compatibility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4853" y="2345702"/>
            <a:ext cx="15950805" cy="791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Family Organizer App </a:t>
            </a:r>
          </a:p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app for couples to communicate more lovingly, store memories easily, and share schedules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7734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575697"/>
            <a:ext cx="5252126" cy="5873103"/>
            <a:chOff x="0" y="0"/>
            <a:chExt cx="11508451" cy="128691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17937" y="3575697"/>
            <a:ext cx="5252126" cy="5873103"/>
            <a:chOff x="0" y="0"/>
            <a:chExt cx="11508451" cy="12869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08188" y="3575697"/>
            <a:ext cx="5252126" cy="5873103"/>
            <a:chOff x="0" y="0"/>
            <a:chExt cx="11508451" cy="128691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5" id="15"/>
          <p:cNvSpPr/>
          <p:nvPr/>
        </p:nvSpPr>
        <p:spPr>
          <a:xfrm>
            <a:off x="1293368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782605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2272856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15852216" y="788471"/>
            <a:ext cx="1407084" cy="140708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6548" y="0"/>
                  </a:moveTo>
                  <a:lnTo>
                    <a:pt x="686252" y="0"/>
                  </a:lnTo>
                  <a:cubicBezTo>
                    <a:pt x="756142" y="0"/>
                    <a:pt x="812800" y="56658"/>
                    <a:pt x="812800" y="126548"/>
                  </a:cubicBezTo>
                  <a:lnTo>
                    <a:pt x="812800" y="686252"/>
                  </a:lnTo>
                  <a:cubicBezTo>
                    <a:pt x="812800" y="756142"/>
                    <a:pt x="756142" y="812800"/>
                    <a:pt x="686252" y="812800"/>
                  </a:cubicBezTo>
                  <a:lnTo>
                    <a:pt x="126548" y="812800"/>
                  </a:lnTo>
                  <a:cubicBezTo>
                    <a:pt x="56658" y="812800"/>
                    <a:pt x="0" y="756142"/>
                    <a:pt x="0" y="686252"/>
                  </a:cubicBezTo>
                  <a:lnTo>
                    <a:pt x="0" y="126548"/>
                  </a:lnTo>
                  <a:cubicBezTo>
                    <a:pt x="0" y="56658"/>
                    <a:pt x="56658" y="0"/>
                    <a:pt x="126548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23950" y="912984"/>
            <a:ext cx="11686345" cy="98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Nightshift Family Support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2465" y="3873476"/>
            <a:ext cx="207481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worked...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82605" y="3873476"/>
            <a:ext cx="2434754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didn’t work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72856" y="3873476"/>
            <a:ext cx="198462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Implications....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841702" y="4684171"/>
            <a:ext cx="4683705" cy="4306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Sparse, intermittent posting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Less long-lasting conversations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more public posts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Often spammed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memes, links to studies on night shift work that’s not necessarily helpful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Lack of permanent, tight-knit community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regular interaction and support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272856" y="4684171"/>
            <a:ext cx="4683705" cy="3525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Too large of a community can cause over-spamming with irrelevant posts, greater reluctancy to post intimate questions/advice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Our solution will make sure that groups and content posted are </a:t>
            </a: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curated, personalized, and meaningful/applicable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93368" y="4684171"/>
            <a:ext cx="4683705" cy="2744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Large community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(1.7K followers) of night shift working families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Situation-related posts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asking for peer advice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Relatable</a:t>
            </a: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memes and news related to night shifts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4853" y="2345702"/>
            <a:ext cx="15950805" cy="791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Facebook Group for Nightshift family members</a:t>
            </a:r>
          </a:p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online community of those working night shifts with family or family working night shifts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7734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575697"/>
            <a:ext cx="5252126" cy="5873103"/>
            <a:chOff x="0" y="0"/>
            <a:chExt cx="11508451" cy="128691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17937" y="3575697"/>
            <a:ext cx="5252126" cy="5873103"/>
            <a:chOff x="0" y="0"/>
            <a:chExt cx="11508451" cy="12869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08188" y="3575697"/>
            <a:ext cx="5252126" cy="5873103"/>
            <a:chOff x="0" y="0"/>
            <a:chExt cx="11508451" cy="128691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5" id="15"/>
          <p:cNvSpPr/>
          <p:nvPr/>
        </p:nvSpPr>
        <p:spPr>
          <a:xfrm>
            <a:off x="1293368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782605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2272856" y="4436404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15852216" y="788471"/>
            <a:ext cx="1407084" cy="140708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6548" y="0"/>
                  </a:moveTo>
                  <a:lnTo>
                    <a:pt x="686252" y="0"/>
                  </a:lnTo>
                  <a:cubicBezTo>
                    <a:pt x="756142" y="0"/>
                    <a:pt x="812800" y="56658"/>
                    <a:pt x="812800" y="126548"/>
                  </a:cubicBezTo>
                  <a:lnTo>
                    <a:pt x="812800" y="686252"/>
                  </a:lnTo>
                  <a:cubicBezTo>
                    <a:pt x="812800" y="756142"/>
                    <a:pt x="756142" y="812800"/>
                    <a:pt x="686252" y="812800"/>
                  </a:cubicBezTo>
                  <a:lnTo>
                    <a:pt x="126548" y="812800"/>
                  </a:lnTo>
                  <a:cubicBezTo>
                    <a:pt x="56658" y="812800"/>
                    <a:pt x="0" y="756142"/>
                    <a:pt x="0" y="686252"/>
                  </a:cubicBezTo>
                  <a:lnTo>
                    <a:pt x="0" y="126548"/>
                  </a:lnTo>
                  <a:cubicBezTo>
                    <a:pt x="0" y="56658"/>
                    <a:pt x="56658" y="0"/>
                    <a:pt x="126548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23950" y="912984"/>
            <a:ext cx="9477449" cy="98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NextDoor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2465" y="3873476"/>
            <a:ext cx="207481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worked...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82605" y="3873476"/>
            <a:ext cx="2434754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What didn’t work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72856" y="3873476"/>
            <a:ext cx="1984623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Implications....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3950" y="4612616"/>
            <a:ext cx="4986444" cy="284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Private groups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allow users to connect people with similar interests, backgrounds etc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Posts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on feed allow users to request and recommend / promote businesses, services etc.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Explore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allows users to become more connected with community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17937" y="4603091"/>
            <a:ext cx="5173680" cy="4254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Low incentive to create smaller, tight community groups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strangers 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Passive contribution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with larger groups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Difficult to find tailored groups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based on preferences beyond background, interests and basic similarities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Focused on requesting/selling services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more than fostering sense of community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Privacy concerns and negative posting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55838" y="4674828"/>
            <a:ext cx="4683705" cy="3196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Nextdoor is good for getting to know your neighbors and simple services such as requesting/selling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but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low sense of tight-knit community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Our solution will focus on sharing advice through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tips, tricks, and storytelling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with more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 intimate groups of nightshift workers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4853" y="2345702"/>
            <a:ext cx="15950805" cy="791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Online Community for Neighbors</a:t>
            </a:r>
          </a:p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app for neighborhoods where you can get local tips, buy and sell items, and more.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2829421"/>
            <a:ext cx="11511759" cy="180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Stakeholders &amp; Ethical Implications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AutoShape 4" id="4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6359309" y="4915421"/>
            <a:ext cx="1764375" cy="176437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7014254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80359"/>
            <a:ext cx="16230600" cy="6377941"/>
            <a:chOff x="0" y="0"/>
            <a:chExt cx="26225716" cy="103055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26155867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26155867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26158406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26158406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225717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26225717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532132" y="2252690"/>
            <a:ext cx="4751779" cy="160801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-5400000">
            <a:off x="8104014" y="634922"/>
            <a:ext cx="1608016" cy="4751779"/>
          </a:xfrm>
          <a:custGeom>
            <a:avLst/>
            <a:gdLst/>
            <a:ahLst/>
            <a:cxnLst/>
            <a:rect r="r" b="b" t="t" l="l"/>
            <a:pathLst>
              <a:path h="4751779" w="1608016">
                <a:moveTo>
                  <a:pt x="0" y="0"/>
                </a:moveTo>
                <a:lnTo>
                  <a:pt x="1608016" y="0"/>
                </a:lnTo>
                <a:lnTo>
                  <a:pt x="1608016" y="4751779"/>
                </a:lnTo>
                <a:lnTo>
                  <a:pt x="0" y="475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578577" y="2717489"/>
            <a:ext cx="4705335" cy="59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8"/>
              </a:lnSpc>
            </a:pPr>
            <a:r>
              <a:rPr lang="en-US" b="true" sz="4007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STAKEHOLDERS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489678" y="4396040"/>
            <a:ext cx="1579849" cy="1673290"/>
            <a:chOff x="0" y="0"/>
            <a:chExt cx="2106465" cy="2231054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220514" y="484812"/>
              <a:ext cx="1665436" cy="130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Employers with night shift workers</a:t>
              </a:r>
            </a:p>
          </p:txBody>
        </p:sp>
        <p:sp>
          <p:nvSpPr>
            <p:cNvPr name="AutoShape 15" id="15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317177" y="4396040"/>
            <a:ext cx="1579849" cy="1673290"/>
            <a:chOff x="0" y="0"/>
            <a:chExt cx="2106465" cy="223105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220514" y="484812"/>
              <a:ext cx="1665436" cy="671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Healthcare Providers</a:t>
              </a:r>
            </a:p>
          </p:txBody>
        </p:sp>
        <p:sp>
          <p:nvSpPr>
            <p:cNvPr name="AutoShape 21" id="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144675" y="4396040"/>
            <a:ext cx="1579849" cy="1673290"/>
            <a:chOff x="0" y="0"/>
            <a:chExt cx="2106465" cy="223105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0">
              <a:off x="220514" y="484812"/>
              <a:ext cx="1665436" cy="988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Partners of night shift workers</a:t>
              </a:r>
            </a:p>
          </p:txBody>
        </p:sp>
        <p:sp>
          <p:nvSpPr>
            <p:cNvPr name="AutoShape 27" id="27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972174" y="4396040"/>
            <a:ext cx="1579849" cy="1673290"/>
            <a:chOff x="0" y="0"/>
            <a:chExt cx="2106465" cy="2231054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2" id="32"/>
            <p:cNvSpPr txBox="true"/>
            <p:nvPr/>
          </p:nvSpPr>
          <p:spPr>
            <a:xfrm rot="0">
              <a:off x="220514" y="484812"/>
              <a:ext cx="1665436" cy="671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Childcare providers</a:t>
              </a:r>
            </a:p>
          </p:txBody>
        </p:sp>
        <p:sp>
          <p:nvSpPr>
            <p:cNvPr name="AutoShape 33" id="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9489678" y="6389583"/>
            <a:ext cx="1579849" cy="1673290"/>
            <a:chOff x="0" y="0"/>
            <a:chExt cx="2106465" cy="2231054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220514" y="494337"/>
              <a:ext cx="1665436" cy="583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09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Labor organizations</a:t>
              </a:r>
            </a:p>
          </p:txBody>
        </p:sp>
        <p:sp>
          <p:nvSpPr>
            <p:cNvPr name="AutoShape 39" id="39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1317177" y="6389583"/>
            <a:ext cx="1579849" cy="1673290"/>
            <a:chOff x="0" y="0"/>
            <a:chExt cx="2106465" cy="2231054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3" id="43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4" id="44"/>
            <p:cNvSpPr txBox="true"/>
            <p:nvPr/>
          </p:nvSpPr>
          <p:spPr>
            <a:xfrm rot="0">
              <a:off x="220514" y="494337"/>
              <a:ext cx="1665436" cy="862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09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Workforce management solutions</a:t>
              </a:r>
            </a:p>
          </p:txBody>
        </p:sp>
        <p:sp>
          <p:nvSpPr>
            <p:cNvPr name="AutoShape 45" id="45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818624" y="4306855"/>
            <a:ext cx="1834390" cy="1942886"/>
            <a:chOff x="0" y="0"/>
            <a:chExt cx="2445853" cy="2590515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135570"/>
              <a:ext cx="2445853" cy="2454945"/>
              <a:chOff x="0" y="0"/>
              <a:chExt cx="1708150" cy="17145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name="Freeform 49" id="49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50" id="50"/>
            <p:cNvSpPr txBox="true"/>
            <p:nvPr/>
          </p:nvSpPr>
          <p:spPr>
            <a:xfrm rot="0">
              <a:off x="256043" y="565992"/>
              <a:ext cx="1933767" cy="671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Nightshift workers</a:t>
              </a:r>
            </a:p>
          </p:txBody>
        </p:sp>
        <p:sp>
          <p:nvSpPr>
            <p:cNvPr name="AutoShape 51" id="51"/>
            <p:cNvSpPr/>
            <p:nvPr/>
          </p:nvSpPr>
          <p:spPr>
            <a:xfrm rot="-201720">
              <a:off x="889890" y="19574"/>
              <a:ext cx="674340" cy="231992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3902100" y="4306855"/>
            <a:ext cx="1834390" cy="1942886"/>
            <a:chOff x="0" y="0"/>
            <a:chExt cx="2445853" cy="2590515"/>
          </a:xfrm>
        </p:grpSpPr>
        <p:grpSp>
          <p:nvGrpSpPr>
            <p:cNvPr name="Group 53" id="53"/>
            <p:cNvGrpSpPr/>
            <p:nvPr/>
          </p:nvGrpSpPr>
          <p:grpSpPr>
            <a:xfrm rot="0">
              <a:off x="0" y="135570"/>
              <a:ext cx="2445853" cy="2454945"/>
              <a:chOff x="0" y="0"/>
              <a:chExt cx="1708150" cy="171450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name="Freeform 55" id="55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56" id="56"/>
            <p:cNvSpPr txBox="true"/>
            <p:nvPr/>
          </p:nvSpPr>
          <p:spPr>
            <a:xfrm rot="0">
              <a:off x="256043" y="565992"/>
              <a:ext cx="1933767" cy="988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Specific group members</a:t>
              </a:r>
            </a:p>
          </p:txBody>
        </p:sp>
        <p:sp>
          <p:nvSpPr>
            <p:cNvPr name="AutoShape 57" id="57"/>
            <p:cNvSpPr/>
            <p:nvPr/>
          </p:nvSpPr>
          <p:spPr>
            <a:xfrm rot="-201720">
              <a:off x="889890" y="19574"/>
              <a:ext cx="674340" cy="231992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5984140" y="4306855"/>
            <a:ext cx="1834390" cy="1942886"/>
            <a:chOff x="0" y="0"/>
            <a:chExt cx="2445853" cy="2590515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0" y="135570"/>
              <a:ext cx="2445853" cy="2454945"/>
              <a:chOff x="0" y="0"/>
              <a:chExt cx="1708150" cy="17145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name="Freeform 61" id="61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2" id="62"/>
            <p:cNvSpPr txBox="true"/>
            <p:nvPr/>
          </p:nvSpPr>
          <p:spPr>
            <a:xfrm rot="0">
              <a:off x="256043" y="565992"/>
              <a:ext cx="1933767" cy="988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Group moderators/ admins</a:t>
              </a:r>
            </a:p>
          </p:txBody>
        </p:sp>
        <p:sp>
          <p:nvSpPr>
            <p:cNvPr name="AutoShape 63" id="63"/>
            <p:cNvSpPr/>
            <p:nvPr/>
          </p:nvSpPr>
          <p:spPr>
            <a:xfrm rot="-201720">
              <a:off x="889890" y="19574"/>
              <a:ext cx="674340" cy="231992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1818624" y="6389583"/>
            <a:ext cx="1834390" cy="1942886"/>
            <a:chOff x="0" y="0"/>
            <a:chExt cx="2445853" cy="2590515"/>
          </a:xfrm>
        </p:grpSpPr>
        <p:grpSp>
          <p:nvGrpSpPr>
            <p:cNvPr name="Group 65" id="65"/>
            <p:cNvGrpSpPr/>
            <p:nvPr/>
          </p:nvGrpSpPr>
          <p:grpSpPr>
            <a:xfrm rot="0">
              <a:off x="0" y="135570"/>
              <a:ext cx="2445853" cy="2454945"/>
              <a:chOff x="0" y="0"/>
              <a:chExt cx="1708150" cy="1714500"/>
            </a:xfrm>
          </p:grpSpPr>
          <p:sp>
            <p:nvSpPr>
              <p:cNvPr name="Freeform 66" id="66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name="Freeform 67" id="67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68" id="68"/>
            <p:cNvSpPr txBox="true"/>
            <p:nvPr/>
          </p:nvSpPr>
          <p:spPr>
            <a:xfrm rot="0">
              <a:off x="256043" y="565992"/>
              <a:ext cx="1933767" cy="988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App developers/ designers</a:t>
              </a:r>
            </a:p>
          </p:txBody>
        </p:sp>
        <p:sp>
          <p:nvSpPr>
            <p:cNvPr name="AutoShape 69" id="69"/>
            <p:cNvSpPr/>
            <p:nvPr/>
          </p:nvSpPr>
          <p:spPr>
            <a:xfrm rot="-201720">
              <a:off x="889890" y="19574"/>
              <a:ext cx="674340" cy="231992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3902100" y="6389583"/>
            <a:ext cx="1834390" cy="1942886"/>
            <a:chOff x="0" y="0"/>
            <a:chExt cx="2445853" cy="2590515"/>
          </a:xfrm>
        </p:grpSpPr>
        <p:grpSp>
          <p:nvGrpSpPr>
            <p:cNvPr name="Group 71" id="71"/>
            <p:cNvGrpSpPr/>
            <p:nvPr/>
          </p:nvGrpSpPr>
          <p:grpSpPr>
            <a:xfrm rot="0">
              <a:off x="0" y="135570"/>
              <a:ext cx="2445853" cy="2454945"/>
              <a:chOff x="0" y="0"/>
              <a:chExt cx="1708150" cy="1714500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name="Freeform 73" id="73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74" id="74"/>
            <p:cNvSpPr txBox="true"/>
            <p:nvPr/>
          </p:nvSpPr>
          <p:spPr>
            <a:xfrm rot="0">
              <a:off x="256043" y="565992"/>
              <a:ext cx="1933767" cy="671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Community contributors</a:t>
              </a:r>
            </a:p>
          </p:txBody>
        </p:sp>
        <p:sp>
          <p:nvSpPr>
            <p:cNvPr name="AutoShape 75" id="75"/>
            <p:cNvSpPr/>
            <p:nvPr/>
          </p:nvSpPr>
          <p:spPr>
            <a:xfrm rot="-201720">
              <a:off x="889890" y="19574"/>
              <a:ext cx="674340" cy="231992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5984140" y="6389583"/>
            <a:ext cx="1834390" cy="1942886"/>
            <a:chOff x="0" y="0"/>
            <a:chExt cx="2445853" cy="2590515"/>
          </a:xfrm>
        </p:grpSpPr>
        <p:grpSp>
          <p:nvGrpSpPr>
            <p:cNvPr name="Group 77" id="77"/>
            <p:cNvGrpSpPr/>
            <p:nvPr/>
          </p:nvGrpSpPr>
          <p:grpSpPr>
            <a:xfrm rot="0">
              <a:off x="0" y="135570"/>
              <a:ext cx="2445853" cy="2454945"/>
              <a:chOff x="0" y="0"/>
              <a:chExt cx="1708150" cy="17145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</p:sp>
          <p:sp>
            <p:nvSpPr>
              <p:cNvPr name="Freeform 79" id="79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80" id="80"/>
            <p:cNvSpPr txBox="true"/>
            <p:nvPr/>
          </p:nvSpPr>
          <p:spPr>
            <a:xfrm rot="0">
              <a:off x="256043" y="565992"/>
              <a:ext cx="1933767" cy="1623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38"/>
                </a:lnSpc>
                <a:spcBef>
                  <a:spcPct val="0"/>
                </a:spcBef>
              </a:pPr>
              <a:r>
                <a:rPr lang="en-US" sz="17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Family members / friends of nightshift workers</a:t>
              </a:r>
            </a:p>
          </p:txBody>
        </p:sp>
        <p:sp>
          <p:nvSpPr>
            <p:cNvPr name="AutoShape 81" id="81"/>
            <p:cNvSpPr/>
            <p:nvPr/>
          </p:nvSpPr>
          <p:spPr>
            <a:xfrm rot="-201720">
              <a:off x="889890" y="19574"/>
              <a:ext cx="674340" cy="231992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82" id="82"/>
          <p:cNvSpPr txBox="true"/>
          <p:nvPr/>
        </p:nvSpPr>
        <p:spPr>
          <a:xfrm rot="0">
            <a:off x="3902100" y="3374931"/>
            <a:ext cx="1395074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4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Direct</a:t>
            </a:r>
          </a:p>
        </p:txBody>
      </p:sp>
      <p:sp>
        <p:nvSpPr>
          <p:cNvPr name="AutoShape 83" id="83"/>
          <p:cNvSpPr/>
          <p:nvPr/>
        </p:nvSpPr>
        <p:spPr>
          <a:xfrm>
            <a:off x="8897907" y="4548289"/>
            <a:ext cx="19050" cy="3784181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4" id="84"/>
          <p:cNvSpPr txBox="true"/>
          <p:nvPr/>
        </p:nvSpPr>
        <p:spPr>
          <a:xfrm rot="0">
            <a:off x="12895234" y="3329044"/>
            <a:ext cx="1395074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4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Indirect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12959"/>
            <a:ext cx="8884079" cy="1776816"/>
          </a:xfrm>
          <a:custGeom>
            <a:avLst/>
            <a:gdLst/>
            <a:ahLst/>
            <a:cxnLst/>
            <a:rect r="r" b="b" t="t" l="l"/>
            <a:pathLst>
              <a:path h="1776816" w="8884079">
                <a:moveTo>
                  <a:pt x="0" y="0"/>
                </a:moveTo>
                <a:lnTo>
                  <a:pt x="8884079" y="0"/>
                </a:lnTo>
                <a:lnTo>
                  <a:pt x="8884079" y="1776816"/>
                </a:lnTo>
                <a:lnTo>
                  <a:pt x="0" y="1776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23950" y="2204025"/>
            <a:ext cx="7970582" cy="7468261"/>
            <a:chOff x="0" y="0"/>
            <a:chExt cx="17465128" cy="163644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7395278" cy="16293321"/>
            </a:xfrm>
            <a:custGeom>
              <a:avLst/>
              <a:gdLst/>
              <a:ahLst/>
              <a:cxnLst/>
              <a:rect r="r" b="b" t="t" l="l"/>
              <a:pathLst>
                <a:path h="16293321" w="17395278">
                  <a:moveTo>
                    <a:pt x="17310188" y="16262843"/>
                  </a:moveTo>
                  <a:lnTo>
                    <a:pt x="0" y="16262843"/>
                  </a:lnTo>
                  <a:cubicBezTo>
                    <a:pt x="5080" y="16280621"/>
                    <a:pt x="21590" y="16293321"/>
                    <a:pt x="40640" y="16293321"/>
                  </a:cubicBezTo>
                  <a:lnTo>
                    <a:pt x="17352097" y="16293321"/>
                  </a:lnTo>
                  <a:cubicBezTo>
                    <a:pt x="17376228" y="16293321"/>
                    <a:pt x="17395278" y="16274271"/>
                    <a:pt x="17395278" y="16250143"/>
                  </a:cubicBezTo>
                  <a:lnTo>
                    <a:pt x="17395278" y="40640"/>
                  </a:lnTo>
                  <a:cubicBezTo>
                    <a:pt x="17395278" y="21590"/>
                    <a:pt x="17382578" y="6350"/>
                    <a:pt x="17366069" y="0"/>
                  </a:cubicBezTo>
                  <a:lnTo>
                    <a:pt x="17366069" y="16206962"/>
                  </a:lnTo>
                  <a:cubicBezTo>
                    <a:pt x="17366069" y="16237443"/>
                    <a:pt x="17340669" y="16262843"/>
                    <a:pt x="17310188" y="162628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7397819" cy="16295863"/>
            </a:xfrm>
            <a:custGeom>
              <a:avLst/>
              <a:gdLst/>
              <a:ahLst/>
              <a:cxnLst/>
              <a:rect r="r" b="b" t="t" l="l"/>
              <a:pathLst>
                <a:path h="16295863" w="17397819">
                  <a:moveTo>
                    <a:pt x="43180" y="16295863"/>
                  </a:moveTo>
                  <a:lnTo>
                    <a:pt x="17354638" y="16295863"/>
                  </a:lnTo>
                  <a:cubicBezTo>
                    <a:pt x="17378769" y="16295863"/>
                    <a:pt x="17397819" y="16276813"/>
                    <a:pt x="17397819" y="16252682"/>
                  </a:cubicBezTo>
                  <a:lnTo>
                    <a:pt x="17397819" y="43180"/>
                  </a:lnTo>
                  <a:cubicBezTo>
                    <a:pt x="17397819" y="19050"/>
                    <a:pt x="17378769" y="0"/>
                    <a:pt x="1735463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6252682"/>
                  </a:lnTo>
                  <a:cubicBezTo>
                    <a:pt x="0" y="16276813"/>
                    <a:pt x="19050" y="16295863"/>
                    <a:pt x="43180" y="16295863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465128" cy="16364441"/>
            </a:xfrm>
            <a:custGeom>
              <a:avLst/>
              <a:gdLst/>
              <a:ahLst/>
              <a:cxnLst/>
              <a:rect r="r" b="b" t="t" l="l"/>
              <a:pathLst>
                <a:path h="16364441" w="17465128">
                  <a:moveTo>
                    <a:pt x="17421947" y="44450"/>
                  </a:moveTo>
                  <a:cubicBezTo>
                    <a:pt x="17416869" y="19050"/>
                    <a:pt x="17394008" y="0"/>
                    <a:pt x="17367338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6265382"/>
                  </a:lnTo>
                  <a:cubicBezTo>
                    <a:pt x="0" y="16292052"/>
                    <a:pt x="17780" y="16313641"/>
                    <a:pt x="43180" y="16319991"/>
                  </a:cubicBezTo>
                  <a:cubicBezTo>
                    <a:pt x="48260" y="16345391"/>
                    <a:pt x="71120" y="16364441"/>
                    <a:pt x="97790" y="16364441"/>
                  </a:cubicBezTo>
                  <a:lnTo>
                    <a:pt x="17409247" y="16364441"/>
                  </a:lnTo>
                  <a:cubicBezTo>
                    <a:pt x="17439728" y="16364441"/>
                    <a:pt x="17465128" y="16339041"/>
                    <a:pt x="17465128" y="16308563"/>
                  </a:cubicBezTo>
                  <a:lnTo>
                    <a:pt x="17465128" y="99060"/>
                  </a:lnTo>
                  <a:cubicBezTo>
                    <a:pt x="17465128" y="72390"/>
                    <a:pt x="17447347" y="50800"/>
                    <a:pt x="17421947" y="44450"/>
                  </a:cubicBezTo>
                  <a:close/>
                  <a:moveTo>
                    <a:pt x="12700" y="16265382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7367338" y="12700"/>
                  </a:lnTo>
                  <a:cubicBezTo>
                    <a:pt x="17391469" y="12700"/>
                    <a:pt x="17410519" y="31750"/>
                    <a:pt x="17410519" y="55880"/>
                  </a:cubicBezTo>
                  <a:lnTo>
                    <a:pt x="17410519" y="16265382"/>
                  </a:lnTo>
                  <a:cubicBezTo>
                    <a:pt x="17410519" y="16289513"/>
                    <a:pt x="17391469" y="16308563"/>
                    <a:pt x="17367338" y="16308563"/>
                  </a:cubicBezTo>
                  <a:lnTo>
                    <a:pt x="55880" y="16308563"/>
                  </a:lnTo>
                  <a:cubicBezTo>
                    <a:pt x="31750" y="16308563"/>
                    <a:pt x="12700" y="16289513"/>
                    <a:pt x="12700" y="16265382"/>
                  </a:cubicBezTo>
                  <a:close/>
                  <a:moveTo>
                    <a:pt x="17452428" y="16308563"/>
                  </a:moveTo>
                  <a:cubicBezTo>
                    <a:pt x="17452428" y="16332691"/>
                    <a:pt x="17433378" y="16351741"/>
                    <a:pt x="17409247" y="16351741"/>
                  </a:cubicBezTo>
                  <a:lnTo>
                    <a:pt x="97790" y="16351741"/>
                  </a:lnTo>
                  <a:cubicBezTo>
                    <a:pt x="78740" y="16351741"/>
                    <a:pt x="62230" y="16339041"/>
                    <a:pt x="57150" y="16321263"/>
                  </a:cubicBezTo>
                  <a:lnTo>
                    <a:pt x="17367338" y="16321263"/>
                  </a:lnTo>
                  <a:cubicBezTo>
                    <a:pt x="17397819" y="16321263"/>
                    <a:pt x="17423219" y="16295863"/>
                    <a:pt x="17423219" y="16265382"/>
                  </a:cubicBezTo>
                  <a:lnTo>
                    <a:pt x="17423219" y="58420"/>
                  </a:lnTo>
                  <a:cubicBezTo>
                    <a:pt x="17439728" y="64770"/>
                    <a:pt x="17452428" y="80010"/>
                    <a:pt x="17452428" y="99060"/>
                  </a:cubicBezTo>
                  <a:lnTo>
                    <a:pt x="17452428" y="1630856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7" id="7"/>
          <p:cNvSpPr/>
          <p:nvPr/>
        </p:nvSpPr>
        <p:spPr>
          <a:xfrm>
            <a:off x="1602083" y="3241382"/>
            <a:ext cx="414268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123950" y="912984"/>
            <a:ext cx="9477449" cy="982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Ethical Implications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678454"/>
            <a:ext cx="4461739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Card: The Big Bad Wolf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02083" y="3479624"/>
            <a:ext cx="7045655" cy="108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If a malicious user were to use our app,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they could provide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harmful advice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or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scrape the contacts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of those in similar demographics for ulterior purposes.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2083" y="4651901"/>
            <a:ext cx="7045655" cy="73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This card points to Lunar being more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privacy-aware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how it parses responses and handles user data.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0508" y="7487301"/>
            <a:ext cx="3047036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Solution Redesign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481295" y="8050245"/>
            <a:ext cx="414268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481295" y="8094115"/>
            <a:ext cx="7166442" cy="108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Keeping displayed user data minimal and implementing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norms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and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sanity checks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in types of permitted responses.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2083" y="5553534"/>
            <a:ext cx="7226812" cy="73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Stakeholders to consider: elderly or non-tech savvy workers may be more prone to scams / privacy invasion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438720" y="2204025"/>
            <a:ext cx="7675862" cy="7468261"/>
            <a:chOff x="0" y="0"/>
            <a:chExt cx="16819339" cy="1636444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7150" y="58420"/>
              <a:ext cx="16749489" cy="16293321"/>
            </a:xfrm>
            <a:custGeom>
              <a:avLst/>
              <a:gdLst/>
              <a:ahLst/>
              <a:cxnLst/>
              <a:rect r="r" b="b" t="t" l="l"/>
              <a:pathLst>
                <a:path h="16293321" w="16749489">
                  <a:moveTo>
                    <a:pt x="16664400" y="16262843"/>
                  </a:moveTo>
                  <a:lnTo>
                    <a:pt x="0" y="16262843"/>
                  </a:lnTo>
                  <a:cubicBezTo>
                    <a:pt x="5080" y="16280621"/>
                    <a:pt x="21590" y="16293321"/>
                    <a:pt x="40640" y="16293321"/>
                  </a:cubicBezTo>
                  <a:lnTo>
                    <a:pt x="16706309" y="16293321"/>
                  </a:lnTo>
                  <a:cubicBezTo>
                    <a:pt x="16730439" y="16293321"/>
                    <a:pt x="16749489" y="16274271"/>
                    <a:pt x="16749489" y="16250143"/>
                  </a:cubicBezTo>
                  <a:lnTo>
                    <a:pt x="16749489" y="40640"/>
                  </a:lnTo>
                  <a:cubicBezTo>
                    <a:pt x="16749489" y="21590"/>
                    <a:pt x="16736789" y="6350"/>
                    <a:pt x="16720279" y="0"/>
                  </a:cubicBezTo>
                  <a:lnTo>
                    <a:pt x="16720279" y="16206962"/>
                  </a:lnTo>
                  <a:cubicBezTo>
                    <a:pt x="16720279" y="16237443"/>
                    <a:pt x="16694879" y="16262843"/>
                    <a:pt x="16664400" y="1626284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16752029" cy="16295863"/>
            </a:xfrm>
            <a:custGeom>
              <a:avLst/>
              <a:gdLst/>
              <a:ahLst/>
              <a:cxnLst/>
              <a:rect r="r" b="b" t="t" l="l"/>
              <a:pathLst>
                <a:path h="16295863" w="16752029">
                  <a:moveTo>
                    <a:pt x="43180" y="16295863"/>
                  </a:moveTo>
                  <a:lnTo>
                    <a:pt x="16708850" y="16295863"/>
                  </a:lnTo>
                  <a:cubicBezTo>
                    <a:pt x="16732979" y="16295863"/>
                    <a:pt x="16752029" y="16276813"/>
                    <a:pt x="16752029" y="16252682"/>
                  </a:cubicBezTo>
                  <a:lnTo>
                    <a:pt x="16752029" y="43180"/>
                  </a:lnTo>
                  <a:cubicBezTo>
                    <a:pt x="16752029" y="19050"/>
                    <a:pt x="16732979" y="0"/>
                    <a:pt x="16708850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6252682"/>
                  </a:lnTo>
                  <a:cubicBezTo>
                    <a:pt x="0" y="16276813"/>
                    <a:pt x="19050" y="16295863"/>
                    <a:pt x="43180" y="16295863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6819339" cy="16364441"/>
            </a:xfrm>
            <a:custGeom>
              <a:avLst/>
              <a:gdLst/>
              <a:ahLst/>
              <a:cxnLst/>
              <a:rect r="r" b="b" t="t" l="l"/>
              <a:pathLst>
                <a:path h="16364441" w="16819339">
                  <a:moveTo>
                    <a:pt x="16776159" y="44450"/>
                  </a:moveTo>
                  <a:cubicBezTo>
                    <a:pt x="16771079" y="19050"/>
                    <a:pt x="16748220" y="0"/>
                    <a:pt x="16721548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6265382"/>
                  </a:lnTo>
                  <a:cubicBezTo>
                    <a:pt x="0" y="16292052"/>
                    <a:pt x="17780" y="16313641"/>
                    <a:pt x="43180" y="16319991"/>
                  </a:cubicBezTo>
                  <a:cubicBezTo>
                    <a:pt x="48260" y="16345391"/>
                    <a:pt x="71120" y="16364441"/>
                    <a:pt x="97790" y="16364441"/>
                  </a:cubicBezTo>
                  <a:lnTo>
                    <a:pt x="16763459" y="16364441"/>
                  </a:lnTo>
                  <a:cubicBezTo>
                    <a:pt x="16793939" y="16364441"/>
                    <a:pt x="16819339" y="16339041"/>
                    <a:pt x="16819339" y="16308563"/>
                  </a:cubicBezTo>
                  <a:lnTo>
                    <a:pt x="16819339" y="99060"/>
                  </a:lnTo>
                  <a:cubicBezTo>
                    <a:pt x="16819339" y="72390"/>
                    <a:pt x="16801559" y="50800"/>
                    <a:pt x="16776159" y="44450"/>
                  </a:cubicBezTo>
                  <a:close/>
                  <a:moveTo>
                    <a:pt x="12700" y="16265382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6721550" y="12700"/>
                  </a:lnTo>
                  <a:cubicBezTo>
                    <a:pt x="16745679" y="12700"/>
                    <a:pt x="16764729" y="31750"/>
                    <a:pt x="16764729" y="55880"/>
                  </a:cubicBezTo>
                  <a:lnTo>
                    <a:pt x="16764729" y="16265382"/>
                  </a:lnTo>
                  <a:cubicBezTo>
                    <a:pt x="16764729" y="16289513"/>
                    <a:pt x="16745679" y="16308563"/>
                    <a:pt x="16721550" y="16308563"/>
                  </a:cubicBezTo>
                  <a:lnTo>
                    <a:pt x="55880" y="16308563"/>
                  </a:lnTo>
                  <a:cubicBezTo>
                    <a:pt x="31750" y="16308563"/>
                    <a:pt x="12700" y="16289513"/>
                    <a:pt x="12700" y="16265382"/>
                  </a:cubicBezTo>
                  <a:close/>
                  <a:moveTo>
                    <a:pt x="16806639" y="16308563"/>
                  </a:moveTo>
                  <a:cubicBezTo>
                    <a:pt x="16806639" y="16332691"/>
                    <a:pt x="16787589" y="16351741"/>
                    <a:pt x="16763459" y="16351741"/>
                  </a:cubicBezTo>
                  <a:lnTo>
                    <a:pt x="97790" y="16351741"/>
                  </a:lnTo>
                  <a:cubicBezTo>
                    <a:pt x="78740" y="16351741"/>
                    <a:pt x="62230" y="16339041"/>
                    <a:pt x="57150" y="16321263"/>
                  </a:cubicBezTo>
                  <a:lnTo>
                    <a:pt x="16721550" y="16321263"/>
                  </a:lnTo>
                  <a:cubicBezTo>
                    <a:pt x="16752029" y="16321263"/>
                    <a:pt x="16777429" y="16295863"/>
                    <a:pt x="16777429" y="16265382"/>
                  </a:cubicBezTo>
                  <a:lnTo>
                    <a:pt x="16777429" y="58420"/>
                  </a:lnTo>
                  <a:cubicBezTo>
                    <a:pt x="16793939" y="64770"/>
                    <a:pt x="16806639" y="80010"/>
                    <a:pt x="16806639" y="99060"/>
                  </a:cubicBezTo>
                  <a:lnTo>
                    <a:pt x="16806639" y="1630856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20" id="20"/>
          <p:cNvSpPr/>
          <p:nvPr/>
        </p:nvSpPr>
        <p:spPr>
          <a:xfrm>
            <a:off x="9958958" y="3241382"/>
            <a:ext cx="414268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9144000" y="2678454"/>
            <a:ext cx="4461739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Card: The Forgotten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58958" y="3391558"/>
            <a:ext cx="6664007" cy="143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Our app is designed for users who share night shift experiences with others. For those with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niche occupations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or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extremely individualized situations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the app may not be as useful.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38171" y="4874151"/>
            <a:ext cx="6784794" cy="143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All tips and groups are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crowdsourced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meaning there is also an initial period where only the most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mainstream demographics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will probably be represented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38171" y="6356743"/>
            <a:ext cx="6784794" cy="73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Stakeholders to consider: 1-2X a month night shift workers, free-lance night shift workers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82477" y="7202558"/>
            <a:ext cx="3047036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Solution Redesign</a:t>
            </a:r>
          </a:p>
        </p:txBody>
      </p:sp>
      <p:sp>
        <p:nvSpPr>
          <p:cNvPr name="AutoShape 26" id="26"/>
          <p:cNvSpPr/>
          <p:nvPr/>
        </p:nvSpPr>
        <p:spPr>
          <a:xfrm>
            <a:off x="9958958" y="7717861"/>
            <a:ext cx="4142684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9838171" y="7823332"/>
            <a:ext cx="6784794" cy="143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Including initial responses to overcome cold start problem</a:t>
            </a:r>
          </a:p>
          <a:p>
            <a:pPr algn="l" marL="431801" indent="-215900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Generalize niche situations to </a:t>
            </a: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applicable but different 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ones in terms of groups joined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Tasks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AutoShape 4" id="4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9465589" y="4915421"/>
            <a:ext cx="1764375" cy="176437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120534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7734"/>
            <a:ext cx="6742791" cy="1348558"/>
          </a:xfrm>
          <a:custGeom>
            <a:avLst/>
            <a:gdLst/>
            <a:ahLst/>
            <a:cxnLst/>
            <a:rect r="r" b="b" t="t" l="l"/>
            <a:pathLst>
              <a:path h="1348558" w="6742791">
                <a:moveTo>
                  <a:pt x="0" y="0"/>
                </a:moveTo>
                <a:lnTo>
                  <a:pt x="6742791" y="0"/>
                </a:lnTo>
                <a:lnTo>
                  <a:pt x="6742791" y="1348559"/>
                </a:lnTo>
                <a:lnTo>
                  <a:pt x="0" y="1348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7686" y="2937450"/>
            <a:ext cx="5252126" cy="5873103"/>
            <a:chOff x="0" y="0"/>
            <a:chExt cx="11508451" cy="128691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516923" y="2937450"/>
            <a:ext cx="5252126" cy="5873103"/>
            <a:chOff x="0" y="0"/>
            <a:chExt cx="11508451" cy="12869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007174" y="2937450"/>
            <a:ext cx="5252126" cy="5873103"/>
            <a:chOff x="0" y="0"/>
            <a:chExt cx="11508451" cy="128691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7150" y="58420"/>
              <a:ext cx="11438601" cy="12798015"/>
            </a:xfrm>
            <a:custGeom>
              <a:avLst/>
              <a:gdLst/>
              <a:ahLst/>
              <a:cxnLst/>
              <a:rect r="r" b="b" t="t" l="l"/>
              <a:pathLst>
                <a:path h="12798015" w="11438601">
                  <a:moveTo>
                    <a:pt x="11353511" y="12767536"/>
                  </a:moveTo>
                  <a:lnTo>
                    <a:pt x="0" y="12767536"/>
                  </a:lnTo>
                  <a:cubicBezTo>
                    <a:pt x="5080" y="12785315"/>
                    <a:pt x="21590" y="12798015"/>
                    <a:pt x="40640" y="12798015"/>
                  </a:cubicBezTo>
                  <a:lnTo>
                    <a:pt x="11395421" y="12798015"/>
                  </a:lnTo>
                  <a:cubicBezTo>
                    <a:pt x="11419551" y="12798015"/>
                    <a:pt x="11438601" y="12778965"/>
                    <a:pt x="11438601" y="12754836"/>
                  </a:cubicBezTo>
                  <a:lnTo>
                    <a:pt x="11438601" y="40640"/>
                  </a:lnTo>
                  <a:cubicBezTo>
                    <a:pt x="11438601" y="21590"/>
                    <a:pt x="11425901" y="6350"/>
                    <a:pt x="11409390" y="0"/>
                  </a:cubicBezTo>
                  <a:lnTo>
                    <a:pt x="11409390" y="12711656"/>
                  </a:lnTo>
                  <a:cubicBezTo>
                    <a:pt x="11409390" y="12742136"/>
                    <a:pt x="11383990" y="12767536"/>
                    <a:pt x="11353511" y="1276753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1441140" cy="12800556"/>
            </a:xfrm>
            <a:custGeom>
              <a:avLst/>
              <a:gdLst/>
              <a:ahLst/>
              <a:cxnLst/>
              <a:rect r="r" b="b" t="t" l="l"/>
              <a:pathLst>
                <a:path h="12800556" w="11441140">
                  <a:moveTo>
                    <a:pt x="43180" y="12800556"/>
                  </a:moveTo>
                  <a:lnTo>
                    <a:pt x="11397961" y="12800556"/>
                  </a:lnTo>
                  <a:cubicBezTo>
                    <a:pt x="11422090" y="12800556"/>
                    <a:pt x="11441140" y="12781506"/>
                    <a:pt x="11441140" y="12757376"/>
                  </a:cubicBezTo>
                  <a:lnTo>
                    <a:pt x="11441140" y="43180"/>
                  </a:lnTo>
                  <a:cubicBezTo>
                    <a:pt x="11441140" y="19050"/>
                    <a:pt x="11422090" y="0"/>
                    <a:pt x="11397961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757376"/>
                  </a:lnTo>
                  <a:cubicBezTo>
                    <a:pt x="0" y="12781506"/>
                    <a:pt x="19050" y="12800556"/>
                    <a:pt x="43180" y="1280055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08451" cy="12869135"/>
            </a:xfrm>
            <a:custGeom>
              <a:avLst/>
              <a:gdLst/>
              <a:ahLst/>
              <a:cxnLst/>
              <a:rect r="r" b="b" t="t" l="l"/>
              <a:pathLst>
                <a:path h="12869135" w="11508451">
                  <a:moveTo>
                    <a:pt x="11465271" y="44450"/>
                  </a:moveTo>
                  <a:cubicBezTo>
                    <a:pt x="11460190" y="19050"/>
                    <a:pt x="11437331" y="0"/>
                    <a:pt x="11410661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770076"/>
                  </a:lnTo>
                  <a:cubicBezTo>
                    <a:pt x="0" y="12796745"/>
                    <a:pt x="17780" y="12818335"/>
                    <a:pt x="43180" y="12824685"/>
                  </a:cubicBezTo>
                  <a:cubicBezTo>
                    <a:pt x="48260" y="12850085"/>
                    <a:pt x="71120" y="12869135"/>
                    <a:pt x="97790" y="12869135"/>
                  </a:cubicBezTo>
                  <a:lnTo>
                    <a:pt x="11452571" y="12869135"/>
                  </a:lnTo>
                  <a:cubicBezTo>
                    <a:pt x="11483051" y="12869135"/>
                    <a:pt x="11508451" y="12843735"/>
                    <a:pt x="11508451" y="12813256"/>
                  </a:cubicBezTo>
                  <a:lnTo>
                    <a:pt x="11508451" y="99060"/>
                  </a:lnTo>
                  <a:cubicBezTo>
                    <a:pt x="11508451" y="72390"/>
                    <a:pt x="11490671" y="50800"/>
                    <a:pt x="11465271" y="44450"/>
                  </a:cubicBezTo>
                  <a:close/>
                  <a:moveTo>
                    <a:pt x="12700" y="12770076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1410661" y="12700"/>
                  </a:lnTo>
                  <a:cubicBezTo>
                    <a:pt x="11434790" y="12700"/>
                    <a:pt x="11453840" y="31750"/>
                    <a:pt x="11453840" y="55880"/>
                  </a:cubicBezTo>
                  <a:lnTo>
                    <a:pt x="11453840" y="12770076"/>
                  </a:lnTo>
                  <a:cubicBezTo>
                    <a:pt x="11453840" y="12794206"/>
                    <a:pt x="11434790" y="12813256"/>
                    <a:pt x="11410661" y="12813256"/>
                  </a:cubicBezTo>
                  <a:lnTo>
                    <a:pt x="55880" y="12813256"/>
                  </a:lnTo>
                  <a:cubicBezTo>
                    <a:pt x="31750" y="12813256"/>
                    <a:pt x="12700" y="12794206"/>
                    <a:pt x="12700" y="12770076"/>
                  </a:cubicBezTo>
                  <a:close/>
                  <a:moveTo>
                    <a:pt x="11495751" y="12813256"/>
                  </a:moveTo>
                  <a:cubicBezTo>
                    <a:pt x="11495751" y="12837385"/>
                    <a:pt x="11476701" y="12856435"/>
                    <a:pt x="11452571" y="12856435"/>
                  </a:cubicBezTo>
                  <a:lnTo>
                    <a:pt x="97790" y="12856435"/>
                  </a:lnTo>
                  <a:cubicBezTo>
                    <a:pt x="78740" y="12856435"/>
                    <a:pt x="62230" y="12843735"/>
                    <a:pt x="57150" y="12825956"/>
                  </a:cubicBezTo>
                  <a:lnTo>
                    <a:pt x="11410661" y="12825956"/>
                  </a:lnTo>
                  <a:cubicBezTo>
                    <a:pt x="11441140" y="12825956"/>
                    <a:pt x="11466540" y="12800556"/>
                    <a:pt x="11466540" y="12770076"/>
                  </a:cubicBezTo>
                  <a:lnTo>
                    <a:pt x="11466540" y="58420"/>
                  </a:lnTo>
                  <a:cubicBezTo>
                    <a:pt x="11483051" y="64770"/>
                    <a:pt x="11495751" y="80010"/>
                    <a:pt x="11495751" y="99060"/>
                  </a:cubicBezTo>
                  <a:lnTo>
                    <a:pt x="11495751" y="12813256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5" id="15"/>
          <p:cNvSpPr/>
          <p:nvPr/>
        </p:nvSpPr>
        <p:spPr>
          <a:xfrm>
            <a:off x="1292355" y="3798157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6781592" y="3798157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2271842" y="3798157"/>
            <a:ext cx="3011477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123950" y="912984"/>
            <a:ext cx="9477449" cy="98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32"/>
              </a:lnSpc>
            </a:pPr>
            <a:r>
              <a:rPr lang="en-US" sz="7200" b="true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Tasks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24291" y="3235229"/>
            <a:ext cx="1036092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Simple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98645" y="3235229"/>
            <a:ext cx="1472820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Moderate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25596" y="3235229"/>
            <a:ext cx="1352104" cy="43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Complex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51452" y="4045924"/>
            <a:ext cx="4683705" cy="118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Joining a support group with people in similar demographics and occupations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51452" y="5330458"/>
            <a:ext cx="4683705" cy="791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Passively view posts in the support group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81592" y="4045924"/>
            <a:ext cx="4683705" cy="157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Moderately active on the app: posting questions and commenting after joining a support group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01641" y="7055419"/>
            <a:ext cx="4683705" cy="118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The mom, Sarah, posting a question on the bulletin board and passerby interacting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54824" y="4046106"/>
            <a:ext cx="4683705" cy="196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Veteran night shift worker actively contributing on the platform with their wisdom (answering questions, posting frequently, helping others)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11974" y="7055419"/>
            <a:ext cx="4683705" cy="1182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The other mom, Christina (or “Liz”), seeing the board and actively posting a response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38740" y="6512828"/>
            <a:ext cx="2215009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Shown in Video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67532" y="6512828"/>
            <a:ext cx="2215009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Shown in Video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454849" y="6512828"/>
            <a:ext cx="2215009" cy="43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Shown in Video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92355" y="7027504"/>
            <a:ext cx="4683705" cy="1182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People walking past the “Lunar” bulletin board viewing the post and responses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Storyboard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AutoShape 4" id="4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2388527" y="4915421"/>
            <a:ext cx="1764375" cy="176437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3043472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7790" y="3933210"/>
            <a:ext cx="2787584" cy="2787573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9840" t="0" r="-1018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88564" y="3933210"/>
            <a:ext cx="2787584" cy="2787573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6261" t="-19389" r="-4282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747723" y="3933210"/>
            <a:ext cx="2787584" cy="2787573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7363" t="-8245" r="-14745" b="-9004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706882" y="3933210"/>
            <a:ext cx="2787584" cy="278757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  ·  Stanford University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93535" y="7234671"/>
            <a:ext cx="2302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Sarah Jade Yao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PD ‘25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87179" y="7234671"/>
            <a:ext cx="2108671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Sejoon Chang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PD ‘25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84091" y="7234671"/>
            <a:ext cx="1633165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Evelyn Hur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PD ‘25</a:t>
            </a:r>
          </a:p>
        </p:txBody>
      </p:sp>
      <p:sp>
        <p:nvSpPr>
          <p:cNvPr name="TextBox 15" id="15"/>
          <p:cNvSpPr txBox="true"/>
          <p:nvPr/>
        </p:nvSpPr>
        <p:spPr>
          <a:xfrm rot="-60000">
            <a:off x="6036521" y="2220109"/>
            <a:ext cx="6212797" cy="7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Lunar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67472" y="7234671"/>
            <a:ext cx="1829767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Christina Ba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+ Art ‘26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13527" y="3704754"/>
            <a:ext cx="8359841" cy="5893688"/>
          </a:xfrm>
          <a:custGeom>
            <a:avLst/>
            <a:gdLst/>
            <a:ahLst/>
            <a:cxnLst/>
            <a:rect r="r" b="b" t="t" l="l"/>
            <a:pathLst>
              <a:path h="5893688" w="8359841">
                <a:moveTo>
                  <a:pt x="0" y="0"/>
                </a:moveTo>
                <a:lnTo>
                  <a:pt x="8359841" y="0"/>
                </a:lnTo>
                <a:lnTo>
                  <a:pt x="8359841" y="5893688"/>
                </a:lnTo>
                <a:lnTo>
                  <a:pt x="0" y="589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2381" y="2439337"/>
            <a:ext cx="8301619" cy="5904527"/>
          </a:xfrm>
          <a:custGeom>
            <a:avLst/>
            <a:gdLst/>
            <a:ahLst/>
            <a:cxnLst/>
            <a:rect r="r" b="b" t="t" l="l"/>
            <a:pathLst>
              <a:path h="5904527" w="8301619">
                <a:moveTo>
                  <a:pt x="0" y="0"/>
                </a:moveTo>
                <a:lnTo>
                  <a:pt x="8301619" y="0"/>
                </a:lnTo>
                <a:lnTo>
                  <a:pt x="8301619" y="5904527"/>
                </a:lnTo>
                <a:lnTo>
                  <a:pt x="0" y="5904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79136" y="1028692"/>
            <a:ext cx="11511759" cy="910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Storyboard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7132" y="2194485"/>
            <a:ext cx="8336437" cy="5898029"/>
          </a:xfrm>
          <a:custGeom>
            <a:avLst/>
            <a:gdLst/>
            <a:ahLst/>
            <a:cxnLst/>
            <a:rect r="r" b="b" t="t" l="l"/>
            <a:pathLst>
              <a:path h="5898029" w="8336437">
                <a:moveTo>
                  <a:pt x="0" y="0"/>
                </a:moveTo>
                <a:lnTo>
                  <a:pt x="8336437" y="0"/>
                </a:lnTo>
                <a:lnTo>
                  <a:pt x="8336437" y="5898030"/>
                </a:lnTo>
                <a:lnTo>
                  <a:pt x="0" y="589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85700" y="3362440"/>
            <a:ext cx="8348120" cy="5333530"/>
          </a:xfrm>
          <a:custGeom>
            <a:avLst/>
            <a:gdLst/>
            <a:ahLst/>
            <a:cxnLst/>
            <a:rect r="r" b="b" t="t" l="l"/>
            <a:pathLst>
              <a:path h="5333530" w="8348120">
                <a:moveTo>
                  <a:pt x="0" y="0"/>
                </a:moveTo>
                <a:lnTo>
                  <a:pt x="8348120" y="0"/>
                </a:lnTo>
                <a:lnTo>
                  <a:pt x="8348120" y="5333531"/>
                </a:lnTo>
                <a:lnTo>
                  <a:pt x="0" y="5333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54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79136" y="1028692"/>
            <a:ext cx="11511759" cy="910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Storyboard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87"/>
            <a:ext cx="11511759" cy="910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Concept Video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AutoShape 4" id="4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5942690" y="4915421"/>
            <a:ext cx="1764375" cy="176437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6597635" y="5207058"/>
            <a:ext cx="454485" cy="1047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4688197"/>
            <a:ext cx="11511759" cy="910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 u="sng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  <a:hlinkClick r:id="rId2" tooltip="https://youtu.be/B_yu-jzJjVM?si=YQbHCJbnnyNJu768"/>
              </a:rPr>
              <a:t>Link to Video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05212" y="3334922"/>
            <a:ext cx="10477575" cy="3617156"/>
            <a:chOff x="0" y="0"/>
            <a:chExt cx="16929867" cy="58446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6860017" cy="5773550"/>
            </a:xfrm>
            <a:custGeom>
              <a:avLst/>
              <a:gdLst/>
              <a:ahLst/>
              <a:cxnLst/>
              <a:rect r="r" b="b" t="t" l="l"/>
              <a:pathLst>
                <a:path h="5773550" w="16860017">
                  <a:moveTo>
                    <a:pt x="16774928" y="5743070"/>
                  </a:moveTo>
                  <a:lnTo>
                    <a:pt x="0" y="5743070"/>
                  </a:lnTo>
                  <a:cubicBezTo>
                    <a:pt x="5080" y="5760850"/>
                    <a:pt x="21590" y="5773550"/>
                    <a:pt x="40640" y="5773550"/>
                  </a:cubicBezTo>
                  <a:lnTo>
                    <a:pt x="16816837" y="5773550"/>
                  </a:lnTo>
                  <a:cubicBezTo>
                    <a:pt x="16840967" y="5773550"/>
                    <a:pt x="16860017" y="5754500"/>
                    <a:pt x="16860017" y="5730370"/>
                  </a:cubicBezTo>
                  <a:lnTo>
                    <a:pt x="16860017" y="40640"/>
                  </a:lnTo>
                  <a:cubicBezTo>
                    <a:pt x="16860017" y="21590"/>
                    <a:pt x="16847317" y="6350"/>
                    <a:pt x="16830807" y="0"/>
                  </a:cubicBezTo>
                  <a:lnTo>
                    <a:pt x="16830807" y="5687190"/>
                  </a:lnTo>
                  <a:cubicBezTo>
                    <a:pt x="16830807" y="5717670"/>
                    <a:pt x="16805407" y="5743070"/>
                    <a:pt x="16774928" y="574307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6862557" cy="5776090"/>
            </a:xfrm>
            <a:custGeom>
              <a:avLst/>
              <a:gdLst/>
              <a:ahLst/>
              <a:cxnLst/>
              <a:rect r="r" b="b" t="t" l="l"/>
              <a:pathLst>
                <a:path h="5776090" w="16862557">
                  <a:moveTo>
                    <a:pt x="43180" y="5776090"/>
                  </a:moveTo>
                  <a:lnTo>
                    <a:pt x="16819378" y="5776090"/>
                  </a:lnTo>
                  <a:cubicBezTo>
                    <a:pt x="16843507" y="5776090"/>
                    <a:pt x="16862557" y="5757040"/>
                    <a:pt x="16862557" y="5732910"/>
                  </a:cubicBezTo>
                  <a:lnTo>
                    <a:pt x="16862557" y="43180"/>
                  </a:lnTo>
                  <a:cubicBezTo>
                    <a:pt x="16862557" y="19050"/>
                    <a:pt x="16843507" y="0"/>
                    <a:pt x="16819378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5732910"/>
                  </a:lnTo>
                  <a:cubicBezTo>
                    <a:pt x="0" y="5757040"/>
                    <a:pt x="19050" y="5776090"/>
                    <a:pt x="43180" y="577609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929867" cy="5844670"/>
            </a:xfrm>
            <a:custGeom>
              <a:avLst/>
              <a:gdLst/>
              <a:ahLst/>
              <a:cxnLst/>
              <a:rect r="r" b="b" t="t" l="l"/>
              <a:pathLst>
                <a:path h="5844670" w="16929867">
                  <a:moveTo>
                    <a:pt x="16886687" y="44450"/>
                  </a:moveTo>
                  <a:cubicBezTo>
                    <a:pt x="16881607" y="19050"/>
                    <a:pt x="16858748" y="0"/>
                    <a:pt x="16832078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5745610"/>
                  </a:lnTo>
                  <a:cubicBezTo>
                    <a:pt x="0" y="5772280"/>
                    <a:pt x="17780" y="5793870"/>
                    <a:pt x="43180" y="5800220"/>
                  </a:cubicBezTo>
                  <a:cubicBezTo>
                    <a:pt x="48260" y="5825620"/>
                    <a:pt x="71120" y="5844670"/>
                    <a:pt x="97790" y="5844670"/>
                  </a:cubicBezTo>
                  <a:lnTo>
                    <a:pt x="16873987" y="5844670"/>
                  </a:lnTo>
                  <a:cubicBezTo>
                    <a:pt x="16904467" y="5844670"/>
                    <a:pt x="16929867" y="5819270"/>
                    <a:pt x="16929867" y="5788790"/>
                  </a:cubicBezTo>
                  <a:lnTo>
                    <a:pt x="16929867" y="99060"/>
                  </a:lnTo>
                  <a:cubicBezTo>
                    <a:pt x="16929867" y="72390"/>
                    <a:pt x="16912087" y="50800"/>
                    <a:pt x="16886687" y="44450"/>
                  </a:cubicBezTo>
                  <a:close/>
                  <a:moveTo>
                    <a:pt x="12700" y="5745610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6832078" y="12700"/>
                  </a:lnTo>
                  <a:cubicBezTo>
                    <a:pt x="16856207" y="12700"/>
                    <a:pt x="16875257" y="31750"/>
                    <a:pt x="16875257" y="55880"/>
                  </a:cubicBezTo>
                  <a:lnTo>
                    <a:pt x="16875257" y="5745610"/>
                  </a:lnTo>
                  <a:cubicBezTo>
                    <a:pt x="16875257" y="5769740"/>
                    <a:pt x="16856207" y="5788790"/>
                    <a:pt x="16832078" y="5788790"/>
                  </a:cubicBezTo>
                  <a:lnTo>
                    <a:pt x="55880" y="5788790"/>
                  </a:lnTo>
                  <a:cubicBezTo>
                    <a:pt x="31750" y="5788790"/>
                    <a:pt x="12700" y="5769740"/>
                    <a:pt x="12700" y="5745610"/>
                  </a:cubicBezTo>
                  <a:close/>
                  <a:moveTo>
                    <a:pt x="16917167" y="5788790"/>
                  </a:moveTo>
                  <a:cubicBezTo>
                    <a:pt x="16917167" y="5812920"/>
                    <a:pt x="16898117" y="5831970"/>
                    <a:pt x="16873987" y="5831970"/>
                  </a:cubicBezTo>
                  <a:lnTo>
                    <a:pt x="97790" y="5831970"/>
                  </a:lnTo>
                  <a:cubicBezTo>
                    <a:pt x="78740" y="5831970"/>
                    <a:pt x="62230" y="5819270"/>
                    <a:pt x="57150" y="5801490"/>
                  </a:cubicBezTo>
                  <a:lnTo>
                    <a:pt x="16832078" y="5801490"/>
                  </a:lnTo>
                  <a:cubicBezTo>
                    <a:pt x="16862557" y="5801490"/>
                    <a:pt x="16887957" y="5776090"/>
                    <a:pt x="16887957" y="5745610"/>
                  </a:cubicBezTo>
                  <a:lnTo>
                    <a:pt x="16887957" y="58420"/>
                  </a:lnTo>
                  <a:cubicBezTo>
                    <a:pt x="16904467" y="64770"/>
                    <a:pt x="16917167" y="80010"/>
                    <a:pt x="16917167" y="99060"/>
                  </a:cubicBezTo>
                  <a:lnTo>
                    <a:pt x="16917167" y="578879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4076995" y="4141448"/>
            <a:ext cx="10134010" cy="173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17"/>
              </a:lnSpc>
            </a:pPr>
            <a:r>
              <a:rPr lang="en-US" b="true" sz="12469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Thank you!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1043947">
            <a:off x="10108581" y="4107050"/>
            <a:ext cx="3333611" cy="2072900"/>
          </a:xfrm>
          <a:custGeom>
            <a:avLst/>
            <a:gdLst/>
            <a:ahLst/>
            <a:cxnLst/>
            <a:rect r="r" b="b" t="t" l="l"/>
            <a:pathLst>
              <a:path h="2072900" w="3333611">
                <a:moveTo>
                  <a:pt x="0" y="0"/>
                </a:moveTo>
                <a:lnTo>
                  <a:pt x="3333611" y="0"/>
                </a:lnTo>
                <a:lnTo>
                  <a:pt x="3333611" y="2072900"/>
                </a:lnTo>
                <a:lnTo>
                  <a:pt x="0" y="207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105941" y="6115433"/>
            <a:ext cx="1579849" cy="1673290"/>
            <a:chOff x="0" y="0"/>
            <a:chExt cx="2106465" cy="2231054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r="r" b="b" t="t" l="l"/>
                <a:pathLst>
                  <a:path h="1686560" w="168529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5FF02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-3810" y="0"/>
                <a:ext cx="1714500" cy="1713230"/>
              </a:xfrm>
              <a:custGeom>
                <a:avLst/>
                <a:gdLst/>
                <a:ahLst/>
                <a:cxnLst/>
                <a:rect r="r" b="b" t="t" l="l"/>
                <a:pathLst>
                  <a:path h="1713230" w="171450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220514" y="702608"/>
              <a:ext cx="1665436" cy="8496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21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Happy</a:t>
              </a:r>
            </a:p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weekend!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34973" y="2709814"/>
            <a:ext cx="8069294" cy="898997"/>
            <a:chOff x="0" y="0"/>
            <a:chExt cx="10759058" cy="119866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759058" cy="1198663"/>
              <a:chOff x="0" y="0"/>
              <a:chExt cx="13038520" cy="145261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r="r" b="b" t="t" l="l"/>
                <a:pathLst>
                  <a:path h="1381497" w="12968670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r="r" b="b" t="t" l="l"/>
                <a:pathLst>
                  <a:path h="1384037" w="12971210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3038520" cy="1452617"/>
              </a:xfrm>
              <a:custGeom>
                <a:avLst/>
                <a:gdLst/>
                <a:ahLst/>
                <a:cxnLst/>
                <a:rect r="r" b="b" t="t" l="l"/>
                <a:pathLst>
                  <a:path h="1452617" w="13038520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314043" y="307232"/>
              <a:ext cx="584200" cy="584200"/>
            </a:xfrm>
            <a:custGeom>
              <a:avLst/>
              <a:gdLst/>
              <a:ahLst/>
              <a:cxnLst/>
              <a:rect r="r" b="b" t="t" l="l"/>
              <a:pathLst>
                <a:path h="584200" w="584200">
                  <a:moveTo>
                    <a:pt x="0" y="0"/>
                  </a:moveTo>
                  <a:lnTo>
                    <a:pt x="584200" y="0"/>
                  </a:lnTo>
                  <a:lnTo>
                    <a:pt x="584200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3038408" y="2757517"/>
            <a:ext cx="6907697" cy="717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Presentation Roadmap</a:t>
            </a:r>
          </a:p>
        </p:txBody>
      </p:sp>
      <p:sp>
        <p:nvSpPr>
          <p:cNvPr name="AutoShape 9" id="9"/>
          <p:cNvSpPr/>
          <p:nvPr/>
        </p:nvSpPr>
        <p:spPr>
          <a:xfrm flipV="true">
            <a:off x="1830166" y="5516199"/>
            <a:ext cx="1339462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9866060" y="5143500"/>
            <a:ext cx="745399" cy="745399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003354" y="5113621"/>
            <a:ext cx="470811" cy="66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2"/>
              </a:lnSpc>
              <a:spcBef>
                <a:spcPct val="0"/>
              </a:spcBef>
            </a:pPr>
            <a:r>
              <a:rPr lang="en-US" b="true" sz="3916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45425" y="6094225"/>
            <a:ext cx="1895188" cy="345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Storyboard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186696" y="5143500"/>
            <a:ext cx="745399" cy="745399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323990" y="5143222"/>
            <a:ext cx="470811" cy="66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2"/>
              </a:lnSpc>
              <a:spcBef>
                <a:spcPct val="0"/>
              </a:spcBef>
            </a:pPr>
            <a:r>
              <a:rPr lang="en-US" b="true" sz="3916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33654" y="6094225"/>
            <a:ext cx="1782531" cy="345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Tasks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2545425" y="5143500"/>
            <a:ext cx="745399" cy="745399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682718" y="5113621"/>
            <a:ext cx="470811" cy="66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2"/>
              </a:lnSpc>
              <a:spcBef>
                <a:spcPct val="0"/>
              </a:spcBef>
            </a:pPr>
            <a:r>
              <a:rPr lang="en-US" b="true" sz="3916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24789" y="6094225"/>
            <a:ext cx="1809199" cy="66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Concept Video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5224789" y="5143500"/>
            <a:ext cx="745399" cy="745399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5362082" y="5113621"/>
            <a:ext cx="470811" cy="66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2"/>
              </a:lnSpc>
              <a:spcBef>
                <a:spcPct val="0"/>
              </a:spcBef>
            </a:pPr>
            <a:r>
              <a:rPr lang="en-US" b="true" sz="3916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6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4509530" y="5143500"/>
            <a:ext cx="745399" cy="745399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4646824" y="5143222"/>
            <a:ext cx="470811" cy="66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2"/>
              </a:lnSpc>
              <a:spcBef>
                <a:spcPct val="0"/>
              </a:spcBef>
            </a:pPr>
            <a:r>
              <a:rPr lang="en-US" b="true" sz="3916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27367" y="6094225"/>
            <a:ext cx="1944254" cy="979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Stakeholders</a:t>
            </a:r>
          </a:p>
          <a:p>
            <a:pPr algn="l">
              <a:lnSpc>
                <a:spcPts val="2610"/>
              </a:lnSpc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&amp; Ethical </a:t>
            </a:r>
          </a:p>
          <a:p>
            <a:pPr algn="l" marL="0" indent="0" lvl="0">
              <a:lnSpc>
                <a:spcPts val="2610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Implications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830166" y="5143500"/>
            <a:ext cx="745399" cy="745399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967460" y="5143222"/>
            <a:ext cx="470811" cy="669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82"/>
              </a:lnSpc>
              <a:spcBef>
                <a:spcPct val="0"/>
              </a:spcBef>
            </a:pPr>
            <a:r>
              <a:rPr lang="en-US" b="true" sz="3916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509530" y="6094225"/>
            <a:ext cx="2304932" cy="66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10"/>
              </a:lnSpc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Market </a:t>
            </a:r>
          </a:p>
          <a:p>
            <a:pPr algn="l" marL="0" indent="0" lvl="0">
              <a:lnSpc>
                <a:spcPts val="2610"/>
              </a:lnSpc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Research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830166" y="6094225"/>
            <a:ext cx="2304932" cy="662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10"/>
              </a:lnSpc>
            </a:pPr>
            <a:r>
              <a:rPr lang="en-US" sz="2175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Our Problem &amp; Solution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541763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Problem &amp; Solution Recap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1110754" y="6044586"/>
            <a:ext cx="19251599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931169" y="5162398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586114" y="5454036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05369" y="5401815"/>
            <a:ext cx="3538631" cy="707726"/>
          </a:xfrm>
          <a:custGeom>
            <a:avLst/>
            <a:gdLst/>
            <a:ahLst/>
            <a:cxnLst/>
            <a:rect r="r" b="b" t="t" l="l"/>
            <a:pathLst>
              <a:path h="707726" w="3538631">
                <a:moveTo>
                  <a:pt x="0" y="0"/>
                </a:moveTo>
                <a:lnTo>
                  <a:pt x="3538631" y="0"/>
                </a:lnTo>
                <a:lnTo>
                  <a:pt x="3538631" y="707726"/>
                </a:lnTo>
                <a:lnTo>
                  <a:pt x="0" y="707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76014" y="3184688"/>
            <a:ext cx="11935973" cy="4741266"/>
            <a:chOff x="0" y="0"/>
            <a:chExt cx="15914630" cy="63216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"/>
              <a:ext cx="15914630" cy="4774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664"/>
                </a:lnSpc>
              </a:pPr>
              <a:r>
                <a:rPr lang="en-US" b="true" sz="4800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Nightshift workers believe that work and personal life can’t go hand in hand, believing they have little to no time to care for connections with friends and family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827005"/>
              <a:ext cx="10751235" cy="494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Problem Statement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80359"/>
            <a:ext cx="5076233" cy="6377941"/>
            <a:chOff x="0" y="0"/>
            <a:chExt cx="8202274" cy="103055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504145" y="2880359"/>
            <a:ext cx="5076233" cy="6377941"/>
            <a:chOff x="0" y="0"/>
            <a:chExt cx="8202274" cy="103055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1980428" y="2880359"/>
            <a:ext cx="5076233" cy="6377941"/>
            <a:chOff x="0" y="0"/>
            <a:chExt cx="8202274" cy="103055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7150" y="58420"/>
              <a:ext cx="8132425" cy="10234479"/>
            </a:xfrm>
            <a:custGeom>
              <a:avLst/>
              <a:gdLst/>
              <a:ahLst/>
              <a:cxnLst/>
              <a:rect r="r" b="b" t="t" l="l"/>
              <a:pathLst>
                <a:path h="10234479" w="8132425">
                  <a:moveTo>
                    <a:pt x="8047334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8089244" y="10234479"/>
                  </a:lnTo>
                  <a:cubicBezTo>
                    <a:pt x="8113375" y="10234479"/>
                    <a:pt x="8132425" y="10215429"/>
                    <a:pt x="8132425" y="10191299"/>
                  </a:cubicBezTo>
                  <a:lnTo>
                    <a:pt x="8132425" y="40640"/>
                  </a:lnTo>
                  <a:cubicBezTo>
                    <a:pt x="8132425" y="21590"/>
                    <a:pt x="8119725" y="6350"/>
                    <a:pt x="8103215" y="0"/>
                  </a:cubicBezTo>
                  <a:lnTo>
                    <a:pt x="8103215" y="10148119"/>
                  </a:lnTo>
                  <a:cubicBezTo>
                    <a:pt x="8103215" y="10178599"/>
                    <a:pt x="8077815" y="10203999"/>
                    <a:pt x="8047334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2700" y="12700"/>
              <a:ext cx="8134965" cy="10237019"/>
            </a:xfrm>
            <a:custGeom>
              <a:avLst/>
              <a:gdLst/>
              <a:ahLst/>
              <a:cxnLst/>
              <a:rect r="r" b="b" t="t" l="l"/>
              <a:pathLst>
                <a:path h="10237019" w="8134965">
                  <a:moveTo>
                    <a:pt x="43180" y="10237019"/>
                  </a:moveTo>
                  <a:lnTo>
                    <a:pt x="8091784" y="10237019"/>
                  </a:lnTo>
                  <a:cubicBezTo>
                    <a:pt x="8115915" y="10237019"/>
                    <a:pt x="8134965" y="10217969"/>
                    <a:pt x="8134965" y="10193839"/>
                  </a:cubicBezTo>
                  <a:lnTo>
                    <a:pt x="8134965" y="43180"/>
                  </a:lnTo>
                  <a:cubicBezTo>
                    <a:pt x="8134965" y="19050"/>
                    <a:pt x="8115915" y="0"/>
                    <a:pt x="8091784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202275" cy="10305599"/>
            </a:xfrm>
            <a:custGeom>
              <a:avLst/>
              <a:gdLst/>
              <a:ahLst/>
              <a:cxnLst/>
              <a:rect r="r" b="b" t="t" l="l"/>
              <a:pathLst>
                <a:path h="10305599" w="8202275">
                  <a:moveTo>
                    <a:pt x="8159094" y="44450"/>
                  </a:moveTo>
                  <a:cubicBezTo>
                    <a:pt x="8154015" y="19050"/>
                    <a:pt x="8131154" y="0"/>
                    <a:pt x="8104484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8146394" y="10305599"/>
                  </a:lnTo>
                  <a:cubicBezTo>
                    <a:pt x="8176875" y="10305599"/>
                    <a:pt x="8202275" y="10280199"/>
                    <a:pt x="8202275" y="10249719"/>
                  </a:cubicBezTo>
                  <a:lnTo>
                    <a:pt x="8202275" y="99060"/>
                  </a:lnTo>
                  <a:cubicBezTo>
                    <a:pt x="8202275" y="72390"/>
                    <a:pt x="8184494" y="50800"/>
                    <a:pt x="8159094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8104484" y="12700"/>
                  </a:lnTo>
                  <a:cubicBezTo>
                    <a:pt x="8128615" y="12700"/>
                    <a:pt x="8147665" y="31750"/>
                    <a:pt x="8147665" y="55880"/>
                  </a:cubicBezTo>
                  <a:lnTo>
                    <a:pt x="8147665" y="10206539"/>
                  </a:lnTo>
                  <a:cubicBezTo>
                    <a:pt x="8147665" y="10230669"/>
                    <a:pt x="8128615" y="10249719"/>
                    <a:pt x="8104484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8189575" y="10249719"/>
                  </a:moveTo>
                  <a:cubicBezTo>
                    <a:pt x="8189575" y="10273849"/>
                    <a:pt x="8170525" y="10292899"/>
                    <a:pt x="8146394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8104484" y="10262419"/>
                  </a:lnTo>
                  <a:cubicBezTo>
                    <a:pt x="8134965" y="10262419"/>
                    <a:pt x="8160365" y="10237019"/>
                    <a:pt x="8160365" y="10206539"/>
                  </a:cubicBezTo>
                  <a:lnTo>
                    <a:pt x="8160365" y="58420"/>
                  </a:lnTo>
                  <a:cubicBezTo>
                    <a:pt x="8176875" y="64770"/>
                    <a:pt x="8189575" y="80010"/>
                    <a:pt x="8189575" y="99060"/>
                  </a:cubicBezTo>
                  <a:lnTo>
                    <a:pt x="8189575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28700" y="1731822"/>
            <a:ext cx="9631933" cy="709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Key Quotes and Insights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86637" y="4249163"/>
            <a:ext cx="4360359" cy="269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“I recently </a:t>
            </a:r>
            <a:r>
              <a:rPr lang="en-US" b="true" sz="3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got out of a relationship </a:t>
            </a:r>
            <a:r>
              <a:rPr lang="en-US" sz="3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because my partner would never see me after work and it was just hard...”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86637" y="8118096"/>
            <a:ext cx="4360359" cy="73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Dr. Pooja,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Stanford Hospital physician in Nocturnists team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63821" y="8118096"/>
            <a:ext cx="4360359" cy="73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Bradley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, Nightshift custodian and single parent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328960" y="8092696"/>
            <a:ext cx="4360359" cy="73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Drew,</a:t>
            </a:r>
            <a:r>
              <a:rPr lang="en-US" sz="20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Stanford Hospital healthcare worker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71487" y="4602319"/>
            <a:ext cx="4341550" cy="211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“I try to at least </a:t>
            </a:r>
            <a:r>
              <a:rPr lang="en-US" b="true" sz="29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spend more time with my daughters</a:t>
            </a: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... but work is work”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47769" y="4602319"/>
            <a:ext cx="4341550" cy="159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“Because of night shifts, my </a:t>
            </a:r>
            <a:r>
              <a:rPr lang="en-US" b="true" sz="2999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social life is basically non-existent</a:t>
            </a:r>
            <a:r>
              <a:rPr lang="en-US" sz="29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04085"/>
            <a:ext cx="7710725" cy="6454215"/>
            <a:chOff x="0" y="0"/>
            <a:chExt cx="12552507" cy="105069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7150" y="58420"/>
              <a:ext cx="12482657" cy="10435878"/>
            </a:xfrm>
            <a:custGeom>
              <a:avLst/>
              <a:gdLst/>
              <a:ahLst/>
              <a:cxnLst/>
              <a:rect r="r" b="b" t="t" l="l"/>
              <a:pathLst>
                <a:path h="10435878" w="12482657">
                  <a:moveTo>
                    <a:pt x="12397567" y="10405399"/>
                  </a:moveTo>
                  <a:lnTo>
                    <a:pt x="0" y="10405399"/>
                  </a:lnTo>
                  <a:cubicBezTo>
                    <a:pt x="5080" y="10423178"/>
                    <a:pt x="21590" y="10435878"/>
                    <a:pt x="40640" y="10435878"/>
                  </a:cubicBezTo>
                  <a:lnTo>
                    <a:pt x="12439477" y="10435878"/>
                  </a:lnTo>
                  <a:cubicBezTo>
                    <a:pt x="12463607" y="10435878"/>
                    <a:pt x="12482657" y="10416828"/>
                    <a:pt x="12482657" y="10392699"/>
                  </a:cubicBezTo>
                  <a:lnTo>
                    <a:pt x="12482657" y="40640"/>
                  </a:lnTo>
                  <a:cubicBezTo>
                    <a:pt x="12482657" y="21590"/>
                    <a:pt x="12469957" y="6350"/>
                    <a:pt x="12453448" y="0"/>
                  </a:cubicBezTo>
                  <a:lnTo>
                    <a:pt x="12453448" y="10349518"/>
                  </a:lnTo>
                  <a:cubicBezTo>
                    <a:pt x="12453448" y="10379999"/>
                    <a:pt x="12428048" y="10405399"/>
                    <a:pt x="12397567" y="10405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700" y="12700"/>
              <a:ext cx="12485198" cy="10438419"/>
            </a:xfrm>
            <a:custGeom>
              <a:avLst/>
              <a:gdLst/>
              <a:ahLst/>
              <a:cxnLst/>
              <a:rect r="r" b="b" t="t" l="l"/>
              <a:pathLst>
                <a:path h="10438419" w="12485198">
                  <a:moveTo>
                    <a:pt x="43180" y="10438419"/>
                  </a:moveTo>
                  <a:lnTo>
                    <a:pt x="12442017" y="10438419"/>
                  </a:lnTo>
                  <a:cubicBezTo>
                    <a:pt x="12466148" y="10438419"/>
                    <a:pt x="12485198" y="10419369"/>
                    <a:pt x="12485198" y="10395238"/>
                  </a:cubicBezTo>
                  <a:lnTo>
                    <a:pt x="12485198" y="43180"/>
                  </a:lnTo>
                  <a:cubicBezTo>
                    <a:pt x="12485198" y="19050"/>
                    <a:pt x="12466148" y="0"/>
                    <a:pt x="1244201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395238"/>
                  </a:lnTo>
                  <a:cubicBezTo>
                    <a:pt x="0" y="10419369"/>
                    <a:pt x="19050" y="10438419"/>
                    <a:pt x="43180" y="104384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52507" cy="10506998"/>
            </a:xfrm>
            <a:custGeom>
              <a:avLst/>
              <a:gdLst/>
              <a:ahLst/>
              <a:cxnLst/>
              <a:rect r="r" b="b" t="t" l="l"/>
              <a:pathLst>
                <a:path h="10506998" w="12552507">
                  <a:moveTo>
                    <a:pt x="12509327" y="44450"/>
                  </a:moveTo>
                  <a:cubicBezTo>
                    <a:pt x="12504248" y="19050"/>
                    <a:pt x="12481387" y="0"/>
                    <a:pt x="1245471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407938"/>
                  </a:lnTo>
                  <a:cubicBezTo>
                    <a:pt x="0" y="10434608"/>
                    <a:pt x="17780" y="10456198"/>
                    <a:pt x="43180" y="10462548"/>
                  </a:cubicBezTo>
                  <a:cubicBezTo>
                    <a:pt x="48260" y="10487948"/>
                    <a:pt x="71120" y="10506998"/>
                    <a:pt x="97790" y="10506998"/>
                  </a:cubicBezTo>
                  <a:lnTo>
                    <a:pt x="12496627" y="10506998"/>
                  </a:lnTo>
                  <a:cubicBezTo>
                    <a:pt x="12527107" y="10506998"/>
                    <a:pt x="12552507" y="10481598"/>
                    <a:pt x="12552507" y="10451119"/>
                  </a:cubicBezTo>
                  <a:lnTo>
                    <a:pt x="12552507" y="99060"/>
                  </a:lnTo>
                  <a:cubicBezTo>
                    <a:pt x="12552507" y="72390"/>
                    <a:pt x="12534727" y="50800"/>
                    <a:pt x="12509327" y="44450"/>
                  </a:cubicBezTo>
                  <a:close/>
                  <a:moveTo>
                    <a:pt x="12700" y="10407938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454717" y="12700"/>
                  </a:lnTo>
                  <a:cubicBezTo>
                    <a:pt x="12478848" y="12700"/>
                    <a:pt x="12497898" y="31750"/>
                    <a:pt x="12497898" y="55880"/>
                  </a:cubicBezTo>
                  <a:lnTo>
                    <a:pt x="12497898" y="10407938"/>
                  </a:lnTo>
                  <a:cubicBezTo>
                    <a:pt x="12497898" y="10432069"/>
                    <a:pt x="12478848" y="10451119"/>
                    <a:pt x="12454717" y="10451119"/>
                  </a:cubicBezTo>
                  <a:lnTo>
                    <a:pt x="55880" y="10451119"/>
                  </a:lnTo>
                  <a:cubicBezTo>
                    <a:pt x="31750" y="10451119"/>
                    <a:pt x="12700" y="10432069"/>
                    <a:pt x="12700" y="10407938"/>
                  </a:cubicBezTo>
                  <a:close/>
                  <a:moveTo>
                    <a:pt x="12539807" y="10451119"/>
                  </a:moveTo>
                  <a:cubicBezTo>
                    <a:pt x="12539807" y="10475248"/>
                    <a:pt x="12520757" y="10494298"/>
                    <a:pt x="12496627" y="10494298"/>
                  </a:cubicBezTo>
                  <a:lnTo>
                    <a:pt x="97790" y="10494298"/>
                  </a:lnTo>
                  <a:cubicBezTo>
                    <a:pt x="78740" y="10494298"/>
                    <a:pt x="62230" y="10481598"/>
                    <a:pt x="57150" y="10463819"/>
                  </a:cubicBezTo>
                  <a:lnTo>
                    <a:pt x="12454717" y="10463819"/>
                  </a:lnTo>
                  <a:cubicBezTo>
                    <a:pt x="12485198" y="10463819"/>
                    <a:pt x="12510598" y="10438419"/>
                    <a:pt x="12510598" y="10407938"/>
                  </a:cubicBezTo>
                  <a:lnTo>
                    <a:pt x="12510598" y="58420"/>
                  </a:lnTo>
                  <a:cubicBezTo>
                    <a:pt x="12527107" y="64770"/>
                    <a:pt x="12539807" y="80010"/>
                    <a:pt x="12539807" y="99060"/>
                  </a:cubicBezTo>
                  <a:lnTo>
                    <a:pt x="12539807" y="104511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548575" y="2804085"/>
            <a:ext cx="7710725" cy="6454215"/>
            <a:chOff x="0" y="0"/>
            <a:chExt cx="12552507" cy="105069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7150" y="58420"/>
              <a:ext cx="12482657" cy="10435878"/>
            </a:xfrm>
            <a:custGeom>
              <a:avLst/>
              <a:gdLst/>
              <a:ahLst/>
              <a:cxnLst/>
              <a:rect r="r" b="b" t="t" l="l"/>
              <a:pathLst>
                <a:path h="10435878" w="12482657">
                  <a:moveTo>
                    <a:pt x="12397567" y="10405399"/>
                  </a:moveTo>
                  <a:lnTo>
                    <a:pt x="0" y="10405399"/>
                  </a:lnTo>
                  <a:cubicBezTo>
                    <a:pt x="5080" y="10423178"/>
                    <a:pt x="21590" y="10435878"/>
                    <a:pt x="40640" y="10435878"/>
                  </a:cubicBezTo>
                  <a:lnTo>
                    <a:pt x="12439477" y="10435878"/>
                  </a:lnTo>
                  <a:cubicBezTo>
                    <a:pt x="12463607" y="10435878"/>
                    <a:pt x="12482657" y="10416828"/>
                    <a:pt x="12482657" y="10392699"/>
                  </a:cubicBezTo>
                  <a:lnTo>
                    <a:pt x="12482657" y="40640"/>
                  </a:lnTo>
                  <a:cubicBezTo>
                    <a:pt x="12482657" y="21590"/>
                    <a:pt x="12469957" y="6350"/>
                    <a:pt x="12453448" y="0"/>
                  </a:cubicBezTo>
                  <a:lnTo>
                    <a:pt x="12453448" y="10349518"/>
                  </a:lnTo>
                  <a:cubicBezTo>
                    <a:pt x="12453448" y="10379999"/>
                    <a:pt x="12428048" y="10405399"/>
                    <a:pt x="12397567" y="10405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700" y="12700"/>
              <a:ext cx="12485198" cy="10438419"/>
            </a:xfrm>
            <a:custGeom>
              <a:avLst/>
              <a:gdLst/>
              <a:ahLst/>
              <a:cxnLst/>
              <a:rect r="r" b="b" t="t" l="l"/>
              <a:pathLst>
                <a:path h="10438419" w="12485198">
                  <a:moveTo>
                    <a:pt x="43180" y="10438419"/>
                  </a:moveTo>
                  <a:lnTo>
                    <a:pt x="12442017" y="10438419"/>
                  </a:lnTo>
                  <a:cubicBezTo>
                    <a:pt x="12466148" y="10438419"/>
                    <a:pt x="12485198" y="10419369"/>
                    <a:pt x="12485198" y="10395238"/>
                  </a:cubicBezTo>
                  <a:lnTo>
                    <a:pt x="12485198" y="43180"/>
                  </a:lnTo>
                  <a:cubicBezTo>
                    <a:pt x="12485198" y="19050"/>
                    <a:pt x="12466148" y="0"/>
                    <a:pt x="1244201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395238"/>
                  </a:lnTo>
                  <a:cubicBezTo>
                    <a:pt x="0" y="10419369"/>
                    <a:pt x="19050" y="10438419"/>
                    <a:pt x="43180" y="104384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52507" cy="10506998"/>
            </a:xfrm>
            <a:custGeom>
              <a:avLst/>
              <a:gdLst/>
              <a:ahLst/>
              <a:cxnLst/>
              <a:rect r="r" b="b" t="t" l="l"/>
              <a:pathLst>
                <a:path h="10506998" w="12552507">
                  <a:moveTo>
                    <a:pt x="12509327" y="44450"/>
                  </a:moveTo>
                  <a:cubicBezTo>
                    <a:pt x="12504248" y="19050"/>
                    <a:pt x="12481387" y="0"/>
                    <a:pt x="1245471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407938"/>
                  </a:lnTo>
                  <a:cubicBezTo>
                    <a:pt x="0" y="10434608"/>
                    <a:pt x="17780" y="10456198"/>
                    <a:pt x="43180" y="10462548"/>
                  </a:cubicBezTo>
                  <a:cubicBezTo>
                    <a:pt x="48260" y="10487948"/>
                    <a:pt x="71120" y="10506998"/>
                    <a:pt x="97790" y="10506998"/>
                  </a:cubicBezTo>
                  <a:lnTo>
                    <a:pt x="12496627" y="10506998"/>
                  </a:lnTo>
                  <a:cubicBezTo>
                    <a:pt x="12527107" y="10506998"/>
                    <a:pt x="12552507" y="10481598"/>
                    <a:pt x="12552507" y="10451119"/>
                  </a:cubicBezTo>
                  <a:lnTo>
                    <a:pt x="12552507" y="99060"/>
                  </a:lnTo>
                  <a:cubicBezTo>
                    <a:pt x="12552507" y="72390"/>
                    <a:pt x="12534727" y="50800"/>
                    <a:pt x="12509327" y="44450"/>
                  </a:cubicBezTo>
                  <a:close/>
                  <a:moveTo>
                    <a:pt x="12700" y="10407938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454717" y="12700"/>
                  </a:lnTo>
                  <a:cubicBezTo>
                    <a:pt x="12478848" y="12700"/>
                    <a:pt x="12497898" y="31750"/>
                    <a:pt x="12497898" y="55880"/>
                  </a:cubicBezTo>
                  <a:lnTo>
                    <a:pt x="12497898" y="10407938"/>
                  </a:lnTo>
                  <a:cubicBezTo>
                    <a:pt x="12497898" y="10432069"/>
                    <a:pt x="12478848" y="10451119"/>
                    <a:pt x="12454717" y="10451119"/>
                  </a:cubicBezTo>
                  <a:lnTo>
                    <a:pt x="55880" y="10451119"/>
                  </a:lnTo>
                  <a:cubicBezTo>
                    <a:pt x="31750" y="10451119"/>
                    <a:pt x="12700" y="10432069"/>
                    <a:pt x="12700" y="10407938"/>
                  </a:cubicBezTo>
                  <a:close/>
                  <a:moveTo>
                    <a:pt x="12539807" y="10451119"/>
                  </a:moveTo>
                  <a:cubicBezTo>
                    <a:pt x="12539807" y="10475248"/>
                    <a:pt x="12520757" y="10494298"/>
                    <a:pt x="12496627" y="10494298"/>
                  </a:cubicBezTo>
                  <a:lnTo>
                    <a:pt x="97790" y="10494298"/>
                  </a:lnTo>
                  <a:cubicBezTo>
                    <a:pt x="78740" y="10494298"/>
                    <a:pt x="62230" y="10481598"/>
                    <a:pt x="57150" y="10463819"/>
                  </a:cubicBezTo>
                  <a:lnTo>
                    <a:pt x="12454717" y="10463819"/>
                  </a:lnTo>
                  <a:cubicBezTo>
                    <a:pt x="12485198" y="10463819"/>
                    <a:pt x="12510598" y="10438419"/>
                    <a:pt x="12510598" y="10407938"/>
                  </a:cubicBezTo>
                  <a:lnTo>
                    <a:pt x="12510598" y="58420"/>
                  </a:lnTo>
                  <a:cubicBezTo>
                    <a:pt x="12527107" y="64770"/>
                    <a:pt x="12539807" y="80010"/>
                    <a:pt x="12539807" y="99060"/>
                  </a:cubicBezTo>
                  <a:lnTo>
                    <a:pt x="12539807" y="104511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-5400000">
            <a:off x="4243223" y="2083293"/>
            <a:ext cx="1243499" cy="3674608"/>
          </a:xfrm>
          <a:custGeom>
            <a:avLst/>
            <a:gdLst/>
            <a:ahLst/>
            <a:cxnLst/>
            <a:rect r="r" b="b" t="t" l="l"/>
            <a:pathLst>
              <a:path h="3674608" w="1243499">
                <a:moveTo>
                  <a:pt x="0" y="0"/>
                </a:moveTo>
                <a:lnTo>
                  <a:pt x="1243499" y="0"/>
                </a:lnTo>
                <a:lnTo>
                  <a:pt x="1243499" y="3674608"/>
                </a:lnTo>
                <a:lnTo>
                  <a:pt x="0" y="3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2763098" y="2083293"/>
            <a:ext cx="1243499" cy="3674608"/>
          </a:xfrm>
          <a:custGeom>
            <a:avLst/>
            <a:gdLst/>
            <a:ahLst/>
            <a:cxnLst/>
            <a:rect r="r" b="b" t="t" l="l"/>
            <a:pathLst>
              <a:path h="3674608" w="1243499">
                <a:moveTo>
                  <a:pt x="0" y="0"/>
                </a:moveTo>
                <a:lnTo>
                  <a:pt x="1243499" y="0"/>
                </a:lnTo>
                <a:lnTo>
                  <a:pt x="1243499" y="3674608"/>
                </a:lnTo>
                <a:lnTo>
                  <a:pt x="0" y="3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48668" y="3543353"/>
            <a:ext cx="3870790" cy="627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Old Solution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468543" y="3543353"/>
            <a:ext cx="3870790" cy="627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4"/>
              </a:lnSpc>
              <a:spcBef>
                <a:spcPct val="0"/>
              </a:spcBef>
            </a:pPr>
            <a:r>
              <a:rPr lang="en-US" b="true" sz="371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Final Solution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5693969">
            <a:off x="8751935" y="2247007"/>
            <a:ext cx="863131" cy="2615548"/>
          </a:xfrm>
          <a:custGeom>
            <a:avLst/>
            <a:gdLst/>
            <a:ahLst/>
            <a:cxnLst/>
            <a:rect r="r" b="b" t="t" l="l"/>
            <a:pathLst>
              <a:path h="2615548" w="863131">
                <a:moveTo>
                  <a:pt x="0" y="0"/>
                </a:moveTo>
                <a:lnTo>
                  <a:pt x="863131" y="0"/>
                </a:lnTo>
                <a:lnTo>
                  <a:pt x="863131" y="2615547"/>
                </a:lnTo>
                <a:lnTo>
                  <a:pt x="0" y="261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731822"/>
            <a:ext cx="15929044" cy="70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64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Solution: How we Pivoted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72699" y="5304346"/>
            <a:ext cx="5384547" cy="169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Automated appointment scheduler and sleep schedule recommender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47821" y="4900180"/>
            <a:ext cx="5512233" cy="3385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An online community of night shift workers with similar backgrounds, work schedules, situations etc. to share resources, tips, and support each other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75609" y="5640617"/>
            <a:ext cx="13136782" cy="1879857"/>
            <a:chOff x="0" y="0"/>
            <a:chExt cx="17515709" cy="25064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"/>
              <a:ext cx="17515709" cy="95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664"/>
                </a:lnSpc>
              </a:pPr>
              <a:r>
                <a:rPr lang="en-US" b="true" sz="4800">
                  <a:solidFill>
                    <a:srgbClr val="000000"/>
                  </a:solidFill>
                  <a:latin typeface="RoxboroughCF Bold"/>
                  <a:ea typeface="RoxboroughCF Bold"/>
                  <a:cs typeface="RoxboroughCF Bold"/>
                  <a:sym typeface="RoxboroughCF Bold"/>
                </a:rPr>
                <a:t>“Closer connections, no matter the hour”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011843"/>
              <a:ext cx="11832855" cy="494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7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178639" y="3466839"/>
            <a:ext cx="11930721" cy="1737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17"/>
              </a:lnSpc>
            </a:pPr>
            <a:r>
              <a:rPr lang="en-US" b="true" sz="12469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Lunar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FE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88121" y="3277096"/>
            <a:ext cx="11511759" cy="91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b="true" sz="6000">
                <a:solidFill>
                  <a:srgbClr val="000000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Market Research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CS 147</a:t>
            </a: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· Stanford University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46503" y="952500"/>
            <a:ext cx="6212797" cy="40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Oct 18 2024</a:t>
            </a:r>
          </a:p>
        </p:txBody>
      </p:sp>
      <p:sp>
        <p:nvSpPr>
          <p:cNvPr name="AutoShape 5" id="5"/>
          <p:cNvSpPr/>
          <p:nvPr/>
        </p:nvSpPr>
        <p:spPr>
          <a:xfrm>
            <a:off x="0" y="5797608"/>
            <a:ext cx="19352367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117037" y="4915421"/>
            <a:ext cx="1764375" cy="1764375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771982" y="5207058"/>
            <a:ext cx="45448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DAGToddZ4n4</dc:identifier>
  <dcterms:modified xsi:type="dcterms:W3CDTF">2011-08-01T06:04:30Z</dcterms:modified>
  <cp:revision>1</cp:revision>
  <dc:title>A4 Concept Video </dc:title>
</cp:coreProperties>
</file>