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5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18288000" cy="10287000"/>
  <p:notesSz cx="6858000" cy="9144000"/>
  <p:embeddedFontLst>
    <p:embeddedFont>
      <p:font typeface="RoxboroughCF Bold" charset="1" panose="00000800000000000000"/>
      <p:regular r:id="rId52"/>
    </p:embeddedFont>
    <p:embeddedFont>
      <p:font typeface="Telegraf" charset="1" panose="00000500000000000000"/>
      <p:regular r:id="rId53"/>
    </p:embeddedFont>
    <p:embeddedFont>
      <p:font typeface="Telegraf Bold" charset="1" panose="00000800000000000000"/>
      <p:regular r:id="rId54"/>
    </p:embeddedFont>
    <p:embeddedFont>
      <p:font typeface="RoxboroughCF" charset="1" panose="0000050000000000000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notesMasters/notesMaster1.xml" Type="http://schemas.openxmlformats.org/officeDocument/2006/relationships/notesMaster"/><Relationship Id="rId56" Target="theme/theme2.xml" Type="http://schemas.openxmlformats.org/officeDocument/2006/relationships/theme"/><Relationship Id="rId57" Target="notesSlides/notesSlide1.xml" Type="http://schemas.openxmlformats.org/officeDocument/2006/relationships/notesSlide"/><Relationship Id="rId58" Target="notesSlides/notesSlide2.xml" Type="http://schemas.openxmlformats.org/officeDocument/2006/relationships/notesSlide"/><Relationship Id="rId59" Target="notesSlides/notesSlide3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4.xml" Type="http://schemas.openxmlformats.org/officeDocument/2006/relationships/notesSlide"/><Relationship Id="rId61" Target="fonts/font61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Green: consistent</a:t>
            </a:r>
          </a:p>
          <a:p>
            <a:r>
              <a:rPr lang="en-US"/>
              <a:t>Red: slight contradict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Green: consistent</a:t>
            </a:r>
          </a:p>
          <a:p>
            <a:r>
              <a:rPr lang="en-US"/>
              <a:t>Red: slight contradict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Green: consistent</a:t>
            </a:r>
          </a:p>
          <a:p>
            <a:r>
              <a:rPr lang="en-US"/>
              <a:t>Red: slight contradict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Green: consistent</a:t>
            </a:r>
          </a:p>
          <a:p>
            <a:r>
              <a:rPr lang="en-US"/>
              <a:t>Red: slight contradict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jpe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37.jpe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41.jpe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docs.google.com/forms/d/e/1FAIpQLSeOoDm4TVbYLIfvFHP2cIBaRhKS6scs64ADnQVyOw4N08pL-Q/viewform?usp=sf_link" TargetMode="External" Type="http://schemas.openxmlformats.org/officeDocument/2006/relationships/hyperlink"/><Relationship Id="rId3" Target="https://docs.google.com/document/d/1S3d6c0-9rdpF_0LCqBbq3A3yEhcG9MRzdG6exaWz55s/edit?usp=sharing" TargetMode="External" Type="http://schemas.openxmlformats.org/officeDocument/2006/relationships/hyperlink"/><Relationship Id="rId4" Target="https://otter.ai/u/0HEqv8_MbKyuqqWl83uPmxK6B7I?utm_source=copy_url" TargetMode="External" Type="http://schemas.openxmlformats.org/officeDocument/2006/relationships/hyperlink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89969" y="3718378"/>
            <a:ext cx="11112976" cy="2222595"/>
          </a:xfrm>
          <a:custGeom>
            <a:avLst/>
            <a:gdLst/>
            <a:ahLst/>
            <a:cxnLst/>
            <a:rect r="r" b="b" t="t" l="l"/>
            <a:pathLst>
              <a:path h="2222595" w="11112976">
                <a:moveTo>
                  <a:pt x="0" y="0"/>
                </a:moveTo>
                <a:lnTo>
                  <a:pt x="11112976" y="0"/>
                </a:lnTo>
                <a:lnTo>
                  <a:pt x="11112976" y="2222595"/>
                </a:lnTo>
                <a:lnTo>
                  <a:pt x="0" y="2222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3995" y="2874827"/>
            <a:ext cx="12420010" cy="368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40"/>
              </a:lnSpc>
            </a:pPr>
            <a:r>
              <a:rPr lang="en-US" b="true" sz="9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POVs, HMWs, Solutions &amp; Prototypes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359318" y="6484707"/>
            <a:ext cx="3430268" cy="2615930"/>
            <a:chOff x="0" y="0"/>
            <a:chExt cx="4573691" cy="3487906"/>
          </a:xfrm>
        </p:grpSpPr>
        <p:grpSp>
          <p:nvGrpSpPr>
            <p:cNvPr name="Group 7" id="7"/>
            <p:cNvGrpSpPr/>
            <p:nvPr/>
          </p:nvGrpSpPr>
          <p:grpSpPr>
            <a:xfrm rot="-376577">
              <a:off x="153364" y="224129"/>
              <a:ext cx="4266963" cy="3039648"/>
              <a:chOff x="0" y="0"/>
              <a:chExt cx="2406762" cy="17145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10160" y="16510"/>
                <a:ext cx="2383902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383902">
                    <a:moveTo>
                      <a:pt x="2383902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186608" y="0"/>
                    </a:lnTo>
                    <a:lnTo>
                      <a:pt x="2364852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-3810" y="0"/>
                <a:ext cx="2413112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413112">
                    <a:moveTo>
                      <a:pt x="2378822" y="21590"/>
                    </a:moveTo>
                    <a:cubicBezTo>
                      <a:pt x="2380092" y="34290"/>
                      <a:pt x="2380092" y="44450"/>
                      <a:pt x="2381362" y="54610"/>
                    </a:cubicBezTo>
                    <a:cubicBezTo>
                      <a:pt x="2383902" y="88900"/>
                      <a:pt x="2385172" y="124460"/>
                      <a:pt x="2387712" y="158750"/>
                    </a:cubicBezTo>
                    <a:cubicBezTo>
                      <a:pt x="2387712" y="208280"/>
                      <a:pt x="2400412" y="1184910"/>
                      <a:pt x="2406762" y="1234440"/>
                    </a:cubicBezTo>
                    <a:cubicBezTo>
                      <a:pt x="2413112" y="1309370"/>
                      <a:pt x="2409302" y="1385570"/>
                      <a:pt x="2409302" y="1460500"/>
                    </a:cubicBezTo>
                    <a:cubicBezTo>
                      <a:pt x="2409302" y="1526540"/>
                      <a:pt x="2410572" y="1587500"/>
                      <a:pt x="2411842" y="1652270"/>
                    </a:cubicBezTo>
                    <a:cubicBezTo>
                      <a:pt x="2411842" y="1673860"/>
                      <a:pt x="2411842" y="1687830"/>
                      <a:pt x="2411842" y="1711960"/>
                    </a:cubicBezTo>
                    <a:cubicBezTo>
                      <a:pt x="2388982" y="1711960"/>
                      <a:pt x="2368662" y="1713230"/>
                      <a:pt x="2346076" y="1711960"/>
                    </a:cubicBezTo>
                    <a:cubicBezTo>
                      <a:pt x="2227513" y="1706880"/>
                      <a:pt x="2107126" y="1713230"/>
                      <a:pt x="1988563" y="1708150"/>
                    </a:cubicBezTo>
                    <a:cubicBezTo>
                      <a:pt x="1917426" y="1704340"/>
                      <a:pt x="1848112" y="1706880"/>
                      <a:pt x="1776975" y="1704340"/>
                    </a:cubicBezTo>
                    <a:cubicBezTo>
                      <a:pt x="1744142" y="1703070"/>
                      <a:pt x="1711309" y="1701800"/>
                      <a:pt x="1678476" y="1700530"/>
                    </a:cubicBezTo>
                    <a:cubicBezTo>
                      <a:pt x="1658412" y="1700530"/>
                      <a:pt x="1640172" y="1701800"/>
                      <a:pt x="1620107" y="1701800"/>
                    </a:cubicBezTo>
                    <a:cubicBezTo>
                      <a:pt x="1569034" y="1700530"/>
                      <a:pt x="1428583" y="1701800"/>
                      <a:pt x="1377510" y="1700530"/>
                    </a:cubicBezTo>
                    <a:cubicBezTo>
                      <a:pt x="1341029" y="1699260"/>
                      <a:pt x="611412" y="1708150"/>
                      <a:pt x="574931" y="1706880"/>
                    </a:cubicBezTo>
                    <a:cubicBezTo>
                      <a:pt x="565811" y="1706880"/>
                      <a:pt x="554867" y="1708150"/>
                      <a:pt x="545747" y="1708150"/>
                    </a:cubicBezTo>
                    <a:cubicBezTo>
                      <a:pt x="523858" y="1708150"/>
                      <a:pt x="503794" y="1709420"/>
                      <a:pt x="481905" y="1709420"/>
                    </a:cubicBezTo>
                    <a:cubicBezTo>
                      <a:pt x="427184" y="1709420"/>
                      <a:pt x="374287" y="1708150"/>
                      <a:pt x="319566" y="1706880"/>
                    </a:cubicBezTo>
                    <a:cubicBezTo>
                      <a:pt x="286733" y="1705610"/>
                      <a:pt x="253900" y="1704340"/>
                      <a:pt x="222891" y="1703070"/>
                    </a:cubicBezTo>
                    <a:cubicBezTo>
                      <a:pt x="164522" y="1701800"/>
                      <a:pt x="106153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552" y="30480"/>
                      <a:pt x="89736" y="29210"/>
                    </a:cubicBezTo>
                    <a:cubicBezTo>
                      <a:pt x="138986" y="25400"/>
                      <a:pt x="188235" y="22860"/>
                      <a:pt x="239308" y="20320"/>
                    </a:cubicBezTo>
                    <a:cubicBezTo>
                      <a:pt x="273965" y="17780"/>
                      <a:pt x="308621" y="16510"/>
                      <a:pt x="341454" y="13970"/>
                    </a:cubicBezTo>
                    <a:cubicBezTo>
                      <a:pt x="374287" y="11430"/>
                      <a:pt x="408944" y="8890"/>
                      <a:pt x="441776" y="8890"/>
                    </a:cubicBezTo>
                    <a:cubicBezTo>
                      <a:pt x="478257" y="7620"/>
                      <a:pt x="514738" y="10160"/>
                      <a:pt x="551219" y="8890"/>
                    </a:cubicBezTo>
                    <a:cubicBezTo>
                      <a:pt x="596820" y="8890"/>
                      <a:pt x="1423111" y="6350"/>
                      <a:pt x="1468712" y="5080"/>
                    </a:cubicBezTo>
                    <a:cubicBezTo>
                      <a:pt x="1512489" y="3810"/>
                      <a:pt x="1556266" y="2540"/>
                      <a:pt x="1601867" y="2540"/>
                    </a:cubicBezTo>
                    <a:cubicBezTo>
                      <a:pt x="1676652" y="1270"/>
                      <a:pt x="1749614" y="0"/>
                      <a:pt x="1824400" y="0"/>
                    </a:cubicBezTo>
                    <a:cubicBezTo>
                      <a:pt x="1855409" y="0"/>
                      <a:pt x="1888241" y="2540"/>
                      <a:pt x="1919250" y="2540"/>
                    </a:cubicBezTo>
                    <a:cubicBezTo>
                      <a:pt x="2004980" y="3810"/>
                      <a:pt x="2092534" y="5080"/>
                      <a:pt x="2178264" y="7620"/>
                    </a:cubicBezTo>
                    <a:cubicBezTo>
                      <a:pt x="2223865" y="8890"/>
                      <a:pt x="2269466" y="12700"/>
                      <a:pt x="2315067" y="16510"/>
                    </a:cubicBezTo>
                    <a:cubicBezTo>
                      <a:pt x="2326011" y="16510"/>
                      <a:pt x="2336956" y="16510"/>
                      <a:pt x="2346076" y="16510"/>
                    </a:cubicBezTo>
                    <a:cubicBezTo>
                      <a:pt x="2359772" y="17780"/>
                      <a:pt x="2368662" y="20320"/>
                      <a:pt x="2378822" y="21590"/>
                    </a:cubicBezTo>
                    <a:close/>
                    <a:moveTo>
                      <a:pt x="2388982" y="1695450"/>
                    </a:moveTo>
                    <a:cubicBezTo>
                      <a:pt x="2390252" y="1678940"/>
                      <a:pt x="2391522" y="1666240"/>
                      <a:pt x="2391522" y="1653540"/>
                    </a:cubicBezTo>
                    <a:cubicBezTo>
                      <a:pt x="2390252" y="1581150"/>
                      <a:pt x="2388982" y="1513840"/>
                      <a:pt x="2388982" y="1441450"/>
                    </a:cubicBezTo>
                    <a:cubicBezTo>
                      <a:pt x="2388982" y="1408430"/>
                      <a:pt x="2391522" y="1375410"/>
                      <a:pt x="2390252" y="1342390"/>
                    </a:cubicBezTo>
                    <a:cubicBezTo>
                      <a:pt x="2390252" y="1311910"/>
                      <a:pt x="2388982" y="1280160"/>
                      <a:pt x="2387712" y="1249680"/>
                    </a:cubicBezTo>
                    <a:cubicBezTo>
                      <a:pt x="2382632" y="1202690"/>
                      <a:pt x="2371202" y="229870"/>
                      <a:pt x="2371202" y="182880"/>
                    </a:cubicBezTo>
                    <a:cubicBezTo>
                      <a:pt x="2368662" y="143510"/>
                      <a:pt x="2366122" y="102870"/>
                      <a:pt x="2363582" y="63500"/>
                    </a:cubicBezTo>
                    <a:cubicBezTo>
                      <a:pt x="2362312" y="44450"/>
                      <a:pt x="2361042" y="43180"/>
                      <a:pt x="2340604" y="41910"/>
                    </a:cubicBezTo>
                    <a:cubicBezTo>
                      <a:pt x="2335131" y="41910"/>
                      <a:pt x="2331483" y="41910"/>
                      <a:pt x="2326011" y="40640"/>
                    </a:cubicBezTo>
                    <a:cubicBezTo>
                      <a:pt x="2280410" y="36830"/>
                      <a:pt x="2232985" y="31750"/>
                      <a:pt x="2187384" y="30480"/>
                    </a:cubicBezTo>
                    <a:cubicBezTo>
                      <a:pt x="2076117" y="26670"/>
                      <a:pt x="1963027" y="25400"/>
                      <a:pt x="1851761" y="22860"/>
                    </a:cubicBezTo>
                    <a:cubicBezTo>
                      <a:pt x="1835344" y="22860"/>
                      <a:pt x="1817104" y="22860"/>
                      <a:pt x="1800687" y="22860"/>
                    </a:cubicBezTo>
                    <a:cubicBezTo>
                      <a:pt x="1773327" y="22860"/>
                      <a:pt x="1745966" y="22860"/>
                      <a:pt x="1720429" y="22860"/>
                    </a:cubicBezTo>
                    <a:cubicBezTo>
                      <a:pt x="1662060" y="22860"/>
                      <a:pt x="1603691" y="22860"/>
                      <a:pt x="1547146" y="24130"/>
                    </a:cubicBezTo>
                    <a:cubicBezTo>
                      <a:pt x="1497896" y="25400"/>
                      <a:pt x="667957" y="29210"/>
                      <a:pt x="618708" y="29210"/>
                    </a:cubicBezTo>
                    <a:cubicBezTo>
                      <a:pt x="538451" y="29210"/>
                      <a:pt x="458193" y="26670"/>
                      <a:pt x="377935" y="33020"/>
                    </a:cubicBezTo>
                    <a:cubicBezTo>
                      <a:pt x="335982" y="36830"/>
                      <a:pt x="295853" y="36830"/>
                      <a:pt x="255724" y="38100"/>
                    </a:cubicBezTo>
                    <a:cubicBezTo>
                      <a:pt x="186411" y="41910"/>
                      <a:pt x="117097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4200" y="1677670"/>
                      <a:pt x="89736" y="1678940"/>
                      <a:pt x="113449" y="1678940"/>
                    </a:cubicBezTo>
                    <a:cubicBezTo>
                      <a:pt x="148106" y="1678940"/>
                      <a:pt x="184587" y="1676400"/>
                      <a:pt x="219243" y="1678940"/>
                    </a:cubicBezTo>
                    <a:cubicBezTo>
                      <a:pt x="275789" y="1682750"/>
                      <a:pt x="332334" y="1685290"/>
                      <a:pt x="388879" y="1684020"/>
                    </a:cubicBezTo>
                    <a:cubicBezTo>
                      <a:pt x="425360" y="1682750"/>
                      <a:pt x="460017" y="1685290"/>
                      <a:pt x="496498" y="1685290"/>
                    </a:cubicBezTo>
                    <a:cubicBezTo>
                      <a:pt x="549395" y="1685290"/>
                      <a:pt x="602292" y="1684020"/>
                      <a:pt x="655189" y="1685290"/>
                    </a:cubicBezTo>
                    <a:cubicBezTo>
                      <a:pt x="733623" y="1686560"/>
                      <a:pt x="1594571" y="1676400"/>
                      <a:pt x="1674828" y="1678940"/>
                    </a:cubicBezTo>
                    <a:cubicBezTo>
                      <a:pt x="1709485" y="1680210"/>
                      <a:pt x="1744142" y="1681480"/>
                      <a:pt x="1776975" y="1681480"/>
                    </a:cubicBezTo>
                    <a:cubicBezTo>
                      <a:pt x="1837168" y="1684020"/>
                      <a:pt x="1895537" y="1680210"/>
                      <a:pt x="1955731" y="1684020"/>
                    </a:cubicBezTo>
                    <a:cubicBezTo>
                      <a:pt x="2004980" y="1686560"/>
                      <a:pt x="2054229" y="1686560"/>
                      <a:pt x="2103478" y="1689100"/>
                    </a:cubicBezTo>
                    <a:cubicBezTo>
                      <a:pt x="2176440" y="1692910"/>
                      <a:pt x="2249401" y="1695450"/>
                      <a:pt x="2322363" y="1696720"/>
                    </a:cubicBezTo>
                    <a:cubicBezTo>
                      <a:pt x="2349724" y="1696720"/>
                      <a:pt x="2368662" y="1695450"/>
                      <a:pt x="2388982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-484583">
              <a:off x="469218" y="752906"/>
              <a:ext cx="3619595" cy="19697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35"/>
                </a:lnSpc>
                <a:spcBef>
                  <a:spcPct val="0"/>
                </a:spcBef>
              </a:pPr>
              <a:r>
                <a:rPr lang="en-US" sz="2487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Evelyn Hur, Sejoon Chang, Sarah Yao, Christina Ba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-578298">
              <a:off x="1452444" y="171868"/>
              <a:ext cx="1220814" cy="235369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-712726">
            <a:off x="10885047" y="8189534"/>
            <a:ext cx="844816" cy="723373"/>
          </a:xfrm>
          <a:custGeom>
            <a:avLst/>
            <a:gdLst/>
            <a:ahLst/>
            <a:cxnLst/>
            <a:rect r="r" b="b" t="t" l="l"/>
            <a:pathLst>
              <a:path h="723373" w="844816">
                <a:moveTo>
                  <a:pt x="0" y="0"/>
                </a:moveTo>
                <a:lnTo>
                  <a:pt x="844815" y="0"/>
                </a:lnTo>
                <a:lnTo>
                  <a:pt x="844815" y="723373"/>
                </a:lnTo>
                <a:lnTo>
                  <a:pt x="0" y="723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3538" y="6094700"/>
            <a:ext cx="8775929" cy="3761977"/>
            <a:chOff x="0" y="0"/>
            <a:chExt cx="11197847" cy="4800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53538" y="1291035"/>
            <a:ext cx="8775929" cy="3761977"/>
            <a:chOff x="0" y="0"/>
            <a:chExt cx="11197847" cy="48001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8534" y="1291035"/>
            <a:ext cx="8775929" cy="3761977"/>
            <a:chOff x="0" y="0"/>
            <a:chExt cx="11197847" cy="4800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8534" y="6094700"/>
            <a:ext cx="8775929" cy="3761977"/>
            <a:chOff x="0" y="0"/>
            <a:chExt cx="11197847" cy="480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253538" y="5233988"/>
            <a:ext cx="8775929" cy="860712"/>
            <a:chOff x="0" y="0"/>
            <a:chExt cx="14811065" cy="14526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253538" y="430323"/>
            <a:ext cx="8775929" cy="860712"/>
            <a:chOff x="0" y="0"/>
            <a:chExt cx="14811065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8534" y="430323"/>
            <a:ext cx="8775929" cy="860712"/>
            <a:chOff x="0" y="0"/>
            <a:chExt cx="14811065" cy="14526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58534" y="5233988"/>
            <a:ext cx="8775929" cy="860712"/>
            <a:chOff x="0" y="0"/>
            <a:chExt cx="14811065" cy="145261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9479039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479039" y="650934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0"/>
                </a:lnTo>
                <a:lnTo>
                  <a:pt x="0" y="41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84035" y="637012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84035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117605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Feels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117605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Thinks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22601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Says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22601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Does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67508" y="1374339"/>
            <a:ext cx="8357980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Worked on night shifts for the past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two years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for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12 hours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7 PM to 7 AM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Says that the hardest part is “adjusting—it's hard on your body after even doing it for a while."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Initially expected it to be easy, but d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idn't see “how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exhausting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it could be doing it full-time/long-term."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"It takes an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hour or two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get to sleep, even when I’m on the bed” and may wake up in the middle of the day “due to the noise outside”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Complains how i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t’s hard to “coordinate with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family and friends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during the night shift."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Nutrition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and eating patterns are “completely off” which makes it difficult health-wise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"I’ve had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headaches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and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migraines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during the day because I should be asleep but I’m awake."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says “relationships are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manage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” when her partner doesn’t understand.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424412" y="1374339"/>
            <a:ext cx="8357980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Pooja interestingly thinks that the night shift job is relatively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satisfactory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given the flexibility and the fact that she ony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also likes the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tranquility of the hospital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at night compared to the chaos that usually ensues during the day (because the work itself is already packed with adrenaline).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still finds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it difficult to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balance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her personal life with her night shift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didn’t anticipate how much night shifts would affect her health in the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long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term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Adjusting between night and day schedules takes longer than she expected, making it a constant challenge.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Despite problems with health and relationships, the flexibility makes it an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overall net positive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for her.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Although she appreciates the flexibility of her schedule, she realizes that working night shifts full-time might not be sustainable forever.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Pooja thinks that she could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track her sleep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more closely, but doesn’t feel the need to.</a:t>
            </a: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467508" y="6180425"/>
            <a:ext cx="8464015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stays up from 2-5 AM watching Netflix on my off days because her body is still on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night mode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She’s had trouble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coordinating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things like dental appointments because of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"I don’t track my sleep, but I try to get a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good number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of hours."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During her night shift she can get a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little nap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in, but she sets an alarm for 30 minutes later.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Works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3-4 night shifts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 week, with 3 days on, 1 off, then 3 days on.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Wraps up her night shift by 6 AM and clocks out by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7 AM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Groups night shifts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so she can spend more time with family and friends later in the month.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Sleeps for five hours during the day after a shift, though it’s hard to flip back to normal.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Tries to plan her sleep so that she can still attend day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events and appointments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Struggles with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eating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during her shift—has lunch around 2 AM.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Juggles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household chores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like laundry and dishes on her days off, though things get staggered.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424412" y="6180425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Feels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adrenaline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during the night shift due to constant emergency calls (no need for caffeine)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calm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during night shifts because the hospital is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quieter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at night.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feels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supported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by her fellow hospital workers who understand her difficult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Frustration at not being able to attend social or family events due to her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sense of disconnection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from family and friends (especially those in New York with a time difference) due to the difficulty of making time for them.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Isolated because not many people outside of the medical field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understand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her challenges. She’s sad that she had to break up with previous partner due to her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She feels grateful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for the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flexibility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group shifts together for time off, but also aware of the toll it takes.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Constantly overwhelmed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by how difficult it is to manage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 relationships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with such an irregular schedule.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3538" y="6094700"/>
            <a:ext cx="8775929" cy="3761977"/>
            <a:chOff x="0" y="0"/>
            <a:chExt cx="11197847" cy="4800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53538" y="1291035"/>
            <a:ext cx="8775929" cy="3761977"/>
            <a:chOff x="0" y="0"/>
            <a:chExt cx="11197847" cy="48001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8534" y="1291035"/>
            <a:ext cx="8775929" cy="3761977"/>
            <a:chOff x="0" y="0"/>
            <a:chExt cx="11197847" cy="4800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8534" y="6094700"/>
            <a:ext cx="8775929" cy="3761977"/>
            <a:chOff x="0" y="0"/>
            <a:chExt cx="11197847" cy="480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467508" y="1374339"/>
            <a:ext cx="8357980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Worked on night shifts for the past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two years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, for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12 hours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, 7 PM to 7 AM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Says that the hardest part is “adjusting—it's hard on your body after even doing it for a while."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Initially expected it to be easy, but 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idn't see “how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exhausting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it could be doing it full-time/long-term."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"It takes an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hour or two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get to sleep, even when I’m on the bed” and may wake up in the middle of the day “due to the noise outside”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Complains how i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t’s hard to “coordinate with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family and friends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the night shift."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Nutrition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and eating patterns are “completely off” which makes it difficult health-wise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"I’ve had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headaches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and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migraines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the day because I should be asleep but I’m awake."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says “relationships are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manage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” when her partner doesn’t understand.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24412" y="1374339"/>
            <a:ext cx="8357980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Pooja interestingly thinks that the night shift job is relatively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satisfactory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, given the flexibility and the fact that she ony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also likes the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tranquility of the hospital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at night compared to the chaos that usually ensues during the day (because the work itself is already packed with adrenaline).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still finds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it difficult to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balance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her personal life with her night shift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didn’t anticipate how much night shifts would affect her health in the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term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Adjusting between night and day schedules takes longer than she expected, making it a constant challenge.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Despite problems with health and relationships, the flexibility makes it an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overall net positive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her.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Although she appreciates the flexibility of her schedule, she realizes that working night shifts full-time might not be sustainable forever.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Pooja thinks that she could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track her sleep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more closely, but doesn’t feel the need to.</a:t>
            </a: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467508" y="6180425"/>
            <a:ext cx="8464015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stays up from 2-5 AM watching Netflix on my off days because her body is still on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night mode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She’s had trouble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coordinating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things like dental appointments because of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"I don’t track my sleep, but I try to get 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good number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of hours."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During her night shift she can get 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little nap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in, but she sets an alarm for 30 minutes later.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Works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3-4 night shifts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 week, with 3 days on, 1 off, then 3 days on.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Wraps up her night shift by 6 AM and clocks out by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7 AM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Groups night shifts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so she can spend more time with family and friends later in the month.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Sleeps for five hours during the day after a shift, though it’s hard to flip back to normal.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Tries to plan her sleep so that she can still attend day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events and appointments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Struggles with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eating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her shift—has lunch around 2 AM.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Juggles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household chores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like laundry and dishes on her days off, though things get staggered.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24412" y="6180425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Feels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adrenaline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the night shift due to constant emergency calls (no need for caffeine)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calm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night shifts because the hospital is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quieter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at night.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feels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supported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by her fellow hospital workers who understand her difficult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Frustration at not being able to attend social or family events due to her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sense of disconnection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from family and friends (especially those in New York with a time difference) due to the difficulty of making time for them.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Isolated because not many people outside of the medical field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understand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her challenges. She’s sad that she had to break up with previous partner due to her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feels grateful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the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flexibility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group shifts together for time off, but also aware of the toll it takes.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Constantly overwhelmed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by how difficult it is to manage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 relationships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with such an irregular schedule.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253538" y="5233988"/>
            <a:ext cx="8775929" cy="860712"/>
            <a:chOff x="0" y="0"/>
            <a:chExt cx="14811065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253538" y="430323"/>
            <a:ext cx="8775929" cy="860712"/>
            <a:chOff x="0" y="0"/>
            <a:chExt cx="14811065" cy="14526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58534" y="430323"/>
            <a:ext cx="8775929" cy="860712"/>
            <a:chOff x="0" y="0"/>
            <a:chExt cx="14811065" cy="145261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58534" y="5233988"/>
            <a:ext cx="8775929" cy="860712"/>
            <a:chOff x="0" y="0"/>
            <a:chExt cx="14811065" cy="145261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9479039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479039" y="650934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0"/>
                </a:lnTo>
                <a:lnTo>
                  <a:pt x="0" y="41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84035" y="637012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84035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1998548" y="6647150"/>
            <a:ext cx="2286000" cy="2286000"/>
            <a:chOff x="0" y="0"/>
            <a:chExt cx="3048000" cy="3048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Groups night shifts so she can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spend more time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with family and friends later in the month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3503498" y="1928813"/>
            <a:ext cx="2286000" cy="2548230"/>
            <a:chOff x="0" y="0"/>
            <a:chExt cx="3048000" cy="339764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048000" cy="3296040"/>
            </a:xfrm>
            <a:custGeom>
              <a:avLst/>
              <a:gdLst/>
              <a:ahLst/>
              <a:cxnLst/>
              <a:rect r="r" b="b" t="t" l="l"/>
              <a:pathLst>
                <a:path h="329604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3296040"/>
                  </a:lnTo>
                  <a:lnTo>
                    <a:pt x="0" y="329604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048000" cy="3397640"/>
            </a:xfrm>
            <a:custGeom>
              <a:avLst/>
              <a:gdLst/>
              <a:ahLst/>
              <a:cxnLst/>
              <a:rect r="r" b="b" t="t" l="l"/>
              <a:pathLst>
                <a:path h="3397640" w="3048000">
                  <a:moveTo>
                    <a:pt x="0" y="3296040"/>
                  </a:moveTo>
                  <a:lnTo>
                    <a:pt x="3048000" y="3296040"/>
                  </a:lnTo>
                  <a:lnTo>
                    <a:pt x="2921000" y="3397640"/>
                  </a:lnTo>
                  <a:cubicBezTo>
                    <a:pt x="2921000" y="3397640"/>
                    <a:pt x="1930400" y="3321440"/>
                    <a:pt x="1828800" y="3321440"/>
                  </a:cubicBezTo>
                  <a:lnTo>
                    <a:pt x="1219200" y="3321440"/>
                  </a:lnTo>
                  <a:cubicBezTo>
                    <a:pt x="1117600" y="3321440"/>
                    <a:pt x="127000" y="3397640"/>
                    <a:pt x="127000" y="3397640"/>
                  </a:cubicBezTo>
                  <a:lnTo>
                    <a:pt x="0" y="329604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3296040"/>
                  </a:lnTo>
                  <a:lnTo>
                    <a:pt x="12700" y="3296040"/>
                  </a:lnTo>
                  <a:lnTo>
                    <a:pt x="12700" y="3283340"/>
                  </a:lnTo>
                  <a:lnTo>
                    <a:pt x="3035300" y="328334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329604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3048000" cy="289599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She actually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enjoys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working a night shift, mainly because she works only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12 days a months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55548" y="1928812"/>
            <a:ext cx="2286000" cy="2286000"/>
            <a:chOff x="0" y="0"/>
            <a:chExt cx="3048000" cy="3048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Eats lunch at 1-2 AM, so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nutrition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and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sleeping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patterns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are completely off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020946" y="1928812"/>
            <a:ext cx="2516963" cy="2286000"/>
            <a:chOff x="0" y="0"/>
            <a:chExt cx="3355950" cy="3048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335595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355950">
                  <a:moveTo>
                    <a:pt x="0" y="0"/>
                  </a:moveTo>
                  <a:lnTo>
                    <a:pt x="3355950" y="0"/>
                  </a:lnTo>
                  <a:lnTo>
                    <a:pt x="335595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35595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355950">
                  <a:moveTo>
                    <a:pt x="0" y="2946400"/>
                  </a:moveTo>
                  <a:lnTo>
                    <a:pt x="3355950" y="2946400"/>
                  </a:lnTo>
                  <a:lnTo>
                    <a:pt x="3228950" y="3048000"/>
                  </a:lnTo>
                  <a:cubicBezTo>
                    <a:pt x="3228950" y="3048000"/>
                    <a:pt x="2238350" y="2971800"/>
                    <a:pt x="213675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355950" y="0"/>
                  </a:lnTo>
                  <a:lnTo>
                    <a:pt x="335595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343250" y="2933700"/>
                  </a:lnTo>
                  <a:lnTo>
                    <a:pt x="334325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57150"/>
              <a:ext cx="335595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Was surprised to see how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exhausting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it was in the long term after doing it for two years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898530" y="6704300"/>
            <a:ext cx="2533305" cy="2286000"/>
            <a:chOff x="0" y="0"/>
            <a:chExt cx="3377740" cy="3048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337774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377740">
                  <a:moveTo>
                    <a:pt x="0" y="0"/>
                  </a:moveTo>
                  <a:lnTo>
                    <a:pt x="3377740" y="0"/>
                  </a:lnTo>
                  <a:lnTo>
                    <a:pt x="337774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337774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377740">
                  <a:moveTo>
                    <a:pt x="0" y="2946400"/>
                  </a:moveTo>
                  <a:lnTo>
                    <a:pt x="3377740" y="2946400"/>
                  </a:lnTo>
                  <a:lnTo>
                    <a:pt x="3250740" y="3048000"/>
                  </a:lnTo>
                  <a:cubicBezTo>
                    <a:pt x="3250740" y="3048000"/>
                    <a:pt x="2260140" y="2971800"/>
                    <a:pt x="215854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377740" y="0"/>
                  </a:lnTo>
                  <a:lnTo>
                    <a:pt x="337774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365040" y="2933700"/>
                  </a:lnTo>
                  <a:lnTo>
                    <a:pt x="336504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57150"/>
              <a:ext cx="337774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Feels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adrenaline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during the night shift due to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constant emergency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calls (no need for caffeine)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6148089" y="1928812"/>
            <a:ext cx="2286000" cy="2286000"/>
            <a:chOff x="0" y="0"/>
            <a:chExt cx="3048000" cy="3048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Has lots of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flexibility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with her night shift, she can group all at once or spread them out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3899858" y="1928812"/>
            <a:ext cx="2771179" cy="2286000"/>
            <a:chOff x="0" y="0"/>
            <a:chExt cx="3694906" cy="30480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3694906" cy="2946400"/>
            </a:xfrm>
            <a:custGeom>
              <a:avLst/>
              <a:gdLst/>
              <a:ahLst/>
              <a:cxnLst/>
              <a:rect r="r" b="b" t="t" l="l"/>
              <a:pathLst>
                <a:path h="2946400" w="3694906">
                  <a:moveTo>
                    <a:pt x="0" y="0"/>
                  </a:moveTo>
                  <a:lnTo>
                    <a:pt x="3694906" y="0"/>
                  </a:lnTo>
                  <a:lnTo>
                    <a:pt x="3694906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3694906" cy="3048000"/>
            </a:xfrm>
            <a:custGeom>
              <a:avLst/>
              <a:gdLst/>
              <a:ahLst/>
              <a:cxnLst/>
              <a:rect r="r" b="b" t="t" l="l"/>
              <a:pathLst>
                <a:path h="3048000" w="3694906">
                  <a:moveTo>
                    <a:pt x="0" y="2946400"/>
                  </a:moveTo>
                  <a:lnTo>
                    <a:pt x="3694906" y="2946400"/>
                  </a:lnTo>
                  <a:lnTo>
                    <a:pt x="3567906" y="3048000"/>
                  </a:lnTo>
                  <a:cubicBezTo>
                    <a:pt x="3567906" y="3048000"/>
                    <a:pt x="2577306" y="2971800"/>
                    <a:pt x="2475706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694906" y="0"/>
                  </a:lnTo>
                  <a:lnTo>
                    <a:pt x="3694906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682206" y="2933700"/>
                  </a:lnTo>
                  <a:lnTo>
                    <a:pt x="3682206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57150"/>
              <a:ext cx="3694906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Despite problems with  health and relationships, the flexibility makes it an overall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net positive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for her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2714176" y="6704300"/>
            <a:ext cx="2286000" cy="2286000"/>
            <a:chOff x="0" y="0"/>
            <a:chExt cx="3048000" cy="30480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Disconnected from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family and friends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due to the difficulty of making time for them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5282517" y="6704300"/>
            <a:ext cx="2286000" cy="2286000"/>
            <a:chOff x="0" y="0"/>
            <a:chExt cx="3048000" cy="3048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Sad that she had to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break up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with previous partner due to her schedule</a:t>
              </a:r>
            </a:p>
          </p:txBody>
        </p:sp>
      </p:grpSp>
      <p:sp>
        <p:nvSpPr>
          <p:cNvPr name="TextBox 78" id="78"/>
          <p:cNvSpPr txBox="true"/>
          <p:nvPr/>
        </p:nvSpPr>
        <p:spPr>
          <a:xfrm rot="0">
            <a:off x="10117605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Feels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0117605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Thinks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122601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Says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122601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Does</a:t>
            </a:r>
          </a:p>
        </p:txBody>
      </p:sp>
      <p:grpSp>
        <p:nvGrpSpPr>
          <p:cNvPr name="Group 82" id="82"/>
          <p:cNvGrpSpPr/>
          <p:nvPr/>
        </p:nvGrpSpPr>
        <p:grpSpPr>
          <a:xfrm rot="0">
            <a:off x="4646498" y="6647150"/>
            <a:ext cx="2644591" cy="2286000"/>
            <a:chOff x="0" y="0"/>
            <a:chExt cx="3526121" cy="30480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3526121" cy="2946400"/>
            </a:xfrm>
            <a:custGeom>
              <a:avLst/>
              <a:gdLst/>
              <a:ahLst/>
              <a:cxnLst/>
              <a:rect r="r" b="b" t="t" l="l"/>
              <a:pathLst>
                <a:path h="2946400" w="3526121">
                  <a:moveTo>
                    <a:pt x="0" y="0"/>
                  </a:moveTo>
                  <a:lnTo>
                    <a:pt x="3526121" y="0"/>
                  </a:lnTo>
                  <a:lnTo>
                    <a:pt x="3526121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3526121" cy="3048000"/>
            </a:xfrm>
            <a:custGeom>
              <a:avLst/>
              <a:gdLst/>
              <a:ahLst/>
              <a:cxnLst/>
              <a:rect r="r" b="b" t="t" l="l"/>
              <a:pathLst>
                <a:path h="3048000" w="3526121">
                  <a:moveTo>
                    <a:pt x="0" y="2946400"/>
                  </a:moveTo>
                  <a:lnTo>
                    <a:pt x="3526121" y="2946400"/>
                  </a:lnTo>
                  <a:lnTo>
                    <a:pt x="3399121" y="3048000"/>
                  </a:lnTo>
                  <a:cubicBezTo>
                    <a:pt x="3399121" y="3048000"/>
                    <a:pt x="2408521" y="2971800"/>
                    <a:pt x="2306921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526121" y="0"/>
                  </a:lnTo>
                  <a:lnTo>
                    <a:pt x="3526121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513421" y="2933700"/>
                  </a:lnTo>
                  <a:lnTo>
                    <a:pt x="3513421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57150"/>
              <a:ext cx="3526121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Tries to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plan her sleep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so that she can still attend day events and appointments, but it’s difficult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3538" y="6094700"/>
            <a:ext cx="8775929" cy="3761977"/>
            <a:chOff x="0" y="0"/>
            <a:chExt cx="11197847" cy="4800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53538" y="1291035"/>
            <a:ext cx="8775929" cy="3761977"/>
            <a:chOff x="0" y="0"/>
            <a:chExt cx="11197847" cy="48001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8534" y="1291035"/>
            <a:ext cx="8775929" cy="3761977"/>
            <a:chOff x="0" y="0"/>
            <a:chExt cx="11197847" cy="4800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8534" y="6094700"/>
            <a:ext cx="8775929" cy="3761977"/>
            <a:chOff x="0" y="0"/>
            <a:chExt cx="11197847" cy="480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467508" y="1374339"/>
            <a:ext cx="8357980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Worked on night shifts for the past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two years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, for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12 hours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, 7 PM to 7 AM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Says that the hardest part is “adjusting—it's hard on your body after even doing it for a while."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Initially expected it to be easy, but 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idn't see “how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exhausting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it could be doing it full-time/long-term."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"It takes an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hour or two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get to sleep, even when I’m on the bed” and may wake up in the middle of the day “due to the noise outside”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Complains how i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t’s hard to “coordinate with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family and friends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the night shift."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Nutrition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and eating patterns are “completely off” which makes it difficult health-wise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"I’ve had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headaches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and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migraines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the day because I should be asleep but I’m awake."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says “relationships are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manage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” when her partner doesn’t understand.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24412" y="1374339"/>
            <a:ext cx="8357980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Pooja interestingly thinks that the night shift job is relatively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satisfactory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, given the flexibility and the fact that she ony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also likes the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tranquility of the hospital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at night compared to the chaos that usually ensues during the day (because the work itself is already packed with adrenaline).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still finds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it difficult to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balance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her personal life with her night shift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didn’t anticipate how much night shifts would affect her health in the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term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Adjusting between night and day schedules takes longer than she expected, making it a constant challenge.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Despite problems with health and relationships, the flexibility makes it an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overall net positive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her.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Although she appreciates the flexibility of her schedule, she realizes that working night shifts full-time might not be sustainable forever.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Pooja thinks that she could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track her sleep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more closely, but doesn’t feel the need to.</a:t>
            </a: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467508" y="6180425"/>
            <a:ext cx="8464015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stays up from 2-5 AM watching Netflix on my off days because her body is still on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night mode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She’s had trouble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coordinating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things like dental appointments because of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"I don’t track my sleep, but I try to get 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good number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of hours."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During her night shift she can get 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little nap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in, but she sets an alarm for 30 minutes later.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Works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3-4 night shifts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 week, with 3 days on, 1 off, then 3 days on.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Wraps up her night shift by 6 AM and clocks out by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7 AM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Groups night shifts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so she can spend more time with family and friends later in the month.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Sleeps for five hours during the day after a shift, though it’s hard to flip back to normal.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Tries to plan her sleep so that she can still attend day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events and appointments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Struggles with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eating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her shift—has lunch around 2 AM.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Juggles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household chores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like laundry and dishes on her days off, though things get staggered.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24412" y="6180425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Feels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adrenaline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the night shift due to constant emergency calls (no need for caffeine)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calm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during night shifts because the hospital is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quieter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at night.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feels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supported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by her fellow hospital workers who understand her difficult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Frustration at not being able to attend social or family events due to her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sense of disconnection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from family and friends (especially those in New York with a time difference) due to the difficulty of making time for them.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Isolated because not many people outside of the medical field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understand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her challenges. She’s sad that she had to break up with previous partner due to her schedule.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She feels grateful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the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flexibility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group shifts together for time off, but also aware of the toll it takes.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Constantly overwhelmed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by how difficult it is to manage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 relationships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with such an irregular schedule.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253538" y="5233988"/>
            <a:ext cx="8775929" cy="860712"/>
            <a:chOff x="0" y="0"/>
            <a:chExt cx="14811065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253538" y="430323"/>
            <a:ext cx="8775929" cy="860712"/>
            <a:chOff x="0" y="0"/>
            <a:chExt cx="14811065" cy="14526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58534" y="430323"/>
            <a:ext cx="8775929" cy="860712"/>
            <a:chOff x="0" y="0"/>
            <a:chExt cx="14811065" cy="145261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58534" y="5233988"/>
            <a:ext cx="8775929" cy="860712"/>
            <a:chOff x="0" y="0"/>
            <a:chExt cx="14811065" cy="145261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9479039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479039" y="650934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0"/>
                </a:lnTo>
                <a:lnTo>
                  <a:pt x="0" y="41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84035" y="637012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84035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1998548" y="6647150"/>
            <a:ext cx="2286000" cy="2286000"/>
            <a:chOff x="0" y="0"/>
            <a:chExt cx="3048000" cy="3048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Groups night shifts so she can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spend more time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with family and friends later in the month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3503498" y="1928813"/>
            <a:ext cx="2286000" cy="2548230"/>
            <a:chOff x="0" y="0"/>
            <a:chExt cx="3048000" cy="339764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048000" cy="3296040"/>
            </a:xfrm>
            <a:custGeom>
              <a:avLst/>
              <a:gdLst/>
              <a:ahLst/>
              <a:cxnLst/>
              <a:rect r="r" b="b" t="t" l="l"/>
              <a:pathLst>
                <a:path h="329604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3296040"/>
                  </a:lnTo>
                  <a:lnTo>
                    <a:pt x="0" y="329604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048000" cy="3397640"/>
            </a:xfrm>
            <a:custGeom>
              <a:avLst/>
              <a:gdLst/>
              <a:ahLst/>
              <a:cxnLst/>
              <a:rect r="r" b="b" t="t" l="l"/>
              <a:pathLst>
                <a:path h="3397640" w="3048000">
                  <a:moveTo>
                    <a:pt x="0" y="3296040"/>
                  </a:moveTo>
                  <a:lnTo>
                    <a:pt x="3048000" y="3296040"/>
                  </a:lnTo>
                  <a:lnTo>
                    <a:pt x="2921000" y="3397640"/>
                  </a:lnTo>
                  <a:cubicBezTo>
                    <a:pt x="2921000" y="3397640"/>
                    <a:pt x="1930400" y="3321440"/>
                    <a:pt x="1828800" y="3321440"/>
                  </a:cubicBezTo>
                  <a:lnTo>
                    <a:pt x="1219200" y="3321440"/>
                  </a:lnTo>
                  <a:cubicBezTo>
                    <a:pt x="1117600" y="3321440"/>
                    <a:pt x="127000" y="3397640"/>
                    <a:pt x="127000" y="3397640"/>
                  </a:cubicBezTo>
                  <a:lnTo>
                    <a:pt x="0" y="329604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3296040"/>
                  </a:lnTo>
                  <a:lnTo>
                    <a:pt x="12700" y="3296040"/>
                  </a:lnTo>
                  <a:lnTo>
                    <a:pt x="12700" y="3283340"/>
                  </a:lnTo>
                  <a:lnTo>
                    <a:pt x="3035300" y="328334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329604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3048000" cy="289599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She actually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enjoys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working a night shift, mainly because she works only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12 days a months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55548" y="1928812"/>
            <a:ext cx="2286000" cy="2286000"/>
            <a:chOff x="0" y="0"/>
            <a:chExt cx="3048000" cy="3048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Eats lunch at 1-2 AM, so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nutrition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and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sleeping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patterns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are completely off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020946" y="1928812"/>
            <a:ext cx="2516963" cy="2286000"/>
            <a:chOff x="0" y="0"/>
            <a:chExt cx="3355950" cy="3048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335595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355950">
                  <a:moveTo>
                    <a:pt x="0" y="0"/>
                  </a:moveTo>
                  <a:lnTo>
                    <a:pt x="3355950" y="0"/>
                  </a:lnTo>
                  <a:lnTo>
                    <a:pt x="335595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35595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355950">
                  <a:moveTo>
                    <a:pt x="0" y="2946400"/>
                  </a:moveTo>
                  <a:lnTo>
                    <a:pt x="3355950" y="2946400"/>
                  </a:lnTo>
                  <a:lnTo>
                    <a:pt x="3228950" y="3048000"/>
                  </a:lnTo>
                  <a:cubicBezTo>
                    <a:pt x="3228950" y="3048000"/>
                    <a:pt x="2238350" y="2971800"/>
                    <a:pt x="213675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355950" y="0"/>
                  </a:lnTo>
                  <a:lnTo>
                    <a:pt x="335595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343250" y="2933700"/>
                  </a:lnTo>
                  <a:lnTo>
                    <a:pt x="334325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57150"/>
              <a:ext cx="335595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Was surprised to see how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exhausting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it was in the long term after doing it for two years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898530" y="6704300"/>
            <a:ext cx="2533305" cy="2286000"/>
            <a:chOff x="0" y="0"/>
            <a:chExt cx="3377740" cy="3048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337774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377740">
                  <a:moveTo>
                    <a:pt x="0" y="0"/>
                  </a:moveTo>
                  <a:lnTo>
                    <a:pt x="3377740" y="0"/>
                  </a:lnTo>
                  <a:lnTo>
                    <a:pt x="337774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337774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377740">
                  <a:moveTo>
                    <a:pt x="0" y="2946400"/>
                  </a:moveTo>
                  <a:lnTo>
                    <a:pt x="3377740" y="2946400"/>
                  </a:lnTo>
                  <a:lnTo>
                    <a:pt x="3250740" y="3048000"/>
                  </a:lnTo>
                  <a:cubicBezTo>
                    <a:pt x="3250740" y="3048000"/>
                    <a:pt x="2260140" y="2971800"/>
                    <a:pt x="215854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377740" y="0"/>
                  </a:lnTo>
                  <a:lnTo>
                    <a:pt x="337774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365040" y="2933700"/>
                  </a:lnTo>
                  <a:lnTo>
                    <a:pt x="336504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57150"/>
              <a:ext cx="337774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Feels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adrenaline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during the night shift due to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constant emergency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calls (no need for caffeine)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4646498" y="6647150"/>
            <a:ext cx="2644591" cy="2286000"/>
            <a:chOff x="0" y="0"/>
            <a:chExt cx="3526121" cy="3048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3526121" cy="2946400"/>
            </a:xfrm>
            <a:custGeom>
              <a:avLst/>
              <a:gdLst/>
              <a:ahLst/>
              <a:cxnLst/>
              <a:rect r="r" b="b" t="t" l="l"/>
              <a:pathLst>
                <a:path h="2946400" w="3526121">
                  <a:moveTo>
                    <a:pt x="0" y="0"/>
                  </a:moveTo>
                  <a:lnTo>
                    <a:pt x="3526121" y="0"/>
                  </a:lnTo>
                  <a:lnTo>
                    <a:pt x="3526121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3526121" cy="3048000"/>
            </a:xfrm>
            <a:custGeom>
              <a:avLst/>
              <a:gdLst/>
              <a:ahLst/>
              <a:cxnLst/>
              <a:rect r="r" b="b" t="t" l="l"/>
              <a:pathLst>
                <a:path h="3048000" w="3526121">
                  <a:moveTo>
                    <a:pt x="0" y="2946400"/>
                  </a:moveTo>
                  <a:lnTo>
                    <a:pt x="3526121" y="2946400"/>
                  </a:lnTo>
                  <a:lnTo>
                    <a:pt x="3399121" y="3048000"/>
                  </a:lnTo>
                  <a:cubicBezTo>
                    <a:pt x="3399121" y="3048000"/>
                    <a:pt x="2408521" y="2971800"/>
                    <a:pt x="2306921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526121" y="0"/>
                  </a:lnTo>
                  <a:lnTo>
                    <a:pt x="3526121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513421" y="2933700"/>
                  </a:lnTo>
                  <a:lnTo>
                    <a:pt x="3513421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57150"/>
              <a:ext cx="3526121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Tries to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plan her sleep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so that she can still attend day events and appointments, but it’s difficult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6148089" y="1928812"/>
            <a:ext cx="2286000" cy="2286000"/>
            <a:chOff x="0" y="0"/>
            <a:chExt cx="3048000" cy="30480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Has lots of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flexibility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with her night shift, she can group all at once or spread them out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3899858" y="1928812"/>
            <a:ext cx="2771179" cy="2286000"/>
            <a:chOff x="0" y="0"/>
            <a:chExt cx="3694906" cy="30480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3694906" cy="2946400"/>
            </a:xfrm>
            <a:custGeom>
              <a:avLst/>
              <a:gdLst/>
              <a:ahLst/>
              <a:cxnLst/>
              <a:rect r="r" b="b" t="t" l="l"/>
              <a:pathLst>
                <a:path h="2946400" w="3694906">
                  <a:moveTo>
                    <a:pt x="0" y="0"/>
                  </a:moveTo>
                  <a:lnTo>
                    <a:pt x="3694906" y="0"/>
                  </a:lnTo>
                  <a:lnTo>
                    <a:pt x="3694906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3694906" cy="3048000"/>
            </a:xfrm>
            <a:custGeom>
              <a:avLst/>
              <a:gdLst/>
              <a:ahLst/>
              <a:cxnLst/>
              <a:rect r="r" b="b" t="t" l="l"/>
              <a:pathLst>
                <a:path h="3048000" w="3694906">
                  <a:moveTo>
                    <a:pt x="0" y="2946400"/>
                  </a:moveTo>
                  <a:lnTo>
                    <a:pt x="3694906" y="2946400"/>
                  </a:lnTo>
                  <a:lnTo>
                    <a:pt x="3567906" y="3048000"/>
                  </a:lnTo>
                  <a:cubicBezTo>
                    <a:pt x="3567906" y="3048000"/>
                    <a:pt x="2577306" y="2971800"/>
                    <a:pt x="2475706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694906" y="0"/>
                  </a:lnTo>
                  <a:lnTo>
                    <a:pt x="3694906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682206" y="2933700"/>
                  </a:lnTo>
                  <a:lnTo>
                    <a:pt x="3682206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57150"/>
              <a:ext cx="3694906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Despite problems with  health and relationships, the flexibility makes it an overall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net positive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for her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714176" y="6704300"/>
            <a:ext cx="2286000" cy="2286000"/>
            <a:chOff x="0" y="0"/>
            <a:chExt cx="3048000" cy="3048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Disconnected from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family and friends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due to the difficulty of making time for them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5282517" y="6704300"/>
            <a:ext cx="2286000" cy="2286000"/>
            <a:chOff x="0" y="0"/>
            <a:chExt cx="3048000" cy="30480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3048000" cy="2946400"/>
            </a:xfrm>
            <a:custGeom>
              <a:avLst/>
              <a:gdLst/>
              <a:ahLst/>
              <a:cxnLst/>
              <a:rect r="r" b="b" t="t" l="l"/>
              <a:pathLst>
                <a:path h="2946400" w="30480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3048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30400" y="2971800"/>
                    <a:pt x="1828800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Sad that she had to </a:t>
              </a:r>
              <a:r>
                <a:rPr lang="en-US" sz="17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break up</a:t>
              </a: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with previous partner due to her schedule</a:t>
              </a:r>
            </a:p>
          </p:txBody>
        </p:sp>
      </p:grpSp>
      <p:sp>
        <p:nvSpPr>
          <p:cNvPr name="TextBox 82" id="82"/>
          <p:cNvSpPr txBox="true"/>
          <p:nvPr/>
        </p:nvSpPr>
        <p:spPr>
          <a:xfrm rot="0">
            <a:off x="10117605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Feels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0117605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Thinks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122601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Says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122601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Does</a:t>
            </a:r>
          </a:p>
        </p:txBody>
      </p:sp>
      <p:sp>
        <p:nvSpPr>
          <p:cNvPr name="AutoShape 86" id="86"/>
          <p:cNvSpPr/>
          <p:nvPr/>
        </p:nvSpPr>
        <p:spPr>
          <a:xfrm flipH="true">
            <a:off x="5968794" y="4158590"/>
            <a:ext cx="1365022" cy="2488560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7" id="87"/>
          <p:cNvSpPr/>
          <p:nvPr/>
        </p:nvSpPr>
        <p:spPr>
          <a:xfrm>
            <a:off x="4722285" y="4420064"/>
            <a:ext cx="6442897" cy="2284236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8" id="88"/>
          <p:cNvSpPr/>
          <p:nvPr/>
        </p:nvSpPr>
        <p:spPr>
          <a:xfrm>
            <a:off x="4740313" y="4401505"/>
            <a:ext cx="9116863" cy="2302795"/>
          </a:xfrm>
          <a:prstGeom prst="line">
            <a:avLst/>
          </a:prstGeom>
          <a:ln cap="rnd" w="85725">
            <a:solidFill>
              <a:srgbClr val="FF575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9" id="89"/>
          <p:cNvSpPr/>
          <p:nvPr/>
        </p:nvSpPr>
        <p:spPr>
          <a:xfrm>
            <a:off x="4750810" y="4359948"/>
            <a:ext cx="11674708" cy="2344352"/>
          </a:xfrm>
          <a:prstGeom prst="line">
            <a:avLst/>
          </a:prstGeom>
          <a:ln cap="rnd" w="85725">
            <a:solidFill>
              <a:srgbClr val="FF575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0" id="90"/>
          <p:cNvSpPr/>
          <p:nvPr/>
        </p:nvSpPr>
        <p:spPr>
          <a:xfrm flipH="true">
            <a:off x="13848641" y="4477042"/>
            <a:ext cx="1433877" cy="2212112"/>
          </a:xfrm>
          <a:prstGeom prst="line">
            <a:avLst/>
          </a:prstGeom>
          <a:ln cap="rnd" w="85725">
            <a:solidFill>
              <a:srgbClr val="FF575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1" id="91"/>
          <p:cNvSpPr/>
          <p:nvPr/>
        </p:nvSpPr>
        <p:spPr>
          <a:xfrm flipH="true">
            <a:off x="11201150" y="4157662"/>
            <a:ext cx="1078277" cy="2554805"/>
          </a:xfrm>
          <a:prstGeom prst="line">
            <a:avLst/>
          </a:prstGeom>
          <a:ln cap="rnd" w="85725">
            <a:solidFill>
              <a:srgbClr val="FF575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2" id="92"/>
          <p:cNvSpPr/>
          <p:nvPr/>
        </p:nvSpPr>
        <p:spPr>
          <a:xfrm flipH="true">
            <a:off x="3141548" y="4139760"/>
            <a:ext cx="4159753" cy="2507390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POV’s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117037" y="4915421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771982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3450" y="1884042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79292"/>
            <a:ext cx="9477449" cy="98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POV #1: David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3385197"/>
            <a:ext cx="3717687" cy="5873103"/>
            <a:chOff x="0" y="0"/>
            <a:chExt cx="8146190" cy="128691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055857" y="3385197"/>
            <a:ext cx="3717687" cy="5873103"/>
            <a:chOff x="0" y="0"/>
            <a:chExt cx="8146190" cy="128691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083013" y="3385197"/>
            <a:ext cx="3717687" cy="5873103"/>
            <a:chOff x="0" y="0"/>
            <a:chExt cx="8146190" cy="128691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110170" y="3385197"/>
            <a:ext cx="3717687" cy="5873103"/>
            <a:chOff x="0" y="0"/>
            <a:chExt cx="8146190" cy="128691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412164" y="3682976"/>
            <a:ext cx="132442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met...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90142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were surprised to realize...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97038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wonder if this means...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524600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 would be game-changing to...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1293368" y="4826712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5408961" y="4821950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9436118" y="4817187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13524600" y="4812425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1293368" y="4951730"/>
            <a:ext cx="3118233" cy="313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David, who is a current night-shift worker at Stanford Hospital. He has been working there since 2012, which is when he transitioned from working for RD&amp;E.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5408961" y="5074362"/>
            <a:ext cx="3011477" cy="274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David has a </a:t>
            </a: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“it is what it is” mentality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considering his </a:t>
            </a: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 life practically non-existent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9436118" y="5060075"/>
            <a:ext cx="3011477" cy="313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David’s sense of financial dependency for his job makes him believe </a:t>
            </a: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work and personal life can’t go hand in hand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13463275" y="5055312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Help David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manage the smaller tasks in life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so he has more time to care for his personal life.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5747147" y="1831190"/>
            <a:ext cx="1080710" cy="1080705"/>
            <a:chOff x="0" y="0"/>
            <a:chExt cx="6350000" cy="634997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2954" t="-100187" r="-12725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3450" y="1884042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79292"/>
            <a:ext cx="8115300" cy="98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POV #2: Rena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385197"/>
            <a:ext cx="3717687" cy="5873103"/>
            <a:chOff x="0" y="0"/>
            <a:chExt cx="8146190" cy="128691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055857" y="3385197"/>
            <a:ext cx="3717687" cy="5873103"/>
            <a:chOff x="0" y="0"/>
            <a:chExt cx="8146190" cy="128691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083013" y="3385197"/>
            <a:ext cx="3717687" cy="5873103"/>
            <a:chOff x="0" y="0"/>
            <a:chExt cx="8146190" cy="1286913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110170" y="3385197"/>
            <a:ext cx="3717687" cy="5873103"/>
            <a:chOff x="0" y="0"/>
            <a:chExt cx="8146190" cy="1286913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20" id="20"/>
          <p:cNvSpPr/>
          <p:nvPr/>
        </p:nvSpPr>
        <p:spPr>
          <a:xfrm>
            <a:off x="1293368" y="4826712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5408961" y="4821950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9436118" y="4817187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13524600" y="4812425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4" id="24"/>
          <p:cNvGrpSpPr/>
          <p:nvPr/>
        </p:nvGrpSpPr>
        <p:grpSpPr>
          <a:xfrm rot="0">
            <a:off x="15747147" y="1999691"/>
            <a:ext cx="1080710" cy="1080705"/>
            <a:chOff x="0" y="0"/>
            <a:chExt cx="6350000" cy="63499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3151" r="0" b="-3151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12164" y="3682976"/>
            <a:ext cx="132442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met...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390142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were surprised to realize...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497038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wonder if this means...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524600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 would be game-changing to...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0624" y="5091113"/>
            <a:ext cx="3011477" cy="3525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Rena, a physician and Nocturnists Section Chief at Stanford Hospital. She worked night shifts for 7 years, then transitioned to day shifts and part-time night shifts for 3 years.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408961" y="5091113"/>
            <a:ext cx="3011477" cy="274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Rena says she’s in good control of her health, but still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often experiences daytime fatigue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even 3 years out of full-time night shifts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497038" y="5076825"/>
            <a:ext cx="3011477" cy="23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Rena perceives her health based on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individual efforts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made rather than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objective health improvement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524600" y="5055312"/>
            <a:ext cx="3011477" cy="23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Encourage Rena to be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more aware of and take actions to improve her wellbeing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even if she thinks she feels “OK”.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3450" y="1884042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79292"/>
            <a:ext cx="10804224" cy="98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POV #3: Ryan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3385197"/>
            <a:ext cx="3717687" cy="5873103"/>
            <a:chOff x="0" y="0"/>
            <a:chExt cx="8146190" cy="128691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055857" y="3385197"/>
            <a:ext cx="3717687" cy="5873103"/>
            <a:chOff x="0" y="0"/>
            <a:chExt cx="8146190" cy="128691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083013" y="3385197"/>
            <a:ext cx="3717687" cy="5873103"/>
            <a:chOff x="0" y="0"/>
            <a:chExt cx="8146190" cy="128691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110170" y="3385197"/>
            <a:ext cx="3717687" cy="5873103"/>
            <a:chOff x="0" y="0"/>
            <a:chExt cx="8146190" cy="128691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8076340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8076340">
                  <a:moveTo>
                    <a:pt x="7991250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8033160" y="12798015"/>
                  </a:lnTo>
                  <a:cubicBezTo>
                    <a:pt x="8057290" y="12798015"/>
                    <a:pt x="8076340" y="12778965"/>
                    <a:pt x="8076340" y="12754836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12711656"/>
                  </a:lnTo>
                  <a:cubicBezTo>
                    <a:pt x="8047131" y="12742136"/>
                    <a:pt x="8021731" y="12767536"/>
                    <a:pt x="7991250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8078881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8078881">
                  <a:moveTo>
                    <a:pt x="43180" y="12800556"/>
                  </a:moveTo>
                  <a:lnTo>
                    <a:pt x="8035700" y="12800556"/>
                  </a:lnTo>
                  <a:cubicBezTo>
                    <a:pt x="8059831" y="12800556"/>
                    <a:pt x="8078881" y="12781506"/>
                    <a:pt x="8078881" y="12757376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46190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8090310" y="12869135"/>
                  </a:lnTo>
                  <a:cubicBezTo>
                    <a:pt x="8120790" y="12869135"/>
                    <a:pt x="8146190" y="12843735"/>
                    <a:pt x="8146190" y="12813256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12770076"/>
                  </a:lnTo>
                  <a:cubicBezTo>
                    <a:pt x="8091581" y="12794206"/>
                    <a:pt x="8072531" y="12813256"/>
                    <a:pt x="8048400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8133490" y="12813256"/>
                  </a:moveTo>
                  <a:cubicBezTo>
                    <a:pt x="8133490" y="12837385"/>
                    <a:pt x="8114440" y="12856435"/>
                    <a:pt x="8090310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8048400" y="12825956"/>
                  </a:lnTo>
                  <a:cubicBezTo>
                    <a:pt x="8078881" y="12825956"/>
                    <a:pt x="8104281" y="12800556"/>
                    <a:pt x="8104281" y="12770076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412164" y="3682976"/>
            <a:ext cx="132442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met...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90142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were surprised to realize...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97038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wonder if this means...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524600" y="3652496"/>
            <a:ext cx="2889638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 would be game-changing to...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1293368" y="4826712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5408961" y="4821950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9436118" y="4817187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13524600" y="4812425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0" id="30"/>
          <p:cNvGrpSpPr/>
          <p:nvPr/>
        </p:nvGrpSpPr>
        <p:grpSpPr>
          <a:xfrm rot="0">
            <a:off x="15579755" y="1831190"/>
            <a:ext cx="1080710" cy="1080705"/>
            <a:chOff x="0" y="0"/>
            <a:chExt cx="6350000" cy="634997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6654" t="-1115" r="-108623" b="-75344"/>
              </a:stretch>
            </a:blip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381805" y="5076825"/>
            <a:ext cx="3011477" cy="3916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Ryan, working a 6-month graveyard shift for the Stanford Police Department. This is his eighth month in the department, and he switches between night and day shifts twice a year.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5390142" y="5074362"/>
            <a:ext cx="3011477" cy="3916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Despite struggling to adjust early in his shift, Ryan </a:t>
            </a: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refuses to touch any sleep or wake aids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such as caffeine, even when others in his cohort are heavily reliant on such substances.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9440294" y="5076825"/>
            <a:ext cx="3011477" cy="3525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Ryan is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confident in his long term health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and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adjustment strategies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as opposed to short term relief from wake aids, having seen firsthand coworkers substance dependent.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463681" y="5055312"/>
            <a:ext cx="3011477" cy="23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Help night-shift workers to be in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better control of their substance habits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when it comes to sleep or wake aids.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Questions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6359309" y="4915421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14254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0608"/>
            <a:ext cx="655229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#1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41276" y="3570709"/>
            <a:ext cx="3106398" cy="2330362"/>
            <a:chOff x="0" y="0"/>
            <a:chExt cx="8146190" cy="6111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59714" y="6234446"/>
            <a:ext cx="3106398" cy="2330362"/>
            <a:chOff x="0" y="0"/>
            <a:chExt cx="8146190" cy="61111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474593" y="6927938"/>
            <a:ext cx="3106398" cy="2330362"/>
            <a:chOff x="0" y="0"/>
            <a:chExt cx="8146190" cy="6111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298402" y="3978319"/>
            <a:ext cx="3106398" cy="2330362"/>
            <a:chOff x="0" y="0"/>
            <a:chExt cx="8146190" cy="6111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801215" y="1028832"/>
            <a:ext cx="3233138" cy="2330362"/>
            <a:chOff x="0" y="0"/>
            <a:chExt cx="8478552" cy="61111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57150" y="58420"/>
              <a:ext cx="8408702" cy="6040000"/>
            </a:xfrm>
            <a:custGeom>
              <a:avLst/>
              <a:gdLst/>
              <a:ahLst/>
              <a:cxnLst/>
              <a:rect r="r" b="b" t="t" l="l"/>
              <a:pathLst>
                <a:path h="6040000" w="8408702">
                  <a:moveTo>
                    <a:pt x="8323612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365522" y="6040000"/>
                  </a:lnTo>
                  <a:cubicBezTo>
                    <a:pt x="8389652" y="6040000"/>
                    <a:pt x="8408702" y="6020950"/>
                    <a:pt x="8408702" y="5996820"/>
                  </a:cubicBezTo>
                  <a:lnTo>
                    <a:pt x="8408702" y="40640"/>
                  </a:lnTo>
                  <a:cubicBezTo>
                    <a:pt x="8408702" y="21590"/>
                    <a:pt x="8396002" y="6350"/>
                    <a:pt x="8379492" y="0"/>
                  </a:cubicBezTo>
                  <a:lnTo>
                    <a:pt x="8379492" y="5953640"/>
                  </a:lnTo>
                  <a:cubicBezTo>
                    <a:pt x="8379492" y="5984120"/>
                    <a:pt x="8354092" y="6009520"/>
                    <a:pt x="8323612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8411242" cy="6042540"/>
            </a:xfrm>
            <a:custGeom>
              <a:avLst/>
              <a:gdLst/>
              <a:ahLst/>
              <a:cxnLst/>
              <a:rect r="r" b="b" t="t" l="l"/>
              <a:pathLst>
                <a:path h="6042540" w="8411242">
                  <a:moveTo>
                    <a:pt x="43180" y="6042540"/>
                  </a:moveTo>
                  <a:lnTo>
                    <a:pt x="8368062" y="6042540"/>
                  </a:lnTo>
                  <a:cubicBezTo>
                    <a:pt x="8392192" y="6042540"/>
                    <a:pt x="8411242" y="6023490"/>
                    <a:pt x="8411242" y="5999360"/>
                  </a:cubicBezTo>
                  <a:lnTo>
                    <a:pt x="8411242" y="43180"/>
                  </a:lnTo>
                  <a:cubicBezTo>
                    <a:pt x="8411242" y="19050"/>
                    <a:pt x="8392192" y="0"/>
                    <a:pt x="836806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78552" cy="6111120"/>
            </a:xfrm>
            <a:custGeom>
              <a:avLst/>
              <a:gdLst/>
              <a:ahLst/>
              <a:cxnLst/>
              <a:rect r="r" b="b" t="t" l="l"/>
              <a:pathLst>
                <a:path h="6111120" w="8478552">
                  <a:moveTo>
                    <a:pt x="8435372" y="44450"/>
                  </a:moveTo>
                  <a:cubicBezTo>
                    <a:pt x="8430292" y="19050"/>
                    <a:pt x="8407432" y="0"/>
                    <a:pt x="838076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422672" y="6111120"/>
                  </a:lnTo>
                  <a:cubicBezTo>
                    <a:pt x="8453152" y="6111120"/>
                    <a:pt x="8478552" y="6085720"/>
                    <a:pt x="8478552" y="6055240"/>
                  </a:cubicBezTo>
                  <a:lnTo>
                    <a:pt x="8478552" y="99060"/>
                  </a:lnTo>
                  <a:cubicBezTo>
                    <a:pt x="8478552" y="72390"/>
                    <a:pt x="8460772" y="50800"/>
                    <a:pt x="8435372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380762" y="12700"/>
                  </a:lnTo>
                  <a:cubicBezTo>
                    <a:pt x="8404892" y="12700"/>
                    <a:pt x="8423942" y="31750"/>
                    <a:pt x="8423942" y="55880"/>
                  </a:cubicBezTo>
                  <a:lnTo>
                    <a:pt x="8423942" y="6012060"/>
                  </a:lnTo>
                  <a:cubicBezTo>
                    <a:pt x="8423942" y="6036190"/>
                    <a:pt x="8404892" y="6055240"/>
                    <a:pt x="8380762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465852" y="6055240"/>
                  </a:moveTo>
                  <a:cubicBezTo>
                    <a:pt x="8465852" y="6079370"/>
                    <a:pt x="8446802" y="6098420"/>
                    <a:pt x="8422672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380762" y="6067940"/>
                  </a:lnTo>
                  <a:cubicBezTo>
                    <a:pt x="8411242" y="6067940"/>
                    <a:pt x="8436642" y="6042540"/>
                    <a:pt x="8436642" y="6012060"/>
                  </a:cubicBezTo>
                  <a:lnTo>
                    <a:pt x="8436642" y="58420"/>
                  </a:lnTo>
                  <a:cubicBezTo>
                    <a:pt x="8453152" y="64770"/>
                    <a:pt x="8465852" y="80010"/>
                    <a:pt x="8465852" y="99060"/>
                  </a:cubicBezTo>
                  <a:lnTo>
                    <a:pt x="8465852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9144000" y="3978319"/>
            <a:ext cx="3106398" cy="2330362"/>
            <a:chOff x="0" y="0"/>
            <a:chExt cx="8146190" cy="61111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152153" y="2076431"/>
            <a:ext cx="3106398" cy="2330362"/>
            <a:chOff x="0" y="0"/>
            <a:chExt cx="8146190" cy="61111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493304" y="982142"/>
            <a:ext cx="3369451" cy="2330362"/>
            <a:chOff x="0" y="0"/>
            <a:chExt cx="8836018" cy="61111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57150" y="58420"/>
              <a:ext cx="8766168" cy="6040000"/>
            </a:xfrm>
            <a:custGeom>
              <a:avLst/>
              <a:gdLst/>
              <a:ahLst/>
              <a:cxnLst/>
              <a:rect r="r" b="b" t="t" l="l"/>
              <a:pathLst>
                <a:path h="6040000" w="8766168">
                  <a:moveTo>
                    <a:pt x="8681078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722988" y="6040000"/>
                  </a:lnTo>
                  <a:cubicBezTo>
                    <a:pt x="8747118" y="6040000"/>
                    <a:pt x="8766168" y="6020950"/>
                    <a:pt x="8766168" y="5996820"/>
                  </a:cubicBezTo>
                  <a:lnTo>
                    <a:pt x="8766168" y="40640"/>
                  </a:lnTo>
                  <a:cubicBezTo>
                    <a:pt x="8766168" y="21590"/>
                    <a:pt x="8753468" y="6350"/>
                    <a:pt x="8736958" y="0"/>
                  </a:cubicBezTo>
                  <a:lnTo>
                    <a:pt x="8736958" y="5953640"/>
                  </a:lnTo>
                  <a:cubicBezTo>
                    <a:pt x="8736958" y="5984120"/>
                    <a:pt x="8711558" y="6009520"/>
                    <a:pt x="8681078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8768708" cy="6042540"/>
            </a:xfrm>
            <a:custGeom>
              <a:avLst/>
              <a:gdLst/>
              <a:ahLst/>
              <a:cxnLst/>
              <a:rect r="r" b="b" t="t" l="l"/>
              <a:pathLst>
                <a:path h="6042540" w="8768708">
                  <a:moveTo>
                    <a:pt x="43180" y="6042540"/>
                  </a:moveTo>
                  <a:lnTo>
                    <a:pt x="8725528" y="6042540"/>
                  </a:lnTo>
                  <a:cubicBezTo>
                    <a:pt x="8749658" y="6042540"/>
                    <a:pt x="8768708" y="6023490"/>
                    <a:pt x="8768708" y="5999360"/>
                  </a:cubicBezTo>
                  <a:lnTo>
                    <a:pt x="8768708" y="43180"/>
                  </a:lnTo>
                  <a:cubicBezTo>
                    <a:pt x="8768708" y="19050"/>
                    <a:pt x="8749658" y="0"/>
                    <a:pt x="872552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836018" cy="6111120"/>
            </a:xfrm>
            <a:custGeom>
              <a:avLst/>
              <a:gdLst/>
              <a:ahLst/>
              <a:cxnLst/>
              <a:rect r="r" b="b" t="t" l="l"/>
              <a:pathLst>
                <a:path h="6111120" w="8836018">
                  <a:moveTo>
                    <a:pt x="8792838" y="44450"/>
                  </a:moveTo>
                  <a:cubicBezTo>
                    <a:pt x="8787758" y="19050"/>
                    <a:pt x="8764898" y="0"/>
                    <a:pt x="8738228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780138" y="6111120"/>
                  </a:lnTo>
                  <a:cubicBezTo>
                    <a:pt x="8810618" y="6111120"/>
                    <a:pt x="8836018" y="6085720"/>
                    <a:pt x="8836018" y="6055240"/>
                  </a:cubicBezTo>
                  <a:lnTo>
                    <a:pt x="8836018" y="99060"/>
                  </a:lnTo>
                  <a:cubicBezTo>
                    <a:pt x="8836018" y="72390"/>
                    <a:pt x="8818238" y="50800"/>
                    <a:pt x="8792838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738228" y="12700"/>
                  </a:lnTo>
                  <a:cubicBezTo>
                    <a:pt x="8762358" y="12700"/>
                    <a:pt x="8781408" y="31750"/>
                    <a:pt x="8781408" y="55880"/>
                  </a:cubicBezTo>
                  <a:lnTo>
                    <a:pt x="8781408" y="6012060"/>
                  </a:lnTo>
                  <a:cubicBezTo>
                    <a:pt x="8781408" y="6036190"/>
                    <a:pt x="8762358" y="6055240"/>
                    <a:pt x="8738228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823318" y="6055240"/>
                  </a:moveTo>
                  <a:cubicBezTo>
                    <a:pt x="8823318" y="6079370"/>
                    <a:pt x="8804268" y="6098420"/>
                    <a:pt x="8780138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738228" y="6067940"/>
                  </a:lnTo>
                  <a:cubicBezTo>
                    <a:pt x="8768708" y="6067940"/>
                    <a:pt x="8794108" y="6042540"/>
                    <a:pt x="8794108" y="6012060"/>
                  </a:cubicBezTo>
                  <a:lnTo>
                    <a:pt x="8794108" y="58420"/>
                  </a:lnTo>
                  <a:cubicBezTo>
                    <a:pt x="8810618" y="64770"/>
                    <a:pt x="8823318" y="80010"/>
                    <a:pt x="8823318" y="99060"/>
                  </a:cubicBezTo>
                  <a:lnTo>
                    <a:pt x="8823318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583898" y="4735890"/>
            <a:ext cx="3106398" cy="2330362"/>
            <a:chOff x="0" y="0"/>
            <a:chExt cx="8146190" cy="611112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599703" y="7399626"/>
            <a:ext cx="3106398" cy="2330362"/>
            <a:chOff x="0" y="0"/>
            <a:chExt cx="8146190" cy="61111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8638721" y="7066251"/>
            <a:ext cx="3106398" cy="2330362"/>
            <a:chOff x="0" y="0"/>
            <a:chExt cx="8146190" cy="611112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689331" y="3850842"/>
            <a:ext cx="3010287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allow a user to schedule multiple appointments at once? 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28700" y="2629288"/>
            <a:ext cx="3276146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>
                <a:solidFill>
                  <a:srgbClr val="8D8D8D"/>
                </a:solidFill>
                <a:latin typeface="RoxboroughCF"/>
                <a:ea typeface="RoxboroughCF"/>
                <a:cs typeface="RoxboroughCF"/>
                <a:sym typeface="RoxboroughCF"/>
              </a:rPr>
              <a:t>David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7315" y="1233214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integrate personal health data to provide feedback on managing sleep and health?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94513" y="4259580"/>
            <a:ext cx="2914176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remove the frustrations of scheduling an appointment?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55825" y="6339221"/>
            <a:ext cx="2914176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group together completing errands to optimize for time and efficiency?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604252" y="7213556"/>
            <a:ext cx="2847080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allow a user to schedule appointments after business hours?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734832" y="7137962"/>
            <a:ext cx="2914176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provide alternate ways of checking in with their friends and family?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680009" y="5017151"/>
            <a:ext cx="2914176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introduce a social community outside of FAF to connect with?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2695814" y="7775591"/>
            <a:ext cx="2914176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automate scheduling routine tasks and errands?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240111" y="4095908"/>
            <a:ext cx="2914176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allow users to complete errands without needing to be physically in the space?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9541360" y="1192511"/>
            <a:ext cx="3273340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we allow a user to schedule calls with FAF in accordance with their schedule?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3236054" y="2428584"/>
            <a:ext cx="2938595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rethink what creates connection between someone and their FAF?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0608"/>
            <a:ext cx="655229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#1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41276" y="3570709"/>
            <a:ext cx="3106398" cy="2330362"/>
            <a:chOff x="0" y="0"/>
            <a:chExt cx="8146190" cy="6111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59714" y="6234446"/>
            <a:ext cx="3106398" cy="2330362"/>
            <a:chOff x="0" y="0"/>
            <a:chExt cx="8146190" cy="61111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474593" y="6927938"/>
            <a:ext cx="3106398" cy="2330362"/>
            <a:chOff x="0" y="0"/>
            <a:chExt cx="8146190" cy="6111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298402" y="3978319"/>
            <a:ext cx="3106398" cy="2330362"/>
            <a:chOff x="0" y="0"/>
            <a:chExt cx="8146190" cy="6111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801215" y="1028832"/>
            <a:ext cx="3233138" cy="2330362"/>
            <a:chOff x="0" y="0"/>
            <a:chExt cx="8478552" cy="61111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57150" y="58420"/>
              <a:ext cx="8408702" cy="6040000"/>
            </a:xfrm>
            <a:custGeom>
              <a:avLst/>
              <a:gdLst/>
              <a:ahLst/>
              <a:cxnLst/>
              <a:rect r="r" b="b" t="t" l="l"/>
              <a:pathLst>
                <a:path h="6040000" w="8408702">
                  <a:moveTo>
                    <a:pt x="8323612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365522" y="6040000"/>
                  </a:lnTo>
                  <a:cubicBezTo>
                    <a:pt x="8389652" y="6040000"/>
                    <a:pt x="8408702" y="6020950"/>
                    <a:pt x="8408702" y="5996820"/>
                  </a:cubicBezTo>
                  <a:lnTo>
                    <a:pt x="8408702" y="40640"/>
                  </a:lnTo>
                  <a:cubicBezTo>
                    <a:pt x="8408702" y="21590"/>
                    <a:pt x="8396002" y="6350"/>
                    <a:pt x="8379492" y="0"/>
                  </a:cubicBezTo>
                  <a:lnTo>
                    <a:pt x="8379492" y="5953640"/>
                  </a:lnTo>
                  <a:cubicBezTo>
                    <a:pt x="8379492" y="5984120"/>
                    <a:pt x="8354092" y="6009520"/>
                    <a:pt x="8323612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8411242" cy="6042540"/>
            </a:xfrm>
            <a:custGeom>
              <a:avLst/>
              <a:gdLst/>
              <a:ahLst/>
              <a:cxnLst/>
              <a:rect r="r" b="b" t="t" l="l"/>
              <a:pathLst>
                <a:path h="6042540" w="8411242">
                  <a:moveTo>
                    <a:pt x="43180" y="6042540"/>
                  </a:moveTo>
                  <a:lnTo>
                    <a:pt x="8368062" y="6042540"/>
                  </a:lnTo>
                  <a:cubicBezTo>
                    <a:pt x="8392192" y="6042540"/>
                    <a:pt x="8411242" y="6023490"/>
                    <a:pt x="8411242" y="5999360"/>
                  </a:cubicBezTo>
                  <a:lnTo>
                    <a:pt x="8411242" y="43180"/>
                  </a:lnTo>
                  <a:cubicBezTo>
                    <a:pt x="8411242" y="19050"/>
                    <a:pt x="8392192" y="0"/>
                    <a:pt x="836806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78552" cy="6111120"/>
            </a:xfrm>
            <a:custGeom>
              <a:avLst/>
              <a:gdLst/>
              <a:ahLst/>
              <a:cxnLst/>
              <a:rect r="r" b="b" t="t" l="l"/>
              <a:pathLst>
                <a:path h="6111120" w="8478552">
                  <a:moveTo>
                    <a:pt x="8435372" y="44450"/>
                  </a:moveTo>
                  <a:cubicBezTo>
                    <a:pt x="8430292" y="19050"/>
                    <a:pt x="8407432" y="0"/>
                    <a:pt x="838076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422672" y="6111120"/>
                  </a:lnTo>
                  <a:cubicBezTo>
                    <a:pt x="8453152" y="6111120"/>
                    <a:pt x="8478552" y="6085720"/>
                    <a:pt x="8478552" y="6055240"/>
                  </a:cubicBezTo>
                  <a:lnTo>
                    <a:pt x="8478552" y="99060"/>
                  </a:lnTo>
                  <a:cubicBezTo>
                    <a:pt x="8478552" y="72390"/>
                    <a:pt x="8460772" y="50800"/>
                    <a:pt x="8435372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380762" y="12700"/>
                  </a:lnTo>
                  <a:cubicBezTo>
                    <a:pt x="8404892" y="12700"/>
                    <a:pt x="8423942" y="31750"/>
                    <a:pt x="8423942" y="55880"/>
                  </a:cubicBezTo>
                  <a:lnTo>
                    <a:pt x="8423942" y="6012060"/>
                  </a:lnTo>
                  <a:cubicBezTo>
                    <a:pt x="8423942" y="6036190"/>
                    <a:pt x="8404892" y="6055240"/>
                    <a:pt x="8380762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465852" y="6055240"/>
                  </a:moveTo>
                  <a:cubicBezTo>
                    <a:pt x="8465852" y="6079370"/>
                    <a:pt x="8446802" y="6098420"/>
                    <a:pt x="8422672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380762" y="6067940"/>
                  </a:lnTo>
                  <a:cubicBezTo>
                    <a:pt x="8411242" y="6067940"/>
                    <a:pt x="8436642" y="6042540"/>
                    <a:pt x="8436642" y="6012060"/>
                  </a:cubicBezTo>
                  <a:lnTo>
                    <a:pt x="8436642" y="58420"/>
                  </a:lnTo>
                  <a:cubicBezTo>
                    <a:pt x="8453152" y="64770"/>
                    <a:pt x="8465852" y="80010"/>
                    <a:pt x="8465852" y="99060"/>
                  </a:cubicBezTo>
                  <a:lnTo>
                    <a:pt x="8465852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9144000" y="3978319"/>
            <a:ext cx="3106398" cy="2330362"/>
            <a:chOff x="0" y="0"/>
            <a:chExt cx="8146190" cy="61111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152153" y="2076431"/>
            <a:ext cx="3106398" cy="2330362"/>
            <a:chOff x="0" y="0"/>
            <a:chExt cx="8146190" cy="61111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493304" y="982142"/>
            <a:ext cx="3369451" cy="2330362"/>
            <a:chOff x="0" y="0"/>
            <a:chExt cx="8836018" cy="61111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57150" y="58420"/>
              <a:ext cx="8766168" cy="6040000"/>
            </a:xfrm>
            <a:custGeom>
              <a:avLst/>
              <a:gdLst/>
              <a:ahLst/>
              <a:cxnLst/>
              <a:rect r="r" b="b" t="t" l="l"/>
              <a:pathLst>
                <a:path h="6040000" w="8766168">
                  <a:moveTo>
                    <a:pt x="8681078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722988" y="6040000"/>
                  </a:lnTo>
                  <a:cubicBezTo>
                    <a:pt x="8747118" y="6040000"/>
                    <a:pt x="8766168" y="6020950"/>
                    <a:pt x="8766168" y="5996820"/>
                  </a:cubicBezTo>
                  <a:lnTo>
                    <a:pt x="8766168" y="40640"/>
                  </a:lnTo>
                  <a:cubicBezTo>
                    <a:pt x="8766168" y="21590"/>
                    <a:pt x="8753468" y="6350"/>
                    <a:pt x="8736958" y="0"/>
                  </a:cubicBezTo>
                  <a:lnTo>
                    <a:pt x="8736958" y="5953640"/>
                  </a:lnTo>
                  <a:cubicBezTo>
                    <a:pt x="8736958" y="5984120"/>
                    <a:pt x="8711558" y="6009520"/>
                    <a:pt x="8681078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8768708" cy="6042540"/>
            </a:xfrm>
            <a:custGeom>
              <a:avLst/>
              <a:gdLst/>
              <a:ahLst/>
              <a:cxnLst/>
              <a:rect r="r" b="b" t="t" l="l"/>
              <a:pathLst>
                <a:path h="6042540" w="8768708">
                  <a:moveTo>
                    <a:pt x="43180" y="6042540"/>
                  </a:moveTo>
                  <a:lnTo>
                    <a:pt x="8725528" y="6042540"/>
                  </a:lnTo>
                  <a:cubicBezTo>
                    <a:pt x="8749658" y="6042540"/>
                    <a:pt x="8768708" y="6023490"/>
                    <a:pt x="8768708" y="5999360"/>
                  </a:cubicBezTo>
                  <a:lnTo>
                    <a:pt x="8768708" y="43180"/>
                  </a:lnTo>
                  <a:cubicBezTo>
                    <a:pt x="8768708" y="19050"/>
                    <a:pt x="8749658" y="0"/>
                    <a:pt x="872552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836018" cy="6111120"/>
            </a:xfrm>
            <a:custGeom>
              <a:avLst/>
              <a:gdLst/>
              <a:ahLst/>
              <a:cxnLst/>
              <a:rect r="r" b="b" t="t" l="l"/>
              <a:pathLst>
                <a:path h="6111120" w="8836018">
                  <a:moveTo>
                    <a:pt x="8792838" y="44450"/>
                  </a:moveTo>
                  <a:cubicBezTo>
                    <a:pt x="8787758" y="19050"/>
                    <a:pt x="8764898" y="0"/>
                    <a:pt x="8738228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780138" y="6111120"/>
                  </a:lnTo>
                  <a:cubicBezTo>
                    <a:pt x="8810618" y="6111120"/>
                    <a:pt x="8836018" y="6085720"/>
                    <a:pt x="8836018" y="6055240"/>
                  </a:cubicBezTo>
                  <a:lnTo>
                    <a:pt x="8836018" y="99060"/>
                  </a:lnTo>
                  <a:cubicBezTo>
                    <a:pt x="8836018" y="72390"/>
                    <a:pt x="8818238" y="50800"/>
                    <a:pt x="8792838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738228" y="12700"/>
                  </a:lnTo>
                  <a:cubicBezTo>
                    <a:pt x="8762358" y="12700"/>
                    <a:pt x="8781408" y="31750"/>
                    <a:pt x="8781408" y="55880"/>
                  </a:cubicBezTo>
                  <a:lnTo>
                    <a:pt x="8781408" y="6012060"/>
                  </a:lnTo>
                  <a:cubicBezTo>
                    <a:pt x="8781408" y="6036190"/>
                    <a:pt x="8762358" y="6055240"/>
                    <a:pt x="8738228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823318" y="6055240"/>
                  </a:moveTo>
                  <a:cubicBezTo>
                    <a:pt x="8823318" y="6079370"/>
                    <a:pt x="8804268" y="6098420"/>
                    <a:pt x="8780138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738228" y="6067940"/>
                  </a:lnTo>
                  <a:cubicBezTo>
                    <a:pt x="8768708" y="6067940"/>
                    <a:pt x="8794108" y="6042540"/>
                    <a:pt x="8794108" y="6012060"/>
                  </a:cubicBezTo>
                  <a:lnTo>
                    <a:pt x="8794108" y="58420"/>
                  </a:lnTo>
                  <a:cubicBezTo>
                    <a:pt x="8810618" y="64770"/>
                    <a:pt x="8823318" y="80010"/>
                    <a:pt x="8823318" y="99060"/>
                  </a:cubicBezTo>
                  <a:lnTo>
                    <a:pt x="8823318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583898" y="4735890"/>
            <a:ext cx="3106398" cy="2330362"/>
            <a:chOff x="0" y="0"/>
            <a:chExt cx="8146190" cy="611112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599703" y="7399626"/>
            <a:ext cx="3106398" cy="2330362"/>
            <a:chOff x="0" y="0"/>
            <a:chExt cx="8146190" cy="61111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8638721" y="7066251"/>
            <a:ext cx="3106398" cy="2330362"/>
            <a:chOff x="0" y="0"/>
            <a:chExt cx="8146190" cy="611112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689331" y="3850842"/>
            <a:ext cx="3010287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allow a user to schedule multiple appointments at once? 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28700" y="2629288"/>
            <a:ext cx="3276146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>
                <a:solidFill>
                  <a:srgbClr val="8D8D8D"/>
                </a:solidFill>
                <a:latin typeface="RoxboroughCF"/>
                <a:ea typeface="RoxboroughCF"/>
                <a:cs typeface="RoxboroughCF"/>
                <a:sym typeface="RoxboroughCF"/>
              </a:rPr>
              <a:t>David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7315" y="1233214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integrate personal health data to provide feedback on managing sleep and health?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94513" y="4259580"/>
            <a:ext cx="2914176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remove the frustrations of scheduling an appointment?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55825" y="6339221"/>
            <a:ext cx="2914176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group together completing errands to optimize for time and efficiency?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604252" y="7213556"/>
            <a:ext cx="2847080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allow a user to schedule appointments after business hours?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734832" y="7137962"/>
            <a:ext cx="2914176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provide alternate ways of checking in with their friends and family?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680009" y="5017151"/>
            <a:ext cx="2914176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introduce a social community outside of FAF to connect with?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2695814" y="7775591"/>
            <a:ext cx="2914176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automate scheduling routine tasks and errands?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240111" y="4095908"/>
            <a:ext cx="2914176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allow users to complete errands without needing to be physically in the space?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9541360" y="1192511"/>
            <a:ext cx="3273340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we allow a user to schedule calls with FAF in accordance with their schedule?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3236054" y="2428584"/>
            <a:ext cx="2938595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rethink what creates connection between someone and their FAF?</a:t>
            </a:r>
          </a:p>
        </p:txBody>
      </p:sp>
      <p:sp>
        <p:nvSpPr>
          <p:cNvPr name="Freeform 61" id="61"/>
          <p:cNvSpPr/>
          <p:nvPr/>
        </p:nvSpPr>
        <p:spPr>
          <a:xfrm flipH="false" flipV="false" rot="0">
            <a:off x="4037486" y="8905196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12898098" y="3978319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8734832" y="5901071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7790" y="3933210"/>
            <a:ext cx="2787584" cy="2787573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9840" t="0" r="-1018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88564" y="3933210"/>
            <a:ext cx="2787584" cy="2787573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6261" t="-19389" r="-4282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747723" y="3933210"/>
            <a:ext cx="2787584" cy="2787573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7363" t="-8245" r="-14745" b="-9004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706882" y="3933210"/>
            <a:ext cx="2787584" cy="278757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93535" y="7234671"/>
            <a:ext cx="2302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Sarah Jade Yao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PD ‘25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87179" y="7234671"/>
            <a:ext cx="2108671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Sejoon Chang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PD ‘25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84091" y="7234671"/>
            <a:ext cx="1633165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Evelyn Hur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PD ‘25</a:t>
            </a:r>
          </a:p>
        </p:txBody>
      </p:sp>
      <p:sp>
        <p:nvSpPr>
          <p:cNvPr name="TextBox 15" id="15"/>
          <p:cNvSpPr txBox="true"/>
          <p:nvPr/>
        </p:nvSpPr>
        <p:spPr>
          <a:xfrm rot="-60000">
            <a:off x="6036521" y="2220109"/>
            <a:ext cx="6212797" cy="7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Twilight Taskforce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67472" y="7234671"/>
            <a:ext cx="1829767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Christina Ba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Art ‘26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0608"/>
            <a:ext cx="655229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#2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43602" y="3765894"/>
            <a:ext cx="3106398" cy="2330362"/>
            <a:chOff x="0" y="0"/>
            <a:chExt cx="8146190" cy="6111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83545" y="6734430"/>
            <a:ext cx="3106398" cy="2330362"/>
            <a:chOff x="0" y="0"/>
            <a:chExt cx="8146190" cy="61111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338420" y="6927938"/>
            <a:ext cx="3106398" cy="2330362"/>
            <a:chOff x="0" y="0"/>
            <a:chExt cx="8146190" cy="6111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906101" y="3978385"/>
            <a:ext cx="3106398" cy="2330362"/>
            <a:chOff x="0" y="0"/>
            <a:chExt cx="8146190" cy="6111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889855" y="1028832"/>
            <a:ext cx="3106398" cy="2330362"/>
            <a:chOff x="0" y="0"/>
            <a:chExt cx="8146190" cy="61111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821137" y="3978385"/>
            <a:ext cx="3106398" cy="2330362"/>
            <a:chOff x="0" y="0"/>
            <a:chExt cx="8146190" cy="61111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437027" y="2600713"/>
            <a:ext cx="3106398" cy="2330362"/>
            <a:chOff x="0" y="0"/>
            <a:chExt cx="8146190" cy="61111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521004" y="1193294"/>
            <a:ext cx="3106398" cy="2330362"/>
            <a:chOff x="0" y="0"/>
            <a:chExt cx="8146190" cy="61111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179992" y="5571974"/>
            <a:ext cx="3106398" cy="2330362"/>
            <a:chOff x="0" y="0"/>
            <a:chExt cx="8146190" cy="611112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9259206" y="7070530"/>
            <a:ext cx="3106398" cy="2330362"/>
            <a:chOff x="0" y="0"/>
            <a:chExt cx="8146190" cy="61111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4953562" y="4323715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create an accountability tool to keep her consistent with her routine?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840187" y="4518977"/>
            <a:ext cx="3011477" cy="118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recommend optimal times to sleep, eat, and exercise?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227452" y="6102650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prepare her for day to night (or vice versa) schedule switch/reset?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568464" y="1395774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track nutrition over the duration of someone’s shift? When they’re not working their shift?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589275" y="2760733"/>
            <a:ext cx="2801902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connect her to a community to recommend methods for adjusting?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090868" y="1178966"/>
            <a:ext cx="2749319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create a positive reinforcement cycle for maintaining healthy habits?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306666" y="7415926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personalize her routine based on most alert hours and schedule?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85880" y="7330969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make her feel more refreshed and alert during work hours?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31006" y="7082551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offer suggestions for new healthy habits based on individual routine?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991062" y="3879219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give someone a more holistic run-down and look at their scheduling for the month?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28700" y="2629288"/>
            <a:ext cx="3276146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>
                <a:solidFill>
                  <a:srgbClr val="8D8D8D"/>
                </a:solidFill>
                <a:latin typeface="RoxboroughCF"/>
                <a:ea typeface="RoxboroughCF"/>
                <a:cs typeface="RoxboroughCF"/>
                <a:sym typeface="RoxboroughCF"/>
              </a:rPr>
              <a:t>Dr. Rena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0608"/>
            <a:ext cx="655229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#2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43602" y="3765894"/>
            <a:ext cx="3106398" cy="2330362"/>
            <a:chOff x="0" y="0"/>
            <a:chExt cx="8146190" cy="6111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83545" y="6734430"/>
            <a:ext cx="3106398" cy="2330362"/>
            <a:chOff x="0" y="0"/>
            <a:chExt cx="8146190" cy="61111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338420" y="6927938"/>
            <a:ext cx="3106398" cy="2330362"/>
            <a:chOff x="0" y="0"/>
            <a:chExt cx="8146190" cy="6111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906101" y="3978385"/>
            <a:ext cx="3106398" cy="2330362"/>
            <a:chOff x="0" y="0"/>
            <a:chExt cx="8146190" cy="61111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889855" y="1028832"/>
            <a:ext cx="3106398" cy="2330362"/>
            <a:chOff x="0" y="0"/>
            <a:chExt cx="8146190" cy="61111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821137" y="3978385"/>
            <a:ext cx="3106398" cy="2330362"/>
            <a:chOff x="0" y="0"/>
            <a:chExt cx="8146190" cy="61111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437027" y="2600713"/>
            <a:ext cx="3106398" cy="2330362"/>
            <a:chOff x="0" y="0"/>
            <a:chExt cx="8146190" cy="61111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521004" y="1193294"/>
            <a:ext cx="3106398" cy="2330362"/>
            <a:chOff x="0" y="0"/>
            <a:chExt cx="8146190" cy="61111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3179992" y="5571974"/>
            <a:ext cx="3106398" cy="2330362"/>
            <a:chOff x="0" y="0"/>
            <a:chExt cx="8146190" cy="611112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9259206" y="7070530"/>
            <a:ext cx="3106398" cy="2330362"/>
            <a:chOff x="0" y="0"/>
            <a:chExt cx="8146190" cy="61111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4953562" y="4323715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create an accountability tool to keep her consistent with her routine?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840187" y="4518977"/>
            <a:ext cx="3011477" cy="118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recommend optimal times to sleep, eat, and exercise?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227452" y="6102650"/>
            <a:ext cx="3011477" cy="118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prepare her for day to night (or vice versa) schedule reset?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568464" y="1395774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track nutrition over the duration of someone’s shift? When they’re not working their shift?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589275" y="2760733"/>
            <a:ext cx="2801902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connect her to a community to recommend methods for adjusting?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090868" y="1178966"/>
            <a:ext cx="2749319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create a positive reinforcement cycle for maintaining healthy habits?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306666" y="7415926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personalize her routine based on most alert hours and schedule?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85880" y="7330969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make her feel more refreshed and alert during work hours?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31006" y="7082551"/>
            <a:ext cx="3011477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offer suggestions for new healthy habits based on individual routine?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018324" y="3933190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give someone a more holistic run-down and look at their scheduling for the month?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28700" y="2629288"/>
            <a:ext cx="3276146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>
                <a:solidFill>
                  <a:srgbClr val="8D8D8D"/>
                </a:solidFill>
                <a:latin typeface="RoxboroughCF"/>
                <a:ea typeface="RoxboroughCF"/>
                <a:cs typeface="RoxboroughCF"/>
                <a:sym typeface="RoxboroughCF"/>
              </a:rPr>
              <a:t>Dr. Rena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0">
            <a:off x="5534761" y="2915558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4551007" y="6004698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2824898" y="7485021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7" y="0"/>
                </a:lnTo>
                <a:lnTo>
                  <a:pt x="710187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0608"/>
            <a:ext cx="655229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#3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629288"/>
            <a:ext cx="3276146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>
                <a:solidFill>
                  <a:srgbClr val="8D8D8D"/>
                </a:solidFill>
                <a:latin typeface="RoxboroughCF"/>
                <a:ea typeface="RoxboroughCF"/>
                <a:cs typeface="RoxboroughCF"/>
                <a:sym typeface="RoxboroughCF"/>
              </a:rPr>
              <a:t>Deputy Ryan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56244" y="3659232"/>
            <a:ext cx="3106398" cy="2330362"/>
            <a:chOff x="0" y="0"/>
            <a:chExt cx="8146190" cy="61111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70494" y="6627768"/>
            <a:ext cx="3106398" cy="2330362"/>
            <a:chOff x="0" y="0"/>
            <a:chExt cx="8146190" cy="61111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124642" y="6927938"/>
            <a:ext cx="3106398" cy="2330362"/>
            <a:chOff x="0" y="0"/>
            <a:chExt cx="8146190" cy="61111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481069" y="3978319"/>
            <a:ext cx="3106398" cy="2330362"/>
            <a:chOff x="0" y="0"/>
            <a:chExt cx="8146190" cy="61111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889855" y="1028832"/>
            <a:ext cx="3106398" cy="2330362"/>
            <a:chOff x="0" y="0"/>
            <a:chExt cx="8146190" cy="61111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167919" y="3978385"/>
            <a:ext cx="3336433" cy="2330362"/>
            <a:chOff x="0" y="0"/>
            <a:chExt cx="8749431" cy="61111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8679582" cy="6040000"/>
            </a:xfrm>
            <a:custGeom>
              <a:avLst/>
              <a:gdLst/>
              <a:ahLst/>
              <a:cxnLst/>
              <a:rect r="r" b="b" t="t" l="l"/>
              <a:pathLst>
                <a:path h="6040000" w="8679582">
                  <a:moveTo>
                    <a:pt x="8594492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636402" y="6040000"/>
                  </a:lnTo>
                  <a:cubicBezTo>
                    <a:pt x="8660532" y="6040000"/>
                    <a:pt x="8679582" y="6020950"/>
                    <a:pt x="8679582" y="5996820"/>
                  </a:cubicBezTo>
                  <a:lnTo>
                    <a:pt x="8679582" y="40640"/>
                  </a:lnTo>
                  <a:cubicBezTo>
                    <a:pt x="8679582" y="21590"/>
                    <a:pt x="8666882" y="6350"/>
                    <a:pt x="8650371" y="0"/>
                  </a:cubicBezTo>
                  <a:lnTo>
                    <a:pt x="8650371" y="5953640"/>
                  </a:lnTo>
                  <a:cubicBezTo>
                    <a:pt x="8650371" y="5984120"/>
                    <a:pt x="8624971" y="6009520"/>
                    <a:pt x="8594492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868212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682121">
                  <a:moveTo>
                    <a:pt x="43180" y="6042540"/>
                  </a:moveTo>
                  <a:lnTo>
                    <a:pt x="8638942" y="6042540"/>
                  </a:lnTo>
                  <a:cubicBezTo>
                    <a:pt x="8663071" y="6042540"/>
                    <a:pt x="8682121" y="6023490"/>
                    <a:pt x="8682121" y="5999360"/>
                  </a:cubicBezTo>
                  <a:lnTo>
                    <a:pt x="8682121" y="43180"/>
                  </a:lnTo>
                  <a:cubicBezTo>
                    <a:pt x="8682121" y="19050"/>
                    <a:pt x="8663071" y="0"/>
                    <a:pt x="863894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49432" cy="6111120"/>
            </a:xfrm>
            <a:custGeom>
              <a:avLst/>
              <a:gdLst/>
              <a:ahLst/>
              <a:cxnLst/>
              <a:rect r="r" b="b" t="t" l="l"/>
              <a:pathLst>
                <a:path h="6111120" w="8749432">
                  <a:moveTo>
                    <a:pt x="8706252" y="44450"/>
                  </a:moveTo>
                  <a:cubicBezTo>
                    <a:pt x="8701171" y="19050"/>
                    <a:pt x="8678311" y="0"/>
                    <a:pt x="865164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693552" y="6111120"/>
                  </a:lnTo>
                  <a:cubicBezTo>
                    <a:pt x="8724032" y="6111120"/>
                    <a:pt x="8749432" y="6085720"/>
                    <a:pt x="8749432" y="6055240"/>
                  </a:cubicBezTo>
                  <a:lnTo>
                    <a:pt x="8749432" y="99060"/>
                  </a:lnTo>
                  <a:cubicBezTo>
                    <a:pt x="8749432" y="72390"/>
                    <a:pt x="8731652" y="50800"/>
                    <a:pt x="8706252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651642" y="12700"/>
                  </a:lnTo>
                  <a:cubicBezTo>
                    <a:pt x="8675771" y="12700"/>
                    <a:pt x="8694821" y="31750"/>
                    <a:pt x="8694821" y="55880"/>
                  </a:cubicBezTo>
                  <a:lnTo>
                    <a:pt x="8694821" y="6012060"/>
                  </a:lnTo>
                  <a:cubicBezTo>
                    <a:pt x="8694821" y="6036190"/>
                    <a:pt x="8675771" y="6055240"/>
                    <a:pt x="8651642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736732" y="6055240"/>
                  </a:moveTo>
                  <a:cubicBezTo>
                    <a:pt x="8736732" y="6079370"/>
                    <a:pt x="8717682" y="6098420"/>
                    <a:pt x="8693552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651642" y="6067940"/>
                  </a:lnTo>
                  <a:cubicBezTo>
                    <a:pt x="8682121" y="6067940"/>
                    <a:pt x="8707521" y="6042540"/>
                    <a:pt x="8707521" y="6012060"/>
                  </a:cubicBezTo>
                  <a:lnTo>
                    <a:pt x="8707521" y="58420"/>
                  </a:lnTo>
                  <a:cubicBezTo>
                    <a:pt x="8724032" y="64770"/>
                    <a:pt x="8736732" y="80010"/>
                    <a:pt x="8736732" y="99060"/>
                  </a:cubicBezTo>
                  <a:lnTo>
                    <a:pt x="8736732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655664" y="2031453"/>
            <a:ext cx="3315910" cy="2330362"/>
            <a:chOff x="0" y="0"/>
            <a:chExt cx="8695612" cy="611112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8625762" cy="6040000"/>
            </a:xfrm>
            <a:custGeom>
              <a:avLst/>
              <a:gdLst/>
              <a:ahLst/>
              <a:cxnLst/>
              <a:rect r="r" b="b" t="t" l="l"/>
              <a:pathLst>
                <a:path h="6040000" w="8625762">
                  <a:moveTo>
                    <a:pt x="8540672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582582" y="6040000"/>
                  </a:lnTo>
                  <a:cubicBezTo>
                    <a:pt x="8606712" y="6040000"/>
                    <a:pt x="8625762" y="6020950"/>
                    <a:pt x="8625762" y="5996820"/>
                  </a:cubicBezTo>
                  <a:lnTo>
                    <a:pt x="8625762" y="40640"/>
                  </a:lnTo>
                  <a:cubicBezTo>
                    <a:pt x="8625762" y="21590"/>
                    <a:pt x="8613062" y="6350"/>
                    <a:pt x="8596552" y="0"/>
                  </a:cubicBezTo>
                  <a:lnTo>
                    <a:pt x="8596552" y="5953640"/>
                  </a:lnTo>
                  <a:cubicBezTo>
                    <a:pt x="8596552" y="5984120"/>
                    <a:pt x="8571152" y="6009520"/>
                    <a:pt x="8540672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8628302" cy="6042540"/>
            </a:xfrm>
            <a:custGeom>
              <a:avLst/>
              <a:gdLst/>
              <a:ahLst/>
              <a:cxnLst/>
              <a:rect r="r" b="b" t="t" l="l"/>
              <a:pathLst>
                <a:path h="6042540" w="8628302">
                  <a:moveTo>
                    <a:pt x="43180" y="6042540"/>
                  </a:moveTo>
                  <a:lnTo>
                    <a:pt x="8585122" y="6042540"/>
                  </a:lnTo>
                  <a:cubicBezTo>
                    <a:pt x="8609252" y="6042540"/>
                    <a:pt x="8628302" y="6023490"/>
                    <a:pt x="8628302" y="5999360"/>
                  </a:cubicBezTo>
                  <a:lnTo>
                    <a:pt x="8628302" y="43180"/>
                  </a:lnTo>
                  <a:cubicBezTo>
                    <a:pt x="8628302" y="19050"/>
                    <a:pt x="8609252" y="0"/>
                    <a:pt x="858512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695612" cy="6111120"/>
            </a:xfrm>
            <a:custGeom>
              <a:avLst/>
              <a:gdLst/>
              <a:ahLst/>
              <a:cxnLst/>
              <a:rect r="r" b="b" t="t" l="l"/>
              <a:pathLst>
                <a:path h="6111120" w="8695612">
                  <a:moveTo>
                    <a:pt x="8652432" y="44450"/>
                  </a:moveTo>
                  <a:cubicBezTo>
                    <a:pt x="8647352" y="19050"/>
                    <a:pt x="8624491" y="0"/>
                    <a:pt x="859782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639732" y="6111120"/>
                  </a:lnTo>
                  <a:cubicBezTo>
                    <a:pt x="8670212" y="6111120"/>
                    <a:pt x="8695612" y="6085720"/>
                    <a:pt x="8695612" y="6055240"/>
                  </a:cubicBezTo>
                  <a:lnTo>
                    <a:pt x="8695612" y="99060"/>
                  </a:lnTo>
                  <a:cubicBezTo>
                    <a:pt x="8695612" y="72390"/>
                    <a:pt x="8677832" y="50800"/>
                    <a:pt x="8652432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597822" y="12700"/>
                  </a:lnTo>
                  <a:cubicBezTo>
                    <a:pt x="8621952" y="12700"/>
                    <a:pt x="8641002" y="31750"/>
                    <a:pt x="8641002" y="55880"/>
                  </a:cubicBezTo>
                  <a:lnTo>
                    <a:pt x="8641002" y="6012060"/>
                  </a:lnTo>
                  <a:cubicBezTo>
                    <a:pt x="8641002" y="6036190"/>
                    <a:pt x="8621952" y="6055240"/>
                    <a:pt x="8597822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682912" y="6055240"/>
                  </a:moveTo>
                  <a:cubicBezTo>
                    <a:pt x="8682912" y="6079370"/>
                    <a:pt x="8663862" y="6098420"/>
                    <a:pt x="8639732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597822" y="6067940"/>
                  </a:lnTo>
                  <a:cubicBezTo>
                    <a:pt x="8628302" y="6067940"/>
                    <a:pt x="8653702" y="6042540"/>
                    <a:pt x="8653702" y="6012060"/>
                  </a:cubicBezTo>
                  <a:lnTo>
                    <a:pt x="8653702" y="58420"/>
                  </a:lnTo>
                  <a:cubicBezTo>
                    <a:pt x="8670212" y="64770"/>
                    <a:pt x="8682912" y="80010"/>
                    <a:pt x="8682912" y="99060"/>
                  </a:cubicBezTo>
                  <a:lnTo>
                    <a:pt x="8682912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663441" y="1357889"/>
            <a:ext cx="3106398" cy="2330362"/>
            <a:chOff x="0" y="0"/>
            <a:chExt cx="8146190" cy="61111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3104427" y="4714240"/>
            <a:ext cx="3106398" cy="2330362"/>
            <a:chOff x="0" y="0"/>
            <a:chExt cx="8146190" cy="611112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3298148" y="7380092"/>
            <a:ext cx="3368461" cy="2468245"/>
            <a:chOff x="0" y="0"/>
            <a:chExt cx="8833422" cy="647270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57150" y="58420"/>
              <a:ext cx="8763572" cy="6401583"/>
            </a:xfrm>
            <a:custGeom>
              <a:avLst/>
              <a:gdLst/>
              <a:ahLst/>
              <a:cxnLst/>
              <a:rect r="r" b="b" t="t" l="l"/>
              <a:pathLst>
                <a:path h="6401583" w="8763572">
                  <a:moveTo>
                    <a:pt x="8678482" y="6371103"/>
                  </a:moveTo>
                  <a:lnTo>
                    <a:pt x="0" y="6371103"/>
                  </a:lnTo>
                  <a:cubicBezTo>
                    <a:pt x="5080" y="6388883"/>
                    <a:pt x="21590" y="6401583"/>
                    <a:pt x="40640" y="6401583"/>
                  </a:cubicBezTo>
                  <a:lnTo>
                    <a:pt x="8720392" y="6401583"/>
                  </a:lnTo>
                  <a:cubicBezTo>
                    <a:pt x="8744522" y="6401583"/>
                    <a:pt x="8763572" y="6382533"/>
                    <a:pt x="8763572" y="6358403"/>
                  </a:cubicBezTo>
                  <a:lnTo>
                    <a:pt x="8763572" y="40640"/>
                  </a:lnTo>
                  <a:cubicBezTo>
                    <a:pt x="8763572" y="21590"/>
                    <a:pt x="8750872" y="6350"/>
                    <a:pt x="8734361" y="0"/>
                  </a:cubicBezTo>
                  <a:lnTo>
                    <a:pt x="8734361" y="6315223"/>
                  </a:lnTo>
                  <a:cubicBezTo>
                    <a:pt x="8734361" y="6345703"/>
                    <a:pt x="8708961" y="6371103"/>
                    <a:pt x="8678482" y="63711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12700" y="12700"/>
              <a:ext cx="8766111" cy="6404123"/>
            </a:xfrm>
            <a:custGeom>
              <a:avLst/>
              <a:gdLst/>
              <a:ahLst/>
              <a:cxnLst/>
              <a:rect r="r" b="b" t="t" l="l"/>
              <a:pathLst>
                <a:path h="6404123" w="8766111">
                  <a:moveTo>
                    <a:pt x="43180" y="6404123"/>
                  </a:moveTo>
                  <a:lnTo>
                    <a:pt x="8722932" y="6404123"/>
                  </a:lnTo>
                  <a:cubicBezTo>
                    <a:pt x="8747061" y="6404123"/>
                    <a:pt x="8766111" y="6385073"/>
                    <a:pt x="8766111" y="6360943"/>
                  </a:cubicBezTo>
                  <a:lnTo>
                    <a:pt x="8766111" y="43180"/>
                  </a:lnTo>
                  <a:cubicBezTo>
                    <a:pt x="8766111" y="19050"/>
                    <a:pt x="8747061" y="0"/>
                    <a:pt x="872293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6360943"/>
                  </a:lnTo>
                  <a:cubicBezTo>
                    <a:pt x="0" y="6385073"/>
                    <a:pt x="19050" y="6404123"/>
                    <a:pt x="43180" y="6404123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833422" cy="6472703"/>
            </a:xfrm>
            <a:custGeom>
              <a:avLst/>
              <a:gdLst/>
              <a:ahLst/>
              <a:cxnLst/>
              <a:rect r="r" b="b" t="t" l="l"/>
              <a:pathLst>
                <a:path h="6472703" w="8833422">
                  <a:moveTo>
                    <a:pt x="8790242" y="44450"/>
                  </a:moveTo>
                  <a:cubicBezTo>
                    <a:pt x="8785161" y="19050"/>
                    <a:pt x="8762302" y="0"/>
                    <a:pt x="873563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373643"/>
                  </a:lnTo>
                  <a:cubicBezTo>
                    <a:pt x="0" y="6400313"/>
                    <a:pt x="17780" y="6421903"/>
                    <a:pt x="43180" y="6428253"/>
                  </a:cubicBezTo>
                  <a:cubicBezTo>
                    <a:pt x="48260" y="6453653"/>
                    <a:pt x="71120" y="6472703"/>
                    <a:pt x="97790" y="6472703"/>
                  </a:cubicBezTo>
                  <a:lnTo>
                    <a:pt x="8777542" y="6472703"/>
                  </a:lnTo>
                  <a:cubicBezTo>
                    <a:pt x="8808022" y="6472703"/>
                    <a:pt x="8833422" y="6447303"/>
                    <a:pt x="8833422" y="6416823"/>
                  </a:cubicBezTo>
                  <a:lnTo>
                    <a:pt x="8833422" y="99060"/>
                  </a:lnTo>
                  <a:cubicBezTo>
                    <a:pt x="8833422" y="72390"/>
                    <a:pt x="8815642" y="50800"/>
                    <a:pt x="8790242" y="44450"/>
                  </a:cubicBezTo>
                  <a:close/>
                  <a:moveTo>
                    <a:pt x="12700" y="6373643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735632" y="12700"/>
                  </a:lnTo>
                  <a:cubicBezTo>
                    <a:pt x="8759761" y="12700"/>
                    <a:pt x="8778811" y="31750"/>
                    <a:pt x="8778811" y="55880"/>
                  </a:cubicBezTo>
                  <a:lnTo>
                    <a:pt x="8778811" y="6373643"/>
                  </a:lnTo>
                  <a:cubicBezTo>
                    <a:pt x="8778811" y="6397773"/>
                    <a:pt x="8759761" y="6416823"/>
                    <a:pt x="8735632" y="6416823"/>
                  </a:cubicBezTo>
                  <a:lnTo>
                    <a:pt x="55880" y="6416823"/>
                  </a:lnTo>
                  <a:cubicBezTo>
                    <a:pt x="31750" y="6416823"/>
                    <a:pt x="12700" y="6397773"/>
                    <a:pt x="12700" y="6373643"/>
                  </a:cubicBezTo>
                  <a:close/>
                  <a:moveTo>
                    <a:pt x="8820722" y="6416823"/>
                  </a:moveTo>
                  <a:cubicBezTo>
                    <a:pt x="8820722" y="6440953"/>
                    <a:pt x="8801672" y="6460003"/>
                    <a:pt x="8777542" y="6460003"/>
                  </a:cubicBezTo>
                  <a:lnTo>
                    <a:pt x="97790" y="6460003"/>
                  </a:lnTo>
                  <a:cubicBezTo>
                    <a:pt x="78740" y="6460003"/>
                    <a:pt x="62230" y="6447303"/>
                    <a:pt x="57150" y="6429523"/>
                  </a:cubicBezTo>
                  <a:lnTo>
                    <a:pt x="8735632" y="6429523"/>
                  </a:lnTo>
                  <a:cubicBezTo>
                    <a:pt x="8766111" y="6429523"/>
                    <a:pt x="8791511" y="6404123"/>
                    <a:pt x="8791511" y="6373643"/>
                  </a:cubicBezTo>
                  <a:lnTo>
                    <a:pt x="8791511" y="58420"/>
                  </a:lnTo>
                  <a:cubicBezTo>
                    <a:pt x="8808022" y="64770"/>
                    <a:pt x="8820722" y="80010"/>
                    <a:pt x="8820722" y="99060"/>
                  </a:cubicBezTo>
                  <a:lnTo>
                    <a:pt x="8820722" y="641682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9144000" y="6927938"/>
            <a:ext cx="3106398" cy="2330362"/>
            <a:chOff x="0" y="0"/>
            <a:chExt cx="8146190" cy="611112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1393746" y="3825888"/>
            <a:ext cx="2831394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reduce dependency on caffeine for graveyard shift officers?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038225" y="6977927"/>
            <a:ext cx="2924901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provide an actionable plan to help with the initial transitory period?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937315" y="1233214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enable night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shift workers naturally regulate their sleep cycle without sleep aids?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528530" y="4144855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document the deputy’s tested adjustment methods and adapt them for wider use?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172102" y="7113543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provide non-substance-based energy management techniques during off shift?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837641" y="1703285"/>
            <a:ext cx="2757998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remind officers throughout their shift to engage in healthy habits?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9306666" y="4144855"/>
            <a:ext cx="3058938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provide alternative attention techniques throughout the shift to encourage focus?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9191460" y="7123068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reduce understaffing to prevent officers from having to work consistent overtime?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3750750" y="2191111"/>
            <a:ext cx="3058938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establish support from the police department to provide institutional night-shift transitory resources?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151887" y="4864373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foster a supportive community of officers for developing healthier habits?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3393398" y="7494392"/>
            <a:ext cx="3216226" cy="23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improve holistic wellness, like eating and exercising well, within night-shift workers to improve attention on shift?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0608"/>
            <a:ext cx="655229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b="true">
                <a:solidFill>
                  <a:srgbClr val="000000">
                    <a:alpha val="40000"/>
                  </a:srgbClr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#3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629288"/>
            <a:ext cx="3276146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>
                <a:solidFill>
                  <a:srgbClr val="8D8D8D"/>
                </a:solidFill>
                <a:latin typeface="RoxboroughCF"/>
                <a:ea typeface="RoxboroughCF"/>
                <a:cs typeface="RoxboroughCF"/>
                <a:sym typeface="RoxboroughCF"/>
              </a:rPr>
              <a:t>Deputy Ryan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56244" y="3659232"/>
            <a:ext cx="3106398" cy="2330362"/>
            <a:chOff x="0" y="0"/>
            <a:chExt cx="8146190" cy="61111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70494" y="6627768"/>
            <a:ext cx="3106398" cy="2330362"/>
            <a:chOff x="0" y="0"/>
            <a:chExt cx="8146190" cy="61111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124642" y="6927938"/>
            <a:ext cx="3106398" cy="2330362"/>
            <a:chOff x="0" y="0"/>
            <a:chExt cx="8146190" cy="61111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481069" y="3978319"/>
            <a:ext cx="3106398" cy="2330362"/>
            <a:chOff x="0" y="0"/>
            <a:chExt cx="8146190" cy="61111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889855" y="1028832"/>
            <a:ext cx="3106398" cy="2330362"/>
            <a:chOff x="0" y="0"/>
            <a:chExt cx="8146190" cy="61111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167919" y="3978385"/>
            <a:ext cx="3336433" cy="2330362"/>
            <a:chOff x="0" y="0"/>
            <a:chExt cx="8749431" cy="61111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8679582" cy="6040000"/>
            </a:xfrm>
            <a:custGeom>
              <a:avLst/>
              <a:gdLst/>
              <a:ahLst/>
              <a:cxnLst/>
              <a:rect r="r" b="b" t="t" l="l"/>
              <a:pathLst>
                <a:path h="6040000" w="8679582">
                  <a:moveTo>
                    <a:pt x="8594492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636402" y="6040000"/>
                  </a:lnTo>
                  <a:cubicBezTo>
                    <a:pt x="8660532" y="6040000"/>
                    <a:pt x="8679582" y="6020950"/>
                    <a:pt x="8679582" y="5996820"/>
                  </a:cubicBezTo>
                  <a:lnTo>
                    <a:pt x="8679582" y="40640"/>
                  </a:lnTo>
                  <a:cubicBezTo>
                    <a:pt x="8679582" y="21590"/>
                    <a:pt x="8666882" y="6350"/>
                    <a:pt x="8650371" y="0"/>
                  </a:cubicBezTo>
                  <a:lnTo>
                    <a:pt x="8650371" y="5953640"/>
                  </a:lnTo>
                  <a:cubicBezTo>
                    <a:pt x="8650371" y="5984120"/>
                    <a:pt x="8624971" y="6009520"/>
                    <a:pt x="8594492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868212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682121">
                  <a:moveTo>
                    <a:pt x="43180" y="6042540"/>
                  </a:moveTo>
                  <a:lnTo>
                    <a:pt x="8638942" y="6042540"/>
                  </a:lnTo>
                  <a:cubicBezTo>
                    <a:pt x="8663071" y="6042540"/>
                    <a:pt x="8682121" y="6023490"/>
                    <a:pt x="8682121" y="5999360"/>
                  </a:cubicBezTo>
                  <a:lnTo>
                    <a:pt x="8682121" y="43180"/>
                  </a:lnTo>
                  <a:cubicBezTo>
                    <a:pt x="8682121" y="19050"/>
                    <a:pt x="8663071" y="0"/>
                    <a:pt x="863894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49432" cy="6111120"/>
            </a:xfrm>
            <a:custGeom>
              <a:avLst/>
              <a:gdLst/>
              <a:ahLst/>
              <a:cxnLst/>
              <a:rect r="r" b="b" t="t" l="l"/>
              <a:pathLst>
                <a:path h="6111120" w="8749432">
                  <a:moveTo>
                    <a:pt x="8706252" y="44450"/>
                  </a:moveTo>
                  <a:cubicBezTo>
                    <a:pt x="8701171" y="19050"/>
                    <a:pt x="8678311" y="0"/>
                    <a:pt x="865164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693552" y="6111120"/>
                  </a:lnTo>
                  <a:cubicBezTo>
                    <a:pt x="8724032" y="6111120"/>
                    <a:pt x="8749432" y="6085720"/>
                    <a:pt x="8749432" y="6055240"/>
                  </a:cubicBezTo>
                  <a:lnTo>
                    <a:pt x="8749432" y="99060"/>
                  </a:lnTo>
                  <a:cubicBezTo>
                    <a:pt x="8749432" y="72390"/>
                    <a:pt x="8731652" y="50800"/>
                    <a:pt x="8706252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651642" y="12700"/>
                  </a:lnTo>
                  <a:cubicBezTo>
                    <a:pt x="8675771" y="12700"/>
                    <a:pt x="8694821" y="31750"/>
                    <a:pt x="8694821" y="55880"/>
                  </a:cubicBezTo>
                  <a:lnTo>
                    <a:pt x="8694821" y="6012060"/>
                  </a:lnTo>
                  <a:cubicBezTo>
                    <a:pt x="8694821" y="6036190"/>
                    <a:pt x="8675771" y="6055240"/>
                    <a:pt x="8651642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736732" y="6055240"/>
                  </a:moveTo>
                  <a:cubicBezTo>
                    <a:pt x="8736732" y="6079370"/>
                    <a:pt x="8717682" y="6098420"/>
                    <a:pt x="8693552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651642" y="6067940"/>
                  </a:lnTo>
                  <a:cubicBezTo>
                    <a:pt x="8682121" y="6067940"/>
                    <a:pt x="8707521" y="6042540"/>
                    <a:pt x="8707521" y="6012060"/>
                  </a:cubicBezTo>
                  <a:lnTo>
                    <a:pt x="8707521" y="58420"/>
                  </a:lnTo>
                  <a:cubicBezTo>
                    <a:pt x="8724032" y="64770"/>
                    <a:pt x="8736732" y="80010"/>
                    <a:pt x="8736732" y="99060"/>
                  </a:cubicBezTo>
                  <a:lnTo>
                    <a:pt x="8736732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655664" y="2031453"/>
            <a:ext cx="3315910" cy="2330362"/>
            <a:chOff x="0" y="0"/>
            <a:chExt cx="8695612" cy="611112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8625762" cy="6040000"/>
            </a:xfrm>
            <a:custGeom>
              <a:avLst/>
              <a:gdLst/>
              <a:ahLst/>
              <a:cxnLst/>
              <a:rect r="r" b="b" t="t" l="l"/>
              <a:pathLst>
                <a:path h="6040000" w="8625762">
                  <a:moveTo>
                    <a:pt x="8540672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582582" y="6040000"/>
                  </a:lnTo>
                  <a:cubicBezTo>
                    <a:pt x="8606712" y="6040000"/>
                    <a:pt x="8625762" y="6020950"/>
                    <a:pt x="8625762" y="5996820"/>
                  </a:cubicBezTo>
                  <a:lnTo>
                    <a:pt x="8625762" y="40640"/>
                  </a:lnTo>
                  <a:cubicBezTo>
                    <a:pt x="8625762" y="21590"/>
                    <a:pt x="8613062" y="6350"/>
                    <a:pt x="8596552" y="0"/>
                  </a:cubicBezTo>
                  <a:lnTo>
                    <a:pt x="8596552" y="5953640"/>
                  </a:lnTo>
                  <a:cubicBezTo>
                    <a:pt x="8596552" y="5984120"/>
                    <a:pt x="8571152" y="6009520"/>
                    <a:pt x="8540672" y="60095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8628302" cy="6042540"/>
            </a:xfrm>
            <a:custGeom>
              <a:avLst/>
              <a:gdLst/>
              <a:ahLst/>
              <a:cxnLst/>
              <a:rect r="r" b="b" t="t" l="l"/>
              <a:pathLst>
                <a:path h="6042540" w="8628302">
                  <a:moveTo>
                    <a:pt x="43180" y="6042540"/>
                  </a:moveTo>
                  <a:lnTo>
                    <a:pt x="8585122" y="6042540"/>
                  </a:lnTo>
                  <a:cubicBezTo>
                    <a:pt x="8609252" y="6042540"/>
                    <a:pt x="8628302" y="6023490"/>
                    <a:pt x="8628302" y="5999360"/>
                  </a:cubicBezTo>
                  <a:lnTo>
                    <a:pt x="8628302" y="43180"/>
                  </a:lnTo>
                  <a:cubicBezTo>
                    <a:pt x="8628302" y="19050"/>
                    <a:pt x="8609252" y="0"/>
                    <a:pt x="858512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695612" cy="6111120"/>
            </a:xfrm>
            <a:custGeom>
              <a:avLst/>
              <a:gdLst/>
              <a:ahLst/>
              <a:cxnLst/>
              <a:rect r="r" b="b" t="t" l="l"/>
              <a:pathLst>
                <a:path h="6111120" w="8695612">
                  <a:moveTo>
                    <a:pt x="8652432" y="44450"/>
                  </a:moveTo>
                  <a:cubicBezTo>
                    <a:pt x="8647352" y="19050"/>
                    <a:pt x="8624491" y="0"/>
                    <a:pt x="859782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639732" y="6111120"/>
                  </a:lnTo>
                  <a:cubicBezTo>
                    <a:pt x="8670212" y="6111120"/>
                    <a:pt x="8695612" y="6085720"/>
                    <a:pt x="8695612" y="6055240"/>
                  </a:cubicBezTo>
                  <a:lnTo>
                    <a:pt x="8695612" y="99060"/>
                  </a:lnTo>
                  <a:cubicBezTo>
                    <a:pt x="8695612" y="72390"/>
                    <a:pt x="8677832" y="50800"/>
                    <a:pt x="8652432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597822" y="12700"/>
                  </a:lnTo>
                  <a:cubicBezTo>
                    <a:pt x="8621952" y="12700"/>
                    <a:pt x="8641002" y="31750"/>
                    <a:pt x="8641002" y="55880"/>
                  </a:cubicBezTo>
                  <a:lnTo>
                    <a:pt x="8641002" y="6012060"/>
                  </a:lnTo>
                  <a:cubicBezTo>
                    <a:pt x="8641002" y="6036190"/>
                    <a:pt x="8621952" y="6055240"/>
                    <a:pt x="8597822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682912" y="6055240"/>
                  </a:moveTo>
                  <a:cubicBezTo>
                    <a:pt x="8682912" y="6079370"/>
                    <a:pt x="8663862" y="6098420"/>
                    <a:pt x="8639732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597822" y="6067940"/>
                  </a:lnTo>
                  <a:cubicBezTo>
                    <a:pt x="8628302" y="6067940"/>
                    <a:pt x="8653702" y="6042540"/>
                    <a:pt x="8653702" y="6012060"/>
                  </a:cubicBezTo>
                  <a:lnTo>
                    <a:pt x="8653702" y="58420"/>
                  </a:lnTo>
                  <a:cubicBezTo>
                    <a:pt x="8670212" y="64770"/>
                    <a:pt x="8682912" y="80010"/>
                    <a:pt x="8682912" y="99060"/>
                  </a:cubicBezTo>
                  <a:lnTo>
                    <a:pt x="8682912" y="60552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663441" y="1357889"/>
            <a:ext cx="3106398" cy="2330362"/>
            <a:chOff x="0" y="0"/>
            <a:chExt cx="8146190" cy="61111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3104427" y="4714240"/>
            <a:ext cx="3106398" cy="2330362"/>
            <a:chOff x="0" y="0"/>
            <a:chExt cx="8146190" cy="611112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3298148" y="7380092"/>
            <a:ext cx="3368461" cy="2468245"/>
            <a:chOff x="0" y="0"/>
            <a:chExt cx="8833422" cy="647270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57150" y="58420"/>
              <a:ext cx="8763572" cy="6401583"/>
            </a:xfrm>
            <a:custGeom>
              <a:avLst/>
              <a:gdLst/>
              <a:ahLst/>
              <a:cxnLst/>
              <a:rect r="r" b="b" t="t" l="l"/>
              <a:pathLst>
                <a:path h="6401583" w="8763572">
                  <a:moveTo>
                    <a:pt x="8678482" y="6371103"/>
                  </a:moveTo>
                  <a:lnTo>
                    <a:pt x="0" y="6371103"/>
                  </a:lnTo>
                  <a:cubicBezTo>
                    <a:pt x="5080" y="6388883"/>
                    <a:pt x="21590" y="6401583"/>
                    <a:pt x="40640" y="6401583"/>
                  </a:cubicBezTo>
                  <a:lnTo>
                    <a:pt x="8720392" y="6401583"/>
                  </a:lnTo>
                  <a:cubicBezTo>
                    <a:pt x="8744522" y="6401583"/>
                    <a:pt x="8763572" y="6382533"/>
                    <a:pt x="8763572" y="6358403"/>
                  </a:cubicBezTo>
                  <a:lnTo>
                    <a:pt x="8763572" y="40640"/>
                  </a:lnTo>
                  <a:cubicBezTo>
                    <a:pt x="8763572" y="21590"/>
                    <a:pt x="8750872" y="6350"/>
                    <a:pt x="8734361" y="0"/>
                  </a:cubicBezTo>
                  <a:lnTo>
                    <a:pt x="8734361" y="6315223"/>
                  </a:lnTo>
                  <a:cubicBezTo>
                    <a:pt x="8734361" y="6345703"/>
                    <a:pt x="8708961" y="6371103"/>
                    <a:pt x="8678482" y="6371103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12700" y="12700"/>
              <a:ext cx="8766111" cy="6404123"/>
            </a:xfrm>
            <a:custGeom>
              <a:avLst/>
              <a:gdLst/>
              <a:ahLst/>
              <a:cxnLst/>
              <a:rect r="r" b="b" t="t" l="l"/>
              <a:pathLst>
                <a:path h="6404123" w="8766111">
                  <a:moveTo>
                    <a:pt x="43180" y="6404123"/>
                  </a:moveTo>
                  <a:lnTo>
                    <a:pt x="8722932" y="6404123"/>
                  </a:lnTo>
                  <a:cubicBezTo>
                    <a:pt x="8747061" y="6404123"/>
                    <a:pt x="8766111" y="6385073"/>
                    <a:pt x="8766111" y="6360943"/>
                  </a:cubicBezTo>
                  <a:lnTo>
                    <a:pt x="8766111" y="43180"/>
                  </a:lnTo>
                  <a:cubicBezTo>
                    <a:pt x="8766111" y="19050"/>
                    <a:pt x="8747061" y="0"/>
                    <a:pt x="872293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6360943"/>
                  </a:lnTo>
                  <a:cubicBezTo>
                    <a:pt x="0" y="6385073"/>
                    <a:pt x="19050" y="6404123"/>
                    <a:pt x="43180" y="6404123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833422" cy="6472703"/>
            </a:xfrm>
            <a:custGeom>
              <a:avLst/>
              <a:gdLst/>
              <a:ahLst/>
              <a:cxnLst/>
              <a:rect r="r" b="b" t="t" l="l"/>
              <a:pathLst>
                <a:path h="6472703" w="8833422">
                  <a:moveTo>
                    <a:pt x="8790242" y="44450"/>
                  </a:moveTo>
                  <a:cubicBezTo>
                    <a:pt x="8785161" y="19050"/>
                    <a:pt x="8762302" y="0"/>
                    <a:pt x="873563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373643"/>
                  </a:lnTo>
                  <a:cubicBezTo>
                    <a:pt x="0" y="6400313"/>
                    <a:pt x="17780" y="6421903"/>
                    <a:pt x="43180" y="6428253"/>
                  </a:cubicBezTo>
                  <a:cubicBezTo>
                    <a:pt x="48260" y="6453653"/>
                    <a:pt x="71120" y="6472703"/>
                    <a:pt x="97790" y="6472703"/>
                  </a:cubicBezTo>
                  <a:lnTo>
                    <a:pt x="8777542" y="6472703"/>
                  </a:lnTo>
                  <a:cubicBezTo>
                    <a:pt x="8808022" y="6472703"/>
                    <a:pt x="8833422" y="6447303"/>
                    <a:pt x="8833422" y="6416823"/>
                  </a:cubicBezTo>
                  <a:lnTo>
                    <a:pt x="8833422" y="99060"/>
                  </a:lnTo>
                  <a:cubicBezTo>
                    <a:pt x="8833422" y="72390"/>
                    <a:pt x="8815642" y="50800"/>
                    <a:pt x="8790242" y="44450"/>
                  </a:cubicBezTo>
                  <a:close/>
                  <a:moveTo>
                    <a:pt x="12700" y="6373643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735632" y="12700"/>
                  </a:lnTo>
                  <a:cubicBezTo>
                    <a:pt x="8759761" y="12700"/>
                    <a:pt x="8778811" y="31750"/>
                    <a:pt x="8778811" y="55880"/>
                  </a:cubicBezTo>
                  <a:lnTo>
                    <a:pt x="8778811" y="6373643"/>
                  </a:lnTo>
                  <a:cubicBezTo>
                    <a:pt x="8778811" y="6397773"/>
                    <a:pt x="8759761" y="6416823"/>
                    <a:pt x="8735632" y="6416823"/>
                  </a:cubicBezTo>
                  <a:lnTo>
                    <a:pt x="55880" y="6416823"/>
                  </a:lnTo>
                  <a:cubicBezTo>
                    <a:pt x="31750" y="6416823"/>
                    <a:pt x="12700" y="6397773"/>
                    <a:pt x="12700" y="6373643"/>
                  </a:cubicBezTo>
                  <a:close/>
                  <a:moveTo>
                    <a:pt x="8820722" y="6416823"/>
                  </a:moveTo>
                  <a:cubicBezTo>
                    <a:pt x="8820722" y="6440953"/>
                    <a:pt x="8801672" y="6460003"/>
                    <a:pt x="8777542" y="6460003"/>
                  </a:cubicBezTo>
                  <a:lnTo>
                    <a:pt x="97790" y="6460003"/>
                  </a:lnTo>
                  <a:cubicBezTo>
                    <a:pt x="78740" y="6460003"/>
                    <a:pt x="62230" y="6447303"/>
                    <a:pt x="57150" y="6429523"/>
                  </a:cubicBezTo>
                  <a:lnTo>
                    <a:pt x="8735632" y="6429523"/>
                  </a:lnTo>
                  <a:cubicBezTo>
                    <a:pt x="8766111" y="6429523"/>
                    <a:pt x="8791511" y="6404123"/>
                    <a:pt x="8791511" y="6373643"/>
                  </a:cubicBezTo>
                  <a:lnTo>
                    <a:pt x="8791511" y="58420"/>
                  </a:lnTo>
                  <a:cubicBezTo>
                    <a:pt x="8808022" y="64770"/>
                    <a:pt x="8820722" y="80010"/>
                    <a:pt x="8820722" y="99060"/>
                  </a:cubicBezTo>
                  <a:lnTo>
                    <a:pt x="8820722" y="6416823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9144000" y="6927938"/>
            <a:ext cx="3106398" cy="2330362"/>
            <a:chOff x="0" y="0"/>
            <a:chExt cx="8146190" cy="611112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57150" y="58420"/>
              <a:ext cx="8076340" cy="6040000"/>
            </a:xfrm>
            <a:custGeom>
              <a:avLst/>
              <a:gdLst/>
              <a:ahLst/>
              <a:cxnLst/>
              <a:rect r="r" b="b" t="t" l="l"/>
              <a:pathLst>
                <a:path h="6040000" w="8076340">
                  <a:moveTo>
                    <a:pt x="7991250" y="6009520"/>
                  </a:moveTo>
                  <a:lnTo>
                    <a:pt x="0" y="6009520"/>
                  </a:lnTo>
                  <a:cubicBezTo>
                    <a:pt x="5080" y="6027300"/>
                    <a:pt x="21590" y="6040000"/>
                    <a:pt x="40640" y="6040000"/>
                  </a:cubicBezTo>
                  <a:lnTo>
                    <a:pt x="8033160" y="6040000"/>
                  </a:lnTo>
                  <a:cubicBezTo>
                    <a:pt x="8057290" y="6040000"/>
                    <a:pt x="8076340" y="6020950"/>
                    <a:pt x="8076340" y="5996820"/>
                  </a:cubicBezTo>
                  <a:lnTo>
                    <a:pt x="8076340" y="40640"/>
                  </a:lnTo>
                  <a:cubicBezTo>
                    <a:pt x="8076340" y="21590"/>
                    <a:pt x="8063640" y="6350"/>
                    <a:pt x="8047131" y="0"/>
                  </a:cubicBezTo>
                  <a:lnTo>
                    <a:pt x="8047131" y="5953640"/>
                  </a:lnTo>
                  <a:cubicBezTo>
                    <a:pt x="8047131" y="5984120"/>
                    <a:pt x="8021731" y="6009520"/>
                    <a:pt x="7991250" y="600952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2700" y="12700"/>
              <a:ext cx="8078881" cy="6042540"/>
            </a:xfrm>
            <a:custGeom>
              <a:avLst/>
              <a:gdLst/>
              <a:ahLst/>
              <a:cxnLst/>
              <a:rect r="r" b="b" t="t" l="l"/>
              <a:pathLst>
                <a:path h="6042540" w="8078881">
                  <a:moveTo>
                    <a:pt x="43180" y="6042540"/>
                  </a:moveTo>
                  <a:lnTo>
                    <a:pt x="8035700" y="6042540"/>
                  </a:lnTo>
                  <a:cubicBezTo>
                    <a:pt x="8059831" y="6042540"/>
                    <a:pt x="8078881" y="6023490"/>
                    <a:pt x="8078881" y="5999360"/>
                  </a:cubicBezTo>
                  <a:lnTo>
                    <a:pt x="8078881" y="43180"/>
                  </a:lnTo>
                  <a:cubicBezTo>
                    <a:pt x="8078881" y="19050"/>
                    <a:pt x="8059831" y="0"/>
                    <a:pt x="803570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999360"/>
                  </a:lnTo>
                  <a:cubicBezTo>
                    <a:pt x="0" y="6023490"/>
                    <a:pt x="19050" y="6042540"/>
                    <a:pt x="43180" y="6042540"/>
                  </a:cubicBezTo>
                  <a:close/>
                </a:path>
              </a:pathLst>
            </a:custGeom>
            <a:solidFill>
              <a:srgbClr val="F8F8F8">
                <a:alpha val="40000"/>
              </a:srgbClr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46190" cy="6111120"/>
            </a:xfrm>
            <a:custGeom>
              <a:avLst/>
              <a:gdLst/>
              <a:ahLst/>
              <a:cxnLst/>
              <a:rect r="r" b="b" t="t" l="l"/>
              <a:pathLst>
                <a:path h="6111120" w="8146190">
                  <a:moveTo>
                    <a:pt x="8103010" y="44450"/>
                  </a:moveTo>
                  <a:cubicBezTo>
                    <a:pt x="8097931" y="19050"/>
                    <a:pt x="8075071" y="0"/>
                    <a:pt x="804840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012060"/>
                  </a:lnTo>
                  <a:cubicBezTo>
                    <a:pt x="0" y="6038730"/>
                    <a:pt x="17780" y="6060320"/>
                    <a:pt x="43180" y="6066670"/>
                  </a:cubicBezTo>
                  <a:cubicBezTo>
                    <a:pt x="48260" y="6092070"/>
                    <a:pt x="71120" y="6111120"/>
                    <a:pt x="97790" y="6111120"/>
                  </a:cubicBezTo>
                  <a:lnTo>
                    <a:pt x="8090310" y="6111120"/>
                  </a:lnTo>
                  <a:cubicBezTo>
                    <a:pt x="8120790" y="6111120"/>
                    <a:pt x="8146190" y="6085720"/>
                    <a:pt x="8146190" y="6055240"/>
                  </a:cubicBezTo>
                  <a:lnTo>
                    <a:pt x="8146190" y="99060"/>
                  </a:lnTo>
                  <a:cubicBezTo>
                    <a:pt x="8146190" y="72390"/>
                    <a:pt x="8128410" y="50800"/>
                    <a:pt x="8103010" y="44450"/>
                  </a:cubicBezTo>
                  <a:close/>
                  <a:moveTo>
                    <a:pt x="12700" y="601206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048400" y="12700"/>
                  </a:lnTo>
                  <a:cubicBezTo>
                    <a:pt x="8072531" y="12700"/>
                    <a:pt x="8091581" y="31750"/>
                    <a:pt x="8091581" y="55880"/>
                  </a:cubicBezTo>
                  <a:lnTo>
                    <a:pt x="8091581" y="6012060"/>
                  </a:lnTo>
                  <a:cubicBezTo>
                    <a:pt x="8091581" y="6036190"/>
                    <a:pt x="8072531" y="6055240"/>
                    <a:pt x="8048400" y="6055240"/>
                  </a:cubicBezTo>
                  <a:lnTo>
                    <a:pt x="55880" y="6055240"/>
                  </a:lnTo>
                  <a:cubicBezTo>
                    <a:pt x="31750" y="6055240"/>
                    <a:pt x="12700" y="6036190"/>
                    <a:pt x="12700" y="6012060"/>
                  </a:cubicBezTo>
                  <a:close/>
                  <a:moveTo>
                    <a:pt x="8133490" y="6055240"/>
                  </a:moveTo>
                  <a:cubicBezTo>
                    <a:pt x="8133490" y="6079370"/>
                    <a:pt x="8114440" y="6098420"/>
                    <a:pt x="8090310" y="6098420"/>
                  </a:cubicBezTo>
                  <a:lnTo>
                    <a:pt x="97790" y="6098420"/>
                  </a:lnTo>
                  <a:cubicBezTo>
                    <a:pt x="78740" y="6098420"/>
                    <a:pt x="62230" y="6085720"/>
                    <a:pt x="57150" y="6067940"/>
                  </a:cubicBezTo>
                  <a:lnTo>
                    <a:pt x="8048400" y="6067940"/>
                  </a:lnTo>
                  <a:cubicBezTo>
                    <a:pt x="8078881" y="6067940"/>
                    <a:pt x="8104281" y="6042540"/>
                    <a:pt x="8104281" y="6012060"/>
                  </a:cubicBezTo>
                  <a:lnTo>
                    <a:pt x="8104281" y="58420"/>
                  </a:lnTo>
                  <a:cubicBezTo>
                    <a:pt x="8120790" y="64770"/>
                    <a:pt x="8133490" y="80010"/>
                    <a:pt x="8133490" y="99060"/>
                  </a:cubicBezTo>
                  <a:lnTo>
                    <a:pt x="8133490" y="60552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1393746" y="3825888"/>
            <a:ext cx="2831394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reduce dependency on caffeine for graveyard shift officers?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038225" y="6977927"/>
            <a:ext cx="2924901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provide an actionable plan to help with the initial transitory period?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937315" y="1233214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enable night </a:t>
            </a: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shift workers naturally regulate their sleep cycle without sleep aids?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528530" y="4144855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document the deputy’s tested adjustment methods and adapt them for wider use?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172102" y="7113543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provide non-substance-based energy management techniques during off shift?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837641" y="1703285"/>
            <a:ext cx="2757998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remind officers throughout their shift to engage in healthy habits?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9306666" y="4144855"/>
            <a:ext cx="3058938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provide alternative attention techniques throughout the shift to encourage focus?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9191460" y="7123068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reduce understaffing to prevent officers from having to work consistent overtime?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3750750" y="2191111"/>
            <a:ext cx="3058938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establish support from the police department to provide institutional night-shift transitory resources?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151887" y="4864373"/>
            <a:ext cx="3011477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foster a supportive community of officers for developing healthier habits?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3393398" y="7494392"/>
            <a:ext cx="3216226" cy="2353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HMW improve holistic wellness, like eating and exercising well, within night-shift workers to improve attention on shift?</a:t>
            </a:r>
          </a:p>
        </p:txBody>
      </p:sp>
      <p:sp>
        <p:nvSpPr>
          <p:cNvPr name="Freeform 61" id="61"/>
          <p:cNvSpPr/>
          <p:nvPr/>
        </p:nvSpPr>
        <p:spPr>
          <a:xfrm flipH="false" flipV="false" rot="0">
            <a:off x="5124642" y="5891061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9"/>
                </a:lnTo>
                <a:lnTo>
                  <a:pt x="0" y="60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1028700" y="5587012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8" y="0"/>
                </a:lnTo>
                <a:lnTo>
                  <a:pt x="710188" y="608099"/>
                </a:lnTo>
                <a:lnTo>
                  <a:pt x="0" y="60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3228252" y="3978385"/>
            <a:ext cx="710188" cy="608098"/>
          </a:xfrm>
          <a:custGeom>
            <a:avLst/>
            <a:gdLst/>
            <a:ahLst/>
            <a:cxnLst/>
            <a:rect r="r" b="b" t="t" l="l"/>
            <a:pathLst>
              <a:path h="608098" w="710188">
                <a:moveTo>
                  <a:pt x="0" y="0"/>
                </a:moveTo>
                <a:lnTo>
                  <a:pt x="710187" y="0"/>
                </a:lnTo>
                <a:lnTo>
                  <a:pt x="710187" y="608098"/>
                </a:lnTo>
                <a:lnTo>
                  <a:pt x="0" y="60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80359"/>
            <a:ext cx="5076233" cy="6377941"/>
            <a:chOff x="0" y="0"/>
            <a:chExt cx="8202274" cy="103055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788079" y="3790469"/>
            <a:ext cx="1557475" cy="545149"/>
            <a:chOff x="0" y="0"/>
            <a:chExt cx="2076633" cy="726866"/>
          </a:xfrm>
        </p:grpSpPr>
        <p:sp>
          <p:nvSpPr>
            <p:cNvPr name="Freeform 7" id="7"/>
            <p:cNvSpPr/>
            <p:nvPr/>
          </p:nvSpPr>
          <p:spPr>
            <a:xfrm flipH="false" flipV="false" rot="-5400000">
              <a:off x="686947" y="-662820"/>
              <a:ext cx="702739" cy="2076633"/>
            </a:xfrm>
            <a:custGeom>
              <a:avLst/>
              <a:gdLst/>
              <a:ahLst/>
              <a:cxnLst/>
              <a:rect r="r" b="b" t="t" l="l"/>
              <a:pathLst>
                <a:path h="2076633" w="702739">
                  <a:moveTo>
                    <a:pt x="0" y="0"/>
                  </a:moveTo>
                  <a:lnTo>
                    <a:pt x="702739" y="0"/>
                  </a:lnTo>
                  <a:lnTo>
                    <a:pt x="702739" y="2076633"/>
                  </a:lnTo>
                  <a:lnTo>
                    <a:pt x="0" y="207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781976" y="-76200"/>
              <a:ext cx="512682" cy="774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56"/>
                </a:lnSpc>
                <a:spcBef>
                  <a:spcPct val="0"/>
                </a:spcBef>
              </a:pPr>
              <a:r>
                <a:rPr lang="en-US" b="true" sz="3468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504145" y="2880359"/>
            <a:ext cx="5076233" cy="6377941"/>
            <a:chOff x="0" y="0"/>
            <a:chExt cx="8202274" cy="1030559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263524" y="3790469"/>
            <a:ext cx="1557475" cy="545149"/>
            <a:chOff x="0" y="0"/>
            <a:chExt cx="2076633" cy="726866"/>
          </a:xfrm>
        </p:grpSpPr>
        <p:sp>
          <p:nvSpPr>
            <p:cNvPr name="Freeform 14" id="14"/>
            <p:cNvSpPr/>
            <p:nvPr/>
          </p:nvSpPr>
          <p:spPr>
            <a:xfrm flipH="false" flipV="false" rot="-5400000">
              <a:off x="686947" y="-662820"/>
              <a:ext cx="702739" cy="2076633"/>
            </a:xfrm>
            <a:custGeom>
              <a:avLst/>
              <a:gdLst/>
              <a:ahLst/>
              <a:cxnLst/>
              <a:rect r="r" b="b" t="t" l="l"/>
              <a:pathLst>
                <a:path h="2076633" w="702739">
                  <a:moveTo>
                    <a:pt x="0" y="0"/>
                  </a:moveTo>
                  <a:lnTo>
                    <a:pt x="702739" y="0"/>
                  </a:lnTo>
                  <a:lnTo>
                    <a:pt x="702739" y="2076633"/>
                  </a:lnTo>
                  <a:lnTo>
                    <a:pt x="0" y="207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781976" y="-76200"/>
              <a:ext cx="512682" cy="774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56"/>
                </a:lnSpc>
                <a:spcBef>
                  <a:spcPct val="0"/>
                </a:spcBef>
              </a:pPr>
              <a:r>
                <a:rPr lang="en-US" b="true" sz="3468" u="none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980428" y="2880359"/>
            <a:ext cx="5076233" cy="6377941"/>
            <a:chOff x="0" y="0"/>
            <a:chExt cx="8202274" cy="103055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3840309" y="3790469"/>
            <a:ext cx="1557475" cy="545149"/>
            <a:chOff x="0" y="0"/>
            <a:chExt cx="2076633" cy="726866"/>
          </a:xfrm>
        </p:grpSpPr>
        <p:sp>
          <p:nvSpPr>
            <p:cNvPr name="Freeform 21" id="21"/>
            <p:cNvSpPr/>
            <p:nvPr/>
          </p:nvSpPr>
          <p:spPr>
            <a:xfrm flipH="false" flipV="false" rot="-5400000">
              <a:off x="686947" y="-662820"/>
              <a:ext cx="702739" cy="2076633"/>
            </a:xfrm>
            <a:custGeom>
              <a:avLst/>
              <a:gdLst/>
              <a:ahLst/>
              <a:cxnLst/>
              <a:rect r="r" b="b" t="t" l="l"/>
              <a:pathLst>
                <a:path h="2076633" w="702739">
                  <a:moveTo>
                    <a:pt x="0" y="0"/>
                  </a:moveTo>
                  <a:lnTo>
                    <a:pt x="702739" y="0"/>
                  </a:lnTo>
                  <a:lnTo>
                    <a:pt x="702739" y="2076633"/>
                  </a:lnTo>
                  <a:lnTo>
                    <a:pt x="0" y="207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781976" y="-76200"/>
              <a:ext cx="512682" cy="777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56"/>
                </a:lnSpc>
                <a:spcBef>
                  <a:spcPct val="0"/>
                </a:spcBef>
              </a:pPr>
              <a:r>
                <a:rPr lang="en-US" b="true" sz="3468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3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28700" y="1731822"/>
            <a:ext cx="6249821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Final HMWs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90370" y="4714263"/>
            <a:ext cx="3952893" cy="26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allow users to complete errands without needing to be physically in the space?</a:t>
            </a: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89524" y="4714263"/>
            <a:ext cx="4306313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prepare users for day to night shift (or vice versa) reset?</a:t>
            </a: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347769" y="4723788"/>
            <a:ext cx="4341550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HMW share user tested adjustment methods for wider use?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9465589" y="4915421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120534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4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11504"/>
            <a:ext cx="2919699" cy="2919699"/>
            <a:chOff x="0" y="0"/>
            <a:chExt cx="3892932" cy="38929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grocery delivery box outside of someone’s house to allow for secure, refrigerated groceries to be delivered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15937" y="1765902"/>
            <a:ext cx="15520315" cy="104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allow users to complete errands without needing to be physically in the space?</a:t>
            </a: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6493154"/>
            <a:ext cx="2919699" cy="2919699"/>
            <a:chOff x="0" y="0"/>
            <a:chExt cx="3892932" cy="38929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5D8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where you can input your available times so if daytime workers cannot reach your cell during sleep, your voicemail will list times for scheduling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321797" y="3211504"/>
            <a:ext cx="2919699" cy="2919699"/>
            <a:chOff x="0" y="0"/>
            <a:chExt cx="3892932" cy="38929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D6FFA1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grocery system that pre-packages groceries for pick-up in lockers after hours.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21797" y="6493154"/>
            <a:ext cx="2919699" cy="2919699"/>
            <a:chOff x="0" y="0"/>
            <a:chExt cx="3892932" cy="38929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will automatically remind you and schedule appointments for you (groceries, appointments)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612972" y="3211504"/>
            <a:ext cx="2919699" cy="2919699"/>
            <a:chOff x="0" y="0"/>
            <a:chExt cx="3892932" cy="389293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BFE8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At-home vital testing system (blood pressure, heart rate, etc.) to get vitals tracked before any doctor appointment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612972" y="6493154"/>
            <a:ext cx="2919699" cy="2919699"/>
            <a:chOff x="0" y="0"/>
            <a:chExt cx="3892932" cy="389293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D6FFA1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Any pick-up errands (groceries, prescription, packages) are bundled together into one central location for convenience 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906069" y="3211504"/>
            <a:ext cx="2919699" cy="2919699"/>
            <a:chOff x="0" y="0"/>
            <a:chExt cx="3892932" cy="389293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5D8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recommends recipes for meal prepping based on the groceries you order / have in your house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906069" y="6493154"/>
            <a:ext cx="2919699" cy="2919699"/>
            <a:chOff x="0" y="0"/>
            <a:chExt cx="3892932" cy="389293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allows you to schedule appointments after hours without needing to consult a real person. 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4197243" y="3211504"/>
            <a:ext cx="2919699" cy="2919699"/>
            <a:chOff x="0" y="0"/>
            <a:chExt cx="3892932" cy="389293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calls/makes appointments in the day for you based on user-inputted details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4197243" y="6493154"/>
            <a:ext cx="2919699" cy="2919699"/>
            <a:chOff x="0" y="0"/>
            <a:chExt cx="3892932" cy="389293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BFE8FF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allows for users to hire someone to help run their errands for them, for example getting groceries and picking up medications.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48998" y="1867835"/>
            <a:ext cx="821565" cy="880032"/>
            <a:chOff x="0" y="0"/>
            <a:chExt cx="216379" cy="23177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16379" cy="231778"/>
            </a:xfrm>
            <a:custGeom>
              <a:avLst/>
              <a:gdLst/>
              <a:ahLst/>
              <a:cxnLst/>
              <a:rect r="r" b="b" t="t" l="l"/>
              <a:pathLst>
                <a:path h="231778" w="216379">
                  <a:moveTo>
                    <a:pt x="0" y="0"/>
                  </a:moveTo>
                  <a:lnTo>
                    <a:pt x="216379" y="0"/>
                  </a:lnTo>
                  <a:lnTo>
                    <a:pt x="216379" y="231778"/>
                  </a:lnTo>
                  <a:lnTo>
                    <a:pt x="0" y="2317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216379" cy="307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67525" y="1968578"/>
            <a:ext cx="384511" cy="60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56"/>
              </a:lnSpc>
              <a:spcBef>
                <a:spcPct val="0"/>
              </a:spcBef>
            </a:pPr>
            <a:r>
              <a:rPr lang="en-US" b="true" sz="3468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11504"/>
            <a:ext cx="2919699" cy="2919699"/>
            <a:chOff x="0" y="0"/>
            <a:chExt cx="3892932" cy="38929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 that tells you ideal sleep and wake up time when switching/resetting day to night shift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35735" y="2027839"/>
            <a:ext cx="14981207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prepare users for day to night shift (or vice versa) reset?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6493154"/>
            <a:ext cx="2919699" cy="2919699"/>
            <a:chOff x="0" y="0"/>
            <a:chExt cx="3892932" cy="38929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5D8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Calendar that gives overview of switch days to help schedule/prepare ahead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321797" y="3211504"/>
            <a:ext cx="2919699" cy="2919699"/>
            <a:chOff x="0" y="0"/>
            <a:chExt cx="3892932" cy="38929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D6FFA1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 that helps you rewind and practice healthy habits before bed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21797" y="6493154"/>
            <a:ext cx="2919699" cy="2919699"/>
            <a:chOff x="0" y="0"/>
            <a:chExt cx="3892932" cy="38929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 that personalizes reset routine based on your level of tiredness and other surveyed factors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612972" y="3211504"/>
            <a:ext cx="2919699" cy="2919699"/>
            <a:chOff x="0" y="0"/>
            <a:chExt cx="3892932" cy="389293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BFE8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Use wearables to detect optimal time to wake up and sound alarm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612972" y="6493154"/>
            <a:ext cx="2919699" cy="2919699"/>
            <a:chOff x="0" y="0"/>
            <a:chExt cx="3892932" cy="389293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D6FFA1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allows users to set a sleep transition goal and follow a process to gradually adjust their sleep schedule.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906069" y="3211504"/>
            <a:ext cx="2919699" cy="2919699"/>
            <a:chOff x="0" y="0"/>
            <a:chExt cx="3892932" cy="389293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5D8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Create a community that shares methods/schedules for day to night shifting/reset 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906069" y="6493154"/>
            <a:ext cx="2919699" cy="2919699"/>
            <a:chOff x="0" y="0"/>
            <a:chExt cx="3892932" cy="389293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Using haptics or any wearables to remind a user to  follow healthy goals, such as standing up or drinking water.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4197243" y="3211504"/>
            <a:ext cx="2919699" cy="2919699"/>
            <a:chOff x="0" y="0"/>
            <a:chExt cx="3892932" cy="389293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 that tells you optimal alertness periods to help plan your switch day (when to wake up, run errands etc)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4197243" y="6493154"/>
            <a:ext cx="2919699" cy="2919699"/>
            <a:chOff x="0" y="0"/>
            <a:chExt cx="3892932" cy="389293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BFE8FF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 app that reminds you of healthy habits for transitioning from daytime to nighttime schedules or vice versa.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48998" y="1867835"/>
            <a:ext cx="821565" cy="880032"/>
            <a:chOff x="0" y="0"/>
            <a:chExt cx="216379" cy="23177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16379" cy="231778"/>
            </a:xfrm>
            <a:custGeom>
              <a:avLst/>
              <a:gdLst/>
              <a:ahLst/>
              <a:cxnLst/>
              <a:rect r="r" b="b" t="t" l="l"/>
              <a:pathLst>
                <a:path h="231778" w="216379">
                  <a:moveTo>
                    <a:pt x="0" y="0"/>
                  </a:moveTo>
                  <a:lnTo>
                    <a:pt x="216379" y="0"/>
                  </a:lnTo>
                  <a:lnTo>
                    <a:pt x="216379" y="231778"/>
                  </a:lnTo>
                  <a:lnTo>
                    <a:pt x="0" y="2317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216379" cy="307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67525" y="1968578"/>
            <a:ext cx="384511" cy="60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56"/>
              </a:lnSpc>
              <a:spcBef>
                <a:spcPct val="0"/>
              </a:spcBef>
            </a:pPr>
            <a:r>
              <a:rPr lang="en-US" b="true" sz="3468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211504"/>
            <a:ext cx="2919699" cy="2919699"/>
            <a:chOff x="0" y="0"/>
            <a:chExt cx="3892932" cy="38929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Mentorship Q&amp;A platform where new night shift workers can ask about proven techniques to stay energized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15937" y="2027839"/>
            <a:ext cx="15520315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HMW share user tested adjustment methods for wider use?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6493154"/>
            <a:ext cx="2919699" cy="2919699"/>
            <a:chOff x="0" y="0"/>
            <a:chExt cx="3892932" cy="38929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5D8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Provide online modules or in-person workshops within the police department to go over how best to adjust to night shifts.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321797" y="3211504"/>
            <a:ext cx="2919699" cy="2919699"/>
            <a:chOff x="0" y="0"/>
            <a:chExt cx="3892932" cy="38929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D6FFA1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Create a digital pamphlet or module based on the user’s adjustment methods for distribution through the Police department.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21797" y="6493154"/>
            <a:ext cx="2919699" cy="2919699"/>
            <a:chOff x="0" y="0"/>
            <a:chExt cx="3892932" cy="38929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platform that provides real-time notification tailored to a night shift schedule, reminders for reduced caffeine intake or break time alerts.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612972" y="3211504"/>
            <a:ext cx="2919699" cy="2919699"/>
            <a:chOff x="0" y="0"/>
            <a:chExt cx="3892932" cy="389293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BFE8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dynamic sleep adjustment app that takes into account user’s existing caffeine, exercise, and tracks use and timing of each factor. 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612972" y="6493154"/>
            <a:ext cx="2919699" cy="2919699"/>
            <a:chOff x="0" y="0"/>
            <a:chExt cx="3892932" cy="389293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D6FFA1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Develop a platform where night-shift workers can share their own strategies that were effective, users can try, comment, upvote.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906069" y="3211504"/>
            <a:ext cx="2919699" cy="2919699"/>
            <a:chOff x="0" y="0"/>
            <a:chExt cx="3892932" cy="389293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5D8FF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Fostering development of peer-to-peer resources to encourage growth of community and sharing of tips for adjustment.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906069" y="6493154"/>
            <a:ext cx="2919699" cy="2919699"/>
            <a:chOff x="0" y="0"/>
            <a:chExt cx="3892932" cy="389293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Use wearable devices to sync their sleep schedules through shared database, automatically sharing sleep routines based on night shift times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4197243" y="3211504"/>
            <a:ext cx="2919699" cy="2919699"/>
            <a:chOff x="0" y="0"/>
            <a:chExt cx="3892932" cy="389293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Enlist the user and any other regular night shift workers to create video tutorials to educate new night-shift workers on how best to adjust.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4197243" y="6493154"/>
            <a:ext cx="2919699" cy="2919699"/>
            <a:chOff x="0" y="0"/>
            <a:chExt cx="3892932" cy="389293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892933" cy="3791333"/>
            </a:xfrm>
            <a:custGeom>
              <a:avLst/>
              <a:gdLst/>
              <a:ahLst/>
              <a:cxnLst/>
              <a:rect r="r" b="b" t="t" l="l"/>
              <a:pathLst>
                <a:path h="3791333" w="3892933">
                  <a:moveTo>
                    <a:pt x="0" y="0"/>
                  </a:moveTo>
                  <a:lnTo>
                    <a:pt x="3892933" y="0"/>
                  </a:lnTo>
                  <a:lnTo>
                    <a:pt x="3892933" y="3791333"/>
                  </a:lnTo>
                  <a:lnTo>
                    <a:pt x="0" y="3791333"/>
                  </a:lnTo>
                  <a:close/>
                </a:path>
              </a:pathLst>
            </a:custGeom>
            <a:solidFill>
              <a:srgbClr val="BFE8FF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892933" cy="3892933"/>
            </a:xfrm>
            <a:custGeom>
              <a:avLst/>
              <a:gdLst/>
              <a:ahLst/>
              <a:cxnLst/>
              <a:rect r="r" b="b" t="t" l="l"/>
              <a:pathLst>
                <a:path h="3892933" w="3892933">
                  <a:moveTo>
                    <a:pt x="0" y="3791333"/>
                  </a:moveTo>
                  <a:lnTo>
                    <a:pt x="3892933" y="3791333"/>
                  </a:lnTo>
                  <a:lnTo>
                    <a:pt x="3765933" y="3892933"/>
                  </a:lnTo>
                  <a:cubicBezTo>
                    <a:pt x="3765933" y="3892933"/>
                    <a:pt x="2775332" y="3816733"/>
                    <a:pt x="2673732" y="3816733"/>
                  </a:cubicBezTo>
                  <a:lnTo>
                    <a:pt x="1219200" y="3816733"/>
                  </a:lnTo>
                  <a:cubicBezTo>
                    <a:pt x="1117600" y="3816733"/>
                    <a:pt x="127000" y="3892933"/>
                    <a:pt x="127000" y="3892933"/>
                  </a:cubicBezTo>
                  <a:lnTo>
                    <a:pt x="0" y="3791333"/>
                  </a:lnTo>
                  <a:lnTo>
                    <a:pt x="0" y="0"/>
                  </a:lnTo>
                  <a:lnTo>
                    <a:pt x="3892933" y="0"/>
                  </a:lnTo>
                  <a:lnTo>
                    <a:pt x="3892933" y="3791333"/>
                  </a:lnTo>
                  <a:lnTo>
                    <a:pt x="12700" y="3791333"/>
                  </a:lnTo>
                  <a:lnTo>
                    <a:pt x="12700" y="3778633"/>
                  </a:lnTo>
                  <a:lnTo>
                    <a:pt x="3880233" y="3778633"/>
                  </a:lnTo>
                  <a:lnTo>
                    <a:pt x="3880233" y="12700"/>
                  </a:lnTo>
                  <a:lnTo>
                    <a:pt x="12700" y="12700"/>
                  </a:lnTo>
                  <a:lnTo>
                    <a:pt x="12700" y="379133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66675"/>
              <a:ext cx="3892932" cy="3858007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Feature stories and highlights of night shift workers on a community platform to motivate others and adopt similar approaches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48998" y="1867835"/>
            <a:ext cx="821565" cy="880032"/>
            <a:chOff x="0" y="0"/>
            <a:chExt cx="216379" cy="23177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16379" cy="231778"/>
            </a:xfrm>
            <a:custGeom>
              <a:avLst/>
              <a:gdLst/>
              <a:ahLst/>
              <a:cxnLst/>
              <a:rect r="r" b="b" t="t" l="l"/>
              <a:pathLst>
                <a:path h="231778" w="216379">
                  <a:moveTo>
                    <a:pt x="0" y="0"/>
                  </a:moveTo>
                  <a:lnTo>
                    <a:pt x="216379" y="0"/>
                  </a:lnTo>
                  <a:lnTo>
                    <a:pt x="216379" y="231778"/>
                  </a:lnTo>
                  <a:lnTo>
                    <a:pt x="0" y="2317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216379" cy="307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67525" y="1968578"/>
            <a:ext cx="384511" cy="602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56"/>
              </a:lnSpc>
              <a:spcBef>
                <a:spcPct val="0"/>
              </a:spcBef>
            </a:pPr>
            <a:r>
              <a:rPr lang="en-US" b="true" sz="3468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80359"/>
            <a:ext cx="5076233" cy="6377941"/>
            <a:chOff x="0" y="0"/>
            <a:chExt cx="8202274" cy="103055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788079" y="3790469"/>
            <a:ext cx="1557475" cy="545149"/>
            <a:chOff x="0" y="0"/>
            <a:chExt cx="2076633" cy="726866"/>
          </a:xfrm>
        </p:grpSpPr>
        <p:sp>
          <p:nvSpPr>
            <p:cNvPr name="Freeform 7" id="7"/>
            <p:cNvSpPr/>
            <p:nvPr/>
          </p:nvSpPr>
          <p:spPr>
            <a:xfrm flipH="false" flipV="false" rot="-5400000">
              <a:off x="686947" y="-662820"/>
              <a:ext cx="702739" cy="2076633"/>
            </a:xfrm>
            <a:custGeom>
              <a:avLst/>
              <a:gdLst/>
              <a:ahLst/>
              <a:cxnLst/>
              <a:rect r="r" b="b" t="t" l="l"/>
              <a:pathLst>
                <a:path h="2076633" w="702739">
                  <a:moveTo>
                    <a:pt x="0" y="0"/>
                  </a:moveTo>
                  <a:lnTo>
                    <a:pt x="702739" y="0"/>
                  </a:lnTo>
                  <a:lnTo>
                    <a:pt x="702739" y="2076633"/>
                  </a:lnTo>
                  <a:lnTo>
                    <a:pt x="0" y="207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781976" y="-76200"/>
              <a:ext cx="512682" cy="774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56"/>
                </a:lnSpc>
                <a:spcBef>
                  <a:spcPct val="0"/>
                </a:spcBef>
              </a:pPr>
              <a:r>
                <a:rPr lang="en-US" b="true" sz="3468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504145" y="2880359"/>
            <a:ext cx="5076233" cy="6377941"/>
            <a:chOff x="0" y="0"/>
            <a:chExt cx="8202274" cy="1030559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263524" y="3790469"/>
            <a:ext cx="1557475" cy="545149"/>
            <a:chOff x="0" y="0"/>
            <a:chExt cx="2076633" cy="726866"/>
          </a:xfrm>
        </p:grpSpPr>
        <p:sp>
          <p:nvSpPr>
            <p:cNvPr name="Freeform 14" id="14"/>
            <p:cNvSpPr/>
            <p:nvPr/>
          </p:nvSpPr>
          <p:spPr>
            <a:xfrm flipH="false" flipV="false" rot="-5400000">
              <a:off x="686947" y="-662820"/>
              <a:ext cx="702739" cy="2076633"/>
            </a:xfrm>
            <a:custGeom>
              <a:avLst/>
              <a:gdLst/>
              <a:ahLst/>
              <a:cxnLst/>
              <a:rect r="r" b="b" t="t" l="l"/>
              <a:pathLst>
                <a:path h="2076633" w="702739">
                  <a:moveTo>
                    <a:pt x="0" y="0"/>
                  </a:moveTo>
                  <a:lnTo>
                    <a:pt x="702739" y="0"/>
                  </a:lnTo>
                  <a:lnTo>
                    <a:pt x="702739" y="2076633"/>
                  </a:lnTo>
                  <a:lnTo>
                    <a:pt x="0" y="207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781976" y="-76200"/>
              <a:ext cx="512682" cy="774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56"/>
                </a:lnSpc>
                <a:spcBef>
                  <a:spcPct val="0"/>
                </a:spcBef>
              </a:pPr>
              <a:r>
                <a:rPr lang="en-US" b="true" sz="3468" u="none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980428" y="2880359"/>
            <a:ext cx="5076233" cy="6377941"/>
            <a:chOff x="0" y="0"/>
            <a:chExt cx="8202274" cy="103055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3840309" y="3790469"/>
            <a:ext cx="1557475" cy="545149"/>
            <a:chOff x="0" y="0"/>
            <a:chExt cx="2076633" cy="726866"/>
          </a:xfrm>
        </p:grpSpPr>
        <p:sp>
          <p:nvSpPr>
            <p:cNvPr name="Freeform 21" id="21"/>
            <p:cNvSpPr/>
            <p:nvPr/>
          </p:nvSpPr>
          <p:spPr>
            <a:xfrm flipH="false" flipV="false" rot="-5400000">
              <a:off x="686947" y="-662820"/>
              <a:ext cx="702739" cy="2076633"/>
            </a:xfrm>
            <a:custGeom>
              <a:avLst/>
              <a:gdLst/>
              <a:ahLst/>
              <a:cxnLst/>
              <a:rect r="r" b="b" t="t" l="l"/>
              <a:pathLst>
                <a:path h="2076633" w="702739">
                  <a:moveTo>
                    <a:pt x="0" y="0"/>
                  </a:moveTo>
                  <a:lnTo>
                    <a:pt x="702739" y="0"/>
                  </a:lnTo>
                  <a:lnTo>
                    <a:pt x="702739" y="2076633"/>
                  </a:lnTo>
                  <a:lnTo>
                    <a:pt x="0" y="207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781976" y="-76200"/>
              <a:ext cx="512682" cy="777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56"/>
                </a:lnSpc>
                <a:spcBef>
                  <a:spcPct val="0"/>
                </a:spcBef>
              </a:pPr>
              <a:r>
                <a:rPr lang="en-US" b="true" sz="3468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3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28700" y="1731822"/>
            <a:ext cx="6249821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Top 3 Solutions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86637" y="4692967"/>
            <a:ext cx="4360359" cy="216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app that finds open appointment times automatically based on user availability input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71487" y="4602319"/>
            <a:ext cx="4341550" cy="368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app that gradually prepares users to transition day/night shift routine before bed for better recovery and reset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347769" y="4602319"/>
            <a:ext cx="4341550" cy="368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  platform to foster development of peer-to-peer resources to encourage growth of community and sharing of tips for sleep adjustment.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34973" y="2709814"/>
            <a:ext cx="8069294" cy="898997"/>
            <a:chOff x="0" y="0"/>
            <a:chExt cx="10759058" cy="119866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759058" cy="1198663"/>
              <a:chOff x="0" y="0"/>
              <a:chExt cx="13038520" cy="145261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r="r" b="b" t="t" l="l"/>
                <a:pathLst>
                  <a:path h="1381497" w="12968670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r="r" b="b" t="t" l="l"/>
                <a:pathLst>
                  <a:path h="1384037" w="12971210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3038520" cy="1452617"/>
              </a:xfrm>
              <a:custGeom>
                <a:avLst/>
                <a:gdLst/>
                <a:ahLst/>
                <a:cxnLst/>
                <a:rect r="r" b="b" t="t" l="l"/>
                <a:pathLst>
                  <a:path h="1452617" w="13038520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14043" y="307232"/>
              <a:ext cx="584200" cy="584200"/>
            </a:xfrm>
            <a:custGeom>
              <a:avLst/>
              <a:gdLst/>
              <a:ahLst/>
              <a:cxnLst/>
              <a:rect r="r" b="b" t="t" l="l"/>
              <a:pathLst>
                <a:path h="584200" w="584200">
                  <a:moveTo>
                    <a:pt x="0" y="0"/>
                  </a:moveTo>
                  <a:lnTo>
                    <a:pt x="584200" y="0"/>
                  </a:lnTo>
                  <a:lnTo>
                    <a:pt x="584200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038408" y="2757517"/>
            <a:ext cx="6907697" cy="71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Presentation Roadmap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830166" y="5143500"/>
            <a:ext cx="17874742" cy="1613044"/>
            <a:chOff x="0" y="0"/>
            <a:chExt cx="23832989" cy="2150726"/>
          </a:xfrm>
        </p:grpSpPr>
        <p:sp>
          <p:nvSpPr>
            <p:cNvPr name="AutoShape 10" id="10"/>
            <p:cNvSpPr/>
            <p:nvPr/>
          </p:nvSpPr>
          <p:spPr>
            <a:xfrm flipV="true">
              <a:off x="0" y="496932"/>
              <a:ext cx="17859497" cy="0"/>
            </a:xfrm>
            <a:prstGeom prst="line">
              <a:avLst/>
            </a:prstGeom>
            <a:ln cap="flat" w="52625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1" id="11"/>
            <p:cNvGrpSpPr/>
            <p:nvPr/>
          </p:nvGrpSpPr>
          <p:grpSpPr>
            <a:xfrm rot="0">
              <a:off x="10714526" y="0"/>
              <a:ext cx="993865" cy="993865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0897584" y="-14439"/>
              <a:ext cx="627749" cy="867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82"/>
                </a:lnSpc>
                <a:spcBef>
                  <a:spcPct val="0"/>
                </a:spcBef>
              </a:pPr>
              <a:r>
                <a:rPr lang="en-US" b="true" sz="3916">
                  <a:solidFill>
                    <a:srgbClr val="FFFFFF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4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0714526" y="1277159"/>
              <a:ext cx="2526917" cy="451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610"/>
                </a:lnSpc>
                <a:spcBef>
                  <a:spcPct val="0"/>
                </a:spcBef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Solutions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7142041" y="0"/>
              <a:ext cx="993865" cy="993865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7325099" y="25030"/>
              <a:ext cx="627749" cy="867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82"/>
                </a:lnSpc>
                <a:spcBef>
                  <a:spcPct val="0"/>
                </a:spcBef>
              </a:pPr>
              <a:r>
                <a:rPr lang="en-US" b="true" sz="3916">
                  <a:solidFill>
                    <a:srgbClr val="FFFFFF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3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7232166" y="1277159"/>
              <a:ext cx="2376708" cy="451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610"/>
                </a:lnSpc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HMW’s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14287012" y="0"/>
              <a:ext cx="993865" cy="993865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4470070" y="-14439"/>
              <a:ext cx="627749" cy="867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82"/>
                </a:lnSpc>
                <a:spcBef>
                  <a:spcPct val="0"/>
                </a:spcBef>
              </a:pPr>
              <a:r>
                <a:rPr lang="en-US" b="true" sz="3916">
                  <a:solidFill>
                    <a:srgbClr val="FFFFFF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5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4287012" y="1277159"/>
              <a:ext cx="5801469" cy="873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10"/>
                </a:lnSpc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Experience </a:t>
              </a:r>
            </a:p>
            <a:p>
              <a:pPr algn="l" marL="0" indent="0" lvl="0">
                <a:lnSpc>
                  <a:spcPts val="2610"/>
                </a:lnSpc>
                <a:spcBef>
                  <a:spcPct val="0"/>
                </a:spcBef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Prototypes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17859497" y="0"/>
              <a:ext cx="993865" cy="993865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18042555" y="-14439"/>
              <a:ext cx="627749" cy="867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82"/>
                </a:lnSpc>
                <a:spcBef>
                  <a:spcPct val="0"/>
                </a:spcBef>
              </a:pPr>
              <a:r>
                <a:rPr lang="en-US" b="true" sz="3916">
                  <a:solidFill>
                    <a:srgbClr val="FFFFFF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6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8031520" y="1277159"/>
              <a:ext cx="5801469" cy="873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10"/>
                </a:lnSpc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Ethical</a:t>
              </a:r>
            </a:p>
            <a:p>
              <a:pPr algn="l" marL="0" indent="0" lvl="0">
                <a:lnSpc>
                  <a:spcPts val="2610"/>
                </a:lnSpc>
                <a:spcBef>
                  <a:spcPct val="0"/>
                </a:spcBef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Considerations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3572485" y="0"/>
              <a:ext cx="993865" cy="993865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3755544" y="25030"/>
              <a:ext cx="627749" cy="867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82"/>
                </a:lnSpc>
                <a:spcBef>
                  <a:spcPct val="0"/>
                </a:spcBef>
              </a:pPr>
              <a:r>
                <a:rPr lang="en-US" b="true" sz="3916">
                  <a:solidFill>
                    <a:srgbClr val="FFFFFF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2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3623782" y="1277159"/>
              <a:ext cx="5801469" cy="451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610"/>
                </a:lnSpc>
                <a:spcBef>
                  <a:spcPct val="0"/>
                </a:spcBef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POV’s</a:t>
              </a:r>
            </a:p>
          </p:txBody>
        </p:sp>
        <p:grpSp>
          <p:nvGrpSpPr>
            <p:cNvPr name="Group 31" id="31"/>
            <p:cNvGrpSpPr/>
            <p:nvPr/>
          </p:nvGrpSpPr>
          <p:grpSpPr>
            <a:xfrm rot="0">
              <a:off x="0" y="0"/>
              <a:ext cx="993865" cy="993865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83058" y="25030"/>
              <a:ext cx="627749" cy="867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482"/>
                </a:lnSpc>
                <a:spcBef>
                  <a:spcPct val="0"/>
                </a:spcBef>
              </a:pPr>
              <a:r>
                <a:rPr lang="en-US" b="true" sz="3916">
                  <a:solidFill>
                    <a:srgbClr val="FFFFFF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1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1277159"/>
              <a:ext cx="5801469" cy="873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10"/>
                </a:lnSpc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Additional</a:t>
              </a:r>
            </a:p>
            <a:p>
              <a:pPr algn="l" marL="0" indent="0" lvl="0">
                <a:lnSpc>
                  <a:spcPts val="2610"/>
                </a:lnSpc>
              </a:pPr>
              <a:r>
                <a:rPr lang="en-US" sz="21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Needfinding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Experience Prototypes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2388527" y="4915421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3043472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5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80991" y="2237088"/>
            <a:ext cx="9506458" cy="5720340"/>
            <a:chOff x="0" y="0"/>
            <a:chExt cx="13349922" cy="80330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3280072" cy="7961955"/>
            </a:xfrm>
            <a:custGeom>
              <a:avLst/>
              <a:gdLst/>
              <a:ahLst/>
              <a:cxnLst/>
              <a:rect r="r" b="b" t="t" l="l"/>
              <a:pathLst>
                <a:path h="7961955" w="13280072">
                  <a:moveTo>
                    <a:pt x="13194982" y="7931475"/>
                  </a:moveTo>
                  <a:lnTo>
                    <a:pt x="0" y="7931475"/>
                  </a:lnTo>
                  <a:cubicBezTo>
                    <a:pt x="5080" y="7949255"/>
                    <a:pt x="21590" y="7961955"/>
                    <a:pt x="40640" y="7961955"/>
                  </a:cubicBezTo>
                  <a:lnTo>
                    <a:pt x="13236891" y="7961955"/>
                  </a:lnTo>
                  <a:cubicBezTo>
                    <a:pt x="13261022" y="7961955"/>
                    <a:pt x="13280072" y="7942905"/>
                    <a:pt x="13280072" y="7918775"/>
                  </a:cubicBezTo>
                  <a:lnTo>
                    <a:pt x="13280072" y="40640"/>
                  </a:lnTo>
                  <a:cubicBezTo>
                    <a:pt x="13280072" y="21590"/>
                    <a:pt x="13267372" y="6350"/>
                    <a:pt x="13250862" y="0"/>
                  </a:cubicBezTo>
                  <a:lnTo>
                    <a:pt x="13250862" y="7875595"/>
                  </a:lnTo>
                  <a:cubicBezTo>
                    <a:pt x="13250862" y="7906075"/>
                    <a:pt x="13225462" y="7931475"/>
                    <a:pt x="13194982" y="7931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3282612" cy="7964495"/>
            </a:xfrm>
            <a:custGeom>
              <a:avLst/>
              <a:gdLst/>
              <a:ahLst/>
              <a:cxnLst/>
              <a:rect r="r" b="b" t="t" l="l"/>
              <a:pathLst>
                <a:path h="7964495" w="13282612">
                  <a:moveTo>
                    <a:pt x="43180" y="7964495"/>
                  </a:moveTo>
                  <a:lnTo>
                    <a:pt x="13239432" y="7964495"/>
                  </a:lnTo>
                  <a:cubicBezTo>
                    <a:pt x="13263562" y="7964495"/>
                    <a:pt x="13282612" y="7945445"/>
                    <a:pt x="13282612" y="7921315"/>
                  </a:cubicBezTo>
                  <a:lnTo>
                    <a:pt x="13282612" y="43180"/>
                  </a:lnTo>
                  <a:cubicBezTo>
                    <a:pt x="13282612" y="19050"/>
                    <a:pt x="13263562" y="0"/>
                    <a:pt x="1323943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7921315"/>
                  </a:lnTo>
                  <a:cubicBezTo>
                    <a:pt x="0" y="7945445"/>
                    <a:pt x="19050" y="7964495"/>
                    <a:pt x="43180" y="796449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49922" cy="8033075"/>
            </a:xfrm>
            <a:custGeom>
              <a:avLst/>
              <a:gdLst/>
              <a:ahLst/>
              <a:cxnLst/>
              <a:rect r="r" b="b" t="t" l="l"/>
              <a:pathLst>
                <a:path h="8033075" w="13349922">
                  <a:moveTo>
                    <a:pt x="13306741" y="44450"/>
                  </a:moveTo>
                  <a:cubicBezTo>
                    <a:pt x="13301662" y="19050"/>
                    <a:pt x="13278802" y="0"/>
                    <a:pt x="1325213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7934015"/>
                  </a:lnTo>
                  <a:cubicBezTo>
                    <a:pt x="0" y="7960685"/>
                    <a:pt x="17780" y="7982275"/>
                    <a:pt x="43180" y="7988625"/>
                  </a:cubicBezTo>
                  <a:cubicBezTo>
                    <a:pt x="48260" y="8014025"/>
                    <a:pt x="71120" y="8033075"/>
                    <a:pt x="97790" y="8033075"/>
                  </a:cubicBezTo>
                  <a:lnTo>
                    <a:pt x="13294041" y="8033075"/>
                  </a:lnTo>
                  <a:cubicBezTo>
                    <a:pt x="13324522" y="8033075"/>
                    <a:pt x="13349922" y="8007675"/>
                    <a:pt x="13349922" y="7977195"/>
                  </a:cubicBezTo>
                  <a:lnTo>
                    <a:pt x="13349922" y="99060"/>
                  </a:lnTo>
                  <a:cubicBezTo>
                    <a:pt x="13349922" y="72390"/>
                    <a:pt x="13332141" y="50800"/>
                    <a:pt x="13306741" y="44450"/>
                  </a:cubicBezTo>
                  <a:close/>
                  <a:moveTo>
                    <a:pt x="12700" y="793401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3252132" y="12700"/>
                  </a:lnTo>
                  <a:cubicBezTo>
                    <a:pt x="13276262" y="12700"/>
                    <a:pt x="13295312" y="31750"/>
                    <a:pt x="13295312" y="55880"/>
                  </a:cubicBezTo>
                  <a:lnTo>
                    <a:pt x="13295312" y="7934015"/>
                  </a:lnTo>
                  <a:cubicBezTo>
                    <a:pt x="13295312" y="7958145"/>
                    <a:pt x="13276262" y="7977195"/>
                    <a:pt x="13252132" y="7977195"/>
                  </a:cubicBezTo>
                  <a:lnTo>
                    <a:pt x="55880" y="7977195"/>
                  </a:lnTo>
                  <a:cubicBezTo>
                    <a:pt x="31750" y="7977195"/>
                    <a:pt x="12700" y="7958145"/>
                    <a:pt x="12700" y="7934015"/>
                  </a:cubicBezTo>
                  <a:close/>
                  <a:moveTo>
                    <a:pt x="13337222" y="7977195"/>
                  </a:moveTo>
                  <a:cubicBezTo>
                    <a:pt x="13337222" y="8001325"/>
                    <a:pt x="13318172" y="8020375"/>
                    <a:pt x="13294041" y="8020375"/>
                  </a:cubicBezTo>
                  <a:lnTo>
                    <a:pt x="97790" y="8020375"/>
                  </a:lnTo>
                  <a:cubicBezTo>
                    <a:pt x="78740" y="8020375"/>
                    <a:pt x="62230" y="8007675"/>
                    <a:pt x="57150" y="7989895"/>
                  </a:cubicBezTo>
                  <a:lnTo>
                    <a:pt x="13252132" y="7989895"/>
                  </a:lnTo>
                  <a:cubicBezTo>
                    <a:pt x="13282612" y="7989895"/>
                    <a:pt x="13308012" y="7964495"/>
                    <a:pt x="13308012" y="7934015"/>
                  </a:cubicBezTo>
                  <a:lnTo>
                    <a:pt x="13308012" y="58420"/>
                  </a:lnTo>
                  <a:cubicBezTo>
                    <a:pt x="13324522" y="64770"/>
                    <a:pt x="13337222" y="80010"/>
                    <a:pt x="13337222" y="99060"/>
                  </a:cubicBezTo>
                  <a:lnTo>
                    <a:pt x="13337222" y="797719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165289">
            <a:off x="694472" y="6231424"/>
            <a:ext cx="4676443" cy="331602"/>
          </a:xfrm>
          <a:custGeom>
            <a:avLst/>
            <a:gdLst/>
            <a:ahLst/>
            <a:cxnLst/>
            <a:rect r="r" b="b" t="t" l="l"/>
            <a:pathLst>
              <a:path h="331602" w="4676443">
                <a:moveTo>
                  <a:pt x="0" y="0"/>
                </a:moveTo>
                <a:lnTo>
                  <a:pt x="4676443" y="0"/>
                </a:lnTo>
                <a:lnTo>
                  <a:pt x="4676443" y="331603"/>
                </a:lnTo>
                <a:lnTo>
                  <a:pt x="0" y="331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238466"/>
            <a:ext cx="6552291" cy="2880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 1:</a:t>
            </a:r>
          </a:p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Experience Prototype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9205" y="8823960"/>
            <a:ext cx="6212797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36647" y="2484755"/>
            <a:ext cx="7783355" cy="659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Key Assumption: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</a:t>
            </a:r>
            <a:r>
              <a:rPr lang="en-US" sz="2499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want to have appointments scheduled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for them based on their availability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How we tested it: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We requested participants select schedule availability on a pre-filled Google Form. Then, we sent them hypothetical appointments throughout their day based on their schedule. Users accepted or rejected the appointment. At the end, they filled out a survey about their experience. 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31822"/>
            <a:ext cx="6249821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Test Setup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721209"/>
            <a:ext cx="4725924" cy="6537091"/>
            <a:chOff x="0" y="0"/>
            <a:chExt cx="9297950" cy="128613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9228100" cy="12790183"/>
            </a:xfrm>
            <a:custGeom>
              <a:avLst/>
              <a:gdLst/>
              <a:ahLst/>
              <a:cxnLst/>
              <a:rect r="r" b="b" t="t" l="l"/>
              <a:pathLst>
                <a:path h="12790183" w="9228100">
                  <a:moveTo>
                    <a:pt x="9143010" y="12759702"/>
                  </a:moveTo>
                  <a:lnTo>
                    <a:pt x="0" y="12759702"/>
                  </a:lnTo>
                  <a:cubicBezTo>
                    <a:pt x="5080" y="12777483"/>
                    <a:pt x="21590" y="12790183"/>
                    <a:pt x="40640" y="12790183"/>
                  </a:cubicBezTo>
                  <a:lnTo>
                    <a:pt x="9184920" y="12790183"/>
                  </a:lnTo>
                  <a:cubicBezTo>
                    <a:pt x="9209050" y="12790183"/>
                    <a:pt x="9228100" y="12771133"/>
                    <a:pt x="9228100" y="12747002"/>
                  </a:cubicBezTo>
                  <a:lnTo>
                    <a:pt x="9228100" y="40640"/>
                  </a:lnTo>
                  <a:cubicBezTo>
                    <a:pt x="9228100" y="21590"/>
                    <a:pt x="9215400" y="6350"/>
                    <a:pt x="9198890" y="0"/>
                  </a:cubicBezTo>
                  <a:lnTo>
                    <a:pt x="9198890" y="12703823"/>
                  </a:lnTo>
                  <a:cubicBezTo>
                    <a:pt x="9198890" y="12734302"/>
                    <a:pt x="9173490" y="12759702"/>
                    <a:pt x="9143010" y="1275970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9230640" cy="12792722"/>
            </a:xfrm>
            <a:custGeom>
              <a:avLst/>
              <a:gdLst/>
              <a:ahLst/>
              <a:cxnLst/>
              <a:rect r="r" b="b" t="t" l="l"/>
              <a:pathLst>
                <a:path h="12792722" w="9230640">
                  <a:moveTo>
                    <a:pt x="43180" y="12792722"/>
                  </a:moveTo>
                  <a:lnTo>
                    <a:pt x="9187460" y="12792722"/>
                  </a:lnTo>
                  <a:cubicBezTo>
                    <a:pt x="9211590" y="12792722"/>
                    <a:pt x="9230640" y="12773672"/>
                    <a:pt x="9230640" y="12749543"/>
                  </a:cubicBezTo>
                  <a:lnTo>
                    <a:pt x="9230640" y="43180"/>
                  </a:lnTo>
                  <a:cubicBezTo>
                    <a:pt x="9230640" y="19050"/>
                    <a:pt x="9211590" y="0"/>
                    <a:pt x="918746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49543"/>
                  </a:lnTo>
                  <a:cubicBezTo>
                    <a:pt x="0" y="12773672"/>
                    <a:pt x="19050" y="12792722"/>
                    <a:pt x="43180" y="12792722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97950" cy="12861303"/>
            </a:xfrm>
            <a:custGeom>
              <a:avLst/>
              <a:gdLst/>
              <a:ahLst/>
              <a:cxnLst/>
              <a:rect r="r" b="b" t="t" l="l"/>
              <a:pathLst>
                <a:path h="12861303" w="9297950">
                  <a:moveTo>
                    <a:pt x="9254770" y="44450"/>
                  </a:moveTo>
                  <a:cubicBezTo>
                    <a:pt x="9249690" y="19050"/>
                    <a:pt x="9226830" y="0"/>
                    <a:pt x="920016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62243"/>
                  </a:lnTo>
                  <a:cubicBezTo>
                    <a:pt x="0" y="12788912"/>
                    <a:pt x="17780" y="12810503"/>
                    <a:pt x="43180" y="12816853"/>
                  </a:cubicBezTo>
                  <a:cubicBezTo>
                    <a:pt x="48260" y="12842253"/>
                    <a:pt x="71120" y="12861303"/>
                    <a:pt x="97790" y="12861303"/>
                  </a:cubicBezTo>
                  <a:lnTo>
                    <a:pt x="9242070" y="12861303"/>
                  </a:lnTo>
                  <a:cubicBezTo>
                    <a:pt x="9272550" y="12861303"/>
                    <a:pt x="9297950" y="12835903"/>
                    <a:pt x="9297950" y="12805422"/>
                  </a:cubicBezTo>
                  <a:lnTo>
                    <a:pt x="9297950" y="99060"/>
                  </a:lnTo>
                  <a:cubicBezTo>
                    <a:pt x="9297950" y="72390"/>
                    <a:pt x="9280170" y="50800"/>
                    <a:pt x="9254770" y="44450"/>
                  </a:cubicBezTo>
                  <a:close/>
                  <a:moveTo>
                    <a:pt x="12700" y="12762243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9200160" y="12700"/>
                  </a:lnTo>
                  <a:cubicBezTo>
                    <a:pt x="9224290" y="12700"/>
                    <a:pt x="9243340" y="31750"/>
                    <a:pt x="9243340" y="55880"/>
                  </a:cubicBezTo>
                  <a:lnTo>
                    <a:pt x="9243340" y="12762243"/>
                  </a:lnTo>
                  <a:cubicBezTo>
                    <a:pt x="9243340" y="12786372"/>
                    <a:pt x="9224290" y="12805422"/>
                    <a:pt x="9200160" y="12805422"/>
                  </a:cubicBezTo>
                  <a:lnTo>
                    <a:pt x="55880" y="12805422"/>
                  </a:lnTo>
                  <a:cubicBezTo>
                    <a:pt x="31750" y="12805422"/>
                    <a:pt x="12700" y="12786372"/>
                    <a:pt x="12700" y="12762243"/>
                  </a:cubicBezTo>
                  <a:close/>
                  <a:moveTo>
                    <a:pt x="9285250" y="12805422"/>
                  </a:moveTo>
                  <a:cubicBezTo>
                    <a:pt x="9285250" y="12829553"/>
                    <a:pt x="9266200" y="12848603"/>
                    <a:pt x="9242070" y="12848603"/>
                  </a:cubicBezTo>
                  <a:lnTo>
                    <a:pt x="97790" y="12848603"/>
                  </a:lnTo>
                  <a:cubicBezTo>
                    <a:pt x="78740" y="12848603"/>
                    <a:pt x="62230" y="12835903"/>
                    <a:pt x="57150" y="12818122"/>
                  </a:cubicBezTo>
                  <a:lnTo>
                    <a:pt x="9200160" y="12818122"/>
                  </a:lnTo>
                  <a:cubicBezTo>
                    <a:pt x="9230640" y="12818122"/>
                    <a:pt x="9256040" y="12792722"/>
                    <a:pt x="9256040" y="12762243"/>
                  </a:cubicBezTo>
                  <a:lnTo>
                    <a:pt x="9256040" y="58420"/>
                  </a:lnTo>
                  <a:cubicBezTo>
                    <a:pt x="9272550" y="64770"/>
                    <a:pt x="9285250" y="80010"/>
                    <a:pt x="9285250" y="99060"/>
                  </a:cubicBezTo>
                  <a:lnTo>
                    <a:pt x="9285250" y="1280542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231820" y="2721209"/>
            <a:ext cx="4725924" cy="6537091"/>
            <a:chOff x="0" y="0"/>
            <a:chExt cx="9297950" cy="128613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7150" y="58420"/>
              <a:ext cx="9228100" cy="12790183"/>
            </a:xfrm>
            <a:custGeom>
              <a:avLst/>
              <a:gdLst/>
              <a:ahLst/>
              <a:cxnLst/>
              <a:rect r="r" b="b" t="t" l="l"/>
              <a:pathLst>
                <a:path h="12790183" w="9228100">
                  <a:moveTo>
                    <a:pt x="9143010" y="12759702"/>
                  </a:moveTo>
                  <a:lnTo>
                    <a:pt x="0" y="12759702"/>
                  </a:lnTo>
                  <a:cubicBezTo>
                    <a:pt x="5080" y="12777483"/>
                    <a:pt x="21590" y="12790183"/>
                    <a:pt x="40640" y="12790183"/>
                  </a:cubicBezTo>
                  <a:lnTo>
                    <a:pt x="9184920" y="12790183"/>
                  </a:lnTo>
                  <a:cubicBezTo>
                    <a:pt x="9209050" y="12790183"/>
                    <a:pt x="9228100" y="12771133"/>
                    <a:pt x="9228100" y="12747002"/>
                  </a:cubicBezTo>
                  <a:lnTo>
                    <a:pt x="9228100" y="40640"/>
                  </a:lnTo>
                  <a:cubicBezTo>
                    <a:pt x="9228100" y="21590"/>
                    <a:pt x="9215400" y="6350"/>
                    <a:pt x="9198890" y="0"/>
                  </a:cubicBezTo>
                  <a:lnTo>
                    <a:pt x="9198890" y="12703823"/>
                  </a:lnTo>
                  <a:cubicBezTo>
                    <a:pt x="9198890" y="12734302"/>
                    <a:pt x="9173490" y="12759702"/>
                    <a:pt x="9143010" y="1275970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9230640" cy="12792722"/>
            </a:xfrm>
            <a:custGeom>
              <a:avLst/>
              <a:gdLst/>
              <a:ahLst/>
              <a:cxnLst/>
              <a:rect r="r" b="b" t="t" l="l"/>
              <a:pathLst>
                <a:path h="12792722" w="9230640">
                  <a:moveTo>
                    <a:pt x="43180" y="12792722"/>
                  </a:moveTo>
                  <a:lnTo>
                    <a:pt x="9187460" y="12792722"/>
                  </a:lnTo>
                  <a:cubicBezTo>
                    <a:pt x="9211590" y="12792722"/>
                    <a:pt x="9230640" y="12773672"/>
                    <a:pt x="9230640" y="12749543"/>
                  </a:cubicBezTo>
                  <a:lnTo>
                    <a:pt x="9230640" y="43180"/>
                  </a:lnTo>
                  <a:cubicBezTo>
                    <a:pt x="9230640" y="19050"/>
                    <a:pt x="9211590" y="0"/>
                    <a:pt x="918746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49543"/>
                  </a:lnTo>
                  <a:cubicBezTo>
                    <a:pt x="0" y="12773672"/>
                    <a:pt x="19050" y="12792722"/>
                    <a:pt x="43180" y="12792722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297950" cy="12861303"/>
            </a:xfrm>
            <a:custGeom>
              <a:avLst/>
              <a:gdLst/>
              <a:ahLst/>
              <a:cxnLst/>
              <a:rect r="r" b="b" t="t" l="l"/>
              <a:pathLst>
                <a:path h="12861303" w="9297950">
                  <a:moveTo>
                    <a:pt x="9254770" y="44450"/>
                  </a:moveTo>
                  <a:cubicBezTo>
                    <a:pt x="9249690" y="19050"/>
                    <a:pt x="9226830" y="0"/>
                    <a:pt x="920016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62243"/>
                  </a:lnTo>
                  <a:cubicBezTo>
                    <a:pt x="0" y="12788912"/>
                    <a:pt x="17780" y="12810503"/>
                    <a:pt x="43180" y="12816853"/>
                  </a:cubicBezTo>
                  <a:cubicBezTo>
                    <a:pt x="48260" y="12842253"/>
                    <a:pt x="71120" y="12861303"/>
                    <a:pt x="97790" y="12861303"/>
                  </a:cubicBezTo>
                  <a:lnTo>
                    <a:pt x="9242070" y="12861303"/>
                  </a:lnTo>
                  <a:cubicBezTo>
                    <a:pt x="9272550" y="12861303"/>
                    <a:pt x="9297950" y="12835903"/>
                    <a:pt x="9297950" y="12805422"/>
                  </a:cubicBezTo>
                  <a:lnTo>
                    <a:pt x="9297950" y="99060"/>
                  </a:lnTo>
                  <a:cubicBezTo>
                    <a:pt x="9297950" y="72390"/>
                    <a:pt x="9280170" y="50800"/>
                    <a:pt x="9254770" y="44450"/>
                  </a:cubicBezTo>
                  <a:close/>
                  <a:moveTo>
                    <a:pt x="12700" y="12762243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9200160" y="12700"/>
                  </a:lnTo>
                  <a:cubicBezTo>
                    <a:pt x="9224290" y="12700"/>
                    <a:pt x="9243340" y="31750"/>
                    <a:pt x="9243340" y="55880"/>
                  </a:cubicBezTo>
                  <a:lnTo>
                    <a:pt x="9243340" y="12762243"/>
                  </a:lnTo>
                  <a:cubicBezTo>
                    <a:pt x="9243340" y="12786372"/>
                    <a:pt x="9224290" y="12805422"/>
                    <a:pt x="9200160" y="12805422"/>
                  </a:cubicBezTo>
                  <a:lnTo>
                    <a:pt x="55880" y="12805422"/>
                  </a:lnTo>
                  <a:cubicBezTo>
                    <a:pt x="31750" y="12805422"/>
                    <a:pt x="12700" y="12786372"/>
                    <a:pt x="12700" y="12762243"/>
                  </a:cubicBezTo>
                  <a:close/>
                  <a:moveTo>
                    <a:pt x="9285250" y="12805422"/>
                  </a:moveTo>
                  <a:cubicBezTo>
                    <a:pt x="9285250" y="12829553"/>
                    <a:pt x="9266200" y="12848603"/>
                    <a:pt x="9242070" y="12848603"/>
                  </a:cubicBezTo>
                  <a:lnTo>
                    <a:pt x="97790" y="12848603"/>
                  </a:lnTo>
                  <a:cubicBezTo>
                    <a:pt x="78740" y="12848603"/>
                    <a:pt x="62230" y="12835903"/>
                    <a:pt x="57150" y="12818122"/>
                  </a:cubicBezTo>
                  <a:lnTo>
                    <a:pt x="9200160" y="12818122"/>
                  </a:lnTo>
                  <a:cubicBezTo>
                    <a:pt x="9230640" y="12818122"/>
                    <a:pt x="9256040" y="12792722"/>
                    <a:pt x="9256040" y="12762243"/>
                  </a:cubicBezTo>
                  <a:lnTo>
                    <a:pt x="9256040" y="58420"/>
                  </a:lnTo>
                  <a:cubicBezTo>
                    <a:pt x="9272550" y="64770"/>
                    <a:pt x="9285250" y="80010"/>
                    <a:pt x="9285250" y="99060"/>
                  </a:cubicBezTo>
                  <a:lnTo>
                    <a:pt x="9285250" y="1280542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2977652" y="2277578"/>
            <a:ext cx="955201" cy="2822672"/>
          </a:xfrm>
          <a:custGeom>
            <a:avLst/>
            <a:gdLst/>
            <a:ahLst/>
            <a:cxnLst/>
            <a:rect r="r" b="b" t="t" l="l"/>
            <a:pathLst>
              <a:path h="2822672" w="955201">
                <a:moveTo>
                  <a:pt x="0" y="0"/>
                </a:moveTo>
                <a:lnTo>
                  <a:pt x="955201" y="0"/>
                </a:lnTo>
                <a:lnTo>
                  <a:pt x="955201" y="2822672"/>
                </a:lnTo>
                <a:lnTo>
                  <a:pt x="0" y="2822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044543" y="1722297"/>
            <a:ext cx="5901527" cy="7953185"/>
            <a:chOff x="0" y="0"/>
            <a:chExt cx="9607262" cy="129472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7150" y="58420"/>
              <a:ext cx="9537412" cy="12876094"/>
            </a:xfrm>
            <a:custGeom>
              <a:avLst/>
              <a:gdLst/>
              <a:ahLst/>
              <a:cxnLst/>
              <a:rect r="r" b="b" t="t" l="l"/>
              <a:pathLst>
                <a:path h="12876094" w="9537412">
                  <a:moveTo>
                    <a:pt x="9452322" y="12845614"/>
                  </a:moveTo>
                  <a:lnTo>
                    <a:pt x="0" y="12845614"/>
                  </a:lnTo>
                  <a:cubicBezTo>
                    <a:pt x="5080" y="12863394"/>
                    <a:pt x="21590" y="12876094"/>
                    <a:pt x="40640" y="12876094"/>
                  </a:cubicBezTo>
                  <a:lnTo>
                    <a:pt x="9494232" y="12876094"/>
                  </a:lnTo>
                  <a:cubicBezTo>
                    <a:pt x="9518362" y="12876094"/>
                    <a:pt x="9537412" y="12857044"/>
                    <a:pt x="9537412" y="12832914"/>
                  </a:cubicBezTo>
                  <a:lnTo>
                    <a:pt x="9537412" y="40640"/>
                  </a:lnTo>
                  <a:cubicBezTo>
                    <a:pt x="9537412" y="21590"/>
                    <a:pt x="9524712" y="6350"/>
                    <a:pt x="9508202" y="0"/>
                  </a:cubicBezTo>
                  <a:lnTo>
                    <a:pt x="9508202" y="12789735"/>
                  </a:lnTo>
                  <a:cubicBezTo>
                    <a:pt x="9508202" y="12820214"/>
                    <a:pt x="9482802" y="12845614"/>
                    <a:pt x="9452322" y="128456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9539952" cy="12878634"/>
            </a:xfrm>
            <a:custGeom>
              <a:avLst/>
              <a:gdLst/>
              <a:ahLst/>
              <a:cxnLst/>
              <a:rect r="r" b="b" t="t" l="l"/>
              <a:pathLst>
                <a:path h="12878634" w="9539952">
                  <a:moveTo>
                    <a:pt x="43180" y="12878634"/>
                  </a:moveTo>
                  <a:lnTo>
                    <a:pt x="9496772" y="12878634"/>
                  </a:lnTo>
                  <a:cubicBezTo>
                    <a:pt x="9520902" y="12878634"/>
                    <a:pt x="9539952" y="12859584"/>
                    <a:pt x="9539952" y="12835455"/>
                  </a:cubicBezTo>
                  <a:lnTo>
                    <a:pt x="9539952" y="43180"/>
                  </a:lnTo>
                  <a:cubicBezTo>
                    <a:pt x="9539952" y="19050"/>
                    <a:pt x="9520902" y="0"/>
                    <a:pt x="949677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835455"/>
                  </a:lnTo>
                  <a:cubicBezTo>
                    <a:pt x="0" y="12859584"/>
                    <a:pt x="19050" y="12878634"/>
                    <a:pt x="43180" y="12878634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07262" cy="12947214"/>
            </a:xfrm>
            <a:custGeom>
              <a:avLst/>
              <a:gdLst/>
              <a:ahLst/>
              <a:cxnLst/>
              <a:rect r="r" b="b" t="t" l="l"/>
              <a:pathLst>
                <a:path h="12947214" w="9607262">
                  <a:moveTo>
                    <a:pt x="9564082" y="44450"/>
                  </a:moveTo>
                  <a:cubicBezTo>
                    <a:pt x="9559002" y="19050"/>
                    <a:pt x="9536142" y="0"/>
                    <a:pt x="950947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848155"/>
                  </a:lnTo>
                  <a:cubicBezTo>
                    <a:pt x="0" y="12874824"/>
                    <a:pt x="17780" y="12896414"/>
                    <a:pt x="43180" y="12902764"/>
                  </a:cubicBezTo>
                  <a:cubicBezTo>
                    <a:pt x="48260" y="12928164"/>
                    <a:pt x="71120" y="12947214"/>
                    <a:pt x="97790" y="12947214"/>
                  </a:cubicBezTo>
                  <a:lnTo>
                    <a:pt x="9551382" y="12947214"/>
                  </a:lnTo>
                  <a:cubicBezTo>
                    <a:pt x="9581862" y="12947214"/>
                    <a:pt x="9607262" y="12921814"/>
                    <a:pt x="9607262" y="12891334"/>
                  </a:cubicBezTo>
                  <a:lnTo>
                    <a:pt x="9607262" y="99060"/>
                  </a:lnTo>
                  <a:cubicBezTo>
                    <a:pt x="9607262" y="72390"/>
                    <a:pt x="9589482" y="50800"/>
                    <a:pt x="9564082" y="44450"/>
                  </a:cubicBezTo>
                  <a:close/>
                  <a:moveTo>
                    <a:pt x="12700" y="1284815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9509472" y="12700"/>
                  </a:lnTo>
                  <a:cubicBezTo>
                    <a:pt x="9533602" y="12700"/>
                    <a:pt x="9552652" y="31750"/>
                    <a:pt x="9552652" y="55880"/>
                  </a:cubicBezTo>
                  <a:lnTo>
                    <a:pt x="9552652" y="12848155"/>
                  </a:lnTo>
                  <a:cubicBezTo>
                    <a:pt x="9552652" y="12872284"/>
                    <a:pt x="9533602" y="12891334"/>
                    <a:pt x="9509472" y="12891334"/>
                  </a:cubicBezTo>
                  <a:lnTo>
                    <a:pt x="55880" y="12891334"/>
                  </a:lnTo>
                  <a:cubicBezTo>
                    <a:pt x="31750" y="12891334"/>
                    <a:pt x="12700" y="12872284"/>
                    <a:pt x="12700" y="12848155"/>
                  </a:cubicBezTo>
                  <a:close/>
                  <a:moveTo>
                    <a:pt x="9594562" y="12891334"/>
                  </a:moveTo>
                  <a:cubicBezTo>
                    <a:pt x="9594562" y="12915464"/>
                    <a:pt x="9575512" y="12934514"/>
                    <a:pt x="9551382" y="12934514"/>
                  </a:cubicBezTo>
                  <a:lnTo>
                    <a:pt x="97790" y="12934514"/>
                  </a:lnTo>
                  <a:cubicBezTo>
                    <a:pt x="78740" y="12934514"/>
                    <a:pt x="62230" y="12921814"/>
                    <a:pt x="57150" y="12904034"/>
                  </a:cubicBezTo>
                  <a:lnTo>
                    <a:pt x="9509472" y="12904034"/>
                  </a:lnTo>
                  <a:cubicBezTo>
                    <a:pt x="9539952" y="12904034"/>
                    <a:pt x="9565352" y="12878634"/>
                    <a:pt x="9565352" y="12848155"/>
                  </a:cubicBezTo>
                  <a:lnTo>
                    <a:pt x="9565352" y="58420"/>
                  </a:lnTo>
                  <a:cubicBezTo>
                    <a:pt x="9581862" y="64770"/>
                    <a:pt x="9594562" y="80010"/>
                    <a:pt x="9594562" y="99060"/>
                  </a:cubicBezTo>
                  <a:lnTo>
                    <a:pt x="9594562" y="128913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-5400000">
            <a:off x="8371473" y="716873"/>
            <a:ext cx="1243499" cy="3674608"/>
          </a:xfrm>
          <a:custGeom>
            <a:avLst/>
            <a:gdLst/>
            <a:ahLst/>
            <a:cxnLst/>
            <a:rect r="r" b="b" t="t" l="l"/>
            <a:pathLst>
              <a:path h="3674608" w="1243499">
                <a:moveTo>
                  <a:pt x="0" y="0"/>
                </a:moveTo>
                <a:lnTo>
                  <a:pt x="1243499" y="0"/>
                </a:lnTo>
                <a:lnTo>
                  <a:pt x="1243499" y="3674608"/>
                </a:lnTo>
                <a:lnTo>
                  <a:pt x="0" y="3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3950219" y="1795862"/>
            <a:ext cx="1221215" cy="3608760"/>
          </a:xfrm>
          <a:custGeom>
            <a:avLst/>
            <a:gdLst/>
            <a:ahLst/>
            <a:cxnLst/>
            <a:rect r="r" b="b" t="t" l="l"/>
            <a:pathLst>
              <a:path h="3608760" w="1221215">
                <a:moveTo>
                  <a:pt x="0" y="0"/>
                </a:moveTo>
                <a:lnTo>
                  <a:pt x="1221215" y="0"/>
                </a:lnTo>
                <a:lnTo>
                  <a:pt x="1221215" y="3608761"/>
                </a:lnTo>
                <a:lnTo>
                  <a:pt x="0" y="3608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4442267">
            <a:off x="6217065" y="495494"/>
            <a:ext cx="863131" cy="2615548"/>
          </a:xfrm>
          <a:custGeom>
            <a:avLst/>
            <a:gdLst/>
            <a:ahLst/>
            <a:cxnLst/>
            <a:rect r="r" b="b" t="t" l="l"/>
            <a:pathLst>
              <a:path h="2615548" w="863131">
                <a:moveTo>
                  <a:pt x="0" y="0"/>
                </a:moveTo>
                <a:lnTo>
                  <a:pt x="863131" y="0"/>
                </a:lnTo>
                <a:lnTo>
                  <a:pt x="863131" y="2615548"/>
                </a:lnTo>
                <a:lnTo>
                  <a:pt x="0" y="2615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80057" y="7504148"/>
            <a:ext cx="4150390" cy="1193732"/>
          </a:xfrm>
          <a:custGeom>
            <a:avLst/>
            <a:gdLst/>
            <a:ahLst/>
            <a:cxnLst/>
            <a:rect r="r" b="b" t="t" l="l"/>
            <a:pathLst>
              <a:path h="1193732" w="4150390">
                <a:moveTo>
                  <a:pt x="0" y="0"/>
                </a:moveTo>
                <a:lnTo>
                  <a:pt x="4150390" y="0"/>
                </a:lnTo>
                <a:lnTo>
                  <a:pt x="4150390" y="1193732"/>
                </a:lnTo>
                <a:lnTo>
                  <a:pt x="0" y="11937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337" r="0" b="-1967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37906" y="4410536"/>
            <a:ext cx="3634692" cy="2731663"/>
          </a:xfrm>
          <a:custGeom>
            <a:avLst/>
            <a:gdLst/>
            <a:ahLst/>
            <a:cxnLst/>
            <a:rect r="r" b="b" t="t" l="l"/>
            <a:pathLst>
              <a:path h="2731663" w="3634692">
                <a:moveTo>
                  <a:pt x="0" y="0"/>
                </a:moveTo>
                <a:lnTo>
                  <a:pt x="3634692" y="0"/>
                </a:lnTo>
                <a:lnTo>
                  <a:pt x="3634692" y="2731662"/>
                </a:lnTo>
                <a:lnTo>
                  <a:pt x="0" y="27316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397609" y="3408676"/>
            <a:ext cx="4877975" cy="5614451"/>
          </a:xfrm>
          <a:custGeom>
            <a:avLst/>
            <a:gdLst/>
            <a:ahLst/>
            <a:cxnLst/>
            <a:rect r="r" b="b" t="t" l="l"/>
            <a:pathLst>
              <a:path h="5614451" w="4877975">
                <a:moveTo>
                  <a:pt x="0" y="0"/>
                </a:moveTo>
                <a:lnTo>
                  <a:pt x="4877975" y="0"/>
                </a:lnTo>
                <a:lnTo>
                  <a:pt x="4877975" y="5614450"/>
                </a:lnTo>
                <a:lnTo>
                  <a:pt x="0" y="56144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4378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453311" y="4903869"/>
            <a:ext cx="4282942" cy="1590042"/>
          </a:xfrm>
          <a:custGeom>
            <a:avLst/>
            <a:gdLst/>
            <a:ahLst/>
            <a:cxnLst/>
            <a:rect r="r" b="b" t="t" l="l"/>
            <a:pathLst>
              <a:path h="1590042" w="4282942">
                <a:moveTo>
                  <a:pt x="0" y="0"/>
                </a:moveTo>
                <a:lnTo>
                  <a:pt x="4282942" y="0"/>
                </a:lnTo>
                <a:lnTo>
                  <a:pt x="4282942" y="1590042"/>
                </a:lnTo>
                <a:lnTo>
                  <a:pt x="0" y="15900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453311" y="6901349"/>
            <a:ext cx="4215031" cy="1675475"/>
          </a:xfrm>
          <a:custGeom>
            <a:avLst/>
            <a:gdLst/>
            <a:ahLst/>
            <a:cxnLst/>
            <a:rect r="r" b="b" t="t" l="l"/>
            <a:pathLst>
              <a:path h="1675475" w="4215031">
                <a:moveTo>
                  <a:pt x="0" y="0"/>
                </a:moveTo>
                <a:lnTo>
                  <a:pt x="4215031" y="0"/>
                </a:lnTo>
                <a:lnTo>
                  <a:pt x="4215031" y="1675475"/>
                </a:lnTo>
                <a:lnTo>
                  <a:pt x="0" y="1675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76917" y="2176934"/>
            <a:ext cx="3870790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Schedule Input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65116" y="3253329"/>
            <a:ext cx="3870790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Appointments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47735" y="3342001"/>
            <a:ext cx="3215035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Insights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6778562">
            <a:off x="12216504" y="588499"/>
            <a:ext cx="863131" cy="2615548"/>
          </a:xfrm>
          <a:custGeom>
            <a:avLst/>
            <a:gdLst/>
            <a:ahLst/>
            <a:cxnLst/>
            <a:rect r="r" b="b" t="t" l="l"/>
            <a:pathLst>
              <a:path h="2615548" w="863131">
                <a:moveTo>
                  <a:pt x="0" y="0"/>
                </a:moveTo>
                <a:lnTo>
                  <a:pt x="863131" y="0"/>
                </a:lnTo>
                <a:lnTo>
                  <a:pt x="863131" y="2615547"/>
                </a:lnTo>
                <a:lnTo>
                  <a:pt x="0" y="261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94323" y="1663714"/>
            <a:ext cx="8964977" cy="2015266"/>
            <a:chOff x="0" y="0"/>
            <a:chExt cx="14485782" cy="32563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294323" y="4611009"/>
            <a:ext cx="8964977" cy="2015266"/>
            <a:chOff x="0" y="0"/>
            <a:chExt cx="14485782" cy="32563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294323" y="7638550"/>
            <a:ext cx="8964977" cy="2015266"/>
            <a:chOff x="0" y="0"/>
            <a:chExt cx="14485782" cy="32563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299980" y="984031"/>
            <a:ext cx="8959320" cy="679683"/>
            <a:chOff x="0" y="0"/>
            <a:chExt cx="19147830" cy="14526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299980" y="3931325"/>
            <a:ext cx="8959320" cy="679683"/>
            <a:chOff x="0" y="0"/>
            <a:chExt cx="19147830" cy="14526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299980" y="6958867"/>
            <a:ext cx="8959320" cy="679683"/>
            <a:chOff x="0" y="0"/>
            <a:chExt cx="19147830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041820" y="945786"/>
            <a:ext cx="5656535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Testing Insights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1043947">
            <a:off x="915601" y="634213"/>
            <a:ext cx="2242513" cy="1394436"/>
          </a:xfrm>
          <a:custGeom>
            <a:avLst/>
            <a:gdLst/>
            <a:ahLst/>
            <a:cxnLst/>
            <a:rect r="r" b="b" t="t" l="l"/>
            <a:pathLst>
              <a:path h="1394436" w="2242513">
                <a:moveTo>
                  <a:pt x="0" y="0"/>
                </a:moveTo>
                <a:lnTo>
                  <a:pt x="2242513" y="0"/>
                </a:lnTo>
                <a:lnTo>
                  <a:pt x="2242513" y="1394436"/>
                </a:lnTo>
                <a:lnTo>
                  <a:pt x="0" y="139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028700" y="2332033"/>
            <a:ext cx="1550852" cy="1550846"/>
            <a:chOff x="0" y="0"/>
            <a:chExt cx="6350000" cy="634997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490798">
            <a:off x="3875726" y="2849345"/>
            <a:ext cx="2286597" cy="1835810"/>
            <a:chOff x="0" y="0"/>
            <a:chExt cx="2135499" cy="17145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0160" y="16510"/>
              <a:ext cx="2112639" cy="1686560"/>
            </a:xfrm>
            <a:custGeom>
              <a:avLst/>
              <a:gdLst/>
              <a:ahLst/>
              <a:cxnLst/>
              <a:rect r="r" b="b" t="t" l="l"/>
              <a:pathLst>
                <a:path h="1686560" w="2112639">
                  <a:moveTo>
                    <a:pt x="2112639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051325" y="0"/>
                  </a:lnTo>
                  <a:lnTo>
                    <a:pt x="2093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-3810" y="0"/>
              <a:ext cx="2141849" cy="1713230"/>
            </a:xfrm>
            <a:custGeom>
              <a:avLst/>
              <a:gdLst/>
              <a:ahLst/>
              <a:cxnLst/>
              <a:rect r="r" b="b" t="t" l="l"/>
              <a:pathLst>
                <a:path h="1713230" w="2141849">
                  <a:moveTo>
                    <a:pt x="2107559" y="21590"/>
                  </a:moveTo>
                  <a:cubicBezTo>
                    <a:pt x="2108829" y="34290"/>
                    <a:pt x="2108829" y="44450"/>
                    <a:pt x="2110099" y="54610"/>
                  </a:cubicBezTo>
                  <a:cubicBezTo>
                    <a:pt x="2112639" y="88900"/>
                    <a:pt x="2113909" y="124460"/>
                    <a:pt x="2116449" y="158750"/>
                  </a:cubicBezTo>
                  <a:cubicBezTo>
                    <a:pt x="2116449" y="208280"/>
                    <a:pt x="2129149" y="1184910"/>
                    <a:pt x="2135499" y="1234440"/>
                  </a:cubicBezTo>
                  <a:cubicBezTo>
                    <a:pt x="2141849" y="1309370"/>
                    <a:pt x="2138039" y="1385570"/>
                    <a:pt x="2138039" y="1460500"/>
                  </a:cubicBezTo>
                  <a:cubicBezTo>
                    <a:pt x="2138039" y="1526540"/>
                    <a:pt x="2139309" y="1587500"/>
                    <a:pt x="2140579" y="1652270"/>
                  </a:cubicBezTo>
                  <a:cubicBezTo>
                    <a:pt x="2140579" y="1673860"/>
                    <a:pt x="2140579" y="1687830"/>
                    <a:pt x="2140579" y="1711960"/>
                  </a:cubicBezTo>
                  <a:cubicBezTo>
                    <a:pt x="2117719" y="1711960"/>
                    <a:pt x="2097399" y="1713230"/>
                    <a:pt x="2075693" y="1711960"/>
                  </a:cubicBezTo>
                  <a:cubicBezTo>
                    <a:pt x="1971114" y="1706880"/>
                    <a:pt x="1864925" y="1713230"/>
                    <a:pt x="1760346" y="1708150"/>
                  </a:cubicBezTo>
                  <a:cubicBezTo>
                    <a:pt x="1697598" y="1704340"/>
                    <a:pt x="1636460" y="1706880"/>
                    <a:pt x="1573712" y="1704340"/>
                  </a:cubicBezTo>
                  <a:cubicBezTo>
                    <a:pt x="1544752" y="1703070"/>
                    <a:pt x="1515791" y="1701800"/>
                    <a:pt x="1486831" y="1700530"/>
                  </a:cubicBezTo>
                  <a:cubicBezTo>
                    <a:pt x="1469133" y="1700530"/>
                    <a:pt x="1453043" y="1701800"/>
                    <a:pt x="1435345" y="1701800"/>
                  </a:cubicBezTo>
                  <a:cubicBezTo>
                    <a:pt x="1390296" y="1700530"/>
                    <a:pt x="1266409" y="1701800"/>
                    <a:pt x="1221360" y="1700530"/>
                  </a:cubicBezTo>
                  <a:cubicBezTo>
                    <a:pt x="1189182" y="1699260"/>
                    <a:pt x="545616" y="1708150"/>
                    <a:pt x="513438" y="1706880"/>
                  </a:cubicBezTo>
                  <a:cubicBezTo>
                    <a:pt x="505393" y="1706880"/>
                    <a:pt x="495740" y="1708150"/>
                    <a:pt x="487695" y="1708150"/>
                  </a:cubicBezTo>
                  <a:cubicBezTo>
                    <a:pt x="468388" y="1708150"/>
                    <a:pt x="450690" y="1709420"/>
                    <a:pt x="431383" y="1709420"/>
                  </a:cubicBezTo>
                  <a:cubicBezTo>
                    <a:pt x="383116" y="1709420"/>
                    <a:pt x="336457" y="1708150"/>
                    <a:pt x="288190" y="1706880"/>
                  </a:cubicBezTo>
                  <a:cubicBezTo>
                    <a:pt x="259229" y="1705610"/>
                    <a:pt x="230269" y="1704340"/>
                    <a:pt x="202917" y="1703070"/>
                  </a:cubicBezTo>
                  <a:cubicBezTo>
                    <a:pt x="151432" y="1701800"/>
                    <a:pt x="99947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724" y="30480"/>
                    <a:pt x="85467" y="29210"/>
                  </a:cubicBezTo>
                  <a:cubicBezTo>
                    <a:pt x="128907" y="25400"/>
                    <a:pt x="172348" y="22860"/>
                    <a:pt x="217398" y="20320"/>
                  </a:cubicBezTo>
                  <a:cubicBezTo>
                    <a:pt x="247967" y="17780"/>
                    <a:pt x="278536" y="16510"/>
                    <a:pt x="307497" y="13970"/>
                  </a:cubicBezTo>
                  <a:cubicBezTo>
                    <a:pt x="336457" y="11430"/>
                    <a:pt x="367027" y="8890"/>
                    <a:pt x="395987" y="8890"/>
                  </a:cubicBezTo>
                  <a:cubicBezTo>
                    <a:pt x="428165" y="7620"/>
                    <a:pt x="460344" y="10160"/>
                    <a:pt x="492522" y="8890"/>
                  </a:cubicBezTo>
                  <a:cubicBezTo>
                    <a:pt x="532745" y="8890"/>
                    <a:pt x="1261583" y="6350"/>
                    <a:pt x="1301805" y="5080"/>
                  </a:cubicBezTo>
                  <a:cubicBezTo>
                    <a:pt x="1340420" y="3810"/>
                    <a:pt x="1379033" y="2540"/>
                    <a:pt x="1419256" y="2540"/>
                  </a:cubicBezTo>
                  <a:cubicBezTo>
                    <a:pt x="1485222" y="1270"/>
                    <a:pt x="1549578" y="0"/>
                    <a:pt x="1615544" y="0"/>
                  </a:cubicBezTo>
                  <a:cubicBezTo>
                    <a:pt x="1642895" y="0"/>
                    <a:pt x="1671856" y="2540"/>
                    <a:pt x="1699207" y="2540"/>
                  </a:cubicBezTo>
                  <a:cubicBezTo>
                    <a:pt x="1774826" y="3810"/>
                    <a:pt x="1852054" y="5080"/>
                    <a:pt x="1927673" y="7620"/>
                  </a:cubicBezTo>
                  <a:cubicBezTo>
                    <a:pt x="1967896" y="8890"/>
                    <a:pt x="2008119" y="12700"/>
                    <a:pt x="2048342" y="16510"/>
                  </a:cubicBezTo>
                  <a:cubicBezTo>
                    <a:pt x="2057995" y="16510"/>
                    <a:pt x="2067649" y="16510"/>
                    <a:pt x="2075693" y="16510"/>
                  </a:cubicBezTo>
                  <a:cubicBezTo>
                    <a:pt x="2088509" y="17780"/>
                    <a:pt x="2097399" y="20320"/>
                    <a:pt x="2107559" y="21590"/>
                  </a:cubicBezTo>
                  <a:close/>
                  <a:moveTo>
                    <a:pt x="2117719" y="1695450"/>
                  </a:moveTo>
                  <a:cubicBezTo>
                    <a:pt x="2118989" y="1678940"/>
                    <a:pt x="2120259" y="1666240"/>
                    <a:pt x="2120259" y="1653540"/>
                  </a:cubicBezTo>
                  <a:cubicBezTo>
                    <a:pt x="2118989" y="1581150"/>
                    <a:pt x="2117719" y="1513840"/>
                    <a:pt x="2117719" y="1441450"/>
                  </a:cubicBezTo>
                  <a:cubicBezTo>
                    <a:pt x="2117719" y="1408430"/>
                    <a:pt x="2120259" y="1375410"/>
                    <a:pt x="2118989" y="1342390"/>
                  </a:cubicBezTo>
                  <a:cubicBezTo>
                    <a:pt x="2118989" y="1311910"/>
                    <a:pt x="2117719" y="1280160"/>
                    <a:pt x="2116449" y="1249680"/>
                  </a:cubicBezTo>
                  <a:cubicBezTo>
                    <a:pt x="2111369" y="1202690"/>
                    <a:pt x="2099939" y="229870"/>
                    <a:pt x="2099939" y="182880"/>
                  </a:cubicBezTo>
                  <a:cubicBezTo>
                    <a:pt x="2097399" y="143510"/>
                    <a:pt x="2094859" y="102870"/>
                    <a:pt x="2092319" y="63500"/>
                  </a:cubicBezTo>
                  <a:cubicBezTo>
                    <a:pt x="2091049" y="44450"/>
                    <a:pt x="2089779" y="43180"/>
                    <a:pt x="2070866" y="41910"/>
                  </a:cubicBezTo>
                  <a:cubicBezTo>
                    <a:pt x="2066040" y="41910"/>
                    <a:pt x="2062822" y="41910"/>
                    <a:pt x="2057995" y="40640"/>
                  </a:cubicBezTo>
                  <a:cubicBezTo>
                    <a:pt x="2017772" y="36830"/>
                    <a:pt x="1975940" y="31750"/>
                    <a:pt x="1935718" y="30480"/>
                  </a:cubicBezTo>
                  <a:cubicBezTo>
                    <a:pt x="1837574" y="26670"/>
                    <a:pt x="1737821" y="25400"/>
                    <a:pt x="1639678" y="22860"/>
                  </a:cubicBezTo>
                  <a:cubicBezTo>
                    <a:pt x="1625197" y="22860"/>
                    <a:pt x="1609108" y="22860"/>
                    <a:pt x="1594628" y="22860"/>
                  </a:cubicBezTo>
                  <a:cubicBezTo>
                    <a:pt x="1570494" y="22860"/>
                    <a:pt x="1546361" y="22860"/>
                    <a:pt x="1523836" y="22860"/>
                  </a:cubicBezTo>
                  <a:cubicBezTo>
                    <a:pt x="1472350" y="22860"/>
                    <a:pt x="1420865" y="22860"/>
                    <a:pt x="1370989" y="24130"/>
                  </a:cubicBezTo>
                  <a:cubicBezTo>
                    <a:pt x="1327548" y="25400"/>
                    <a:pt x="595492" y="29210"/>
                    <a:pt x="552052" y="29210"/>
                  </a:cubicBezTo>
                  <a:cubicBezTo>
                    <a:pt x="481259" y="29210"/>
                    <a:pt x="410467" y="26670"/>
                    <a:pt x="339675" y="33020"/>
                  </a:cubicBezTo>
                  <a:cubicBezTo>
                    <a:pt x="302670" y="36830"/>
                    <a:pt x="267274" y="36830"/>
                    <a:pt x="231878" y="38100"/>
                  </a:cubicBezTo>
                  <a:cubicBezTo>
                    <a:pt x="170739" y="41910"/>
                    <a:pt x="10960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2942" y="1677670"/>
                    <a:pt x="85467" y="1678940"/>
                    <a:pt x="106383" y="1678940"/>
                  </a:cubicBezTo>
                  <a:cubicBezTo>
                    <a:pt x="136952" y="1678940"/>
                    <a:pt x="169130" y="1676400"/>
                    <a:pt x="199700" y="1678940"/>
                  </a:cubicBezTo>
                  <a:cubicBezTo>
                    <a:pt x="249576" y="1682750"/>
                    <a:pt x="299452" y="1685290"/>
                    <a:pt x="349329" y="1684020"/>
                  </a:cubicBezTo>
                  <a:cubicBezTo>
                    <a:pt x="381507" y="1682750"/>
                    <a:pt x="412076" y="1685290"/>
                    <a:pt x="444254" y="1685290"/>
                  </a:cubicBezTo>
                  <a:cubicBezTo>
                    <a:pt x="490913" y="1685290"/>
                    <a:pt x="537571" y="1684020"/>
                    <a:pt x="584230" y="1685290"/>
                  </a:cubicBezTo>
                  <a:cubicBezTo>
                    <a:pt x="653413" y="1686560"/>
                    <a:pt x="1412821" y="1676400"/>
                    <a:pt x="1483613" y="1678940"/>
                  </a:cubicBezTo>
                  <a:cubicBezTo>
                    <a:pt x="1514182" y="1680210"/>
                    <a:pt x="1544752" y="1681480"/>
                    <a:pt x="1573712" y="1681480"/>
                  </a:cubicBezTo>
                  <a:cubicBezTo>
                    <a:pt x="1626806" y="1684020"/>
                    <a:pt x="1678291" y="1680210"/>
                    <a:pt x="1731386" y="1684020"/>
                  </a:cubicBezTo>
                  <a:cubicBezTo>
                    <a:pt x="1774826" y="1686560"/>
                    <a:pt x="1818267" y="1686560"/>
                    <a:pt x="1861708" y="1689100"/>
                  </a:cubicBezTo>
                  <a:cubicBezTo>
                    <a:pt x="1926064" y="1692910"/>
                    <a:pt x="1990421" y="1695450"/>
                    <a:pt x="2054777" y="1696720"/>
                  </a:cubicBezTo>
                  <a:cubicBezTo>
                    <a:pt x="2078911" y="1696720"/>
                    <a:pt x="2097399" y="1695450"/>
                    <a:pt x="2117719" y="16954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041820" y="4113111"/>
            <a:ext cx="4628253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Devin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584827">
            <a:off x="4244362" y="3591780"/>
            <a:ext cx="1549325" cy="309865"/>
          </a:xfrm>
          <a:custGeom>
            <a:avLst/>
            <a:gdLst/>
            <a:ahLst/>
            <a:cxnLst/>
            <a:rect r="r" b="b" t="t" l="l"/>
            <a:pathLst>
              <a:path h="309865" w="1549325">
                <a:moveTo>
                  <a:pt x="0" y="0"/>
                </a:moveTo>
                <a:lnTo>
                  <a:pt x="1549325" y="0"/>
                </a:lnTo>
                <a:lnTo>
                  <a:pt x="1549325" y="309865"/>
                </a:lnTo>
                <a:lnTo>
                  <a:pt x="0" y="309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490798">
            <a:off x="4157309" y="3516002"/>
            <a:ext cx="1807854" cy="380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35"/>
              </a:lnSpc>
              <a:spcBef>
                <a:spcPct val="0"/>
              </a:spcBef>
            </a:pPr>
            <a:r>
              <a:rPr lang="en-US" b="true" sz="23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Validated</a:t>
            </a:r>
          </a:p>
        </p:txBody>
      </p:sp>
      <p:sp>
        <p:nvSpPr>
          <p:cNvPr name="AutoShape 36" id="36"/>
          <p:cNvSpPr/>
          <p:nvPr/>
        </p:nvSpPr>
        <p:spPr>
          <a:xfrm rot="289077">
            <a:off x="4836961" y="2772492"/>
            <a:ext cx="632982" cy="173484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7" id="37"/>
          <p:cNvSpPr/>
          <p:nvPr/>
        </p:nvSpPr>
        <p:spPr>
          <a:xfrm flipH="false" flipV="false" rot="-10800000">
            <a:off x="7175469" y="4022919"/>
            <a:ext cx="878350" cy="752087"/>
          </a:xfrm>
          <a:custGeom>
            <a:avLst/>
            <a:gdLst/>
            <a:ahLst/>
            <a:cxnLst/>
            <a:rect r="r" b="b" t="t" l="l"/>
            <a:pathLst>
              <a:path h="752087" w="878350">
                <a:moveTo>
                  <a:pt x="0" y="0"/>
                </a:moveTo>
                <a:lnTo>
                  <a:pt x="878351" y="0"/>
                </a:lnTo>
                <a:lnTo>
                  <a:pt x="878351" y="752088"/>
                </a:lnTo>
                <a:lnTo>
                  <a:pt x="0" y="752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7111965" y="6958867"/>
            <a:ext cx="1005359" cy="1031499"/>
            <a:chOff x="0" y="0"/>
            <a:chExt cx="1340479" cy="137533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340479" cy="1375332"/>
            </a:xfrm>
            <a:custGeom>
              <a:avLst/>
              <a:gdLst/>
              <a:ahLst/>
              <a:cxnLst/>
              <a:rect r="r" b="b" t="t" l="l"/>
              <a:pathLst>
                <a:path h="1375332" w="1340479">
                  <a:moveTo>
                    <a:pt x="0" y="0"/>
                  </a:moveTo>
                  <a:lnTo>
                    <a:pt x="1340479" y="0"/>
                  </a:lnTo>
                  <a:lnTo>
                    <a:pt x="1340479" y="1375332"/>
                  </a:lnTo>
                  <a:lnTo>
                    <a:pt x="0" y="137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83176" y="406112"/>
              <a:ext cx="1174127" cy="563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580"/>
                </a:lnSpc>
                <a:spcBef>
                  <a:spcPct val="0"/>
                </a:spcBef>
              </a:pPr>
              <a:r>
                <a:rPr lang="en-US" b="true" sz="1491" u="none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KEEP</a:t>
              </a:r>
            </a:p>
            <a:p>
              <a:pPr algn="ctr" marL="0" indent="0" lvl="0">
                <a:lnSpc>
                  <a:spcPts val="1580"/>
                </a:lnSpc>
                <a:spcBef>
                  <a:spcPct val="0"/>
                </a:spcBef>
              </a:pPr>
              <a:r>
                <a:rPr lang="en-US" b="true" sz="1491" u="none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GOING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7238468" y="1083265"/>
            <a:ext cx="815352" cy="698145"/>
          </a:xfrm>
          <a:custGeom>
            <a:avLst/>
            <a:gdLst/>
            <a:ahLst/>
            <a:cxnLst/>
            <a:rect r="r" b="b" t="t" l="l"/>
            <a:pathLst>
              <a:path h="698145" w="815352">
                <a:moveTo>
                  <a:pt x="0" y="0"/>
                </a:moveTo>
                <a:lnTo>
                  <a:pt x="815352" y="0"/>
                </a:lnTo>
                <a:lnTo>
                  <a:pt x="815352" y="698145"/>
                </a:lnTo>
                <a:lnTo>
                  <a:pt x="0" y="698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8664519" y="1092790"/>
            <a:ext cx="3467277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What worked?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664519" y="4040084"/>
            <a:ext cx="5763091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What didn’t work?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664519" y="7067626"/>
            <a:ext cx="3467277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Going Forward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294323" y="4827877"/>
            <a:ext cx="8733624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Some appointments could not consider external factors. Even if the user was available at that time, it was a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time they wanted to block out (to rest, get ready, transit time, etc).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User said he was technically free one of the times, but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would’ve wanted to rest.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409999" y="7890533"/>
            <a:ext cx="8733624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Rather than hypothetical scenarios, potentially actually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book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the appointment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for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the user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Need a way we can know when they are not working but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preferably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would want to block out to rest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41820" y="4593104"/>
            <a:ext cx="2828267" cy="108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Deputy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who works a </a:t>
            </a:r>
            <a:r>
              <a:rPr lang="en-US" sz="20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graveyard shift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 patrolling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529193" y="1915697"/>
            <a:ext cx="8733624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Made head feel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free of clutter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after graveyard shift, thinking about errands and available times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Easy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accept/cancel appointments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 was user-friendly in that a time was just given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1028700" y="6215471"/>
            <a:ext cx="466409" cy="466409"/>
            <a:chOff x="0" y="0"/>
            <a:chExt cx="6350000" cy="6350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976652" y="7625171"/>
            <a:ext cx="466409" cy="466409"/>
            <a:chOff x="0" y="0"/>
            <a:chExt cx="6350000" cy="63500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1705089" y="6139271"/>
            <a:ext cx="462825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Devin said this would “reduce lots of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mental stress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” from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manually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looking for non-conflicting slots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114607" y="6205827"/>
            <a:ext cx="294595" cy="42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62559" y="7615527"/>
            <a:ext cx="294595" cy="4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653040" y="7596477"/>
            <a:ext cx="4628253" cy="188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Providing a scheduled time has its pros and cons: it helps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reduce clutter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but it might also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take up free time 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that the user wants to use for something else.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80991" y="2237088"/>
            <a:ext cx="9506458" cy="5720340"/>
            <a:chOff x="0" y="0"/>
            <a:chExt cx="13349922" cy="80330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3280072" cy="7961955"/>
            </a:xfrm>
            <a:custGeom>
              <a:avLst/>
              <a:gdLst/>
              <a:ahLst/>
              <a:cxnLst/>
              <a:rect r="r" b="b" t="t" l="l"/>
              <a:pathLst>
                <a:path h="7961955" w="13280072">
                  <a:moveTo>
                    <a:pt x="13194982" y="7931475"/>
                  </a:moveTo>
                  <a:lnTo>
                    <a:pt x="0" y="7931475"/>
                  </a:lnTo>
                  <a:cubicBezTo>
                    <a:pt x="5080" y="7949255"/>
                    <a:pt x="21590" y="7961955"/>
                    <a:pt x="40640" y="7961955"/>
                  </a:cubicBezTo>
                  <a:lnTo>
                    <a:pt x="13236891" y="7961955"/>
                  </a:lnTo>
                  <a:cubicBezTo>
                    <a:pt x="13261022" y="7961955"/>
                    <a:pt x="13280072" y="7942905"/>
                    <a:pt x="13280072" y="7918775"/>
                  </a:cubicBezTo>
                  <a:lnTo>
                    <a:pt x="13280072" y="40640"/>
                  </a:lnTo>
                  <a:cubicBezTo>
                    <a:pt x="13280072" y="21590"/>
                    <a:pt x="13267372" y="6350"/>
                    <a:pt x="13250862" y="0"/>
                  </a:cubicBezTo>
                  <a:lnTo>
                    <a:pt x="13250862" y="7875595"/>
                  </a:lnTo>
                  <a:cubicBezTo>
                    <a:pt x="13250862" y="7906075"/>
                    <a:pt x="13225462" y="7931475"/>
                    <a:pt x="13194982" y="7931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3282612" cy="7964495"/>
            </a:xfrm>
            <a:custGeom>
              <a:avLst/>
              <a:gdLst/>
              <a:ahLst/>
              <a:cxnLst/>
              <a:rect r="r" b="b" t="t" l="l"/>
              <a:pathLst>
                <a:path h="7964495" w="13282612">
                  <a:moveTo>
                    <a:pt x="43180" y="7964495"/>
                  </a:moveTo>
                  <a:lnTo>
                    <a:pt x="13239432" y="7964495"/>
                  </a:lnTo>
                  <a:cubicBezTo>
                    <a:pt x="13263562" y="7964495"/>
                    <a:pt x="13282612" y="7945445"/>
                    <a:pt x="13282612" y="7921315"/>
                  </a:cubicBezTo>
                  <a:lnTo>
                    <a:pt x="13282612" y="43180"/>
                  </a:lnTo>
                  <a:cubicBezTo>
                    <a:pt x="13282612" y="19050"/>
                    <a:pt x="13263562" y="0"/>
                    <a:pt x="1323943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7921315"/>
                  </a:lnTo>
                  <a:cubicBezTo>
                    <a:pt x="0" y="7945445"/>
                    <a:pt x="19050" y="7964495"/>
                    <a:pt x="43180" y="796449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49922" cy="8033075"/>
            </a:xfrm>
            <a:custGeom>
              <a:avLst/>
              <a:gdLst/>
              <a:ahLst/>
              <a:cxnLst/>
              <a:rect r="r" b="b" t="t" l="l"/>
              <a:pathLst>
                <a:path h="8033075" w="13349922">
                  <a:moveTo>
                    <a:pt x="13306741" y="44450"/>
                  </a:moveTo>
                  <a:cubicBezTo>
                    <a:pt x="13301662" y="19050"/>
                    <a:pt x="13278802" y="0"/>
                    <a:pt x="1325213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7934015"/>
                  </a:lnTo>
                  <a:cubicBezTo>
                    <a:pt x="0" y="7960685"/>
                    <a:pt x="17780" y="7982275"/>
                    <a:pt x="43180" y="7988625"/>
                  </a:cubicBezTo>
                  <a:cubicBezTo>
                    <a:pt x="48260" y="8014025"/>
                    <a:pt x="71120" y="8033075"/>
                    <a:pt x="97790" y="8033075"/>
                  </a:cubicBezTo>
                  <a:lnTo>
                    <a:pt x="13294041" y="8033075"/>
                  </a:lnTo>
                  <a:cubicBezTo>
                    <a:pt x="13324522" y="8033075"/>
                    <a:pt x="13349922" y="8007675"/>
                    <a:pt x="13349922" y="7977195"/>
                  </a:cubicBezTo>
                  <a:lnTo>
                    <a:pt x="13349922" y="99060"/>
                  </a:lnTo>
                  <a:cubicBezTo>
                    <a:pt x="13349922" y="72390"/>
                    <a:pt x="13332141" y="50800"/>
                    <a:pt x="13306741" y="44450"/>
                  </a:cubicBezTo>
                  <a:close/>
                  <a:moveTo>
                    <a:pt x="12700" y="793401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3252132" y="12700"/>
                  </a:lnTo>
                  <a:cubicBezTo>
                    <a:pt x="13276262" y="12700"/>
                    <a:pt x="13295312" y="31750"/>
                    <a:pt x="13295312" y="55880"/>
                  </a:cubicBezTo>
                  <a:lnTo>
                    <a:pt x="13295312" y="7934015"/>
                  </a:lnTo>
                  <a:cubicBezTo>
                    <a:pt x="13295312" y="7958145"/>
                    <a:pt x="13276262" y="7977195"/>
                    <a:pt x="13252132" y="7977195"/>
                  </a:cubicBezTo>
                  <a:lnTo>
                    <a:pt x="55880" y="7977195"/>
                  </a:lnTo>
                  <a:cubicBezTo>
                    <a:pt x="31750" y="7977195"/>
                    <a:pt x="12700" y="7958145"/>
                    <a:pt x="12700" y="7934015"/>
                  </a:cubicBezTo>
                  <a:close/>
                  <a:moveTo>
                    <a:pt x="13337222" y="7977195"/>
                  </a:moveTo>
                  <a:cubicBezTo>
                    <a:pt x="13337222" y="8001325"/>
                    <a:pt x="13318172" y="8020375"/>
                    <a:pt x="13294041" y="8020375"/>
                  </a:cubicBezTo>
                  <a:lnTo>
                    <a:pt x="97790" y="8020375"/>
                  </a:lnTo>
                  <a:cubicBezTo>
                    <a:pt x="78740" y="8020375"/>
                    <a:pt x="62230" y="8007675"/>
                    <a:pt x="57150" y="7989895"/>
                  </a:cubicBezTo>
                  <a:lnTo>
                    <a:pt x="13252132" y="7989895"/>
                  </a:lnTo>
                  <a:cubicBezTo>
                    <a:pt x="13282612" y="7989895"/>
                    <a:pt x="13308012" y="7964495"/>
                    <a:pt x="13308012" y="7934015"/>
                  </a:cubicBezTo>
                  <a:lnTo>
                    <a:pt x="13308012" y="58420"/>
                  </a:lnTo>
                  <a:cubicBezTo>
                    <a:pt x="13324522" y="64770"/>
                    <a:pt x="13337222" y="80010"/>
                    <a:pt x="13337222" y="99060"/>
                  </a:cubicBezTo>
                  <a:lnTo>
                    <a:pt x="13337222" y="797719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3238466"/>
            <a:ext cx="6552291" cy="2880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 2:</a:t>
            </a:r>
          </a:p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Experience Prototype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36151" y="2611830"/>
            <a:ext cx="7783355" cy="571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Key Assumption: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will </a:t>
            </a:r>
            <a:r>
              <a:rPr lang="en-US" sz="2499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consistently and accurately follow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recommended times for sleeping and waking up.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How we tested it: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Create a goal sleep schedule, gave it to someone newly adjusting to a night shift, and evaluated the results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165289">
            <a:off x="694472" y="6231424"/>
            <a:ext cx="4676443" cy="331602"/>
          </a:xfrm>
          <a:custGeom>
            <a:avLst/>
            <a:gdLst/>
            <a:ahLst/>
            <a:cxnLst/>
            <a:rect r="r" b="b" t="t" l="l"/>
            <a:pathLst>
              <a:path h="331602" w="4676443">
                <a:moveTo>
                  <a:pt x="0" y="0"/>
                </a:moveTo>
                <a:lnTo>
                  <a:pt x="4676443" y="0"/>
                </a:lnTo>
                <a:lnTo>
                  <a:pt x="4676443" y="331603"/>
                </a:lnTo>
                <a:lnTo>
                  <a:pt x="0" y="331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31822"/>
            <a:ext cx="6249821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Test Setup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721209"/>
            <a:ext cx="6094136" cy="4463570"/>
            <a:chOff x="0" y="0"/>
            <a:chExt cx="11989817" cy="87817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1919968" cy="8710665"/>
            </a:xfrm>
            <a:custGeom>
              <a:avLst/>
              <a:gdLst/>
              <a:ahLst/>
              <a:cxnLst/>
              <a:rect r="r" b="b" t="t" l="l"/>
              <a:pathLst>
                <a:path h="8710665" w="11919968">
                  <a:moveTo>
                    <a:pt x="11834878" y="8680185"/>
                  </a:moveTo>
                  <a:lnTo>
                    <a:pt x="0" y="8680185"/>
                  </a:lnTo>
                  <a:cubicBezTo>
                    <a:pt x="5080" y="8697965"/>
                    <a:pt x="21590" y="8710665"/>
                    <a:pt x="40640" y="8710665"/>
                  </a:cubicBezTo>
                  <a:lnTo>
                    <a:pt x="11876787" y="8710665"/>
                  </a:lnTo>
                  <a:cubicBezTo>
                    <a:pt x="11900918" y="8710665"/>
                    <a:pt x="11919968" y="8691615"/>
                    <a:pt x="11919968" y="8667485"/>
                  </a:cubicBezTo>
                  <a:lnTo>
                    <a:pt x="11919968" y="40640"/>
                  </a:lnTo>
                  <a:cubicBezTo>
                    <a:pt x="11919968" y="21590"/>
                    <a:pt x="11907268" y="6350"/>
                    <a:pt x="11890757" y="0"/>
                  </a:cubicBezTo>
                  <a:lnTo>
                    <a:pt x="11890757" y="8624305"/>
                  </a:lnTo>
                  <a:cubicBezTo>
                    <a:pt x="11890757" y="8654785"/>
                    <a:pt x="11865357" y="8680185"/>
                    <a:pt x="11834878" y="868018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1922507" cy="8713205"/>
            </a:xfrm>
            <a:custGeom>
              <a:avLst/>
              <a:gdLst/>
              <a:ahLst/>
              <a:cxnLst/>
              <a:rect r="r" b="b" t="t" l="l"/>
              <a:pathLst>
                <a:path h="8713205" w="11922507">
                  <a:moveTo>
                    <a:pt x="43180" y="8713205"/>
                  </a:moveTo>
                  <a:lnTo>
                    <a:pt x="11879328" y="8713205"/>
                  </a:lnTo>
                  <a:cubicBezTo>
                    <a:pt x="11903457" y="8713205"/>
                    <a:pt x="11922507" y="8694155"/>
                    <a:pt x="11922507" y="8670025"/>
                  </a:cubicBezTo>
                  <a:lnTo>
                    <a:pt x="11922507" y="43180"/>
                  </a:lnTo>
                  <a:cubicBezTo>
                    <a:pt x="11922507" y="19050"/>
                    <a:pt x="11903457" y="0"/>
                    <a:pt x="1187932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8670025"/>
                  </a:lnTo>
                  <a:cubicBezTo>
                    <a:pt x="0" y="8694155"/>
                    <a:pt x="19050" y="8713205"/>
                    <a:pt x="43180" y="871320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989818" cy="8781785"/>
            </a:xfrm>
            <a:custGeom>
              <a:avLst/>
              <a:gdLst/>
              <a:ahLst/>
              <a:cxnLst/>
              <a:rect r="r" b="b" t="t" l="l"/>
              <a:pathLst>
                <a:path h="8781785" w="11989818">
                  <a:moveTo>
                    <a:pt x="11946637" y="44450"/>
                  </a:moveTo>
                  <a:cubicBezTo>
                    <a:pt x="11941557" y="19050"/>
                    <a:pt x="11918697" y="0"/>
                    <a:pt x="11892028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8682725"/>
                  </a:lnTo>
                  <a:cubicBezTo>
                    <a:pt x="0" y="8709395"/>
                    <a:pt x="17780" y="8730985"/>
                    <a:pt x="43180" y="8737335"/>
                  </a:cubicBezTo>
                  <a:cubicBezTo>
                    <a:pt x="48260" y="8762735"/>
                    <a:pt x="71120" y="8781785"/>
                    <a:pt x="97790" y="8781785"/>
                  </a:cubicBezTo>
                  <a:lnTo>
                    <a:pt x="11933937" y="8781785"/>
                  </a:lnTo>
                  <a:cubicBezTo>
                    <a:pt x="11964418" y="8781785"/>
                    <a:pt x="11989818" y="8756385"/>
                    <a:pt x="11989818" y="8725905"/>
                  </a:cubicBezTo>
                  <a:lnTo>
                    <a:pt x="11989818" y="99060"/>
                  </a:lnTo>
                  <a:cubicBezTo>
                    <a:pt x="11989818" y="72390"/>
                    <a:pt x="11972037" y="50800"/>
                    <a:pt x="11946637" y="44450"/>
                  </a:cubicBezTo>
                  <a:close/>
                  <a:moveTo>
                    <a:pt x="12700" y="868272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892028" y="12700"/>
                  </a:lnTo>
                  <a:cubicBezTo>
                    <a:pt x="11916157" y="12700"/>
                    <a:pt x="11935207" y="31750"/>
                    <a:pt x="11935207" y="55880"/>
                  </a:cubicBezTo>
                  <a:lnTo>
                    <a:pt x="11935207" y="8682725"/>
                  </a:lnTo>
                  <a:cubicBezTo>
                    <a:pt x="11935207" y="8706855"/>
                    <a:pt x="11916157" y="8725905"/>
                    <a:pt x="11892028" y="8725905"/>
                  </a:cubicBezTo>
                  <a:lnTo>
                    <a:pt x="55880" y="8725905"/>
                  </a:lnTo>
                  <a:cubicBezTo>
                    <a:pt x="31750" y="8725905"/>
                    <a:pt x="12700" y="8706855"/>
                    <a:pt x="12700" y="8682725"/>
                  </a:cubicBezTo>
                  <a:close/>
                  <a:moveTo>
                    <a:pt x="11977118" y="8725905"/>
                  </a:moveTo>
                  <a:cubicBezTo>
                    <a:pt x="11977118" y="8750035"/>
                    <a:pt x="11958068" y="8769085"/>
                    <a:pt x="11933937" y="8769085"/>
                  </a:cubicBezTo>
                  <a:lnTo>
                    <a:pt x="97790" y="8769085"/>
                  </a:lnTo>
                  <a:cubicBezTo>
                    <a:pt x="78740" y="8769085"/>
                    <a:pt x="62230" y="8756385"/>
                    <a:pt x="57150" y="8738605"/>
                  </a:cubicBezTo>
                  <a:lnTo>
                    <a:pt x="11892028" y="8738605"/>
                  </a:lnTo>
                  <a:cubicBezTo>
                    <a:pt x="11922507" y="8738605"/>
                    <a:pt x="11947907" y="8713205"/>
                    <a:pt x="11947907" y="8682725"/>
                  </a:cubicBezTo>
                  <a:lnTo>
                    <a:pt x="11947907" y="58420"/>
                  </a:lnTo>
                  <a:cubicBezTo>
                    <a:pt x="11964418" y="64770"/>
                    <a:pt x="11977118" y="80010"/>
                    <a:pt x="11977118" y="99060"/>
                  </a:cubicBezTo>
                  <a:lnTo>
                    <a:pt x="11977118" y="872590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-5400000">
            <a:off x="3463406" y="2190746"/>
            <a:ext cx="1069549" cy="3160577"/>
          </a:xfrm>
          <a:custGeom>
            <a:avLst/>
            <a:gdLst/>
            <a:ahLst/>
            <a:cxnLst/>
            <a:rect r="r" b="b" t="t" l="l"/>
            <a:pathLst>
              <a:path h="3160577" w="1069549">
                <a:moveTo>
                  <a:pt x="0" y="0"/>
                </a:moveTo>
                <a:lnTo>
                  <a:pt x="1069549" y="0"/>
                </a:lnTo>
                <a:lnTo>
                  <a:pt x="1069549" y="3160577"/>
                </a:lnTo>
                <a:lnTo>
                  <a:pt x="0" y="3160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622659" y="1722297"/>
            <a:ext cx="10128524" cy="7953185"/>
            <a:chOff x="0" y="0"/>
            <a:chExt cx="16488510" cy="129472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7150" y="58420"/>
              <a:ext cx="16418660" cy="12876094"/>
            </a:xfrm>
            <a:custGeom>
              <a:avLst/>
              <a:gdLst/>
              <a:ahLst/>
              <a:cxnLst/>
              <a:rect r="r" b="b" t="t" l="l"/>
              <a:pathLst>
                <a:path h="12876094" w="16418660">
                  <a:moveTo>
                    <a:pt x="16333570" y="12845614"/>
                  </a:moveTo>
                  <a:lnTo>
                    <a:pt x="0" y="12845614"/>
                  </a:lnTo>
                  <a:cubicBezTo>
                    <a:pt x="5080" y="12863394"/>
                    <a:pt x="21590" y="12876094"/>
                    <a:pt x="40640" y="12876094"/>
                  </a:cubicBezTo>
                  <a:lnTo>
                    <a:pt x="16375480" y="12876094"/>
                  </a:lnTo>
                  <a:cubicBezTo>
                    <a:pt x="16399610" y="12876094"/>
                    <a:pt x="16418660" y="12857044"/>
                    <a:pt x="16418660" y="12832914"/>
                  </a:cubicBezTo>
                  <a:lnTo>
                    <a:pt x="16418660" y="40640"/>
                  </a:lnTo>
                  <a:cubicBezTo>
                    <a:pt x="16418660" y="21590"/>
                    <a:pt x="16405960" y="6350"/>
                    <a:pt x="16389451" y="0"/>
                  </a:cubicBezTo>
                  <a:lnTo>
                    <a:pt x="16389451" y="12789735"/>
                  </a:lnTo>
                  <a:cubicBezTo>
                    <a:pt x="16389451" y="12820214"/>
                    <a:pt x="16364051" y="12845614"/>
                    <a:pt x="16333570" y="1284561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16421201" cy="12878634"/>
            </a:xfrm>
            <a:custGeom>
              <a:avLst/>
              <a:gdLst/>
              <a:ahLst/>
              <a:cxnLst/>
              <a:rect r="r" b="b" t="t" l="l"/>
              <a:pathLst>
                <a:path h="12878634" w="16421201">
                  <a:moveTo>
                    <a:pt x="43180" y="12878634"/>
                  </a:moveTo>
                  <a:lnTo>
                    <a:pt x="16378020" y="12878634"/>
                  </a:lnTo>
                  <a:cubicBezTo>
                    <a:pt x="16402151" y="12878634"/>
                    <a:pt x="16421201" y="12859584"/>
                    <a:pt x="16421201" y="12835455"/>
                  </a:cubicBezTo>
                  <a:lnTo>
                    <a:pt x="16421201" y="43180"/>
                  </a:lnTo>
                  <a:cubicBezTo>
                    <a:pt x="16421201" y="19050"/>
                    <a:pt x="16402151" y="0"/>
                    <a:pt x="1637802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835455"/>
                  </a:lnTo>
                  <a:cubicBezTo>
                    <a:pt x="0" y="12859584"/>
                    <a:pt x="19050" y="12878634"/>
                    <a:pt x="43180" y="12878634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488510" cy="12947214"/>
            </a:xfrm>
            <a:custGeom>
              <a:avLst/>
              <a:gdLst/>
              <a:ahLst/>
              <a:cxnLst/>
              <a:rect r="r" b="b" t="t" l="l"/>
              <a:pathLst>
                <a:path h="12947214" w="16488510">
                  <a:moveTo>
                    <a:pt x="16445330" y="44450"/>
                  </a:moveTo>
                  <a:cubicBezTo>
                    <a:pt x="16440251" y="19050"/>
                    <a:pt x="16417390" y="0"/>
                    <a:pt x="1639072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848155"/>
                  </a:lnTo>
                  <a:cubicBezTo>
                    <a:pt x="0" y="12874824"/>
                    <a:pt x="17780" y="12896414"/>
                    <a:pt x="43180" y="12902764"/>
                  </a:cubicBezTo>
                  <a:cubicBezTo>
                    <a:pt x="48260" y="12928164"/>
                    <a:pt x="71120" y="12947214"/>
                    <a:pt x="97790" y="12947214"/>
                  </a:cubicBezTo>
                  <a:lnTo>
                    <a:pt x="16432630" y="12947214"/>
                  </a:lnTo>
                  <a:cubicBezTo>
                    <a:pt x="16463110" y="12947214"/>
                    <a:pt x="16488510" y="12921814"/>
                    <a:pt x="16488510" y="12891334"/>
                  </a:cubicBezTo>
                  <a:lnTo>
                    <a:pt x="16488510" y="99060"/>
                  </a:lnTo>
                  <a:cubicBezTo>
                    <a:pt x="16488510" y="72390"/>
                    <a:pt x="16470730" y="50800"/>
                    <a:pt x="16445330" y="44450"/>
                  </a:cubicBezTo>
                  <a:close/>
                  <a:moveTo>
                    <a:pt x="12700" y="1284815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6390720" y="12700"/>
                  </a:lnTo>
                  <a:cubicBezTo>
                    <a:pt x="16414851" y="12700"/>
                    <a:pt x="16433901" y="31750"/>
                    <a:pt x="16433901" y="55880"/>
                  </a:cubicBezTo>
                  <a:lnTo>
                    <a:pt x="16433901" y="12848155"/>
                  </a:lnTo>
                  <a:cubicBezTo>
                    <a:pt x="16433901" y="12872284"/>
                    <a:pt x="16414851" y="12891334"/>
                    <a:pt x="16390720" y="12891334"/>
                  </a:cubicBezTo>
                  <a:lnTo>
                    <a:pt x="55880" y="12891334"/>
                  </a:lnTo>
                  <a:cubicBezTo>
                    <a:pt x="31750" y="12891334"/>
                    <a:pt x="12700" y="12872284"/>
                    <a:pt x="12700" y="12848155"/>
                  </a:cubicBezTo>
                  <a:close/>
                  <a:moveTo>
                    <a:pt x="16475810" y="12891334"/>
                  </a:moveTo>
                  <a:cubicBezTo>
                    <a:pt x="16475810" y="12915464"/>
                    <a:pt x="16456760" y="12934514"/>
                    <a:pt x="16432630" y="12934514"/>
                  </a:cubicBezTo>
                  <a:lnTo>
                    <a:pt x="97790" y="12934514"/>
                  </a:lnTo>
                  <a:cubicBezTo>
                    <a:pt x="78740" y="12934514"/>
                    <a:pt x="62230" y="12921814"/>
                    <a:pt x="57150" y="12904034"/>
                  </a:cubicBezTo>
                  <a:lnTo>
                    <a:pt x="16390720" y="12904034"/>
                  </a:lnTo>
                  <a:cubicBezTo>
                    <a:pt x="16421201" y="12904034"/>
                    <a:pt x="16446601" y="12878634"/>
                    <a:pt x="16446601" y="12848155"/>
                  </a:cubicBezTo>
                  <a:lnTo>
                    <a:pt x="16446601" y="58420"/>
                  </a:lnTo>
                  <a:cubicBezTo>
                    <a:pt x="16463110" y="64770"/>
                    <a:pt x="16475810" y="80010"/>
                    <a:pt x="16475810" y="99060"/>
                  </a:cubicBezTo>
                  <a:lnTo>
                    <a:pt x="16475810" y="128913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-5400000">
            <a:off x="12209320" y="1147898"/>
            <a:ext cx="955201" cy="2822672"/>
          </a:xfrm>
          <a:custGeom>
            <a:avLst/>
            <a:gdLst/>
            <a:ahLst/>
            <a:cxnLst/>
            <a:rect r="r" b="b" t="t" l="l"/>
            <a:pathLst>
              <a:path h="2822672" w="955201">
                <a:moveTo>
                  <a:pt x="0" y="0"/>
                </a:moveTo>
                <a:lnTo>
                  <a:pt x="955201" y="0"/>
                </a:lnTo>
                <a:lnTo>
                  <a:pt x="955201" y="2822672"/>
                </a:lnTo>
                <a:lnTo>
                  <a:pt x="0" y="2822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817176">
            <a:off x="6973229" y="935835"/>
            <a:ext cx="863131" cy="2615548"/>
          </a:xfrm>
          <a:custGeom>
            <a:avLst/>
            <a:gdLst/>
            <a:ahLst/>
            <a:cxnLst/>
            <a:rect r="r" b="b" t="t" l="l"/>
            <a:pathLst>
              <a:path h="2615548" w="863131">
                <a:moveTo>
                  <a:pt x="0" y="0"/>
                </a:moveTo>
                <a:lnTo>
                  <a:pt x="863131" y="0"/>
                </a:lnTo>
                <a:lnTo>
                  <a:pt x="863131" y="2615547"/>
                </a:lnTo>
                <a:lnTo>
                  <a:pt x="0" y="261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79403" y="2167544"/>
            <a:ext cx="3215035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Feedback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63371" y="4794415"/>
            <a:ext cx="5624794" cy="2221546"/>
          </a:xfrm>
          <a:custGeom>
            <a:avLst/>
            <a:gdLst/>
            <a:ahLst/>
            <a:cxnLst/>
            <a:rect r="r" b="b" t="t" l="l"/>
            <a:pathLst>
              <a:path h="2221546" w="5624794">
                <a:moveTo>
                  <a:pt x="0" y="0"/>
                </a:moveTo>
                <a:lnTo>
                  <a:pt x="5624794" y="0"/>
                </a:lnTo>
                <a:lnTo>
                  <a:pt x="5624794" y="2221546"/>
                </a:lnTo>
                <a:lnTo>
                  <a:pt x="0" y="2221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8953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028664" y="3211314"/>
            <a:ext cx="4334808" cy="6294724"/>
          </a:xfrm>
          <a:custGeom>
            <a:avLst/>
            <a:gdLst/>
            <a:ahLst/>
            <a:cxnLst/>
            <a:rect r="r" b="b" t="t" l="l"/>
            <a:pathLst>
              <a:path h="6294724" w="4334808">
                <a:moveTo>
                  <a:pt x="0" y="0"/>
                </a:moveTo>
                <a:lnTo>
                  <a:pt x="4334809" y="0"/>
                </a:lnTo>
                <a:lnTo>
                  <a:pt x="4334809" y="6294724"/>
                </a:lnTo>
                <a:lnTo>
                  <a:pt x="0" y="6294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686" t="0" r="-15464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686920" y="3236260"/>
            <a:ext cx="4572380" cy="6271112"/>
          </a:xfrm>
          <a:custGeom>
            <a:avLst/>
            <a:gdLst/>
            <a:ahLst/>
            <a:cxnLst/>
            <a:rect r="r" b="b" t="t" l="l"/>
            <a:pathLst>
              <a:path h="6271112" w="4572380">
                <a:moveTo>
                  <a:pt x="0" y="0"/>
                </a:moveTo>
                <a:lnTo>
                  <a:pt x="4572380" y="0"/>
                </a:lnTo>
                <a:lnTo>
                  <a:pt x="4572380" y="6271112"/>
                </a:lnTo>
                <a:lnTo>
                  <a:pt x="0" y="62711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698" t="0" r="-5795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63434" y="3366947"/>
            <a:ext cx="3215035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Instructions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94323" y="1373013"/>
            <a:ext cx="8964977" cy="2015266"/>
            <a:chOff x="0" y="0"/>
            <a:chExt cx="14485782" cy="32563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294323" y="4320308"/>
            <a:ext cx="8964977" cy="2015266"/>
            <a:chOff x="0" y="0"/>
            <a:chExt cx="14485782" cy="32563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294323" y="7347849"/>
            <a:ext cx="8964977" cy="2339855"/>
            <a:chOff x="0" y="0"/>
            <a:chExt cx="14485782" cy="378078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4415932" cy="3709663"/>
            </a:xfrm>
            <a:custGeom>
              <a:avLst/>
              <a:gdLst/>
              <a:ahLst/>
              <a:cxnLst/>
              <a:rect r="r" b="b" t="t" l="l"/>
              <a:pathLst>
                <a:path h="3709663" w="14415932">
                  <a:moveTo>
                    <a:pt x="14330843" y="3679183"/>
                  </a:moveTo>
                  <a:lnTo>
                    <a:pt x="0" y="3679183"/>
                  </a:lnTo>
                  <a:cubicBezTo>
                    <a:pt x="5080" y="3696963"/>
                    <a:pt x="21590" y="3709663"/>
                    <a:pt x="40640" y="3709663"/>
                  </a:cubicBezTo>
                  <a:lnTo>
                    <a:pt x="14372752" y="3709663"/>
                  </a:lnTo>
                  <a:cubicBezTo>
                    <a:pt x="14396882" y="3709663"/>
                    <a:pt x="14415932" y="3690613"/>
                    <a:pt x="14415932" y="3666483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623303"/>
                  </a:lnTo>
                  <a:cubicBezTo>
                    <a:pt x="14386722" y="3653783"/>
                    <a:pt x="14361322" y="3679183"/>
                    <a:pt x="14330843" y="367918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4418472" cy="3712203"/>
            </a:xfrm>
            <a:custGeom>
              <a:avLst/>
              <a:gdLst/>
              <a:ahLst/>
              <a:cxnLst/>
              <a:rect r="r" b="b" t="t" l="l"/>
              <a:pathLst>
                <a:path h="3712203" w="14418472">
                  <a:moveTo>
                    <a:pt x="43180" y="3712203"/>
                  </a:moveTo>
                  <a:lnTo>
                    <a:pt x="14375293" y="3712203"/>
                  </a:lnTo>
                  <a:cubicBezTo>
                    <a:pt x="14399422" y="3712203"/>
                    <a:pt x="14418472" y="3693153"/>
                    <a:pt x="14418472" y="3669023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669023"/>
                  </a:lnTo>
                  <a:cubicBezTo>
                    <a:pt x="0" y="3693153"/>
                    <a:pt x="19050" y="3712203"/>
                    <a:pt x="43180" y="3712203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485782" cy="3780783"/>
            </a:xfrm>
            <a:custGeom>
              <a:avLst/>
              <a:gdLst/>
              <a:ahLst/>
              <a:cxnLst/>
              <a:rect r="r" b="b" t="t" l="l"/>
              <a:pathLst>
                <a:path h="3780783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681723"/>
                  </a:lnTo>
                  <a:cubicBezTo>
                    <a:pt x="0" y="3708393"/>
                    <a:pt x="17780" y="3729983"/>
                    <a:pt x="43180" y="3736333"/>
                  </a:cubicBezTo>
                  <a:cubicBezTo>
                    <a:pt x="48260" y="3761733"/>
                    <a:pt x="71120" y="3780783"/>
                    <a:pt x="97790" y="3780783"/>
                  </a:cubicBezTo>
                  <a:lnTo>
                    <a:pt x="14429902" y="3780783"/>
                  </a:lnTo>
                  <a:cubicBezTo>
                    <a:pt x="14460382" y="3780783"/>
                    <a:pt x="14485782" y="3755383"/>
                    <a:pt x="14485782" y="3724903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681723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681723"/>
                  </a:lnTo>
                  <a:cubicBezTo>
                    <a:pt x="14431172" y="3705853"/>
                    <a:pt x="14412122" y="3724903"/>
                    <a:pt x="14387993" y="3724903"/>
                  </a:cubicBezTo>
                  <a:lnTo>
                    <a:pt x="55880" y="3724903"/>
                  </a:lnTo>
                  <a:cubicBezTo>
                    <a:pt x="31750" y="3724903"/>
                    <a:pt x="12700" y="3705853"/>
                    <a:pt x="12700" y="3681723"/>
                  </a:cubicBezTo>
                  <a:close/>
                  <a:moveTo>
                    <a:pt x="14473082" y="3724903"/>
                  </a:moveTo>
                  <a:cubicBezTo>
                    <a:pt x="14473082" y="3749033"/>
                    <a:pt x="14454032" y="3768083"/>
                    <a:pt x="14429902" y="3768083"/>
                  </a:cubicBezTo>
                  <a:lnTo>
                    <a:pt x="97790" y="3768083"/>
                  </a:lnTo>
                  <a:cubicBezTo>
                    <a:pt x="78740" y="3768083"/>
                    <a:pt x="62230" y="3755383"/>
                    <a:pt x="57150" y="3737603"/>
                  </a:cubicBezTo>
                  <a:lnTo>
                    <a:pt x="14387993" y="3737603"/>
                  </a:lnTo>
                  <a:cubicBezTo>
                    <a:pt x="14418472" y="3737603"/>
                    <a:pt x="14443872" y="3712203"/>
                    <a:pt x="14443872" y="3681723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72490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299980" y="693330"/>
            <a:ext cx="8959320" cy="679683"/>
            <a:chOff x="0" y="0"/>
            <a:chExt cx="19147830" cy="14526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299980" y="3640624"/>
            <a:ext cx="8959320" cy="679683"/>
            <a:chOff x="0" y="0"/>
            <a:chExt cx="19147830" cy="14526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299980" y="6668166"/>
            <a:ext cx="8959320" cy="679683"/>
            <a:chOff x="0" y="0"/>
            <a:chExt cx="19147830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041820" y="945786"/>
            <a:ext cx="5656535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Testing Insights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1043947">
            <a:off x="915601" y="634213"/>
            <a:ext cx="2242513" cy="1394436"/>
          </a:xfrm>
          <a:custGeom>
            <a:avLst/>
            <a:gdLst/>
            <a:ahLst/>
            <a:cxnLst/>
            <a:rect r="r" b="b" t="t" l="l"/>
            <a:pathLst>
              <a:path h="1394436" w="2242513">
                <a:moveTo>
                  <a:pt x="0" y="0"/>
                </a:moveTo>
                <a:lnTo>
                  <a:pt x="2242513" y="0"/>
                </a:lnTo>
                <a:lnTo>
                  <a:pt x="2242513" y="1394436"/>
                </a:lnTo>
                <a:lnTo>
                  <a:pt x="0" y="139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664519" y="802089"/>
            <a:ext cx="3467277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What worked?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664519" y="3749383"/>
            <a:ext cx="5763091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What didn’t work?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664519" y="6776925"/>
            <a:ext cx="3467277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Going Forward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375285" y="1628823"/>
            <a:ext cx="8733624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felt that being told recommended times helped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him be more aware of his poor sleeping habits, motivating him to set goals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Felt more refreshed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after following recommended sleep time when possible, even if he thought it been a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placebo effect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375285" y="4674391"/>
            <a:ext cx="8733624" cy="108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Even if he wanted to sleep at recommended times, he had work to finish. Some recommended times were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not realistic. 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Recommended sleep times were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not suitable for his body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409999" y="7376424"/>
            <a:ext cx="8733624" cy="213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Consider recommendations as a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guide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to make users more self-aware of their wellbeing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Focus on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personalized goal setting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instead of following given generalized recommendations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Reconsider a solution that makes an individual’s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body feels “best”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rather than putting it in generalized conditions</a:t>
            </a:r>
          </a:p>
        </p:txBody>
      </p:sp>
      <p:grpSp>
        <p:nvGrpSpPr>
          <p:cNvPr name="Group 34" id="34"/>
          <p:cNvGrpSpPr/>
          <p:nvPr/>
        </p:nvGrpSpPr>
        <p:grpSpPr>
          <a:xfrm rot="490798">
            <a:off x="5352755" y="1905725"/>
            <a:ext cx="1994333" cy="1601164"/>
            <a:chOff x="0" y="0"/>
            <a:chExt cx="2135499" cy="17145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0160" y="16510"/>
              <a:ext cx="2112639" cy="1686560"/>
            </a:xfrm>
            <a:custGeom>
              <a:avLst/>
              <a:gdLst/>
              <a:ahLst/>
              <a:cxnLst/>
              <a:rect r="r" b="b" t="t" l="l"/>
              <a:pathLst>
                <a:path h="1686560" w="2112639">
                  <a:moveTo>
                    <a:pt x="2112639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051325" y="0"/>
                  </a:lnTo>
                  <a:lnTo>
                    <a:pt x="2093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-3810" y="0"/>
              <a:ext cx="2141849" cy="1713230"/>
            </a:xfrm>
            <a:custGeom>
              <a:avLst/>
              <a:gdLst/>
              <a:ahLst/>
              <a:cxnLst/>
              <a:rect r="r" b="b" t="t" l="l"/>
              <a:pathLst>
                <a:path h="1713230" w="2141849">
                  <a:moveTo>
                    <a:pt x="2107559" y="21590"/>
                  </a:moveTo>
                  <a:cubicBezTo>
                    <a:pt x="2108829" y="34290"/>
                    <a:pt x="2108829" y="44450"/>
                    <a:pt x="2110099" y="54610"/>
                  </a:cubicBezTo>
                  <a:cubicBezTo>
                    <a:pt x="2112639" y="88900"/>
                    <a:pt x="2113909" y="124460"/>
                    <a:pt x="2116449" y="158750"/>
                  </a:cubicBezTo>
                  <a:cubicBezTo>
                    <a:pt x="2116449" y="208280"/>
                    <a:pt x="2129149" y="1184910"/>
                    <a:pt x="2135499" y="1234440"/>
                  </a:cubicBezTo>
                  <a:cubicBezTo>
                    <a:pt x="2141849" y="1309370"/>
                    <a:pt x="2138039" y="1385570"/>
                    <a:pt x="2138039" y="1460500"/>
                  </a:cubicBezTo>
                  <a:cubicBezTo>
                    <a:pt x="2138039" y="1526540"/>
                    <a:pt x="2139309" y="1587500"/>
                    <a:pt x="2140579" y="1652270"/>
                  </a:cubicBezTo>
                  <a:cubicBezTo>
                    <a:pt x="2140579" y="1673860"/>
                    <a:pt x="2140579" y="1687830"/>
                    <a:pt x="2140579" y="1711960"/>
                  </a:cubicBezTo>
                  <a:cubicBezTo>
                    <a:pt x="2117719" y="1711960"/>
                    <a:pt x="2097399" y="1713230"/>
                    <a:pt x="2075693" y="1711960"/>
                  </a:cubicBezTo>
                  <a:cubicBezTo>
                    <a:pt x="1971114" y="1706880"/>
                    <a:pt x="1864925" y="1713230"/>
                    <a:pt x="1760346" y="1708150"/>
                  </a:cubicBezTo>
                  <a:cubicBezTo>
                    <a:pt x="1697598" y="1704340"/>
                    <a:pt x="1636460" y="1706880"/>
                    <a:pt x="1573712" y="1704340"/>
                  </a:cubicBezTo>
                  <a:cubicBezTo>
                    <a:pt x="1544752" y="1703070"/>
                    <a:pt x="1515791" y="1701800"/>
                    <a:pt x="1486831" y="1700530"/>
                  </a:cubicBezTo>
                  <a:cubicBezTo>
                    <a:pt x="1469133" y="1700530"/>
                    <a:pt x="1453043" y="1701800"/>
                    <a:pt x="1435345" y="1701800"/>
                  </a:cubicBezTo>
                  <a:cubicBezTo>
                    <a:pt x="1390296" y="1700530"/>
                    <a:pt x="1266409" y="1701800"/>
                    <a:pt x="1221360" y="1700530"/>
                  </a:cubicBezTo>
                  <a:cubicBezTo>
                    <a:pt x="1189182" y="1699260"/>
                    <a:pt x="545616" y="1708150"/>
                    <a:pt x="513438" y="1706880"/>
                  </a:cubicBezTo>
                  <a:cubicBezTo>
                    <a:pt x="505393" y="1706880"/>
                    <a:pt x="495740" y="1708150"/>
                    <a:pt x="487695" y="1708150"/>
                  </a:cubicBezTo>
                  <a:cubicBezTo>
                    <a:pt x="468388" y="1708150"/>
                    <a:pt x="450690" y="1709420"/>
                    <a:pt x="431383" y="1709420"/>
                  </a:cubicBezTo>
                  <a:cubicBezTo>
                    <a:pt x="383116" y="1709420"/>
                    <a:pt x="336457" y="1708150"/>
                    <a:pt x="288190" y="1706880"/>
                  </a:cubicBezTo>
                  <a:cubicBezTo>
                    <a:pt x="259229" y="1705610"/>
                    <a:pt x="230269" y="1704340"/>
                    <a:pt x="202917" y="1703070"/>
                  </a:cubicBezTo>
                  <a:cubicBezTo>
                    <a:pt x="151432" y="1701800"/>
                    <a:pt x="99947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724" y="30480"/>
                    <a:pt x="85467" y="29210"/>
                  </a:cubicBezTo>
                  <a:cubicBezTo>
                    <a:pt x="128907" y="25400"/>
                    <a:pt x="172348" y="22860"/>
                    <a:pt x="217398" y="20320"/>
                  </a:cubicBezTo>
                  <a:cubicBezTo>
                    <a:pt x="247967" y="17780"/>
                    <a:pt x="278536" y="16510"/>
                    <a:pt x="307497" y="13970"/>
                  </a:cubicBezTo>
                  <a:cubicBezTo>
                    <a:pt x="336457" y="11430"/>
                    <a:pt x="367027" y="8890"/>
                    <a:pt x="395987" y="8890"/>
                  </a:cubicBezTo>
                  <a:cubicBezTo>
                    <a:pt x="428165" y="7620"/>
                    <a:pt x="460344" y="10160"/>
                    <a:pt x="492522" y="8890"/>
                  </a:cubicBezTo>
                  <a:cubicBezTo>
                    <a:pt x="532745" y="8890"/>
                    <a:pt x="1261583" y="6350"/>
                    <a:pt x="1301805" y="5080"/>
                  </a:cubicBezTo>
                  <a:cubicBezTo>
                    <a:pt x="1340420" y="3810"/>
                    <a:pt x="1379033" y="2540"/>
                    <a:pt x="1419256" y="2540"/>
                  </a:cubicBezTo>
                  <a:cubicBezTo>
                    <a:pt x="1485222" y="1270"/>
                    <a:pt x="1549578" y="0"/>
                    <a:pt x="1615544" y="0"/>
                  </a:cubicBezTo>
                  <a:cubicBezTo>
                    <a:pt x="1642895" y="0"/>
                    <a:pt x="1671856" y="2540"/>
                    <a:pt x="1699207" y="2540"/>
                  </a:cubicBezTo>
                  <a:cubicBezTo>
                    <a:pt x="1774826" y="3810"/>
                    <a:pt x="1852054" y="5080"/>
                    <a:pt x="1927673" y="7620"/>
                  </a:cubicBezTo>
                  <a:cubicBezTo>
                    <a:pt x="1967896" y="8890"/>
                    <a:pt x="2008119" y="12700"/>
                    <a:pt x="2048342" y="16510"/>
                  </a:cubicBezTo>
                  <a:cubicBezTo>
                    <a:pt x="2057995" y="16510"/>
                    <a:pt x="2067649" y="16510"/>
                    <a:pt x="2075693" y="16510"/>
                  </a:cubicBezTo>
                  <a:cubicBezTo>
                    <a:pt x="2088509" y="17780"/>
                    <a:pt x="2097399" y="20320"/>
                    <a:pt x="2107559" y="21590"/>
                  </a:cubicBezTo>
                  <a:close/>
                  <a:moveTo>
                    <a:pt x="2117719" y="1695450"/>
                  </a:moveTo>
                  <a:cubicBezTo>
                    <a:pt x="2118989" y="1678940"/>
                    <a:pt x="2120259" y="1666240"/>
                    <a:pt x="2120259" y="1653540"/>
                  </a:cubicBezTo>
                  <a:cubicBezTo>
                    <a:pt x="2118989" y="1581150"/>
                    <a:pt x="2117719" y="1513840"/>
                    <a:pt x="2117719" y="1441450"/>
                  </a:cubicBezTo>
                  <a:cubicBezTo>
                    <a:pt x="2117719" y="1408430"/>
                    <a:pt x="2120259" y="1375410"/>
                    <a:pt x="2118989" y="1342390"/>
                  </a:cubicBezTo>
                  <a:cubicBezTo>
                    <a:pt x="2118989" y="1311910"/>
                    <a:pt x="2117719" y="1280160"/>
                    <a:pt x="2116449" y="1249680"/>
                  </a:cubicBezTo>
                  <a:cubicBezTo>
                    <a:pt x="2111369" y="1202690"/>
                    <a:pt x="2099939" y="229870"/>
                    <a:pt x="2099939" y="182880"/>
                  </a:cubicBezTo>
                  <a:cubicBezTo>
                    <a:pt x="2097399" y="143510"/>
                    <a:pt x="2094859" y="102870"/>
                    <a:pt x="2092319" y="63500"/>
                  </a:cubicBezTo>
                  <a:cubicBezTo>
                    <a:pt x="2091049" y="44450"/>
                    <a:pt x="2089779" y="43180"/>
                    <a:pt x="2070866" y="41910"/>
                  </a:cubicBezTo>
                  <a:cubicBezTo>
                    <a:pt x="2066040" y="41910"/>
                    <a:pt x="2062822" y="41910"/>
                    <a:pt x="2057995" y="40640"/>
                  </a:cubicBezTo>
                  <a:cubicBezTo>
                    <a:pt x="2017772" y="36830"/>
                    <a:pt x="1975940" y="31750"/>
                    <a:pt x="1935718" y="30480"/>
                  </a:cubicBezTo>
                  <a:cubicBezTo>
                    <a:pt x="1837574" y="26670"/>
                    <a:pt x="1737821" y="25400"/>
                    <a:pt x="1639678" y="22860"/>
                  </a:cubicBezTo>
                  <a:cubicBezTo>
                    <a:pt x="1625197" y="22860"/>
                    <a:pt x="1609108" y="22860"/>
                    <a:pt x="1594628" y="22860"/>
                  </a:cubicBezTo>
                  <a:cubicBezTo>
                    <a:pt x="1570494" y="22860"/>
                    <a:pt x="1546361" y="22860"/>
                    <a:pt x="1523836" y="22860"/>
                  </a:cubicBezTo>
                  <a:cubicBezTo>
                    <a:pt x="1472350" y="22860"/>
                    <a:pt x="1420865" y="22860"/>
                    <a:pt x="1370989" y="24130"/>
                  </a:cubicBezTo>
                  <a:cubicBezTo>
                    <a:pt x="1327548" y="25400"/>
                    <a:pt x="595492" y="29210"/>
                    <a:pt x="552052" y="29210"/>
                  </a:cubicBezTo>
                  <a:cubicBezTo>
                    <a:pt x="481259" y="29210"/>
                    <a:pt x="410467" y="26670"/>
                    <a:pt x="339675" y="33020"/>
                  </a:cubicBezTo>
                  <a:cubicBezTo>
                    <a:pt x="302670" y="36830"/>
                    <a:pt x="267274" y="36830"/>
                    <a:pt x="231878" y="38100"/>
                  </a:cubicBezTo>
                  <a:cubicBezTo>
                    <a:pt x="170739" y="41910"/>
                    <a:pt x="10960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2942" y="1677670"/>
                    <a:pt x="85467" y="1678940"/>
                    <a:pt x="106383" y="1678940"/>
                  </a:cubicBezTo>
                  <a:cubicBezTo>
                    <a:pt x="136952" y="1678940"/>
                    <a:pt x="169130" y="1676400"/>
                    <a:pt x="199700" y="1678940"/>
                  </a:cubicBezTo>
                  <a:cubicBezTo>
                    <a:pt x="249576" y="1682750"/>
                    <a:pt x="299452" y="1685290"/>
                    <a:pt x="349329" y="1684020"/>
                  </a:cubicBezTo>
                  <a:cubicBezTo>
                    <a:pt x="381507" y="1682750"/>
                    <a:pt x="412076" y="1685290"/>
                    <a:pt x="444254" y="1685290"/>
                  </a:cubicBezTo>
                  <a:cubicBezTo>
                    <a:pt x="490913" y="1685290"/>
                    <a:pt x="537571" y="1684020"/>
                    <a:pt x="584230" y="1685290"/>
                  </a:cubicBezTo>
                  <a:cubicBezTo>
                    <a:pt x="653413" y="1686560"/>
                    <a:pt x="1412821" y="1676400"/>
                    <a:pt x="1483613" y="1678940"/>
                  </a:cubicBezTo>
                  <a:cubicBezTo>
                    <a:pt x="1514182" y="1680210"/>
                    <a:pt x="1544752" y="1681480"/>
                    <a:pt x="1573712" y="1681480"/>
                  </a:cubicBezTo>
                  <a:cubicBezTo>
                    <a:pt x="1626806" y="1684020"/>
                    <a:pt x="1678291" y="1680210"/>
                    <a:pt x="1731386" y="1684020"/>
                  </a:cubicBezTo>
                  <a:cubicBezTo>
                    <a:pt x="1774826" y="1686560"/>
                    <a:pt x="1818267" y="1686560"/>
                    <a:pt x="1861708" y="1689100"/>
                  </a:cubicBezTo>
                  <a:cubicBezTo>
                    <a:pt x="1926064" y="1692910"/>
                    <a:pt x="1990421" y="1695450"/>
                    <a:pt x="2054777" y="1696720"/>
                  </a:cubicBezTo>
                  <a:cubicBezTo>
                    <a:pt x="2078911" y="1696720"/>
                    <a:pt x="2097399" y="1695450"/>
                    <a:pt x="2117719" y="16954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37" id="37"/>
          <p:cNvSpPr/>
          <p:nvPr/>
        </p:nvSpPr>
        <p:spPr>
          <a:xfrm rot="289077">
            <a:off x="6207688" y="1885830"/>
            <a:ext cx="632982" cy="173484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38" id="38"/>
          <p:cNvGrpSpPr/>
          <p:nvPr/>
        </p:nvGrpSpPr>
        <p:grpSpPr>
          <a:xfrm rot="0">
            <a:off x="1028700" y="2372252"/>
            <a:ext cx="1550852" cy="1550846"/>
            <a:chOff x="0" y="0"/>
            <a:chExt cx="6350000" cy="634997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2761484" y="2342374"/>
            <a:ext cx="4628253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Brian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761484" y="2897791"/>
            <a:ext cx="2264544" cy="108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Stanford senior who sleeps at 5-7 AM on weekends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584827">
            <a:off x="5669716" y="2728143"/>
            <a:ext cx="1392138" cy="278428"/>
          </a:xfrm>
          <a:custGeom>
            <a:avLst/>
            <a:gdLst/>
            <a:ahLst/>
            <a:cxnLst/>
            <a:rect r="r" b="b" t="t" l="l"/>
            <a:pathLst>
              <a:path h="278428" w="1392138">
                <a:moveTo>
                  <a:pt x="0" y="0"/>
                </a:moveTo>
                <a:lnTo>
                  <a:pt x="1392138" y="0"/>
                </a:lnTo>
                <a:lnTo>
                  <a:pt x="1392138" y="278427"/>
                </a:lnTo>
                <a:lnTo>
                  <a:pt x="0" y="278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490798">
            <a:off x="5578749" y="2380307"/>
            <a:ext cx="1576782" cy="63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6"/>
              </a:lnSpc>
              <a:spcBef>
                <a:spcPct val="0"/>
              </a:spcBef>
            </a:pPr>
            <a:r>
              <a:rPr lang="en-US" b="true" sz="2093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Partially validated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-10800000">
            <a:off x="7175469" y="3732218"/>
            <a:ext cx="878350" cy="752087"/>
          </a:xfrm>
          <a:custGeom>
            <a:avLst/>
            <a:gdLst/>
            <a:ahLst/>
            <a:cxnLst/>
            <a:rect r="r" b="b" t="t" l="l"/>
            <a:pathLst>
              <a:path h="752087" w="878350">
                <a:moveTo>
                  <a:pt x="0" y="0"/>
                </a:moveTo>
                <a:lnTo>
                  <a:pt x="878351" y="0"/>
                </a:lnTo>
                <a:lnTo>
                  <a:pt x="878351" y="752088"/>
                </a:lnTo>
                <a:lnTo>
                  <a:pt x="0" y="752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7111965" y="6668166"/>
            <a:ext cx="1005359" cy="1031499"/>
            <a:chOff x="0" y="0"/>
            <a:chExt cx="1340479" cy="1375332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340479" cy="1375332"/>
            </a:xfrm>
            <a:custGeom>
              <a:avLst/>
              <a:gdLst/>
              <a:ahLst/>
              <a:cxnLst/>
              <a:rect r="r" b="b" t="t" l="l"/>
              <a:pathLst>
                <a:path h="1375332" w="1340479">
                  <a:moveTo>
                    <a:pt x="0" y="0"/>
                  </a:moveTo>
                  <a:lnTo>
                    <a:pt x="1340479" y="0"/>
                  </a:lnTo>
                  <a:lnTo>
                    <a:pt x="1340479" y="1375332"/>
                  </a:lnTo>
                  <a:lnTo>
                    <a:pt x="0" y="137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83176" y="406112"/>
              <a:ext cx="1174127" cy="563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580"/>
                </a:lnSpc>
                <a:spcBef>
                  <a:spcPct val="0"/>
                </a:spcBef>
              </a:pPr>
              <a:r>
                <a:rPr lang="en-US" b="true" sz="1491" u="none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KEEP</a:t>
              </a:r>
            </a:p>
            <a:p>
              <a:pPr algn="ctr" marL="0" indent="0" lvl="0">
                <a:lnSpc>
                  <a:spcPts val="1580"/>
                </a:lnSpc>
                <a:spcBef>
                  <a:spcPct val="0"/>
                </a:spcBef>
              </a:pPr>
              <a:r>
                <a:rPr lang="en-US" b="true" sz="1491" u="none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GOING</a:t>
              </a: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7238468" y="792564"/>
            <a:ext cx="815352" cy="698145"/>
          </a:xfrm>
          <a:custGeom>
            <a:avLst/>
            <a:gdLst/>
            <a:ahLst/>
            <a:cxnLst/>
            <a:rect r="r" b="b" t="t" l="l"/>
            <a:pathLst>
              <a:path h="698145" w="815352">
                <a:moveTo>
                  <a:pt x="0" y="0"/>
                </a:moveTo>
                <a:lnTo>
                  <a:pt x="815352" y="0"/>
                </a:lnTo>
                <a:lnTo>
                  <a:pt x="815352" y="698145"/>
                </a:lnTo>
                <a:lnTo>
                  <a:pt x="0" y="698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1028700" y="4666266"/>
            <a:ext cx="466409" cy="466409"/>
            <a:chOff x="0" y="0"/>
            <a:chExt cx="6350000" cy="6350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028700" y="5994168"/>
            <a:ext cx="466409" cy="466409"/>
            <a:chOff x="0" y="0"/>
            <a:chExt cx="6350000" cy="63500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1041820" y="7422602"/>
            <a:ext cx="466409" cy="466409"/>
            <a:chOff x="0" y="0"/>
            <a:chExt cx="6350000" cy="63500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1705089" y="4590066"/>
            <a:ext cx="462825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liked how the proposed sleep schedule put sleeping habits and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wellbeing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top of mind 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for him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14607" y="4656622"/>
            <a:ext cx="294595" cy="42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14607" y="5984524"/>
            <a:ext cx="294595" cy="4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705089" y="5965474"/>
            <a:ext cx="462825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realized there were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significant differences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his current sleep schedule to an ideal one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27727" y="7412958"/>
            <a:ext cx="294595" cy="4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705089" y="7350409"/>
            <a:ext cx="464483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felt the recommended times were sometimes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unrealistic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given his variable schedule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80991" y="2237088"/>
            <a:ext cx="9506458" cy="5720340"/>
            <a:chOff x="0" y="0"/>
            <a:chExt cx="13349922" cy="80330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3280072" cy="7961955"/>
            </a:xfrm>
            <a:custGeom>
              <a:avLst/>
              <a:gdLst/>
              <a:ahLst/>
              <a:cxnLst/>
              <a:rect r="r" b="b" t="t" l="l"/>
              <a:pathLst>
                <a:path h="7961955" w="13280072">
                  <a:moveTo>
                    <a:pt x="13194982" y="7931475"/>
                  </a:moveTo>
                  <a:lnTo>
                    <a:pt x="0" y="7931475"/>
                  </a:lnTo>
                  <a:cubicBezTo>
                    <a:pt x="5080" y="7949255"/>
                    <a:pt x="21590" y="7961955"/>
                    <a:pt x="40640" y="7961955"/>
                  </a:cubicBezTo>
                  <a:lnTo>
                    <a:pt x="13236891" y="7961955"/>
                  </a:lnTo>
                  <a:cubicBezTo>
                    <a:pt x="13261022" y="7961955"/>
                    <a:pt x="13280072" y="7942905"/>
                    <a:pt x="13280072" y="7918775"/>
                  </a:cubicBezTo>
                  <a:lnTo>
                    <a:pt x="13280072" y="40640"/>
                  </a:lnTo>
                  <a:cubicBezTo>
                    <a:pt x="13280072" y="21590"/>
                    <a:pt x="13267372" y="6350"/>
                    <a:pt x="13250862" y="0"/>
                  </a:cubicBezTo>
                  <a:lnTo>
                    <a:pt x="13250862" y="7875595"/>
                  </a:lnTo>
                  <a:cubicBezTo>
                    <a:pt x="13250862" y="7906075"/>
                    <a:pt x="13225462" y="7931475"/>
                    <a:pt x="13194982" y="7931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3282612" cy="7964495"/>
            </a:xfrm>
            <a:custGeom>
              <a:avLst/>
              <a:gdLst/>
              <a:ahLst/>
              <a:cxnLst/>
              <a:rect r="r" b="b" t="t" l="l"/>
              <a:pathLst>
                <a:path h="7964495" w="13282612">
                  <a:moveTo>
                    <a:pt x="43180" y="7964495"/>
                  </a:moveTo>
                  <a:lnTo>
                    <a:pt x="13239432" y="7964495"/>
                  </a:lnTo>
                  <a:cubicBezTo>
                    <a:pt x="13263562" y="7964495"/>
                    <a:pt x="13282612" y="7945445"/>
                    <a:pt x="13282612" y="7921315"/>
                  </a:cubicBezTo>
                  <a:lnTo>
                    <a:pt x="13282612" y="43180"/>
                  </a:lnTo>
                  <a:cubicBezTo>
                    <a:pt x="13282612" y="19050"/>
                    <a:pt x="13263562" y="0"/>
                    <a:pt x="13239432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7921315"/>
                  </a:lnTo>
                  <a:cubicBezTo>
                    <a:pt x="0" y="7945445"/>
                    <a:pt x="19050" y="7964495"/>
                    <a:pt x="43180" y="796449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49922" cy="8033075"/>
            </a:xfrm>
            <a:custGeom>
              <a:avLst/>
              <a:gdLst/>
              <a:ahLst/>
              <a:cxnLst/>
              <a:rect r="r" b="b" t="t" l="l"/>
              <a:pathLst>
                <a:path h="8033075" w="13349922">
                  <a:moveTo>
                    <a:pt x="13306741" y="44450"/>
                  </a:moveTo>
                  <a:cubicBezTo>
                    <a:pt x="13301662" y="19050"/>
                    <a:pt x="13278802" y="0"/>
                    <a:pt x="1325213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7934015"/>
                  </a:lnTo>
                  <a:cubicBezTo>
                    <a:pt x="0" y="7960685"/>
                    <a:pt x="17780" y="7982275"/>
                    <a:pt x="43180" y="7988625"/>
                  </a:cubicBezTo>
                  <a:cubicBezTo>
                    <a:pt x="48260" y="8014025"/>
                    <a:pt x="71120" y="8033075"/>
                    <a:pt x="97790" y="8033075"/>
                  </a:cubicBezTo>
                  <a:lnTo>
                    <a:pt x="13294041" y="8033075"/>
                  </a:lnTo>
                  <a:cubicBezTo>
                    <a:pt x="13324522" y="8033075"/>
                    <a:pt x="13349922" y="8007675"/>
                    <a:pt x="13349922" y="7977195"/>
                  </a:cubicBezTo>
                  <a:lnTo>
                    <a:pt x="13349922" y="99060"/>
                  </a:lnTo>
                  <a:cubicBezTo>
                    <a:pt x="13349922" y="72390"/>
                    <a:pt x="13332141" y="50800"/>
                    <a:pt x="13306741" y="44450"/>
                  </a:cubicBezTo>
                  <a:close/>
                  <a:moveTo>
                    <a:pt x="12700" y="793401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3252132" y="12700"/>
                  </a:lnTo>
                  <a:cubicBezTo>
                    <a:pt x="13276262" y="12700"/>
                    <a:pt x="13295312" y="31750"/>
                    <a:pt x="13295312" y="55880"/>
                  </a:cubicBezTo>
                  <a:lnTo>
                    <a:pt x="13295312" y="7934015"/>
                  </a:lnTo>
                  <a:cubicBezTo>
                    <a:pt x="13295312" y="7958145"/>
                    <a:pt x="13276262" y="7977195"/>
                    <a:pt x="13252132" y="7977195"/>
                  </a:cubicBezTo>
                  <a:lnTo>
                    <a:pt x="55880" y="7977195"/>
                  </a:lnTo>
                  <a:cubicBezTo>
                    <a:pt x="31750" y="7977195"/>
                    <a:pt x="12700" y="7958145"/>
                    <a:pt x="12700" y="7934015"/>
                  </a:cubicBezTo>
                  <a:close/>
                  <a:moveTo>
                    <a:pt x="13337222" y="7977195"/>
                  </a:moveTo>
                  <a:cubicBezTo>
                    <a:pt x="13337222" y="8001325"/>
                    <a:pt x="13318172" y="8020375"/>
                    <a:pt x="13294041" y="8020375"/>
                  </a:cubicBezTo>
                  <a:lnTo>
                    <a:pt x="97790" y="8020375"/>
                  </a:lnTo>
                  <a:cubicBezTo>
                    <a:pt x="78740" y="8020375"/>
                    <a:pt x="62230" y="8007675"/>
                    <a:pt x="57150" y="7989895"/>
                  </a:cubicBezTo>
                  <a:lnTo>
                    <a:pt x="13252132" y="7989895"/>
                  </a:lnTo>
                  <a:cubicBezTo>
                    <a:pt x="13282612" y="7989895"/>
                    <a:pt x="13308012" y="7964495"/>
                    <a:pt x="13308012" y="7934015"/>
                  </a:cubicBezTo>
                  <a:lnTo>
                    <a:pt x="13308012" y="58420"/>
                  </a:lnTo>
                  <a:cubicBezTo>
                    <a:pt x="13324522" y="64770"/>
                    <a:pt x="13337222" y="80010"/>
                    <a:pt x="13337222" y="99060"/>
                  </a:cubicBezTo>
                  <a:lnTo>
                    <a:pt x="13337222" y="797719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3238466"/>
            <a:ext cx="6552291" cy="2880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 3:</a:t>
            </a:r>
          </a:p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Experience Prototype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9205" y="8823960"/>
            <a:ext cx="6212797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36151" y="2611830"/>
            <a:ext cx="7783355" cy="659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Key Assumption: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New night shift workers are </a:t>
            </a:r>
            <a:r>
              <a:rPr lang="en-US" sz="2499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willing and able to adopt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existing methods that are proven to work.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How we tested it: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We created a pamphlet documenting Deputy Ryan’s transition methods and evaluated adoption of tips on new night shift workers. Then, we collected feedback on helpfulness and willingness to adopt the tips.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165289">
            <a:off x="694472" y="6231424"/>
            <a:ext cx="4676443" cy="331602"/>
          </a:xfrm>
          <a:custGeom>
            <a:avLst/>
            <a:gdLst/>
            <a:ahLst/>
            <a:cxnLst/>
            <a:rect r="r" b="b" t="t" l="l"/>
            <a:pathLst>
              <a:path h="331602" w="4676443">
                <a:moveTo>
                  <a:pt x="0" y="0"/>
                </a:moveTo>
                <a:lnTo>
                  <a:pt x="4676443" y="0"/>
                </a:lnTo>
                <a:lnTo>
                  <a:pt x="4676443" y="331603"/>
                </a:lnTo>
                <a:lnTo>
                  <a:pt x="0" y="331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3751" y="3249618"/>
            <a:ext cx="5294691" cy="6425864"/>
            <a:chOff x="0" y="0"/>
            <a:chExt cx="8619377" cy="104608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8549527" cy="10389725"/>
            </a:xfrm>
            <a:custGeom>
              <a:avLst/>
              <a:gdLst/>
              <a:ahLst/>
              <a:cxnLst/>
              <a:rect r="r" b="b" t="t" l="l"/>
              <a:pathLst>
                <a:path h="10389725" w="8549527">
                  <a:moveTo>
                    <a:pt x="8464438" y="10359246"/>
                  </a:moveTo>
                  <a:lnTo>
                    <a:pt x="0" y="10359246"/>
                  </a:lnTo>
                  <a:cubicBezTo>
                    <a:pt x="5080" y="10377025"/>
                    <a:pt x="21590" y="10389725"/>
                    <a:pt x="40640" y="10389725"/>
                  </a:cubicBezTo>
                  <a:lnTo>
                    <a:pt x="8506347" y="10389725"/>
                  </a:lnTo>
                  <a:cubicBezTo>
                    <a:pt x="8530477" y="10389725"/>
                    <a:pt x="8549527" y="10370675"/>
                    <a:pt x="8549527" y="10346546"/>
                  </a:cubicBezTo>
                  <a:lnTo>
                    <a:pt x="8549527" y="40640"/>
                  </a:lnTo>
                  <a:cubicBezTo>
                    <a:pt x="8549527" y="21590"/>
                    <a:pt x="8536827" y="6350"/>
                    <a:pt x="8520317" y="0"/>
                  </a:cubicBezTo>
                  <a:lnTo>
                    <a:pt x="8520317" y="10303365"/>
                  </a:lnTo>
                  <a:cubicBezTo>
                    <a:pt x="8520317" y="10333846"/>
                    <a:pt x="8494917" y="10359246"/>
                    <a:pt x="8464438" y="103592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8552067" cy="10392266"/>
            </a:xfrm>
            <a:custGeom>
              <a:avLst/>
              <a:gdLst/>
              <a:ahLst/>
              <a:cxnLst/>
              <a:rect r="r" b="b" t="t" l="l"/>
              <a:pathLst>
                <a:path h="10392266" w="8552067">
                  <a:moveTo>
                    <a:pt x="43180" y="10392266"/>
                  </a:moveTo>
                  <a:lnTo>
                    <a:pt x="8508888" y="10392266"/>
                  </a:lnTo>
                  <a:cubicBezTo>
                    <a:pt x="8533017" y="10392266"/>
                    <a:pt x="8552067" y="10373216"/>
                    <a:pt x="8552067" y="10349085"/>
                  </a:cubicBezTo>
                  <a:lnTo>
                    <a:pt x="8552067" y="43180"/>
                  </a:lnTo>
                  <a:cubicBezTo>
                    <a:pt x="8552067" y="19050"/>
                    <a:pt x="8533017" y="0"/>
                    <a:pt x="850888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349085"/>
                  </a:lnTo>
                  <a:cubicBezTo>
                    <a:pt x="0" y="10373216"/>
                    <a:pt x="19050" y="10392266"/>
                    <a:pt x="43180" y="1039226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619377" cy="10460845"/>
            </a:xfrm>
            <a:custGeom>
              <a:avLst/>
              <a:gdLst/>
              <a:ahLst/>
              <a:cxnLst/>
              <a:rect r="r" b="b" t="t" l="l"/>
              <a:pathLst>
                <a:path h="10460845" w="8619377">
                  <a:moveTo>
                    <a:pt x="8576197" y="44450"/>
                  </a:moveTo>
                  <a:cubicBezTo>
                    <a:pt x="8571117" y="19050"/>
                    <a:pt x="8548257" y="0"/>
                    <a:pt x="852158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361785"/>
                  </a:lnTo>
                  <a:cubicBezTo>
                    <a:pt x="0" y="10388455"/>
                    <a:pt x="17780" y="10410045"/>
                    <a:pt x="43180" y="10416395"/>
                  </a:cubicBezTo>
                  <a:cubicBezTo>
                    <a:pt x="48260" y="10441795"/>
                    <a:pt x="71120" y="10460845"/>
                    <a:pt x="97790" y="10460845"/>
                  </a:cubicBezTo>
                  <a:lnTo>
                    <a:pt x="8563497" y="10460845"/>
                  </a:lnTo>
                  <a:cubicBezTo>
                    <a:pt x="8593977" y="10460845"/>
                    <a:pt x="8619377" y="10435445"/>
                    <a:pt x="8619377" y="10404966"/>
                  </a:cubicBezTo>
                  <a:lnTo>
                    <a:pt x="8619377" y="99060"/>
                  </a:lnTo>
                  <a:cubicBezTo>
                    <a:pt x="8619377" y="72390"/>
                    <a:pt x="8601597" y="50800"/>
                    <a:pt x="8576197" y="44450"/>
                  </a:cubicBezTo>
                  <a:close/>
                  <a:moveTo>
                    <a:pt x="12700" y="1036178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521588" y="12700"/>
                  </a:lnTo>
                  <a:cubicBezTo>
                    <a:pt x="8545717" y="12700"/>
                    <a:pt x="8564767" y="31750"/>
                    <a:pt x="8564767" y="55880"/>
                  </a:cubicBezTo>
                  <a:lnTo>
                    <a:pt x="8564767" y="10361785"/>
                  </a:lnTo>
                  <a:cubicBezTo>
                    <a:pt x="8564767" y="10385916"/>
                    <a:pt x="8545717" y="10404966"/>
                    <a:pt x="8521588" y="10404966"/>
                  </a:cubicBezTo>
                  <a:lnTo>
                    <a:pt x="55880" y="10404966"/>
                  </a:lnTo>
                  <a:cubicBezTo>
                    <a:pt x="31750" y="10404966"/>
                    <a:pt x="12700" y="10385916"/>
                    <a:pt x="12700" y="10361785"/>
                  </a:cubicBezTo>
                  <a:close/>
                  <a:moveTo>
                    <a:pt x="8606677" y="10404966"/>
                  </a:moveTo>
                  <a:cubicBezTo>
                    <a:pt x="8606677" y="10429095"/>
                    <a:pt x="8587627" y="10448145"/>
                    <a:pt x="8563497" y="10448145"/>
                  </a:cubicBezTo>
                  <a:lnTo>
                    <a:pt x="97790" y="10448145"/>
                  </a:lnTo>
                  <a:cubicBezTo>
                    <a:pt x="78740" y="10448145"/>
                    <a:pt x="62230" y="10435445"/>
                    <a:pt x="57150" y="10417666"/>
                  </a:cubicBezTo>
                  <a:lnTo>
                    <a:pt x="8521588" y="10417666"/>
                  </a:lnTo>
                  <a:cubicBezTo>
                    <a:pt x="8552067" y="10417666"/>
                    <a:pt x="8577467" y="10392266"/>
                    <a:pt x="8577467" y="10361785"/>
                  </a:cubicBezTo>
                  <a:lnTo>
                    <a:pt x="8577467" y="58420"/>
                  </a:lnTo>
                  <a:cubicBezTo>
                    <a:pt x="8593977" y="64770"/>
                    <a:pt x="8606677" y="80010"/>
                    <a:pt x="8606677" y="99060"/>
                  </a:cubicBezTo>
                  <a:lnTo>
                    <a:pt x="8606677" y="1040496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5400000">
            <a:off x="2425430" y="2535702"/>
            <a:ext cx="955201" cy="2822672"/>
          </a:xfrm>
          <a:custGeom>
            <a:avLst/>
            <a:gdLst/>
            <a:ahLst/>
            <a:cxnLst/>
            <a:rect r="r" b="b" t="t" l="l"/>
            <a:pathLst>
              <a:path h="2822672" w="955201">
                <a:moveTo>
                  <a:pt x="0" y="0"/>
                </a:moveTo>
                <a:lnTo>
                  <a:pt x="955201" y="0"/>
                </a:lnTo>
                <a:lnTo>
                  <a:pt x="955201" y="2822673"/>
                </a:lnTo>
                <a:lnTo>
                  <a:pt x="0" y="2822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4538" y="4786589"/>
            <a:ext cx="4788764" cy="4621158"/>
          </a:xfrm>
          <a:custGeom>
            <a:avLst/>
            <a:gdLst/>
            <a:ahLst/>
            <a:cxnLst/>
            <a:rect r="r" b="b" t="t" l="l"/>
            <a:pathLst>
              <a:path h="4621158" w="4788764">
                <a:moveTo>
                  <a:pt x="0" y="0"/>
                </a:moveTo>
                <a:lnTo>
                  <a:pt x="4788764" y="0"/>
                </a:lnTo>
                <a:lnTo>
                  <a:pt x="4788764" y="4621158"/>
                </a:lnTo>
                <a:lnTo>
                  <a:pt x="0" y="4621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731822"/>
            <a:ext cx="6249821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Test Setup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496654" y="1775071"/>
            <a:ext cx="5496398" cy="7900411"/>
            <a:chOff x="0" y="0"/>
            <a:chExt cx="8947741" cy="1286130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7150" y="58420"/>
              <a:ext cx="8877891" cy="12790183"/>
            </a:xfrm>
            <a:custGeom>
              <a:avLst/>
              <a:gdLst/>
              <a:ahLst/>
              <a:cxnLst/>
              <a:rect r="r" b="b" t="t" l="l"/>
              <a:pathLst>
                <a:path h="12790183" w="8877891">
                  <a:moveTo>
                    <a:pt x="8792801" y="12759702"/>
                  </a:moveTo>
                  <a:lnTo>
                    <a:pt x="0" y="12759702"/>
                  </a:lnTo>
                  <a:cubicBezTo>
                    <a:pt x="5080" y="12777483"/>
                    <a:pt x="21590" y="12790183"/>
                    <a:pt x="40640" y="12790183"/>
                  </a:cubicBezTo>
                  <a:lnTo>
                    <a:pt x="8834711" y="12790183"/>
                  </a:lnTo>
                  <a:cubicBezTo>
                    <a:pt x="8858841" y="12790183"/>
                    <a:pt x="8877891" y="12771133"/>
                    <a:pt x="8877891" y="12747002"/>
                  </a:cubicBezTo>
                  <a:lnTo>
                    <a:pt x="8877891" y="40640"/>
                  </a:lnTo>
                  <a:cubicBezTo>
                    <a:pt x="8877891" y="21590"/>
                    <a:pt x="8865191" y="6350"/>
                    <a:pt x="8848681" y="0"/>
                  </a:cubicBezTo>
                  <a:lnTo>
                    <a:pt x="8848681" y="12703823"/>
                  </a:lnTo>
                  <a:cubicBezTo>
                    <a:pt x="8848681" y="12734302"/>
                    <a:pt x="8823281" y="12759702"/>
                    <a:pt x="8792801" y="1275970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8880431" cy="12792722"/>
            </a:xfrm>
            <a:custGeom>
              <a:avLst/>
              <a:gdLst/>
              <a:ahLst/>
              <a:cxnLst/>
              <a:rect r="r" b="b" t="t" l="l"/>
              <a:pathLst>
                <a:path h="12792722" w="8880431">
                  <a:moveTo>
                    <a:pt x="43180" y="12792722"/>
                  </a:moveTo>
                  <a:lnTo>
                    <a:pt x="8837251" y="12792722"/>
                  </a:lnTo>
                  <a:cubicBezTo>
                    <a:pt x="8861381" y="12792722"/>
                    <a:pt x="8880431" y="12773672"/>
                    <a:pt x="8880431" y="12749543"/>
                  </a:cubicBezTo>
                  <a:lnTo>
                    <a:pt x="8880431" y="43180"/>
                  </a:lnTo>
                  <a:cubicBezTo>
                    <a:pt x="8880431" y="19050"/>
                    <a:pt x="8861381" y="0"/>
                    <a:pt x="883725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49543"/>
                  </a:lnTo>
                  <a:cubicBezTo>
                    <a:pt x="0" y="12773672"/>
                    <a:pt x="19050" y="12792722"/>
                    <a:pt x="43180" y="12792722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47741" cy="12861303"/>
            </a:xfrm>
            <a:custGeom>
              <a:avLst/>
              <a:gdLst/>
              <a:ahLst/>
              <a:cxnLst/>
              <a:rect r="r" b="b" t="t" l="l"/>
              <a:pathLst>
                <a:path h="12861303" w="8947741">
                  <a:moveTo>
                    <a:pt x="8904561" y="44450"/>
                  </a:moveTo>
                  <a:cubicBezTo>
                    <a:pt x="8899481" y="19050"/>
                    <a:pt x="8876621" y="0"/>
                    <a:pt x="884995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62243"/>
                  </a:lnTo>
                  <a:cubicBezTo>
                    <a:pt x="0" y="12788912"/>
                    <a:pt x="17780" y="12810503"/>
                    <a:pt x="43180" y="12816853"/>
                  </a:cubicBezTo>
                  <a:cubicBezTo>
                    <a:pt x="48260" y="12842253"/>
                    <a:pt x="71120" y="12861303"/>
                    <a:pt x="97790" y="12861303"/>
                  </a:cubicBezTo>
                  <a:lnTo>
                    <a:pt x="8891861" y="12861303"/>
                  </a:lnTo>
                  <a:cubicBezTo>
                    <a:pt x="8922341" y="12861303"/>
                    <a:pt x="8947741" y="12835903"/>
                    <a:pt x="8947741" y="12805422"/>
                  </a:cubicBezTo>
                  <a:lnTo>
                    <a:pt x="8947741" y="99060"/>
                  </a:lnTo>
                  <a:cubicBezTo>
                    <a:pt x="8947741" y="72390"/>
                    <a:pt x="8929961" y="50800"/>
                    <a:pt x="8904561" y="44450"/>
                  </a:cubicBezTo>
                  <a:close/>
                  <a:moveTo>
                    <a:pt x="12700" y="12762243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849951" y="12700"/>
                  </a:lnTo>
                  <a:cubicBezTo>
                    <a:pt x="8874081" y="12700"/>
                    <a:pt x="8893131" y="31750"/>
                    <a:pt x="8893131" y="55880"/>
                  </a:cubicBezTo>
                  <a:lnTo>
                    <a:pt x="8893131" y="12762243"/>
                  </a:lnTo>
                  <a:cubicBezTo>
                    <a:pt x="8893131" y="12786372"/>
                    <a:pt x="8874081" y="12805422"/>
                    <a:pt x="8849951" y="12805422"/>
                  </a:cubicBezTo>
                  <a:lnTo>
                    <a:pt x="55880" y="12805422"/>
                  </a:lnTo>
                  <a:cubicBezTo>
                    <a:pt x="31750" y="12805422"/>
                    <a:pt x="12700" y="12786372"/>
                    <a:pt x="12700" y="12762243"/>
                  </a:cubicBezTo>
                  <a:close/>
                  <a:moveTo>
                    <a:pt x="8935041" y="12805422"/>
                  </a:moveTo>
                  <a:cubicBezTo>
                    <a:pt x="8935041" y="12829553"/>
                    <a:pt x="8915991" y="12848603"/>
                    <a:pt x="8891861" y="12848603"/>
                  </a:cubicBezTo>
                  <a:lnTo>
                    <a:pt x="97790" y="12848603"/>
                  </a:lnTo>
                  <a:cubicBezTo>
                    <a:pt x="78740" y="12848603"/>
                    <a:pt x="62230" y="12835903"/>
                    <a:pt x="57150" y="12818122"/>
                  </a:cubicBezTo>
                  <a:lnTo>
                    <a:pt x="8849951" y="12818122"/>
                  </a:lnTo>
                  <a:cubicBezTo>
                    <a:pt x="8880431" y="12818122"/>
                    <a:pt x="8905831" y="12792722"/>
                    <a:pt x="8905831" y="12762243"/>
                  </a:cubicBezTo>
                  <a:lnTo>
                    <a:pt x="8905831" y="58420"/>
                  </a:lnTo>
                  <a:cubicBezTo>
                    <a:pt x="8922341" y="64770"/>
                    <a:pt x="8935041" y="80010"/>
                    <a:pt x="8935041" y="99060"/>
                  </a:cubicBezTo>
                  <a:lnTo>
                    <a:pt x="8935041" y="1280542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-5400000">
            <a:off x="8666400" y="1029634"/>
            <a:ext cx="955201" cy="2822672"/>
          </a:xfrm>
          <a:custGeom>
            <a:avLst/>
            <a:gdLst/>
            <a:ahLst/>
            <a:cxnLst/>
            <a:rect r="r" b="b" t="t" l="l"/>
            <a:pathLst>
              <a:path h="2822672" w="955201">
                <a:moveTo>
                  <a:pt x="0" y="0"/>
                </a:moveTo>
                <a:lnTo>
                  <a:pt x="955200" y="0"/>
                </a:lnTo>
                <a:lnTo>
                  <a:pt x="955200" y="2822673"/>
                </a:lnTo>
                <a:lnTo>
                  <a:pt x="0" y="2822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69613" y="3050789"/>
            <a:ext cx="4950481" cy="6356958"/>
          </a:xfrm>
          <a:custGeom>
            <a:avLst/>
            <a:gdLst/>
            <a:ahLst/>
            <a:cxnLst/>
            <a:rect r="r" b="b" t="t" l="l"/>
            <a:pathLst>
              <a:path h="6356958" w="4950481">
                <a:moveTo>
                  <a:pt x="0" y="0"/>
                </a:moveTo>
                <a:lnTo>
                  <a:pt x="4950481" y="0"/>
                </a:lnTo>
                <a:lnTo>
                  <a:pt x="495048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456491" y="2081634"/>
            <a:ext cx="5294691" cy="7593848"/>
            <a:chOff x="0" y="0"/>
            <a:chExt cx="8619377" cy="123622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57150" y="58420"/>
              <a:ext cx="8549527" cy="12291120"/>
            </a:xfrm>
            <a:custGeom>
              <a:avLst/>
              <a:gdLst/>
              <a:ahLst/>
              <a:cxnLst/>
              <a:rect r="r" b="b" t="t" l="l"/>
              <a:pathLst>
                <a:path h="12291120" w="8549527">
                  <a:moveTo>
                    <a:pt x="8464438" y="12260640"/>
                  </a:moveTo>
                  <a:lnTo>
                    <a:pt x="0" y="12260640"/>
                  </a:lnTo>
                  <a:cubicBezTo>
                    <a:pt x="5080" y="12278420"/>
                    <a:pt x="21590" y="12291120"/>
                    <a:pt x="40640" y="12291120"/>
                  </a:cubicBezTo>
                  <a:lnTo>
                    <a:pt x="8506347" y="12291120"/>
                  </a:lnTo>
                  <a:cubicBezTo>
                    <a:pt x="8530477" y="12291120"/>
                    <a:pt x="8549527" y="12272070"/>
                    <a:pt x="8549527" y="12247940"/>
                  </a:cubicBezTo>
                  <a:lnTo>
                    <a:pt x="8549527" y="40640"/>
                  </a:lnTo>
                  <a:cubicBezTo>
                    <a:pt x="8549527" y="21590"/>
                    <a:pt x="8536827" y="6350"/>
                    <a:pt x="8520317" y="0"/>
                  </a:cubicBezTo>
                  <a:lnTo>
                    <a:pt x="8520317" y="12204760"/>
                  </a:lnTo>
                  <a:cubicBezTo>
                    <a:pt x="8520317" y="12235240"/>
                    <a:pt x="8494917" y="12260640"/>
                    <a:pt x="8464438" y="122606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8552067" cy="12293660"/>
            </a:xfrm>
            <a:custGeom>
              <a:avLst/>
              <a:gdLst/>
              <a:ahLst/>
              <a:cxnLst/>
              <a:rect r="r" b="b" t="t" l="l"/>
              <a:pathLst>
                <a:path h="12293660" w="8552067">
                  <a:moveTo>
                    <a:pt x="43180" y="12293660"/>
                  </a:moveTo>
                  <a:lnTo>
                    <a:pt x="8508888" y="12293660"/>
                  </a:lnTo>
                  <a:cubicBezTo>
                    <a:pt x="8533017" y="12293660"/>
                    <a:pt x="8552067" y="12274610"/>
                    <a:pt x="8552067" y="12250480"/>
                  </a:cubicBezTo>
                  <a:lnTo>
                    <a:pt x="8552067" y="43180"/>
                  </a:lnTo>
                  <a:cubicBezTo>
                    <a:pt x="8552067" y="19050"/>
                    <a:pt x="8533017" y="0"/>
                    <a:pt x="850888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250480"/>
                  </a:lnTo>
                  <a:cubicBezTo>
                    <a:pt x="0" y="12274610"/>
                    <a:pt x="19050" y="12293660"/>
                    <a:pt x="43180" y="1229366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619377" cy="12362240"/>
            </a:xfrm>
            <a:custGeom>
              <a:avLst/>
              <a:gdLst/>
              <a:ahLst/>
              <a:cxnLst/>
              <a:rect r="r" b="b" t="t" l="l"/>
              <a:pathLst>
                <a:path h="12362240" w="8619377">
                  <a:moveTo>
                    <a:pt x="8576197" y="44450"/>
                  </a:moveTo>
                  <a:cubicBezTo>
                    <a:pt x="8571117" y="19050"/>
                    <a:pt x="8548257" y="0"/>
                    <a:pt x="852158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263180"/>
                  </a:lnTo>
                  <a:cubicBezTo>
                    <a:pt x="0" y="12289850"/>
                    <a:pt x="17780" y="12311440"/>
                    <a:pt x="43180" y="12317790"/>
                  </a:cubicBezTo>
                  <a:cubicBezTo>
                    <a:pt x="48260" y="12343190"/>
                    <a:pt x="71120" y="12362240"/>
                    <a:pt x="97790" y="12362240"/>
                  </a:cubicBezTo>
                  <a:lnTo>
                    <a:pt x="8563497" y="12362240"/>
                  </a:lnTo>
                  <a:cubicBezTo>
                    <a:pt x="8593977" y="12362240"/>
                    <a:pt x="8619377" y="12336840"/>
                    <a:pt x="8619377" y="12306360"/>
                  </a:cubicBezTo>
                  <a:lnTo>
                    <a:pt x="8619377" y="99060"/>
                  </a:lnTo>
                  <a:cubicBezTo>
                    <a:pt x="8619377" y="72390"/>
                    <a:pt x="8601597" y="50800"/>
                    <a:pt x="8576197" y="44450"/>
                  </a:cubicBezTo>
                  <a:close/>
                  <a:moveTo>
                    <a:pt x="12700" y="1226318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521588" y="12700"/>
                  </a:lnTo>
                  <a:cubicBezTo>
                    <a:pt x="8545717" y="12700"/>
                    <a:pt x="8564767" y="31750"/>
                    <a:pt x="8564767" y="55880"/>
                  </a:cubicBezTo>
                  <a:lnTo>
                    <a:pt x="8564767" y="12263180"/>
                  </a:lnTo>
                  <a:cubicBezTo>
                    <a:pt x="8564767" y="12287310"/>
                    <a:pt x="8545717" y="12306360"/>
                    <a:pt x="8521588" y="12306360"/>
                  </a:cubicBezTo>
                  <a:lnTo>
                    <a:pt x="55880" y="12306360"/>
                  </a:lnTo>
                  <a:cubicBezTo>
                    <a:pt x="31750" y="12306360"/>
                    <a:pt x="12700" y="12287310"/>
                    <a:pt x="12700" y="12263180"/>
                  </a:cubicBezTo>
                  <a:close/>
                  <a:moveTo>
                    <a:pt x="8606677" y="12306360"/>
                  </a:moveTo>
                  <a:cubicBezTo>
                    <a:pt x="8606677" y="12330490"/>
                    <a:pt x="8587627" y="12349540"/>
                    <a:pt x="8563497" y="12349540"/>
                  </a:cubicBezTo>
                  <a:lnTo>
                    <a:pt x="97790" y="12349540"/>
                  </a:lnTo>
                  <a:cubicBezTo>
                    <a:pt x="78740" y="12349540"/>
                    <a:pt x="62230" y="12336840"/>
                    <a:pt x="57150" y="12319060"/>
                  </a:cubicBezTo>
                  <a:lnTo>
                    <a:pt x="8521588" y="12319060"/>
                  </a:lnTo>
                  <a:cubicBezTo>
                    <a:pt x="8552067" y="12319060"/>
                    <a:pt x="8577467" y="12293660"/>
                    <a:pt x="8577467" y="12263180"/>
                  </a:cubicBezTo>
                  <a:lnTo>
                    <a:pt x="8577467" y="58420"/>
                  </a:lnTo>
                  <a:cubicBezTo>
                    <a:pt x="8593977" y="64770"/>
                    <a:pt x="8606677" y="80010"/>
                    <a:pt x="8606677" y="99060"/>
                  </a:cubicBezTo>
                  <a:lnTo>
                    <a:pt x="8606677" y="1230636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-5400000">
            <a:off x="14438170" y="1309873"/>
            <a:ext cx="955201" cy="2822672"/>
          </a:xfrm>
          <a:custGeom>
            <a:avLst/>
            <a:gdLst/>
            <a:ahLst/>
            <a:cxnLst/>
            <a:rect r="r" b="b" t="t" l="l"/>
            <a:pathLst>
              <a:path h="2822672" w="955201">
                <a:moveTo>
                  <a:pt x="0" y="0"/>
                </a:moveTo>
                <a:lnTo>
                  <a:pt x="955201" y="0"/>
                </a:lnTo>
                <a:lnTo>
                  <a:pt x="955201" y="2822672"/>
                </a:lnTo>
                <a:lnTo>
                  <a:pt x="0" y="2822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848081" y="3419372"/>
            <a:ext cx="4511511" cy="6086355"/>
          </a:xfrm>
          <a:custGeom>
            <a:avLst/>
            <a:gdLst/>
            <a:ahLst/>
            <a:cxnLst/>
            <a:rect r="r" b="b" t="t" l="l"/>
            <a:pathLst>
              <a:path h="6086355" w="4511511">
                <a:moveTo>
                  <a:pt x="0" y="0"/>
                </a:moveTo>
                <a:lnTo>
                  <a:pt x="4511511" y="0"/>
                </a:lnTo>
                <a:lnTo>
                  <a:pt x="4511511" y="6086356"/>
                </a:lnTo>
                <a:lnTo>
                  <a:pt x="0" y="60863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3817176">
            <a:off x="5616364" y="1017820"/>
            <a:ext cx="863131" cy="2615548"/>
          </a:xfrm>
          <a:custGeom>
            <a:avLst/>
            <a:gdLst/>
            <a:ahLst/>
            <a:cxnLst/>
            <a:rect r="r" b="b" t="t" l="l"/>
            <a:pathLst>
              <a:path h="2615548" w="863131">
                <a:moveTo>
                  <a:pt x="0" y="0"/>
                </a:moveTo>
                <a:lnTo>
                  <a:pt x="863131" y="0"/>
                </a:lnTo>
                <a:lnTo>
                  <a:pt x="863131" y="2615548"/>
                </a:lnTo>
                <a:lnTo>
                  <a:pt x="0" y="2615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95513" y="3600125"/>
            <a:ext cx="3215035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Insights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36483" y="2094057"/>
            <a:ext cx="3215035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Pamphlet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308253" y="2329519"/>
            <a:ext cx="3215035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Feedback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6084767">
            <a:off x="11924130" y="166262"/>
            <a:ext cx="967400" cy="2931515"/>
          </a:xfrm>
          <a:custGeom>
            <a:avLst/>
            <a:gdLst/>
            <a:ahLst/>
            <a:cxnLst/>
            <a:rect r="r" b="b" t="t" l="l"/>
            <a:pathLst>
              <a:path h="2931515" w="967400">
                <a:moveTo>
                  <a:pt x="0" y="0"/>
                </a:moveTo>
                <a:lnTo>
                  <a:pt x="967400" y="0"/>
                </a:lnTo>
                <a:lnTo>
                  <a:pt x="967400" y="2931515"/>
                </a:lnTo>
                <a:lnTo>
                  <a:pt x="0" y="2931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010602" y="5833110"/>
            <a:ext cx="576262" cy="192405"/>
            <a:chOff x="0" y="0"/>
            <a:chExt cx="768350" cy="25654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5240" y="50800"/>
              <a:ext cx="735330" cy="226060"/>
            </a:xfrm>
            <a:custGeom>
              <a:avLst/>
              <a:gdLst/>
              <a:ahLst/>
              <a:cxnLst/>
              <a:rect r="r" b="b" t="t" l="l"/>
              <a:pathLst>
                <a:path h="226060" w="735330">
                  <a:moveTo>
                    <a:pt x="35560" y="0"/>
                  </a:moveTo>
                  <a:cubicBezTo>
                    <a:pt x="735330" y="35560"/>
                    <a:pt x="735330" y="118110"/>
                    <a:pt x="701040" y="152400"/>
                  </a:cubicBezTo>
                  <a:cubicBezTo>
                    <a:pt x="628650" y="224790"/>
                    <a:pt x="106680" y="226060"/>
                    <a:pt x="35560" y="154940"/>
                  </a:cubicBezTo>
                  <a:cubicBezTo>
                    <a:pt x="0" y="119380"/>
                    <a:pt x="35560" y="0"/>
                    <a:pt x="35560" y="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2827020" y="6885622"/>
            <a:ext cx="1736408" cy="206692"/>
            <a:chOff x="0" y="0"/>
            <a:chExt cx="2315210" cy="27559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1430" y="31750"/>
              <a:ext cx="2256790" cy="325120"/>
            </a:xfrm>
            <a:custGeom>
              <a:avLst/>
              <a:gdLst/>
              <a:ahLst/>
              <a:cxnLst/>
              <a:rect r="r" b="b" t="t" l="l"/>
              <a:pathLst>
                <a:path h="325120" w="2256790">
                  <a:moveTo>
                    <a:pt x="39370" y="38100"/>
                  </a:moveTo>
                  <a:cubicBezTo>
                    <a:pt x="1840230" y="33020"/>
                    <a:pt x="1844040" y="24130"/>
                    <a:pt x="1883410" y="20320"/>
                  </a:cubicBezTo>
                  <a:cubicBezTo>
                    <a:pt x="1946910" y="15240"/>
                    <a:pt x="2124710" y="0"/>
                    <a:pt x="2138680" y="19050"/>
                  </a:cubicBezTo>
                  <a:cubicBezTo>
                    <a:pt x="2143760" y="24130"/>
                    <a:pt x="2129790" y="33020"/>
                    <a:pt x="2132330" y="41910"/>
                  </a:cubicBezTo>
                  <a:cubicBezTo>
                    <a:pt x="2139950" y="64770"/>
                    <a:pt x="2256790" y="114300"/>
                    <a:pt x="2252980" y="135890"/>
                  </a:cubicBezTo>
                  <a:cubicBezTo>
                    <a:pt x="2249170" y="154940"/>
                    <a:pt x="2190750" y="163830"/>
                    <a:pt x="2147570" y="171450"/>
                  </a:cubicBezTo>
                  <a:cubicBezTo>
                    <a:pt x="2081530" y="181610"/>
                    <a:pt x="1963420" y="165100"/>
                    <a:pt x="1897380" y="170180"/>
                  </a:cubicBezTo>
                  <a:cubicBezTo>
                    <a:pt x="1854200" y="173990"/>
                    <a:pt x="1847850" y="184150"/>
                    <a:pt x="1789430" y="190500"/>
                  </a:cubicBezTo>
                  <a:cubicBezTo>
                    <a:pt x="1557020" y="210820"/>
                    <a:pt x="172720" y="325120"/>
                    <a:pt x="39370" y="191770"/>
                  </a:cubicBezTo>
                  <a:cubicBezTo>
                    <a:pt x="0" y="152400"/>
                    <a:pt x="39370" y="38100"/>
                    <a:pt x="39370" y="3810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1836420" y="7648575"/>
            <a:ext cx="1243012" cy="205740"/>
            <a:chOff x="0" y="0"/>
            <a:chExt cx="1657350" cy="2743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35560"/>
              <a:ext cx="1597660" cy="293370"/>
            </a:xfrm>
            <a:custGeom>
              <a:avLst/>
              <a:gdLst/>
              <a:ahLst/>
              <a:cxnLst/>
              <a:rect r="r" b="b" t="t" l="l"/>
              <a:pathLst>
                <a:path h="293370" w="1597660">
                  <a:moveTo>
                    <a:pt x="38100" y="34290"/>
                  </a:moveTo>
                  <a:cubicBezTo>
                    <a:pt x="1355090" y="30480"/>
                    <a:pt x="1475740" y="0"/>
                    <a:pt x="1485900" y="15240"/>
                  </a:cubicBezTo>
                  <a:cubicBezTo>
                    <a:pt x="1489710" y="20320"/>
                    <a:pt x="1471930" y="29210"/>
                    <a:pt x="1474470" y="38100"/>
                  </a:cubicBezTo>
                  <a:cubicBezTo>
                    <a:pt x="1478280" y="59690"/>
                    <a:pt x="1597660" y="111760"/>
                    <a:pt x="1592580" y="133350"/>
                  </a:cubicBezTo>
                  <a:cubicBezTo>
                    <a:pt x="1588770" y="153670"/>
                    <a:pt x="1510030" y="160020"/>
                    <a:pt x="1460500" y="168910"/>
                  </a:cubicBezTo>
                  <a:cubicBezTo>
                    <a:pt x="1397000" y="180340"/>
                    <a:pt x="1344930" y="182880"/>
                    <a:pt x="1243330" y="186690"/>
                  </a:cubicBezTo>
                  <a:cubicBezTo>
                    <a:pt x="1003300" y="196850"/>
                    <a:pt x="143510" y="293370"/>
                    <a:pt x="38100" y="187960"/>
                  </a:cubicBezTo>
                  <a:cubicBezTo>
                    <a:pt x="0" y="149860"/>
                    <a:pt x="38100" y="34290"/>
                    <a:pt x="38100" y="3429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3797617" y="5805488"/>
            <a:ext cx="1534477" cy="221933"/>
            <a:chOff x="0" y="0"/>
            <a:chExt cx="2045970" cy="29591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6510" y="20320"/>
              <a:ext cx="1982470" cy="308610"/>
            </a:xfrm>
            <a:custGeom>
              <a:avLst/>
              <a:gdLst/>
              <a:ahLst/>
              <a:cxnLst/>
              <a:rect r="r" b="b" t="t" l="l"/>
              <a:pathLst>
                <a:path h="308610" w="1982470">
                  <a:moveTo>
                    <a:pt x="43180" y="64770"/>
                  </a:moveTo>
                  <a:cubicBezTo>
                    <a:pt x="1094740" y="66040"/>
                    <a:pt x="1158240" y="46990"/>
                    <a:pt x="1281430" y="40640"/>
                  </a:cubicBezTo>
                  <a:cubicBezTo>
                    <a:pt x="1447800" y="30480"/>
                    <a:pt x="1844040" y="0"/>
                    <a:pt x="1868170" y="30480"/>
                  </a:cubicBezTo>
                  <a:cubicBezTo>
                    <a:pt x="1871980" y="35560"/>
                    <a:pt x="1860550" y="41910"/>
                    <a:pt x="1863090" y="50800"/>
                  </a:cubicBezTo>
                  <a:cubicBezTo>
                    <a:pt x="1869440" y="73660"/>
                    <a:pt x="1982470" y="128270"/>
                    <a:pt x="1978660" y="149860"/>
                  </a:cubicBezTo>
                  <a:cubicBezTo>
                    <a:pt x="1974850" y="168910"/>
                    <a:pt x="1927860" y="173990"/>
                    <a:pt x="1880870" y="182880"/>
                  </a:cubicBezTo>
                  <a:cubicBezTo>
                    <a:pt x="1769110" y="201930"/>
                    <a:pt x="1461770" y="182880"/>
                    <a:pt x="1294130" y="191770"/>
                  </a:cubicBezTo>
                  <a:cubicBezTo>
                    <a:pt x="1167130" y="199390"/>
                    <a:pt x="1099820" y="217170"/>
                    <a:pt x="960120" y="223520"/>
                  </a:cubicBezTo>
                  <a:cubicBezTo>
                    <a:pt x="728980" y="233680"/>
                    <a:pt x="118110" y="308610"/>
                    <a:pt x="34290" y="218440"/>
                  </a:cubicBezTo>
                  <a:cubicBezTo>
                    <a:pt x="0" y="181610"/>
                    <a:pt x="43180" y="64770"/>
                    <a:pt x="43180" y="6477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762952" y="6008370"/>
            <a:ext cx="1155382" cy="192405"/>
            <a:chOff x="0" y="0"/>
            <a:chExt cx="1540510" cy="2565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50800"/>
              <a:ext cx="1480820" cy="264160"/>
            </a:xfrm>
            <a:custGeom>
              <a:avLst/>
              <a:gdLst/>
              <a:ahLst/>
              <a:cxnLst/>
              <a:rect r="r" b="b" t="t" l="l"/>
              <a:pathLst>
                <a:path h="264160" w="1480820">
                  <a:moveTo>
                    <a:pt x="38100" y="0"/>
                  </a:moveTo>
                  <a:cubicBezTo>
                    <a:pt x="1399540" y="27940"/>
                    <a:pt x="1480820" y="92710"/>
                    <a:pt x="1475740" y="118110"/>
                  </a:cubicBezTo>
                  <a:cubicBezTo>
                    <a:pt x="1470660" y="140970"/>
                    <a:pt x="1393190" y="143510"/>
                    <a:pt x="1313180" y="152400"/>
                  </a:cubicBezTo>
                  <a:cubicBezTo>
                    <a:pt x="1089660" y="176530"/>
                    <a:pt x="147320" y="264160"/>
                    <a:pt x="38100" y="153670"/>
                  </a:cubicBezTo>
                  <a:cubicBezTo>
                    <a:pt x="0" y="115570"/>
                    <a:pt x="38100" y="0"/>
                    <a:pt x="38100" y="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8" id="38"/>
          <p:cNvGrpSpPr/>
          <p:nvPr/>
        </p:nvGrpSpPr>
        <p:grpSpPr>
          <a:xfrm rot="0">
            <a:off x="7611428" y="3865245"/>
            <a:ext cx="2510790" cy="216217"/>
            <a:chOff x="0" y="0"/>
            <a:chExt cx="3347720" cy="2882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25400" y="8890"/>
              <a:ext cx="3272790" cy="252730"/>
            </a:xfrm>
            <a:custGeom>
              <a:avLst/>
              <a:gdLst/>
              <a:ahLst/>
              <a:cxnLst/>
              <a:rect r="r" b="b" t="t" l="l"/>
              <a:pathLst>
                <a:path h="252730" w="3272790">
                  <a:moveTo>
                    <a:pt x="33020" y="69850"/>
                  </a:moveTo>
                  <a:cubicBezTo>
                    <a:pt x="2150110" y="71120"/>
                    <a:pt x="2244090" y="55880"/>
                    <a:pt x="2419350" y="50800"/>
                  </a:cubicBezTo>
                  <a:cubicBezTo>
                    <a:pt x="2628900" y="44450"/>
                    <a:pt x="3048000" y="0"/>
                    <a:pt x="3108960" y="41910"/>
                  </a:cubicBezTo>
                  <a:cubicBezTo>
                    <a:pt x="3122930" y="52070"/>
                    <a:pt x="3110230" y="69850"/>
                    <a:pt x="3122930" y="81280"/>
                  </a:cubicBezTo>
                  <a:cubicBezTo>
                    <a:pt x="3145790" y="101600"/>
                    <a:pt x="3268980" y="97790"/>
                    <a:pt x="3270250" y="115570"/>
                  </a:cubicBezTo>
                  <a:cubicBezTo>
                    <a:pt x="3272790" y="134620"/>
                    <a:pt x="3163570" y="180340"/>
                    <a:pt x="3108960" y="194310"/>
                  </a:cubicBezTo>
                  <a:cubicBezTo>
                    <a:pt x="3055620" y="208280"/>
                    <a:pt x="3014980" y="200660"/>
                    <a:pt x="2945130" y="201930"/>
                  </a:cubicBezTo>
                  <a:cubicBezTo>
                    <a:pt x="2820670" y="205740"/>
                    <a:pt x="2594610" y="198120"/>
                    <a:pt x="2423160" y="203200"/>
                  </a:cubicBezTo>
                  <a:cubicBezTo>
                    <a:pt x="2258060" y="207010"/>
                    <a:pt x="2147570" y="223520"/>
                    <a:pt x="1935480" y="228600"/>
                  </a:cubicBezTo>
                  <a:cubicBezTo>
                    <a:pt x="1535430" y="238760"/>
                    <a:pt x="482600" y="231140"/>
                    <a:pt x="203200" y="227330"/>
                  </a:cubicBezTo>
                  <a:cubicBezTo>
                    <a:pt x="113030" y="227330"/>
                    <a:pt x="52070" y="252730"/>
                    <a:pt x="25400" y="223520"/>
                  </a:cubicBezTo>
                  <a:cubicBezTo>
                    <a:pt x="0" y="195580"/>
                    <a:pt x="33020" y="69850"/>
                    <a:pt x="33020" y="6985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7606665" y="7118985"/>
            <a:ext cx="709612" cy="199072"/>
            <a:chOff x="0" y="0"/>
            <a:chExt cx="946150" cy="26543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15240" y="60960"/>
              <a:ext cx="915670" cy="237490"/>
            </a:xfrm>
            <a:custGeom>
              <a:avLst/>
              <a:gdLst/>
              <a:ahLst/>
              <a:cxnLst/>
              <a:rect r="r" b="b" t="t" l="l"/>
              <a:pathLst>
                <a:path h="237490" w="915670">
                  <a:moveTo>
                    <a:pt x="35560" y="0"/>
                  </a:moveTo>
                  <a:cubicBezTo>
                    <a:pt x="915670" y="25400"/>
                    <a:pt x="915670" y="106680"/>
                    <a:pt x="880110" y="142240"/>
                  </a:cubicBezTo>
                  <a:cubicBezTo>
                    <a:pt x="796290" y="227330"/>
                    <a:pt x="120650" y="237490"/>
                    <a:pt x="35560" y="153670"/>
                  </a:cubicBezTo>
                  <a:cubicBezTo>
                    <a:pt x="0" y="118110"/>
                    <a:pt x="35560" y="0"/>
                    <a:pt x="35560" y="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2" id="42"/>
          <p:cNvGrpSpPr/>
          <p:nvPr/>
        </p:nvGrpSpPr>
        <p:grpSpPr>
          <a:xfrm rot="0">
            <a:off x="7762875" y="8148638"/>
            <a:ext cx="1291590" cy="268605"/>
            <a:chOff x="0" y="0"/>
            <a:chExt cx="1722120" cy="35814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3970" y="10160"/>
              <a:ext cx="1686560" cy="379730"/>
            </a:xfrm>
            <a:custGeom>
              <a:avLst/>
              <a:gdLst/>
              <a:ahLst/>
              <a:cxnLst/>
              <a:rect r="r" b="b" t="t" l="l"/>
              <a:pathLst>
                <a:path h="379730" w="1686560">
                  <a:moveTo>
                    <a:pt x="36830" y="142240"/>
                  </a:moveTo>
                  <a:cubicBezTo>
                    <a:pt x="934720" y="139700"/>
                    <a:pt x="947420" y="140970"/>
                    <a:pt x="998220" y="133350"/>
                  </a:cubicBezTo>
                  <a:cubicBezTo>
                    <a:pt x="1079500" y="123190"/>
                    <a:pt x="1211580" y="87630"/>
                    <a:pt x="1320800" y="72390"/>
                  </a:cubicBezTo>
                  <a:cubicBezTo>
                    <a:pt x="1431290" y="57150"/>
                    <a:pt x="1611630" y="0"/>
                    <a:pt x="1656080" y="40640"/>
                  </a:cubicBezTo>
                  <a:cubicBezTo>
                    <a:pt x="1686560" y="68580"/>
                    <a:pt x="1682750" y="163830"/>
                    <a:pt x="1656080" y="193040"/>
                  </a:cubicBezTo>
                  <a:cubicBezTo>
                    <a:pt x="1626870" y="224790"/>
                    <a:pt x="1543050" y="196850"/>
                    <a:pt x="1466850" y="205740"/>
                  </a:cubicBezTo>
                  <a:cubicBezTo>
                    <a:pt x="1348740" y="220980"/>
                    <a:pt x="1123950" y="271780"/>
                    <a:pt x="1017270" y="285750"/>
                  </a:cubicBezTo>
                  <a:cubicBezTo>
                    <a:pt x="957580" y="292100"/>
                    <a:pt x="942340" y="292100"/>
                    <a:pt x="876300" y="294640"/>
                  </a:cubicBezTo>
                  <a:cubicBezTo>
                    <a:pt x="713740" y="299720"/>
                    <a:pt x="120650" y="379730"/>
                    <a:pt x="36830" y="295910"/>
                  </a:cubicBezTo>
                  <a:cubicBezTo>
                    <a:pt x="0" y="260350"/>
                    <a:pt x="36830" y="142240"/>
                    <a:pt x="36830" y="14224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4" id="44"/>
          <p:cNvGrpSpPr/>
          <p:nvPr/>
        </p:nvGrpSpPr>
        <p:grpSpPr>
          <a:xfrm rot="0">
            <a:off x="15179993" y="6352222"/>
            <a:ext cx="882968" cy="226695"/>
            <a:chOff x="0" y="0"/>
            <a:chExt cx="1177290" cy="30226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9050" y="26670"/>
              <a:ext cx="1108710" cy="274320"/>
            </a:xfrm>
            <a:custGeom>
              <a:avLst/>
              <a:gdLst/>
              <a:ahLst/>
              <a:cxnLst/>
              <a:rect r="r" b="b" t="t" l="l"/>
              <a:pathLst>
                <a:path h="274320" w="1108710">
                  <a:moveTo>
                    <a:pt x="38100" y="64770"/>
                  </a:moveTo>
                  <a:cubicBezTo>
                    <a:pt x="652780" y="64770"/>
                    <a:pt x="966470" y="0"/>
                    <a:pt x="986790" y="24130"/>
                  </a:cubicBezTo>
                  <a:cubicBezTo>
                    <a:pt x="990600" y="29210"/>
                    <a:pt x="977900" y="35560"/>
                    <a:pt x="980440" y="43180"/>
                  </a:cubicBezTo>
                  <a:cubicBezTo>
                    <a:pt x="988060" y="64770"/>
                    <a:pt x="1108710" y="107950"/>
                    <a:pt x="1106170" y="130810"/>
                  </a:cubicBezTo>
                  <a:cubicBezTo>
                    <a:pt x="1103630" y="151130"/>
                    <a:pt x="1045210" y="163830"/>
                    <a:pt x="994410" y="176530"/>
                  </a:cubicBezTo>
                  <a:cubicBezTo>
                    <a:pt x="887730" y="201930"/>
                    <a:pt x="655320" y="217170"/>
                    <a:pt x="491490" y="223520"/>
                  </a:cubicBezTo>
                  <a:cubicBezTo>
                    <a:pt x="335280" y="229870"/>
                    <a:pt x="85090" y="274320"/>
                    <a:pt x="31750" y="218440"/>
                  </a:cubicBezTo>
                  <a:cubicBezTo>
                    <a:pt x="0" y="185420"/>
                    <a:pt x="38100" y="64770"/>
                    <a:pt x="38100" y="64770"/>
                  </a:cubicBezTo>
                </a:path>
              </a:pathLst>
            </a:custGeom>
            <a:solidFill>
              <a:srgbClr val="FFF234">
                <a:alpha val="4078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6" id="46"/>
          <p:cNvGrpSpPr/>
          <p:nvPr/>
        </p:nvGrpSpPr>
        <p:grpSpPr>
          <a:xfrm rot="0">
            <a:off x="13731240" y="7564755"/>
            <a:ext cx="962025" cy="196215"/>
            <a:chOff x="0" y="0"/>
            <a:chExt cx="1282700" cy="26162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13970" y="50800"/>
              <a:ext cx="1254760" cy="262890"/>
            </a:xfrm>
            <a:custGeom>
              <a:avLst/>
              <a:gdLst/>
              <a:ahLst/>
              <a:cxnLst/>
              <a:rect r="r" b="b" t="t" l="l"/>
              <a:pathLst>
                <a:path h="262890" w="1254760">
                  <a:moveTo>
                    <a:pt x="41910" y="0"/>
                  </a:moveTo>
                  <a:cubicBezTo>
                    <a:pt x="1254760" y="44450"/>
                    <a:pt x="1254760" y="121920"/>
                    <a:pt x="1216660" y="158750"/>
                  </a:cubicBezTo>
                  <a:cubicBezTo>
                    <a:pt x="1112520" y="262890"/>
                    <a:pt x="137160" y="257810"/>
                    <a:pt x="36830" y="153670"/>
                  </a:cubicBezTo>
                  <a:cubicBezTo>
                    <a:pt x="0" y="115570"/>
                    <a:pt x="41910" y="0"/>
                    <a:pt x="41910" y="0"/>
                  </a:cubicBezTo>
                </a:path>
              </a:pathLst>
            </a:custGeom>
            <a:solidFill>
              <a:srgbClr val="FFF234">
                <a:alpha val="40784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25774" y="1409467"/>
            <a:ext cx="8964977" cy="2015266"/>
            <a:chOff x="0" y="0"/>
            <a:chExt cx="14485782" cy="32563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25774" y="4356762"/>
            <a:ext cx="8964977" cy="2015266"/>
            <a:chOff x="0" y="0"/>
            <a:chExt cx="14485782" cy="32563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4415932" cy="3185185"/>
            </a:xfrm>
            <a:custGeom>
              <a:avLst/>
              <a:gdLst/>
              <a:ahLst/>
              <a:cxnLst/>
              <a:rect r="r" b="b" t="t" l="l"/>
              <a:pathLst>
                <a:path h="3185185" w="14415932">
                  <a:moveTo>
                    <a:pt x="14330843" y="3154705"/>
                  </a:moveTo>
                  <a:lnTo>
                    <a:pt x="0" y="3154705"/>
                  </a:lnTo>
                  <a:cubicBezTo>
                    <a:pt x="5080" y="3172485"/>
                    <a:pt x="21590" y="3185185"/>
                    <a:pt x="40640" y="3185185"/>
                  </a:cubicBezTo>
                  <a:lnTo>
                    <a:pt x="14372752" y="3185185"/>
                  </a:lnTo>
                  <a:cubicBezTo>
                    <a:pt x="14396882" y="3185185"/>
                    <a:pt x="14415932" y="3166135"/>
                    <a:pt x="14415932" y="3142005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098825"/>
                  </a:lnTo>
                  <a:cubicBezTo>
                    <a:pt x="14386722" y="3129305"/>
                    <a:pt x="14361322" y="3154705"/>
                    <a:pt x="14330843" y="31547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4418472" cy="3187725"/>
            </a:xfrm>
            <a:custGeom>
              <a:avLst/>
              <a:gdLst/>
              <a:ahLst/>
              <a:cxnLst/>
              <a:rect r="r" b="b" t="t" l="l"/>
              <a:pathLst>
                <a:path h="3187725" w="14418472">
                  <a:moveTo>
                    <a:pt x="43180" y="3187725"/>
                  </a:moveTo>
                  <a:lnTo>
                    <a:pt x="14375293" y="3187725"/>
                  </a:lnTo>
                  <a:cubicBezTo>
                    <a:pt x="14399422" y="3187725"/>
                    <a:pt x="14418472" y="3168675"/>
                    <a:pt x="14418472" y="3144545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144545"/>
                  </a:lnTo>
                  <a:cubicBezTo>
                    <a:pt x="0" y="3168675"/>
                    <a:pt x="19050" y="3187725"/>
                    <a:pt x="43180" y="318772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85782" cy="3256305"/>
            </a:xfrm>
            <a:custGeom>
              <a:avLst/>
              <a:gdLst/>
              <a:ahLst/>
              <a:cxnLst/>
              <a:rect r="r" b="b" t="t" l="l"/>
              <a:pathLst>
                <a:path h="3256305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157245"/>
                  </a:lnTo>
                  <a:cubicBezTo>
                    <a:pt x="0" y="3183915"/>
                    <a:pt x="17780" y="3205505"/>
                    <a:pt x="43180" y="3211855"/>
                  </a:cubicBezTo>
                  <a:cubicBezTo>
                    <a:pt x="48260" y="3237255"/>
                    <a:pt x="71120" y="3256305"/>
                    <a:pt x="97790" y="3256305"/>
                  </a:cubicBezTo>
                  <a:lnTo>
                    <a:pt x="14429902" y="3256305"/>
                  </a:lnTo>
                  <a:cubicBezTo>
                    <a:pt x="14460382" y="3256305"/>
                    <a:pt x="14485782" y="3230905"/>
                    <a:pt x="14485782" y="3200425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157245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157245"/>
                  </a:lnTo>
                  <a:cubicBezTo>
                    <a:pt x="14431172" y="3181375"/>
                    <a:pt x="14412122" y="3200425"/>
                    <a:pt x="14387993" y="3200425"/>
                  </a:cubicBezTo>
                  <a:lnTo>
                    <a:pt x="55880" y="3200425"/>
                  </a:lnTo>
                  <a:cubicBezTo>
                    <a:pt x="31750" y="3200425"/>
                    <a:pt x="12700" y="3181375"/>
                    <a:pt x="12700" y="3157245"/>
                  </a:cubicBezTo>
                  <a:close/>
                  <a:moveTo>
                    <a:pt x="14473082" y="3200425"/>
                  </a:moveTo>
                  <a:cubicBezTo>
                    <a:pt x="14473082" y="3224555"/>
                    <a:pt x="14454032" y="3243605"/>
                    <a:pt x="14429902" y="3243605"/>
                  </a:cubicBezTo>
                  <a:lnTo>
                    <a:pt x="97790" y="3243605"/>
                  </a:lnTo>
                  <a:cubicBezTo>
                    <a:pt x="78740" y="3243605"/>
                    <a:pt x="62230" y="3230905"/>
                    <a:pt x="57150" y="3213125"/>
                  </a:cubicBezTo>
                  <a:lnTo>
                    <a:pt x="14387993" y="3213125"/>
                  </a:lnTo>
                  <a:cubicBezTo>
                    <a:pt x="14418472" y="3213125"/>
                    <a:pt x="14443872" y="3187725"/>
                    <a:pt x="14443872" y="3157245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20042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325774" y="7384303"/>
            <a:ext cx="8964977" cy="2377629"/>
            <a:chOff x="0" y="0"/>
            <a:chExt cx="14485782" cy="38418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4415932" cy="3770698"/>
            </a:xfrm>
            <a:custGeom>
              <a:avLst/>
              <a:gdLst/>
              <a:ahLst/>
              <a:cxnLst/>
              <a:rect r="r" b="b" t="t" l="l"/>
              <a:pathLst>
                <a:path h="3770698" w="14415932">
                  <a:moveTo>
                    <a:pt x="14330843" y="3740218"/>
                  </a:moveTo>
                  <a:lnTo>
                    <a:pt x="0" y="3740218"/>
                  </a:lnTo>
                  <a:cubicBezTo>
                    <a:pt x="5080" y="3757998"/>
                    <a:pt x="21590" y="3770698"/>
                    <a:pt x="40640" y="3770698"/>
                  </a:cubicBezTo>
                  <a:lnTo>
                    <a:pt x="14372752" y="3770698"/>
                  </a:lnTo>
                  <a:cubicBezTo>
                    <a:pt x="14396882" y="3770698"/>
                    <a:pt x="14415932" y="3751648"/>
                    <a:pt x="14415932" y="3727518"/>
                  </a:cubicBezTo>
                  <a:lnTo>
                    <a:pt x="14415932" y="40640"/>
                  </a:lnTo>
                  <a:cubicBezTo>
                    <a:pt x="14415932" y="21590"/>
                    <a:pt x="14403232" y="6350"/>
                    <a:pt x="14386722" y="0"/>
                  </a:cubicBezTo>
                  <a:lnTo>
                    <a:pt x="14386722" y="3684338"/>
                  </a:lnTo>
                  <a:cubicBezTo>
                    <a:pt x="14386722" y="3714818"/>
                    <a:pt x="14361322" y="3740218"/>
                    <a:pt x="14330843" y="374021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4418472" cy="3773238"/>
            </a:xfrm>
            <a:custGeom>
              <a:avLst/>
              <a:gdLst/>
              <a:ahLst/>
              <a:cxnLst/>
              <a:rect r="r" b="b" t="t" l="l"/>
              <a:pathLst>
                <a:path h="3773238" w="14418472">
                  <a:moveTo>
                    <a:pt x="43180" y="3773238"/>
                  </a:moveTo>
                  <a:lnTo>
                    <a:pt x="14375293" y="3773238"/>
                  </a:lnTo>
                  <a:cubicBezTo>
                    <a:pt x="14399422" y="3773238"/>
                    <a:pt x="14418472" y="3754188"/>
                    <a:pt x="14418472" y="3730058"/>
                  </a:cubicBezTo>
                  <a:lnTo>
                    <a:pt x="14418472" y="43180"/>
                  </a:lnTo>
                  <a:cubicBezTo>
                    <a:pt x="14418472" y="19050"/>
                    <a:pt x="14399422" y="0"/>
                    <a:pt x="1437529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3730058"/>
                  </a:lnTo>
                  <a:cubicBezTo>
                    <a:pt x="0" y="3754188"/>
                    <a:pt x="19050" y="3773238"/>
                    <a:pt x="43180" y="3773238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485782" cy="3841818"/>
            </a:xfrm>
            <a:custGeom>
              <a:avLst/>
              <a:gdLst/>
              <a:ahLst/>
              <a:cxnLst/>
              <a:rect r="r" b="b" t="t" l="l"/>
              <a:pathLst>
                <a:path h="3841818" w="14485782">
                  <a:moveTo>
                    <a:pt x="14442602" y="44450"/>
                  </a:moveTo>
                  <a:cubicBezTo>
                    <a:pt x="14437522" y="19050"/>
                    <a:pt x="14414663" y="0"/>
                    <a:pt x="1438799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3742758"/>
                  </a:lnTo>
                  <a:cubicBezTo>
                    <a:pt x="0" y="3769428"/>
                    <a:pt x="17780" y="3791018"/>
                    <a:pt x="43180" y="3797368"/>
                  </a:cubicBezTo>
                  <a:cubicBezTo>
                    <a:pt x="48260" y="3822768"/>
                    <a:pt x="71120" y="3841818"/>
                    <a:pt x="97790" y="3841818"/>
                  </a:cubicBezTo>
                  <a:lnTo>
                    <a:pt x="14429902" y="3841818"/>
                  </a:lnTo>
                  <a:cubicBezTo>
                    <a:pt x="14460382" y="3841818"/>
                    <a:pt x="14485782" y="3816418"/>
                    <a:pt x="14485782" y="3785938"/>
                  </a:cubicBezTo>
                  <a:lnTo>
                    <a:pt x="14485782" y="99060"/>
                  </a:lnTo>
                  <a:cubicBezTo>
                    <a:pt x="14485782" y="72390"/>
                    <a:pt x="14468002" y="50800"/>
                    <a:pt x="14442602" y="44450"/>
                  </a:cubicBezTo>
                  <a:close/>
                  <a:moveTo>
                    <a:pt x="12700" y="3742758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387993" y="12700"/>
                  </a:lnTo>
                  <a:cubicBezTo>
                    <a:pt x="14412122" y="12700"/>
                    <a:pt x="14431172" y="31750"/>
                    <a:pt x="14431172" y="55880"/>
                  </a:cubicBezTo>
                  <a:lnTo>
                    <a:pt x="14431172" y="3742758"/>
                  </a:lnTo>
                  <a:cubicBezTo>
                    <a:pt x="14431172" y="3766888"/>
                    <a:pt x="14412122" y="3785938"/>
                    <a:pt x="14387993" y="3785938"/>
                  </a:cubicBezTo>
                  <a:lnTo>
                    <a:pt x="55880" y="3785938"/>
                  </a:lnTo>
                  <a:cubicBezTo>
                    <a:pt x="31750" y="3785938"/>
                    <a:pt x="12700" y="3766888"/>
                    <a:pt x="12700" y="3742758"/>
                  </a:cubicBezTo>
                  <a:close/>
                  <a:moveTo>
                    <a:pt x="14473082" y="3785938"/>
                  </a:moveTo>
                  <a:cubicBezTo>
                    <a:pt x="14473082" y="3810068"/>
                    <a:pt x="14454032" y="3829118"/>
                    <a:pt x="14429902" y="3829118"/>
                  </a:cubicBezTo>
                  <a:lnTo>
                    <a:pt x="97790" y="3829118"/>
                  </a:lnTo>
                  <a:cubicBezTo>
                    <a:pt x="78740" y="3829118"/>
                    <a:pt x="62230" y="3816418"/>
                    <a:pt x="57150" y="3798638"/>
                  </a:cubicBezTo>
                  <a:lnTo>
                    <a:pt x="14387993" y="3798638"/>
                  </a:lnTo>
                  <a:cubicBezTo>
                    <a:pt x="14418472" y="3798638"/>
                    <a:pt x="14443872" y="3773238"/>
                    <a:pt x="14443872" y="3742758"/>
                  </a:cubicBezTo>
                  <a:lnTo>
                    <a:pt x="14443872" y="58420"/>
                  </a:lnTo>
                  <a:cubicBezTo>
                    <a:pt x="14460382" y="64770"/>
                    <a:pt x="14473082" y="80010"/>
                    <a:pt x="14473082" y="99060"/>
                  </a:cubicBezTo>
                  <a:lnTo>
                    <a:pt x="14473082" y="378593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331432" y="729784"/>
            <a:ext cx="8959320" cy="679683"/>
            <a:chOff x="0" y="0"/>
            <a:chExt cx="19147830" cy="14526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331432" y="3677078"/>
            <a:ext cx="8959320" cy="679683"/>
            <a:chOff x="0" y="0"/>
            <a:chExt cx="19147830" cy="14526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331432" y="6704620"/>
            <a:ext cx="8959320" cy="679683"/>
            <a:chOff x="0" y="0"/>
            <a:chExt cx="19147830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9077980" cy="1381497"/>
            </a:xfrm>
            <a:custGeom>
              <a:avLst/>
              <a:gdLst/>
              <a:ahLst/>
              <a:cxnLst/>
              <a:rect r="r" b="b" t="t" l="l"/>
              <a:pathLst>
                <a:path h="1381497" w="19077980">
                  <a:moveTo>
                    <a:pt x="18992890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9034799" y="1381497"/>
                  </a:lnTo>
                  <a:cubicBezTo>
                    <a:pt x="19058930" y="1381497"/>
                    <a:pt x="19077980" y="1362447"/>
                    <a:pt x="19077980" y="1338317"/>
                  </a:cubicBezTo>
                  <a:lnTo>
                    <a:pt x="19077980" y="40640"/>
                  </a:lnTo>
                  <a:cubicBezTo>
                    <a:pt x="19077980" y="21590"/>
                    <a:pt x="19065280" y="6350"/>
                    <a:pt x="19048771" y="0"/>
                  </a:cubicBezTo>
                  <a:lnTo>
                    <a:pt x="19048771" y="1295137"/>
                  </a:lnTo>
                  <a:cubicBezTo>
                    <a:pt x="19048771" y="1325617"/>
                    <a:pt x="19023371" y="1351017"/>
                    <a:pt x="18992890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9080521" cy="1384037"/>
            </a:xfrm>
            <a:custGeom>
              <a:avLst/>
              <a:gdLst/>
              <a:ahLst/>
              <a:cxnLst/>
              <a:rect r="r" b="b" t="t" l="l"/>
              <a:pathLst>
                <a:path h="1384037" w="19080521">
                  <a:moveTo>
                    <a:pt x="43180" y="1384037"/>
                  </a:moveTo>
                  <a:lnTo>
                    <a:pt x="19037340" y="1384037"/>
                  </a:lnTo>
                  <a:cubicBezTo>
                    <a:pt x="19061471" y="1384037"/>
                    <a:pt x="19080521" y="1364987"/>
                    <a:pt x="19080521" y="1340857"/>
                  </a:cubicBezTo>
                  <a:lnTo>
                    <a:pt x="19080521" y="43180"/>
                  </a:lnTo>
                  <a:cubicBezTo>
                    <a:pt x="19080521" y="19050"/>
                    <a:pt x="19061471" y="0"/>
                    <a:pt x="1903734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147830" cy="1452617"/>
            </a:xfrm>
            <a:custGeom>
              <a:avLst/>
              <a:gdLst/>
              <a:ahLst/>
              <a:cxnLst/>
              <a:rect r="r" b="b" t="t" l="l"/>
              <a:pathLst>
                <a:path h="1452617" w="19147830">
                  <a:moveTo>
                    <a:pt x="19104649" y="44450"/>
                  </a:moveTo>
                  <a:cubicBezTo>
                    <a:pt x="19099571" y="19050"/>
                    <a:pt x="19076710" y="0"/>
                    <a:pt x="19050040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9091949" y="1452617"/>
                  </a:lnTo>
                  <a:cubicBezTo>
                    <a:pt x="19122430" y="1452617"/>
                    <a:pt x="19147830" y="1427217"/>
                    <a:pt x="19147830" y="1396737"/>
                  </a:cubicBezTo>
                  <a:lnTo>
                    <a:pt x="19147830" y="99060"/>
                  </a:lnTo>
                  <a:cubicBezTo>
                    <a:pt x="19147830" y="72390"/>
                    <a:pt x="19130049" y="50800"/>
                    <a:pt x="19104649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050040" y="12700"/>
                  </a:lnTo>
                  <a:cubicBezTo>
                    <a:pt x="19074171" y="12700"/>
                    <a:pt x="19093221" y="31750"/>
                    <a:pt x="19093221" y="55880"/>
                  </a:cubicBezTo>
                  <a:lnTo>
                    <a:pt x="19093221" y="1353557"/>
                  </a:lnTo>
                  <a:cubicBezTo>
                    <a:pt x="19093221" y="1377687"/>
                    <a:pt x="19074171" y="1396737"/>
                    <a:pt x="19050040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9135130" y="1396737"/>
                  </a:moveTo>
                  <a:cubicBezTo>
                    <a:pt x="19135130" y="1420867"/>
                    <a:pt x="19116080" y="1439917"/>
                    <a:pt x="19091949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9050040" y="1409437"/>
                  </a:lnTo>
                  <a:cubicBezTo>
                    <a:pt x="19080521" y="1409437"/>
                    <a:pt x="19105921" y="1384037"/>
                    <a:pt x="19105921" y="1353557"/>
                  </a:cubicBezTo>
                  <a:lnTo>
                    <a:pt x="19105921" y="58420"/>
                  </a:lnTo>
                  <a:cubicBezTo>
                    <a:pt x="19122430" y="64770"/>
                    <a:pt x="19135130" y="80010"/>
                    <a:pt x="19135130" y="99060"/>
                  </a:cubicBezTo>
                  <a:lnTo>
                    <a:pt x="19135130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041820" y="945786"/>
            <a:ext cx="5656535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Testing Insights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1043947">
            <a:off x="915601" y="634213"/>
            <a:ext cx="2242513" cy="1394436"/>
          </a:xfrm>
          <a:custGeom>
            <a:avLst/>
            <a:gdLst/>
            <a:ahLst/>
            <a:cxnLst/>
            <a:rect r="r" b="b" t="t" l="l"/>
            <a:pathLst>
              <a:path h="1394436" w="2242513">
                <a:moveTo>
                  <a:pt x="0" y="0"/>
                </a:moveTo>
                <a:lnTo>
                  <a:pt x="2242513" y="0"/>
                </a:lnTo>
                <a:lnTo>
                  <a:pt x="2242513" y="1394436"/>
                </a:lnTo>
                <a:lnTo>
                  <a:pt x="0" y="1394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695970" y="838543"/>
            <a:ext cx="3467277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What worked?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695970" y="3785837"/>
            <a:ext cx="5763091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What didn’t work?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695970" y="6813379"/>
            <a:ext cx="3467277" cy="47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6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Going Forward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406737" y="1601142"/>
            <a:ext cx="8733624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Giving the user a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visual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of what a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general adjustment plan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would look like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Listing highly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specific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non-chemical sleep aids the deputy used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406737" y="4518219"/>
            <a:ext cx="8733624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Thought that deputy’s recommended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sleep times were not applicable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his personal schedule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Felt it was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hard to stick to a consistent sleep routine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due school work and his usual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biphasic sleep pattern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406737" y="7409163"/>
            <a:ext cx="8733624" cy="225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Test over a period of a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few weeks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instead of a few days for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concrete results analysis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Provide tips that are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actionable within a week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instead of having to be adopted over more time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Incorporate more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flexible tips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applicable to diverse users’ situations 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-10800000">
            <a:off x="7206921" y="3768672"/>
            <a:ext cx="878350" cy="752087"/>
          </a:xfrm>
          <a:custGeom>
            <a:avLst/>
            <a:gdLst/>
            <a:ahLst/>
            <a:cxnLst/>
            <a:rect r="r" b="b" t="t" l="l"/>
            <a:pathLst>
              <a:path h="752087" w="878350">
                <a:moveTo>
                  <a:pt x="0" y="0"/>
                </a:moveTo>
                <a:lnTo>
                  <a:pt x="878350" y="0"/>
                </a:lnTo>
                <a:lnTo>
                  <a:pt x="878350" y="752088"/>
                </a:lnTo>
                <a:lnTo>
                  <a:pt x="0" y="752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7143416" y="6704620"/>
            <a:ext cx="1005359" cy="1031499"/>
            <a:chOff x="0" y="0"/>
            <a:chExt cx="1340479" cy="137533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340479" cy="1375332"/>
            </a:xfrm>
            <a:custGeom>
              <a:avLst/>
              <a:gdLst/>
              <a:ahLst/>
              <a:cxnLst/>
              <a:rect r="r" b="b" t="t" l="l"/>
              <a:pathLst>
                <a:path h="1375332" w="1340479">
                  <a:moveTo>
                    <a:pt x="0" y="0"/>
                  </a:moveTo>
                  <a:lnTo>
                    <a:pt x="1340479" y="0"/>
                  </a:lnTo>
                  <a:lnTo>
                    <a:pt x="1340479" y="1375332"/>
                  </a:lnTo>
                  <a:lnTo>
                    <a:pt x="0" y="137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83176" y="406112"/>
              <a:ext cx="1174127" cy="563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580"/>
                </a:lnSpc>
                <a:spcBef>
                  <a:spcPct val="0"/>
                </a:spcBef>
              </a:pPr>
              <a:r>
                <a:rPr lang="en-US" b="true" sz="1491" u="none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KEEP</a:t>
              </a:r>
            </a:p>
            <a:p>
              <a:pPr algn="ctr" marL="0" indent="0" lvl="0">
                <a:lnSpc>
                  <a:spcPts val="1580"/>
                </a:lnSpc>
                <a:spcBef>
                  <a:spcPct val="0"/>
                </a:spcBef>
              </a:pPr>
              <a:r>
                <a:rPr lang="en-US" b="true" sz="1491" u="none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GOING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7269919" y="829018"/>
            <a:ext cx="815352" cy="698145"/>
          </a:xfrm>
          <a:custGeom>
            <a:avLst/>
            <a:gdLst/>
            <a:ahLst/>
            <a:cxnLst/>
            <a:rect r="r" b="b" t="t" l="l"/>
            <a:pathLst>
              <a:path h="698145" w="815352">
                <a:moveTo>
                  <a:pt x="0" y="0"/>
                </a:moveTo>
                <a:lnTo>
                  <a:pt x="815352" y="0"/>
                </a:lnTo>
                <a:lnTo>
                  <a:pt x="815352" y="698145"/>
                </a:lnTo>
                <a:lnTo>
                  <a:pt x="0" y="698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028700" y="4308598"/>
            <a:ext cx="466409" cy="466409"/>
            <a:chOff x="0" y="0"/>
            <a:chExt cx="6350000" cy="63500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028700" y="5636501"/>
            <a:ext cx="466409" cy="466409"/>
            <a:chOff x="0" y="0"/>
            <a:chExt cx="6350000" cy="6350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041820" y="7064934"/>
            <a:ext cx="466409" cy="466409"/>
            <a:chOff x="0" y="0"/>
            <a:chExt cx="6350000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1705089" y="4232398"/>
            <a:ext cx="462825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was most drawn to the tip about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sleep aid tools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- eye masks, fans, etc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for daytime sleep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14607" y="4298954"/>
            <a:ext cx="294595" cy="42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14607" y="5626856"/>
            <a:ext cx="294595" cy="4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05089" y="5607806"/>
            <a:ext cx="462825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was somewhat inspired to create his own 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concrete, comprehensive plan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follow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27727" y="7055290"/>
            <a:ext cx="294595" cy="42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0"/>
              </a:lnSpc>
              <a:spcBef>
                <a:spcPct val="0"/>
              </a:spcBef>
            </a:pPr>
            <a:r>
              <a:rPr lang="en-US" b="true" sz="245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701629" y="6973691"/>
            <a:ext cx="4644833" cy="225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 mentioned that specific sleep times weren’t as helpful since he has his own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biphasic sleep schedule. 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His schedule is more subject to</a:t>
            </a:r>
            <a:r>
              <a:rPr lang="en-US" sz="21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spontaneous changes due to school work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060338" y="2171962"/>
            <a:ext cx="1550852" cy="1550846"/>
            <a:chOff x="0" y="0"/>
            <a:chExt cx="6350000" cy="6349975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34718" t="-79807" r="-28695" b="-110707"/>
              </a:stretch>
            </a:blip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2789431" y="2210972"/>
            <a:ext cx="4628253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Andrew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789431" y="2640133"/>
            <a:ext cx="1788800" cy="108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Student that regularly sleeps at 7 AM</a:t>
            </a:r>
          </a:p>
        </p:txBody>
      </p:sp>
      <p:grpSp>
        <p:nvGrpSpPr>
          <p:cNvPr name="Group 55" id="55"/>
          <p:cNvGrpSpPr/>
          <p:nvPr/>
        </p:nvGrpSpPr>
        <p:grpSpPr>
          <a:xfrm rot="490798">
            <a:off x="4846609" y="2075397"/>
            <a:ext cx="2286597" cy="1835810"/>
            <a:chOff x="0" y="0"/>
            <a:chExt cx="2135499" cy="17145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10160" y="16510"/>
              <a:ext cx="2112639" cy="1686560"/>
            </a:xfrm>
            <a:custGeom>
              <a:avLst/>
              <a:gdLst/>
              <a:ahLst/>
              <a:cxnLst/>
              <a:rect r="r" b="b" t="t" l="l"/>
              <a:pathLst>
                <a:path h="1686560" w="2112639">
                  <a:moveTo>
                    <a:pt x="2112639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051325" y="0"/>
                  </a:lnTo>
                  <a:lnTo>
                    <a:pt x="2093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-3810" y="0"/>
              <a:ext cx="2141849" cy="1713230"/>
            </a:xfrm>
            <a:custGeom>
              <a:avLst/>
              <a:gdLst/>
              <a:ahLst/>
              <a:cxnLst/>
              <a:rect r="r" b="b" t="t" l="l"/>
              <a:pathLst>
                <a:path h="1713230" w="2141849">
                  <a:moveTo>
                    <a:pt x="2107559" y="21590"/>
                  </a:moveTo>
                  <a:cubicBezTo>
                    <a:pt x="2108829" y="34290"/>
                    <a:pt x="2108829" y="44450"/>
                    <a:pt x="2110099" y="54610"/>
                  </a:cubicBezTo>
                  <a:cubicBezTo>
                    <a:pt x="2112639" y="88900"/>
                    <a:pt x="2113909" y="124460"/>
                    <a:pt x="2116449" y="158750"/>
                  </a:cubicBezTo>
                  <a:cubicBezTo>
                    <a:pt x="2116449" y="208280"/>
                    <a:pt x="2129149" y="1184910"/>
                    <a:pt x="2135499" y="1234440"/>
                  </a:cubicBezTo>
                  <a:cubicBezTo>
                    <a:pt x="2141849" y="1309370"/>
                    <a:pt x="2138039" y="1385570"/>
                    <a:pt x="2138039" y="1460500"/>
                  </a:cubicBezTo>
                  <a:cubicBezTo>
                    <a:pt x="2138039" y="1526540"/>
                    <a:pt x="2139309" y="1587500"/>
                    <a:pt x="2140579" y="1652270"/>
                  </a:cubicBezTo>
                  <a:cubicBezTo>
                    <a:pt x="2140579" y="1673860"/>
                    <a:pt x="2140579" y="1687830"/>
                    <a:pt x="2140579" y="1711960"/>
                  </a:cubicBezTo>
                  <a:cubicBezTo>
                    <a:pt x="2117719" y="1711960"/>
                    <a:pt x="2097399" y="1713230"/>
                    <a:pt x="2075693" y="1711960"/>
                  </a:cubicBezTo>
                  <a:cubicBezTo>
                    <a:pt x="1971114" y="1706880"/>
                    <a:pt x="1864925" y="1713230"/>
                    <a:pt x="1760346" y="1708150"/>
                  </a:cubicBezTo>
                  <a:cubicBezTo>
                    <a:pt x="1697598" y="1704340"/>
                    <a:pt x="1636460" y="1706880"/>
                    <a:pt x="1573712" y="1704340"/>
                  </a:cubicBezTo>
                  <a:cubicBezTo>
                    <a:pt x="1544752" y="1703070"/>
                    <a:pt x="1515791" y="1701800"/>
                    <a:pt x="1486831" y="1700530"/>
                  </a:cubicBezTo>
                  <a:cubicBezTo>
                    <a:pt x="1469133" y="1700530"/>
                    <a:pt x="1453043" y="1701800"/>
                    <a:pt x="1435345" y="1701800"/>
                  </a:cubicBezTo>
                  <a:cubicBezTo>
                    <a:pt x="1390296" y="1700530"/>
                    <a:pt x="1266409" y="1701800"/>
                    <a:pt x="1221360" y="1700530"/>
                  </a:cubicBezTo>
                  <a:cubicBezTo>
                    <a:pt x="1189182" y="1699260"/>
                    <a:pt x="545616" y="1708150"/>
                    <a:pt x="513438" y="1706880"/>
                  </a:cubicBezTo>
                  <a:cubicBezTo>
                    <a:pt x="505393" y="1706880"/>
                    <a:pt x="495740" y="1708150"/>
                    <a:pt x="487695" y="1708150"/>
                  </a:cubicBezTo>
                  <a:cubicBezTo>
                    <a:pt x="468388" y="1708150"/>
                    <a:pt x="450690" y="1709420"/>
                    <a:pt x="431383" y="1709420"/>
                  </a:cubicBezTo>
                  <a:cubicBezTo>
                    <a:pt x="383116" y="1709420"/>
                    <a:pt x="336457" y="1708150"/>
                    <a:pt x="288190" y="1706880"/>
                  </a:cubicBezTo>
                  <a:cubicBezTo>
                    <a:pt x="259229" y="1705610"/>
                    <a:pt x="230269" y="1704340"/>
                    <a:pt x="202917" y="1703070"/>
                  </a:cubicBezTo>
                  <a:cubicBezTo>
                    <a:pt x="151432" y="1701800"/>
                    <a:pt x="99947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724" y="30480"/>
                    <a:pt x="85467" y="29210"/>
                  </a:cubicBezTo>
                  <a:cubicBezTo>
                    <a:pt x="128907" y="25400"/>
                    <a:pt x="172348" y="22860"/>
                    <a:pt x="217398" y="20320"/>
                  </a:cubicBezTo>
                  <a:cubicBezTo>
                    <a:pt x="247967" y="17780"/>
                    <a:pt x="278536" y="16510"/>
                    <a:pt x="307497" y="13970"/>
                  </a:cubicBezTo>
                  <a:cubicBezTo>
                    <a:pt x="336457" y="11430"/>
                    <a:pt x="367027" y="8890"/>
                    <a:pt x="395987" y="8890"/>
                  </a:cubicBezTo>
                  <a:cubicBezTo>
                    <a:pt x="428165" y="7620"/>
                    <a:pt x="460344" y="10160"/>
                    <a:pt x="492522" y="8890"/>
                  </a:cubicBezTo>
                  <a:cubicBezTo>
                    <a:pt x="532745" y="8890"/>
                    <a:pt x="1261583" y="6350"/>
                    <a:pt x="1301805" y="5080"/>
                  </a:cubicBezTo>
                  <a:cubicBezTo>
                    <a:pt x="1340420" y="3810"/>
                    <a:pt x="1379033" y="2540"/>
                    <a:pt x="1419256" y="2540"/>
                  </a:cubicBezTo>
                  <a:cubicBezTo>
                    <a:pt x="1485222" y="1270"/>
                    <a:pt x="1549578" y="0"/>
                    <a:pt x="1615544" y="0"/>
                  </a:cubicBezTo>
                  <a:cubicBezTo>
                    <a:pt x="1642895" y="0"/>
                    <a:pt x="1671856" y="2540"/>
                    <a:pt x="1699207" y="2540"/>
                  </a:cubicBezTo>
                  <a:cubicBezTo>
                    <a:pt x="1774826" y="3810"/>
                    <a:pt x="1852054" y="5080"/>
                    <a:pt x="1927673" y="7620"/>
                  </a:cubicBezTo>
                  <a:cubicBezTo>
                    <a:pt x="1967896" y="8890"/>
                    <a:pt x="2008119" y="12700"/>
                    <a:pt x="2048342" y="16510"/>
                  </a:cubicBezTo>
                  <a:cubicBezTo>
                    <a:pt x="2057995" y="16510"/>
                    <a:pt x="2067649" y="16510"/>
                    <a:pt x="2075693" y="16510"/>
                  </a:cubicBezTo>
                  <a:cubicBezTo>
                    <a:pt x="2088509" y="17780"/>
                    <a:pt x="2097399" y="20320"/>
                    <a:pt x="2107559" y="21590"/>
                  </a:cubicBezTo>
                  <a:close/>
                  <a:moveTo>
                    <a:pt x="2117719" y="1695450"/>
                  </a:moveTo>
                  <a:cubicBezTo>
                    <a:pt x="2118989" y="1678940"/>
                    <a:pt x="2120259" y="1666240"/>
                    <a:pt x="2120259" y="1653540"/>
                  </a:cubicBezTo>
                  <a:cubicBezTo>
                    <a:pt x="2118989" y="1581150"/>
                    <a:pt x="2117719" y="1513840"/>
                    <a:pt x="2117719" y="1441450"/>
                  </a:cubicBezTo>
                  <a:cubicBezTo>
                    <a:pt x="2117719" y="1408430"/>
                    <a:pt x="2120259" y="1375410"/>
                    <a:pt x="2118989" y="1342390"/>
                  </a:cubicBezTo>
                  <a:cubicBezTo>
                    <a:pt x="2118989" y="1311910"/>
                    <a:pt x="2117719" y="1280160"/>
                    <a:pt x="2116449" y="1249680"/>
                  </a:cubicBezTo>
                  <a:cubicBezTo>
                    <a:pt x="2111369" y="1202690"/>
                    <a:pt x="2099939" y="229870"/>
                    <a:pt x="2099939" y="182880"/>
                  </a:cubicBezTo>
                  <a:cubicBezTo>
                    <a:pt x="2097399" y="143510"/>
                    <a:pt x="2094859" y="102870"/>
                    <a:pt x="2092319" y="63500"/>
                  </a:cubicBezTo>
                  <a:cubicBezTo>
                    <a:pt x="2091049" y="44450"/>
                    <a:pt x="2089779" y="43180"/>
                    <a:pt x="2070866" y="41910"/>
                  </a:cubicBezTo>
                  <a:cubicBezTo>
                    <a:pt x="2066040" y="41910"/>
                    <a:pt x="2062822" y="41910"/>
                    <a:pt x="2057995" y="40640"/>
                  </a:cubicBezTo>
                  <a:cubicBezTo>
                    <a:pt x="2017772" y="36830"/>
                    <a:pt x="1975940" y="31750"/>
                    <a:pt x="1935718" y="30480"/>
                  </a:cubicBezTo>
                  <a:cubicBezTo>
                    <a:pt x="1837574" y="26670"/>
                    <a:pt x="1737821" y="25400"/>
                    <a:pt x="1639678" y="22860"/>
                  </a:cubicBezTo>
                  <a:cubicBezTo>
                    <a:pt x="1625197" y="22860"/>
                    <a:pt x="1609108" y="22860"/>
                    <a:pt x="1594628" y="22860"/>
                  </a:cubicBezTo>
                  <a:cubicBezTo>
                    <a:pt x="1570494" y="22860"/>
                    <a:pt x="1546361" y="22860"/>
                    <a:pt x="1523836" y="22860"/>
                  </a:cubicBezTo>
                  <a:cubicBezTo>
                    <a:pt x="1472350" y="22860"/>
                    <a:pt x="1420865" y="22860"/>
                    <a:pt x="1370989" y="24130"/>
                  </a:cubicBezTo>
                  <a:cubicBezTo>
                    <a:pt x="1327548" y="25400"/>
                    <a:pt x="595492" y="29210"/>
                    <a:pt x="552052" y="29210"/>
                  </a:cubicBezTo>
                  <a:cubicBezTo>
                    <a:pt x="481259" y="29210"/>
                    <a:pt x="410467" y="26670"/>
                    <a:pt x="339675" y="33020"/>
                  </a:cubicBezTo>
                  <a:cubicBezTo>
                    <a:pt x="302670" y="36830"/>
                    <a:pt x="267274" y="36830"/>
                    <a:pt x="231878" y="38100"/>
                  </a:cubicBezTo>
                  <a:cubicBezTo>
                    <a:pt x="170739" y="41910"/>
                    <a:pt x="10960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2942" y="1677670"/>
                    <a:pt x="85467" y="1678940"/>
                    <a:pt x="106383" y="1678940"/>
                  </a:cubicBezTo>
                  <a:cubicBezTo>
                    <a:pt x="136952" y="1678940"/>
                    <a:pt x="169130" y="1676400"/>
                    <a:pt x="199700" y="1678940"/>
                  </a:cubicBezTo>
                  <a:cubicBezTo>
                    <a:pt x="249576" y="1682750"/>
                    <a:pt x="299452" y="1685290"/>
                    <a:pt x="349329" y="1684020"/>
                  </a:cubicBezTo>
                  <a:cubicBezTo>
                    <a:pt x="381507" y="1682750"/>
                    <a:pt x="412076" y="1685290"/>
                    <a:pt x="444254" y="1685290"/>
                  </a:cubicBezTo>
                  <a:cubicBezTo>
                    <a:pt x="490913" y="1685290"/>
                    <a:pt x="537571" y="1684020"/>
                    <a:pt x="584230" y="1685290"/>
                  </a:cubicBezTo>
                  <a:cubicBezTo>
                    <a:pt x="653413" y="1686560"/>
                    <a:pt x="1412821" y="1676400"/>
                    <a:pt x="1483613" y="1678940"/>
                  </a:cubicBezTo>
                  <a:cubicBezTo>
                    <a:pt x="1514182" y="1680210"/>
                    <a:pt x="1544752" y="1681480"/>
                    <a:pt x="1573712" y="1681480"/>
                  </a:cubicBezTo>
                  <a:cubicBezTo>
                    <a:pt x="1626806" y="1684020"/>
                    <a:pt x="1678291" y="1680210"/>
                    <a:pt x="1731386" y="1684020"/>
                  </a:cubicBezTo>
                  <a:cubicBezTo>
                    <a:pt x="1774826" y="1686560"/>
                    <a:pt x="1818267" y="1686560"/>
                    <a:pt x="1861708" y="1689100"/>
                  </a:cubicBezTo>
                  <a:cubicBezTo>
                    <a:pt x="1926064" y="1692910"/>
                    <a:pt x="1990421" y="1695450"/>
                    <a:pt x="2054777" y="1696720"/>
                  </a:cubicBezTo>
                  <a:cubicBezTo>
                    <a:pt x="2078911" y="1696720"/>
                    <a:pt x="2097399" y="1695450"/>
                    <a:pt x="2117719" y="16954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58" id="58"/>
          <p:cNvSpPr/>
          <p:nvPr/>
        </p:nvSpPr>
        <p:spPr>
          <a:xfrm rot="289077">
            <a:off x="5852955" y="1972203"/>
            <a:ext cx="632982" cy="173484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59" id="59"/>
          <p:cNvSpPr/>
          <p:nvPr/>
        </p:nvSpPr>
        <p:spPr>
          <a:xfrm flipH="false" flipV="false" rot="584827">
            <a:off x="5215245" y="3031599"/>
            <a:ext cx="1549325" cy="309865"/>
          </a:xfrm>
          <a:custGeom>
            <a:avLst/>
            <a:gdLst/>
            <a:ahLst/>
            <a:cxnLst/>
            <a:rect r="r" b="b" t="t" l="l"/>
            <a:pathLst>
              <a:path h="309865" w="1549325">
                <a:moveTo>
                  <a:pt x="0" y="0"/>
                </a:moveTo>
                <a:lnTo>
                  <a:pt x="1549325" y="0"/>
                </a:lnTo>
                <a:lnTo>
                  <a:pt x="1549325" y="309865"/>
                </a:lnTo>
                <a:lnTo>
                  <a:pt x="0" y="3098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490798">
            <a:off x="5105524" y="2622305"/>
            <a:ext cx="1807854" cy="72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35"/>
              </a:lnSpc>
              <a:spcBef>
                <a:spcPct val="0"/>
              </a:spcBef>
            </a:pPr>
            <a:r>
              <a:rPr lang="en-US" b="true" sz="23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Partially validated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541763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Additional Needfinding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1110754" y="6044586"/>
            <a:ext cx="19251599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931169" y="5162398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586114" y="5454036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30179"/>
            <a:ext cx="10206202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Prototype Summary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633623" y="2608933"/>
            <a:ext cx="564971" cy="564971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633623" y="4518297"/>
            <a:ext cx="564971" cy="56497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649515" y="5904759"/>
            <a:ext cx="564971" cy="564971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49515" y="7690208"/>
            <a:ext cx="564971" cy="56497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3628381" y="2523208"/>
            <a:ext cx="11302412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felt 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motivated and inspired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seeing a 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concrete plan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but adoption of exact recommended plan was difficult for those with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inconsistent schedules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37684" y="2599803"/>
            <a:ext cx="356849" cy="51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55"/>
              </a:lnSpc>
              <a:spcBef>
                <a:spcPct val="0"/>
              </a:spcBef>
            </a:pPr>
            <a:r>
              <a:rPr lang="en-US" b="true" sz="2968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37684" y="4509167"/>
            <a:ext cx="356849" cy="5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55"/>
              </a:lnSpc>
              <a:spcBef>
                <a:spcPct val="0"/>
              </a:spcBef>
            </a:pPr>
            <a:r>
              <a:rPr lang="en-US" b="true" sz="2968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68869" y="4308657"/>
            <a:ext cx="11302412" cy="89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stated that they became 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more aware of own sleeping habits and wellbeing 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when they saw a recommended sleep schedule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44273" y="7604483"/>
            <a:ext cx="11302412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Moving forward?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Based on our additional needfinding with Bradley and Pooja + prototype testing, 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Prototype #1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addresses the most pressing issue and was the most successful based on feedback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53576" y="5895629"/>
            <a:ext cx="356849" cy="5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55"/>
              </a:lnSpc>
              <a:spcBef>
                <a:spcPct val="0"/>
              </a:spcBef>
            </a:pPr>
            <a:r>
              <a:rPr lang="en-US" b="true" sz="2968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37684" y="7671553"/>
            <a:ext cx="356849" cy="5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55"/>
              </a:lnSpc>
              <a:spcBef>
                <a:spcPct val="0"/>
              </a:spcBef>
            </a:pPr>
            <a:r>
              <a:rPr lang="en-US" b="true" sz="2968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28381" y="5819034"/>
            <a:ext cx="11342900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liked having appointments scheduled for them because it helped with 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reducing brain clutter, especially after work</a:t>
            </a:r>
            <a:r>
              <a:rPr lang="en-US" sz="2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. They found the system of accept/cancel </a:t>
            </a:r>
            <a:r>
              <a:rPr lang="en-US" sz="24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easy and intuitive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Ethical Considerations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-3131373" y="5773796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5111564" y="4915421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5766509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6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8994" y="1268632"/>
            <a:ext cx="16390306" cy="7989668"/>
            <a:chOff x="0" y="0"/>
            <a:chExt cx="26034722" cy="126909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25964874" cy="12619845"/>
            </a:xfrm>
            <a:custGeom>
              <a:avLst/>
              <a:gdLst/>
              <a:ahLst/>
              <a:cxnLst/>
              <a:rect r="r" b="b" t="t" l="l"/>
              <a:pathLst>
                <a:path h="12619845" w="25964874">
                  <a:moveTo>
                    <a:pt x="25879783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5921692" y="12619845"/>
                  </a:lnTo>
                  <a:cubicBezTo>
                    <a:pt x="25945822" y="12619845"/>
                    <a:pt x="25964874" y="12600795"/>
                    <a:pt x="25964874" y="12576665"/>
                  </a:cubicBezTo>
                  <a:lnTo>
                    <a:pt x="25964874" y="40640"/>
                  </a:lnTo>
                  <a:cubicBezTo>
                    <a:pt x="25964874" y="21590"/>
                    <a:pt x="25952172" y="6350"/>
                    <a:pt x="25935662" y="0"/>
                  </a:cubicBezTo>
                  <a:lnTo>
                    <a:pt x="25935662" y="12533484"/>
                  </a:lnTo>
                  <a:cubicBezTo>
                    <a:pt x="25935662" y="12563965"/>
                    <a:pt x="25910262" y="12589365"/>
                    <a:pt x="25879783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25967412" cy="12622385"/>
            </a:xfrm>
            <a:custGeom>
              <a:avLst/>
              <a:gdLst/>
              <a:ahLst/>
              <a:cxnLst/>
              <a:rect r="r" b="b" t="t" l="l"/>
              <a:pathLst>
                <a:path h="12622385" w="25967412">
                  <a:moveTo>
                    <a:pt x="43180" y="12622385"/>
                  </a:moveTo>
                  <a:lnTo>
                    <a:pt x="25924233" y="12622385"/>
                  </a:lnTo>
                  <a:cubicBezTo>
                    <a:pt x="25948362" y="12622385"/>
                    <a:pt x="25967412" y="12603335"/>
                    <a:pt x="25967412" y="12579204"/>
                  </a:cubicBezTo>
                  <a:lnTo>
                    <a:pt x="25967412" y="43180"/>
                  </a:lnTo>
                  <a:cubicBezTo>
                    <a:pt x="25967412" y="19050"/>
                    <a:pt x="25948362" y="0"/>
                    <a:pt x="2592423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34724" cy="12690965"/>
            </a:xfrm>
            <a:custGeom>
              <a:avLst/>
              <a:gdLst/>
              <a:ahLst/>
              <a:cxnLst/>
              <a:rect r="r" b="b" t="t" l="l"/>
              <a:pathLst>
                <a:path h="12690965" w="26034724">
                  <a:moveTo>
                    <a:pt x="25991542" y="44450"/>
                  </a:moveTo>
                  <a:cubicBezTo>
                    <a:pt x="25986462" y="19050"/>
                    <a:pt x="25963603" y="0"/>
                    <a:pt x="2593693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5978842" y="12690965"/>
                  </a:lnTo>
                  <a:cubicBezTo>
                    <a:pt x="26009322" y="12690965"/>
                    <a:pt x="26034724" y="12665565"/>
                    <a:pt x="26034724" y="12635085"/>
                  </a:cubicBezTo>
                  <a:lnTo>
                    <a:pt x="26034724" y="99060"/>
                  </a:lnTo>
                  <a:cubicBezTo>
                    <a:pt x="26034724" y="72390"/>
                    <a:pt x="26016942" y="50800"/>
                    <a:pt x="25991542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5936933" y="12700"/>
                  </a:lnTo>
                  <a:cubicBezTo>
                    <a:pt x="25961062" y="12700"/>
                    <a:pt x="25980112" y="31750"/>
                    <a:pt x="25980112" y="55880"/>
                  </a:cubicBezTo>
                  <a:lnTo>
                    <a:pt x="25980112" y="12591904"/>
                  </a:lnTo>
                  <a:cubicBezTo>
                    <a:pt x="25980112" y="12616035"/>
                    <a:pt x="25961062" y="12635085"/>
                    <a:pt x="25936933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6022024" y="12635085"/>
                  </a:moveTo>
                  <a:cubicBezTo>
                    <a:pt x="26022024" y="12659215"/>
                    <a:pt x="26002972" y="12678265"/>
                    <a:pt x="25978842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5936933" y="12647785"/>
                  </a:lnTo>
                  <a:cubicBezTo>
                    <a:pt x="25967412" y="12647785"/>
                    <a:pt x="25992812" y="12622385"/>
                    <a:pt x="25992812" y="12591904"/>
                  </a:cubicBezTo>
                  <a:lnTo>
                    <a:pt x="25992812" y="58420"/>
                  </a:lnTo>
                  <a:cubicBezTo>
                    <a:pt x="26009322" y="64770"/>
                    <a:pt x="26022024" y="80010"/>
                    <a:pt x="26022024" y="99060"/>
                  </a:cubicBezTo>
                  <a:lnTo>
                    <a:pt x="26022024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74144" y="724325"/>
            <a:ext cx="3139712" cy="10624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-5400000">
            <a:off x="8612756" y="-278531"/>
            <a:ext cx="1062488" cy="3139712"/>
          </a:xfrm>
          <a:custGeom>
            <a:avLst/>
            <a:gdLst/>
            <a:ahLst/>
            <a:cxnLst/>
            <a:rect r="r" b="b" t="t" l="l"/>
            <a:pathLst>
              <a:path h="3139712" w="1062488">
                <a:moveTo>
                  <a:pt x="0" y="0"/>
                </a:moveTo>
                <a:lnTo>
                  <a:pt x="1062488" y="0"/>
                </a:lnTo>
                <a:lnTo>
                  <a:pt x="1062488" y="3139711"/>
                </a:lnTo>
                <a:lnTo>
                  <a:pt x="0" y="3139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891310" y="963224"/>
            <a:ext cx="2505379" cy="40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7"/>
              </a:lnSpc>
              <a:spcBef>
                <a:spcPct val="0"/>
              </a:spcBef>
            </a:pPr>
            <a:r>
              <a:rPr lang="en-US" b="true" sz="3007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 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402579" y="3954794"/>
            <a:ext cx="2432300" cy="2064642"/>
            <a:chOff x="0" y="0"/>
            <a:chExt cx="3243066" cy="27528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339499" y="598837"/>
              <a:ext cx="2564068" cy="1759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79"/>
                </a:lnSpc>
                <a:spcBef>
                  <a:spcPct val="0"/>
                </a:spcBef>
              </a:pPr>
              <a:r>
                <a:rPr lang="en-US" sz="2262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Night-Shift workers on a </a:t>
              </a:r>
              <a:r>
                <a:rPr lang="en-US" b="true" sz="2262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consistent schedule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463600" y="1283612"/>
            <a:ext cx="5360800" cy="34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36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Ethical Analysis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76325" y="1476502"/>
            <a:ext cx="221934" cy="221934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392041" y="2767979"/>
            <a:ext cx="389111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Communities Designed For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61689" y="2767979"/>
            <a:ext cx="526271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Communities Excluded/Inaccessible</a:t>
            </a:r>
          </a:p>
        </p:txBody>
      </p:sp>
      <p:sp>
        <p:nvSpPr>
          <p:cNvPr name="AutoShape 21" id="21"/>
          <p:cNvSpPr/>
          <p:nvPr/>
        </p:nvSpPr>
        <p:spPr>
          <a:xfrm>
            <a:off x="5758804" y="2844179"/>
            <a:ext cx="0" cy="577596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2513430" y="2844179"/>
            <a:ext cx="0" cy="577596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13980174" y="2767979"/>
            <a:ext cx="1789509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Other Points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840382" y="6519389"/>
            <a:ext cx="2583728" cy="1888489"/>
            <a:chOff x="0" y="0"/>
            <a:chExt cx="2345686" cy="1714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0160" y="16510"/>
              <a:ext cx="2322826" cy="1686560"/>
            </a:xfrm>
            <a:custGeom>
              <a:avLst/>
              <a:gdLst/>
              <a:ahLst/>
              <a:cxnLst/>
              <a:rect r="r" b="b" t="t" l="l"/>
              <a:pathLst>
                <a:path h="1686560" w="2322826">
                  <a:moveTo>
                    <a:pt x="2322826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156148" y="0"/>
                  </a:lnTo>
                  <a:lnTo>
                    <a:pt x="2303776" y="5080"/>
                  </a:lnTo>
                  <a:close/>
                </a:path>
              </a:pathLst>
            </a:custGeom>
            <a:solidFill>
              <a:srgbClr val="FFC2B4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-3810" y="0"/>
              <a:ext cx="2352036" cy="1713230"/>
            </a:xfrm>
            <a:custGeom>
              <a:avLst/>
              <a:gdLst/>
              <a:ahLst/>
              <a:cxnLst/>
              <a:rect r="r" b="b" t="t" l="l"/>
              <a:pathLst>
                <a:path h="1713230" w="2352036">
                  <a:moveTo>
                    <a:pt x="2317746" y="21590"/>
                  </a:moveTo>
                  <a:cubicBezTo>
                    <a:pt x="2319016" y="34290"/>
                    <a:pt x="2319016" y="44450"/>
                    <a:pt x="2320286" y="54610"/>
                  </a:cubicBezTo>
                  <a:cubicBezTo>
                    <a:pt x="2322826" y="88900"/>
                    <a:pt x="2324096" y="124460"/>
                    <a:pt x="2326636" y="158750"/>
                  </a:cubicBezTo>
                  <a:cubicBezTo>
                    <a:pt x="2326636" y="208280"/>
                    <a:pt x="2339336" y="1184910"/>
                    <a:pt x="2345686" y="1234440"/>
                  </a:cubicBezTo>
                  <a:cubicBezTo>
                    <a:pt x="2352036" y="1309370"/>
                    <a:pt x="2348226" y="1385570"/>
                    <a:pt x="2348226" y="1460500"/>
                  </a:cubicBezTo>
                  <a:cubicBezTo>
                    <a:pt x="2348226" y="1526540"/>
                    <a:pt x="2349496" y="1587500"/>
                    <a:pt x="2350766" y="1652270"/>
                  </a:cubicBezTo>
                  <a:cubicBezTo>
                    <a:pt x="2350766" y="1673860"/>
                    <a:pt x="2350766" y="1687830"/>
                    <a:pt x="2350766" y="1711960"/>
                  </a:cubicBezTo>
                  <a:cubicBezTo>
                    <a:pt x="2327906" y="1711960"/>
                    <a:pt x="2307586" y="1713230"/>
                    <a:pt x="2285198" y="1711960"/>
                  </a:cubicBezTo>
                  <a:cubicBezTo>
                    <a:pt x="2169784" y="1706880"/>
                    <a:pt x="2052594" y="1713230"/>
                    <a:pt x="1937180" y="1708150"/>
                  </a:cubicBezTo>
                  <a:cubicBezTo>
                    <a:pt x="1867931" y="1704340"/>
                    <a:pt x="1800458" y="1706880"/>
                    <a:pt x="1731209" y="1704340"/>
                  </a:cubicBezTo>
                  <a:cubicBezTo>
                    <a:pt x="1699249" y="1703070"/>
                    <a:pt x="1667288" y="1701800"/>
                    <a:pt x="1635327" y="1700530"/>
                  </a:cubicBezTo>
                  <a:cubicBezTo>
                    <a:pt x="1615795" y="1700530"/>
                    <a:pt x="1598039" y="1701800"/>
                    <a:pt x="1578507" y="1701800"/>
                  </a:cubicBezTo>
                  <a:cubicBezTo>
                    <a:pt x="1528790" y="1700530"/>
                    <a:pt x="1392069" y="1701800"/>
                    <a:pt x="1342352" y="1700530"/>
                  </a:cubicBezTo>
                  <a:cubicBezTo>
                    <a:pt x="1306840" y="1699260"/>
                    <a:pt x="596598" y="1708150"/>
                    <a:pt x="561086" y="1706880"/>
                  </a:cubicBezTo>
                  <a:cubicBezTo>
                    <a:pt x="552208" y="1706880"/>
                    <a:pt x="541554" y="1708150"/>
                    <a:pt x="532676" y="1708150"/>
                  </a:cubicBezTo>
                  <a:cubicBezTo>
                    <a:pt x="511369" y="1708150"/>
                    <a:pt x="491837" y="1709420"/>
                    <a:pt x="470530" y="1709420"/>
                  </a:cubicBezTo>
                  <a:cubicBezTo>
                    <a:pt x="417262" y="1709420"/>
                    <a:pt x="365769" y="1708150"/>
                    <a:pt x="312501" y="1706880"/>
                  </a:cubicBezTo>
                  <a:cubicBezTo>
                    <a:pt x="280540" y="1705610"/>
                    <a:pt x="248579" y="1704340"/>
                    <a:pt x="218394" y="1703070"/>
                  </a:cubicBezTo>
                  <a:cubicBezTo>
                    <a:pt x="161575" y="1701800"/>
                    <a:pt x="104755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365" y="30480"/>
                    <a:pt x="88775" y="29210"/>
                  </a:cubicBezTo>
                  <a:cubicBezTo>
                    <a:pt x="136716" y="25400"/>
                    <a:pt x="184658" y="22860"/>
                    <a:pt x="234375" y="20320"/>
                  </a:cubicBezTo>
                  <a:cubicBezTo>
                    <a:pt x="268111" y="17780"/>
                    <a:pt x="301848" y="16510"/>
                    <a:pt x="333809" y="13970"/>
                  </a:cubicBezTo>
                  <a:cubicBezTo>
                    <a:pt x="365769" y="11430"/>
                    <a:pt x="399506" y="8890"/>
                    <a:pt x="431467" y="8890"/>
                  </a:cubicBezTo>
                  <a:cubicBezTo>
                    <a:pt x="466979" y="7620"/>
                    <a:pt x="502491" y="10160"/>
                    <a:pt x="538003" y="8890"/>
                  </a:cubicBezTo>
                  <a:cubicBezTo>
                    <a:pt x="582393" y="8890"/>
                    <a:pt x="1386742" y="6350"/>
                    <a:pt x="1431132" y="5080"/>
                  </a:cubicBezTo>
                  <a:cubicBezTo>
                    <a:pt x="1473747" y="3810"/>
                    <a:pt x="1516361" y="2540"/>
                    <a:pt x="1560751" y="2540"/>
                  </a:cubicBezTo>
                  <a:cubicBezTo>
                    <a:pt x="1633551" y="1270"/>
                    <a:pt x="1704575" y="0"/>
                    <a:pt x="1777375" y="0"/>
                  </a:cubicBezTo>
                  <a:cubicBezTo>
                    <a:pt x="1807561" y="0"/>
                    <a:pt x="1839521" y="2540"/>
                    <a:pt x="1869707" y="2540"/>
                  </a:cubicBezTo>
                  <a:cubicBezTo>
                    <a:pt x="1953160" y="3810"/>
                    <a:pt x="2038389" y="5080"/>
                    <a:pt x="2121842" y="7620"/>
                  </a:cubicBezTo>
                  <a:cubicBezTo>
                    <a:pt x="2166232" y="8890"/>
                    <a:pt x="2210623" y="12700"/>
                    <a:pt x="2255013" y="16510"/>
                  </a:cubicBezTo>
                  <a:cubicBezTo>
                    <a:pt x="2265666" y="16510"/>
                    <a:pt x="2276320" y="16510"/>
                    <a:pt x="2285198" y="16510"/>
                  </a:cubicBezTo>
                  <a:cubicBezTo>
                    <a:pt x="2298696" y="17780"/>
                    <a:pt x="2307586" y="20320"/>
                    <a:pt x="2317746" y="21590"/>
                  </a:cubicBezTo>
                  <a:close/>
                  <a:moveTo>
                    <a:pt x="2327906" y="1695450"/>
                  </a:moveTo>
                  <a:cubicBezTo>
                    <a:pt x="2329176" y="1678940"/>
                    <a:pt x="2330446" y="1666240"/>
                    <a:pt x="2330446" y="1653540"/>
                  </a:cubicBezTo>
                  <a:cubicBezTo>
                    <a:pt x="2329176" y="1581150"/>
                    <a:pt x="2327906" y="1513840"/>
                    <a:pt x="2327906" y="1441450"/>
                  </a:cubicBezTo>
                  <a:cubicBezTo>
                    <a:pt x="2327906" y="1408430"/>
                    <a:pt x="2330446" y="1375410"/>
                    <a:pt x="2329176" y="1342390"/>
                  </a:cubicBezTo>
                  <a:cubicBezTo>
                    <a:pt x="2329176" y="1311910"/>
                    <a:pt x="2327906" y="1280160"/>
                    <a:pt x="2326636" y="1249680"/>
                  </a:cubicBezTo>
                  <a:cubicBezTo>
                    <a:pt x="2321556" y="1202690"/>
                    <a:pt x="2310126" y="229870"/>
                    <a:pt x="2310126" y="182880"/>
                  </a:cubicBezTo>
                  <a:cubicBezTo>
                    <a:pt x="2307586" y="143510"/>
                    <a:pt x="2305046" y="102870"/>
                    <a:pt x="2302506" y="63500"/>
                  </a:cubicBezTo>
                  <a:cubicBezTo>
                    <a:pt x="2301236" y="44450"/>
                    <a:pt x="2299966" y="43180"/>
                    <a:pt x="2279871" y="41910"/>
                  </a:cubicBezTo>
                  <a:cubicBezTo>
                    <a:pt x="2274544" y="41910"/>
                    <a:pt x="2270993" y="41910"/>
                    <a:pt x="2265666" y="40640"/>
                  </a:cubicBezTo>
                  <a:cubicBezTo>
                    <a:pt x="2221276" y="36830"/>
                    <a:pt x="2175111" y="31750"/>
                    <a:pt x="2130720" y="30480"/>
                  </a:cubicBezTo>
                  <a:cubicBezTo>
                    <a:pt x="2022409" y="26670"/>
                    <a:pt x="1912321" y="25400"/>
                    <a:pt x="1804009" y="22860"/>
                  </a:cubicBezTo>
                  <a:cubicBezTo>
                    <a:pt x="1788029" y="22860"/>
                    <a:pt x="1770273" y="22860"/>
                    <a:pt x="1754292" y="22860"/>
                  </a:cubicBezTo>
                  <a:cubicBezTo>
                    <a:pt x="1727658" y="22860"/>
                    <a:pt x="1701024" y="22860"/>
                    <a:pt x="1676166" y="22860"/>
                  </a:cubicBezTo>
                  <a:cubicBezTo>
                    <a:pt x="1619346" y="22860"/>
                    <a:pt x="1562527" y="22860"/>
                    <a:pt x="1507483" y="24130"/>
                  </a:cubicBezTo>
                  <a:cubicBezTo>
                    <a:pt x="1459542" y="25400"/>
                    <a:pt x="651642" y="29210"/>
                    <a:pt x="603700" y="29210"/>
                  </a:cubicBezTo>
                  <a:cubicBezTo>
                    <a:pt x="525574" y="29210"/>
                    <a:pt x="447447" y="26670"/>
                    <a:pt x="369321" y="33020"/>
                  </a:cubicBezTo>
                  <a:cubicBezTo>
                    <a:pt x="328482" y="36830"/>
                    <a:pt x="289418" y="36830"/>
                    <a:pt x="250355" y="38100"/>
                  </a:cubicBezTo>
                  <a:cubicBezTo>
                    <a:pt x="182882" y="41910"/>
                    <a:pt x="115409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3917" y="1677670"/>
                    <a:pt x="88775" y="1678940"/>
                    <a:pt x="111858" y="1678940"/>
                  </a:cubicBezTo>
                  <a:cubicBezTo>
                    <a:pt x="145594" y="1678940"/>
                    <a:pt x="181106" y="1676400"/>
                    <a:pt x="214843" y="1678940"/>
                  </a:cubicBezTo>
                  <a:cubicBezTo>
                    <a:pt x="269887" y="1682750"/>
                    <a:pt x="324930" y="1685290"/>
                    <a:pt x="379974" y="1684020"/>
                  </a:cubicBezTo>
                  <a:cubicBezTo>
                    <a:pt x="415486" y="1682750"/>
                    <a:pt x="449223" y="1685290"/>
                    <a:pt x="484735" y="1685290"/>
                  </a:cubicBezTo>
                  <a:cubicBezTo>
                    <a:pt x="536227" y="1685290"/>
                    <a:pt x="587720" y="1684020"/>
                    <a:pt x="639213" y="1685290"/>
                  </a:cubicBezTo>
                  <a:cubicBezTo>
                    <a:pt x="715564" y="1686560"/>
                    <a:pt x="1553649" y="1676400"/>
                    <a:pt x="1631776" y="1678940"/>
                  </a:cubicBezTo>
                  <a:cubicBezTo>
                    <a:pt x="1665512" y="1680210"/>
                    <a:pt x="1699249" y="1681480"/>
                    <a:pt x="1731209" y="1681480"/>
                  </a:cubicBezTo>
                  <a:cubicBezTo>
                    <a:pt x="1789804" y="1684020"/>
                    <a:pt x="1846624" y="1680210"/>
                    <a:pt x="1905219" y="1684020"/>
                  </a:cubicBezTo>
                  <a:cubicBezTo>
                    <a:pt x="1953160" y="1686560"/>
                    <a:pt x="2001101" y="1686560"/>
                    <a:pt x="2049043" y="1689100"/>
                  </a:cubicBezTo>
                  <a:cubicBezTo>
                    <a:pt x="2120067" y="1692910"/>
                    <a:pt x="2191091" y="1695450"/>
                    <a:pt x="2262115" y="1696720"/>
                  </a:cubicBezTo>
                  <a:cubicBezTo>
                    <a:pt x="2288749" y="1696720"/>
                    <a:pt x="2307586" y="1695450"/>
                    <a:pt x="2327906" y="16954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2110859" y="6876615"/>
            <a:ext cx="2042775" cy="128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sz="21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New to night shifts; difficulty </a:t>
            </a:r>
            <a:r>
              <a:rPr lang="en-US" b="true" sz="218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accomodating </a:t>
            </a:r>
            <a:r>
              <a:rPr lang="en-US" sz="21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for </a:t>
            </a:r>
            <a:r>
              <a:rPr lang="en-US" b="true" sz="218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regular life</a:t>
            </a:r>
          </a:p>
        </p:txBody>
      </p:sp>
      <p:sp>
        <p:nvSpPr>
          <p:cNvPr name="AutoShape 28" id="28"/>
          <p:cNvSpPr/>
          <p:nvPr/>
        </p:nvSpPr>
        <p:spPr>
          <a:xfrm rot="-201720">
            <a:off x="2778480" y="6430158"/>
            <a:ext cx="716267" cy="17846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29" id="29"/>
          <p:cNvGrpSpPr/>
          <p:nvPr/>
        </p:nvGrpSpPr>
        <p:grpSpPr>
          <a:xfrm rot="0">
            <a:off x="6760745" y="3993739"/>
            <a:ext cx="2303402" cy="2025697"/>
            <a:chOff x="0" y="0"/>
            <a:chExt cx="2135499" cy="187803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0160" y="16510"/>
              <a:ext cx="2112639" cy="1850097"/>
            </a:xfrm>
            <a:custGeom>
              <a:avLst/>
              <a:gdLst/>
              <a:ahLst/>
              <a:cxnLst/>
              <a:rect r="r" b="b" t="t" l="l"/>
              <a:pathLst>
                <a:path h="1850097" w="2112639">
                  <a:moveTo>
                    <a:pt x="2112639" y="1850097"/>
                  </a:moveTo>
                  <a:lnTo>
                    <a:pt x="0" y="1842477"/>
                  </a:lnTo>
                  <a:lnTo>
                    <a:pt x="0" y="654889"/>
                  </a:lnTo>
                  <a:lnTo>
                    <a:pt x="17780" y="19050"/>
                  </a:lnTo>
                  <a:lnTo>
                    <a:pt x="1051325" y="0"/>
                  </a:lnTo>
                  <a:lnTo>
                    <a:pt x="2093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-3810" y="0"/>
              <a:ext cx="2141849" cy="1876767"/>
            </a:xfrm>
            <a:custGeom>
              <a:avLst/>
              <a:gdLst/>
              <a:ahLst/>
              <a:cxnLst/>
              <a:rect r="r" b="b" t="t" l="l"/>
              <a:pathLst>
                <a:path h="1876767" w="2141849">
                  <a:moveTo>
                    <a:pt x="2107559" y="21590"/>
                  </a:moveTo>
                  <a:cubicBezTo>
                    <a:pt x="2108829" y="34290"/>
                    <a:pt x="2108829" y="44450"/>
                    <a:pt x="2110099" y="54610"/>
                  </a:cubicBezTo>
                  <a:cubicBezTo>
                    <a:pt x="2112639" y="91430"/>
                    <a:pt x="2113909" y="130655"/>
                    <a:pt x="2116449" y="168479"/>
                  </a:cubicBezTo>
                  <a:cubicBezTo>
                    <a:pt x="2116449" y="223114"/>
                    <a:pt x="2129149" y="1300399"/>
                    <a:pt x="2135499" y="1355033"/>
                  </a:cubicBezTo>
                  <a:cubicBezTo>
                    <a:pt x="2141849" y="1437686"/>
                    <a:pt x="2138039" y="1521739"/>
                    <a:pt x="2138039" y="1604392"/>
                  </a:cubicBezTo>
                  <a:cubicBezTo>
                    <a:pt x="2138039" y="1677238"/>
                    <a:pt x="2139309" y="1744481"/>
                    <a:pt x="2140579" y="1815807"/>
                  </a:cubicBezTo>
                  <a:cubicBezTo>
                    <a:pt x="2140579" y="1837397"/>
                    <a:pt x="2140579" y="1851367"/>
                    <a:pt x="2140579" y="1875497"/>
                  </a:cubicBezTo>
                  <a:cubicBezTo>
                    <a:pt x="2117719" y="1875497"/>
                    <a:pt x="2097399" y="1876767"/>
                    <a:pt x="2075693" y="1875497"/>
                  </a:cubicBezTo>
                  <a:cubicBezTo>
                    <a:pt x="1971114" y="1870417"/>
                    <a:pt x="1864925" y="1876767"/>
                    <a:pt x="1760346" y="1871687"/>
                  </a:cubicBezTo>
                  <a:cubicBezTo>
                    <a:pt x="1697598" y="1867877"/>
                    <a:pt x="1636460" y="1870417"/>
                    <a:pt x="1573712" y="1867877"/>
                  </a:cubicBezTo>
                  <a:cubicBezTo>
                    <a:pt x="1544752" y="1866607"/>
                    <a:pt x="1515791" y="1865337"/>
                    <a:pt x="1486831" y="1864067"/>
                  </a:cubicBezTo>
                  <a:cubicBezTo>
                    <a:pt x="1469133" y="1864067"/>
                    <a:pt x="1453043" y="1865337"/>
                    <a:pt x="1435345" y="1865337"/>
                  </a:cubicBezTo>
                  <a:cubicBezTo>
                    <a:pt x="1390296" y="1864067"/>
                    <a:pt x="1266409" y="1865337"/>
                    <a:pt x="1221360" y="1864067"/>
                  </a:cubicBezTo>
                  <a:cubicBezTo>
                    <a:pt x="1189182" y="1862797"/>
                    <a:pt x="545616" y="1871687"/>
                    <a:pt x="513438" y="1870417"/>
                  </a:cubicBezTo>
                  <a:cubicBezTo>
                    <a:pt x="505393" y="1870417"/>
                    <a:pt x="495740" y="1871687"/>
                    <a:pt x="487695" y="1871687"/>
                  </a:cubicBezTo>
                  <a:cubicBezTo>
                    <a:pt x="468388" y="1871687"/>
                    <a:pt x="450690" y="1872957"/>
                    <a:pt x="431383" y="1872957"/>
                  </a:cubicBezTo>
                  <a:cubicBezTo>
                    <a:pt x="383116" y="1872957"/>
                    <a:pt x="336457" y="1871687"/>
                    <a:pt x="288190" y="1870417"/>
                  </a:cubicBezTo>
                  <a:cubicBezTo>
                    <a:pt x="259229" y="1869147"/>
                    <a:pt x="230269" y="1867877"/>
                    <a:pt x="202917" y="1866607"/>
                  </a:cubicBezTo>
                  <a:cubicBezTo>
                    <a:pt x="151432" y="1865337"/>
                    <a:pt x="99947" y="1864067"/>
                    <a:pt x="48260" y="1864067"/>
                  </a:cubicBezTo>
                  <a:cubicBezTo>
                    <a:pt x="38100" y="1864067"/>
                    <a:pt x="29210" y="1864067"/>
                    <a:pt x="19050" y="1862797"/>
                  </a:cubicBezTo>
                  <a:cubicBezTo>
                    <a:pt x="10160" y="1861527"/>
                    <a:pt x="5080" y="1855177"/>
                    <a:pt x="7620" y="1846287"/>
                  </a:cubicBezTo>
                  <a:cubicBezTo>
                    <a:pt x="16510" y="1814525"/>
                    <a:pt x="12700" y="1779503"/>
                    <a:pt x="11430" y="1743080"/>
                  </a:cubicBezTo>
                  <a:cubicBezTo>
                    <a:pt x="10160" y="1668832"/>
                    <a:pt x="6350" y="1595986"/>
                    <a:pt x="7620" y="1521739"/>
                  </a:cubicBezTo>
                  <a:cubicBezTo>
                    <a:pt x="5080" y="1429280"/>
                    <a:pt x="0" y="284753"/>
                    <a:pt x="7620" y="190894"/>
                  </a:cubicBezTo>
                  <a:cubicBezTo>
                    <a:pt x="8890" y="172682"/>
                    <a:pt x="7620" y="153069"/>
                    <a:pt x="8890" y="134858"/>
                  </a:cubicBezTo>
                  <a:cubicBezTo>
                    <a:pt x="10160" y="105439"/>
                    <a:pt x="12700" y="732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724" y="30480"/>
                    <a:pt x="85467" y="29210"/>
                  </a:cubicBezTo>
                  <a:cubicBezTo>
                    <a:pt x="128907" y="25400"/>
                    <a:pt x="172348" y="22860"/>
                    <a:pt x="217398" y="20320"/>
                  </a:cubicBezTo>
                  <a:cubicBezTo>
                    <a:pt x="247967" y="17780"/>
                    <a:pt x="278536" y="16510"/>
                    <a:pt x="307497" y="13970"/>
                  </a:cubicBezTo>
                  <a:cubicBezTo>
                    <a:pt x="336457" y="11430"/>
                    <a:pt x="367027" y="8890"/>
                    <a:pt x="395987" y="8890"/>
                  </a:cubicBezTo>
                  <a:cubicBezTo>
                    <a:pt x="428165" y="7620"/>
                    <a:pt x="460344" y="10160"/>
                    <a:pt x="492522" y="8890"/>
                  </a:cubicBezTo>
                  <a:cubicBezTo>
                    <a:pt x="532745" y="8890"/>
                    <a:pt x="1261583" y="6350"/>
                    <a:pt x="1301805" y="5080"/>
                  </a:cubicBezTo>
                  <a:cubicBezTo>
                    <a:pt x="1340420" y="3810"/>
                    <a:pt x="1379033" y="2540"/>
                    <a:pt x="1419256" y="2540"/>
                  </a:cubicBezTo>
                  <a:cubicBezTo>
                    <a:pt x="1485222" y="1270"/>
                    <a:pt x="1549578" y="0"/>
                    <a:pt x="1615544" y="0"/>
                  </a:cubicBezTo>
                  <a:cubicBezTo>
                    <a:pt x="1642895" y="0"/>
                    <a:pt x="1671856" y="2540"/>
                    <a:pt x="1699207" y="2540"/>
                  </a:cubicBezTo>
                  <a:cubicBezTo>
                    <a:pt x="1774826" y="3810"/>
                    <a:pt x="1852054" y="5080"/>
                    <a:pt x="1927673" y="7620"/>
                  </a:cubicBezTo>
                  <a:cubicBezTo>
                    <a:pt x="1967896" y="8890"/>
                    <a:pt x="2008119" y="12700"/>
                    <a:pt x="2048342" y="16510"/>
                  </a:cubicBezTo>
                  <a:cubicBezTo>
                    <a:pt x="2057995" y="16510"/>
                    <a:pt x="2067649" y="16510"/>
                    <a:pt x="2075693" y="16510"/>
                  </a:cubicBezTo>
                  <a:cubicBezTo>
                    <a:pt x="2088509" y="17780"/>
                    <a:pt x="2097399" y="20320"/>
                    <a:pt x="2107559" y="21590"/>
                  </a:cubicBezTo>
                  <a:close/>
                  <a:moveTo>
                    <a:pt x="2117719" y="1858987"/>
                  </a:moveTo>
                  <a:cubicBezTo>
                    <a:pt x="2118989" y="1842477"/>
                    <a:pt x="2120259" y="1829777"/>
                    <a:pt x="2120259" y="1817077"/>
                  </a:cubicBezTo>
                  <a:cubicBezTo>
                    <a:pt x="2118989" y="1737476"/>
                    <a:pt x="2117719" y="1663229"/>
                    <a:pt x="2117719" y="1583378"/>
                  </a:cubicBezTo>
                  <a:cubicBezTo>
                    <a:pt x="2117719" y="1546955"/>
                    <a:pt x="2120259" y="1510532"/>
                    <a:pt x="2118989" y="1474109"/>
                  </a:cubicBezTo>
                  <a:cubicBezTo>
                    <a:pt x="2118989" y="1440487"/>
                    <a:pt x="2117719" y="1405465"/>
                    <a:pt x="2116449" y="1371844"/>
                  </a:cubicBezTo>
                  <a:cubicBezTo>
                    <a:pt x="2111369" y="1320011"/>
                    <a:pt x="2099939" y="246929"/>
                    <a:pt x="2099939" y="195096"/>
                  </a:cubicBezTo>
                  <a:cubicBezTo>
                    <a:pt x="2097399" y="151669"/>
                    <a:pt x="2094859" y="106840"/>
                    <a:pt x="2092319" y="63500"/>
                  </a:cubicBezTo>
                  <a:cubicBezTo>
                    <a:pt x="2091049" y="44450"/>
                    <a:pt x="2089779" y="43180"/>
                    <a:pt x="2070866" y="41910"/>
                  </a:cubicBezTo>
                  <a:cubicBezTo>
                    <a:pt x="2066040" y="41910"/>
                    <a:pt x="2062822" y="41910"/>
                    <a:pt x="2057995" y="40640"/>
                  </a:cubicBezTo>
                  <a:cubicBezTo>
                    <a:pt x="2017772" y="36830"/>
                    <a:pt x="1975940" y="31750"/>
                    <a:pt x="1935718" y="30480"/>
                  </a:cubicBezTo>
                  <a:cubicBezTo>
                    <a:pt x="1837574" y="26670"/>
                    <a:pt x="1737821" y="25400"/>
                    <a:pt x="1639678" y="22860"/>
                  </a:cubicBezTo>
                  <a:cubicBezTo>
                    <a:pt x="1625197" y="22860"/>
                    <a:pt x="1609108" y="22860"/>
                    <a:pt x="1594628" y="22860"/>
                  </a:cubicBezTo>
                  <a:cubicBezTo>
                    <a:pt x="1570494" y="22860"/>
                    <a:pt x="1546361" y="22860"/>
                    <a:pt x="1523836" y="22860"/>
                  </a:cubicBezTo>
                  <a:cubicBezTo>
                    <a:pt x="1472350" y="22860"/>
                    <a:pt x="1420865" y="22860"/>
                    <a:pt x="1370989" y="24130"/>
                  </a:cubicBezTo>
                  <a:cubicBezTo>
                    <a:pt x="1327548" y="25400"/>
                    <a:pt x="595492" y="29210"/>
                    <a:pt x="552052" y="29210"/>
                  </a:cubicBezTo>
                  <a:cubicBezTo>
                    <a:pt x="481259" y="29210"/>
                    <a:pt x="410467" y="26670"/>
                    <a:pt x="339675" y="33020"/>
                  </a:cubicBezTo>
                  <a:cubicBezTo>
                    <a:pt x="302670" y="36830"/>
                    <a:pt x="267274" y="36830"/>
                    <a:pt x="231878" y="38100"/>
                  </a:cubicBezTo>
                  <a:cubicBezTo>
                    <a:pt x="170739" y="41910"/>
                    <a:pt x="109600" y="45720"/>
                    <a:pt x="49530" y="50800"/>
                  </a:cubicBezTo>
                  <a:cubicBezTo>
                    <a:pt x="36830" y="50800"/>
                    <a:pt x="34290" y="53340"/>
                    <a:pt x="33020" y="69016"/>
                  </a:cubicBezTo>
                  <a:cubicBezTo>
                    <a:pt x="31750" y="94232"/>
                    <a:pt x="31750" y="119448"/>
                    <a:pt x="30480" y="144664"/>
                  </a:cubicBezTo>
                  <a:cubicBezTo>
                    <a:pt x="29210" y="186691"/>
                    <a:pt x="26670" y="227317"/>
                    <a:pt x="25400" y="269343"/>
                  </a:cubicBezTo>
                  <a:cubicBezTo>
                    <a:pt x="20320" y="314172"/>
                    <a:pt x="26670" y="1409668"/>
                    <a:pt x="29210" y="1454496"/>
                  </a:cubicBezTo>
                  <a:cubicBezTo>
                    <a:pt x="29210" y="1502127"/>
                    <a:pt x="29210" y="1551158"/>
                    <a:pt x="30480" y="1598788"/>
                  </a:cubicBezTo>
                  <a:cubicBezTo>
                    <a:pt x="30480" y="1633810"/>
                    <a:pt x="33020" y="1668832"/>
                    <a:pt x="33020" y="1703855"/>
                  </a:cubicBezTo>
                  <a:cubicBezTo>
                    <a:pt x="33020" y="1741679"/>
                    <a:pt x="33020" y="1779503"/>
                    <a:pt x="31750" y="1817077"/>
                  </a:cubicBezTo>
                  <a:cubicBezTo>
                    <a:pt x="31750" y="1820887"/>
                    <a:pt x="31750" y="1823427"/>
                    <a:pt x="31750" y="1827237"/>
                  </a:cubicBezTo>
                  <a:cubicBezTo>
                    <a:pt x="31750" y="1837397"/>
                    <a:pt x="35560" y="1841207"/>
                    <a:pt x="44450" y="1841207"/>
                  </a:cubicBezTo>
                  <a:cubicBezTo>
                    <a:pt x="62942" y="1841207"/>
                    <a:pt x="85467" y="1842477"/>
                    <a:pt x="106383" y="1842477"/>
                  </a:cubicBezTo>
                  <a:cubicBezTo>
                    <a:pt x="136952" y="1842477"/>
                    <a:pt x="169130" y="1839937"/>
                    <a:pt x="199700" y="1842477"/>
                  </a:cubicBezTo>
                  <a:cubicBezTo>
                    <a:pt x="249576" y="1846287"/>
                    <a:pt x="299452" y="1848827"/>
                    <a:pt x="349329" y="1847557"/>
                  </a:cubicBezTo>
                  <a:cubicBezTo>
                    <a:pt x="381507" y="1846287"/>
                    <a:pt x="412076" y="1848827"/>
                    <a:pt x="444254" y="1848827"/>
                  </a:cubicBezTo>
                  <a:cubicBezTo>
                    <a:pt x="490913" y="1848827"/>
                    <a:pt x="537571" y="1847557"/>
                    <a:pt x="584230" y="1848827"/>
                  </a:cubicBezTo>
                  <a:cubicBezTo>
                    <a:pt x="653413" y="1850097"/>
                    <a:pt x="1412821" y="1839937"/>
                    <a:pt x="1483613" y="1842477"/>
                  </a:cubicBezTo>
                  <a:cubicBezTo>
                    <a:pt x="1514182" y="1843747"/>
                    <a:pt x="1544752" y="1845017"/>
                    <a:pt x="1573712" y="1845017"/>
                  </a:cubicBezTo>
                  <a:cubicBezTo>
                    <a:pt x="1626806" y="1847557"/>
                    <a:pt x="1678291" y="1843747"/>
                    <a:pt x="1731386" y="1847557"/>
                  </a:cubicBezTo>
                  <a:cubicBezTo>
                    <a:pt x="1774826" y="1850097"/>
                    <a:pt x="1818267" y="1850097"/>
                    <a:pt x="1861708" y="1852637"/>
                  </a:cubicBezTo>
                  <a:cubicBezTo>
                    <a:pt x="1926064" y="1856447"/>
                    <a:pt x="1990421" y="1858987"/>
                    <a:pt x="2054777" y="1860257"/>
                  </a:cubicBezTo>
                  <a:cubicBezTo>
                    <a:pt x="2078911" y="1860257"/>
                    <a:pt x="2097399" y="1858987"/>
                    <a:pt x="2117719" y="185898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7001875" y="4310380"/>
            <a:ext cx="1821141" cy="1559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43"/>
              </a:lnSpc>
              <a:spcBef>
                <a:spcPct val="0"/>
              </a:spcBef>
            </a:pPr>
            <a:r>
              <a:rPr lang="en-US" sz="21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Workers with  frequent </a:t>
            </a:r>
            <a:r>
              <a:rPr lang="en-US" b="true" sz="2143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last-minute </a:t>
            </a:r>
            <a:r>
              <a:rPr lang="en-US" sz="21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scheduling</a:t>
            </a:r>
            <a:r>
              <a:rPr lang="en-US" b="true" sz="2143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changes</a:t>
            </a:r>
          </a:p>
        </p:txBody>
      </p:sp>
      <p:sp>
        <p:nvSpPr>
          <p:cNvPr name="AutoShape 33" id="33"/>
          <p:cNvSpPr/>
          <p:nvPr/>
        </p:nvSpPr>
        <p:spPr>
          <a:xfrm rot="-201720">
            <a:off x="7597522" y="3906359"/>
            <a:ext cx="637634" cy="1747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34" id="34"/>
          <p:cNvGrpSpPr/>
          <p:nvPr/>
        </p:nvGrpSpPr>
        <p:grpSpPr>
          <a:xfrm rot="0">
            <a:off x="13506855" y="3887813"/>
            <a:ext cx="2736147" cy="2065550"/>
            <a:chOff x="0" y="0"/>
            <a:chExt cx="2855609" cy="215573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0160" y="16510"/>
              <a:ext cx="2832749" cy="2127794"/>
            </a:xfrm>
            <a:custGeom>
              <a:avLst/>
              <a:gdLst/>
              <a:ahLst/>
              <a:cxnLst/>
              <a:rect r="r" b="b" t="t" l="l"/>
              <a:pathLst>
                <a:path h="2127794" w="2832749">
                  <a:moveTo>
                    <a:pt x="2832749" y="2127794"/>
                  </a:moveTo>
                  <a:lnTo>
                    <a:pt x="0" y="2120174"/>
                  </a:lnTo>
                  <a:lnTo>
                    <a:pt x="0" y="751201"/>
                  </a:lnTo>
                  <a:lnTo>
                    <a:pt x="17780" y="19050"/>
                  </a:lnTo>
                  <a:lnTo>
                    <a:pt x="1410454" y="0"/>
                  </a:lnTo>
                  <a:lnTo>
                    <a:pt x="2813699" y="5080"/>
                  </a:lnTo>
                  <a:close/>
                </a:path>
              </a:pathLst>
            </a:custGeom>
            <a:solidFill>
              <a:srgbClr val="FFC2B4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-3810" y="0"/>
              <a:ext cx="2861959" cy="2154463"/>
            </a:xfrm>
            <a:custGeom>
              <a:avLst/>
              <a:gdLst/>
              <a:ahLst/>
              <a:cxnLst/>
              <a:rect r="r" b="b" t="t" l="l"/>
              <a:pathLst>
                <a:path h="2154463" w="2861959">
                  <a:moveTo>
                    <a:pt x="2827669" y="21590"/>
                  </a:moveTo>
                  <a:cubicBezTo>
                    <a:pt x="2828939" y="34290"/>
                    <a:pt x="2828939" y="44450"/>
                    <a:pt x="2830209" y="54610"/>
                  </a:cubicBezTo>
                  <a:cubicBezTo>
                    <a:pt x="2832749" y="95727"/>
                    <a:pt x="2834019" y="141175"/>
                    <a:pt x="2836559" y="185000"/>
                  </a:cubicBezTo>
                  <a:cubicBezTo>
                    <a:pt x="2836559" y="248303"/>
                    <a:pt x="2849259" y="1496506"/>
                    <a:pt x="2855609" y="1559808"/>
                  </a:cubicBezTo>
                  <a:cubicBezTo>
                    <a:pt x="2861959" y="1655574"/>
                    <a:pt x="2858149" y="1752963"/>
                    <a:pt x="2858149" y="1848729"/>
                  </a:cubicBezTo>
                  <a:cubicBezTo>
                    <a:pt x="2858149" y="1933133"/>
                    <a:pt x="2859419" y="2011044"/>
                    <a:pt x="2860689" y="2093503"/>
                  </a:cubicBezTo>
                  <a:cubicBezTo>
                    <a:pt x="2860689" y="2115094"/>
                    <a:pt x="2860689" y="2129063"/>
                    <a:pt x="2860689" y="2153194"/>
                  </a:cubicBezTo>
                  <a:cubicBezTo>
                    <a:pt x="2837829" y="2153194"/>
                    <a:pt x="2817509" y="2154463"/>
                    <a:pt x="2793468" y="2153194"/>
                  </a:cubicBezTo>
                  <a:cubicBezTo>
                    <a:pt x="2651767" y="2148113"/>
                    <a:pt x="2507887" y="2154463"/>
                    <a:pt x="2366187" y="2149384"/>
                  </a:cubicBezTo>
                  <a:cubicBezTo>
                    <a:pt x="2281166" y="2145573"/>
                    <a:pt x="2198326" y="2148113"/>
                    <a:pt x="2113306" y="2145573"/>
                  </a:cubicBezTo>
                  <a:cubicBezTo>
                    <a:pt x="2074066" y="2144303"/>
                    <a:pt x="2034826" y="2143034"/>
                    <a:pt x="1995586" y="2141763"/>
                  </a:cubicBezTo>
                  <a:cubicBezTo>
                    <a:pt x="1971606" y="2141763"/>
                    <a:pt x="1949806" y="2143034"/>
                    <a:pt x="1925825" y="2143034"/>
                  </a:cubicBezTo>
                  <a:cubicBezTo>
                    <a:pt x="1864785" y="2141763"/>
                    <a:pt x="1696925" y="2143034"/>
                    <a:pt x="1635885" y="2141763"/>
                  </a:cubicBezTo>
                  <a:cubicBezTo>
                    <a:pt x="1592285" y="2140494"/>
                    <a:pt x="720283" y="2149384"/>
                    <a:pt x="676683" y="2148113"/>
                  </a:cubicBezTo>
                  <a:cubicBezTo>
                    <a:pt x="665783" y="2148113"/>
                    <a:pt x="652703" y="2149384"/>
                    <a:pt x="641803" y="2149384"/>
                  </a:cubicBezTo>
                  <a:cubicBezTo>
                    <a:pt x="615643" y="2149384"/>
                    <a:pt x="591662" y="2150653"/>
                    <a:pt x="565502" y="2150653"/>
                  </a:cubicBezTo>
                  <a:cubicBezTo>
                    <a:pt x="500102" y="2150653"/>
                    <a:pt x="436882" y="2149384"/>
                    <a:pt x="371482" y="2148113"/>
                  </a:cubicBezTo>
                  <a:cubicBezTo>
                    <a:pt x="332242" y="2146844"/>
                    <a:pt x="293002" y="2145573"/>
                    <a:pt x="255942" y="2144303"/>
                  </a:cubicBezTo>
                  <a:cubicBezTo>
                    <a:pt x="186182" y="2143034"/>
                    <a:pt x="116421" y="2141763"/>
                    <a:pt x="48260" y="2141763"/>
                  </a:cubicBezTo>
                  <a:cubicBezTo>
                    <a:pt x="38100" y="2141763"/>
                    <a:pt x="29210" y="2141763"/>
                    <a:pt x="19050" y="2140494"/>
                  </a:cubicBezTo>
                  <a:cubicBezTo>
                    <a:pt x="10160" y="2139223"/>
                    <a:pt x="5080" y="2132873"/>
                    <a:pt x="7620" y="2123984"/>
                  </a:cubicBezTo>
                  <a:cubicBezTo>
                    <a:pt x="16510" y="2092202"/>
                    <a:pt x="12700" y="2051623"/>
                    <a:pt x="11430" y="2009421"/>
                  </a:cubicBezTo>
                  <a:cubicBezTo>
                    <a:pt x="10160" y="1923394"/>
                    <a:pt x="6350" y="1838990"/>
                    <a:pt x="7620" y="1752963"/>
                  </a:cubicBezTo>
                  <a:cubicBezTo>
                    <a:pt x="5080" y="1645836"/>
                    <a:pt x="0" y="319722"/>
                    <a:pt x="7620" y="210971"/>
                  </a:cubicBezTo>
                  <a:cubicBezTo>
                    <a:pt x="8890" y="189870"/>
                    <a:pt x="7620" y="167146"/>
                    <a:pt x="8890" y="146045"/>
                  </a:cubicBezTo>
                  <a:cubicBezTo>
                    <a:pt x="10160" y="111959"/>
                    <a:pt x="12700" y="7462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21" y="30480"/>
                    <a:pt x="96801" y="29210"/>
                  </a:cubicBezTo>
                  <a:cubicBezTo>
                    <a:pt x="155662" y="25400"/>
                    <a:pt x="214522" y="22860"/>
                    <a:pt x="275562" y="20320"/>
                  </a:cubicBezTo>
                  <a:cubicBezTo>
                    <a:pt x="316982" y="17780"/>
                    <a:pt x="358402" y="16510"/>
                    <a:pt x="397642" y="13970"/>
                  </a:cubicBezTo>
                  <a:cubicBezTo>
                    <a:pt x="436882" y="11430"/>
                    <a:pt x="478302" y="8890"/>
                    <a:pt x="517542" y="8890"/>
                  </a:cubicBezTo>
                  <a:cubicBezTo>
                    <a:pt x="561142" y="7620"/>
                    <a:pt x="604743" y="10160"/>
                    <a:pt x="648343" y="8890"/>
                  </a:cubicBezTo>
                  <a:cubicBezTo>
                    <a:pt x="702843" y="8890"/>
                    <a:pt x="1690385" y="6350"/>
                    <a:pt x="1744885" y="5080"/>
                  </a:cubicBezTo>
                  <a:cubicBezTo>
                    <a:pt x="1797205" y="3810"/>
                    <a:pt x="1849525" y="2540"/>
                    <a:pt x="1904025" y="2540"/>
                  </a:cubicBezTo>
                  <a:cubicBezTo>
                    <a:pt x="1993406" y="1270"/>
                    <a:pt x="2080606" y="0"/>
                    <a:pt x="2169986" y="0"/>
                  </a:cubicBezTo>
                  <a:cubicBezTo>
                    <a:pt x="2207046" y="0"/>
                    <a:pt x="2246286" y="2540"/>
                    <a:pt x="2283346" y="2540"/>
                  </a:cubicBezTo>
                  <a:cubicBezTo>
                    <a:pt x="2385806" y="3810"/>
                    <a:pt x="2490447" y="5080"/>
                    <a:pt x="2592907" y="7620"/>
                  </a:cubicBezTo>
                  <a:cubicBezTo>
                    <a:pt x="2647407" y="8890"/>
                    <a:pt x="2701907" y="12700"/>
                    <a:pt x="2756407" y="16510"/>
                  </a:cubicBezTo>
                  <a:cubicBezTo>
                    <a:pt x="2769487" y="16510"/>
                    <a:pt x="2782568" y="16510"/>
                    <a:pt x="2793468" y="16510"/>
                  </a:cubicBezTo>
                  <a:cubicBezTo>
                    <a:pt x="2808619" y="17780"/>
                    <a:pt x="2817509" y="20320"/>
                    <a:pt x="2827669" y="21590"/>
                  </a:cubicBezTo>
                  <a:close/>
                  <a:moveTo>
                    <a:pt x="2837829" y="2136684"/>
                  </a:moveTo>
                  <a:cubicBezTo>
                    <a:pt x="2839099" y="2120173"/>
                    <a:pt x="2840369" y="2107473"/>
                    <a:pt x="2840369" y="2094773"/>
                  </a:cubicBezTo>
                  <a:cubicBezTo>
                    <a:pt x="2839099" y="2002929"/>
                    <a:pt x="2837829" y="1916902"/>
                    <a:pt x="2837829" y="1824382"/>
                  </a:cubicBezTo>
                  <a:cubicBezTo>
                    <a:pt x="2837829" y="1782180"/>
                    <a:pt x="2840369" y="1739978"/>
                    <a:pt x="2839099" y="1697776"/>
                  </a:cubicBezTo>
                  <a:cubicBezTo>
                    <a:pt x="2839099" y="1658821"/>
                    <a:pt x="2837829" y="1618242"/>
                    <a:pt x="2836559" y="1579286"/>
                  </a:cubicBezTo>
                  <a:cubicBezTo>
                    <a:pt x="2831479" y="1519230"/>
                    <a:pt x="2820049" y="275897"/>
                    <a:pt x="2820049" y="215840"/>
                  </a:cubicBezTo>
                  <a:cubicBezTo>
                    <a:pt x="2817509" y="165523"/>
                    <a:pt x="2814969" y="113582"/>
                    <a:pt x="2812429" y="63500"/>
                  </a:cubicBezTo>
                  <a:cubicBezTo>
                    <a:pt x="2811159" y="44450"/>
                    <a:pt x="2809889" y="43180"/>
                    <a:pt x="2786928" y="41910"/>
                  </a:cubicBezTo>
                  <a:cubicBezTo>
                    <a:pt x="2780387" y="41910"/>
                    <a:pt x="2776027" y="41910"/>
                    <a:pt x="2769487" y="40640"/>
                  </a:cubicBezTo>
                  <a:cubicBezTo>
                    <a:pt x="2714987" y="36830"/>
                    <a:pt x="2658307" y="31750"/>
                    <a:pt x="2603807" y="30480"/>
                  </a:cubicBezTo>
                  <a:cubicBezTo>
                    <a:pt x="2470827" y="26670"/>
                    <a:pt x="2335667" y="25400"/>
                    <a:pt x="2202686" y="22860"/>
                  </a:cubicBezTo>
                  <a:cubicBezTo>
                    <a:pt x="2183066" y="22860"/>
                    <a:pt x="2161266" y="22860"/>
                    <a:pt x="2141646" y="22860"/>
                  </a:cubicBezTo>
                  <a:cubicBezTo>
                    <a:pt x="2108946" y="22860"/>
                    <a:pt x="2076246" y="22860"/>
                    <a:pt x="2045726" y="22860"/>
                  </a:cubicBezTo>
                  <a:cubicBezTo>
                    <a:pt x="1975966" y="22860"/>
                    <a:pt x="1906206" y="22860"/>
                    <a:pt x="1838625" y="24130"/>
                  </a:cubicBezTo>
                  <a:cubicBezTo>
                    <a:pt x="1779765" y="25400"/>
                    <a:pt x="787863" y="29210"/>
                    <a:pt x="729003" y="29210"/>
                  </a:cubicBezTo>
                  <a:cubicBezTo>
                    <a:pt x="633083" y="29210"/>
                    <a:pt x="537162" y="26670"/>
                    <a:pt x="441242" y="33020"/>
                  </a:cubicBezTo>
                  <a:cubicBezTo>
                    <a:pt x="391102" y="36830"/>
                    <a:pt x="343142" y="36830"/>
                    <a:pt x="295182" y="38100"/>
                  </a:cubicBezTo>
                  <a:cubicBezTo>
                    <a:pt x="212342" y="41910"/>
                    <a:pt x="129501" y="45720"/>
                    <a:pt x="49530" y="50800"/>
                  </a:cubicBezTo>
                  <a:cubicBezTo>
                    <a:pt x="36830" y="50800"/>
                    <a:pt x="34290" y="53340"/>
                    <a:pt x="33020" y="69757"/>
                  </a:cubicBezTo>
                  <a:cubicBezTo>
                    <a:pt x="31750" y="98973"/>
                    <a:pt x="31750" y="128190"/>
                    <a:pt x="30480" y="157407"/>
                  </a:cubicBezTo>
                  <a:cubicBezTo>
                    <a:pt x="29210" y="206101"/>
                    <a:pt x="26670" y="253173"/>
                    <a:pt x="25400" y="301867"/>
                  </a:cubicBezTo>
                  <a:cubicBezTo>
                    <a:pt x="20320" y="353808"/>
                    <a:pt x="26670" y="1623111"/>
                    <a:pt x="29210" y="1675052"/>
                  </a:cubicBezTo>
                  <a:cubicBezTo>
                    <a:pt x="29210" y="1730239"/>
                    <a:pt x="29210" y="1787049"/>
                    <a:pt x="30480" y="1842237"/>
                  </a:cubicBezTo>
                  <a:cubicBezTo>
                    <a:pt x="30480" y="1882816"/>
                    <a:pt x="33020" y="1923394"/>
                    <a:pt x="33020" y="1963973"/>
                  </a:cubicBezTo>
                  <a:cubicBezTo>
                    <a:pt x="33020" y="2007798"/>
                    <a:pt x="33020" y="2051623"/>
                    <a:pt x="31750" y="2094773"/>
                  </a:cubicBezTo>
                  <a:cubicBezTo>
                    <a:pt x="31750" y="2098584"/>
                    <a:pt x="31750" y="2101123"/>
                    <a:pt x="31750" y="2104934"/>
                  </a:cubicBezTo>
                  <a:cubicBezTo>
                    <a:pt x="31750" y="2115094"/>
                    <a:pt x="35560" y="2118904"/>
                    <a:pt x="44450" y="2118904"/>
                  </a:cubicBezTo>
                  <a:cubicBezTo>
                    <a:pt x="66281" y="2118904"/>
                    <a:pt x="96801" y="2120173"/>
                    <a:pt x="125141" y="2120173"/>
                  </a:cubicBezTo>
                  <a:cubicBezTo>
                    <a:pt x="166562" y="2120173"/>
                    <a:pt x="210162" y="2117634"/>
                    <a:pt x="251582" y="2120173"/>
                  </a:cubicBezTo>
                  <a:cubicBezTo>
                    <a:pt x="319162" y="2123984"/>
                    <a:pt x="386742" y="2126523"/>
                    <a:pt x="454322" y="2125254"/>
                  </a:cubicBezTo>
                  <a:cubicBezTo>
                    <a:pt x="497922" y="2123984"/>
                    <a:pt x="539342" y="2126523"/>
                    <a:pt x="582943" y="2126523"/>
                  </a:cubicBezTo>
                  <a:cubicBezTo>
                    <a:pt x="646163" y="2126523"/>
                    <a:pt x="709383" y="2125254"/>
                    <a:pt x="772603" y="2126523"/>
                  </a:cubicBezTo>
                  <a:cubicBezTo>
                    <a:pt x="866343" y="2127794"/>
                    <a:pt x="1895305" y="2117634"/>
                    <a:pt x="1991226" y="2120173"/>
                  </a:cubicBezTo>
                  <a:cubicBezTo>
                    <a:pt x="2032646" y="2121444"/>
                    <a:pt x="2074066" y="2122713"/>
                    <a:pt x="2113306" y="2122713"/>
                  </a:cubicBezTo>
                  <a:cubicBezTo>
                    <a:pt x="2185246" y="2125254"/>
                    <a:pt x="2255006" y="2121444"/>
                    <a:pt x="2326946" y="2125254"/>
                  </a:cubicBezTo>
                  <a:cubicBezTo>
                    <a:pt x="2385806" y="2127794"/>
                    <a:pt x="2444667" y="2127794"/>
                    <a:pt x="2503527" y="2130334"/>
                  </a:cubicBezTo>
                  <a:cubicBezTo>
                    <a:pt x="2590727" y="2134144"/>
                    <a:pt x="2677927" y="2136684"/>
                    <a:pt x="2765127" y="2137954"/>
                  </a:cubicBezTo>
                  <a:cubicBezTo>
                    <a:pt x="2797827" y="2137954"/>
                    <a:pt x="2817509" y="2136684"/>
                    <a:pt x="2837829" y="213668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13793287" y="4215091"/>
            <a:ext cx="2163282" cy="1511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1"/>
              </a:lnSpc>
              <a:spcBef>
                <a:spcPct val="0"/>
              </a:spcBef>
            </a:pPr>
            <a:r>
              <a:rPr lang="en-US" sz="2097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Difficult to create realistic times especially since majority of people work 9-5</a:t>
            </a:r>
          </a:p>
        </p:txBody>
      </p:sp>
      <p:sp>
        <p:nvSpPr>
          <p:cNvPr name="AutoShape 38" id="38"/>
          <p:cNvSpPr/>
          <p:nvPr/>
        </p:nvSpPr>
        <p:spPr>
          <a:xfrm rot="-201720">
            <a:off x="14499302" y="3810192"/>
            <a:ext cx="760503" cy="15524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39" id="39"/>
          <p:cNvGrpSpPr/>
          <p:nvPr/>
        </p:nvGrpSpPr>
        <p:grpSpPr>
          <a:xfrm rot="0">
            <a:off x="9392101" y="6376273"/>
            <a:ext cx="2432300" cy="2064642"/>
            <a:chOff x="0" y="0"/>
            <a:chExt cx="3243066" cy="2752856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2" id="42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3" id="43"/>
            <p:cNvSpPr txBox="true"/>
            <p:nvPr/>
          </p:nvSpPr>
          <p:spPr>
            <a:xfrm rot="0">
              <a:off x="339499" y="598837"/>
              <a:ext cx="2564068" cy="1759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79"/>
                </a:lnSpc>
                <a:spcBef>
                  <a:spcPct val="0"/>
                </a:spcBef>
              </a:pPr>
              <a:r>
                <a:rPr lang="en-US" sz="2262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Workers with  a regularly </a:t>
              </a:r>
              <a:r>
                <a:rPr lang="en-US" b="true" sz="2262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inconsistent</a:t>
              </a:r>
              <a:r>
                <a:rPr lang="en-US" sz="2262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schedule</a:t>
              </a:r>
            </a:p>
          </p:txBody>
        </p:sp>
        <p:sp>
          <p:nvSpPr>
            <p:cNvPr name="AutoShape 44" id="44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8994" y="1268632"/>
            <a:ext cx="16390306" cy="7989668"/>
            <a:chOff x="0" y="0"/>
            <a:chExt cx="26034722" cy="126909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25964874" cy="12619845"/>
            </a:xfrm>
            <a:custGeom>
              <a:avLst/>
              <a:gdLst/>
              <a:ahLst/>
              <a:cxnLst/>
              <a:rect r="r" b="b" t="t" l="l"/>
              <a:pathLst>
                <a:path h="12619845" w="25964874">
                  <a:moveTo>
                    <a:pt x="25879783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5921692" y="12619845"/>
                  </a:lnTo>
                  <a:cubicBezTo>
                    <a:pt x="25945822" y="12619845"/>
                    <a:pt x="25964874" y="12600795"/>
                    <a:pt x="25964874" y="12576665"/>
                  </a:cubicBezTo>
                  <a:lnTo>
                    <a:pt x="25964874" y="40640"/>
                  </a:lnTo>
                  <a:cubicBezTo>
                    <a:pt x="25964874" y="21590"/>
                    <a:pt x="25952172" y="6350"/>
                    <a:pt x="25935662" y="0"/>
                  </a:cubicBezTo>
                  <a:lnTo>
                    <a:pt x="25935662" y="12533484"/>
                  </a:lnTo>
                  <a:cubicBezTo>
                    <a:pt x="25935662" y="12563965"/>
                    <a:pt x="25910262" y="12589365"/>
                    <a:pt x="25879783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25967412" cy="12622385"/>
            </a:xfrm>
            <a:custGeom>
              <a:avLst/>
              <a:gdLst/>
              <a:ahLst/>
              <a:cxnLst/>
              <a:rect r="r" b="b" t="t" l="l"/>
              <a:pathLst>
                <a:path h="12622385" w="25967412">
                  <a:moveTo>
                    <a:pt x="43180" y="12622385"/>
                  </a:moveTo>
                  <a:lnTo>
                    <a:pt x="25924233" y="12622385"/>
                  </a:lnTo>
                  <a:cubicBezTo>
                    <a:pt x="25948362" y="12622385"/>
                    <a:pt x="25967412" y="12603335"/>
                    <a:pt x="25967412" y="12579204"/>
                  </a:cubicBezTo>
                  <a:lnTo>
                    <a:pt x="25967412" y="43180"/>
                  </a:lnTo>
                  <a:cubicBezTo>
                    <a:pt x="25967412" y="19050"/>
                    <a:pt x="25948362" y="0"/>
                    <a:pt x="2592423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34724" cy="12690965"/>
            </a:xfrm>
            <a:custGeom>
              <a:avLst/>
              <a:gdLst/>
              <a:ahLst/>
              <a:cxnLst/>
              <a:rect r="r" b="b" t="t" l="l"/>
              <a:pathLst>
                <a:path h="12690965" w="26034724">
                  <a:moveTo>
                    <a:pt x="25991542" y="44450"/>
                  </a:moveTo>
                  <a:cubicBezTo>
                    <a:pt x="25986462" y="19050"/>
                    <a:pt x="25963603" y="0"/>
                    <a:pt x="2593693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5978842" y="12690965"/>
                  </a:lnTo>
                  <a:cubicBezTo>
                    <a:pt x="26009322" y="12690965"/>
                    <a:pt x="26034724" y="12665565"/>
                    <a:pt x="26034724" y="12635085"/>
                  </a:cubicBezTo>
                  <a:lnTo>
                    <a:pt x="26034724" y="99060"/>
                  </a:lnTo>
                  <a:cubicBezTo>
                    <a:pt x="26034724" y="72390"/>
                    <a:pt x="26016942" y="50800"/>
                    <a:pt x="25991542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5936933" y="12700"/>
                  </a:lnTo>
                  <a:cubicBezTo>
                    <a:pt x="25961062" y="12700"/>
                    <a:pt x="25980112" y="31750"/>
                    <a:pt x="25980112" y="55880"/>
                  </a:cubicBezTo>
                  <a:lnTo>
                    <a:pt x="25980112" y="12591904"/>
                  </a:lnTo>
                  <a:cubicBezTo>
                    <a:pt x="25980112" y="12616035"/>
                    <a:pt x="25961062" y="12635085"/>
                    <a:pt x="25936933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6022024" y="12635085"/>
                  </a:moveTo>
                  <a:cubicBezTo>
                    <a:pt x="26022024" y="12659215"/>
                    <a:pt x="26002972" y="12678265"/>
                    <a:pt x="25978842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5936933" y="12647785"/>
                  </a:lnTo>
                  <a:cubicBezTo>
                    <a:pt x="25967412" y="12647785"/>
                    <a:pt x="25992812" y="12622385"/>
                    <a:pt x="25992812" y="12591904"/>
                  </a:cubicBezTo>
                  <a:lnTo>
                    <a:pt x="25992812" y="58420"/>
                  </a:lnTo>
                  <a:cubicBezTo>
                    <a:pt x="26009322" y="64770"/>
                    <a:pt x="26022024" y="80010"/>
                    <a:pt x="26022024" y="99060"/>
                  </a:cubicBezTo>
                  <a:lnTo>
                    <a:pt x="26022024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74144" y="724325"/>
            <a:ext cx="3139712" cy="10624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-5400000">
            <a:off x="8612756" y="-278531"/>
            <a:ext cx="1062488" cy="3139712"/>
          </a:xfrm>
          <a:custGeom>
            <a:avLst/>
            <a:gdLst/>
            <a:ahLst/>
            <a:cxnLst/>
            <a:rect r="r" b="b" t="t" l="l"/>
            <a:pathLst>
              <a:path h="3139712" w="1062488">
                <a:moveTo>
                  <a:pt x="0" y="0"/>
                </a:moveTo>
                <a:lnTo>
                  <a:pt x="1062488" y="0"/>
                </a:lnTo>
                <a:lnTo>
                  <a:pt x="1062488" y="3139711"/>
                </a:lnTo>
                <a:lnTo>
                  <a:pt x="0" y="3139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891310" y="963224"/>
            <a:ext cx="2505379" cy="40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7"/>
              </a:lnSpc>
              <a:spcBef>
                <a:spcPct val="0"/>
              </a:spcBef>
            </a:pPr>
            <a:r>
              <a:rPr lang="en-US" b="true" sz="3007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 2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402579" y="3954794"/>
            <a:ext cx="2432300" cy="2064642"/>
            <a:chOff x="0" y="0"/>
            <a:chExt cx="3243066" cy="27528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14" id="14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463600" y="1283612"/>
            <a:ext cx="5360800" cy="34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36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Ethical Analysis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76325" y="1476502"/>
            <a:ext cx="221934" cy="221934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392041" y="2767979"/>
            <a:ext cx="389111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Communities Designed For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61689" y="2767979"/>
            <a:ext cx="526271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Communities Excluded/Inaccessible</a:t>
            </a:r>
          </a:p>
        </p:txBody>
      </p:sp>
      <p:sp>
        <p:nvSpPr>
          <p:cNvPr name="AutoShape 20" id="20"/>
          <p:cNvSpPr/>
          <p:nvPr/>
        </p:nvSpPr>
        <p:spPr>
          <a:xfrm>
            <a:off x="5758804" y="2844179"/>
            <a:ext cx="0" cy="577596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2513430" y="2844179"/>
            <a:ext cx="0" cy="577596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13980174" y="2767979"/>
            <a:ext cx="1789509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Other Points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840382" y="6410975"/>
            <a:ext cx="2574109" cy="2366951"/>
            <a:chOff x="0" y="0"/>
            <a:chExt cx="3432145" cy="3155935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171902"/>
              <a:ext cx="3432145" cy="2984033"/>
              <a:chOff x="0" y="0"/>
              <a:chExt cx="2175544" cy="1891498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10160" y="16510"/>
                <a:ext cx="2152684" cy="1863558"/>
              </a:xfrm>
              <a:custGeom>
                <a:avLst/>
                <a:gdLst/>
                <a:ahLst/>
                <a:cxnLst/>
                <a:rect r="r" b="b" t="t" l="l"/>
                <a:pathLst>
                  <a:path h="1863558" w="2152684">
                    <a:moveTo>
                      <a:pt x="2152684" y="1863558"/>
                    </a:moveTo>
                    <a:lnTo>
                      <a:pt x="0" y="1855938"/>
                    </a:lnTo>
                    <a:lnTo>
                      <a:pt x="0" y="659557"/>
                    </a:lnTo>
                    <a:lnTo>
                      <a:pt x="17780" y="19050"/>
                    </a:lnTo>
                    <a:lnTo>
                      <a:pt x="1071296" y="0"/>
                    </a:lnTo>
                    <a:lnTo>
                      <a:pt x="2133634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-3810" y="0"/>
                <a:ext cx="2181894" cy="1890228"/>
              </a:xfrm>
              <a:custGeom>
                <a:avLst/>
                <a:gdLst/>
                <a:ahLst/>
                <a:cxnLst/>
                <a:rect r="r" b="b" t="t" l="l"/>
                <a:pathLst>
                  <a:path h="1890228" w="2181894">
                    <a:moveTo>
                      <a:pt x="2147604" y="21590"/>
                    </a:moveTo>
                    <a:cubicBezTo>
                      <a:pt x="2148874" y="34290"/>
                      <a:pt x="2148874" y="44450"/>
                      <a:pt x="2150144" y="54610"/>
                    </a:cubicBezTo>
                    <a:cubicBezTo>
                      <a:pt x="2152684" y="91639"/>
                      <a:pt x="2153954" y="131165"/>
                      <a:pt x="2156494" y="169280"/>
                    </a:cubicBezTo>
                    <a:cubicBezTo>
                      <a:pt x="2156494" y="224335"/>
                      <a:pt x="2169194" y="1309904"/>
                      <a:pt x="2175544" y="1364959"/>
                    </a:cubicBezTo>
                    <a:cubicBezTo>
                      <a:pt x="2181894" y="1448247"/>
                      <a:pt x="2178084" y="1532947"/>
                      <a:pt x="2178084" y="1616235"/>
                    </a:cubicBezTo>
                    <a:cubicBezTo>
                      <a:pt x="2178084" y="1689642"/>
                      <a:pt x="2179354" y="1757402"/>
                      <a:pt x="2180624" y="1829268"/>
                    </a:cubicBezTo>
                    <a:cubicBezTo>
                      <a:pt x="2180624" y="1850858"/>
                      <a:pt x="2180624" y="1864828"/>
                      <a:pt x="2180624" y="1888958"/>
                    </a:cubicBezTo>
                    <a:cubicBezTo>
                      <a:pt x="2157764" y="1888958"/>
                      <a:pt x="2137444" y="1890228"/>
                      <a:pt x="2115608" y="1888958"/>
                    </a:cubicBezTo>
                    <a:cubicBezTo>
                      <a:pt x="2008964" y="1883878"/>
                      <a:pt x="1900680" y="1890228"/>
                      <a:pt x="1794036" y="1885148"/>
                    </a:cubicBezTo>
                    <a:cubicBezTo>
                      <a:pt x="1730050" y="1881338"/>
                      <a:pt x="1667704" y="1883878"/>
                      <a:pt x="1603718" y="1881338"/>
                    </a:cubicBezTo>
                    <a:cubicBezTo>
                      <a:pt x="1574186" y="1880068"/>
                      <a:pt x="1544654" y="1878798"/>
                      <a:pt x="1515122" y="1877528"/>
                    </a:cubicBezTo>
                    <a:cubicBezTo>
                      <a:pt x="1497075" y="1877528"/>
                      <a:pt x="1480668" y="1878798"/>
                      <a:pt x="1462620" y="1878798"/>
                    </a:cubicBezTo>
                    <a:cubicBezTo>
                      <a:pt x="1416682" y="1877528"/>
                      <a:pt x="1290350" y="1878798"/>
                      <a:pt x="1244411" y="1877528"/>
                    </a:cubicBezTo>
                    <a:cubicBezTo>
                      <a:pt x="1211598" y="1876258"/>
                      <a:pt x="555329" y="1885148"/>
                      <a:pt x="522516" y="1883878"/>
                    </a:cubicBezTo>
                    <a:cubicBezTo>
                      <a:pt x="514312" y="1883878"/>
                      <a:pt x="504468" y="1885148"/>
                      <a:pt x="496265" y="1885148"/>
                    </a:cubicBezTo>
                    <a:cubicBezTo>
                      <a:pt x="476577" y="1885148"/>
                      <a:pt x="458529" y="1886418"/>
                      <a:pt x="438841" y="1886418"/>
                    </a:cubicBezTo>
                    <a:cubicBezTo>
                      <a:pt x="389621" y="1886418"/>
                      <a:pt x="342042" y="1885148"/>
                      <a:pt x="292822" y="1883878"/>
                    </a:cubicBezTo>
                    <a:cubicBezTo>
                      <a:pt x="263289" y="1882608"/>
                      <a:pt x="233757" y="1881338"/>
                      <a:pt x="205866" y="1880068"/>
                    </a:cubicBezTo>
                    <a:cubicBezTo>
                      <a:pt x="153364" y="1878798"/>
                      <a:pt x="100863" y="1877528"/>
                      <a:pt x="48260" y="1877528"/>
                    </a:cubicBezTo>
                    <a:cubicBezTo>
                      <a:pt x="38100" y="1877528"/>
                      <a:pt x="29210" y="1877528"/>
                      <a:pt x="19050" y="1876258"/>
                    </a:cubicBezTo>
                    <a:cubicBezTo>
                      <a:pt x="10160" y="1874988"/>
                      <a:pt x="5080" y="1868638"/>
                      <a:pt x="7620" y="1859748"/>
                    </a:cubicBezTo>
                    <a:cubicBezTo>
                      <a:pt x="16510" y="1827985"/>
                      <a:pt x="12700" y="1792693"/>
                      <a:pt x="11430" y="1755990"/>
                    </a:cubicBezTo>
                    <a:cubicBezTo>
                      <a:pt x="10160" y="1681172"/>
                      <a:pt x="6350" y="1607765"/>
                      <a:pt x="7620" y="1532947"/>
                    </a:cubicBezTo>
                    <a:cubicBezTo>
                      <a:pt x="5080" y="1439778"/>
                      <a:pt x="0" y="286448"/>
                      <a:pt x="7620" y="191867"/>
                    </a:cubicBezTo>
                    <a:cubicBezTo>
                      <a:pt x="8890" y="173515"/>
                      <a:pt x="7620" y="153752"/>
                      <a:pt x="8890" y="135400"/>
                    </a:cubicBezTo>
                    <a:cubicBezTo>
                      <a:pt x="10160" y="105755"/>
                      <a:pt x="12700" y="7328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846" y="30480"/>
                      <a:pt x="86097" y="29210"/>
                    </a:cubicBezTo>
                    <a:cubicBezTo>
                      <a:pt x="130395" y="25400"/>
                      <a:pt x="174693" y="22860"/>
                      <a:pt x="220632" y="20320"/>
                    </a:cubicBezTo>
                    <a:cubicBezTo>
                      <a:pt x="251805" y="17780"/>
                      <a:pt x="282978" y="16510"/>
                      <a:pt x="312510" y="13970"/>
                    </a:cubicBezTo>
                    <a:cubicBezTo>
                      <a:pt x="342042" y="11430"/>
                      <a:pt x="373214" y="8890"/>
                      <a:pt x="402747" y="8890"/>
                    </a:cubicBezTo>
                    <a:cubicBezTo>
                      <a:pt x="435560" y="7620"/>
                      <a:pt x="468373" y="10160"/>
                      <a:pt x="501187" y="8890"/>
                    </a:cubicBezTo>
                    <a:cubicBezTo>
                      <a:pt x="542204" y="8890"/>
                      <a:pt x="1285428" y="6350"/>
                      <a:pt x="1326445" y="5080"/>
                    </a:cubicBezTo>
                    <a:cubicBezTo>
                      <a:pt x="1365821" y="3810"/>
                      <a:pt x="1405197" y="2540"/>
                      <a:pt x="1446214" y="2540"/>
                    </a:cubicBezTo>
                    <a:cubicBezTo>
                      <a:pt x="1513481" y="1270"/>
                      <a:pt x="1579108" y="0"/>
                      <a:pt x="1646376" y="0"/>
                    </a:cubicBezTo>
                    <a:cubicBezTo>
                      <a:pt x="1674267" y="0"/>
                      <a:pt x="1703799" y="2540"/>
                      <a:pt x="1731691" y="2540"/>
                    </a:cubicBezTo>
                    <a:cubicBezTo>
                      <a:pt x="1808802" y="3810"/>
                      <a:pt x="1887554" y="5080"/>
                      <a:pt x="1964666" y="7620"/>
                    </a:cubicBezTo>
                    <a:cubicBezTo>
                      <a:pt x="2005683" y="8890"/>
                      <a:pt x="2046699" y="12700"/>
                      <a:pt x="2087716" y="16510"/>
                    </a:cubicBezTo>
                    <a:cubicBezTo>
                      <a:pt x="2097560" y="16510"/>
                      <a:pt x="2107404" y="16510"/>
                      <a:pt x="2115608" y="16510"/>
                    </a:cubicBezTo>
                    <a:cubicBezTo>
                      <a:pt x="2128554" y="17780"/>
                      <a:pt x="2137444" y="20320"/>
                      <a:pt x="2147604" y="21590"/>
                    </a:cubicBezTo>
                    <a:close/>
                    <a:moveTo>
                      <a:pt x="2157764" y="1872448"/>
                    </a:moveTo>
                    <a:cubicBezTo>
                      <a:pt x="2159034" y="1855938"/>
                      <a:pt x="2160304" y="1843238"/>
                      <a:pt x="2160304" y="1830538"/>
                    </a:cubicBezTo>
                    <a:cubicBezTo>
                      <a:pt x="2159034" y="1750344"/>
                      <a:pt x="2157764" y="1675525"/>
                      <a:pt x="2157764" y="1595060"/>
                    </a:cubicBezTo>
                    <a:cubicBezTo>
                      <a:pt x="2157764" y="1558357"/>
                      <a:pt x="2160304" y="1521654"/>
                      <a:pt x="2159034" y="1484951"/>
                    </a:cubicBezTo>
                    <a:cubicBezTo>
                      <a:pt x="2159034" y="1451071"/>
                      <a:pt x="2157764" y="1415779"/>
                      <a:pt x="2156494" y="1381899"/>
                    </a:cubicBezTo>
                    <a:cubicBezTo>
                      <a:pt x="2151414" y="1329668"/>
                      <a:pt x="2139984" y="248333"/>
                      <a:pt x="2139984" y="196102"/>
                    </a:cubicBezTo>
                    <a:cubicBezTo>
                      <a:pt x="2137444" y="152340"/>
                      <a:pt x="2134904" y="107167"/>
                      <a:pt x="2132364" y="63500"/>
                    </a:cubicBezTo>
                    <a:cubicBezTo>
                      <a:pt x="2131094" y="44450"/>
                      <a:pt x="2129824" y="43180"/>
                      <a:pt x="2110686" y="41910"/>
                    </a:cubicBezTo>
                    <a:cubicBezTo>
                      <a:pt x="2105764" y="41910"/>
                      <a:pt x="2102482" y="41910"/>
                      <a:pt x="2097560" y="40640"/>
                    </a:cubicBezTo>
                    <a:cubicBezTo>
                      <a:pt x="2056544" y="36830"/>
                      <a:pt x="2013886" y="31750"/>
                      <a:pt x="1972869" y="30480"/>
                    </a:cubicBezTo>
                    <a:cubicBezTo>
                      <a:pt x="1872788" y="26670"/>
                      <a:pt x="1771067" y="25400"/>
                      <a:pt x="1670986" y="22860"/>
                    </a:cubicBezTo>
                    <a:cubicBezTo>
                      <a:pt x="1656220" y="22860"/>
                      <a:pt x="1639813" y="22860"/>
                      <a:pt x="1625047" y="22860"/>
                    </a:cubicBezTo>
                    <a:cubicBezTo>
                      <a:pt x="1600437" y="22860"/>
                      <a:pt x="1575827" y="22860"/>
                      <a:pt x="1552857" y="22860"/>
                    </a:cubicBezTo>
                    <a:cubicBezTo>
                      <a:pt x="1500356" y="22860"/>
                      <a:pt x="1447854" y="22860"/>
                      <a:pt x="1396994" y="24130"/>
                    </a:cubicBezTo>
                    <a:cubicBezTo>
                      <a:pt x="1352695" y="25400"/>
                      <a:pt x="606190" y="29210"/>
                      <a:pt x="561892" y="29210"/>
                    </a:cubicBezTo>
                    <a:cubicBezTo>
                      <a:pt x="489702" y="29210"/>
                      <a:pt x="417513" y="26670"/>
                      <a:pt x="345323" y="33020"/>
                    </a:cubicBezTo>
                    <a:cubicBezTo>
                      <a:pt x="307588" y="36830"/>
                      <a:pt x="271493" y="36830"/>
                      <a:pt x="235398" y="38100"/>
                    </a:cubicBezTo>
                    <a:cubicBezTo>
                      <a:pt x="173053" y="41910"/>
                      <a:pt x="110707" y="45720"/>
                      <a:pt x="49530" y="50800"/>
                    </a:cubicBezTo>
                    <a:cubicBezTo>
                      <a:pt x="36830" y="50800"/>
                      <a:pt x="34290" y="53340"/>
                      <a:pt x="33020" y="69052"/>
                    </a:cubicBezTo>
                    <a:cubicBezTo>
                      <a:pt x="31750" y="94462"/>
                      <a:pt x="31750" y="119872"/>
                      <a:pt x="30480" y="145282"/>
                    </a:cubicBezTo>
                    <a:cubicBezTo>
                      <a:pt x="29210" y="187632"/>
                      <a:pt x="26670" y="228570"/>
                      <a:pt x="25400" y="270920"/>
                    </a:cubicBezTo>
                    <a:cubicBezTo>
                      <a:pt x="20320" y="316093"/>
                      <a:pt x="26670" y="1420014"/>
                      <a:pt x="29210" y="1465187"/>
                    </a:cubicBezTo>
                    <a:cubicBezTo>
                      <a:pt x="29210" y="1513184"/>
                      <a:pt x="29210" y="1562592"/>
                      <a:pt x="30480" y="1610589"/>
                    </a:cubicBezTo>
                    <a:cubicBezTo>
                      <a:pt x="30480" y="1645880"/>
                      <a:pt x="33020" y="1681172"/>
                      <a:pt x="33020" y="1716464"/>
                    </a:cubicBezTo>
                    <a:cubicBezTo>
                      <a:pt x="33020" y="1754578"/>
                      <a:pt x="33020" y="1792693"/>
                      <a:pt x="31750" y="1830538"/>
                    </a:cubicBezTo>
                    <a:cubicBezTo>
                      <a:pt x="31750" y="1834348"/>
                      <a:pt x="31750" y="1836888"/>
                      <a:pt x="31750" y="1840698"/>
                    </a:cubicBezTo>
                    <a:cubicBezTo>
                      <a:pt x="31750" y="1850858"/>
                      <a:pt x="35560" y="1854668"/>
                      <a:pt x="44450" y="1854668"/>
                    </a:cubicBezTo>
                    <a:cubicBezTo>
                      <a:pt x="63128" y="1854668"/>
                      <a:pt x="86097" y="1855938"/>
                      <a:pt x="107426" y="1855938"/>
                    </a:cubicBezTo>
                    <a:cubicBezTo>
                      <a:pt x="138598" y="1855938"/>
                      <a:pt x="171412" y="1853398"/>
                      <a:pt x="202585" y="1855938"/>
                    </a:cubicBezTo>
                    <a:cubicBezTo>
                      <a:pt x="253445" y="1859748"/>
                      <a:pt x="304306" y="1862288"/>
                      <a:pt x="355167" y="1861018"/>
                    </a:cubicBezTo>
                    <a:cubicBezTo>
                      <a:pt x="387981" y="1859748"/>
                      <a:pt x="419153" y="1862288"/>
                      <a:pt x="451967" y="1862288"/>
                    </a:cubicBezTo>
                    <a:cubicBezTo>
                      <a:pt x="499546" y="1862288"/>
                      <a:pt x="547126" y="1861018"/>
                      <a:pt x="594705" y="1862288"/>
                    </a:cubicBezTo>
                    <a:cubicBezTo>
                      <a:pt x="665254" y="1863558"/>
                      <a:pt x="1439651" y="1853398"/>
                      <a:pt x="1511841" y="1855938"/>
                    </a:cubicBezTo>
                    <a:cubicBezTo>
                      <a:pt x="1543013" y="1857208"/>
                      <a:pt x="1574186" y="1858478"/>
                      <a:pt x="1603718" y="1858478"/>
                    </a:cubicBezTo>
                    <a:cubicBezTo>
                      <a:pt x="1657860" y="1861018"/>
                      <a:pt x="1710362" y="1857208"/>
                      <a:pt x="1764504" y="1861018"/>
                    </a:cubicBezTo>
                    <a:cubicBezTo>
                      <a:pt x="1808802" y="1863558"/>
                      <a:pt x="1853100" y="1863558"/>
                      <a:pt x="1897398" y="1866098"/>
                    </a:cubicBezTo>
                    <a:cubicBezTo>
                      <a:pt x="1963025" y="1869908"/>
                      <a:pt x="2028652" y="1872448"/>
                      <a:pt x="2094279" y="1873718"/>
                    </a:cubicBezTo>
                    <a:cubicBezTo>
                      <a:pt x="2118889" y="1873718"/>
                      <a:pt x="2137444" y="1872448"/>
                      <a:pt x="2157764" y="187244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7" id="27"/>
            <p:cNvSpPr/>
            <p:nvPr/>
          </p:nvSpPr>
          <p:spPr>
            <a:xfrm rot="-201720">
              <a:off x="1246821" y="27611"/>
              <a:ext cx="950104" cy="288583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9627390" y="4819891"/>
            <a:ext cx="2432300" cy="2064642"/>
            <a:chOff x="0" y="0"/>
            <a:chExt cx="3243066" cy="2752856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2" id="32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463600" y="6482407"/>
            <a:ext cx="2432300" cy="2064642"/>
            <a:chOff x="0" y="0"/>
            <a:chExt cx="3243066" cy="2752856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7" id="37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3488302" y="4651042"/>
            <a:ext cx="2773253" cy="3253565"/>
            <a:chOff x="0" y="0"/>
            <a:chExt cx="3697671" cy="4338086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235019"/>
              <a:ext cx="3697671" cy="4103067"/>
              <a:chOff x="0" y="0"/>
              <a:chExt cx="2135499" cy="2369626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10160" y="16510"/>
                <a:ext cx="2112639" cy="2341686"/>
              </a:xfrm>
              <a:custGeom>
                <a:avLst/>
                <a:gdLst/>
                <a:ahLst/>
                <a:cxnLst/>
                <a:rect r="r" b="b" t="t" l="l"/>
                <a:pathLst>
                  <a:path h="2341686" w="2112639">
                    <a:moveTo>
                      <a:pt x="2112639" y="2341686"/>
                    </a:moveTo>
                    <a:lnTo>
                      <a:pt x="0" y="2334066"/>
                    </a:lnTo>
                    <a:lnTo>
                      <a:pt x="0" y="825385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1" id="41"/>
              <p:cNvSpPr/>
              <p:nvPr/>
            </p:nvSpPr>
            <p:spPr>
              <a:xfrm flipH="false" flipV="false" rot="0">
                <a:off x="-3810" y="0"/>
                <a:ext cx="2141849" cy="2368356"/>
              </a:xfrm>
              <a:custGeom>
                <a:avLst/>
                <a:gdLst/>
                <a:ahLst/>
                <a:cxnLst/>
                <a:rect r="r" b="b" t="t" l="l"/>
                <a:pathLst>
                  <a:path h="2368356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99037"/>
                      <a:pt x="2113909" y="149278"/>
                      <a:pt x="2116449" y="197726"/>
                    </a:cubicBezTo>
                    <a:cubicBezTo>
                      <a:pt x="2116449" y="267705"/>
                      <a:pt x="2129149" y="1647555"/>
                      <a:pt x="2135499" y="1717534"/>
                    </a:cubicBezTo>
                    <a:cubicBezTo>
                      <a:pt x="2141849" y="1823400"/>
                      <a:pt x="2138039" y="1931061"/>
                      <a:pt x="2138039" y="2036927"/>
                    </a:cubicBezTo>
                    <a:cubicBezTo>
                      <a:pt x="2138039" y="2130233"/>
                      <a:pt x="2139309" y="2216361"/>
                      <a:pt x="2140579" y="2307396"/>
                    </a:cubicBezTo>
                    <a:cubicBezTo>
                      <a:pt x="2140579" y="2328986"/>
                      <a:pt x="2140579" y="2342956"/>
                      <a:pt x="2140579" y="2367086"/>
                    </a:cubicBezTo>
                    <a:cubicBezTo>
                      <a:pt x="2117719" y="2367086"/>
                      <a:pt x="2097399" y="2368356"/>
                      <a:pt x="2075693" y="2367086"/>
                    </a:cubicBezTo>
                    <a:cubicBezTo>
                      <a:pt x="1971114" y="2362006"/>
                      <a:pt x="1864925" y="2368356"/>
                      <a:pt x="1760346" y="2363276"/>
                    </a:cubicBezTo>
                    <a:cubicBezTo>
                      <a:pt x="1697598" y="2359466"/>
                      <a:pt x="1636460" y="2362006"/>
                      <a:pt x="1573712" y="2359466"/>
                    </a:cubicBezTo>
                    <a:cubicBezTo>
                      <a:pt x="1544752" y="2358196"/>
                      <a:pt x="1515791" y="2356926"/>
                      <a:pt x="1486831" y="2355656"/>
                    </a:cubicBezTo>
                    <a:cubicBezTo>
                      <a:pt x="1469133" y="2355656"/>
                      <a:pt x="1453043" y="2356926"/>
                      <a:pt x="1435345" y="2356926"/>
                    </a:cubicBezTo>
                    <a:cubicBezTo>
                      <a:pt x="1390296" y="2355656"/>
                      <a:pt x="1266409" y="2356926"/>
                      <a:pt x="1221360" y="2355656"/>
                    </a:cubicBezTo>
                    <a:cubicBezTo>
                      <a:pt x="1189182" y="2354386"/>
                      <a:pt x="545616" y="2363276"/>
                      <a:pt x="513438" y="2362006"/>
                    </a:cubicBezTo>
                    <a:cubicBezTo>
                      <a:pt x="505393" y="2362006"/>
                      <a:pt x="495740" y="2363276"/>
                      <a:pt x="487695" y="2363276"/>
                    </a:cubicBezTo>
                    <a:cubicBezTo>
                      <a:pt x="468388" y="2363276"/>
                      <a:pt x="450690" y="2364546"/>
                      <a:pt x="431383" y="2364546"/>
                    </a:cubicBezTo>
                    <a:cubicBezTo>
                      <a:pt x="383116" y="2364546"/>
                      <a:pt x="336457" y="2363276"/>
                      <a:pt x="288190" y="2362006"/>
                    </a:cubicBezTo>
                    <a:cubicBezTo>
                      <a:pt x="259229" y="2360736"/>
                      <a:pt x="230269" y="2359466"/>
                      <a:pt x="202917" y="2358196"/>
                    </a:cubicBezTo>
                    <a:cubicBezTo>
                      <a:pt x="151432" y="2356926"/>
                      <a:pt x="99947" y="2355656"/>
                      <a:pt x="48260" y="2355656"/>
                    </a:cubicBezTo>
                    <a:cubicBezTo>
                      <a:pt x="38100" y="2355656"/>
                      <a:pt x="29210" y="2355656"/>
                      <a:pt x="19050" y="2354386"/>
                    </a:cubicBezTo>
                    <a:cubicBezTo>
                      <a:pt x="10160" y="2353116"/>
                      <a:pt x="5080" y="2346766"/>
                      <a:pt x="7620" y="2337876"/>
                    </a:cubicBezTo>
                    <a:cubicBezTo>
                      <a:pt x="16510" y="2306079"/>
                      <a:pt x="12700" y="2261220"/>
                      <a:pt x="11430" y="2214567"/>
                    </a:cubicBezTo>
                    <a:cubicBezTo>
                      <a:pt x="10160" y="2119467"/>
                      <a:pt x="6350" y="2026161"/>
                      <a:pt x="7620" y="1931061"/>
                    </a:cubicBezTo>
                    <a:cubicBezTo>
                      <a:pt x="5080" y="1812634"/>
                      <a:pt x="0" y="346656"/>
                      <a:pt x="7620" y="226435"/>
                    </a:cubicBezTo>
                    <a:cubicBezTo>
                      <a:pt x="8890" y="203109"/>
                      <a:pt x="7620" y="177988"/>
                      <a:pt x="8890" y="154661"/>
                    </a:cubicBezTo>
                    <a:cubicBezTo>
                      <a:pt x="10160" y="116980"/>
                      <a:pt x="12700" y="757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2350576"/>
                    </a:moveTo>
                    <a:cubicBezTo>
                      <a:pt x="2118989" y="2334066"/>
                      <a:pt x="2120259" y="2321366"/>
                      <a:pt x="2120259" y="2308666"/>
                    </a:cubicBezTo>
                    <a:cubicBezTo>
                      <a:pt x="2118989" y="2207390"/>
                      <a:pt x="2117719" y="2112290"/>
                      <a:pt x="2117719" y="2010012"/>
                    </a:cubicBezTo>
                    <a:cubicBezTo>
                      <a:pt x="2117719" y="1963359"/>
                      <a:pt x="2120259" y="1916706"/>
                      <a:pt x="2118989" y="1870053"/>
                    </a:cubicBezTo>
                    <a:cubicBezTo>
                      <a:pt x="2118989" y="1826989"/>
                      <a:pt x="2117719" y="1782131"/>
                      <a:pt x="2116449" y="1739066"/>
                    </a:cubicBezTo>
                    <a:cubicBezTo>
                      <a:pt x="2111369" y="1672676"/>
                      <a:pt x="2099939" y="298209"/>
                      <a:pt x="2099939" y="231818"/>
                    </a:cubicBezTo>
                    <a:cubicBezTo>
                      <a:pt x="2097399" y="176193"/>
                      <a:pt x="2094859" y="118774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70327"/>
                    </a:cubicBezTo>
                    <a:cubicBezTo>
                      <a:pt x="31750" y="102625"/>
                      <a:pt x="31750" y="134924"/>
                      <a:pt x="30480" y="167222"/>
                    </a:cubicBezTo>
                    <a:cubicBezTo>
                      <a:pt x="29210" y="221052"/>
                      <a:pt x="26670" y="273088"/>
                      <a:pt x="25400" y="326918"/>
                    </a:cubicBezTo>
                    <a:cubicBezTo>
                      <a:pt x="20320" y="384337"/>
                      <a:pt x="26670" y="1787514"/>
                      <a:pt x="29210" y="1844933"/>
                    </a:cubicBezTo>
                    <a:cubicBezTo>
                      <a:pt x="29210" y="1905940"/>
                      <a:pt x="29210" y="1968742"/>
                      <a:pt x="30480" y="2029750"/>
                    </a:cubicBezTo>
                    <a:cubicBezTo>
                      <a:pt x="30480" y="2074608"/>
                      <a:pt x="33020" y="2119467"/>
                      <a:pt x="33020" y="2164326"/>
                    </a:cubicBezTo>
                    <a:cubicBezTo>
                      <a:pt x="33020" y="2212773"/>
                      <a:pt x="33020" y="2261220"/>
                      <a:pt x="31750" y="2308666"/>
                    </a:cubicBezTo>
                    <a:cubicBezTo>
                      <a:pt x="31750" y="2312476"/>
                      <a:pt x="31750" y="2315016"/>
                      <a:pt x="31750" y="2318826"/>
                    </a:cubicBezTo>
                    <a:cubicBezTo>
                      <a:pt x="31750" y="2328986"/>
                      <a:pt x="35560" y="2332796"/>
                      <a:pt x="44450" y="2332796"/>
                    </a:cubicBezTo>
                    <a:cubicBezTo>
                      <a:pt x="62942" y="2332796"/>
                      <a:pt x="85467" y="2334066"/>
                      <a:pt x="106383" y="2334066"/>
                    </a:cubicBezTo>
                    <a:cubicBezTo>
                      <a:pt x="136952" y="2334066"/>
                      <a:pt x="169130" y="2331526"/>
                      <a:pt x="199700" y="2334066"/>
                    </a:cubicBezTo>
                    <a:cubicBezTo>
                      <a:pt x="249576" y="2337876"/>
                      <a:pt x="299452" y="2340416"/>
                      <a:pt x="349329" y="2339146"/>
                    </a:cubicBezTo>
                    <a:cubicBezTo>
                      <a:pt x="381507" y="2337876"/>
                      <a:pt x="412076" y="2340416"/>
                      <a:pt x="444254" y="2340416"/>
                    </a:cubicBezTo>
                    <a:cubicBezTo>
                      <a:pt x="490913" y="2340416"/>
                      <a:pt x="537571" y="2339146"/>
                      <a:pt x="584230" y="2340416"/>
                    </a:cubicBezTo>
                    <a:cubicBezTo>
                      <a:pt x="653413" y="2341686"/>
                      <a:pt x="1412821" y="2331526"/>
                      <a:pt x="1483613" y="2334066"/>
                    </a:cubicBezTo>
                    <a:cubicBezTo>
                      <a:pt x="1514182" y="2335336"/>
                      <a:pt x="1544752" y="2336606"/>
                      <a:pt x="1573712" y="2336606"/>
                    </a:cubicBezTo>
                    <a:cubicBezTo>
                      <a:pt x="1626806" y="2339146"/>
                      <a:pt x="1678291" y="2335336"/>
                      <a:pt x="1731386" y="2339146"/>
                    </a:cubicBezTo>
                    <a:cubicBezTo>
                      <a:pt x="1774826" y="2341686"/>
                      <a:pt x="1818267" y="2341686"/>
                      <a:pt x="1861708" y="2344226"/>
                    </a:cubicBezTo>
                    <a:cubicBezTo>
                      <a:pt x="1926064" y="2348036"/>
                      <a:pt x="1990421" y="2350576"/>
                      <a:pt x="2054777" y="2351846"/>
                    </a:cubicBezTo>
                    <a:cubicBezTo>
                      <a:pt x="2078911" y="2351846"/>
                      <a:pt x="2097399" y="2350576"/>
                      <a:pt x="2117719" y="23505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42" id="42"/>
            <p:cNvSpPr/>
            <p:nvPr/>
          </p:nvSpPr>
          <p:spPr>
            <a:xfrm rot="-201720">
              <a:off x="1343285" y="29661"/>
              <a:ext cx="1023599" cy="410717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599446" y="3954794"/>
            <a:ext cx="2583728" cy="1998569"/>
            <a:chOff x="0" y="0"/>
            <a:chExt cx="3444971" cy="2664759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146773"/>
              <a:ext cx="3444971" cy="2517985"/>
              <a:chOff x="0" y="0"/>
              <a:chExt cx="2345686" cy="17145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10160" y="16510"/>
                <a:ext cx="2322826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322826">
                    <a:moveTo>
                      <a:pt x="2322826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156148" y="0"/>
                    </a:lnTo>
                    <a:lnTo>
                      <a:pt x="2303776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name="Freeform 46" id="46"/>
              <p:cNvSpPr/>
              <p:nvPr/>
            </p:nvSpPr>
            <p:spPr>
              <a:xfrm flipH="false" flipV="false" rot="0">
                <a:off x="-3810" y="0"/>
                <a:ext cx="2352036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352036">
                    <a:moveTo>
                      <a:pt x="2317746" y="21590"/>
                    </a:moveTo>
                    <a:cubicBezTo>
                      <a:pt x="2319016" y="34290"/>
                      <a:pt x="2319016" y="44450"/>
                      <a:pt x="2320286" y="54610"/>
                    </a:cubicBezTo>
                    <a:cubicBezTo>
                      <a:pt x="2322826" y="88900"/>
                      <a:pt x="2324096" y="124460"/>
                      <a:pt x="2326636" y="158750"/>
                    </a:cubicBezTo>
                    <a:cubicBezTo>
                      <a:pt x="2326636" y="208280"/>
                      <a:pt x="2339336" y="1184910"/>
                      <a:pt x="2345686" y="1234440"/>
                    </a:cubicBezTo>
                    <a:cubicBezTo>
                      <a:pt x="2352036" y="1309370"/>
                      <a:pt x="2348226" y="1385570"/>
                      <a:pt x="2348226" y="1460500"/>
                    </a:cubicBezTo>
                    <a:cubicBezTo>
                      <a:pt x="2348226" y="1526540"/>
                      <a:pt x="2349496" y="1587500"/>
                      <a:pt x="2350766" y="1652270"/>
                    </a:cubicBezTo>
                    <a:cubicBezTo>
                      <a:pt x="2350766" y="1673860"/>
                      <a:pt x="2350766" y="1687830"/>
                      <a:pt x="2350766" y="1711960"/>
                    </a:cubicBezTo>
                    <a:cubicBezTo>
                      <a:pt x="2327906" y="1711960"/>
                      <a:pt x="2307586" y="1713230"/>
                      <a:pt x="2285198" y="1711960"/>
                    </a:cubicBezTo>
                    <a:cubicBezTo>
                      <a:pt x="2169784" y="1706880"/>
                      <a:pt x="2052594" y="1713230"/>
                      <a:pt x="1937180" y="1708150"/>
                    </a:cubicBezTo>
                    <a:cubicBezTo>
                      <a:pt x="1867931" y="1704340"/>
                      <a:pt x="1800458" y="1706880"/>
                      <a:pt x="1731209" y="1704340"/>
                    </a:cubicBezTo>
                    <a:cubicBezTo>
                      <a:pt x="1699249" y="1703070"/>
                      <a:pt x="1667288" y="1701800"/>
                      <a:pt x="1635327" y="1700530"/>
                    </a:cubicBezTo>
                    <a:cubicBezTo>
                      <a:pt x="1615795" y="1700530"/>
                      <a:pt x="1598039" y="1701800"/>
                      <a:pt x="1578507" y="1701800"/>
                    </a:cubicBezTo>
                    <a:cubicBezTo>
                      <a:pt x="1528790" y="1700530"/>
                      <a:pt x="1392069" y="1701800"/>
                      <a:pt x="1342352" y="1700530"/>
                    </a:cubicBezTo>
                    <a:cubicBezTo>
                      <a:pt x="1306840" y="1699260"/>
                      <a:pt x="596598" y="1708150"/>
                      <a:pt x="561086" y="1706880"/>
                    </a:cubicBezTo>
                    <a:cubicBezTo>
                      <a:pt x="552208" y="1706880"/>
                      <a:pt x="541554" y="1708150"/>
                      <a:pt x="532676" y="1708150"/>
                    </a:cubicBezTo>
                    <a:cubicBezTo>
                      <a:pt x="511369" y="1708150"/>
                      <a:pt x="491837" y="1709420"/>
                      <a:pt x="470530" y="1709420"/>
                    </a:cubicBezTo>
                    <a:cubicBezTo>
                      <a:pt x="417262" y="1709420"/>
                      <a:pt x="365769" y="1708150"/>
                      <a:pt x="312501" y="1706880"/>
                    </a:cubicBezTo>
                    <a:cubicBezTo>
                      <a:pt x="280540" y="1705610"/>
                      <a:pt x="248579" y="1704340"/>
                      <a:pt x="218394" y="1703070"/>
                    </a:cubicBezTo>
                    <a:cubicBezTo>
                      <a:pt x="161575" y="1701800"/>
                      <a:pt x="104755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5" y="30480"/>
                      <a:pt x="88775" y="29210"/>
                    </a:cubicBezTo>
                    <a:cubicBezTo>
                      <a:pt x="136716" y="25400"/>
                      <a:pt x="184658" y="22860"/>
                      <a:pt x="234375" y="20320"/>
                    </a:cubicBezTo>
                    <a:cubicBezTo>
                      <a:pt x="268111" y="17780"/>
                      <a:pt x="301848" y="16510"/>
                      <a:pt x="333809" y="13970"/>
                    </a:cubicBezTo>
                    <a:cubicBezTo>
                      <a:pt x="365769" y="11430"/>
                      <a:pt x="399506" y="8890"/>
                      <a:pt x="431467" y="8890"/>
                    </a:cubicBezTo>
                    <a:cubicBezTo>
                      <a:pt x="466979" y="7620"/>
                      <a:pt x="502491" y="10160"/>
                      <a:pt x="538003" y="8890"/>
                    </a:cubicBezTo>
                    <a:cubicBezTo>
                      <a:pt x="582393" y="8890"/>
                      <a:pt x="1386742" y="6350"/>
                      <a:pt x="1431132" y="5080"/>
                    </a:cubicBezTo>
                    <a:cubicBezTo>
                      <a:pt x="1473747" y="3810"/>
                      <a:pt x="1516361" y="2540"/>
                      <a:pt x="1560751" y="2540"/>
                    </a:cubicBezTo>
                    <a:cubicBezTo>
                      <a:pt x="1633551" y="1270"/>
                      <a:pt x="1704575" y="0"/>
                      <a:pt x="1777375" y="0"/>
                    </a:cubicBezTo>
                    <a:cubicBezTo>
                      <a:pt x="1807561" y="0"/>
                      <a:pt x="1839521" y="2540"/>
                      <a:pt x="1869707" y="2540"/>
                    </a:cubicBezTo>
                    <a:cubicBezTo>
                      <a:pt x="1953160" y="3810"/>
                      <a:pt x="2038389" y="5080"/>
                      <a:pt x="2121842" y="7620"/>
                    </a:cubicBezTo>
                    <a:cubicBezTo>
                      <a:pt x="2166232" y="8890"/>
                      <a:pt x="2210623" y="12700"/>
                      <a:pt x="2255013" y="16510"/>
                    </a:cubicBezTo>
                    <a:cubicBezTo>
                      <a:pt x="2265666" y="16510"/>
                      <a:pt x="2276320" y="16510"/>
                      <a:pt x="2285198" y="16510"/>
                    </a:cubicBezTo>
                    <a:cubicBezTo>
                      <a:pt x="2298696" y="17780"/>
                      <a:pt x="2307586" y="20320"/>
                      <a:pt x="2317746" y="21590"/>
                    </a:cubicBezTo>
                    <a:close/>
                    <a:moveTo>
                      <a:pt x="2327906" y="1695450"/>
                    </a:moveTo>
                    <a:cubicBezTo>
                      <a:pt x="2329176" y="1678940"/>
                      <a:pt x="2330446" y="1666240"/>
                      <a:pt x="2330446" y="1653540"/>
                    </a:cubicBezTo>
                    <a:cubicBezTo>
                      <a:pt x="2329176" y="1581150"/>
                      <a:pt x="2327906" y="1513840"/>
                      <a:pt x="2327906" y="1441450"/>
                    </a:cubicBezTo>
                    <a:cubicBezTo>
                      <a:pt x="2327906" y="1408430"/>
                      <a:pt x="2330446" y="1375410"/>
                      <a:pt x="2329176" y="1342390"/>
                    </a:cubicBezTo>
                    <a:cubicBezTo>
                      <a:pt x="2329176" y="1311910"/>
                      <a:pt x="2327906" y="1280160"/>
                      <a:pt x="2326636" y="1249680"/>
                    </a:cubicBezTo>
                    <a:cubicBezTo>
                      <a:pt x="2321556" y="1202690"/>
                      <a:pt x="2310126" y="229870"/>
                      <a:pt x="2310126" y="182880"/>
                    </a:cubicBezTo>
                    <a:cubicBezTo>
                      <a:pt x="2307586" y="143510"/>
                      <a:pt x="2305046" y="102870"/>
                      <a:pt x="2302506" y="63500"/>
                    </a:cubicBezTo>
                    <a:cubicBezTo>
                      <a:pt x="2301236" y="44450"/>
                      <a:pt x="2299966" y="43180"/>
                      <a:pt x="2279871" y="41910"/>
                    </a:cubicBezTo>
                    <a:cubicBezTo>
                      <a:pt x="2274544" y="41910"/>
                      <a:pt x="2270993" y="41910"/>
                      <a:pt x="2265666" y="40640"/>
                    </a:cubicBezTo>
                    <a:cubicBezTo>
                      <a:pt x="2221276" y="36830"/>
                      <a:pt x="2175111" y="31750"/>
                      <a:pt x="2130720" y="30480"/>
                    </a:cubicBezTo>
                    <a:cubicBezTo>
                      <a:pt x="2022409" y="26670"/>
                      <a:pt x="1912321" y="25400"/>
                      <a:pt x="1804009" y="22860"/>
                    </a:cubicBezTo>
                    <a:cubicBezTo>
                      <a:pt x="1788029" y="22860"/>
                      <a:pt x="1770273" y="22860"/>
                      <a:pt x="1754292" y="22860"/>
                    </a:cubicBezTo>
                    <a:cubicBezTo>
                      <a:pt x="1727658" y="22860"/>
                      <a:pt x="1701024" y="22860"/>
                      <a:pt x="1676166" y="22860"/>
                    </a:cubicBezTo>
                    <a:cubicBezTo>
                      <a:pt x="1619346" y="22860"/>
                      <a:pt x="1562527" y="22860"/>
                      <a:pt x="1507483" y="24130"/>
                    </a:cubicBezTo>
                    <a:cubicBezTo>
                      <a:pt x="1459542" y="25400"/>
                      <a:pt x="651642" y="29210"/>
                      <a:pt x="603700" y="29210"/>
                    </a:cubicBezTo>
                    <a:cubicBezTo>
                      <a:pt x="525574" y="29210"/>
                      <a:pt x="447447" y="26670"/>
                      <a:pt x="369321" y="33020"/>
                    </a:cubicBezTo>
                    <a:cubicBezTo>
                      <a:pt x="328482" y="36830"/>
                      <a:pt x="289418" y="36830"/>
                      <a:pt x="250355" y="38100"/>
                    </a:cubicBezTo>
                    <a:cubicBezTo>
                      <a:pt x="182882" y="41910"/>
                      <a:pt x="115409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3917" y="1677670"/>
                      <a:pt x="88775" y="1678940"/>
                      <a:pt x="111858" y="1678940"/>
                    </a:cubicBezTo>
                    <a:cubicBezTo>
                      <a:pt x="145594" y="1678940"/>
                      <a:pt x="181106" y="1676400"/>
                      <a:pt x="214843" y="1678940"/>
                    </a:cubicBezTo>
                    <a:cubicBezTo>
                      <a:pt x="269887" y="1682750"/>
                      <a:pt x="324930" y="1685290"/>
                      <a:pt x="379974" y="1684020"/>
                    </a:cubicBezTo>
                    <a:cubicBezTo>
                      <a:pt x="415486" y="1682750"/>
                      <a:pt x="449223" y="1685290"/>
                      <a:pt x="484735" y="1685290"/>
                    </a:cubicBezTo>
                    <a:cubicBezTo>
                      <a:pt x="536227" y="1685290"/>
                      <a:pt x="587720" y="1684020"/>
                      <a:pt x="639213" y="1685290"/>
                    </a:cubicBezTo>
                    <a:cubicBezTo>
                      <a:pt x="715564" y="1686560"/>
                      <a:pt x="1553649" y="1676400"/>
                      <a:pt x="1631776" y="1678940"/>
                    </a:cubicBezTo>
                    <a:cubicBezTo>
                      <a:pt x="1665512" y="1680210"/>
                      <a:pt x="1699249" y="1681480"/>
                      <a:pt x="1731209" y="1681480"/>
                    </a:cubicBezTo>
                    <a:cubicBezTo>
                      <a:pt x="1789804" y="1684020"/>
                      <a:pt x="1846624" y="1680210"/>
                      <a:pt x="1905219" y="1684020"/>
                    </a:cubicBezTo>
                    <a:cubicBezTo>
                      <a:pt x="1953160" y="1686560"/>
                      <a:pt x="2001101" y="1686560"/>
                      <a:pt x="2049043" y="1689100"/>
                    </a:cubicBezTo>
                    <a:cubicBezTo>
                      <a:pt x="2120067" y="1692910"/>
                      <a:pt x="2191091" y="1695450"/>
                      <a:pt x="2262115" y="1696720"/>
                    </a:cubicBezTo>
                    <a:cubicBezTo>
                      <a:pt x="2288749" y="1696720"/>
                      <a:pt x="2307586" y="1695450"/>
                      <a:pt x="2327906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47" id="47"/>
            <p:cNvSpPr/>
            <p:nvPr/>
          </p:nvSpPr>
          <p:spPr>
            <a:xfrm rot="-201720">
              <a:off x="1250797" y="27799"/>
              <a:ext cx="955022" cy="237950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2561753" y="4478695"/>
            <a:ext cx="2120725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Workers with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part time 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night shifts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956133" y="6880035"/>
            <a:ext cx="2342607" cy="150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who are used to following a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routine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and specific schedule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830948" y="4217105"/>
            <a:ext cx="2120725" cy="150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Workers with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full time 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night shifts,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including weekends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783177" y="5129333"/>
            <a:ext cx="2120725" cy="150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who have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additional work beyond work hours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541493" y="6750177"/>
            <a:ext cx="2276512" cy="177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Workers who are mentally challenged and</a:t>
            </a:r>
            <a:r>
              <a:rPr lang="en-US" b="true" sz="19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find consistency/ routine difficult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814566" y="5129333"/>
            <a:ext cx="2120725" cy="262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Solution doesn’t account for </a:t>
            </a:r>
            <a:r>
              <a:rPr lang="en-US" b="true" sz="21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follow-through</a:t>
            </a:r>
            <a:r>
              <a:rPr lang="en-US" sz="21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plan, adoption could vary across communities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8994" y="1268632"/>
            <a:ext cx="16390306" cy="7989668"/>
            <a:chOff x="0" y="0"/>
            <a:chExt cx="26034722" cy="126909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25964874" cy="12619845"/>
            </a:xfrm>
            <a:custGeom>
              <a:avLst/>
              <a:gdLst/>
              <a:ahLst/>
              <a:cxnLst/>
              <a:rect r="r" b="b" t="t" l="l"/>
              <a:pathLst>
                <a:path h="12619845" w="25964874">
                  <a:moveTo>
                    <a:pt x="25879783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5921692" y="12619845"/>
                  </a:lnTo>
                  <a:cubicBezTo>
                    <a:pt x="25945822" y="12619845"/>
                    <a:pt x="25964874" y="12600795"/>
                    <a:pt x="25964874" y="12576665"/>
                  </a:cubicBezTo>
                  <a:lnTo>
                    <a:pt x="25964874" y="40640"/>
                  </a:lnTo>
                  <a:cubicBezTo>
                    <a:pt x="25964874" y="21590"/>
                    <a:pt x="25952172" y="6350"/>
                    <a:pt x="25935662" y="0"/>
                  </a:cubicBezTo>
                  <a:lnTo>
                    <a:pt x="25935662" y="12533484"/>
                  </a:lnTo>
                  <a:cubicBezTo>
                    <a:pt x="25935662" y="12563965"/>
                    <a:pt x="25910262" y="12589365"/>
                    <a:pt x="25879783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25967412" cy="12622385"/>
            </a:xfrm>
            <a:custGeom>
              <a:avLst/>
              <a:gdLst/>
              <a:ahLst/>
              <a:cxnLst/>
              <a:rect r="r" b="b" t="t" l="l"/>
              <a:pathLst>
                <a:path h="12622385" w="25967412">
                  <a:moveTo>
                    <a:pt x="43180" y="12622385"/>
                  </a:moveTo>
                  <a:lnTo>
                    <a:pt x="25924233" y="12622385"/>
                  </a:lnTo>
                  <a:cubicBezTo>
                    <a:pt x="25948362" y="12622385"/>
                    <a:pt x="25967412" y="12603335"/>
                    <a:pt x="25967412" y="12579204"/>
                  </a:cubicBezTo>
                  <a:lnTo>
                    <a:pt x="25967412" y="43180"/>
                  </a:lnTo>
                  <a:cubicBezTo>
                    <a:pt x="25967412" y="19050"/>
                    <a:pt x="25948362" y="0"/>
                    <a:pt x="2592423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34724" cy="12690965"/>
            </a:xfrm>
            <a:custGeom>
              <a:avLst/>
              <a:gdLst/>
              <a:ahLst/>
              <a:cxnLst/>
              <a:rect r="r" b="b" t="t" l="l"/>
              <a:pathLst>
                <a:path h="12690965" w="26034724">
                  <a:moveTo>
                    <a:pt x="25991542" y="44450"/>
                  </a:moveTo>
                  <a:cubicBezTo>
                    <a:pt x="25986462" y="19050"/>
                    <a:pt x="25963603" y="0"/>
                    <a:pt x="25936933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5978842" y="12690965"/>
                  </a:lnTo>
                  <a:cubicBezTo>
                    <a:pt x="26009322" y="12690965"/>
                    <a:pt x="26034724" y="12665565"/>
                    <a:pt x="26034724" y="12635085"/>
                  </a:cubicBezTo>
                  <a:lnTo>
                    <a:pt x="26034724" y="99060"/>
                  </a:lnTo>
                  <a:cubicBezTo>
                    <a:pt x="26034724" y="72390"/>
                    <a:pt x="26016942" y="50800"/>
                    <a:pt x="25991542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5936933" y="12700"/>
                  </a:lnTo>
                  <a:cubicBezTo>
                    <a:pt x="25961062" y="12700"/>
                    <a:pt x="25980112" y="31750"/>
                    <a:pt x="25980112" y="55880"/>
                  </a:cubicBezTo>
                  <a:lnTo>
                    <a:pt x="25980112" y="12591904"/>
                  </a:lnTo>
                  <a:cubicBezTo>
                    <a:pt x="25980112" y="12616035"/>
                    <a:pt x="25961062" y="12635085"/>
                    <a:pt x="25936933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6022024" y="12635085"/>
                  </a:moveTo>
                  <a:cubicBezTo>
                    <a:pt x="26022024" y="12659215"/>
                    <a:pt x="26002972" y="12678265"/>
                    <a:pt x="25978842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5936933" y="12647785"/>
                  </a:lnTo>
                  <a:cubicBezTo>
                    <a:pt x="25967412" y="12647785"/>
                    <a:pt x="25992812" y="12622385"/>
                    <a:pt x="25992812" y="12591904"/>
                  </a:cubicBezTo>
                  <a:lnTo>
                    <a:pt x="25992812" y="58420"/>
                  </a:lnTo>
                  <a:cubicBezTo>
                    <a:pt x="26009322" y="64770"/>
                    <a:pt x="26022024" y="80010"/>
                    <a:pt x="26022024" y="99060"/>
                  </a:cubicBezTo>
                  <a:lnTo>
                    <a:pt x="26022024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74144" y="724325"/>
            <a:ext cx="3139712" cy="106248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-5400000">
            <a:off x="8612756" y="-278531"/>
            <a:ext cx="1062488" cy="3139712"/>
          </a:xfrm>
          <a:custGeom>
            <a:avLst/>
            <a:gdLst/>
            <a:ahLst/>
            <a:cxnLst/>
            <a:rect r="r" b="b" t="t" l="l"/>
            <a:pathLst>
              <a:path h="3139712" w="1062488">
                <a:moveTo>
                  <a:pt x="0" y="0"/>
                </a:moveTo>
                <a:lnTo>
                  <a:pt x="1062488" y="0"/>
                </a:lnTo>
                <a:lnTo>
                  <a:pt x="1062488" y="3139711"/>
                </a:lnTo>
                <a:lnTo>
                  <a:pt x="0" y="3139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891310" y="963224"/>
            <a:ext cx="2505379" cy="40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7"/>
              </a:lnSpc>
              <a:spcBef>
                <a:spcPct val="0"/>
              </a:spcBef>
            </a:pPr>
            <a:r>
              <a:rPr lang="en-US" b="true" sz="3007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 3</a:t>
            </a:r>
          </a:p>
        </p:txBody>
      </p:sp>
      <p:sp>
        <p:nvSpPr>
          <p:cNvPr name="AutoShape 10" id="10"/>
          <p:cNvSpPr/>
          <p:nvPr/>
        </p:nvSpPr>
        <p:spPr>
          <a:xfrm rot="-201720">
            <a:off x="3286182" y="3974378"/>
            <a:ext cx="673316" cy="184539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6463600" y="1283612"/>
            <a:ext cx="5360800" cy="34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36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Ethical Analysis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76325" y="1476502"/>
            <a:ext cx="221934" cy="221934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92041" y="2767979"/>
            <a:ext cx="389111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Communities Designed For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61689" y="2767979"/>
            <a:ext cx="5262711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Communities Excluded/Inaccessible</a:t>
            </a:r>
          </a:p>
        </p:txBody>
      </p:sp>
      <p:sp>
        <p:nvSpPr>
          <p:cNvPr name="AutoShape 16" id="16"/>
          <p:cNvSpPr/>
          <p:nvPr/>
        </p:nvSpPr>
        <p:spPr>
          <a:xfrm>
            <a:off x="5758804" y="2844179"/>
            <a:ext cx="0" cy="577596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2513430" y="2844179"/>
            <a:ext cx="0" cy="577596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3980174" y="2767979"/>
            <a:ext cx="1789509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Other Points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840382" y="6409309"/>
            <a:ext cx="2583728" cy="1998569"/>
            <a:chOff x="0" y="0"/>
            <a:chExt cx="3444971" cy="266475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46773"/>
              <a:ext cx="3444971" cy="2517985"/>
              <a:chOff x="0" y="0"/>
              <a:chExt cx="2345686" cy="17145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10160" y="16510"/>
                <a:ext cx="2322826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322826">
                    <a:moveTo>
                      <a:pt x="2322826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156148" y="0"/>
                    </a:lnTo>
                    <a:lnTo>
                      <a:pt x="2303776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-3810" y="0"/>
                <a:ext cx="2352036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352036">
                    <a:moveTo>
                      <a:pt x="2317746" y="21590"/>
                    </a:moveTo>
                    <a:cubicBezTo>
                      <a:pt x="2319016" y="34290"/>
                      <a:pt x="2319016" y="44450"/>
                      <a:pt x="2320286" y="54610"/>
                    </a:cubicBezTo>
                    <a:cubicBezTo>
                      <a:pt x="2322826" y="88900"/>
                      <a:pt x="2324096" y="124460"/>
                      <a:pt x="2326636" y="158750"/>
                    </a:cubicBezTo>
                    <a:cubicBezTo>
                      <a:pt x="2326636" y="208280"/>
                      <a:pt x="2339336" y="1184910"/>
                      <a:pt x="2345686" y="1234440"/>
                    </a:cubicBezTo>
                    <a:cubicBezTo>
                      <a:pt x="2352036" y="1309370"/>
                      <a:pt x="2348226" y="1385570"/>
                      <a:pt x="2348226" y="1460500"/>
                    </a:cubicBezTo>
                    <a:cubicBezTo>
                      <a:pt x="2348226" y="1526540"/>
                      <a:pt x="2349496" y="1587500"/>
                      <a:pt x="2350766" y="1652270"/>
                    </a:cubicBezTo>
                    <a:cubicBezTo>
                      <a:pt x="2350766" y="1673860"/>
                      <a:pt x="2350766" y="1687830"/>
                      <a:pt x="2350766" y="1711960"/>
                    </a:cubicBezTo>
                    <a:cubicBezTo>
                      <a:pt x="2327906" y="1711960"/>
                      <a:pt x="2307586" y="1713230"/>
                      <a:pt x="2285198" y="1711960"/>
                    </a:cubicBezTo>
                    <a:cubicBezTo>
                      <a:pt x="2169784" y="1706880"/>
                      <a:pt x="2052594" y="1713230"/>
                      <a:pt x="1937180" y="1708150"/>
                    </a:cubicBezTo>
                    <a:cubicBezTo>
                      <a:pt x="1867931" y="1704340"/>
                      <a:pt x="1800458" y="1706880"/>
                      <a:pt x="1731209" y="1704340"/>
                    </a:cubicBezTo>
                    <a:cubicBezTo>
                      <a:pt x="1699249" y="1703070"/>
                      <a:pt x="1667288" y="1701800"/>
                      <a:pt x="1635327" y="1700530"/>
                    </a:cubicBezTo>
                    <a:cubicBezTo>
                      <a:pt x="1615795" y="1700530"/>
                      <a:pt x="1598039" y="1701800"/>
                      <a:pt x="1578507" y="1701800"/>
                    </a:cubicBezTo>
                    <a:cubicBezTo>
                      <a:pt x="1528790" y="1700530"/>
                      <a:pt x="1392069" y="1701800"/>
                      <a:pt x="1342352" y="1700530"/>
                    </a:cubicBezTo>
                    <a:cubicBezTo>
                      <a:pt x="1306840" y="1699260"/>
                      <a:pt x="596598" y="1708150"/>
                      <a:pt x="561086" y="1706880"/>
                    </a:cubicBezTo>
                    <a:cubicBezTo>
                      <a:pt x="552208" y="1706880"/>
                      <a:pt x="541554" y="1708150"/>
                      <a:pt x="532676" y="1708150"/>
                    </a:cubicBezTo>
                    <a:cubicBezTo>
                      <a:pt x="511369" y="1708150"/>
                      <a:pt x="491837" y="1709420"/>
                      <a:pt x="470530" y="1709420"/>
                    </a:cubicBezTo>
                    <a:cubicBezTo>
                      <a:pt x="417262" y="1709420"/>
                      <a:pt x="365769" y="1708150"/>
                      <a:pt x="312501" y="1706880"/>
                    </a:cubicBezTo>
                    <a:cubicBezTo>
                      <a:pt x="280540" y="1705610"/>
                      <a:pt x="248579" y="1704340"/>
                      <a:pt x="218394" y="1703070"/>
                    </a:cubicBezTo>
                    <a:cubicBezTo>
                      <a:pt x="161575" y="1701800"/>
                      <a:pt x="104755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5" y="30480"/>
                      <a:pt x="88775" y="29210"/>
                    </a:cubicBezTo>
                    <a:cubicBezTo>
                      <a:pt x="136716" y="25400"/>
                      <a:pt x="184658" y="22860"/>
                      <a:pt x="234375" y="20320"/>
                    </a:cubicBezTo>
                    <a:cubicBezTo>
                      <a:pt x="268111" y="17780"/>
                      <a:pt x="301848" y="16510"/>
                      <a:pt x="333809" y="13970"/>
                    </a:cubicBezTo>
                    <a:cubicBezTo>
                      <a:pt x="365769" y="11430"/>
                      <a:pt x="399506" y="8890"/>
                      <a:pt x="431467" y="8890"/>
                    </a:cubicBezTo>
                    <a:cubicBezTo>
                      <a:pt x="466979" y="7620"/>
                      <a:pt x="502491" y="10160"/>
                      <a:pt x="538003" y="8890"/>
                    </a:cubicBezTo>
                    <a:cubicBezTo>
                      <a:pt x="582393" y="8890"/>
                      <a:pt x="1386742" y="6350"/>
                      <a:pt x="1431132" y="5080"/>
                    </a:cubicBezTo>
                    <a:cubicBezTo>
                      <a:pt x="1473747" y="3810"/>
                      <a:pt x="1516361" y="2540"/>
                      <a:pt x="1560751" y="2540"/>
                    </a:cubicBezTo>
                    <a:cubicBezTo>
                      <a:pt x="1633551" y="1270"/>
                      <a:pt x="1704575" y="0"/>
                      <a:pt x="1777375" y="0"/>
                    </a:cubicBezTo>
                    <a:cubicBezTo>
                      <a:pt x="1807561" y="0"/>
                      <a:pt x="1839521" y="2540"/>
                      <a:pt x="1869707" y="2540"/>
                    </a:cubicBezTo>
                    <a:cubicBezTo>
                      <a:pt x="1953160" y="3810"/>
                      <a:pt x="2038389" y="5080"/>
                      <a:pt x="2121842" y="7620"/>
                    </a:cubicBezTo>
                    <a:cubicBezTo>
                      <a:pt x="2166232" y="8890"/>
                      <a:pt x="2210623" y="12700"/>
                      <a:pt x="2255013" y="16510"/>
                    </a:cubicBezTo>
                    <a:cubicBezTo>
                      <a:pt x="2265666" y="16510"/>
                      <a:pt x="2276320" y="16510"/>
                      <a:pt x="2285198" y="16510"/>
                    </a:cubicBezTo>
                    <a:cubicBezTo>
                      <a:pt x="2298696" y="17780"/>
                      <a:pt x="2307586" y="20320"/>
                      <a:pt x="2317746" y="21590"/>
                    </a:cubicBezTo>
                    <a:close/>
                    <a:moveTo>
                      <a:pt x="2327906" y="1695450"/>
                    </a:moveTo>
                    <a:cubicBezTo>
                      <a:pt x="2329176" y="1678940"/>
                      <a:pt x="2330446" y="1666240"/>
                      <a:pt x="2330446" y="1653540"/>
                    </a:cubicBezTo>
                    <a:cubicBezTo>
                      <a:pt x="2329176" y="1581150"/>
                      <a:pt x="2327906" y="1513840"/>
                      <a:pt x="2327906" y="1441450"/>
                    </a:cubicBezTo>
                    <a:cubicBezTo>
                      <a:pt x="2327906" y="1408430"/>
                      <a:pt x="2330446" y="1375410"/>
                      <a:pt x="2329176" y="1342390"/>
                    </a:cubicBezTo>
                    <a:cubicBezTo>
                      <a:pt x="2329176" y="1311910"/>
                      <a:pt x="2327906" y="1280160"/>
                      <a:pt x="2326636" y="1249680"/>
                    </a:cubicBezTo>
                    <a:cubicBezTo>
                      <a:pt x="2321556" y="1202690"/>
                      <a:pt x="2310126" y="229870"/>
                      <a:pt x="2310126" y="182880"/>
                    </a:cubicBezTo>
                    <a:cubicBezTo>
                      <a:pt x="2307586" y="143510"/>
                      <a:pt x="2305046" y="102870"/>
                      <a:pt x="2302506" y="63500"/>
                    </a:cubicBezTo>
                    <a:cubicBezTo>
                      <a:pt x="2301236" y="44450"/>
                      <a:pt x="2299966" y="43180"/>
                      <a:pt x="2279871" y="41910"/>
                    </a:cubicBezTo>
                    <a:cubicBezTo>
                      <a:pt x="2274544" y="41910"/>
                      <a:pt x="2270993" y="41910"/>
                      <a:pt x="2265666" y="40640"/>
                    </a:cubicBezTo>
                    <a:cubicBezTo>
                      <a:pt x="2221276" y="36830"/>
                      <a:pt x="2175111" y="31750"/>
                      <a:pt x="2130720" y="30480"/>
                    </a:cubicBezTo>
                    <a:cubicBezTo>
                      <a:pt x="2022409" y="26670"/>
                      <a:pt x="1912321" y="25400"/>
                      <a:pt x="1804009" y="22860"/>
                    </a:cubicBezTo>
                    <a:cubicBezTo>
                      <a:pt x="1788029" y="22860"/>
                      <a:pt x="1770273" y="22860"/>
                      <a:pt x="1754292" y="22860"/>
                    </a:cubicBezTo>
                    <a:cubicBezTo>
                      <a:pt x="1727658" y="22860"/>
                      <a:pt x="1701024" y="22860"/>
                      <a:pt x="1676166" y="22860"/>
                    </a:cubicBezTo>
                    <a:cubicBezTo>
                      <a:pt x="1619346" y="22860"/>
                      <a:pt x="1562527" y="22860"/>
                      <a:pt x="1507483" y="24130"/>
                    </a:cubicBezTo>
                    <a:cubicBezTo>
                      <a:pt x="1459542" y="25400"/>
                      <a:pt x="651642" y="29210"/>
                      <a:pt x="603700" y="29210"/>
                    </a:cubicBezTo>
                    <a:cubicBezTo>
                      <a:pt x="525574" y="29210"/>
                      <a:pt x="447447" y="26670"/>
                      <a:pt x="369321" y="33020"/>
                    </a:cubicBezTo>
                    <a:cubicBezTo>
                      <a:pt x="328482" y="36830"/>
                      <a:pt x="289418" y="36830"/>
                      <a:pt x="250355" y="38100"/>
                    </a:cubicBezTo>
                    <a:cubicBezTo>
                      <a:pt x="182882" y="41910"/>
                      <a:pt x="115409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3917" y="1677670"/>
                      <a:pt x="88775" y="1678940"/>
                      <a:pt x="111858" y="1678940"/>
                    </a:cubicBezTo>
                    <a:cubicBezTo>
                      <a:pt x="145594" y="1678940"/>
                      <a:pt x="181106" y="1676400"/>
                      <a:pt x="214843" y="1678940"/>
                    </a:cubicBezTo>
                    <a:cubicBezTo>
                      <a:pt x="269887" y="1682750"/>
                      <a:pt x="324930" y="1685290"/>
                      <a:pt x="379974" y="1684020"/>
                    </a:cubicBezTo>
                    <a:cubicBezTo>
                      <a:pt x="415486" y="1682750"/>
                      <a:pt x="449223" y="1685290"/>
                      <a:pt x="484735" y="1685290"/>
                    </a:cubicBezTo>
                    <a:cubicBezTo>
                      <a:pt x="536227" y="1685290"/>
                      <a:pt x="587720" y="1684020"/>
                      <a:pt x="639213" y="1685290"/>
                    </a:cubicBezTo>
                    <a:cubicBezTo>
                      <a:pt x="715564" y="1686560"/>
                      <a:pt x="1553649" y="1676400"/>
                      <a:pt x="1631776" y="1678940"/>
                    </a:cubicBezTo>
                    <a:cubicBezTo>
                      <a:pt x="1665512" y="1680210"/>
                      <a:pt x="1699249" y="1681480"/>
                      <a:pt x="1731209" y="1681480"/>
                    </a:cubicBezTo>
                    <a:cubicBezTo>
                      <a:pt x="1789804" y="1684020"/>
                      <a:pt x="1846624" y="1680210"/>
                      <a:pt x="1905219" y="1684020"/>
                    </a:cubicBezTo>
                    <a:cubicBezTo>
                      <a:pt x="1953160" y="1686560"/>
                      <a:pt x="2001101" y="1686560"/>
                      <a:pt x="2049043" y="1689100"/>
                    </a:cubicBezTo>
                    <a:cubicBezTo>
                      <a:pt x="2120067" y="1692910"/>
                      <a:pt x="2191091" y="1695450"/>
                      <a:pt x="2262115" y="1696720"/>
                    </a:cubicBezTo>
                    <a:cubicBezTo>
                      <a:pt x="2288749" y="1696720"/>
                      <a:pt x="2307586" y="1695450"/>
                      <a:pt x="2327906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3" id="23"/>
            <p:cNvSpPr/>
            <p:nvPr/>
          </p:nvSpPr>
          <p:spPr>
            <a:xfrm rot="-201720">
              <a:off x="1250797" y="27799"/>
              <a:ext cx="955022" cy="237950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627390" y="5143500"/>
            <a:ext cx="2432300" cy="2064642"/>
            <a:chOff x="0" y="0"/>
            <a:chExt cx="3243066" cy="2752856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28" id="28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599446" y="3954794"/>
            <a:ext cx="2583728" cy="1998569"/>
            <a:chOff x="0" y="0"/>
            <a:chExt cx="3444971" cy="2664759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146773"/>
              <a:ext cx="3444971" cy="2517985"/>
              <a:chOff x="0" y="0"/>
              <a:chExt cx="2345686" cy="17145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10160" y="16510"/>
                <a:ext cx="2322826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322826">
                    <a:moveTo>
                      <a:pt x="2322826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156148" y="0"/>
                    </a:lnTo>
                    <a:lnTo>
                      <a:pt x="2303776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-3810" y="0"/>
                <a:ext cx="2352036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352036">
                    <a:moveTo>
                      <a:pt x="2317746" y="21590"/>
                    </a:moveTo>
                    <a:cubicBezTo>
                      <a:pt x="2319016" y="34290"/>
                      <a:pt x="2319016" y="44450"/>
                      <a:pt x="2320286" y="54610"/>
                    </a:cubicBezTo>
                    <a:cubicBezTo>
                      <a:pt x="2322826" y="88900"/>
                      <a:pt x="2324096" y="124460"/>
                      <a:pt x="2326636" y="158750"/>
                    </a:cubicBezTo>
                    <a:cubicBezTo>
                      <a:pt x="2326636" y="208280"/>
                      <a:pt x="2339336" y="1184910"/>
                      <a:pt x="2345686" y="1234440"/>
                    </a:cubicBezTo>
                    <a:cubicBezTo>
                      <a:pt x="2352036" y="1309370"/>
                      <a:pt x="2348226" y="1385570"/>
                      <a:pt x="2348226" y="1460500"/>
                    </a:cubicBezTo>
                    <a:cubicBezTo>
                      <a:pt x="2348226" y="1526540"/>
                      <a:pt x="2349496" y="1587500"/>
                      <a:pt x="2350766" y="1652270"/>
                    </a:cubicBezTo>
                    <a:cubicBezTo>
                      <a:pt x="2350766" y="1673860"/>
                      <a:pt x="2350766" y="1687830"/>
                      <a:pt x="2350766" y="1711960"/>
                    </a:cubicBezTo>
                    <a:cubicBezTo>
                      <a:pt x="2327906" y="1711960"/>
                      <a:pt x="2307586" y="1713230"/>
                      <a:pt x="2285198" y="1711960"/>
                    </a:cubicBezTo>
                    <a:cubicBezTo>
                      <a:pt x="2169784" y="1706880"/>
                      <a:pt x="2052594" y="1713230"/>
                      <a:pt x="1937180" y="1708150"/>
                    </a:cubicBezTo>
                    <a:cubicBezTo>
                      <a:pt x="1867931" y="1704340"/>
                      <a:pt x="1800458" y="1706880"/>
                      <a:pt x="1731209" y="1704340"/>
                    </a:cubicBezTo>
                    <a:cubicBezTo>
                      <a:pt x="1699249" y="1703070"/>
                      <a:pt x="1667288" y="1701800"/>
                      <a:pt x="1635327" y="1700530"/>
                    </a:cubicBezTo>
                    <a:cubicBezTo>
                      <a:pt x="1615795" y="1700530"/>
                      <a:pt x="1598039" y="1701800"/>
                      <a:pt x="1578507" y="1701800"/>
                    </a:cubicBezTo>
                    <a:cubicBezTo>
                      <a:pt x="1528790" y="1700530"/>
                      <a:pt x="1392069" y="1701800"/>
                      <a:pt x="1342352" y="1700530"/>
                    </a:cubicBezTo>
                    <a:cubicBezTo>
                      <a:pt x="1306840" y="1699260"/>
                      <a:pt x="596598" y="1708150"/>
                      <a:pt x="561086" y="1706880"/>
                    </a:cubicBezTo>
                    <a:cubicBezTo>
                      <a:pt x="552208" y="1706880"/>
                      <a:pt x="541554" y="1708150"/>
                      <a:pt x="532676" y="1708150"/>
                    </a:cubicBezTo>
                    <a:cubicBezTo>
                      <a:pt x="511369" y="1708150"/>
                      <a:pt x="491837" y="1709420"/>
                      <a:pt x="470530" y="1709420"/>
                    </a:cubicBezTo>
                    <a:cubicBezTo>
                      <a:pt x="417262" y="1709420"/>
                      <a:pt x="365769" y="1708150"/>
                      <a:pt x="312501" y="1706880"/>
                    </a:cubicBezTo>
                    <a:cubicBezTo>
                      <a:pt x="280540" y="1705610"/>
                      <a:pt x="248579" y="1704340"/>
                      <a:pt x="218394" y="1703070"/>
                    </a:cubicBezTo>
                    <a:cubicBezTo>
                      <a:pt x="161575" y="1701800"/>
                      <a:pt x="104755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365" y="30480"/>
                      <a:pt x="88775" y="29210"/>
                    </a:cubicBezTo>
                    <a:cubicBezTo>
                      <a:pt x="136716" y="25400"/>
                      <a:pt x="184658" y="22860"/>
                      <a:pt x="234375" y="20320"/>
                    </a:cubicBezTo>
                    <a:cubicBezTo>
                      <a:pt x="268111" y="17780"/>
                      <a:pt x="301848" y="16510"/>
                      <a:pt x="333809" y="13970"/>
                    </a:cubicBezTo>
                    <a:cubicBezTo>
                      <a:pt x="365769" y="11430"/>
                      <a:pt x="399506" y="8890"/>
                      <a:pt x="431467" y="8890"/>
                    </a:cubicBezTo>
                    <a:cubicBezTo>
                      <a:pt x="466979" y="7620"/>
                      <a:pt x="502491" y="10160"/>
                      <a:pt x="538003" y="8890"/>
                    </a:cubicBezTo>
                    <a:cubicBezTo>
                      <a:pt x="582393" y="8890"/>
                      <a:pt x="1386742" y="6350"/>
                      <a:pt x="1431132" y="5080"/>
                    </a:cubicBezTo>
                    <a:cubicBezTo>
                      <a:pt x="1473747" y="3810"/>
                      <a:pt x="1516361" y="2540"/>
                      <a:pt x="1560751" y="2540"/>
                    </a:cubicBezTo>
                    <a:cubicBezTo>
                      <a:pt x="1633551" y="1270"/>
                      <a:pt x="1704575" y="0"/>
                      <a:pt x="1777375" y="0"/>
                    </a:cubicBezTo>
                    <a:cubicBezTo>
                      <a:pt x="1807561" y="0"/>
                      <a:pt x="1839521" y="2540"/>
                      <a:pt x="1869707" y="2540"/>
                    </a:cubicBezTo>
                    <a:cubicBezTo>
                      <a:pt x="1953160" y="3810"/>
                      <a:pt x="2038389" y="5080"/>
                      <a:pt x="2121842" y="7620"/>
                    </a:cubicBezTo>
                    <a:cubicBezTo>
                      <a:pt x="2166232" y="8890"/>
                      <a:pt x="2210623" y="12700"/>
                      <a:pt x="2255013" y="16510"/>
                    </a:cubicBezTo>
                    <a:cubicBezTo>
                      <a:pt x="2265666" y="16510"/>
                      <a:pt x="2276320" y="16510"/>
                      <a:pt x="2285198" y="16510"/>
                    </a:cubicBezTo>
                    <a:cubicBezTo>
                      <a:pt x="2298696" y="17780"/>
                      <a:pt x="2307586" y="20320"/>
                      <a:pt x="2317746" y="21590"/>
                    </a:cubicBezTo>
                    <a:close/>
                    <a:moveTo>
                      <a:pt x="2327906" y="1695450"/>
                    </a:moveTo>
                    <a:cubicBezTo>
                      <a:pt x="2329176" y="1678940"/>
                      <a:pt x="2330446" y="1666240"/>
                      <a:pt x="2330446" y="1653540"/>
                    </a:cubicBezTo>
                    <a:cubicBezTo>
                      <a:pt x="2329176" y="1581150"/>
                      <a:pt x="2327906" y="1513840"/>
                      <a:pt x="2327906" y="1441450"/>
                    </a:cubicBezTo>
                    <a:cubicBezTo>
                      <a:pt x="2327906" y="1408430"/>
                      <a:pt x="2330446" y="1375410"/>
                      <a:pt x="2329176" y="1342390"/>
                    </a:cubicBezTo>
                    <a:cubicBezTo>
                      <a:pt x="2329176" y="1311910"/>
                      <a:pt x="2327906" y="1280160"/>
                      <a:pt x="2326636" y="1249680"/>
                    </a:cubicBezTo>
                    <a:cubicBezTo>
                      <a:pt x="2321556" y="1202690"/>
                      <a:pt x="2310126" y="229870"/>
                      <a:pt x="2310126" y="182880"/>
                    </a:cubicBezTo>
                    <a:cubicBezTo>
                      <a:pt x="2307586" y="143510"/>
                      <a:pt x="2305046" y="102870"/>
                      <a:pt x="2302506" y="63500"/>
                    </a:cubicBezTo>
                    <a:cubicBezTo>
                      <a:pt x="2301236" y="44450"/>
                      <a:pt x="2299966" y="43180"/>
                      <a:pt x="2279871" y="41910"/>
                    </a:cubicBezTo>
                    <a:cubicBezTo>
                      <a:pt x="2274544" y="41910"/>
                      <a:pt x="2270993" y="41910"/>
                      <a:pt x="2265666" y="40640"/>
                    </a:cubicBezTo>
                    <a:cubicBezTo>
                      <a:pt x="2221276" y="36830"/>
                      <a:pt x="2175111" y="31750"/>
                      <a:pt x="2130720" y="30480"/>
                    </a:cubicBezTo>
                    <a:cubicBezTo>
                      <a:pt x="2022409" y="26670"/>
                      <a:pt x="1912321" y="25400"/>
                      <a:pt x="1804009" y="22860"/>
                    </a:cubicBezTo>
                    <a:cubicBezTo>
                      <a:pt x="1788029" y="22860"/>
                      <a:pt x="1770273" y="22860"/>
                      <a:pt x="1754292" y="22860"/>
                    </a:cubicBezTo>
                    <a:cubicBezTo>
                      <a:pt x="1727658" y="22860"/>
                      <a:pt x="1701024" y="22860"/>
                      <a:pt x="1676166" y="22860"/>
                    </a:cubicBezTo>
                    <a:cubicBezTo>
                      <a:pt x="1619346" y="22860"/>
                      <a:pt x="1562527" y="22860"/>
                      <a:pt x="1507483" y="24130"/>
                    </a:cubicBezTo>
                    <a:cubicBezTo>
                      <a:pt x="1459542" y="25400"/>
                      <a:pt x="651642" y="29210"/>
                      <a:pt x="603700" y="29210"/>
                    </a:cubicBezTo>
                    <a:cubicBezTo>
                      <a:pt x="525574" y="29210"/>
                      <a:pt x="447447" y="26670"/>
                      <a:pt x="369321" y="33020"/>
                    </a:cubicBezTo>
                    <a:cubicBezTo>
                      <a:pt x="328482" y="36830"/>
                      <a:pt x="289418" y="36830"/>
                      <a:pt x="250355" y="38100"/>
                    </a:cubicBezTo>
                    <a:cubicBezTo>
                      <a:pt x="182882" y="41910"/>
                      <a:pt x="115409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3917" y="1677670"/>
                      <a:pt x="88775" y="1678940"/>
                      <a:pt x="111858" y="1678940"/>
                    </a:cubicBezTo>
                    <a:cubicBezTo>
                      <a:pt x="145594" y="1678940"/>
                      <a:pt x="181106" y="1676400"/>
                      <a:pt x="214843" y="1678940"/>
                    </a:cubicBezTo>
                    <a:cubicBezTo>
                      <a:pt x="269887" y="1682750"/>
                      <a:pt x="324930" y="1685290"/>
                      <a:pt x="379974" y="1684020"/>
                    </a:cubicBezTo>
                    <a:cubicBezTo>
                      <a:pt x="415486" y="1682750"/>
                      <a:pt x="449223" y="1685290"/>
                      <a:pt x="484735" y="1685290"/>
                    </a:cubicBezTo>
                    <a:cubicBezTo>
                      <a:pt x="536227" y="1685290"/>
                      <a:pt x="587720" y="1684020"/>
                      <a:pt x="639213" y="1685290"/>
                    </a:cubicBezTo>
                    <a:cubicBezTo>
                      <a:pt x="715564" y="1686560"/>
                      <a:pt x="1553649" y="1676400"/>
                      <a:pt x="1631776" y="1678940"/>
                    </a:cubicBezTo>
                    <a:cubicBezTo>
                      <a:pt x="1665512" y="1680210"/>
                      <a:pt x="1699249" y="1681480"/>
                      <a:pt x="1731209" y="1681480"/>
                    </a:cubicBezTo>
                    <a:cubicBezTo>
                      <a:pt x="1789804" y="1684020"/>
                      <a:pt x="1846624" y="1680210"/>
                      <a:pt x="1905219" y="1684020"/>
                    </a:cubicBezTo>
                    <a:cubicBezTo>
                      <a:pt x="1953160" y="1686560"/>
                      <a:pt x="2001101" y="1686560"/>
                      <a:pt x="2049043" y="1689100"/>
                    </a:cubicBezTo>
                    <a:cubicBezTo>
                      <a:pt x="2120067" y="1692910"/>
                      <a:pt x="2191091" y="1695450"/>
                      <a:pt x="2262115" y="1696720"/>
                    </a:cubicBezTo>
                    <a:cubicBezTo>
                      <a:pt x="2288749" y="1696720"/>
                      <a:pt x="2307586" y="1695450"/>
                      <a:pt x="2327906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AutoShape 33" id="33"/>
            <p:cNvSpPr/>
            <p:nvPr/>
          </p:nvSpPr>
          <p:spPr>
            <a:xfrm rot="-201720">
              <a:off x="1250797" y="27799"/>
              <a:ext cx="955022" cy="237950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406690" y="3954794"/>
            <a:ext cx="2432300" cy="2064642"/>
            <a:chOff x="0" y="0"/>
            <a:chExt cx="3243066" cy="2752856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149138"/>
              <a:ext cx="3243066" cy="2603718"/>
              <a:chOff x="0" y="0"/>
              <a:chExt cx="2135499" cy="17145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10160" y="16510"/>
                <a:ext cx="211263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112639">
                    <a:moveTo>
                      <a:pt x="211263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051325" y="0"/>
                    </a:lnTo>
                    <a:lnTo>
                      <a:pt x="209358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-3810" y="0"/>
                <a:ext cx="214184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141849">
                    <a:moveTo>
                      <a:pt x="2107559" y="21590"/>
                    </a:moveTo>
                    <a:cubicBezTo>
                      <a:pt x="2108829" y="34290"/>
                      <a:pt x="2108829" y="44450"/>
                      <a:pt x="2110099" y="54610"/>
                    </a:cubicBezTo>
                    <a:cubicBezTo>
                      <a:pt x="2112639" y="88900"/>
                      <a:pt x="2113909" y="124460"/>
                      <a:pt x="2116449" y="158750"/>
                    </a:cubicBezTo>
                    <a:cubicBezTo>
                      <a:pt x="2116449" y="208280"/>
                      <a:pt x="2129149" y="1184910"/>
                      <a:pt x="2135499" y="1234440"/>
                    </a:cubicBezTo>
                    <a:cubicBezTo>
                      <a:pt x="2141849" y="1309370"/>
                      <a:pt x="2138039" y="1385570"/>
                      <a:pt x="2138039" y="1460500"/>
                    </a:cubicBezTo>
                    <a:cubicBezTo>
                      <a:pt x="2138039" y="1526540"/>
                      <a:pt x="2139309" y="1587500"/>
                      <a:pt x="2140579" y="1652270"/>
                    </a:cubicBezTo>
                    <a:cubicBezTo>
                      <a:pt x="2140579" y="1673860"/>
                      <a:pt x="2140579" y="1687830"/>
                      <a:pt x="2140579" y="1711960"/>
                    </a:cubicBezTo>
                    <a:cubicBezTo>
                      <a:pt x="2117719" y="1711960"/>
                      <a:pt x="2097399" y="1713230"/>
                      <a:pt x="2075693" y="1711960"/>
                    </a:cubicBezTo>
                    <a:cubicBezTo>
                      <a:pt x="1971114" y="1706880"/>
                      <a:pt x="1864925" y="1713230"/>
                      <a:pt x="1760346" y="1708150"/>
                    </a:cubicBezTo>
                    <a:cubicBezTo>
                      <a:pt x="1697598" y="1704340"/>
                      <a:pt x="1636460" y="1706880"/>
                      <a:pt x="1573712" y="1704340"/>
                    </a:cubicBezTo>
                    <a:cubicBezTo>
                      <a:pt x="1544752" y="1703070"/>
                      <a:pt x="1515791" y="1701800"/>
                      <a:pt x="1486831" y="1700530"/>
                    </a:cubicBezTo>
                    <a:cubicBezTo>
                      <a:pt x="1469133" y="1700530"/>
                      <a:pt x="1453043" y="1701800"/>
                      <a:pt x="1435345" y="1701800"/>
                    </a:cubicBezTo>
                    <a:cubicBezTo>
                      <a:pt x="1390296" y="1700530"/>
                      <a:pt x="1266409" y="1701800"/>
                      <a:pt x="1221360" y="1700530"/>
                    </a:cubicBezTo>
                    <a:cubicBezTo>
                      <a:pt x="1189182" y="1699260"/>
                      <a:pt x="545616" y="1708150"/>
                      <a:pt x="513438" y="1706880"/>
                    </a:cubicBezTo>
                    <a:cubicBezTo>
                      <a:pt x="505393" y="1706880"/>
                      <a:pt x="495740" y="1708150"/>
                      <a:pt x="487695" y="1708150"/>
                    </a:cubicBezTo>
                    <a:cubicBezTo>
                      <a:pt x="468388" y="1708150"/>
                      <a:pt x="450690" y="1709420"/>
                      <a:pt x="431383" y="1709420"/>
                    </a:cubicBezTo>
                    <a:cubicBezTo>
                      <a:pt x="383116" y="1709420"/>
                      <a:pt x="336457" y="1708150"/>
                      <a:pt x="288190" y="1706880"/>
                    </a:cubicBezTo>
                    <a:cubicBezTo>
                      <a:pt x="259229" y="1705610"/>
                      <a:pt x="230269" y="1704340"/>
                      <a:pt x="202917" y="1703070"/>
                    </a:cubicBezTo>
                    <a:cubicBezTo>
                      <a:pt x="151432" y="1701800"/>
                      <a:pt x="99947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724" y="30480"/>
                      <a:pt x="85467" y="29210"/>
                    </a:cubicBezTo>
                    <a:cubicBezTo>
                      <a:pt x="128907" y="25400"/>
                      <a:pt x="172348" y="22860"/>
                      <a:pt x="217398" y="20320"/>
                    </a:cubicBezTo>
                    <a:cubicBezTo>
                      <a:pt x="247967" y="17780"/>
                      <a:pt x="278536" y="16510"/>
                      <a:pt x="307497" y="13970"/>
                    </a:cubicBezTo>
                    <a:cubicBezTo>
                      <a:pt x="336457" y="11430"/>
                      <a:pt x="367027" y="8890"/>
                      <a:pt x="395987" y="8890"/>
                    </a:cubicBezTo>
                    <a:cubicBezTo>
                      <a:pt x="428165" y="7620"/>
                      <a:pt x="460344" y="10160"/>
                      <a:pt x="492522" y="8890"/>
                    </a:cubicBezTo>
                    <a:cubicBezTo>
                      <a:pt x="532745" y="8890"/>
                      <a:pt x="1261583" y="6350"/>
                      <a:pt x="1301805" y="5080"/>
                    </a:cubicBezTo>
                    <a:cubicBezTo>
                      <a:pt x="1340420" y="3810"/>
                      <a:pt x="1379033" y="2540"/>
                      <a:pt x="1419256" y="2540"/>
                    </a:cubicBezTo>
                    <a:cubicBezTo>
                      <a:pt x="1485222" y="1270"/>
                      <a:pt x="1549578" y="0"/>
                      <a:pt x="1615544" y="0"/>
                    </a:cubicBezTo>
                    <a:cubicBezTo>
                      <a:pt x="1642895" y="0"/>
                      <a:pt x="1671856" y="2540"/>
                      <a:pt x="1699207" y="2540"/>
                    </a:cubicBezTo>
                    <a:cubicBezTo>
                      <a:pt x="1774826" y="3810"/>
                      <a:pt x="1852054" y="5080"/>
                      <a:pt x="1927673" y="7620"/>
                    </a:cubicBezTo>
                    <a:cubicBezTo>
                      <a:pt x="1967896" y="8890"/>
                      <a:pt x="2008119" y="12700"/>
                      <a:pt x="2048342" y="16510"/>
                    </a:cubicBezTo>
                    <a:cubicBezTo>
                      <a:pt x="2057995" y="16510"/>
                      <a:pt x="2067649" y="16510"/>
                      <a:pt x="2075693" y="16510"/>
                    </a:cubicBezTo>
                    <a:cubicBezTo>
                      <a:pt x="2088509" y="17780"/>
                      <a:pt x="2097399" y="20320"/>
                      <a:pt x="2107559" y="21590"/>
                    </a:cubicBezTo>
                    <a:close/>
                    <a:moveTo>
                      <a:pt x="2117719" y="1695450"/>
                    </a:moveTo>
                    <a:cubicBezTo>
                      <a:pt x="2118989" y="1678940"/>
                      <a:pt x="2120259" y="1666240"/>
                      <a:pt x="2120259" y="1653540"/>
                    </a:cubicBezTo>
                    <a:cubicBezTo>
                      <a:pt x="2118989" y="1581150"/>
                      <a:pt x="2117719" y="1513840"/>
                      <a:pt x="2117719" y="1441450"/>
                    </a:cubicBezTo>
                    <a:cubicBezTo>
                      <a:pt x="2117719" y="1408430"/>
                      <a:pt x="2120259" y="1375410"/>
                      <a:pt x="2118989" y="1342390"/>
                    </a:cubicBezTo>
                    <a:cubicBezTo>
                      <a:pt x="2118989" y="1311910"/>
                      <a:pt x="2117719" y="1280160"/>
                      <a:pt x="2116449" y="1249680"/>
                    </a:cubicBezTo>
                    <a:cubicBezTo>
                      <a:pt x="2111369" y="1202690"/>
                      <a:pt x="2099939" y="229870"/>
                      <a:pt x="2099939" y="182880"/>
                    </a:cubicBezTo>
                    <a:cubicBezTo>
                      <a:pt x="2097399" y="143510"/>
                      <a:pt x="2094859" y="102870"/>
                      <a:pt x="2092319" y="63500"/>
                    </a:cubicBezTo>
                    <a:cubicBezTo>
                      <a:pt x="2091049" y="44450"/>
                      <a:pt x="2089779" y="43180"/>
                      <a:pt x="2070866" y="41910"/>
                    </a:cubicBezTo>
                    <a:cubicBezTo>
                      <a:pt x="2066040" y="41910"/>
                      <a:pt x="2062822" y="41910"/>
                      <a:pt x="2057995" y="40640"/>
                    </a:cubicBezTo>
                    <a:cubicBezTo>
                      <a:pt x="2017772" y="36830"/>
                      <a:pt x="1975940" y="31750"/>
                      <a:pt x="1935718" y="30480"/>
                    </a:cubicBezTo>
                    <a:cubicBezTo>
                      <a:pt x="1837574" y="26670"/>
                      <a:pt x="1737821" y="25400"/>
                      <a:pt x="1639678" y="22860"/>
                    </a:cubicBezTo>
                    <a:cubicBezTo>
                      <a:pt x="1625197" y="22860"/>
                      <a:pt x="1609108" y="22860"/>
                      <a:pt x="1594628" y="22860"/>
                    </a:cubicBezTo>
                    <a:cubicBezTo>
                      <a:pt x="1570494" y="22860"/>
                      <a:pt x="1546361" y="22860"/>
                      <a:pt x="1523836" y="22860"/>
                    </a:cubicBezTo>
                    <a:cubicBezTo>
                      <a:pt x="1472350" y="22860"/>
                      <a:pt x="1420865" y="22860"/>
                      <a:pt x="1370989" y="24130"/>
                    </a:cubicBezTo>
                    <a:cubicBezTo>
                      <a:pt x="1327548" y="25400"/>
                      <a:pt x="595492" y="29210"/>
                      <a:pt x="552052" y="29210"/>
                    </a:cubicBezTo>
                    <a:cubicBezTo>
                      <a:pt x="481259" y="29210"/>
                      <a:pt x="410467" y="26670"/>
                      <a:pt x="339675" y="33020"/>
                    </a:cubicBezTo>
                    <a:cubicBezTo>
                      <a:pt x="302670" y="36830"/>
                      <a:pt x="267274" y="36830"/>
                      <a:pt x="231878" y="38100"/>
                    </a:cubicBezTo>
                    <a:cubicBezTo>
                      <a:pt x="170739" y="41910"/>
                      <a:pt x="10960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942" y="1677670"/>
                      <a:pt x="85467" y="1678940"/>
                      <a:pt x="106383" y="1678940"/>
                    </a:cubicBezTo>
                    <a:cubicBezTo>
                      <a:pt x="136952" y="1678940"/>
                      <a:pt x="169130" y="1676400"/>
                      <a:pt x="199700" y="1678940"/>
                    </a:cubicBezTo>
                    <a:cubicBezTo>
                      <a:pt x="249576" y="1682750"/>
                      <a:pt x="299452" y="1685290"/>
                      <a:pt x="349329" y="1684020"/>
                    </a:cubicBezTo>
                    <a:cubicBezTo>
                      <a:pt x="381507" y="1682750"/>
                      <a:pt x="412076" y="1685290"/>
                      <a:pt x="444254" y="1685290"/>
                    </a:cubicBezTo>
                    <a:cubicBezTo>
                      <a:pt x="490913" y="1685290"/>
                      <a:pt x="537571" y="1684020"/>
                      <a:pt x="584230" y="1685290"/>
                    </a:cubicBezTo>
                    <a:cubicBezTo>
                      <a:pt x="653413" y="1686560"/>
                      <a:pt x="1412821" y="1676400"/>
                      <a:pt x="1483613" y="1678940"/>
                    </a:cubicBezTo>
                    <a:cubicBezTo>
                      <a:pt x="1514182" y="1680210"/>
                      <a:pt x="1544752" y="1681480"/>
                      <a:pt x="1573712" y="1681480"/>
                    </a:cubicBezTo>
                    <a:cubicBezTo>
                      <a:pt x="1626806" y="1684020"/>
                      <a:pt x="1678291" y="1680210"/>
                      <a:pt x="1731386" y="1684020"/>
                    </a:cubicBezTo>
                    <a:cubicBezTo>
                      <a:pt x="1774826" y="1686560"/>
                      <a:pt x="1818267" y="1686560"/>
                      <a:pt x="1861708" y="1689100"/>
                    </a:cubicBezTo>
                    <a:cubicBezTo>
                      <a:pt x="1926064" y="1692910"/>
                      <a:pt x="1990421" y="1695450"/>
                      <a:pt x="2054777" y="1696720"/>
                    </a:cubicBezTo>
                    <a:cubicBezTo>
                      <a:pt x="2078911" y="1696720"/>
                      <a:pt x="2097399" y="1695450"/>
                      <a:pt x="211771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339499" y="598837"/>
              <a:ext cx="2564068" cy="1327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79"/>
                </a:lnSpc>
                <a:spcBef>
                  <a:spcPct val="0"/>
                </a:spcBef>
              </a:pPr>
              <a:r>
                <a:rPr lang="en-US" sz="2262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Full-time </a:t>
              </a:r>
              <a:r>
                <a:rPr lang="en-US" b="true" sz="2262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night shift employees</a:t>
              </a:r>
            </a:p>
          </p:txBody>
        </p:sp>
        <p:sp>
          <p:nvSpPr>
            <p:cNvPr name="AutoShape 39" id="39"/>
            <p:cNvSpPr/>
            <p:nvPr/>
          </p:nvSpPr>
          <p:spPr>
            <a:xfrm rot="-201720">
              <a:off x="1178137" y="26112"/>
              <a:ext cx="897754" cy="24605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2110859" y="6876615"/>
            <a:ext cx="2042775" cy="128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sz="21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Beginner night-shift workers </a:t>
            </a:r>
            <a:r>
              <a:rPr lang="en-US" b="true" sz="218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unsure of where to start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869923" y="4411994"/>
            <a:ext cx="2042775" cy="128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sz="21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Students and temp workers with </a:t>
            </a:r>
            <a:r>
              <a:rPr lang="en-US" b="true" sz="218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variable schedules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822152" y="5461150"/>
            <a:ext cx="2042775" cy="1597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sz="21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Those </a:t>
            </a:r>
            <a:r>
              <a:rPr lang="en-US" b="true" sz="218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financially unable</a:t>
            </a:r>
            <a:r>
              <a:rPr lang="en-US" sz="21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accomodate </a:t>
            </a:r>
            <a:r>
              <a:rPr lang="en-US" b="true" sz="2181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physical tools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3437355" y="3742656"/>
            <a:ext cx="3096631" cy="3143483"/>
            <a:chOff x="0" y="0"/>
            <a:chExt cx="2718766" cy="275990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0160" y="16510"/>
              <a:ext cx="2695906" cy="2731961"/>
            </a:xfrm>
            <a:custGeom>
              <a:avLst/>
              <a:gdLst/>
              <a:ahLst/>
              <a:cxnLst/>
              <a:rect r="r" b="b" t="t" l="l"/>
              <a:pathLst>
                <a:path h="2731961" w="2695906">
                  <a:moveTo>
                    <a:pt x="2695906" y="2731961"/>
                  </a:moveTo>
                  <a:lnTo>
                    <a:pt x="0" y="2724341"/>
                  </a:lnTo>
                  <a:lnTo>
                    <a:pt x="0" y="960742"/>
                  </a:lnTo>
                  <a:lnTo>
                    <a:pt x="17780" y="19050"/>
                  </a:lnTo>
                  <a:lnTo>
                    <a:pt x="1342209" y="0"/>
                  </a:lnTo>
                  <a:lnTo>
                    <a:pt x="267685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-3810" y="0"/>
              <a:ext cx="2725116" cy="2758631"/>
            </a:xfrm>
            <a:custGeom>
              <a:avLst/>
              <a:gdLst/>
              <a:ahLst/>
              <a:cxnLst/>
              <a:rect r="r" b="b" t="t" l="l"/>
              <a:pathLst>
                <a:path h="2758631" w="2725116">
                  <a:moveTo>
                    <a:pt x="2690826" y="21590"/>
                  </a:moveTo>
                  <a:cubicBezTo>
                    <a:pt x="2692096" y="34290"/>
                    <a:pt x="2692096" y="44450"/>
                    <a:pt x="2693366" y="54610"/>
                  </a:cubicBezTo>
                  <a:cubicBezTo>
                    <a:pt x="2695906" y="105075"/>
                    <a:pt x="2697176" y="164063"/>
                    <a:pt x="2699716" y="220944"/>
                  </a:cubicBezTo>
                  <a:cubicBezTo>
                    <a:pt x="2699716" y="303106"/>
                    <a:pt x="2712416" y="1923164"/>
                    <a:pt x="2718766" y="2005326"/>
                  </a:cubicBezTo>
                  <a:cubicBezTo>
                    <a:pt x="2725116" y="2129622"/>
                    <a:pt x="2721306" y="2256024"/>
                    <a:pt x="2721306" y="2380320"/>
                  </a:cubicBezTo>
                  <a:cubicBezTo>
                    <a:pt x="2721306" y="2489868"/>
                    <a:pt x="2722576" y="2590990"/>
                    <a:pt x="2723846" y="2697671"/>
                  </a:cubicBezTo>
                  <a:cubicBezTo>
                    <a:pt x="2723846" y="2719261"/>
                    <a:pt x="2723846" y="2733231"/>
                    <a:pt x="2723846" y="2757361"/>
                  </a:cubicBezTo>
                  <a:cubicBezTo>
                    <a:pt x="2700986" y="2757361"/>
                    <a:pt x="2680666" y="2758631"/>
                    <a:pt x="2657068" y="2757361"/>
                  </a:cubicBezTo>
                  <a:cubicBezTo>
                    <a:pt x="2522422" y="2752281"/>
                    <a:pt x="2385704" y="2758631"/>
                    <a:pt x="2251058" y="2753551"/>
                  </a:cubicBezTo>
                  <a:cubicBezTo>
                    <a:pt x="2170270" y="2749741"/>
                    <a:pt x="2091554" y="2752281"/>
                    <a:pt x="2010767" y="2749741"/>
                  </a:cubicBezTo>
                  <a:cubicBezTo>
                    <a:pt x="1973480" y="2748471"/>
                    <a:pt x="1936193" y="2747201"/>
                    <a:pt x="1898907" y="2745931"/>
                  </a:cubicBezTo>
                  <a:cubicBezTo>
                    <a:pt x="1876120" y="2745931"/>
                    <a:pt x="1855406" y="2747201"/>
                    <a:pt x="1832619" y="2747201"/>
                  </a:cubicBezTo>
                  <a:cubicBezTo>
                    <a:pt x="1774618" y="2745931"/>
                    <a:pt x="1615114" y="2747201"/>
                    <a:pt x="1557112" y="2745931"/>
                  </a:cubicBezTo>
                  <a:cubicBezTo>
                    <a:pt x="1515683" y="2744661"/>
                    <a:pt x="687091" y="2753551"/>
                    <a:pt x="645661" y="2752281"/>
                  </a:cubicBezTo>
                  <a:cubicBezTo>
                    <a:pt x="635304" y="2752281"/>
                    <a:pt x="622875" y="2753551"/>
                    <a:pt x="612517" y="2753551"/>
                  </a:cubicBezTo>
                  <a:cubicBezTo>
                    <a:pt x="587660" y="2753551"/>
                    <a:pt x="564873" y="2754821"/>
                    <a:pt x="540016" y="2754821"/>
                  </a:cubicBezTo>
                  <a:cubicBezTo>
                    <a:pt x="477871" y="2754821"/>
                    <a:pt x="417798" y="2753551"/>
                    <a:pt x="355654" y="2752281"/>
                  </a:cubicBezTo>
                  <a:cubicBezTo>
                    <a:pt x="318367" y="2751011"/>
                    <a:pt x="281081" y="2749741"/>
                    <a:pt x="245865" y="2748471"/>
                  </a:cubicBezTo>
                  <a:cubicBezTo>
                    <a:pt x="179578" y="2747201"/>
                    <a:pt x="113291" y="2745931"/>
                    <a:pt x="48260" y="2745931"/>
                  </a:cubicBezTo>
                  <a:cubicBezTo>
                    <a:pt x="38100" y="2745931"/>
                    <a:pt x="29210" y="2745931"/>
                    <a:pt x="19050" y="2744661"/>
                  </a:cubicBezTo>
                  <a:cubicBezTo>
                    <a:pt x="10160" y="2743391"/>
                    <a:pt x="5080" y="2737041"/>
                    <a:pt x="7620" y="2728151"/>
                  </a:cubicBezTo>
                  <a:cubicBezTo>
                    <a:pt x="16510" y="2696326"/>
                    <a:pt x="12700" y="2643658"/>
                    <a:pt x="11430" y="2588884"/>
                  </a:cubicBezTo>
                  <a:cubicBezTo>
                    <a:pt x="10160" y="2477228"/>
                    <a:pt x="6350" y="2367679"/>
                    <a:pt x="7620" y="2256024"/>
                  </a:cubicBezTo>
                  <a:cubicBezTo>
                    <a:pt x="5080" y="2116981"/>
                    <a:pt x="0" y="395801"/>
                    <a:pt x="7620" y="254652"/>
                  </a:cubicBezTo>
                  <a:cubicBezTo>
                    <a:pt x="8890" y="227264"/>
                    <a:pt x="7620" y="197770"/>
                    <a:pt x="8890" y="170383"/>
                  </a:cubicBezTo>
                  <a:cubicBezTo>
                    <a:pt x="10160" y="126142"/>
                    <a:pt x="12700" y="776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504" y="30480"/>
                    <a:pt x="94647" y="29210"/>
                  </a:cubicBezTo>
                  <a:cubicBezTo>
                    <a:pt x="150577" y="25400"/>
                    <a:pt x="206507" y="22860"/>
                    <a:pt x="264509" y="20320"/>
                  </a:cubicBezTo>
                  <a:cubicBezTo>
                    <a:pt x="303867" y="17780"/>
                    <a:pt x="343225" y="16510"/>
                    <a:pt x="380512" y="13970"/>
                  </a:cubicBezTo>
                  <a:cubicBezTo>
                    <a:pt x="417798" y="11430"/>
                    <a:pt x="457156" y="8890"/>
                    <a:pt x="494443" y="8890"/>
                  </a:cubicBezTo>
                  <a:cubicBezTo>
                    <a:pt x="535873" y="7620"/>
                    <a:pt x="577302" y="10160"/>
                    <a:pt x="618732" y="8890"/>
                  </a:cubicBezTo>
                  <a:cubicBezTo>
                    <a:pt x="670519" y="8890"/>
                    <a:pt x="1608899" y="6350"/>
                    <a:pt x="1660686" y="5080"/>
                  </a:cubicBezTo>
                  <a:cubicBezTo>
                    <a:pt x="1710402" y="3810"/>
                    <a:pt x="1760118" y="2540"/>
                    <a:pt x="1811904" y="2540"/>
                  </a:cubicBezTo>
                  <a:cubicBezTo>
                    <a:pt x="1896835" y="1270"/>
                    <a:pt x="1979694" y="0"/>
                    <a:pt x="2064625" y="0"/>
                  </a:cubicBezTo>
                  <a:cubicBezTo>
                    <a:pt x="2099840" y="0"/>
                    <a:pt x="2137127" y="2540"/>
                    <a:pt x="2172342" y="2540"/>
                  </a:cubicBezTo>
                  <a:cubicBezTo>
                    <a:pt x="2269702" y="3810"/>
                    <a:pt x="2369132" y="5080"/>
                    <a:pt x="2466492" y="7620"/>
                  </a:cubicBezTo>
                  <a:cubicBezTo>
                    <a:pt x="2518279" y="8890"/>
                    <a:pt x="2570066" y="12700"/>
                    <a:pt x="2621853" y="16510"/>
                  </a:cubicBezTo>
                  <a:cubicBezTo>
                    <a:pt x="2634282" y="16510"/>
                    <a:pt x="2646711" y="16510"/>
                    <a:pt x="2657068" y="16510"/>
                  </a:cubicBezTo>
                  <a:cubicBezTo>
                    <a:pt x="2671776" y="17780"/>
                    <a:pt x="2680666" y="20320"/>
                    <a:pt x="2690826" y="21590"/>
                  </a:cubicBezTo>
                  <a:close/>
                  <a:moveTo>
                    <a:pt x="2700986" y="2740851"/>
                  </a:moveTo>
                  <a:cubicBezTo>
                    <a:pt x="2702256" y="2724341"/>
                    <a:pt x="2703526" y="2711641"/>
                    <a:pt x="2703526" y="2698941"/>
                  </a:cubicBezTo>
                  <a:cubicBezTo>
                    <a:pt x="2702256" y="2580457"/>
                    <a:pt x="2700986" y="2468802"/>
                    <a:pt x="2700986" y="2348719"/>
                  </a:cubicBezTo>
                  <a:cubicBezTo>
                    <a:pt x="2700986" y="2293945"/>
                    <a:pt x="2703526" y="2239170"/>
                    <a:pt x="2702256" y="2184396"/>
                  </a:cubicBezTo>
                  <a:cubicBezTo>
                    <a:pt x="2702256" y="2133835"/>
                    <a:pt x="2700986" y="2081167"/>
                    <a:pt x="2699716" y="2030606"/>
                  </a:cubicBezTo>
                  <a:cubicBezTo>
                    <a:pt x="2694636" y="1952658"/>
                    <a:pt x="2683206" y="338920"/>
                    <a:pt x="2683206" y="260972"/>
                  </a:cubicBezTo>
                  <a:cubicBezTo>
                    <a:pt x="2680666" y="195664"/>
                    <a:pt x="2678126" y="128249"/>
                    <a:pt x="2675586" y="63500"/>
                  </a:cubicBezTo>
                  <a:cubicBezTo>
                    <a:pt x="2674316" y="44450"/>
                    <a:pt x="2673046" y="43180"/>
                    <a:pt x="2650854" y="41910"/>
                  </a:cubicBezTo>
                  <a:cubicBezTo>
                    <a:pt x="2644639" y="41910"/>
                    <a:pt x="2640497" y="41910"/>
                    <a:pt x="2634282" y="40640"/>
                  </a:cubicBezTo>
                  <a:cubicBezTo>
                    <a:pt x="2582495" y="36830"/>
                    <a:pt x="2528637" y="31750"/>
                    <a:pt x="2476850" y="30480"/>
                  </a:cubicBezTo>
                  <a:cubicBezTo>
                    <a:pt x="2350489" y="26670"/>
                    <a:pt x="2222058" y="25400"/>
                    <a:pt x="2095697" y="22860"/>
                  </a:cubicBezTo>
                  <a:cubicBezTo>
                    <a:pt x="2077054" y="22860"/>
                    <a:pt x="2056339" y="22860"/>
                    <a:pt x="2037696" y="22860"/>
                  </a:cubicBezTo>
                  <a:cubicBezTo>
                    <a:pt x="2006624" y="22860"/>
                    <a:pt x="1975551" y="22860"/>
                    <a:pt x="1946551" y="22860"/>
                  </a:cubicBezTo>
                  <a:cubicBezTo>
                    <a:pt x="1880263" y="22860"/>
                    <a:pt x="1813976" y="22860"/>
                    <a:pt x="1749760" y="24130"/>
                  </a:cubicBezTo>
                  <a:cubicBezTo>
                    <a:pt x="1693830" y="25400"/>
                    <a:pt x="751307" y="29210"/>
                    <a:pt x="695377" y="29210"/>
                  </a:cubicBezTo>
                  <a:cubicBezTo>
                    <a:pt x="604232" y="29210"/>
                    <a:pt x="513086" y="26670"/>
                    <a:pt x="421941" y="33020"/>
                  </a:cubicBezTo>
                  <a:cubicBezTo>
                    <a:pt x="374297" y="36830"/>
                    <a:pt x="328725" y="36830"/>
                    <a:pt x="283152" y="38100"/>
                  </a:cubicBezTo>
                  <a:cubicBezTo>
                    <a:pt x="204436" y="41910"/>
                    <a:pt x="125720" y="45720"/>
                    <a:pt x="49530" y="50800"/>
                  </a:cubicBezTo>
                  <a:cubicBezTo>
                    <a:pt x="36830" y="50800"/>
                    <a:pt x="34290" y="53340"/>
                    <a:pt x="33020" y="71368"/>
                  </a:cubicBezTo>
                  <a:cubicBezTo>
                    <a:pt x="31750" y="109289"/>
                    <a:pt x="31750" y="147210"/>
                    <a:pt x="30480" y="185130"/>
                  </a:cubicBezTo>
                  <a:cubicBezTo>
                    <a:pt x="29210" y="248332"/>
                    <a:pt x="26670" y="309426"/>
                    <a:pt x="25400" y="372627"/>
                  </a:cubicBezTo>
                  <a:cubicBezTo>
                    <a:pt x="20320" y="440042"/>
                    <a:pt x="26670" y="2087487"/>
                    <a:pt x="29210" y="2154902"/>
                  </a:cubicBezTo>
                  <a:cubicBezTo>
                    <a:pt x="29210" y="2226530"/>
                    <a:pt x="29210" y="2300265"/>
                    <a:pt x="30480" y="2371893"/>
                  </a:cubicBezTo>
                  <a:cubicBezTo>
                    <a:pt x="30480" y="2424561"/>
                    <a:pt x="33020" y="2477228"/>
                    <a:pt x="33020" y="2529896"/>
                  </a:cubicBezTo>
                  <a:cubicBezTo>
                    <a:pt x="33020" y="2586777"/>
                    <a:pt x="33020" y="2643658"/>
                    <a:pt x="31750" y="2698941"/>
                  </a:cubicBezTo>
                  <a:cubicBezTo>
                    <a:pt x="31750" y="2702751"/>
                    <a:pt x="31750" y="2705291"/>
                    <a:pt x="31750" y="2709101"/>
                  </a:cubicBezTo>
                  <a:cubicBezTo>
                    <a:pt x="31750" y="2719261"/>
                    <a:pt x="35560" y="2723071"/>
                    <a:pt x="44450" y="2723071"/>
                  </a:cubicBezTo>
                  <a:cubicBezTo>
                    <a:pt x="65647" y="2723071"/>
                    <a:pt x="94647" y="2724341"/>
                    <a:pt x="121577" y="2724341"/>
                  </a:cubicBezTo>
                  <a:cubicBezTo>
                    <a:pt x="160935" y="2724341"/>
                    <a:pt x="202364" y="2721801"/>
                    <a:pt x="241723" y="2724341"/>
                  </a:cubicBezTo>
                  <a:cubicBezTo>
                    <a:pt x="305938" y="2728151"/>
                    <a:pt x="370154" y="2730691"/>
                    <a:pt x="434370" y="2729421"/>
                  </a:cubicBezTo>
                  <a:cubicBezTo>
                    <a:pt x="475800" y="2728151"/>
                    <a:pt x="515158" y="2730691"/>
                    <a:pt x="556587" y="2730691"/>
                  </a:cubicBezTo>
                  <a:cubicBezTo>
                    <a:pt x="616660" y="2730691"/>
                    <a:pt x="676733" y="2729421"/>
                    <a:pt x="736806" y="2730691"/>
                  </a:cubicBezTo>
                  <a:cubicBezTo>
                    <a:pt x="825880" y="2731961"/>
                    <a:pt x="1803619" y="2721801"/>
                    <a:pt x="1894764" y="2724341"/>
                  </a:cubicBezTo>
                  <a:cubicBezTo>
                    <a:pt x="1934122" y="2725611"/>
                    <a:pt x="1973480" y="2726881"/>
                    <a:pt x="2010767" y="2726881"/>
                  </a:cubicBezTo>
                  <a:cubicBezTo>
                    <a:pt x="2079125" y="2729421"/>
                    <a:pt x="2145413" y="2725611"/>
                    <a:pt x="2213772" y="2729421"/>
                  </a:cubicBezTo>
                  <a:cubicBezTo>
                    <a:pt x="2269702" y="2731961"/>
                    <a:pt x="2325631" y="2731961"/>
                    <a:pt x="2381562" y="2734501"/>
                  </a:cubicBezTo>
                  <a:cubicBezTo>
                    <a:pt x="2464421" y="2738311"/>
                    <a:pt x="2547280" y="2740851"/>
                    <a:pt x="2630139" y="2742121"/>
                  </a:cubicBezTo>
                  <a:cubicBezTo>
                    <a:pt x="2661211" y="2742121"/>
                    <a:pt x="2680666" y="2740851"/>
                    <a:pt x="2700986" y="274085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13761525" y="4157128"/>
            <a:ext cx="2448293" cy="2617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79"/>
              </a:lnSpc>
              <a:spcBef>
                <a:spcPct val="0"/>
              </a:spcBef>
            </a:pPr>
            <a:r>
              <a:rPr lang="en-US" sz="2262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As pamphlet was created from </a:t>
            </a:r>
            <a:r>
              <a:rPr lang="en-US" b="true" sz="2262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one person</a:t>
            </a:r>
            <a:r>
              <a:rPr lang="en-US" sz="2262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what works for him might be skewed to his role and specific demographic</a:t>
            </a:r>
          </a:p>
        </p:txBody>
      </p:sp>
      <p:sp>
        <p:nvSpPr>
          <p:cNvPr name="AutoShape 47" id="47"/>
          <p:cNvSpPr/>
          <p:nvPr/>
        </p:nvSpPr>
        <p:spPr>
          <a:xfrm rot="-201720">
            <a:off x="14560815" y="3650387"/>
            <a:ext cx="860179" cy="184539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9136" y="1028700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Appendix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353591"/>
            <a:ext cx="12515428" cy="376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  <a:hlinkClick r:id="rId2" tooltip="https://docs.google.com/forms/d/e/1FAIpQLSeOoDm4TVbYLIfvFHP2cIBaRhKS6scs64ADnQVyOw4N08pL-Q/viewform?usp=sf_link"/>
              </a:rPr>
              <a:t>Prototype 1 Document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  <a:hlinkClick r:id="rId3" tooltip="https://docs.google.com/document/d/1S3d6c0-9rdpF_0LCqBbq3A3yEhcG9MRzdG6exaWz55s/edit?usp=sharing"/>
              </a:rPr>
              <a:t>Prototype 2 Document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Prototype 3 Document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Interview Questions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  <a:hlinkClick r:id="rId4" tooltip="https://otter.ai/u/0HEqv8_MbKyuqqWl83uPmxK6B7I?utm_source=copy_url"/>
              </a:rPr>
              <a:t>Bradley Interview Transcript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Pooja Interview Transcript</a:t>
            </a:r>
          </a:p>
          <a:p>
            <a:pPr algn="l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25434" y="3334922"/>
            <a:ext cx="12037131" cy="3617156"/>
            <a:chOff x="0" y="0"/>
            <a:chExt cx="19449828" cy="5844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9379978" cy="5773550"/>
            </a:xfrm>
            <a:custGeom>
              <a:avLst/>
              <a:gdLst/>
              <a:ahLst/>
              <a:cxnLst/>
              <a:rect r="r" b="b" t="t" l="l"/>
              <a:pathLst>
                <a:path h="5773550" w="19379978">
                  <a:moveTo>
                    <a:pt x="19294889" y="5743070"/>
                  </a:moveTo>
                  <a:lnTo>
                    <a:pt x="0" y="5743070"/>
                  </a:lnTo>
                  <a:cubicBezTo>
                    <a:pt x="5080" y="5760850"/>
                    <a:pt x="21590" y="5773550"/>
                    <a:pt x="40640" y="5773550"/>
                  </a:cubicBezTo>
                  <a:lnTo>
                    <a:pt x="19336798" y="5773550"/>
                  </a:lnTo>
                  <a:cubicBezTo>
                    <a:pt x="19360928" y="5773550"/>
                    <a:pt x="19379978" y="5754500"/>
                    <a:pt x="19379978" y="5730370"/>
                  </a:cubicBezTo>
                  <a:lnTo>
                    <a:pt x="19379978" y="40640"/>
                  </a:lnTo>
                  <a:cubicBezTo>
                    <a:pt x="19379978" y="21590"/>
                    <a:pt x="19367278" y="6350"/>
                    <a:pt x="19350769" y="0"/>
                  </a:cubicBezTo>
                  <a:lnTo>
                    <a:pt x="19350769" y="5687190"/>
                  </a:lnTo>
                  <a:cubicBezTo>
                    <a:pt x="19350769" y="5717670"/>
                    <a:pt x="19325369" y="5743070"/>
                    <a:pt x="19294889" y="57430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9382519" cy="5776090"/>
            </a:xfrm>
            <a:custGeom>
              <a:avLst/>
              <a:gdLst/>
              <a:ahLst/>
              <a:cxnLst/>
              <a:rect r="r" b="b" t="t" l="l"/>
              <a:pathLst>
                <a:path h="5776090" w="19382519">
                  <a:moveTo>
                    <a:pt x="43180" y="5776090"/>
                  </a:moveTo>
                  <a:lnTo>
                    <a:pt x="19339339" y="5776090"/>
                  </a:lnTo>
                  <a:cubicBezTo>
                    <a:pt x="19363469" y="5776090"/>
                    <a:pt x="19382519" y="5757040"/>
                    <a:pt x="19382519" y="5732910"/>
                  </a:cubicBezTo>
                  <a:lnTo>
                    <a:pt x="19382519" y="43180"/>
                  </a:lnTo>
                  <a:cubicBezTo>
                    <a:pt x="19382519" y="19050"/>
                    <a:pt x="19363469" y="0"/>
                    <a:pt x="19339339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732910"/>
                  </a:lnTo>
                  <a:cubicBezTo>
                    <a:pt x="0" y="5757040"/>
                    <a:pt x="19050" y="5776090"/>
                    <a:pt x="43180" y="577609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449828" cy="5844670"/>
            </a:xfrm>
            <a:custGeom>
              <a:avLst/>
              <a:gdLst/>
              <a:ahLst/>
              <a:cxnLst/>
              <a:rect r="r" b="b" t="t" l="l"/>
              <a:pathLst>
                <a:path h="5844670" w="19449828">
                  <a:moveTo>
                    <a:pt x="19406648" y="44450"/>
                  </a:moveTo>
                  <a:cubicBezTo>
                    <a:pt x="19401569" y="19050"/>
                    <a:pt x="19378709" y="0"/>
                    <a:pt x="19352039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5745610"/>
                  </a:lnTo>
                  <a:cubicBezTo>
                    <a:pt x="0" y="5772280"/>
                    <a:pt x="17780" y="5793870"/>
                    <a:pt x="43180" y="5800220"/>
                  </a:cubicBezTo>
                  <a:cubicBezTo>
                    <a:pt x="48260" y="5825620"/>
                    <a:pt x="71120" y="5844670"/>
                    <a:pt x="97790" y="5844670"/>
                  </a:cubicBezTo>
                  <a:lnTo>
                    <a:pt x="19393948" y="5844670"/>
                  </a:lnTo>
                  <a:cubicBezTo>
                    <a:pt x="19424428" y="5844670"/>
                    <a:pt x="19449828" y="5819270"/>
                    <a:pt x="19449828" y="5788790"/>
                  </a:cubicBezTo>
                  <a:lnTo>
                    <a:pt x="19449828" y="99060"/>
                  </a:lnTo>
                  <a:cubicBezTo>
                    <a:pt x="19449828" y="72390"/>
                    <a:pt x="19432048" y="50800"/>
                    <a:pt x="19406648" y="44450"/>
                  </a:cubicBezTo>
                  <a:close/>
                  <a:moveTo>
                    <a:pt x="12700" y="574561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9352039" y="12700"/>
                  </a:lnTo>
                  <a:cubicBezTo>
                    <a:pt x="19376169" y="12700"/>
                    <a:pt x="19395219" y="31750"/>
                    <a:pt x="19395219" y="55880"/>
                  </a:cubicBezTo>
                  <a:lnTo>
                    <a:pt x="19395219" y="5745610"/>
                  </a:lnTo>
                  <a:cubicBezTo>
                    <a:pt x="19395219" y="5769740"/>
                    <a:pt x="19376169" y="5788790"/>
                    <a:pt x="19352039" y="5788790"/>
                  </a:cubicBezTo>
                  <a:lnTo>
                    <a:pt x="55880" y="5788790"/>
                  </a:lnTo>
                  <a:cubicBezTo>
                    <a:pt x="31750" y="5788790"/>
                    <a:pt x="12700" y="5769740"/>
                    <a:pt x="12700" y="5745610"/>
                  </a:cubicBezTo>
                  <a:close/>
                  <a:moveTo>
                    <a:pt x="19437128" y="5788790"/>
                  </a:moveTo>
                  <a:cubicBezTo>
                    <a:pt x="19437128" y="5812920"/>
                    <a:pt x="19418078" y="5831970"/>
                    <a:pt x="19393948" y="5831970"/>
                  </a:cubicBezTo>
                  <a:lnTo>
                    <a:pt x="97790" y="5831970"/>
                  </a:lnTo>
                  <a:cubicBezTo>
                    <a:pt x="78740" y="5831970"/>
                    <a:pt x="62230" y="5819270"/>
                    <a:pt x="57150" y="5801490"/>
                  </a:cubicBezTo>
                  <a:lnTo>
                    <a:pt x="19352039" y="5801490"/>
                  </a:lnTo>
                  <a:cubicBezTo>
                    <a:pt x="19382519" y="5801490"/>
                    <a:pt x="19407919" y="5776090"/>
                    <a:pt x="19407919" y="5745610"/>
                  </a:cubicBezTo>
                  <a:lnTo>
                    <a:pt x="19407919" y="58420"/>
                  </a:lnTo>
                  <a:cubicBezTo>
                    <a:pt x="19424428" y="64770"/>
                    <a:pt x="19437128" y="80010"/>
                    <a:pt x="19437128" y="99060"/>
                  </a:cubicBezTo>
                  <a:lnTo>
                    <a:pt x="19437128" y="578879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397513" y="4141448"/>
            <a:ext cx="11378655" cy="173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17"/>
              </a:lnSpc>
            </a:pPr>
            <a:r>
              <a:rPr lang="en-US" b="true" sz="12469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That's a wrap!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1043947">
            <a:off x="10080345" y="3548834"/>
            <a:ext cx="4495072" cy="2795117"/>
          </a:xfrm>
          <a:custGeom>
            <a:avLst/>
            <a:gdLst/>
            <a:ahLst/>
            <a:cxnLst/>
            <a:rect r="r" b="b" t="t" l="l"/>
            <a:pathLst>
              <a:path h="2795117" w="4495072">
                <a:moveTo>
                  <a:pt x="0" y="0"/>
                </a:moveTo>
                <a:lnTo>
                  <a:pt x="4495072" y="0"/>
                </a:lnTo>
                <a:lnTo>
                  <a:pt x="4495072" y="2795117"/>
                </a:lnTo>
                <a:lnTo>
                  <a:pt x="0" y="2795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637641">
            <a:off x="12134039" y="6371094"/>
            <a:ext cx="2325457" cy="1770481"/>
            <a:chOff x="0" y="0"/>
            <a:chExt cx="3100609" cy="2360641"/>
          </a:xfrm>
        </p:grpSpPr>
        <p:grpSp>
          <p:nvGrpSpPr>
            <p:cNvPr name="Group 9" id="9"/>
            <p:cNvGrpSpPr/>
            <p:nvPr/>
          </p:nvGrpSpPr>
          <p:grpSpPr>
            <a:xfrm rot="-265570">
              <a:off x="77191" y="135811"/>
              <a:ext cx="2946226" cy="2114296"/>
              <a:chOff x="0" y="0"/>
              <a:chExt cx="2389119" cy="1714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0160" y="16510"/>
                <a:ext cx="2366259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2366259">
                    <a:moveTo>
                      <a:pt x="2366259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1177809" y="0"/>
                    </a:lnTo>
                    <a:lnTo>
                      <a:pt x="2347209" y="5080"/>
                    </a:lnTo>
                    <a:close/>
                  </a:path>
                </a:pathLst>
              </a:custGeom>
              <a:solidFill>
                <a:srgbClr val="F6B7A2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-3810" y="0"/>
                <a:ext cx="2395469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2395469">
                    <a:moveTo>
                      <a:pt x="2361179" y="21590"/>
                    </a:moveTo>
                    <a:cubicBezTo>
                      <a:pt x="2362449" y="34290"/>
                      <a:pt x="2362449" y="44450"/>
                      <a:pt x="2363719" y="54610"/>
                    </a:cubicBezTo>
                    <a:cubicBezTo>
                      <a:pt x="2366259" y="88900"/>
                      <a:pt x="2367529" y="124460"/>
                      <a:pt x="2370069" y="158750"/>
                    </a:cubicBezTo>
                    <a:cubicBezTo>
                      <a:pt x="2370069" y="208280"/>
                      <a:pt x="2382769" y="1184910"/>
                      <a:pt x="2389119" y="1234440"/>
                    </a:cubicBezTo>
                    <a:cubicBezTo>
                      <a:pt x="2395469" y="1309370"/>
                      <a:pt x="2391659" y="1385570"/>
                      <a:pt x="2391659" y="1460500"/>
                    </a:cubicBezTo>
                    <a:cubicBezTo>
                      <a:pt x="2391659" y="1526540"/>
                      <a:pt x="2392929" y="1587500"/>
                      <a:pt x="2394199" y="1652270"/>
                    </a:cubicBezTo>
                    <a:cubicBezTo>
                      <a:pt x="2394199" y="1673860"/>
                      <a:pt x="2394199" y="1687830"/>
                      <a:pt x="2394199" y="1711960"/>
                    </a:cubicBezTo>
                    <a:cubicBezTo>
                      <a:pt x="2371339" y="1711960"/>
                      <a:pt x="2351019" y="1713230"/>
                      <a:pt x="2328491" y="1711960"/>
                    </a:cubicBezTo>
                    <a:cubicBezTo>
                      <a:pt x="2210837" y="1706880"/>
                      <a:pt x="2091374" y="1713230"/>
                      <a:pt x="1973721" y="1708150"/>
                    </a:cubicBezTo>
                    <a:cubicBezTo>
                      <a:pt x="1903129" y="1704340"/>
                      <a:pt x="1834347" y="1706880"/>
                      <a:pt x="1763755" y="1704340"/>
                    </a:cubicBezTo>
                    <a:cubicBezTo>
                      <a:pt x="1731174" y="1703070"/>
                      <a:pt x="1698593" y="1701800"/>
                      <a:pt x="1666012" y="1700530"/>
                    </a:cubicBezTo>
                    <a:cubicBezTo>
                      <a:pt x="1646102" y="1700530"/>
                      <a:pt x="1628001" y="1701800"/>
                      <a:pt x="1608091" y="1701800"/>
                    </a:cubicBezTo>
                    <a:cubicBezTo>
                      <a:pt x="1557409" y="1700530"/>
                      <a:pt x="1418035" y="1701800"/>
                      <a:pt x="1367354" y="1700530"/>
                    </a:cubicBezTo>
                    <a:cubicBezTo>
                      <a:pt x="1331153" y="1699260"/>
                      <a:pt x="607133" y="1708150"/>
                      <a:pt x="570932" y="1706880"/>
                    </a:cubicBezTo>
                    <a:cubicBezTo>
                      <a:pt x="561882" y="1706880"/>
                      <a:pt x="551021" y="1708150"/>
                      <a:pt x="541971" y="1708150"/>
                    </a:cubicBezTo>
                    <a:cubicBezTo>
                      <a:pt x="520251" y="1708150"/>
                      <a:pt x="500340" y="1709420"/>
                      <a:pt x="478619" y="1709420"/>
                    </a:cubicBezTo>
                    <a:cubicBezTo>
                      <a:pt x="424318" y="1709420"/>
                      <a:pt x="371826" y="1708150"/>
                      <a:pt x="317525" y="1706880"/>
                    </a:cubicBezTo>
                    <a:cubicBezTo>
                      <a:pt x="284944" y="1705610"/>
                      <a:pt x="252363" y="1704340"/>
                      <a:pt x="221592" y="1703070"/>
                    </a:cubicBezTo>
                    <a:cubicBezTo>
                      <a:pt x="163671" y="1701800"/>
                      <a:pt x="105749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0498" y="30480"/>
                      <a:pt x="89459" y="29210"/>
                    </a:cubicBezTo>
                    <a:cubicBezTo>
                      <a:pt x="138330" y="25400"/>
                      <a:pt x="187201" y="22860"/>
                      <a:pt x="237883" y="20320"/>
                    </a:cubicBezTo>
                    <a:cubicBezTo>
                      <a:pt x="272274" y="17780"/>
                      <a:pt x="306665" y="16510"/>
                      <a:pt x="339246" y="13970"/>
                    </a:cubicBezTo>
                    <a:cubicBezTo>
                      <a:pt x="371826" y="11430"/>
                      <a:pt x="406217" y="8890"/>
                      <a:pt x="438798" y="8890"/>
                    </a:cubicBezTo>
                    <a:cubicBezTo>
                      <a:pt x="474999" y="7620"/>
                      <a:pt x="511200" y="10160"/>
                      <a:pt x="547401" y="8890"/>
                    </a:cubicBezTo>
                    <a:cubicBezTo>
                      <a:pt x="592653" y="8890"/>
                      <a:pt x="1412605" y="6350"/>
                      <a:pt x="1457857" y="5080"/>
                    </a:cubicBezTo>
                    <a:cubicBezTo>
                      <a:pt x="1501298" y="3810"/>
                      <a:pt x="1544739" y="2540"/>
                      <a:pt x="1589990" y="2540"/>
                    </a:cubicBezTo>
                    <a:cubicBezTo>
                      <a:pt x="1664202" y="1270"/>
                      <a:pt x="1736604" y="0"/>
                      <a:pt x="1810816" y="0"/>
                    </a:cubicBezTo>
                    <a:cubicBezTo>
                      <a:pt x="1841587" y="0"/>
                      <a:pt x="1874168" y="2540"/>
                      <a:pt x="1904939" y="2540"/>
                    </a:cubicBezTo>
                    <a:cubicBezTo>
                      <a:pt x="1990011" y="3810"/>
                      <a:pt x="2076894" y="5080"/>
                      <a:pt x="2161966" y="7620"/>
                    </a:cubicBezTo>
                    <a:cubicBezTo>
                      <a:pt x="2207217" y="8890"/>
                      <a:pt x="2252468" y="12700"/>
                      <a:pt x="2297720" y="16510"/>
                    </a:cubicBezTo>
                    <a:cubicBezTo>
                      <a:pt x="2308580" y="16510"/>
                      <a:pt x="2319440" y="16510"/>
                      <a:pt x="2328491" y="16510"/>
                    </a:cubicBezTo>
                    <a:cubicBezTo>
                      <a:pt x="2342129" y="17780"/>
                      <a:pt x="2351019" y="20320"/>
                      <a:pt x="2361179" y="21590"/>
                    </a:cubicBezTo>
                    <a:close/>
                    <a:moveTo>
                      <a:pt x="2371339" y="1695450"/>
                    </a:moveTo>
                    <a:cubicBezTo>
                      <a:pt x="2372609" y="1678940"/>
                      <a:pt x="2373879" y="1666240"/>
                      <a:pt x="2373879" y="1653540"/>
                    </a:cubicBezTo>
                    <a:cubicBezTo>
                      <a:pt x="2372609" y="1581150"/>
                      <a:pt x="2371339" y="1513840"/>
                      <a:pt x="2371339" y="1441450"/>
                    </a:cubicBezTo>
                    <a:cubicBezTo>
                      <a:pt x="2371339" y="1408430"/>
                      <a:pt x="2373879" y="1375410"/>
                      <a:pt x="2372609" y="1342390"/>
                    </a:cubicBezTo>
                    <a:cubicBezTo>
                      <a:pt x="2372609" y="1311910"/>
                      <a:pt x="2371339" y="1280160"/>
                      <a:pt x="2370069" y="1249680"/>
                    </a:cubicBezTo>
                    <a:cubicBezTo>
                      <a:pt x="2364989" y="1202690"/>
                      <a:pt x="2353559" y="229870"/>
                      <a:pt x="2353559" y="182880"/>
                    </a:cubicBezTo>
                    <a:cubicBezTo>
                      <a:pt x="2351019" y="143510"/>
                      <a:pt x="2348479" y="102870"/>
                      <a:pt x="2345939" y="63500"/>
                    </a:cubicBezTo>
                    <a:cubicBezTo>
                      <a:pt x="2344669" y="44450"/>
                      <a:pt x="2343399" y="43180"/>
                      <a:pt x="2323060" y="41910"/>
                    </a:cubicBezTo>
                    <a:cubicBezTo>
                      <a:pt x="2317630" y="41910"/>
                      <a:pt x="2314010" y="41910"/>
                      <a:pt x="2308580" y="40640"/>
                    </a:cubicBezTo>
                    <a:cubicBezTo>
                      <a:pt x="2263329" y="36830"/>
                      <a:pt x="2216267" y="31750"/>
                      <a:pt x="2171016" y="30480"/>
                    </a:cubicBezTo>
                    <a:cubicBezTo>
                      <a:pt x="2060603" y="26670"/>
                      <a:pt x="1948380" y="25400"/>
                      <a:pt x="1837967" y="22860"/>
                    </a:cubicBezTo>
                    <a:cubicBezTo>
                      <a:pt x="1821677" y="22860"/>
                      <a:pt x="1803576" y="22860"/>
                      <a:pt x="1787286" y="22860"/>
                    </a:cubicBezTo>
                    <a:cubicBezTo>
                      <a:pt x="1760135" y="22860"/>
                      <a:pt x="1732984" y="22860"/>
                      <a:pt x="1707643" y="22860"/>
                    </a:cubicBezTo>
                    <a:cubicBezTo>
                      <a:pt x="1649722" y="22860"/>
                      <a:pt x="1591800" y="22860"/>
                      <a:pt x="1535689" y="24130"/>
                    </a:cubicBezTo>
                    <a:cubicBezTo>
                      <a:pt x="1486817" y="25400"/>
                      <a:pt x="663245" y="29210"/>
                      <a:pt x="614373" y="29210"/>
                    </a:cubicBezTo>
                    <a:cubicBezTo>
                      <a:pt x="534731" y="29210"/>
                      <a:pt x="455089" y="26670"/>
                      <a:pt x="375447" y="33020"/>
                    </a:cubicBezTo>
                    <a:cubicBezTo>
                      <a:pt x="333815" y="36830"/>
                      <a:pt x="293994" y="36830"/>
                      <a:pt x="254173" y="38100"/>
                    </a:cubicBezTo>
                    <a:cubicBezTo>
                      <a:pt x="185391" y="41910"/>
                      <a:pt x="116609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4118" y="1677670"/>
                      <a:pt x="89459" y="1678940"/>
                      <a:pt x="112989" y="1678940"/>
                    </a:cubicBezTo>
                    <a:cubicBezTo>
                      <a:pt x="147380" y="1678940"/>
                      <a:pt x="183581" y="1676400"/>
                      <a:pt x="217972" y="1678940"/>
                    </a:cubicBezTo>
                    <a:cubicBezTo>
                      <a:pt x="274084" y="1682750"/>
                      <a:pt x="330195" y="1685290"/>
                      <a:pt x="386307" y="1684020"/>
                    </a:cubicBezTo>
                    <a:cubicBezTo>
                      <a:pt x="422508" y="1682750"/>
                      <a:pt x="456899" y="1685290"/>
                      <a:pt x="493100" y="1685290"/>
                    </a:cubicBezTo>
                    <a:cubicBezTo>
                      <a:pt x="545591" y="1685290"/>
                      <a:pt x="598083" y="1684020"/>
                      <a:pt x="650574" y="1685290"/>
                    </a:cubicBezTo>
                    <a:cubicBezTo>
                      <a:pt x="728406" y="1686560"/>
                      <a:pt x="1582750" y="1676400"/>
                      <a:pt x="1662392" y="1678940"/>
                    </a:cubicBezTo>
                    <a:cubicBezTo>
                      <a:pt x="1696783" y="1680210"/>
                      <a:pt x="1731174" y="1681480"/>
                      <a:pt x="1763755" y="1681480"/>
                    </a:cubicBezTo>
                    <a:cubicBezTo>
                      <a:pt x="1823487" y="1684020"/>
                      <a:pt x="1881408" y="1680210"/>
                      <a:pt x="1941140" y="1684020"/>
                    </a:cubicBezTo>
                    <a:cubicBezTo>
                      <a:pt x="1990011" y="1686560"/>
                      <a:pt x="2038882" y="1686560"/>
                      <a:pt x="2087754" y="1689100"/>
                    </a:cubicBezTo>
                    <a:cubicBezTo>
                      <a:pt x="2160156" y="1692910"/>
                      <a:pt x="2232558" y="1695450"/>
                      <a:pt x="2304960" y="1696720"/>
                    </a:cubicBezTo>
                    <a:cubicBezTo>
                      <a:pt x="2332111" y="1696720"/>
                      <a:pt x="2351019" y="1695450"/>
                      <a:pt x="2371339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-265570">
              <a:off x="294096" y="721164"/>
              <a:ext cx="2521652" cy="8496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Thank you for listening.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-467291">
              <a:off x="1186538" y="38429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02012" y="2472188"/>
            <a:ext cx="5978033" cy="6068109"/>
            <a:chOff x="0" y="0"/>
            <a:chExt cx="11993286" cy="121739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923437" cy="12102879"/>
            </a:xfrm>
            <a:custGeom>
              <a:avLst/>
              <a:gdLst/>
              <a:ahLst/>
              <a:cxnLst/>
              <a:rect r="r" b="b" t="t" l="l"/>
              <a:pathLst>
                <a:path h="12102879" w="11923437">
                  <a:moveTo>
                    <a:pt x="11838346" y="12072398"/>
                  </a:moveTo>
                  <a:lnTo>
                    <a:pt x="0" y="12072398"/>
                  </a:lnTo>
                  <a:cubicBezTo>
                    <a:pt x="5080" y="12090179"/>
                    <a:pt x="21590" y="12102879"/>
                    <a:pt x="40640" y="12102879"/>
                  </a:cubicBezTo>
                  <a:lnTo>
                    <a:pt x="11880256" y="12102879"/>
                  </a:lnTo>
                  <a:cubicBezTo>
                    <a:pt x="11904387" y="12102879"/>
                    <a:pt x="11923437" y="12083829"/>
                    <a:pt x="11923437" y="12059698"/>
                  </a:cubicBezTo>
                  <a:lnTo>
                    <a:pt x="11923437" y="40640"/>
                  </a:lnTo>
                  <a:cubicBezTo>
                    <a:pt x="11923437" y="21590"/>
                    <a:pt x="11910737" y="6350"/>
                    <a:pt x="11894227" y="0"/>
                  </a:cubicBezTo>
                  <a:lnTo>
                    <a:pt x="11894227" y="12016519"/>
                  </a:lnTo>
                  <a:cubicBezTo>
                    <a:pt x="11894227" y="12046998"/>
                    <a:pt x="11868827" y="12072398"/>
                    <a:pt x="11838346" y="120723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925977" cy="12105418"/>
            </a:xfrm>
            <a:custGeom>
              <a:avLst/>
              <a:gdLst/>
              <a:ahLst/>
              <a:cxnLst/>
              <a:rect r="r" b="b" t="t" l="l"/>
              <a:pathLst>
                <a:path h="12105418" w="11925977">
                  <a:moveTo>
                    <a:pt x="43180" y="12105418"/>
                  </a:moveTo>
                  <a:lnTo>
                    <a:pt x="11882796" y="12105418"/>
                  </a:lnTo>
                  <a:cubicBezTo>
                    <a:pt x="11906927" y="12105418"/>
                    <a:pt x="11925977" y="12086368"/>
                    <a:pt x="11925977" y="12062239"/>
                  </a:cubicBezTo>
                  <a:lnTo>
                    <a:pt x="11925977" y="43180"/>
                  </a:lnTo>
                  <a:cubicBezTo>
                    <a:pt x="11925977" y="19050"/>
                    <a:pt x="11906927" y="0"/>
                    <a:pt x="1188279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062239"/>
                  </a:lnTo>
                  <a:cubicBezTo>
                    <a:pt x="0" y="12086368"/>
                    <a:pt x="19050" y="12105418"/>
                    <a:pt x="43180" y="12105418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993287" cy="12173999"/>
            </a:xfrm>
            <a:custGeom>
              <a:avLst/>
              <a:gdLst/>
              <a:ahLst/>
              <a:cxnLst/>
              <a:rect r="r" b="b" t="t" l="l"/>
              <a:pathLst>
                <a:path h="12173999" w="11993287">
                  <a:moveTo>
                    <a:pt x="11950106" y="44450"/>
                  </a:moveTo>
                  <a:cubicBezTo>
                    <a:pt x="11945027" y="19050"/>
                    <a:pt x="11922167" y="0"/>
                    <a:pt x="1189549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074939"/>
                  </a:lnTo>
                  <a:cubicBezTo>
                    <a:pt x="0" y="12101609"/>
                    <a:pt x="17780" y="12123199"/>
                    <a:pt x="43180" y="12129549"/>
                  </a:cubicBezTo>
                  <a:cubicBezTo>
                    <a:pt x="48260" y="12154949"/>
                    <a:pt x="71120" y="12173999"/>
                    <a:pt x="97790" y="12173999"/>
                  </a:cubicBezTo>
                  <a:lnTo>
                    <a:pt x="11937406" y="12173999"/>
                  </a:lnTo>
                  <a:cubicBezTo>
                    <a:pt x="11967887" y="12173999"/>
                    <a:pt x="11993287" y="12148599"/>
                    <a:pt x="11993287" y="12118118"/>
                  </a:cubicBezTo>
                  <a:lnTo>
                    <a:pt x="11993287" y="99060"/>
                  </a:lnTo>
                  <a:cubicBezTo>
                    <a:pt x="11993287" y="72390"/>
                    <a:pt x="11975506" y="50800"/>
                    <a:pt x="11950106" y="44450"/>
                  </a:cubicBezTo>
                  <a:close/>
                  <a:moveTo>
                    <a:pt x="12700" y="120749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895496" y="12700"/>
                  </a:lnTo>
                  <a:cubicBezTo>
                    <a:pt x="11919627" y="12700"/>
                    <a:pt x="11938677" y="31750"/>
                    <a:pt x="11938677" y="55880"/>
                  </a:cubicBezTo>
                  <a:lnTo>
                    <a:pt x="11938677" y="12074939"/>
                  </a:lnTo>
                  <a:cubicBezTo>
                    <a:pt x="11938677" y="12099068"/>
                    <a:pt x="11919627" y="12118118"/>
                    <a:pt x="11895496" y="12118118"/>
                  </a:cubicBezTo>
                  <a:lnTo>
                    <a:pt x="55880" y="12118118"/>
                  </a:lnTo>
                  <a:cubicBezTo>
                    <a:pt x="31750" y="12118118"/>
                    <a:pt x="12700" y="12099068"/>
                    <a:pt x="12700" y="12074939"/>
                  </a:cubicBezTo>
                  <a:close/>
                  <a:moveTo>
                    <a:pt x="11980587" y="12118118"/>
                  </a:moveTo>
                  <a:cubicBezTo>
                    <a:pt x="11980587" y="12142249"/>
                    <a:pt x="11961537" y="12161299"/>
                    <a:pt x="11937406" y="12161299"/>
                  </a:cubicBezTo>
                  <a:lnTo>
                    <a:pt x="97790" y="12161299"/>
                  </a:lnTo>
                  <a:cubicBezTo>
                    <a:pt x="78740" y="12161299"/>
                    <a:pt x="62230" y="12148599"/>
                    <a:pt x="57150" y="12130818"/>
                  </a:cubicBezTo>
                  <a:lnTo>
                    <a:pt x="11895496" y="12130818"/>
                  </a:lnTo>
                  <a:cubicBezTo>
                    <a:pt x="11925977" y="12130818"/>
                    <a:pt x="11951377" y="12105418"/>
                    <a:pt x="11951377" y="12074939"/>
                  </a:cubicBezTo>
                  <a:lnTo>
                    <a:pt x="11951377" y="58420"/>
                  </a:lnTo>
                  <a:cubicBezTo>
                    <a:pt x="11967887" y="64770"/>
                    <a:pt x="11980587" y="80010"/>
                    <a:pt x="11980587" y="99060"/>
                  </a:cubicBezTo>
                  <a:lnTo>
                    <a:pt x="11980587" y="121181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2649280"/>
            <a:ext cx="6477794" cy="1295559"/>
          </a:xfrm>
          <a:custGeom>
            <a:avLst/>
            <a:gdLst/>
            <a:ahLst/>
            <a:cxnLst/>
            <a:rect r="r" b="b" t="t" l="l"/>
            <a:pathLst>
              <a:path h="1295559" w="6477794">
                <a:moveTo>
                  <a:pt x="0" y="0"/>
                </a:moveTo>
                <a:lnTo>
                  <a:pt x="6477794" y="0"/>
                </a:lnTo>
                <a:lnTo>
                  <a:pt x="6477794" y="1295559"/>
                </a:lnTo>
                <a:lnTo>
                  <a:pt x="0" y="129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11375" y="2654867"/>
            <a:ext cx="5542294" cy="5690139"/>
          </a:xfrm>
          <a:custGeom>
            <a:avLst/>
            <a:gdLst/>
            <a:ahLst/>
            <a:cxnLst/>
            <a:rect r="r" b="b" t="t" l="l"/>
            <a:pathLst>
              <a:path h="5690139" w="5542294">
                <a:moveTo>
                  <a:pt x="0" y="0"/>
                </a:moveTo>
                <a:lnTo>
                  <a:pt x="5542295" y="0"/>
                </a:lnTo>
                <a:lnTo>
                  <a:pt x="5542295" y="5690139"/>
                </a:lnTo>
                <a:lnTo>
                  <a:pt x="0" y="5690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3733" r="0" b="-22460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0800000">
            <a:off x="7241497" y="6023993"/>
            <a:ext cx="3924462" cy="2991831"/>
            <a:chOff x="0" y="0"/>
            <a:chExt cx="1717080" cy="13090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17092" cy="1309024"/>
            </a:xfrm>
            <a:custGeom>
              <a:avLst/>
              <a:gdLst/>
              <a:ahLst/>
              <a:cxnLst/>
              <a:rect r="r" b="b" t="t" l="l"/>
              <a:pathLst>
                <a:path h="1309024" w="1717092">
                  <a:moveTo>
                    <a:pt x="1419246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601338"/>
                  </a:cubicBezTo>
                  <a:cubicBezTo>
                    <a:pt x="0" y="983993"/>
                    <a:pt x="66279" y="1079133"/>
                    <a:pt x="162037" y="1123275"/>
                  </a:cubicBezTo>
                  <a:lnTo>
                    <a:pt x="162037" y="1309024"/>
                  </a:lnTo>
                  <a:lnTo>
                    <a:pt x="353844" y="1149556"/>
                  </a:lnTo>
                  <a:lnTo>
                    <a:pt x="1419246" y="1149556"/>
                  </a:lnTo>
                  <a:cubicBezTo>
                    <a:pt x="1590643" y="1149556"/>
                    <a:pt x="1717080" y="1026044"/>
                    <a:pt x="1717080" y="601232"/>
                  </a:cubicBezTo>
                  <a:cubicBezTo>
                    <a:pt x="1717092" y="123512"/>
                    <a:pt x="1590643" y="0"/>
                    <a:pt x="14192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717080" cy="1156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506494" y="6597773"/>
            <a:ext cx="3415994" cy="21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574539"/>
                </a:solidFill>
                <a:latin typeface="Telegraf"/>
                <a:ea typeface="Telegraf"/>
                <a:cs typeface="Telegraf"/>
                <a:sym typeface="Telegraf"/>
              </a:rPr>
              <a:t>“It’s sometimes lonely... you would walk down these big corridors that were just completely empty”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28931" y="2629780"/>
            <a:ext cx="7015074" cy="98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Bradley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86043" y="4469130"/>
            <a:ext cx="6212797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Bradley, a </a:t>
            </a: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school custodian and single parent 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who worked night shifts at a school for 5 years in New York.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3538" y="6094700"/>
            <a:ext cx="8775929" cy="3761977"/>
            <a:chOff x="0" y="0"/>
            <a:chExt cx="11197847" cy="4800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53538" y="1291035"/>
            <a:ext cx="8775929" cy="3761977"/>
            <a:chOff x="0" y="0"/>
            <a:chExt cx="11197847" cy="48001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8534" y="1291035"/>
            <a:ext cx="8775929" cy="3761977"/>
            <a:chOff x="0" y="0"/>
            <a:chExt cx="11197847" cy="4800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8534" y="6094700"/>
            <a:ext cx="8775929" cy="3761977"/>
            <a:chOff x="0" y="0"/>
            <a:chExt cx="11197847" cy="480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253538" y="5233988"/>
            <a:ext cx="8775929" cy="860712"/>
            <a:chOff x="0" y="0"/>
            <a:chExt cx="14811065" cy="14526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253538" y="430323"/>
            <a:ext cx="8775929" cy="860712"/>
            <a:chOff x="0" y="0"/>
            <a:chExt cx="14811065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8534" y="430323"/>
            <a:ext cx="8775929" cy="860712"/>
            <a:chOff x="0" y="0"/>
            <a:chExt cx="14811065" cy="14526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58534" y="5233988"/>
            <a:ext cx="8775929" cy="860712"/>
            <a:chOff x="0" y="0"/>
            <a:chExt cx="14811065" cy="145261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9479039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479039" y="650934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0"/>
                </a:lnTo>
                <a:lnTo>
                  <a:pt x="0" y="41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84035" y="637012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84035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117605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Feels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117605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Thinks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22601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Says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22601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Does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67508" y="1374339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5 years on night shift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 before switching to day shifts to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his daughters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Night shifts provided a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stable income, crucial for raising his daughters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as a single parent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The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peacefulness and quietness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of working at night were appreciated, but it could also be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Faced challenges such as parking and carrying his daughters into the house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Experienced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health issues like diabetes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later in life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Emphasizes the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importance of paying the bills.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Happy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have a job and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prioritized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taking care of his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children over social life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Describes his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schedule as inconsistent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but emphasizes the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importance of earning money for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Mentions that he found it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adjust to daytime sleep patterns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after night shifts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462512" y="1374339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Social life is a nice to have but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caring for his family is a priority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Money for family over sleep and wellbeing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It’s his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duty as a parent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to financially support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It’s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important to put in extra effort/time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 itself is somewhat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manageable and flexible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Wishes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he could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his daughters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Loneliness and boredom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are things that can be alleviated (chatting with co-workers, watch vids on games)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He should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take better care of his health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“It is what it is”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mentality to his night shift work and schedule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It’s ok even if his schedule his “all over the place”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as long as his work is paying the bills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9462512" y="6266150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sense of duty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financially support his family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Overall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satisfied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with work conditions and flexibility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Grateful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have a job that can support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Accepting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of sacrifices (lack of social life) made for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responsibility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to work extra hours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Exhausted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after work in the morning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Appreciates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peace and quiet during work hours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Sometimes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lonely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from emptiness of school halls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Sometimes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depressing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since less people are around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Occasionally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scared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from noise in corridors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camaraderie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his co-workers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 sense of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yearning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/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wistfulness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to be more involved with daughters’ lives and spend more time with them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84035" y="6285200"/>
            <a:ext cx="8357980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Worked from 3 to 11:30 PM, arriving home around 1:30 AM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Chats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co-workers, often chatting even with people he wasn't particularly fond of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Him and his colleagues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would leave the radio on to add some life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to the school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Relies on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caffeine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from soda to stay awake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Takes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naps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break room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Watches videos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on his phone to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stay entertained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Would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work overtime whenever 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available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Uses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blackout curtains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for sleeping during the day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Uses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eye mask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for sleeping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Used to take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naps on public transportation</a:t>
            </a:r>
            <a:r>
              <a:rPr lang="en-US" sz="1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on the way home, which helped him </a:t>
            </a:r>
            <a:r>
              <a:rPr lang="en-US" b="true" sz="15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stay alert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3538" y="6094700"/>
            <a:ext cx="8775929" cy="3761977"/>
            <a:chOff x="0" y="0"/>
            <a:chExt cx="11197847" cy="4800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53538" y="1291035"/>
            <a:ext cx="8775929" cy="3761977"/>
            <a:chOff x="0" y="0"/>
            <a:chExt cx="11197847" cy="48001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8534" y="1291035"/>
            <a:ext cx="8775929" cy="3761977"/>
            <a:chOff x="0" y="0"/>
            <a:chExt cx="11197847" cy="4800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8534" y="6094700"/>
            <a:ext cx="8775929" cy="3761977"/>
            <a:chOff x="0" y="0"/>
            <a:chExt cx="11197847" cy="480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253538" y="5233988"/>
            <a:ext cx="8775929" cy="860712"/>
            <a:chOff x="0" y="0"/>
            <a:chExt cx="14811065" cy="14526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58534" y="5233988"/>
            <a:ext cx="8775929" cy="860712"/>
            <a:chOff x="0" y="0"/>
            <a:chExt cx="14811065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9479039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67508" y="1374339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Worked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5 years on night shift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 before switching to day shifts to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his daughters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Night shifts provided 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stable income, crucial for raising his daughters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as a single parent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The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peacefulness and quietness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of working at night were appreciated, but it could also be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Faced challenges such as parking and carrying his daughters into the house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Experienced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health issues like diabetes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later in life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Emphasizes the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importance of paying the bills.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Happy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have a job and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prioritized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taking care of his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children over social life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Describes his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schedule as inconsistent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but emphasizes the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importance of earning money for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Mentions that he found it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adjust to daytime sleep patterns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after night shifts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462512" y="1374339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Social life is a nice to have but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caring for his family is a priority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Money for family over sleep and wellbeing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It’s his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duty as a parent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to financially support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It’s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important to put in extra effort/time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 itself is somewhat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manageable and flexible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Wishes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he could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his daughters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Loneliness and boredom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are things that can be alleviated (chatting with co-workers, watch vids on games)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He should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take better care of his health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“It is what it is”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mentality to his night shift work and schedule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It’s ok even if his schedule his “all over the place”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as long as his work is paying the bills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9462512" y="6266150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sense of duty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financially support his family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Overall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satisfied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with work conditions and flexibility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Grateful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have a job that can support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Accepting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of sacrifices (lack of social life) made for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responsibility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to work extra hours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Exhausted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after work in the morning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Appreciates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peace and quiet during work hours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Sometimes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lonely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from emptiness of school halls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Sometimes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depressing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since less people are around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Occasionally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scared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from noise in corridors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camaraderie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with his co-workers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 sense of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yearning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/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wistfulness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to be more involved with daughters’ lives and spend more time with them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84035" y="6285200"/>
            <a:ext cx="8357980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Worked from 3 to 11:30 PM, arriving home around 1:30 AM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Chats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with co-workers, often chatting even with people he wasn't particularly fond of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Him and his colleagues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would leave the radio on to add some life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the school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Relies on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caffeine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from soda to stay awake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Takes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naps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in break room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Watches videos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on his phone to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stay entertained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work overtime whenever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available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Uses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blackout curtains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sleeping during the day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Uses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eye mask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sleeping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Used to take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naps on public transportation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on the way home, which helped him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stay alert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9253538" y="430323"/>
            <a:ext cx="8775929" cy="860712"/>
            <a:chOff x="0" y="0"/>
            <a:chExt cx="14811065" cy="145261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258534" y="430323"/>
            <a:ext cx="8775929" cy="860712"/>
            <a:chOff x="0" y="0"/>
            <a:chExt cx="14811065" cy="145261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9479039" y="650934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0"/>
                </a:lnTo>
                <a:lnTo>
                  <a:pt x="0" y="41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84035" y="637012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84035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1416219" y="1845726"/>
            <a:ext cx="2936671" cy="2548001"/>
            <a:chOff x="0" y="0"/>
            <a:chExt cx="3915561" cy="339733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915561" cy="3295735"/>
            </a:xfrm>
            <a:custGeom>
              <a:avLst/>
              <a:gdLst/>
              <a:ahLst/>
              <a:cxnLst/>
              <a:rect r="r" b="b" t="t" l="l"/>
              <a:pathLst>
                <a:path h="3295735" w="3915561">
                  <a:moveTo>
                    <a:pt x="0" y="0"/>
                  </a:moveTo>
                  <a:lnTo>
                    <a:pt x="3915561" y="0"/>
                  </a:lnTo>
                  <a:lnTo>
                    <a:pt x="3915561" y="3295735"/>
                  </a:lnTo>
                  <a:lnTo>
                    <a:pt x="0" y="3295735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915561" cy="3397335"/>
            </a:xfrm>
            <a:custGeom>
              <a:avLst/>
              <a:gdLst/>
              <a:ahLst/>
              <a:cxnLst/>
              <a:rect r="r" b="b" t="t" l="l"/>
              <a:pathLst>
                <a:path h="3397335" w="3915561">
                  <a:moveTo>
                    <a:pt x="0" y="3295735"/>
                  </a:moveTo>
                  <a:lnTo>
                    <a:pt x="3915561" y="3295735"/>
                  </a:lnTo>
                  <a:lnTo>
                    <a:pt x="3788561" y="3397335"/>
                  </a:lnTo>
                  <a:cubicBezTo>
                    <a:pt x="3788561" y="3397335"/>
                    <a:pt x="2797961" y="3321135"/>
                    <a:pt x="2696361" y="3321135"/>
                  </a:cubicBezTo>
                  <a:lnTo>
                    <a:pt x="1219200" y="3321135"/>
                  </a:lnTo>
                  <a:cubicBezTo>
                    <a:pt x="1117600" y="3321135"/>
                    <a:pt x="127000" y="3397335"/>
                    <a:pt x="127000" y="3397335"/>
                  </a:cubicBezTo>
                  <a:lnTo>
                    <a:pt x="0" y="3295735"/>
                  </a:lnTo>
                  <a:lnTo>
                    <a:pt x="0" y="0"/>
                  </a:lnTo>
                  <a:lnTo>
                    <a:pt x="3915561" y="0"/>
                  </a:lnTo>
                  <a:lnTo>
                    <a:pt x="3915561" y="3295735"/>
                  </a:lnTo>
                  <a:lnTo>
                    <a:pt x="12700" y="3295735"/>
                  </a:lnTo>
                  <a:lnTo>
                    <a:pt x="12700" y="3283035"/>
                  </a:lnTo>
                  <a:lnTo>
                    <a:pt x="3902861" y="3283035"/>
                  </a:lnTo>
                  <a:lnTo>
                    <a:pt x="3902861" y="12700"/>
                  </a:lnTo>
                  <a:lnTo>
                    <a:pt x="12700" y="12700"/>
                  </a:lnTo>
                  <a:lnTo>
                    <a:pt x="12700" y="329573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3915561" cy="2914735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Appreciates 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peace and quiet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of night but also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lonely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and sometimes 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depressing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117605" y="1845726"/>
            <a:ext cx="3249644" cy="2405191"/>
            <a:chOff x="0" y="0"/>
            <a:chExt cx="4332859" cy="3206921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332859" cy="3105321"/>
            </a:xfrm>
            <a:custGeom>
              <a:avLst/>
              <a:gdLst/>
              <a:ahLst/>
              <a:cxnLst/>
              <a:rect r="r" b="b" t="t" l="l"/>
              <a:pathLst>
                <a:path h="3105321" w="4332859">
                  <a:moveTo>
                    <a:pt x="0" y="0"/>
                  </a:moveTo>
                  <a:lnTo>
                    <a:pt x="4332859" y="0"/>
                  </a:lnTo>
                  <a:lnTo>
                    <a:pt x="4332859" y="3105321"/>
                  </a:lnTo>
                  <a:lnTo>
                    <a:pt x="0" y="3105321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4332859" cy="3206921"/>
            </a:xfrm>
            <a:custGeom>
              <a:avLst/>
              <a:gdLst/>
              <a:ahLst/>
              <a:cxnLst/>
              <a:rect r="r" b="b" t="t" l="l"/>
              <a:pathLst>
                <a:path h="3206921" w="4332859">
                  <a:moveTo>
                    <a:pt x="0" y="3105321"/>
                  </a:moveTo>
                  <a:lnTo>
                    <a:pt x="4332859" y="3105321"/>
                  </a:lnTo>
                  <a:lnTo>
                    <a:pt x="4205859" y="3206921"/>
                  </a:lnTo>
                  <a:cubicBezTo>
                    <a:pt x="4205859" y="3206921"/>
                    <a:pt x="3215259" y="3130721"/>
                    <a:pt x="3113659" y="3130721"/>
                  </a:cubicBezTo>
                  <a:lnTo>
                    <a:pt x="1219200" y="3130721"/>
                  </a:lnTo>
                  <a:cubicBezTo>
                    <a:pt x="1117600" y="3130721"/>
                    <a:pt x="127000" y="3206921"/>
                    <a:pt x="127000" y="3206921"/>
                  </a:cubicBezTo>
                  <a:lnTo>
                    <a:pt x="0" y="3105321"/>
                  </a:lnTo>
                  <a:lnTo>
                    <a:pt x="0" y="0"/>
                  </a:lnTo>
                  <a:lnTo>
                    <a:pt x="4332859" y="0"/>
                  </a:lnTo>
                  <a:lnTo>
                    <a:pt x="4332859" y="3105321"/>
                  </a:lnTo>
                  <a:lnTo>
                    <a:pt x="12700" y="3105321"/>
                  </a:lnTo>
                  <a:lnTo>
                    <a:pt x="12700" y="3092621"/>
                  </a:lnTo>
                  <a:lnTo>
                    <a:pt x="4320159" y="3092621"/>
                  </a:lnTo>
                  <a:lnTo>
                    <a:pt x="4320159" y="12700"/>
                  </a:lnTo>
                  <a:lnTo>
                    <a:pt x="12700" y="12700"/>
                  </a:lnTo>
                  <a:lnTo>
                    <a:pt x="12700" y="3105321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76200"/>
              <a:ext cx="4332859" cy="2724321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“It is what is” mentality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- 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accepting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of situation to support his family financially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122601" y="6525476"/>
            <a:ext cx="3241220" cy="2900426"/>
            <a:chOff x="0" y="0"/>
            <a:chExt cx="4321627" cy="3867234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4321627" cy="3765634"/>
            </a:xfrm>
            <a:custGeom>
              <a:avLst/>
              <a:gdLst/>
              <a:ahLst/>
              <a:cxnLst/>
              <a:rect r="r" b="b" t="t" l="l"/>
              <a:pathLst>
                <a:path h="3765634" w="4321627">
                  <a:moveTo>
                    <a:pt x="0" y="0"/>
                  </a:moveTo>
                  <a:lnTo>
                    <a:pt x="4321627" y="0"/>
                  </a:lnTo>
                  <a:lnTo>
                    <a:pt x="4321627" y="3765634"/>
                  </a:lnTo>
                  <a:lnTo>
                    <a:pt x="0" y="3765634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321627" cy="3867234"/>
            </a:xfrm>
            <a:custGeom>
              <a:avLst/>
              <a:gdLst/>
              <a:ahLst/>
              <a:cxnLst/>
              <a:rect r="r" b="b" t="t" l="l"/>
              <a:pathLst>
                <a:path h="3867234" w="4321627">
                  <a:moveTo>
                    <a:pt x="0" y="3765634"/>
                  </a:moveTo>
                  <a:lnTo>
                    <a:pt x="4321627" y="3765634"/>
                  </a:lnTo>
                  <a:lnTo>
                    <a:pt x="4194627" y="3867234"/>
                  </a:lnTo>
                  <a:cubicBezTo>
                    <a:pt x="4194627" y="3867234"/>
                    <a:pt x="3204027" y="3791034"/>
                    <a:pt x="3102427" y="3791034"/>
                  </a:cubicBezTo>
                  <a:lnTo>
                    <a:pt x="1219200" y="3791034"/>
                  </a:lnTo>
                  <a:cubicBezTo>
                    <a:pt x="1117600" y="3791034"/>
                    <a:pt x="127000" y="3867234"/>
                    <a:pt x="127000" y="3867234"/>
                  </a:cubicBezTo>
                  <a:lnTo>
                    <a:pt x="0" y="3765634"/>
                  </a:lnTo>
                  <a:lnTo>
                    <a:pt x="0" y="0"/>
                  </a:lnTo>
                  <a:lnTo>
                    <a:pt x="4321627" y="0"/>
                  </a:lnTo>
                  <a:lnTo>
                    <a:pt x="4321627" y="3765634"/>
                  </a:lnTo>
                  <a:lnTo>
                    <a:pt x="12700" y="3765634"/>
                  </a:lnTo>
                  <a:lnTo>
                    <a:pt x="12700" y="3752934"/>
                  </a:lnTo>
                  <a:lnTo>
                    <a:pt x="4308927" y="3752934"/>
                  </a:lnTo>
                  <a:lnTo>
                    <a:pt x="4308927" y="12700"/>
                  </a:lnTo>
                  <a:lnTo>
                    <a:pt x="12700" y="12700"/>
                  </a:lnTo>
                  <a:lnTo>
                    <a:pt x="12700" y="37656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66675"/>
              <a:ext cx="4321627" cy="33751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Various methods to “add life” to work: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turns on radio at work, chats with co-workers, watches vids on phone to pass time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0126282" y="6572410"/>
            <a:ext cx="3240967" cy="2541715"/>
            <a:chOff x="0" y="0"/>
            <a:chExt cx="4321289" cy="338895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4321289" cy="3287354"/>
            </a:xfrm>
            <a:custGeom>
              <a:avLst/>
              <a:gdLst/>
              <a:ahLst/>
              <a:cxnLst/>
              <a:rect r="r" b="b" t="t" l="l"/>
              <a:pathLst>
                <a:path h="3287354" w="4321289">
                  <a:moveTo>
                    <a:pt x="0" y="0"/>
                  </a:moveTo>
                  <a:lnTo>
                    <a:pt x="4321289" y="0"/>
                  </a:lnTo>
                  <a:lnTo>
                    <a:pt x="4321289" y="3287354"/>
                  </a:lnTo>
                  <a:lnTo>
                    <a:pt x="0" y="3287354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4321289" cy="3388954"/>
            </a:xfrm>
            <a:custGeom>
              <a:avLst/>
              <a:gdLst/>
              <a:ahLst/>
              <a:cxnLst/>
              <a:rect r="r" b="b" t="t" l="l"/>
              <a:pathLst>
                <a:path h="3388954" w="4321289">
                  <a:moveTo>
                    <a:pt x="0" y="3287354"/>
                  </a:moveTo>
                  <a:lnTo>
                    <a:pt x="4321289" y="3287354"/>
                  </a:lnTo>
                  <a:lnTo>
                    <a:pt x="4194289" y="3388954"/>
                  </a:lnTo>
                  <a:cubicBezTo>
                    <a:pt x="4194289" y="3388954"/>
                    <a:pt x="3203689" y="3312754"/>
                    <a:pt x="3102089" y="3312754"/>
                  </a:cubicBezTo>
                  <a:lnTo>
                    <a:pt x="1219200" y="3312754"/>
                  </a:lnTo>
                  <a:cubicBezTo>
                    <a:pt x="1117600" y="3312754"/>
                    <a:pt x="127000" y="3388954"/>
                    <a:pt x="127000" y="3388954"/>
                  </a:cubicBezTo>
                  <a:lnTo>
                    <a:pt x="0" y="3287354"/>
                  </a:lnTo>
                  <a:lnTo>
                    <a:pt x="0" y="0"/>
                  </a:lnTo>
                  <a:lnTo>
                    <a:pt x="4321289" y="0"/>
                  </a:lnTo>
                  <a:lnTo>
                    <a:pt x="4321289" y="3287354"/>
                  </a:lnTo>
                  <a:lnTo>
                    <a:pt x="12700" y="3287354"/>
                  </a:lnTo>
                  <a:lnTo>
                    <a:pt x="12700" y="3274654"/>
                  </a:lnTo>
                  <a:lnTo>
                    <a:pt x="4308589" y="3274654"/>
                  </a:lnTo>
                  <a:lnTo>
                    <a:pt x="4308589" y="12700"/>
                  </a:lnTo>
                  <a:lnTo>
                    <a:pt x="12700" y="12700"/>
                  </a:lnTo>
                  <a:lnTo>
                    <a:pt x="12700" y="328735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66675"/>
              <a:ext cx="4321289" cy="289682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sense of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yearning / wistfulness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to spend more time with daughters </a:t>
              </a: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10117605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Feels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0117605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Thinks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122601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Says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122601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Does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4762465" y="1845726"/>
            <a:ext cx="3192801" cy="2286000"/>
            <a:chOff x="0" y="0"/>
            <a:chExt cx="4257068" cy="3048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4257068" cy="2946400"/>
            </a:xfrm>
            <a:custGeom>
              <a:avLst/>
              <a:gdLst/>
              <a:ahLst/>
              <a:cxnLst/>
              <a:rect r="r" b="b" t="t" l="l"/>
              <a:pathLst>
                <a:path h="2946400" w="4257068">
                  <a:moveTo>
                    <a:pt x="0" y="0"/>
                  </a:moveTo>
                  <a:lnTo>
                    <a:pt x="4257068" y="0"/>
                  </a:lnTo>
                  <a:lnTo>
                    <a:pt x="4257068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4257068" cy="3048000"/>
            </a:xfrm>
            <a:custGeom>
              <a:avLst/>
              <a:gdLst/>
              <a:ahLst/>
              <a:cxnLst/>
              <a:rect r="r" b="b" t="t" l="l"/>
              <a:pathLst>
                <a:path h="3048000" w="4257068">
                  <a:moveTo>
                    <a:pt x="0" y="2946400"/>
                  </a:moveTo>
                  <a:lnTo>
                    <a:pt x="4257068" y="2946400"/>
                  </a:lnTo>
                  <a:lnTo>
                    <a:pt x="4130068" y="3048000"/>
                  </a:lnTo>
                  <a:cubicBezTo>
                    <a:pt x="4130068" y="3048000"/>
                    <a:pt x="3139468" y="2971800"/>
                    <a:pt x="3037868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4257068" y="0"/>
                  </a:lnTo>
                  <a:lnTo>
                    <a:pt x="4257068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4244368" y="2933700"/>
                  </a:lnTo>
                  <a:lnTo>
                    <a:pt x="4244368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76200"/>
              <a:ext cx="4257068" cy="256540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Happy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to have a job and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prioritizes taking care of daughters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over social life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3775843" y="1845726"/>
            <a:ext cx="3496607" cy="2548001"/>
            <a:chOff x="0" y="0"/>
            <a:chExt cx="4662143" cy="339733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4662143" cy="3295734"/>
            </a:xfrm>
            <a:custGeom>
              <a:avLst/>
              <a:gdLst/>
              <a:ahLst/>
              <a:cxnLst/>
              <a:rect r="r" b="b" t="t" l="l"/>
              <a:pathLst>
                <a:path h="3295734" w="4662143">
                  <a:moveTo>
                    <a:pt x="0" y="0"/>
                  </a:moveTo>
                  <a:lnTo>
                    <a:pt x="4662143" y="0"/>
                  </a:lnTo>
                  <a:lnTo>
                    <a:pt x="4662143" y="3295734"/>
                  </a:lnTo>
                  <a:lnTo>
                    <a:pt x="0" y="3295734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662143" cy="3397334"/>
            </a:xfrm>
            <a:custGeom>
              <a:avLst/>
              <a:gdLst/>
              <a:ahLst/>
              <a:cxnLst/>
              <a:rect r="r" b="b" t="t" l="l"/>
              <a:pathLst>
                <a:path h="3397334" w="4662143">
                  <a:moveTo>
                    <a:pt x="0" y="3295734"/>
                  </a:moveTo>
                  <a:lnTo>
                    <a:pt x="4662143" y="3295734"/>
                  </a:lnTo>
                  <a:lnTo>
                    <a:pt x="4535143" y="3397334"/>
                  </a:lnTo>
                  <a:cubicBezTo>
                    <a:pt x="4535143" y="3397334"/>
                    <a:pt x="3544543" y="3321134"/>
                    <a:pt x="3442943" y="3321134"/>
                  </a:cubicBezTo>
                  <a:lnTo>
                    <a:pt x="1219200" y="3321134"/>
                  </a:lnTo>
                  <a:cubicBezTo>
                    <a:pt x="1117600" y="3321134"/>
                    <a:pt x="127000" y="3397334"/>
                    <a:pt x="127000" y="3397334"/>
                  </a:cubicBezTo>
                  <a:lnTo>
                    <a:pt x="0" y="3295734"/>
                  </a:lnTo>
                  <a:lnTo>
                    <a:pt x="0" y="0"/>
                  </a:lnTo>
                  <a:lnTo>
                    <a:pt x="4662143" y="0"/>
                  </a:lnTo>
                  <a:lnTo>
                    <a:pt x="4662143" y="3295734"/>
                  </a:lnTo>
                  <a:lnTo>
                    <a:pt x="12700" y="3295734"/>
                  </a:lnTo>
                  <a:lnTo>
                    <a:pt x="12700" y="3283034"/>
                  </a:lnTo>
                  <a:lnTo>
                    <a:pt x="4649443" y="3283034"/>
                  </a:lnTo>
                  <a:lnTo>
                    <a:pt x="4649443" y="12700"/>
                  </a:lnTo>
                  <a:lnTo>
                    <a:pt x="12700" y="12700"/>
                  </a:lnTo>
                  <a:lnTo>
                    <a:pt x="12700" y="32957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66675"/>
              <a:ext cx="4662143" cy="29052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Loneliness and boredom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are things that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can be alleviated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(chatting with co-workers, watch vids on games)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4762465" y="6525476"/>
            <a:ext cx="3584791" cy="2900426"/>
            <a:chOff x="0" y="0"/>
            <a:chExt cx="4779721" cy="3867234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779721" cy="3765634"/>
            </a:xfrm>
            <a:custGeom>
              <a:avLst/>
              <a:gdLst/>
              <a:ahLst/>
              <a:cxnLst/>
              <a:rect r="r" b="b" t="t" l="l"/>
              <a:pathLst>
                <a:path h="3765634" w="4779721">
                  <a:moveTo>
                    <a:pt x="0" y="0"/>
                  </a:moveTo>
                  <a:lnTo>
                    <a:pt x="4779721" y="0"/>
                  </a:lnTo>
                  <a:lnTo>
                    <a:pt x="4779721" y="3765634"/>
                  </a:lnTo>
                  <a:lnTo>
                    <a:pt x="0" y="3765634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4779721" cy="3867234"/>
            </a:xfrm>
            <a:custGeom>
              <a:avLst/>
              <a:gdLst/>
              <a:ahLst/>
              <a:cxnLst/>
              <a:rect r="r" b="b" t="t" l="l"/>
              <a:pathLst>
                <a:path h="3867234" w="4779721">
                  <a:moveTo>
                    <a:pt x="0" y="3765634"/>
                  </a:moveTo>
                  <a:lnTo>
                    <a:pt x="4779721" y="3765634"/>
                  </a:lnTo>
                  <a:lnTo>
                    <a:pt x="4652721" y="3867234"/>
                  </a:lnTo>
                  <a:cubicBezTo>
                    <a:pt x="4652721" y="3867234"/>
                    <a:pt x="3662121" y="3791034"/>
                    <a:pt x="3560521" y="3791034"/>
                  </a:cubicBezTo>
                  <a:lnTo>
                    <a:pt x="1219200" y="3791034"/>
                  </a:lnTo>
                  <a:cubicBezTo>
                    <a:pt x="1117600" y="3791034"/>
                    <a:pt x="127000" y="3867234"/>
                    <a:pt x="127000" y="3867234"/>
                  </a:cubicBezTo>
                  <a:lnTo>
                    <a:pt x="0" y="3765634"/>
                  </a:lnTo>
                  <a:lnTo>
                    <a:pt x="0" y="0"/>
                  </a:lnTo>
                  <a:lnTo>
                    <a:pt x="4779721" y="0"/>
                  </a:lnTo>
                  <a:lnTo>
                    <a:pt x="4779721" y="3765634"/>
                  </a:lnTo>
                  <a:lnTo>
                    <a:pt x="12700" y="3765634"/>
                  </a:lnTo>
                  <a:lnTo>
                    <a:pt x="12700" y="3752934"/>
                  </a:lnTo>
                  <a:lnTo>
                    <a:pt x="4767021" y="3752934"/>
                  </a:lnTo>
                  <a:lnTo>
                    <a:pt x="4767021" y="12700"/>
                  </a:lnTo>
                  <a:lnTo>
                    <a:pt x="12700" y="12700"/>
                  </a:lnTo>
                  <a:lnTo>
                    <a:pt x="12700" y="37656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66675"/>
              <a:ext cx="4779721" cy="33751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Work overtime or fill in for co-workers’ shifts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to earn extra money for his family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3839953" y="6572410"/>
            <a:ext cx="3419347" cy="2548001"/>
            <a:chOff x="0" y="0"/>
            <a:chExt cx="4559130" cy="3397334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4559130" cy="3295734"/>
            </a:xfrm>
            <a:custGeom>
              <a:avLst/>
              <a:gdLst/>
              <a:ahLst/>
              <a:cxnLst/>
              <a:rect r="r" b="b" t="t" l="l"/>
              <a:pathLst>
                <a:path h="3295734" w="4559130">
                  <a:moveTo>
                    <a:pt x="0" y="0"/>
                  </a:moveTo>
                  <a:lnTo>
                    <a:pt x="4559130" y="0"/>
                  </a:lnTo>
                  <a:lnTo>
                    <a:pt x="4559130" y="3295734"/>
                  </a:lnTo>
                  <a:lnTo>
                    <a:pt x="0" y="3295734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4559130" cy="3397334"/>
            </a:xfrm>
            <a:custGeom>
              <a:avLst/>
              <a:gdLst/>
              <a:ahLst/>
              <a:cxnLst/>
              <a:rect r="r" b="b" t="t" l="l"/>
              <a:pathLst>
                <a:path h="3397334" w="4559130">
                  <a:moveTo>
                    <a:pt x="0" y="3295734"/>
                  </a:moveTo>
                  <a:lnTo>
                    <a:pt x="4559130" y="3295734"/>
                  </a:lnTo>
                  <a:lnTo>
                    <a:pt x="4432130" y="3397334"/>
                  </a:lnTo>
                  <a:cubicBezTo>
                    <a:pt x="4432130" y="3397334"/>
                    <a:pt x="3441530" y="3321134"/>
                    <a:pt x="3339930" y="3321134"/>
                  </a:cubicBezTo>
                  <a:lnTo>
                    <a:pt x="1219200" y="3321134"/>
                  </a:lnTo>
                  <a:cubicBezTo>
                    <a:pt x="1117600" y="3321134"/>
                    <a:pt x="127000" y="3397334"/>
                    <a:pt x="127000" y="3397334"/>
                  </a:cubicBezTo>
                  <a:lnTo>
                    <a:pt x="0" y="3295734"/>
                  </a:lnTo>
                  <a:lnTo>
                    <a:pt x="0" y="0"/>
                  </a:lnTo>
                  <a:lnTo>
                    <a:pt x="4559130" y="0"/>
                  </a:lnTo>
                  <a:lnTo>
                    <a:pt x="4559130" y="3295734"/>
                  </a:lnTo>
                  <a:lnTo>
                    <a:pt x="12700" y="3295734"/>
                  </a:lnTo>
                  <a:lnTo>
                    <a:pt x="12700" y="3283034"/>
                  </a:lnTo>
                  <a:lnTo>
                    <a:pt x="4546430" y="3283034"/>
                  </a:lnTo>
                  <a:lnTo>
                    <a:pt x="4546430" y="12700"/>
                  </a:lnTo>
                  <a:lnTo>
                    <a:pt x="12700" y="12700"/>
                  </a:lnTo>
                  <a:lnTo>
                    <a:pt x="12700" y="32957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66675"/>
              <a:ext cx="4559130" cy="29052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sense of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gratefulness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for job that supports his family,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despite sacrifices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made in sleep and social life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3538" y="6094700"/>
            <a:ext cx="8775929" cy="3761977"/>
            <a:chOff x="0" y="0"/>
            <a:chExt cx="11197847" cy="48001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53538" y="1291035"/>
            <a:ext cx="8775929" cy="3761977"/>
            <a:chOff x="0" y="0"/>
            <a:chExt cx="11197847" cy="48001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8534" y="1291035"/>
            <a:ext cx="8775929" cy="3761977"/>
            <a:chOff x="0" y="0"/>
            <a:chExt cx="11197847" cy="4800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8534" y="6094700"/>
            <a:ext cx="8775929" cy="3761977"/>
            <a:chOff x="0" y="0"/>
            <a:chExt cx="11197847" cy="480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7150" y="58420"/>
              <a:ext cx="11127997" cy="4729061"/>
            </a:xfrm>
            <a:custGeom>
              <a:avLst/>
              <a:gdLst/>
              <a:ahLst/>
              <a:cxnLst/>
              <a:rect r="r" b="b" t="t" l="l"/>
              <a:pathLst>
                <a:path h="4729061" w="11127997">
                  <a:moveTo>
                    <a:pt x="11042907" y="4698581"/>
                  </a:moveTo>
                  <a:lnTo>
                    <a:pt x="0" y="4698581"/>
                  </a:lnTo>
                  <a:cubicBezTo>
                    <a:pt x="5080" y="4716361"/>
                    <a:pt x="21590" y="4729061"/>
                    <a:pt x="40640" y="4729061"/>
                  </a:cubicBezTo>
                  <a:lnTo>
                    <a:pt x="11084817" y="4729061"/>
                  </a:lnTo>
                  <a:cubicBezTo>
                    <a:pt x="11108947" y="4729061"/>
                    <a:pt x="11127997" y="4710011"/>
                    <a:pt x="11127997" y="4685881"/>
                  </a:cubicBezTo>
                  <a:lnTo>
                    <a:pt x="11127997" y="40640"/>
                  </a:lnTo>
                  <a:cubicBezTo>
                    <a:pt x="11127997" y="21590"/>
                    <a:pt x="11115297" y="6350"/>
                    <a:pt x="11098787" y="0"/>
                  </a:cubicBezTo>
                  <a:lnTo>
                    <a:pt x="11098787" y="4642701"/>
                  </a:lnTo>
                  <a:cubicBezTo>
                    <a:pt x="11098787" y="4673181"/>
                    <a:pt x="11073387" y="4698581"/>
                    <a:pt x="11042907" y="46985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1130537" cy="4731601"/>
            </a:xfrm>
            <a:custGeom>
              <a:avLst/>
              <a:gdLst/>
              <a:ahLst/>
              <a:cxnLst/>
              <a:rect r="r" b="b" t="t" l="l"/>
              <a:pathLst>
                <a:path h="4731601" w="11130537">
                  <a:moveTo>
                    <a:pt x="43180" y="4731601"/>
                  </a:moveTo>
                  <a:lnTo>
                    <a:pt x="11087357" y="4731601"/>
                  </a:lnTo>
                  <a:cubicBezTo>
                    <a:pt x="11111487" y="4731601"/>
                    <a:pt x="11130537" y="4712551"/>
                    <a:pt x="11130537" y="4688421"/>
                  </a:cubicBezTo>
                  <a:lnTo>
                    <a:pt x="11130537" y="43180"/>
                  </a:lnTo>
                  <a:cubicBezTo>
                    <a:pt x="11130537" y="19050"/>
                    <a:pt x="11111487" y="0"/>
                    <a:pt x="1108735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4688421"/>
                  </a:lnTo>
                  <a:cubicBezTo>
                    <a:pt x="0" y="4712551"/>
                    <a:pt x="19050" y="4731601"/>
                    <a:pt x="43180" y="4731601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97847" cy="4800181"/>
            </a:xfrm>
            <a:custGeom>
              <a:avLst/>
              <a:gdLst/>
              <a:ahLst/>
              <a:cxnLst/>
              <a:rect r="r" b="b" t="t" l="l"/>
              <a:pathLst>
                <a:path h="4800181" w="11197847">
                  <a:moveTo>
                    <a:pt x="11154667" y="44450"/>
                  </a:moveTo>
                  <a:cubicBezTo>
                    <a:pt x="11149587" y="19050"/>
                    <a:pt x="11126727" y="0"/>
                    <a:pt x="1110005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4701121"/>
                  </a:lnTo>
                  <a:cubicBezTo>
                    <a:pt x="0" y="4727791"/>
                    <a:pt x="17780" y="4749381"/>
                    <a:pt x="43180" y="4755731"/>
                  </a:cubicBezTo>
                  <a:cubicBezTo>
                    <a:pt x="48260" y="4781131"/>
                    <a:pt x="71120" y="4800181"/>
                    <a:pt x="97790" y="4800181"/>
                  </a:cubicBezTo>
                  <a:lnTo>
                    <a:pt x="11141967" y="4800181"/>
                  </a:lnTo>
                  <a:cubicBezTo>
                    <a:pt x="11172447" y="4800181"/>
                    <a:pt x="11197847" y="4774781"/>
                    <a:pt x="11197847" y="4744301"/>
                  </a:cubicBezTo>
                  <a:lnTo>
                    <a:pt x="11197847" y="99060"/>
                  </a:lnTo>
                  <a:cubicBezTo>
                    <a:pt x="11197847" y="72390"/>
                    <a:pt x="11180067" y="50800"/>
                    <a:pt x="11154667" y="44450"/>
                  </a:cubicBezTo>
                  <a:close/>
                  <a:moveTo>
                    <a:pt x="12700" y="47011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100057" y="12700"/>
                  </a:lnTo>
                  <a:cubicBezTo>
                    <a:pt x="11124187" y="12700"/>
                    <a:pt x="11143237" y="31750"/>
                    <a:pt x="11143237" y="55880"/>
                  </a:cubicBezTo>
                  <a:lnTo>
                    <a:pt x="11143237" y="4701121"/>
                  </a:lnTo>
                  <a:cubicBezTo>
                    <a:pt x="11143237" y="4725251"/>
                    <a:pt x="11124187" y="4744301"/>
                    <a:pt x="11100057" y="4744301"/>
                  </a:cubicBezTo>
                  <a:lnTo>
                    <a:pt x="55880" y="4744301"/>
                  </a:lnTo>
                  <a:cubicBezTo>
                    <a:pt x="31750" y="4744301"/>
                    <a:pt x="12700" y="4725251"/>
                    <a:pt x="12700" y="4701121"/>
                  </a:cubicBezTo>
                  <a:close/>
                  <a:moveTo>
                    <a:pt x="11185147" y="4744301"/>
                  </a:moveTo>
                  <a:cubicBezTo>
                    <a:pt x="11185147" y="4768431"/>
                    <a:pt x="11166097" y="4787481"/>
                    <a:pt x="11141967" y="4787481"/>
                  </a:cubicBezTo>
                  <a:lnTo>
                    <a:pt x="97790" y="4787481"/>
                  </a:lnTo>
                  <a:cubicBezTo>
                    <a:pt x="78740" y="4787481"/>
                    <a:pt x="62230" y="4774781"/>
                    <a:pt x="57150" y="4757001"/>
                  </a:cubicBezTo>
                  <a:lnTo>
                    <a:pt x="11100057" y="4757001"/>
                  </a:lnTo>
                  <a:cubicBezTo>
                    <a:pt x="11130537" y="4757001"/>
                    <a:pt x="11155937" y="4731601"/>
                    <a:pt x="11155937" y="4701121"/>
                  </a:cubicBezTo>
                  <a:lnTo>
                    <a:pt x="11155937" y="58420"/>
                  </a:lnTo>
                  <a:cubicBezTo>
                    <a:pt x="11172447" y="64770"/>
                    <a:pt x="11185147" y="80010"/>
                    <a:pt x="11185147" y="99060"/>
                  </a:cubicBezTo>
                  <a:lnTo>
                    <a:pt x="11185147" y="474430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467508" y="1374339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Worked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5 years on night shift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 before switching to day shifts to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his daughters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Night shifts provided 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stable income, crucial for raising his daughters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as a single parent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The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peacefulness and quietness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of working at night were appreciated, but it could also be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Faced challenges such as parking and carrying his daughters into the house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Experienced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health issues like diabetes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later in life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Emphasizes the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importance of paying the bills.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Happy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have a job and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prioritized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taking care of his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children over social life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Describes his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schedule as inconsistent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but emphasizes the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importance of earning money for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Mentions that he found it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adjust to daytime sleep patterns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after night shifts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62512" y="1374339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Social life is a nice to have but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caring for his family is a priority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Money for family over sleep and wellbeing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It’s his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duty as a parent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to financially support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It’s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important to put in extra effort/time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 itself is somewhat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manageable and flexible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Wishes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he could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his daughters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Loneliness and boredom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are things that can be alleviated (chatting with co-workers, watch vids on games)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He should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take better care of his health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“It is what it is”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mentality to his night shift work and schedule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It’s ok even if his schedule his “all over the place”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as long as his work is paying the bills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9462512" y="6266150"/>
            <a:ext cx="835798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sense of duty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financially support his family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Overall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satisfied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with work conditions and flexibility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Grateful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have a job that can support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Accepting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of sacrifices (lack of social life) made for his family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responsibility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to work extra hours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Exhausted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after work in the morning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Appreciates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peace and quiet during work hours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Sometimes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lonely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from emptiness of school halls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Sometimes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depressing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since less people are around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Occasionally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scared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from noise in corridors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sense of camaraderie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with his co-workers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 sense of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yearning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/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wistfulness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to be more involved with daughters’ lives and spend more time with them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4035" y="6285200"/>
            <a:ext cx="8357980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Worked from 3 to 11:30 PM, arriving home around 1:30 AM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Chats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with co-workers, often chatting even with people he wasn't particularly fond of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Him and his colleagues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would leave the radio on to add some life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to the school at night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Relies on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caffeine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from soda to stay awake 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Takes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naps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in break room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Watches videos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on his phone to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stay entertained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Would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work overtime whenever 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available to earn extra money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Uses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 blackout curtains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sleeping during the day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Uses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eye mask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for sleeping</a:t>
            </a:r>
          </a:p>
          <a:p>
            <a:pPr algn="l" marL="323850" indent="-161925" lvl="1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Used to take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naps on public transportation</a:t>
            </a:r>
            <a:r>
              <a:rPr lang="en-US" sz="1500">
                <a:solidFill>
                  <a:srgbClr val="000000">
                    <a:alpha val="40000"/>
                  </a:srgbClr>
                </a:solidFill>
                <a:latin typeface="Telegraf"/>
                <a:ea typeface="Telegraf"/>
                <a:cs typeface="Telegraf"/>
                <a:sym typeface="Telegraf"/>
              </a:rPr>
              <a:t> on the way home, which helped him </a:t>
            </a:r>
            <a:r>
              <a:rPr lang="en-US" b="true" sz="1500">
                <a:solidFill>
                  <a:srgbClr val="000000">
                    <a:alpha val="40000"/>
                  </a:srgbClr>
                </a:solidFill>
                <a:latin typeface="Telegraf Bold"/>
                <a:ea typeface="Telegraf Bold"/>
                <a:cs typeface="Telegraf Bold"/>
                <a:sym typeface="Telegraf Bold"/>
              </a:rPr>
              <a:t>stay alert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253538" y="5233988"/>
            <a:ext cx="8775929" cy="860712"/>
            <a:chOff x="0" y="0"/>
            <a:chExt cx="14811065" cy="14526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253538" y="430323"/>
            <a:ext cx="8775929" cy="860712"/>
            <a:chOff x="0" y="0"/>
            <a:chExt cx="14811065" cy="14526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58534" y="430323"/>
            <a:ext cx="8775929" cy="860712"/>
            <a:chOff x="0" y="0"/>
            <a:chExt cx="14811065" cy="145261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58534" y="5233988"/>
            <a:ext cx="8775929" cy="860712"/>
            <a:chOff x="0" y="0"/>
            <a:chExt cx="14811065" cy="145261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7150" y="58420"/>
              <a:ext cx="14741215" cy="1381497"/>
            </a:xfrm>
            <a:custGeom>
              <a:avLst/>
              <a:gdLst/>
              <a:ahLst/>
              <a:cxnLst/>
              <a:rect r="r" b="b" t="t" l="l"/>
              <a:pathLst>
                <a:path h="1381497" w="14741215">
                  <a:moveTo>
                    <a:pt x="14656126" y="1351017"/>
                  </a:moveTo>
                  <a:lnTo>
                    <a:pt x="0" y="1351017"/>
                  </a:lnTo>
                  <a:cubicBezTo>
                    <a:pt x="5080" y="1368797"/>
                    <a:pt x="21590" y="1381497"/>
                    <a:pt x="40640" y="1381497"/>
                  </a:cubicBezTo>
                  <a:lnTo>
                    <a:pt x="14698035" y="1381497"/>
                  </a:lnTo>
                  <a:cubicBezTo>
                    <a:pt x="14722165" y="1381497"/>
                    <a:pt x="14741215" y="1362447"/>
                    <a:pt x="14741215" y="1338317"/>
                  </a:cubicBezTo>
                  <a:lnTo>
                    <a:pt x="14741215" y="40640"/>
                  </a:lnTo>
                  <a:cubicBezTo>
                    <a:pt x="14741215" y="21590"/>
                    <a:pt x="14728515" y="6350"/>
                    <a:pt x="14712006" y="0"/>
                  </a:cubicBezTo>
                  <a:lnTo>
                    <a:pt x="14712006" y="1295137"/>
                  </a:lnTo>
                  <a:cubicBezTo>
                    <a:pt x="14712006" y="1325617"/>
                    <a:pt x="14686606" y="1351017"/>
                    <a:pt x="14656126" y="135101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14743756" cy="1384037"/>
            </a:xfrm>
            <a:custGeom>
              <a:avLst/>
              <a:gdLst/>
              <a:ahLst/>
              <a:cxnLst/>
              <a:rect r="r" b="b" t="t" l="l"/>
              <a:pathLst>
                <a:path h="1384037" w="14743756">
                  <a:moveTo>
                    <a:pt x="43180" y="1384037"/>
                  </a:moveTo>
                  <a:lnTo>
                    <a:pt x="14700576" y="1384037"/>
                  </a:lnTo>
                  <a:cubicBezTo>
                    <a:pt x="14724706" y="1384037"/>
                    <a:pt x="14743756" y="1364987"/>
                    <a:pt x="14743756" y="1340857"/>
                  </a:cubicBezTo>
                  <a:lnTo>
                    <a:pt x="14743756" y="43180"/>
                  </a:lnTo>
                  <a:cubicBezTo>
                    <a:pt x="14743756" y="19050"/>
                    <a:pt x="14724706" y="0"/>
                    <a:pt x="14700576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340857"/>
                  </a:lnTo>
                  <a:cubicBezTo>
                    <a:pt x="0" y="1364987"/>
                    <a:pt x="19050" y="1384037"/>
                    <a:pt x="43180" y="1384037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811065" cy="1452617"/>
            </a:xfrm>
            <a:custGeom>
              <a:avLst/>
              <a:gdLst/>
              <a:ahLst/>
              <a:cxnLst/>
              <a:rect r="r" b="b" t="t" l="l"/>
              <a:pathLst>
                <a:path h="1452617" w="14811065">
                  <a:moveTo>
                    <a:pt x="14767885" y="44450"/>
                  </a:moveTo>
                  <a:cubicBezTo>
                    <a:pt x="14762806" y="19050"/>
                    <a:pt x="14739945" y="0"/>
                    <a:pt x="14713276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353557"/>
                  </a:lnTo>
                  <a:cubicBezTo>
                    <a:pt x="0" y="1380227"/>
                    <a:pt x="17780" y="1401817"/>
                    <a:pt x="43180" y="1408167"/>
                  </a:cubicBezTo>
                  <a:cubicBezTo>
                    <a:pt x="48260" y="1433567"/>
                    <a:pt x="71120" y="1452617"/>
                    <a:pt x="97790" y="1452617"/>
                  </a:cubicBezTo>
                  <a:lnTo>
                    <a:pt x="14755185" y="1452617"/>
                  </a:lnTo>
                  <a:cubicBezTo>
                    <a:pt x="14785665" y="1452617"/>
                    <a:pt x="14811065" y="1427217"/>
                    <a:pt x="14811065" y="1396737"/>
                  </a:cubicBezTo>
                  <a:lnTo>
                    <a:pt x="14811065" y="99060"/>
                  </a:lnTo>
                  <a:cubicBezTo>
                    <a:pt x="14811065" y="72390"/>
                    <a:pt x="14793285" y="50800"/>
                    <a:pt x="14767885" y="44450"/>
                  </a:cubicBezTo>
                  <a:close/>
                  <a:moveTo>
                    <a:pt x="12700" y="135355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4713276" y="12700"/>
                  </a:lnTo>
                  <a:cubicBezTo>
                    <a:pt x="14737406" y="12700"/>
                    <a:pt x="14756456" y="31750"/>
                    <a:pt x="14756456" y="55880"/>
                  </a:cubicBezTo>
                  <a:lnTo>
                    <a:pt x="14756456" y="1353557"/>
                  </a:lnTo>
                  <a:cubicBezTo>
                    <a:pt x="14756456" y="1377687"/>
                    <a:pt x="14737406" y="1396737"/>
                    <a:pt x="14713276" y="1396737"/>
                  </a:cubicBezTo>
                  <a:lnTo>
                    <a:pt x="55880" y="1396737"/>
                  </a:lnTo>
                  <a:cubicBezTo>
                    <a:pt x="31750" y="1396737"/>
                    <a:pt x="12700" y="1377687"/>
                    <a:pt x="12700" y="1353557"/>
                  </a:cubicBezTo>
                  <a:close/>
                  <a:moveTo>
                    <a:pt x="14798365" y="1396737"/>
                  </a:moveTo>
                  <a:cubicBezTo>
                    <a:pt x="14798365" y="1420867"/>
                    <a:pt x="14779315" y="1439917"/>
                    <a:pt x="14755185" y="1439917"/>
                  </a:cubicBezTo>
                  <a:lnTo>
                    <a:pt x="97790" y="1439917"/>
                  </a:lnTo>
                  <a:cubicBezTo>
                    <a:pt x="78740" y="1439917"/>
                    <a:pt x="62230" y="1427217"/>
                    <a:pt x="57150" y="1409437"/>
                  </a:cubicBezTo>
                  <a:lnTo>
                    <a:pt x="14713276" y="1409437"/>
                  </a:lnTo>
                  <a:cubicBezTo>
                    <a:pt x="14743756" y="1409437"/>
                    <a:pt x="14769156" y="1384037"/>
                    <a:pt x="14769156" y="1353557"/>
                  </a:cubicBezTo>
                  <a:lnTo>
                    <a:pt x="14769156" y="58420"/>
                  </a:lnTo>
                  <a:cubicBezTo>
                    <a:pt x="14785665" y="64770"/>
                    <a:pt x="14798365" y="80010"/>
                    <a:pt x="14798365" y="99060"/>
                  </a:cubicBezTo>
                  <a:lnTo>
                    <a:pt x="14798365" y="13967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9479039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479039" y="650934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0"/>
                </a:lnTo>
                <a:lnTo>
                  <a:pt x="0" y="41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84035" y="637012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84035" y="5454598"/>
            <a:ext cx="419491" cy="419491"/>
          </a:xfrm>
          <a:custGeom>
            <a:avLst/>
            <a:gdLst/>
            <a:ahLst/>
            <a:cxnLst/>
            <a:rect r="r" b="b" t="t" l="l"/>
            <a:pathLst>
              <a:path h="419491" w="419491">
                <a:moveTo>
                  <a:pt x="0" y="0"/>
                </a:moveTo>
                <a:lnTo>
                  <a:pt x="419491" y="0"/>
                </a:lnTo>
                <a:lnTo>
                  <a:pt x="419491" y="419491"/>
                </a:lnTo>
                <a:lnTo>
                  <a:pt x="0" y="41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1416219" y="1845726"/>
            <a:ext cx="2936671" cy="2548001"/>
            <a:chOff x="0" y="0"/>
            <a:chExt cx="3915561" cy="339733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915561" cy="3295735"/>
            </a:xfrm>
            <a:custGeom>
              <a:avLst/>
              <a:gdLst/>
              <a:ahLst/>
              <a:cxnLst/>
              <a:rect r="r" b="b" t="t" l="l"/>
              <a:pathLst>
                <a:path h="3295735" w="3915561">
                  <a:moveTo>
                    <a:pt x="0" y="0"/>
                  </a:moveTo>
                  <a:lnTo>
                    <a:pt x="3915561" y="0"/>
                  </a:lnTo>
                  <a:lnTo>
                    <a:pt x="3915561" y="3295735"/>
                  </a:lnTo>
                  <a:lnTo>
                    <a:pt x="0" y="3295735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915561" cy="3397335"/>
            </a:xfrm>
            <a:custGeom>
              <a:avLst/>
              <a:gdLst/>
              <a:ahLst/>
              <a:cxnLst/>
              <a:rect r="r" b="b" t="t" l="l"/>
              <a:pathLst>
                <a:path h="3397335" w="3915561">
                  <a:moveTo>
                    <a:pt x="0" y="3295735"/>
                  </a:moveTo>
                  <a:lnTo>
                    <a:pt x="3915561" y="3295735"/>
                  </a:lnTo>
                  <a:lnTo>
                    <a:pt x="3788561" y="3397335"/>
                  </a:lnTo>
                  <a:cubicBezTo>
                    <a:pt x="3788561" y="3397335"/>
                    <a:pt x="2797961" y="3321135"/>
                    <a:pt x="2696361" y="3321135"/>
                  </a:cubicBezTo>
                  <a:lnTo>
                    <a:pt x="1219200" y="3321135"/>
                  </a:lnTo>
                  <a:cubicBezTo>
                    <a:pt x="1117600" y="3321135"/>
                    <a:pt x="127000" y="3397335"/>
                    <a:pt x="127000" y="3397335"/>
                  </a:cubicBezTo>
                  <a:lnTo>
                    <a:pt x="0" y="3295735"/>
                  </a:lnTo>
                  <a:lnTo>
                    <a:pt x="0" y="0"/>
                  </a:lnTo>
                  <a:lnTo>
                    <a:pt x="3915561" y="0"/>
                  </a:lnTo>
                  <a:lnTo>
                    <a:pt x="3915561" y="3295735"/>
                  </a:lnTo>
                  <a:lnTo>
                    <a:pt x="12700" y="3295735"/>
                  </a:lnTo>
                  <a:lnTo>
                    <a:pt x="12700" y="3283035"/>
                  </a:lnTo>
                  <a:lnTo>
                    <a:pt x="3902861" y="3283035"/>
                  </a:lnTo>
                  <a:lnTo>
                    <a:pt x="3902861" y="12700"/>
                  </a:lnTo>
                  <a:lnTo>
                    <a:pt x="12700" y="12700"/>
                  </a:lnTo>
                  <a:lnTo>
                    <a:pt x="12700" y="329573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3915561" cy="2914735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Appreciates 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peace and quiet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of night but also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lonely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and sometimes 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depressing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117605" y="1845726"/>
            <a:ext cx="3249644" cy="2405191"/>
            <a:chOff x="0" y="0"/>
            <a:chExt cx="4332859" cy="3206921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332859" cy="3105321"/>
            </a:xfrm>
            <a:custGeom>
              <a:avLst/>
              <a:gdLst/>
              <a:ahLst/>
              <a:cxnLst/>
              <a:rect r="r" b="b" t="t" l="l"/>
              <a:pathLst>
                <a:path h="3105321" w="4332859">
                  <a:moveTo>
                    <a:pt x="0" y="0"/>
                  </a:moveTo>
                  <a:lnTo>
                    <a:pt x="4332859" y="0"/>
                  </a:lnTo>
                  <a:lnTo>
                    <a:pt x="4332859" y="3105321"/>
                  </a:lnTo>
                  <a:lnTo>
                    <a:pt x="0" y="3105321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4332859" cy="3206921"/>
            </a:xfrm>
            <a:custGeom>
              <a:avLst/>
              <a:gdLst/>
              <a:ahLst/>
              <a:cxnLst/>
              <a:rect r="r" b="b" t="t" l="l"/>
              <a:pathLst>
                <a:path h="3206921" w="4332859">
                  <a:moveTo>
                    <a:pt x="0" y="3105321"/>
                  </a:moveTo>
                  <a:lnTo>
                    <a:pt x="4332859" y="3105321"/>
                  </a:lnTo>
                  <a:lnTo>
                    <a:pt x="4205859" y="3206921"/>
                  </a:lnTo>
                  <a:cubicBezTo>
                    <a:pt x="4205859" y="3206921"/>
                    <a:pt x="3215259" y="3130721"/>
                    <a:pt x="3113659" y="3130721"/>
                  </a:cubicBezTo>
                  <a:lnTo>
                    <a:pt x="1219200" y="3130721"/>
                  </a:lnTo>
                  <a:cubicBezTo>
                    <a:pt x="1117600" y="3130721"/>
                    <a:pt x="127000" y="3206921"/>
                    <a:pt x="127000" y="3206921"/>
                  </a:cubicBezTo>
                  <a:lnTo>
                    <a:pt x="0" y="3105321"/>
                  </a:lnTo>
                  <a:lnTo>
                    <a:pt x="0" y="0"/>
                  </a:lnTo>
                  <a:lnTo>
                    <a:pt x="4332859" y="0"/>
                  </a:lnTo>
                  <a:lnTo>
                    <a:pt x="4332859" y="3105321"/>
                  </a:lnTo>
                  <a:lnTo>
                    <a:pt x="12700" y="3105321"/>
                  </a:lnTo>
                  <a:lnTo>
                    <a:pt x="12700" y="3092621"/>
                  </a:lnTo>
                  <a:lnTo>
                    <a:pt x="4320159" y="3092621"/>
                  </a:lnTo>
                  <a:lnTo>
                    <a:pt x="4320159" y="12700"/>
                  </a:lnTo>
                  <a:lnTo>
                    <a:pt x="12700" y="12700"/>
                  </a:lnTo>
                  <a:lnTo>
                    <a:pt x="12700" y="3105321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76200"/>
              <a:ext cx="4332859" cy="2724321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“It is what is” mentality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- 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accepting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of situation to support his family financially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122601" y="6525476"/>
            <a:ext cx="3241220" cy="2900426"/>
            <a:chOff x="0" y="0"/>
            <a:chExt cx="4321627" cy="3867234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4321627" cy="3765634"/>
            </a:xfrm>
            <a:custGeom>
              <a:avLst/>
              <a:gdLst/>
              <a:ahLst/>
              <a:cxnLst/>
              <a:rect r="r" b="b" t="t" l="l"/>
              <a:pathLst>
                <a:path h="3765634" w="4321627">
                  <a:moveTo>
                    <a:pt x="0" y="0"/>
                  </a:moveTo>
                  <a:lnTo>
                    <a:pt x="4321627" y="0"/>
                  </a:lnTo>
                  <a:lnTo>
                    <a:pt x="4321627" y="3765634"/>
                  </a:lnTo>
                  <a:lnTo>
                    <a:pt x="0" y="3765634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321627" cy="3867234"/>
            </a:xfrm>
            <a:custGeom>
              <a:avLst/>
              <a:gdLst/>
              <a:ahLst/>
              <a:cxnLst/>
              <a:rect r="r" b="b" t="t" l="l"/>
              <a:pathLst>
                <a:path h="3867234" w="4321627">
                  <a:moveTo>
                    <a:pt x="0" y="3765634"/>
                  </a:moveTo>
                  <a:lnTo>
                    <a:pt x="4321627" y="3765634"/>
                  </a:lnTo>
                  <a:lnTo>
                    <a:pt x="4194627" y="3867234"/>
                  </a:lnTo>
                  <a:cubicBezTo>
                    <a:pt x="4194627" y="3867234"/>
                    <a:pt x="3204027" y="3791034"/>
                    <a:pt x="3102427" y="3791034"/>
                  </a:cubicBezTo>
                  <a:lnTo>
                    <a:pt x="1219200" y="3791034"/>
                  </a:lnTo>
                  <a:cubicBezTo>
                    <a:pt x="1117600" y="3791034"/>
                    <a:pt x="127000" y="3867234"/>
                    <a:pt x="127000" y="3867234"/>
                  </a:cubicBezTo>
                  <a:lnTo>
                    <a:pt x="0" y="3765634"/>
                  </a:lnTo>
                  <a:lnTo>
                    <a:pt x="0" y="0"/>
                  </a:lnTo>
                  <a:lnTo>
                    <a:pt x="4321627" y="0"/>
                  </a:lnTo>
                  <a:lnTo>
                    <a:pt x="4321627" y="3765634"/>
                  </a:lnTo>
                  <a:lnTo>
                    <a:pt x="12700" y="3765634"/>
                  </a:lnTo>
                  <a:lnTo>
                    <a:pt x="12700" y="3752934"/>
                  </a:lnTo>
                  <a:lnTo>
                    <a:pt x="4308927" y="3752934"/>
                  </a:lnTo>
                  <a:lnTo>
                    <a:pt x="4308927" y="12700"/>
                  </a:lnTo>
                  <a:lnTo>
                    <a:pt x="12700" y="12700"/>
                  </a:lnTo>
                  <a:lnTo>
                    <a:pt x="12700" y="37656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66675"/>
              <a:ext cx="4321627" cy="33751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Various methods to “add life” to work: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turns on radio at work, chats with co-workers, watches vids on phone to pass time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0126282" y="6572410"/>
            <a:ext cx="3240967" cy="2541715"/>
            <a:chOff x="0" y="0"/>
            <a:chExt cx="4321289" cy="338895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4321289" cy="3287354"/>
            </a:xfrm>
            <a:custGeom>
              <a:avLst/>
              <a:gdLst/>
              <a:ahLst/>
              <a:cxnLst/>
              <a:rect r="r" b="b" t="t" l="l"/>
              <a:pathLst>
                <a:path h="3287354" w="4321289">
                  <a:moveTo>
                    <a:pt x="0" y="0"/>
                  </a:moveTo>
                  <a:lnTo>
                    <a:pt x="4321289" y="0"/>
                  </a:lnTo>
                  <a:lnTo>
                    <a:pt x="4321289" y="3287354"/>
                  </a:lnTo>
                  <a:lnTo>
                    <a:pt x="0" y="3287354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4321289" cy="3388954"/>
            </a:xfrm>
            <a:custGeom>
              <a:avLst/>
              <a:gdLst/>
              <a:ahLst/>
              <a:cxnLst/>
              <a:rect r="r" b="b" t="t" l="l"/>
              <a:pathLst>
                <a:path h="3388954" w="4321289">
                  <a:moveTo>
                    <a:pt x="0" y="3287354"/>
                  </a:moveTo>
                  <a:lnTo>
                    <a:pt x="4321289" y="3287354"/>
                  </a:lnTo>
                  <a:lnTo>
                    <a:pt x="4194289" y="3388954"/>
                  </a:lnTo>
                  <a:cubicBezTo>
                    <a:pt x="4194289" y="3388954"/>
                    <a:pt x="3203689" y="3312754"/>
                    <a:pt x="3102089" y="3312754"/>
                  </a:cubicBezTo>
                  <a:lnTo>
                    <a:pt x="1219200" y="3312754"/>
                  </a:lnTo>
                  <a:cubicBezTo>
                    <a:pt x="1117600" y="3312754"/>
                    <a:pt x="127000" y="3388954"/>
                    <a:pt x="127000" y="3388954"/>
                  </a:cubicBezTo>
                  <a:lnTo>
                    <a:pt x="0" y="3287354"/>
                  </a:lnTo>
                  <a:lnTo>
                    <a:pt x="0" y="0"/>
                  </a:lnTo>
                  <a:lnTo>
                    <a:pt x="4321289" y="0"/>
                  </a:lnTo>
                  <a:lnTo>
                    <a:pt x="4321289" y="3287354"/>
                  </a:lnTo>
                  <a:lnTo>
                    <a:pt x="12700" y="3287354"/>
                  </a:lnTo>
                  <a:lnTo>
                    <a:pt x="12700" y="3274654"/>
                  </a:lnTo>
                  <a:lnTo>
                    <a:pt x="4308589" y="3274654"/>
                  </a:lnTo>
                  <a:lnTo>
                    <a:pt x="4308589" y="12700"/>
                  </a:lnTo>
                  <a:lnTo>
                    <a:pt x="12700" y="12700"/>
                  </a:lnTo>
                  <a:lnTo>
                    <a:pt x="12700" y="328735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66675"/>
              <a:ext cx="4321289" cy="289682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sense of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yearning / wistfulness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to spend more time with daughters </a:t>
              </a: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10117605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Feels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0117605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Thinks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122601" y="589900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Says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122601" y="5393565"/>
            <a:ext cx="540654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Does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4762465" y="1845726"/>
            <a:ext cx="3192801" cy="2286000"/>
            <a:chOff x="0" y="0"/>
            <a:chExt cx="4257068" cy="3048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4257068" cy="2946400"/>
            </a:xfrm>
            <a:custGeom>
              <a:avLst/>
              <a:gdLst/>
              <a:ahLst/>
              <a:cxnLst/>
              <a:rect r="r" b="b" t="t" l="l"/>
              <a:pathLst>
                <a:path h="2946400" w="4257068">
                  <a:moveTo>
                    <a:pt x="0" y="0"/>
                  </a:moveTo>
                  <a:lnTo>
                    <a:pt x="4257068" y="0"/>
                  </a:lnTo>
                  <a:lnTo>
                    <a:pt x="4257068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4257068" cy="3048000"/>
            </a:xfrm>
            <a:custGeom>
              <a:avLst/>
              <a:gdLst/>
              <a:ahLst/>
              <a:cxnLst/>
              <a:rect r="r" b="b" t="t" l="l"/>
              <a:pathLst>
                <a:path h="3048000" w="4257068">
                  <a:moveTo>
                    <a:pt x="0" y="2946400"/>
                  </a:moveTo>
                  <a:lnTo>
                    <a:pt x="4257068" y="2946400"/>
                  </a:lnTo>
                  <a:lnTo>
                    <a:pt x="4130068" y="3048000"/>
                  </a:lnTo>
                  <a:cubicBezTo>
                    <a:pt x="4130068" y="3048000"/>
                    <a:pt x="3139468" y="2971800"/>
                    <a:pt x="3037868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4257068" y="0"/>
                  </a:lnTo>
                  <a:lnTo>
                    <a:pt x="4257068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4244368" y="2933700"/>
                  </a:lnTo>
                  <a:lnTo>
                    <a:pt x="4244368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76200"/>
              <a:ext cx="4257068" cy="256540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Happy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to have a job and</a:t>
              </a:r>
              <a:r>
                <a:rPr lang="en-US" sz="2000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 prioritizes taking care of daughters </a:t>
              </a:r>
              <a:r>
                <a:rPr lang="en-US" sz="20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over social life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3775843" y="1845726"/>
            <a:ext cx="3496607" cy="2548001"/>
            <a:chOff x="0" y="0"/>
            <a:chExt cx="4662143" cy="3397334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4662143" cy="3295734"/>
            </a:xfrm>
            <a:custGeom>
              <a:avLst/>
              <a:gdLst/>
              <a:ahLst/>
              <a:cxnLst/>
              <a:rect r="r" b="b" t="t" l="l"/>
              <a:pathLst>
                <a:path h="3295734" w="4662143">
                  <a:moveTo>
                    <a:pt x="0" y="0"/>
                  </a:moveTo>
                  <a:lnTo>
                    <a:pt x="4662143" y="0"/>
                  </a:lnTo>
                  <a:lnTo>
                    <a:pt x="4662143" y="3295734"/>
                  </a:lnTo>
                  <a:lnTo>
                    <a:pt x="0" y="3295734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662143" cy="3397334"/>
            </a:xfrm>
            <a:custGeom>
              <a:avLst/>
              <a:gdLst/>
              <a:ahLst/>
              <a:cxnLst/>
              <a:rect r="r" b="b" t="t" l="l"/>
              <a:pathLst>
                <a:path h="3397334" w="4662143">
                  <a:moveTo>
                    <a:pt x="0" y="3295734"/>
                  </a:moveTo>
                  <a:lnTo>
                    <a:pt x="4662143" y="3295734"/>
                  </a:lnTo>
                  <a:lnTo>
                    <a:pt x="4535143" y="3397334"/>
                  </a:lnTo>
                  <a:cubicBezTo>
                    <a:pt x="4535143" y="3397334"/>
                    <a:pt x="3544543" y="3321134"/>
                    <a:pt x="3442943" y="3321134"/>
                  </a:cubicBezTo>
                  <a:lnTo>
                    <a:pt x="1219200" y="3321134"/>
                  </a:lnTo>
                  <a:cubicBezTo>
                    <a:pt x="1117600" y="3321134"/>
                    <a:pt x="127000" y="3397334"/>
                    <a:pt x="127000" y="3397334"/>
                  </a:cubicBezTo>
                  <a:lnTo>
                    <a:pt x="0" y="3295734"/>
                  </a:lnTo>
                  <a:lnTo>
                    <a:pt x="0" y="0"/>
                  </a:lnTo>
                  <a:lnTo>
                    <a:pt x="4662143" y="0"/>
                  </a:lnTo>
                  <a:lnTo>
                    <a:pt x="4662143" y="3295734"/>
                  </a:lnTo>
                  <a:lnTo>
                    <a:pt x="12700" y="3295734"/>
                  </a:lnTo>
                  <a:lnTo>
                    <a:pt x="12700" y="3283034"/>
                  </a:lnTo>
                  <a:lnTo>
                    <a:pt x="4649443" y="3283034"/>
                  </a:lnTo>
                  <a:lnTo>
                    <a:pt x="4649443" y="12700"/>
                  </a:lnTo>
                  <a:lnTo>
                    <a:pt x="12700" y="12700"/>
                  </a:lnTo>
                  <a:lnTo>
                    <a:pt x="12700" y="32957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66675"/>
              <a:ext cx="4662143" cy="29052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Loneliness and boredom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are things that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can be alleviated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(chatting with co-workers, watch vids on games)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4762465" y="6525476"/>
            <a:ext cx="3584791" cy="2900426"/>
            <a:chOff x="0" y="0"/>
            <a:chExt cx="4779721" cy="3867234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779721" cy="3765634"/>
            </a:xfrm>
            <a:custGeom>
              <a:avLst/>
              <a:gdLst/>
              <a:ahLst/>
              <a:cxnLst/>
              <a:rect r="r" b="b" t="t" l="l"/>
              <a:pathLst>
                <a:path h="3765634" w="4779721">
                  <a:moveTo>
                    <a:pt x="0" y="0"/>
                  </a:moveTo>
                  <a:lnTo>
                    <a:pt x="4779721" y="0"/>
                  </a:lnTo>
                  <a:lnTo>
                    <a:pt x="4779721" y="3765634"/>
                  </a:lnTo>
                  <a:lnTo>
                    <a:pt x="0" y="3765634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4779721" cy="3867234"/>
            </a:xfrm>
            <a:custGeom>
              <a:avLst/>
              <a:gdLst/>
              <a:ahLst/>
              <a:cxnLst/>
              <a:rect r="r" b="b" t="t" l="l"/>
              <a:pathLst>
                <a:path h="3867234" w="4779721">
                  <a:moveTo>
                    <a:pt x="0" y="3765634"/>
                  </a:moveTo>
                  <a:lnTo>
                    <a:pt x="4779721" y="3765634"/>
                  </a:lnTo>
                  <a:lnTo>
                    <a:pt x="4652721" y="3867234"/>
                  </a:lnTo>
                  <a:cubicBezTo>
                    <a:pt x="4652721" y="3867234"/>
                    <a:pt x="3662121" y="3791034"/>
                    <a:pt x="3560521" y="3791034"/>
                  </a:cubicBezTo>
                  <a:lnTo>
                    <a:pt x="1219200" y="3791034"/>
                  </a:lnTo>
                  <a:cubicBezTo>
                    <a:pt x="1117600" y="3791034"/>
                    <a:pt x="127000" y="3867234"/>
                    <a:pt x="127000" y="3867234"/>
                  </a:cubicBezTo>
                  <a:lnTo>
                    <a:pt x="0" y="3765634"/>
                  </a:lnTo>
                  <a:lnTo>
                    <a:pt x="0" y="0"/>
                  </a:lnTo>
                  <a:lnTo>
                    <a:pt x="4779721" y="0"/>
                  </a:lnTo>
                  <a:lnTo>
                    <a:pt x="4779721" y="3765634"/>
                  </a:lnTo>
                  <a:lnTo>
                    <a:pt x="12700" y="3765634"/>
                  </a:lnTo>
                  <a:lnTo>
                    <a:pt x="12700" y="3752934"/>
                  </a:lnTo>
                  <a:lnTo>
                    <a:pt x="4767021" y="3752934"/>
                  </a:lnTo>
                  <a:lnTo>
                    <a:pt x="4767021" y="12700"/>
                  </a:lnTo>
                  <a:lnTo>
                    <a:pt x="12700" y="12700"/>
                  </a:lnTo>
                  <a:lnTo>
                    <a:pt x="12700" y="37656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66675"/>
              <a:ext cx="4779721" cy="33751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Work overtime or fill in for co-workers’ shifts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to earn extra money for his family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3839953" y="6572410"/>
            <a:ext cx="3419347" cy="2548001"/>
            <a:chOff x="0" y="0"/>
            <a:chExt cx="4559130" cy="3397334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4559130" cy="3295734"/>
            </a:xfrm>
            <a:custGeom>
              <a:avLst/>
              <a:gdLst/>
              <a:ahLst/>
              <a:cxnLst/>
              <a:rect r="r" b="b" t="t" l="l"/>
              <a:pathLst>
                <a:path h="3295734" w="4559130">
                  <a:moveTo>
                    <a:pt x="0" y="0"/>
                  </a:moveTo>
                  <a:lnTo>
                    <a:pt x="4559130" y="0"/>
                  </a:lnTo>
                  <a:lnTo>
                    <a:pt x="4559130" y="3295734"/>
                  </a:lnTo>
                  <a:lnTo>
                    <a:pt x="0" y="3295734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4559130" cy="3397334"/>
            </a:xfrm>
            <a:custGeom>
              <a:avLst/>
              <a:gdLst/>
              <a:ahLst/>
              <a:cxnLst/>
              <a:rect r="r" b="b" t="t" l="l"/>
              <a:pathLst>
                <a:path h="3397334" w="4559130">
                  <a:moveTo>
                    <a:pt x="0" y="3295734"/>
                  </a:moveTo>
                  <a:lnTo>
                    <a:pt x="4559130" y="3295734"/>
                  </a:lnTo>
                  <a:lnTo>
                    <a:pt x="4432130" y="3397334"/>
                  </a:lnTo>
                  <a:cubicBezTo>
                    <a:pt x="4432130" y="3397334"/>
                    <a:pt x="3441530" y="3321134"/>
                    <a:pt x="3339930" y="3321134"/>
                  </a:cubicBezTo>
                  <a:lnTo>
                    <a:pt x="1219200" y="3321134"/>
                  </a:lnTo>
                  <a:cubicBezTo>
                    <a:pt x="1117600" y="3321134"/>
                    <a:pt x="127000" y="3397334"/>
                    <a:pt x="127000" y="3397334"/>
                  </a:cubicBezTo>
                  <a:lnTo>
                    <a:pt x="0" y="3295734"/>
                  </a:lnTo>
                  <a:lnTo>
                    <a:pt x="0" y="0"/>
                  </a:lnTo>
                  <a:lnTo>
                    <a:pt x="4559130" y="0"/>
                  </a:lnTo>
                  <a:lnTo>
                    <a:pt x="4559130" y="3295734"/>
                  </a:lnTo>
                  <a:lnTo>
                    <a:pt x="12700" y="3295734"/>
                  </a:lnTo>
                  <a:lnTo>
                    <a:pt x="12700" y="3283034"/>
                  </a:lnTo>
                  <a:lnTo>
                    <a:pt x="4546430" y="3283034"/>
                  </a:lnTo>
                  <a:lnTo>
                    <a:pt x="4546430" y="12700"/>
                  </a:lnTo>
                  <a:lnTo>
                    <a:pt x="12700" y="12700"/>
                  </a:lnTo>
                  <a:lnTo>
                    <a:pt x="12700" y="3295734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66675"/>
              <a:ext cx="4559130" cy="2905209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 sense of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gratefulness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for job that supports his family, </a:t>
              </a:r>
              <a:r>
                <a:rPr lang="en-US" sz="1999" b="true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despite sacrifices</a:t>
              </a:r>
              <a:r>
                <a:rPr lang="en-US" sz="19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 made in sleep and social life</a:t>
              </a:r>
            </a:p>
          </p:txBody>
        </p:sp>
      </p:grpSp>
      <p:sp>
        <p:nvSpPr>
          <p:cNvPr name="AutoShape 78" id="78"/>
          <p:cNvSpPr/>
          <p:nvPr/>
        </p:nvSpPr>
        <p:spPr>
          <a:xfrm>
            <a:off x="6358865" y="4074576"/>
            <a:ext cx="5387900" cy="2497834"/>
          </a:xfrm>
          <a:prstGeom prst="line">
            <a:avLst/>
          </a:prstGeom>
          <a:ln cap="rnd" w="85725">
            <a:solidFill>
              <a:srgbClr val="FF5757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9" id="79"/>
          <p:cNvSpPr/>
          <p:nvPr/>
        </p:nvSpPr>
        <p:spPr>
          <a:xfrm>
            <a:off x="6358865" y="4074576"/>
            <a:ext cx="195995" cy="2450900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0" id="80"/>
          <p:cNvSpPr/>
          <p:nvPr/>
        </p:nvSpPr>
        <p:spPr>
          <a:xfrm flipH="true">
            <a:off x="2743211" y="4339993"/>
            <a:ext cx="184069" cy="2185482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1" id="81"/>
          <p:cNvSpPr/>
          <p:nvPr/>
        </p:nvSpPr>
        <p:spPr>
          <a:xfrm>
            <a:off x="7955266" y="2988726"/>
            <a:ext cx="2162339" cy="59595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2" id="82"/>
          <p:cNvSpPr/>
          <p:nvPr/>
        </p:nvSpPr>
        <p:spPr>
          <a:xfrm flipH="true">
            <a:off x="2743211" y="4336577"/>
            <a:ext cx="12780935" cy="2188899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3" id="83"/>
          <p:cNvSpPr/>
          <p:nvPr/>
        </p:nvSpPr>
        <p:spPr>
          <a:xfrm>
            <a:off x="6358865" y="4074576"/>
            <a:ext cx="9190761" cy="2497834"/>
          </a:xfrm>
          <a:prstGeom prst="line">
            <a:avLst/>
          </a:prstGeom>
          <a:ln cap="rnd" w="85725">
            <a:solidFill>
              <a:srgbClr val="00BF63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01556" y="1974541"/>
            <a:ext cx="5810152" cy="7534258"/>
            <a:chOff x="0" y="0"/>
            <a:chExt cx="9388155" cy="121739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9318306" cy="12102879"/>
            </a:xfrm>
            <a:custGeom>
              <a:avLst/>
              <a:gdLst/>
              <a:ahLst/>
              <a:cxnLst/>
              <a:rect r="r" b="b" t="t" l="l"/>
              <a:pathLst>
                <a:path h="12102879" w="9318306">
                  <a:moveTo>
                    <a:pt x="9233215" y="12072398"/>
                  </a:moveTo>
                  <a:lnTo>
                    <a:pt x="0" y="12072398"/>
                  </a:lnTo>
                  <a:cubicBezTo>
                    <a:pt x="5080" y="12090179"/>
                    <a:pt x="21590" y="12102879"/>
                    <a:pt x="40640" y="12102879"/>
                  </a:cubicBezTo>
                  <a:lnTo>
                    <a:pt x="9275125" y="12102879"/>
                  </a:lnTo>
                  <a:cubicBezTo>
                    <a:pt x="9299256" y="12102879"/>
                    <a:pt x="9318306" y="12083829"/>
                    <a:pt x="9318306" y="12059698"/>
                  </a:cubicBezTo>
                  <a:lnTo>
                    <a:pt x="9318306" y="40640"/>
                  </a:lnTo>
                  <a:cubicBezTo>
                    <a:pt x="9318306" y="21590"/>
                    <a:pt x="9305606" y="6350"/>
                    <a:pt x="9289096" y="0"/>
                  </a:cubicBezTo>
                  <a:lnTo>
                    <a:pt x="9289096" y="12016519"/>
                  </a:lnTo>
                  <a:cubicBezTo>
                    <a:pt x="9289096" y="12046998"/>
                    <a:pt x="9263696" y="12072398"/>
                    <a:pt x="9233215" y="120723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9320846" cy="12105418"/>
            </a:xfrm>
            <a:custGeom>
              <a:avLst/>
              <a:gdLst/>
              <a:ahLst/>
              <a:cxnLst/>
              <a:rect r="r" b="b" t="t" l="l"/>
              <a:pathLst>
                <a:path h="12105418" w="9320846">
                  <a:moveTo>
                    <a:pt x="43180" y="12105418"/>
                  </a:moveTo>
                  <a:lnTo>
                    <a:pt x="9277665" y="12105418"/>
                  </a:lnTo>
                  <a:cubicBezTo>
                    <a:pt x="9301796" y="12105418"/>
                    <a:pt x="9320846" y="12086368"/>
                    <a:pt x="9320846" y="12062239"/>
                  </a:cubicBezTo>
                  <a:lnTo>
                    <a:pt x="9320846" y="43180"/>
                  </a:lnTo>
                  <a:cubicBezTo>
                    <a:pt x="9320846" y="19050"/>
                    <a:pt x="9301796" y="0"/>
                    <a:pt x="927766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062239"/>
                  </a:lnTo>
                  <a:cubicBezTo>
                    <a:pt x="0" y="12086368"/>
                    <a:pt x="19050" y="12105418"/>
                    <a:pt x="43180" y="12105418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388156" cy="12173999"/>
            </a:xfrm>
            <a:custGeom>
              <a:avLst/>
              <a:gdLst/>
              <a:ahLst/>
              <a:cxnLst/>
              <a:rect r="r" b="b" t="t" l="l"/>
              <a:pathLst>
                <a:path h="12173999" w="9388156">
                  <a:moveTo>
                    <a:pt x="9344975" y="44450"/>
                  </a:moveTo>
                  <a:cubicBezTo>
                    <a:pt x="9339896" y="19050"/>
                    <a:pt x="9317035" y="0"/>
                    <a:pt x="929036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074939"/>
                  </a:lnTo>
                  <a:cubicBezTo>
                    <a:pt x="0" y="12101609"/>
                    <a:pt x="17780" y="12123199"/>
                    <a:pt x="43180" y="12129549"/>
                  </a:cubicBezTo>
                  <a:cubicBezTo>
                    <a:pt x="48260" y="12154949"/>
                    <a:pt x="71120" y="12173999"/>
                    <a:pt x="97790" y="12173999"/>
                  </a:cubicBezTo>
                  <a:lnTo>
                    <a:pt x="9332275" y="12173999"/>
                  </a:lnTo>
                  <a:cubicBezTo>
                    <a:pt x="9362756" y="12173999"/>
                    <a:pt x="9388156" y="12148599"/>
                    <a:pt x="9388156" y="12118118"/>
                  </a:cubicBezTo>
                  <a:lnTo>
                    <a:pt x="9388156" y="99060"/>
                  </a:lnTo>
                  <a:cubicBezTo>
                    <a:pt x="9388156" y="72390"/>
                    <a:pt x="9370375" y="50800"/>
                    <a:pt x="9344975" y="44450"/>
                  </a:cubicBezTo>
                  <a:close/>
                  <a:moveTo>
                    <a:pt x="12700" y="120749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9290365" y="12700"/>
                  </a:lnTo>
                  <a:cubicBezTo>
                    <a:pt x="9314496" y="12700"/>
                    <a:pt x="9333546" y="31750"/>
                    <a:pt x="9333546" y="55880"/>
                  </a:cubicBezTo>
                  <a:lnTo>
                    <a:pt x="9333546" y="12074939"/>
                  </a:lnTo>
                  <a:cubicBezTo>
                    <a:pt x="9333546" y="12099068"/>
                    <a:pt x="9314496" y="12118118"/>
                    <a:pt x="9290365" y="12118118"/>
                  </a:cubicBezTo>
                  <a:lnTo>
                    <a:pt x="55880" y="12118118"/>
                  </a:lnTo>
                  <a:cubicBezTo>
                    <a:pt x="31750" y="12118118"/>
                    <a:pt x="12700" y="12099068"/>
                    <a:pt x="12700" y="12074939"/>
                  </a:cubicBezTo>
                  <a:close/>
                  <a:moveTo>
                    <a:pt x="9375456" y="12118118"/>
                  </a:moveTo>
                  <a:cubicBezTo>
                    <a:pt x="9375456" y="12142249"/>
                    <a:pt x="9356406" y="12161299"/>
                    <a:pt x="9332275" y="12161299"/>
                  </a:cubicBezTo>
                  <a:lnTo>
                    <a:pt x="97790" y="12161299"/>
                  </a:lnTo>
                  <a:cubicBezTo>
                    <a:pt x="78740" y="12161299"/>
                    <a:pt x="62230" y="12148599"/>
                    <a:pt x="57150" y="12130818"/>
                  </a:cubicBezTo>
                  <a:lnTo>
                    <a:pt x="9290365" y="12130818"/>
                  </a:lnTo>
                  <a:cubicBezTo>
                    <a:pt x="9320846" y="12130818"/>
                    <a:pt x="9346246" y="12105418"/>
                    <a:pt x="9346246" y="12074939"/>
                  </a:cubicBezTo>
                  <a:lnTo>
                    <a:pt x="9346246" y="58420"/>
                  </a:lnTo>
                  <a:cubicBezTo>
                    <a:pt x="9362756" y="64770"/>
                    <a:pt x="9375456" y="80010"/>
                    <a:pt x="9375456" y="99060"/>
                  </a:cubicBezTo>
                  <a:lnTo>
                    <a:pt x="9375456" y="121181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2649280"/>
            <a:ext cx="6477794" cy="1295559"/>
          </a:xfrm>
          <a:custGeom>
            <a:avLst/>
            <a:gdLst/>
            <a:ahLst/>
            <a:cxnLst/>
            <a:rect r="r" b="b" t="t" l="l"/>
            <a:pathLst>
              <a:path h="1295559" w="6477794">
                <a:moveTo>
                  <a:pt x="0" y="0"/>
                </a:moveTo>
                <a:lnTo>
                  <a:pt x="6477794" y="0"/>
                </a:lnTo>
                <a:lnTo>
                  <a:pt x="6477794" y="1295559"/>
                </a:lnTo>
                <a:lnTo>
                  <a:pt x="0" y="129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58642" y="2244131"/>
            <a:ext cx="5224981" cy="6973955"/>
          </a:xfrm>
          <a:custGeom>
            <a:avLst/>
            <a:gdLst/>
            <a:ahLst/>
            <a:cxnLst/>
            <a:rect r="r" b="b" t="t" l="l"/>
            <a:pathLst>
              <a:path h="6973955" w="5224981">
                <a:moveTo>
                  <a:pt x="0" y="0"/>
                </a:moveTo>
                <a:lnTo>
                  <a:pt x="5224981" y="0"/>
                </a:lnTo>
                <a:lnTo>
                  <a:pt x="5224981" y="6973955"/>
                </a:lnTo>
                <a:lnTo>
                  <a:pt x="0" y="697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427" t="-44073" r="-88972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0800000">
            <a:off x="7698840" y="5897069"/>
            <a:ext cx="3604256" cy="2817817"/>
            <a:chOff x="0" y="0"/>
            <a:chExt cx="1454560" cy="11371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54571" cy="1137178"/>
            </a:xfrm>
            <a:custGeom>
              <a:avLst/>
              <a:gdLst/>
              <a:ahLst/>
              <a:cxnLst/>
              <a:rect r="r" b="b" t="t" l="l"/>
              <a:pathLst>
                <a:path h="1137178" w="1454571">
                  <a:moveTo>
                    <a:pt x="1161198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507782"/>
                  </a:cubicBezTo>
                  <a:cubicBezTo>
                    <a:pt x="0" y="812147"/>
                    <a:pt x="66279" y="907288"/>
                    <a:pt x="162037" y="951430"/>
                  </a:cubicBezTo>
                  <a:lnTo>
                    <a:pt x="162037" y="1137178"/>
                  </a:lnTo>
                  <a:lnTo>
                    <a:pt x="353844" y="977711"/>
                  </a:lnTo>
                  <a:lnTo>
                    <a:pt x="1161198" y="977711"/>
                  </a:lnTo>
                  <a:cubicBezTo>
                    <a:pt x="1328122" y="977711"/>
                    <a:pt x="1454560" y="854198"/>
                    <a:pt x="1454560" y="507704"/>
                  </a:cubicBezTo>
                  <a:cubicBezTo>
                    <a:pt x="1454571" y="123512"/>
                    <a:pt x="1328122" y="0"/>
                    <a:pt x="11611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54560" cy="9847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947617" y="6470349"/>
            <a:ext cx="3106702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574539"/>
                </a:solidFill>
                <a:latin typeface="Telegraf"/>
                <a:ea typeface="Telegraf"/>
                <a:cs typeface="Telegraf"/>
                <a:sym typeface="Telegraf"/>
              </a:rPr>
              <a:t>“I enjoy it, but I’ve had problems managing personal and family </a:t>
            </a:r>
            <a:r>
              <a:rPr lang="en-US" b="true" sz="2200">
                <a:solidFill>
                  <a:srgbClr val="574539"/>
                </a:solidFill>
                <a:latin typeface="Telegraf Bold"/>
                <a:ea typeface="Telegraf Bold"/>
                <a:cs typeface="Telegraf Bold"/>
                <a:sym typeface="Telegraf Bold"/>
              </a:rPr>
              <a:t>relationships</a:t>
            </a:r>
            <a:r>
              <a:rPr lang="en-US" sz="2200">
                <a:solidFill>
                  <a:srgbClr val="574539"/>
                </a:solidFill>
                <a:latin typeface="Telegraf"/>
                <a:ea typeface="Telegraf"/>
                <a:cs typeface="Telegraf"/>
                <a:sym typeface="Telegraf"/>
              </a:rPr>
              <a:t> with a full-time night shift job.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28926" y="2744530"/>
            <a:ext cx="7015074" cy="98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Pooja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1546" y="4458568"/>
            <a:ext cx="6212797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Pooja works as a</a:t>
            </a: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Stanford physician and nocturnist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the Internal Medicine Department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11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DAGSpTArIRI</dc:identifier>
  <dcterms:modified xsi:type="dcterms:W3CDTF">2011-08-01T06:04:30Z</dcterms:modified>
  <cp:revision>1</cp:revision>
  <dc:title>A2: Needfinding, POVs, HMWs, Experience Prototypes</dc:title>
</cp:coreProperties>
</file>